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30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</p:sldIdLst>
  <p:sldSz cx="18288000" cy="10287000"/>
  <p:notesSz cx="6858000" cy="9144000"/>
  <p:embeddedFontLst>
    <p:embeddedFont>
      <p:font typeface="Alatsi" panose="020B0604020202020204" charset="0"/>
      <p:regular r:id="rId49"/>
    </p:embeddedFont>
    <p:embeddedFont>
      <p:font typeface="Open Sans" panose="020B0606030504020204" pitchFamily="34" charset="0"/>
      <p:regular r:id="rId50"/>
      <p:bold r:id="rId51"/>
      <p:italic r:id="rId52"/>
      <p:boldItalic r:id="rId53"/>
    </p:embeddedFont>
    <p:embeddedFont>
      <p:font typeface="Open Sans Bold" panose="020B0806030504020204" charset="0"/>
      <p:regular r:id="rId54"/>
      <p:bold r:id="rId55"/>
    </p:embeddedFont>
    <p:embeddedFont>
      <p:font typeface="Open Sans Bold Italics" panose="020B0604020202020204" charset="0"/>
      <p:regular r:id="rId56"/>
      <p:bold r:id="rId57"/>
      <p:italic r:id="rId58"/>
      <p:boldItalic r:id="rId59"/>
    </p:embeddedFont>
    <p:embeddedFont>
      <p:font typeface="Open Sans Italics" panose="020B0604020202020204" charset="0"/>
      <p:regular r:id="rId60"/>
      <p:italic r:id="rId61"/>
    </p:embeddedFont>
    <p:embeddedFont>
      <p:font typeface="Poppins" panose="00000500000000000000" pitchFamily="2" charset="0"/>
      <p:regular r:id="rId62"/>
      <p:bold r:id="rId63"/>
      <p:italic r:id="rId64"/>
      <p:boldItalic r:id="rId65"/>
    </p:embeddedFont>
    <p:embeddedFont>
      <p:font typeface="Poppins Bold" panose="00000800000000000000" charset="0"/>
      <p:regular r:id="rId66"/>
      <p:bold r:id="rId67"/>
    </p:embeddedFont>
    <p:embeddedFont>
      <p:font typeface="Poppins Bold Italics" panose="020B0604020202020204" charset="0"/>
      <p:regular r:id="rId6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209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5.fntdata"/><Relationship Id="rId68" Type="http://schemas.openxmlformats.org/officeDocument/2006/relationships/font" Target="fonts/font20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font" Target="fonts/font18.fntdata"/><Relationship Id="rId5" Type="http://schemas.openxmlformats.org/officeDocument/2006/relationships/slide" Target="slides/slide4.xml"/><Relationship Id="rId61" Type="http://schemas.openxmlformats.org/officeDocument/2006/relationships/font" Target="fonts/font1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8.fntdata"/><Relationship Id="rId64" Type="http://schemas.openxmlformats.org/officeDocument/2006/relationships/font" Target="fonts/font16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Relationship Id="rId67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font" Target="fonts/font14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2.fntdata"/><Relationship Id="rId55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DA665-40A6-945F-897D-3A6637A42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DF2C7C-AC88-5107-7DEA-0A93837AF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14D76-339E-1E39-51EF-E45DF7F0F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CB8D-F592-4396-8E0A-73F74AF07046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5607F-2463-4B5D-E726-EBB4CD4AF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F2BF9-3D9E-A437-7707-AE53A8638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BFBB-4A9D-41EB-ABC6-66D41E90B1B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95236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AAEEE-7544-B3EB-5E26-7982807A1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031A45-FB42-FE13-2930-75BE410B6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EDE76-24D2-CDE3-D1A9-1947EAC74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CB8D-F592-4396-8E0A-73F74AF07046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06F98-CEE7-879B-4402-65D9DCC6A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39424-DA5D-894F-F7A2-B87C7F4C9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BFBB-4A9D-41EB-ABC6-66D41E90B1B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2307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DA6726-AAC2-FDA2-443C-0590B79E99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75479-E831-C6ED-9727-D934BD368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3F77F-626D-0B37-B73F-AE87BAC77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CB8D-F592-4396-8E0A-73F74AF07046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91168-2DB1-B4CF-DD10-85612C53D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7A5D3-897C-0EB6-0689-C044E15A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BFBB-4A9D-41EB-ABC6-66D41E90B1B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7903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E89DF-0F62-65B3-3300-7F3110EB2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5CBB3-E643-8EA9-78B2-3A576A007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0611C-D83C-5981-CE0F-EFE08FE91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CB8D-F592-4396-8E0A-73F74AF07046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E5B98-69FE-D94F-6CFF-01A78E88F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BD7C4-674F-608B-AA2E-C2846D7ED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BFBB-4A9D-41EB-ABC6-66D41E90B1B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1050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5A0F2-CA7C-08BD-8F53-0938532E5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9113A-E2E6-ABE9-BFE6-B0E585187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B0101-D863-B20C-2B71-CBA9E6976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CB8D-F592-4396-8E0A-73F74AF07046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C018C-7502-B357-AAC0-5F8C5A396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0C1A7-6463-6F9E-DDF2-678F11D8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BFBB-4A9D-41EB-ABC6-66D41E90B1B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6000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AE7F9-0411-58AE-A875-CE81DA8F1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68E98-CECC-E7FF-6E1D-61053AC40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90E6F-5794-5F0B-06F6-E7CF7BC87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8203D-9654-2338-20F7-74E088905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CB8D-F592-4396-8E0A-73F74AF07046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DCBE1E-98F2-C762-6CA9-68F7EE78A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9A19-7D37-C581-F6A7-43B19598F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BFBB-4A9D-41EB-ABC6-66D41E90B1B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3615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6BA1D-A276-96B6-3992-96FDF878F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A6378E-98AC-EB0E-94AB-E1C410E11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69EA6-821F-EA49-89F0-5C5B831E7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6B5A87-12AD-AB8B-81BA-96AE5BDC7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64AE0E-9685-2055-3C7E-D7D949C8D9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03194D-7D96-933C-49B9-82210A323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CB8D-F592-4396-8E0A-73F74AF07046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FED943-ABFC-9AD8-02E3-CD0423AAD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DEED0-A023-C72A-C0EB-18118B92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BFBB-4A9D-41EB-ABC6-66D41E90B1B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5581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7A9D-2E0A-4EBD-17BA-5D043E23F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28BFD3-8EDB-67F9-A73A-2D250B328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CB8D-F592-4396-8E0A-73F74AF07046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7D226-5B46-DA01-A2AB-792A759BD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DEE59-76D5-7F49-CDA7-AC0386C84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BFBB-4A9D-41EB-ABC6-66D41E90B1B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35696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3B9A65-526F-023D-F77A-CA293AFDD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CB8D-F592-4396-8E0A-73F74AF07046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F23E2A-0927-DBB1-47EB-EA3414281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4C8C4-81FE-D11B-BE18-46131578D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BFBB-4A9D-41EB-ABC6-66D41E90B1B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31014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36F21-C970-3C5B-CD85-A9C91548C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54FC8-92F7-99D0-C057-AC5CC9B47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4F788F-FBB9-9095-E82F-D5D8999C8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5443B-462A-240E-35EC-4BDBC20B0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CB8D-F592-4396-8E0A-73F74AF07046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535A3-D39F-52C6-3C2F-D0639B38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EF088-6694-4BF4-A361-F305E5953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BFBB-4A9D-41EB-ABC6-66D41E90B1B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6126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4EF32-10D8-1390-FED5-E0790C75B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060638-E0BB-28FD-17B7-B17F7C3FB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95546-3DE3-479D-108A-5575521E5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C3ABF1-F7EA-1C5E-9E81-929A79638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CB8D-F592-4396-8E0A-73F74AF07046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B9FAD9-A2AD-2B9F-D02C-7ACA650A6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35A25-E195-0046-723A-3E51A8158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BFBB-4A9D-41EB-ABC6-66D41E90B1B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1013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exampaperspractice.co.uk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4D9F77-3E66-D439-7AE1-980F2CEB5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AFB4C-F4F0-CB86-690F-2D96D667E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D5FB2-C0CA-33F8-DBCB-BB9A388594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15CB8D-F592-4396-8E0A-73F74AF07046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03E0C-3436-3726-0406-AAC5F24902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BF192-9713-6BFE-4D9A-57EECC720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92BFBB-4A9D-41EB-ABC6-66D41E90B1B0}" type="slidenum">
              <a:rPr lang="en-PH" smtClean="0"/>
              <a:t>‹#›</a:t>
            </a:fld>
            <a:endParaRPr lang="en-P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EF1002-719B-7B62-98B6-4D5CE7388D7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757" y="2815221"/>
            <a:ext cx="9344486" cy="41163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BA9805-6C1A-054C-0972-AB7B78A0AC6B}"/>
              </a:ext>
            </a:extLst>
          </p:cNvPr>
          <p:cNvSpPr txBox="1"/>
          <p:nvPr userDrawn="1"/>
        </p:nvSpPr>
        <p:spPr>
          <a:xfrm>
            <a:off x="7172096" y="7061330"/>
            <a:ext cx="3943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© 2024 Exams Papers Practice. All Rights Reserved</a:t>
            </a:r>
            <a:endParaRPr lang="en-PH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FFDA53-0ADF-3CD4-0246-F39DC1D581A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294" y="204787"/>
            <a:ext cx="2091410" cy="842015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F2A8CBA5-0E29-4FD2-27C4-823E0372B73C}"/>
              </a:ext>
            </a:extLst>
          </p:cNvPr>
          <p:cNvSpPr txBox="1">
            <a:spLocks/>
          </p:cNvSpPr>
          <p:nvPr userDrawn="1"/>
        </p:nvSpPr>
        <p:spPr>
          <a:xfrm>
            <a:off x="6215062" y="9469847"/>
            <a:ext cx="58578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5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13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7.svg"/><Relationship Id="rId7" Type="http://schemas.openxmlformats.org/officeDocument/2006/relationships/image" Target="../media/image6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svg"/><Relationship Id="rId5" Type="http://schemas.openxmlformats.org/officeDocument/2006/relationships/image" Target="../media/image63.sv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7.svg"/><Relationship Id="rId7" Type="http://schemas.openxmlformats.org/officeDocument/2006/relationships/image" Target="../media/image6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svg"/><Relationship Id="rId5" Type="http://schemas.openxmlformats.org/officeDocument/2006/relationships/image" Target="../media/image63.sv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7.svg"/><Relationship Id="rId7" Type="http://schemas.openxmlformats.org/officeDocument/2006/relationships/image" Target="../media/image6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svg"/><Relationship Id="rId5" Type="http://schemas.openxmlformats.org/officeDocument/2006/relationships/image" Target="../media/image63.sv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7.svg"/><Relationship Id="rId7" Type="http://schemas.openxmlformats.org/officeDocument/2006/relationships/image" Target="../media/image6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svg"/><Relationship Id="rId5" Type="http://schemas.openxmlformats.org/officeDocument/2006/relationships/image" Target="../media/image63.sv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svg"/><Relationship Id="rId3" Type="http://schemas.openxmlformats.org/officeDocument/2006/relationships/image" Target="../media/image17.svg"/><Relationship Id="rId7" Type="http://schemas.openxmlformats.org/officeDocument/2006/relationships/image" Target="../media/image65.svg"/><Relationship Id="rId12" Type="http://schemas.openxmlformats.org/officeDocument/2006/relationships/image" Target="../media/image7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svg"/><Relationship Id="rId5" Type="http://schemas.openxmlformats.org/officeDocument/2006/relationships/image" Target="../media/image63.sv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3.svg"/><Relationship Id="rId3" Type="http://schemas.openxmlformats.org/officeDocument/2006/relationships/image" Target="../media/image17.svg"/><Relationship Id="rId7" Type="http://schemas.openxmlformats.org/officeDocument/2006/relationships/image" Target="../media/image65.svg"/><Relationship Id="rId12" Type="http://schemas.openxmlformats.org/officeDocument/2006/relationships/image" Target="../media/image7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svg"/><Relationship Id="rId5" Type="http://schemas.openxmlformats.org/officeDocument/2006/relationships/image" Target="../media/image63.sv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5.svg"/><Relationship Id="rId3" Type="http://schemas.openxmlformats.org/officeDocument/2006/relationships/image" Target="../media/image17.svg"/><Relationship Id="rId7" Type="http://schemas.openxmlformats.org/officeDocument/2006/relationships/image" Target="../media/image65.svg"/><Relationship Id="rId12" Type="http://schemas.openxmlformats.org/officeDocument/2006/relationships/image" Target="../media/image7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svg"/><Relationship Id="rId5" Type="http://schemas.openxmlformats.org/officeDocument/2006/relationships/image" Target="../media/image63.sv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svg"/><Relationship Id="rId3" Type="http://schemas.openxmlformats.org/officeDocument/2006/relationships/image" Target="../media/image11.svg"/><Relationship Id="rId7" Type="http://schemas.openxmlformats.org/officeDocument/2006/relationships/image" Target="../media/image77.svg"/><Relationship Id="rId12" Type="http://schemas.openxmlformats.org/officeDocument/2006/relationships/image" Target="../media/image6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65.svg"/><Relationship Id="rId5" Type="http://schemas.openxmlformats.org/officeDocument/2006/relationships/image" Target="../media/image17.svg"/><Relationship Id="rId15" Type="http://schemas.openxmlformats.org/officeDocument/2006/relationships/image" Target="../media/image69.svg"/><Relationship Id="rId10" Type="http://schemas.openxmlformats.org/officeDocument/2006/relationships/image" Target="../media/image64.png"/><Relationship Id="rId4" Type="http://schemas.openxmlformats.org/officeDocument/2006/relationships/image" Target="../media/image16.png"/><Relationship Id="rId9" Type="http://schemas.openxmlformats.org/officeDocument/2006/relationships/image" Target="../media/image63.svg"/><Relationship Id="rId1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svg"/><Relationship Id="rId3" Type="http://schemas.openxmlformats.org/officeDocument/2006/relationships/image" Target="../media/image11.svg"/><Relationship Id="rId7" Type="http://schemas.openxmlformats.org/officeDocument/2006/relationships/image" Target="../media/image77.svg"/><Relationship Id="rId12" Type="http://schemas.openxmlformats.org/officeDocument/2006/relationships/image" Target="../media/image6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65.svg"/><Relationship Id="rId5" Type="http://schemas.openxmlformats.org/officeDocument/2006/relationships/image" Target="../media/image17.svg"/><Relationship Id="rId15" Type="http://schemas.openxmlformats.org/officeDocument/2006/relationships/image" Target="../media/image69.svg"/><Relationship Id="rId10" Type="http://schemas.openxmlformats.org/officeDocument/2006/relationships/image" Target="../media/image64.png"/><Relationship Id="rId4" Type="http://schemas.openxmlformats.org/officeDocument/2006/relationships/image" Target="../media/image16.png"/><Relationship Id="rId9" Type="http://schemas.openxmlformats.org/officeDocument/2006/relationships/image" Target="../media/image63.svg"/><Relationship Id="rId1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11.svg"/><Relationship Id="rId7" Type="http://schemas.openxmlformats.org/officeDocument/2006/relationships/image" Target="../media/image7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7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11.svg"/><Relationship Id="rId7" Type="http://schemas.openxmlformats.org/officeDocument/2006/relationships/image" Target="../media/image7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7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1.svg"/><Relationship Id="rId7" Type="http://schemas.openxmlformats.org/officeDocument/2006/relationships/image" Target="../media/image7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79.svg"/><Relationship Id="rId5" Type="http://schemas.openxmlformats.org/officeDocument/2006/relationships/image" Target="../media/image17.svg"/><Relationship Id="rId10" Type="http://schemas.openxmlformats.org/officeDocument/2006/relationships/image" Target="../media/image78.png"/><Relationship Id="rId4" Type="http://schemas.openxmlformats.org/officeDocument/2006/relationships/image" Target="../media/image16.png"/><Relationship Id="rId9" Type="http://schemas.openxmlformats.org/officeDocument/2006/relationships/image" Target="../media/image81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1.svg"/><Relationship Id="rId7" Type="http://schemas.openxmlformats.org/officeDocument/2006/relationships/image" Target="../media/image7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79.svg"/><Relationship Id="rId5" Type="http://schemas.openxmlformats.org/officeDocument/2006/relationships/image" Target="../media/image17.svg"/><Relationship Id="rId10" Type="http://schemas.openxmlformats.org/officeDocument/2006/relationships/image" Target="../media/image78.png"/><Relationship Id="rId4" Type="http://schemas.openxmlformats.org/officeDocument/2006/relationships/image" Target="../media/image16.png"/><Relationship Id="rId9" Type="http://schemas.openxmlformats.org/officeDocument/2006/relationships/image" Target="../media/image81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11.svg"/><Relationship Id="rId7" Type="http://schemas.openxmlformats.org/officeDocument/2006/relationships/image" Target="../media/image7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79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11.svg"/><Relationship Id="rId7" Type="http://schemas.openxmlformats.org/officeDocument/2006/relationships/image" Target="../media/image7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83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11.svg"/><Relationship Id="rId7" Type="http://schemas.openxmlformats.org/officeDocument/2006/relationships/image" Target="../media/image7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83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11.svg"/><Relationship Id="rId7" Type="http://schemas.openxmlformats.org/officeDocument/2006/relationships/image" Target="../media/image7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83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11.svg"/><Relationship Id="rId7" Type="http://schemas.openxmlformats.org/officeDocument/2006/relationships/image" Target="../media/image7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85.svg"/><Relationship Id="rId5" Type="http://schemas.openxmlformats.org/officeDocument/2006/relationships/image" Target="../media/image17.svg"/><Relationship Id="rId10" Type="http://schemas.openxmlformats.org/officeDocument/2006/relationships/image" Target="../media/image84.png"/><Relationship Id="rId4" Type="http://schemas.openxmlformats.org/officeDocument/2006/relationships/image" Target="../media/image16.png"/><Relationship Id="rId9" Type="http://schemas.openxmlformats.org/officeDocument/2006/relationships/image" Target="../media/image83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11.svg"/><Relationship Id="rId7" Type="http://schemas.openxmlformats.org/officeDocument/2006/relationships/image" Target="../media/image7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83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11.svg"/><Relationship Id="rId7" Type="http://schemas.openxmlformats.org/officeDocument/2006/relationships/image" Target="../media/image7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8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11.svg"/><Relationship Id="rId7" Type="http://schemas.openxmlformats.org/officeDocument/2006/relationships/image" Target="../media/image7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87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11.svg"/><Relationship Id="rId7" Type="http://schemas.openxmlformats.org/officeDocument/2006/relationships/image" Target="../media/image7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87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11.svg"/><Relationship Id="rId7" Type="http://schemas.openxmlformats.org/officeDocument/2006/relationships/image" Target="../media/image7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87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11.svg"/><Relationship Id="rId7" Type="http://schemas.openxmlformats.org/officeDocument/2006/relationships/image" Target="../media/image7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89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11.svg"/><Relationship Id="rId7" Type="http://schemas.openxmlformats.org/officeDocument/2006/relationships/image" Target="../media/image7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89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11.svg"/><Relationship Id="rId7" Type="http://schemas.openxmlformats.org/officeDocument/2006/relationships/image" Target="../media/image7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89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11.svg"/><Relationship Id="rId7" Type="http://schemas.openxmlformats.org/officeDocument/2006/relationships/image" Target="../media/image7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89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11.svg"/><Relationship Id="rId7" Type="http://schemas.openxmlformats.org/officeDocument/2006/relationships/image" Target="../media/image7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89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11.svg"/><Relationship Id="rId7" Type="http://schemas.openxmlformats.org/officeDocument/2006/relationships/image" Target="../media/image7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85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7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10" Type="http://schemas.openxmlformats.org/officeDocument/2006/relationships/image" Target="../media/image24.png"/><Relationship Id="rId19" Type="http://schemas.openxmlformats.org/officeDocument/2006/relationships/image" Target="../media/image33.sv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7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7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7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7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7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7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7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7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1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22.png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png"/><Relationship Id="rId18" Type="http://schemas.openxmlformats.org/officeDocument/2006/relationships/image" Target="../media/image53.svg"/><Relationship Id="rId3" Type="http://schemas.openxmlformats.org/officeDocument/2006/relationships/image" Target="../media/image17.sv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17" Type="http://schemas.openxmlformats.org/officeDocument/2006/relationships/image" Target="../media/image52.png"/><Relationship Id="rId2" Type="http://schemas.openxmlformats.org/officeDocument/2006/relationships/image" Target="../media/image16.png"/><Relationship Id="rId16" Type="http://schemas.openxmlformats.org/officeDocument/2006/relationships/image" Target="../media/image5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6.png"/><Relationship Id="rId5" Type="http://schemas.openxmlformats.org/officeDocument/2006/relationships/image" Target="../media/image36.png"/><Relationship Id="rId15" Type="http://schemas.openxmlformats.org/officeDocument/2006/relationships/image" Target="../media/image50.png"/><Relationship Id="rId10" Type="http://schemas.openxmlformats.org/officeDocument/2006/relationships/image" Target="../media/image45.svg"/><Relationship Id="rId4" Type="http://schemas.openxmlformats.org/officeDocument/2006/relationships/image" Target="../media/image22.png"/><Relationship Id="rId9" Type="http://schemas.openxmlformats.org/officeDocument/2006/relationships/image" Target="../media/image44.png"/><Relationship Id="rId14" Type="http://schemas.openxmlformats.org/officeDocument/2006/relationships/image" Target="../media/image4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17.svg"/><Relationship Id="rId7" Type="http://schemas.openxmlformats.org/officeDocument/2006/relationships/image" Target="../media/image5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11" Type="http://schemas.openxmlformats.org/officeDocument/2006/relationships/image" Target="../media/image58.png"/><Relationship Id="rId5" Type="http://schemas.openxmlformats.org/officeDocument/2006/relationships/image" Target="../media/image42.png"/><Relationship Id="rId10" Type="http://schemas.openxmlformats.org/officeDocument/2006/relationships/image" Target="../media/image57.svg"/><Relationship Id="rId4" Type="http://schemas.openxmlformats.org/officeDocument/2006/relationships/image" Target="../media/image22.png"/><Relationship Id="rId9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8.png"/><Relationship Id="rId18" Type="http://schemas.openxmlformats.org/officeDocument/2006/relationships/image" Target="../media/image33.svg"/><Relationship Id="rId3" Type="http://schemas.openxmlformats.org/officeDocument/2006/relationships/image" Target="../media/image17.svg"/><Relationship Id="rId21" Type="http://schemas.openxmlformats.org/officeDocument/2006/relationships/image" Target="../media/image61.svg"/><Relationship Id="rId7" Type="http://schemas.openxmlformats.org/officeDocument/2006/relationships/image" Target="../media/image21.svg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" Type="http://schemas.openxmlformats.org/officeDocument/2006/relationships/image" Target="../media/image16.png"/><Relationship Id="rId16" Type="http://schemas.openxmlformats.org/officeDocument/2006/relationships/image" Target="../media/image31.sv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19.svg"/><Relationship Id="rId15" Type="http://schemas.openxmlformats.org/officeDocument/2006/relationships/image" Target="../media/image30.png"/><Relationship Id="rId10" Type="http://schemas.openxmlformats.org/officeDocument/2006/relationships/image" Target="../media/image25.svg"/><Relationship Id="rId19" Type="http://schemas.openxmlformats.org/officeDocument/2006/relationships/image" Target="../media/image59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7.svg"/><Relationship Id="rId7" Type="http://schemas.openxmlformats.org/officeDocument/2006/relationships/image" Target="../media/image6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svg"/><Relationship Id="rId5" Type="http://schemas.openxmlformats.org/officeDocument/2006/relationships/image" Target="../media/image63.sv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EC43C-5771-7B6B-EB68-83441AD2A6B6}"/>
              </a:ext>
            </a:extLst>
          </p:cNvPr>
          <p:cNvSpPr>
            <a:spLocks noGrp="1"/>
          </p:cNvSpPr>
          <p:nvPr/>
        </p:nvSpPr>
        <p:spPr>
          <a:xfrm>
            <a:off x="3648075" y="1787695"/>
            <a:ext cx="10991850" cy="25603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/>
              <a:t>Cambridge International </a:t>
            </a:r>
            <a:br>
              <a:rPr lang="en-US" sz="5400" dirty="0"/>
            </a:br>
            <a:r>
              <a:rPr lang="en-US" sz="5400" dirty="0"/>
              <a:t>AS Level Computer Science </a:t>
            </a:r>
            <a:br>
              <a:rPr lang="en-US" sz="5400" dirty="0"/>
            </a:br>
            <a:r>
              <a:rPr lang="en-US" sz="5400" dirty="0"/>
              <a:t>(9618) – Revision Notes</a:t>
            </a:r>
            <a:endParaRPr lang="en-GB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B98921-E92F-EB8A-4DD7-FB1FB0D051C8}"/>
              </a:ext>
            </a:extLst>
          </p:cNvPr>
          <p:cNvSpPr>
            <a:spLocks noGrp="1"/>
          </p:cNvSpPr>
          <p:nvPr/>
        </p:nvSpPr>
        <p:spPr>
          <a:xfrm>
            <a:off x="4762500" y="5396333"/>
            <a:ext cx="8763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dirty="0"/>
              <a:t>This pack is intended for students to who are taking CIE AS Level in Computer Science, either in preparation for their AS exam, or more likely </a:t>
            </a:r>
            <a:r>
              <a:rPr lang="en-GB" sz="3200" u="sng" dirty="0"/>
              <a:t>alongside year 2 </a:t>
            </a:r>
            <a:r>
              <a:rPr lang="en-GB" sz="3200" dirty="0"/>
              <a:t>of the course to improve fluency, recall and pace on AS topics. It could be used as </a:t>
            </a:r>
            <a:r>
              <a:rPr lang="en-GB" sz="3200" u="sng" dirty="0"/>
              <a:t>lesson starters</a:t>
            </a:r>
            <a:r>
              <a:rPr lang="en-GB" sz="3200" dirty="0"/>
              <a:t>, or supplied to students for </a:t>
            </a:r>
            <a:r>
              <a:rPr lang="en-GB" sz="3200" u="sng" dirty="0"/>
              <a:t>independent use.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5A1A01-F536-8AC9-7D0C-1C9CD3686E94}"/>
              </a:ext>
            </a:extLst>
          </p:cNvPr>
          <p:cNvSpPr/>
          <p:nvPr/>
        </p:nvSpPr>
        <p:spPr>
          <a:xfrm>
            <a:off x="3648075" y="4497169"/>
            <a:ext cx="10991850" cy="646331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dirty="0"/>
              <a:t>Monitoring and Control System</a:t>
            </a:r>
          </a:p>
        </p:txBody>
      </p:sp>
    </p:spTree>
    <p:extLst>
      <p:ext uri="{BB962C8B-B14F-4D97-AF65-F5344CB8AC3E}">
        <p14:creationId xmlns:p14="http://schemas.microsoft.com/office/powerpoint/2010/main" val="2347462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spc="-147">
                <a:solidFill>
                  <a:srgbClr val="FFFFFF"/>
                </a:solidFill>
                <a:latin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6002" y="90696"/>
            <a:ext cx="8482213" cy="738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spc="-147">
                <a:solidFill>
                  <a:srgbClr val="FFFFFF"/>
                </a:solidFill>
                <a:latin typeface="Poppins Bold"/>
              </a:rPr>
              <a:t>7.2 Control System</a:t>
            </a:r>
          </a:p>
        </p:txBody>
      </p:sp>
      <p:sp>
        <p:nvSpPr>
          <p:cNvPr id="6" name="Freeform 6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TextBox 7"/>
          <p:cNvSpPr txBox="1"/>
          <p:nvPr/>
        </p:nvSpPr>
        <p:spPr>
          <a:xfrm>
            <a:off x="1443427" y="1471849"/>
            <a:ext cx="15430482" cy="1186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0690" lvl="1" indent="-360345">
              <a:lnSpc>
                <a:spcPts val="4673"/>
              </a:lnSpc>
              <a:spcBef>
                <a:spcPct val="0"/>
              </a:spcBef>
              <a:buFont typeface="Arial"/>
              <a:buChar char="•"/>
            </a:pPr>
            <a:r>
              <a:rPr lang="en-US" sz="3338">
                <a:solidFill>
                  <a:srgbClr val="FF1495"/>
                </a:solidFill>
                <a:latin typeface="Poppins Bold"/>
              </a:rPr>
              <a:t>The computer will signal the sensor at scheduled intervals to obtain a measurement.</a:t>
            </a:r>
          </a:p>
        </p:txBody>
      </p:sp>
      <p:sp>
        <p:nvSpPr>
          <p:cNvPr id="8" name="Freeform 8"/>
          <p:cNvSpPr/>
          <p:nvPr/>
        </p:nvSpPr>
        <p:spPr>
          <a:xfrm>
            <a:off x="2111351" y="4274808"/>
            <a:ext cx="4130671" cy="4130671"/>
          </a:xfrm>
          <a:custGeom>
            <a:avLst/>
            <a:gdLst/>
            <a:ahLst/>
            <a:cxnLst/>
            <a:rect l="l" t="t" r="r" b="b"/>
            <a:pathLst>
              <a:path w="4130671" h="4130671">
                <a:moveTo>
                  <a:pt x="0" y="0"/>
                </a:moveTo>
                <a:lnTo>
                  <a:pt x="4130670" y="0"/>
                </a:lnTo>
                <a:lnTo>
                  <a:pt x="4130670" y="4130670"/>
                </a:lnTo>
                <a:lnTo>
                  <a:pt x="0" y="4130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9" name="Freeform 9"/>
          <p:cNvSpPr/>
          <p:nvPr/>
        </p:nvSpPr>
        <p:spPr>
          <a:xfrm>
            <a:off x="3840690" y="4596791"/>
            <a:ext cx="1362281" cy="1362281"/>
          </a:xfrm>
          <a:custGeom>
            <a:avLst/>
            <a:gdLst/>
            <a:ahLst/>
            <a:cxnLst/>
            <a:rect l="l" t="t" r="r" b="b"/>
            <a:pathLst>
              <a:path w="1362281" h="1362281">
                <a:moveTo>
                  <a:pt x="0" y="0"/>
                </a:moveTo>
                <a:lnTo>
                  <a:pt x="1362282" y="0"/>
                </a:lnTo>
                <a:lnTo>
                  <a:pt x="1362282" y="1362281"/>
                </a:lnTo>
                <a:lnTo>
                  <a:pt x="0" y="13622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0" name="Freeform 10"/>
          <p:cNvSpPr/>
          <p:nvPr/>
        </p:nvSpPr>
        <p:spPr>
          <a:xfrm>
            <a:off x="3840690" y="6551850"/>
            <a:ext cx="1362281" cy="1362281"/>
          </a:xfrm>
          <a:custGeom>
            <a:avLst/>
            <a:gdLst/>
            <a:ahLst/>
            <a:cxnLst/>
            <a:rect l="l" t="t" r="r" b="b"/>
            <a:pathLst>
              <a:path w="1362281" h="1362281">
                <a:moveTo>
                  <a:pt x="0" y="0"/>
                </a:moveTo>
                <a:lnTo>
                  <a:pt x="1362282" y="0"/>
                </a:lnTo>
                <a:lnTo>
                  <a:pt x="1362282" y="1362282"/>
                </a:lnTo>
                <a:lnTo>
                  <a:pt x="0" y="13622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7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1" name="Freeform 11"/>
          <p:cNvSpPr/>
          <p:nvPr/>
        </p:nvSpPr>
        <p:spPr>
          <a:xfrm rot="-1123228">
            <a:off x="5170981" y="4199647"/>
            <a:ext cx="2426855" cy="664352"/>
          </a:xfrm>
          <a:custGeom>
            <a:avLst/>
            <a:gdLst/>
            <a:ahLst/>
            <a:cxnLst/>
            <a:rect l="l" t="t" r="r" b="b"/>
            <a:pathLst>
              <a:path w="2426855" h="664352">
                <a:moveTo>
                  <a:pt x="0" y="0"/>
                </a:moveTo>
                <a:lnTo>
                  <a:pt x="2426856" y="0"/>
                </a:lnTo>
                <a:lnTo>
                  <a:pt x="2426856" y="664352"/>
                </a:lnTo>
                <a:lnTo>
                  <a:pt x="0" y="6643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12" name="Group 12"/>
          <p:cNvGrpSpPr/>
          <p:nvPr/>
        </p:nvGrpSpPr>
        <p:grpSpPr>
          <a:xfrm>
            <a:off x="7733197" y="3429801"/>
            <a:ext cx="3023316" cy="1166990"/>
            <a:chOff x="0" y="0"/>
            <a:chExt cx="812800" cy="31373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313738"/>
            </a:xfrm>
            <a:custGeom>
              <a:avLst/>
              <a:gdLst/>
              <a:ahLst/>
              <a:cxnLst/>
              <a:rect l="l" t="t" r="r" b="b"/>
              <a:pathLst>
                <a:path w="812800" h="313738">
                  <a:moveTo>
                    <a:pt x="130598" y="0"/>
                  </a:moveTo>
                  <a:lnTo>
                    <a:pt x="682202" y="0"/>
                  </a:lnTo>
                  <a:cubicBezTo>
                    <a:pt x="716839" y="0"/>
                    <a:pt x="750057" y="13759"/>
                    <a:pt x="774549" y="38251"/>
                  </a:cubicBezTo>
                  <a:cubicBezTo>
                    <a:pt x="799041" y="62743"/>
                    <a:pt x="812800" y="95961"/>
                    <a:pt x="812800" y="130598"/>
                  </a:cubicBezTo>
                  <a:lnTo>
                    <a:pt x="812800" y="183141"/>
                  </a:lnTo>
                  <a:cubicBezTo>
                    <a:pt x="812800" y="217777"/>
                    <a:pt x="799041" y="250995"/>
                    <a:pt x="774549" y="275487"/>
                  </a:cubicBezTo>
                  <a:cubicBezTo>
                    <a:pt x="750057" y="299979"/>
                    <a:pt x="716839" y="313738"/>
                    <a:pt x="682202" y="313738"/>
                  </a:cubicBezTo>
                  <a:lnTo>
                    <a:pt x="130598" y="313738"/>
                  </a:lnTo>
                  <a:cubicBezTo>
                    <a:pt x="95961" y="313738"/>
                    <a:pt x="62743" y="299979"/>
                    <a:pt x="38251" y="275487"/>
                  </a:cubicBezTo>
                  <a:cubicBezTo>
                    <a:pt x="13759" y="250995"/>
                    <a:pt x="0" y="217777"/>
                    <a:pt x="0" y="183141"/>
                  </a:cubicBezTo>
                  <a:lnTo>
                    <a:pt x="0" y="130598"/>
                  </a:lnTo>
                  <a:cubicBezTo>
                    <a:pt x="0" y="95961"/>
                    <a:pt x="13759" y="62743"/>
                    <a:pt x="38251" y="38251"/>
                  </a:cubicBezTo>
                  <a:cubicBezTo>
                    <a:pt x="62743" y="13759"/>
                    <a:pt x="95961" y="0"/>
                    <a:pt x="130598" y="0"/>
                  </a:cubicBezTo>
                  <a:close/>
                </a:path>
              </a:pathLst>
            </a:custGeom>
            <a:solidFill>
              <a:srgbClr val="019D97">
                <a:alpha val="7843"/>
              </a:srgbClr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812800" cy="389938"/>
            </a:xfrm>
            <a:prstGeom prst="rect">
              <a:avLst/>
            </a:prstGeom>
          </p:spPr>
          <p:txBody>
            <a:bodyPr lIns="49179" tIns="49179" rIns="49179" bIns="49179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1106096">
            <a:off x="10799287" y="4155697"/>
            <a:ext cx="2426855" cy="664352"/>
          </a:xfrm>
          <a:custGeom>
            <a:avLst/>
            <a:gdLst/>
            <a:ahLst/>
            <a:cxnLst/>
            <a:rect l="l" t="t" r="r" b="b"/>
            <a:pathLst>
              <a:path w="2426855" h="664352">
                <a:moveTo>
                  <a:pt x="0" y="0"/>
                </a:moveTo>
                <a:lnTo>
                  <a:pt x="2426856" y="0"/>
                </a:lnTo>
                <a:lnTo>
                  <a:pt x="2426856" y="664352"/>
                </a:lnTo>
                <a:lnTo>
                  <a:pt x="0" y="6643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7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6" name="TextBox 16"/>
          <p:cNvSpPr txBox="1"/>
          <p:nvPr/>
        </p:nvSpPr>
        <p:spPr>
          <a:xfrm>
            <a:off x="2479567" y="3391701"/>
            <a:ext cx="3051439" cy="834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0"/>
              </a:lnSpc>
            </a:pPr>
            <a:r>
              <a:rPr lang="en-US" sz="2421">
                <a:solidFill>
                  <a:srgbClr val="000000"/>
                </a:solidFill>
                <a:latin typeface="Alatsi"/>
              </a:rPr>
              <a:t>Controlled environment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954447" y="4990747"/>
            <a:ext cx="1134769" cy="51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47"/>
              </a:lnSpc>
            </a:pPr>
            <a:r>
              <a:rPr lang="en-US" sz="3033">
                <a:solidFill>
                  <a:srgbClr val="FFFFFF"/>
                </a:solidFill>
                <a:latin typeface="Alatsi"/>
              </a:rPr>
              <a:t>Sensor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915097" y="6992798"/>
            <a:ext cx="1213468" cy="432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5"/>
              </a:lnSpc>
            </a:pPr>
            <a:r>
              <a:rPr lang="en-US" sz="2539">
                <a:solidFill>
                  <a:srgbClr val="FFFFFF">
                    <a:alpha val="7843"/>
                  </a:srgbClr>
                </a:solidFill>
                <a:latin typeface="Alatsi"/>
              </a:rPr>
              <a:t>Actuator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913889" y="3533093"/>
            <a:ext cx="2661933" cy="912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5"/>
              </a:lnSpc>
            </a:pPr>
            <a:r>
              <a:rPr lang="en-US" sz="2632">
                <a:solidFill>
                  <a:srgbClr val="FFFFFF">
                    <a:alpha val="7843"/>
                  </a:srgbClr>
                </a:solidFill>
                <a:latin typeface="Alatsi"/>
              </a:rPr>
              <a:t>Analogue to Digital Converter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827702" y="2982473"/>
            <a:ext cx="2661933" cy="447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5"/>
              </a:lnSpc>
            </a:pPr>
            <a:r>
              <a:rPr lang="en-US" sz="2632">
                <a:solidFill>
                  <a:srgbClr val="000002">
                    <a:alpha val="7843"/>
                  </a:srgbClr>
                </a:solidFill>
                <a:latin typeface="Alatsi"/>
              </a:rPr>
              <a:t>ADC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074701" y="4629429"/>
            <a:ext cx="850199" cy="418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1"/>
              </a:lnSpc>
            </a:pPr>
            <a:r>
              <a:rPr lang="en-US" sz="2508">
                <a:solidFill>
                  <a:srgbClr val="000000"/>
                </a:solidFill>
                <a:latin typeface="Alatsi"/>
              </a:rPr>
              <a:t>37  c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499801" y="4558691"/>
            <a:ext cx="217363" cy="348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9"/>
              </a:lnSpc>
            </a:pPr>
            <a:r>
              <a:rPr lang="en-US" sz="2049">
                <a:solidFill>
                  <a:srgbClr val="000000"/>
                </a:solidFill>
                <a:latin typeface="Alatsi"/>
              </a:rPr>
              <a:t>o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2503117" y="5173153"/>
            <a:ext cx="3023316" cy="1166990"/>
            <a:chOff x="0" y="0"/>
            <a:chExt cx="812800" cy="31373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313738"/>
            </a:xfrm>
            <a:custGeom>
              <a:avLst/>
              <a:gdLst/>
              <a:ahLst/>
              <a:cxnLst/>
              <a:rect l="l" t="t" r="r" b="b"/>
              <a:pathLst>
                <a:path w="812800" h="313738">
                  <a:moveTo>
                    <a:pt x="130598" y="0"/>
                  </a:moveTo>
                  <a:lnTo>
                    <a:pt x="682202" y="0"/>
                  </a:lnTo>
                  <a:cubicBezTo>
                    <a:pt x="716839" y="0"/>
                    <a:pt x="750057" y="13759"/>
                    <a:pt x="774549" y="38251"/>
                  </a:cubicBezTo>
                  <a:cubicBezTo>
                    <a:pt x="799041" y="62743"/>
                    <a:pt x="812800" y="95961"/>
                    <a:pt x="812800" y="130598"/>
                  </a:cubicBezTo>
                  <a:lnTo>
                    <a:pt x="812800" y="183141"/>
                  </a:lnTo>
                  <a:cubicBezTo>
                    <a:pt x="812800" y="217777"/>
                    <a:pt x="799041" y="250995"/>
                    <a:pt x="774549" y="275487"/>
                  </a:cubicBezTo>
                  <a:cubicBezTo>
                    <a:pt x="750057" y="299979"/>
                    <a:pt x="716839" y="313738"/>
                    <a:pt x="682202" y="313738"/>
                  </a:cubicBezTo>
                  <a:lnTo>
                    <a:pt x="130598" y="313738"/>
                  </a:lnTo>
                  <a:cubicBezTo>
                    <a:pt x="95961" y="313738"/>
                    <a:pt x="62743" y="299979"/>
                    <a:pt x="38251" y="275487"/>
                  </a:cubicBezTo>
                  <a:cubicBezTo>
                    <a:pt x="13759" y="250995"/>
                    <a:pt x="0" y="217777"/>
                    <a:pt x="0" y="183141"/>
                  </a:cubicBezTo>
                  <a:lnTo>
                    <a:pt x="0" y="130598"/>
                  </a:lnTo>
                  <a:cubicBezTo>
                    <a:pt x="0" y="95961"/>
                    <a:pt x="13759" y="62743"/>
                    <a:pt x="38251" y="38251"/>
                  </a:cubicBezTo>
                  <a:cubicBezTo>
                    <a:pt x="62743" y="13759"/>
                    <a:pt x="95961" y="0"/>
                    <a:pt x="130598" y="0"/>
                  </a:cubicBezTo>
                  <a:close/>
                </a:path>
              </a:pathLst>
            </a:custGeom>
            <a:solidFill>
              <a:srgbClr val="019D97">
                <a:alpha val="7843"/>
              </a:srgbClr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812800" cy="389938"/>
            </a:xfrm>
            <a:prstGeom prst="rect">
              <a:avLst/>
            </a:prstGeom>
          </p:spPr>
          <p:txBody>
            <a:bodyPr lIns="49179" tIns="49179" rIns="49179" bIns="49179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1221100" y="4388723"/>
            <a:ext cx="791615" cy="407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0"/>
              </a:lnSpc>
              <a:spcBef>
                <a:spcPct val="0"/>
              </a:spcBef>
            </a:pPr>
            <a:r>
              <a:rPr lang="en-US" sz="2326">
                <a:solidFill>
                  <a:srgbClr val="000000">
                    <a:alpha val="7843"/>
                  </a:srgbClr>
                </a:solidFill>
                <a:latin typeface="Alatsi"/>
              </a:rPr>
              <a:t>100101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683809" y="5276446"/>
            <a:ext cx="2661933" cy="912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5"/>
              </a:lnSpc>
            </a:pPr>
            <a:r>
              <a:rPr lang="en-US" sz="2632">
                <a:solidFill>
                  <a:srgbClr val="FFFFFF">
                    <a:alpha val="7843"/>
                  </a:srgbClr>
                </a:solidFill>
                <a:latin typeface="Alatsi"/>
              </a:rPr>
              <a:t>Computer or Microprocessor</a:t>
            </a:r>
          </a:p>
        </p:txBody>
      </p:sp>
      <p:sp>
        <p:nvSpPr>
          <p:cNvPr id="28" name="Freeform 28"/>
          <p:cNvSpPr/>
          <p:nvPr/>
        </p:nvSpPr>
        <p:spPr>
          <a:xfrm rot="9002783">
            <a:off x="11106824" y="6901637"/>
            <a:ext cx="2426855" cy="664352"/>
          </a:xfrm>
          <a:custGeom>
            <a:avLst/>
            <a:gdLst/>
            <a:ahLst/>
            <a:cxnLst/>
            <a:rect l="l" t="t" r="r" b="b"/>
            <a:pathLst>
              <a:path w="2426855" h="664352">
                <a:moveTo>
                  <a:pt x="0" y="0"/>
                </a:moveTo>
                <a:lnTo>
                  <a:pt x="2426856" y="0"/>
                </a:lnTo>
                <a:lnTo>
                  <a:pt x="2426856" y="664352"/>
                </a:lnTo>
                <a:lnTo>
                  <a:pt x="0" y="6643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7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9" name="TextBox 29"/>
          <p:cNvSpPr txBox="1"/>
          <p:nvPr/>
        </p:nvSpPr>
        <p:spPr>
          <a:xfrm>
            <a:off x="12307479" y="7236442"/>
            <a:ext cx="1707296" cy="1284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0"/>
              </a:lnSpc>
              <a:spcBef>
                <a:spcPct val="0"/>
              </a:spcBef>
            </a:pPr>
            <a:r>
              <a:rPr lang="en-US" sz="2326">
                <a:solidFill>
                  <a:srgbClr val="000000">
                    <a:alpha val="7843"/>
                  </a:srgbClr>
                </a:solidFill>
                <a:latin typeface="Alatsi"/>
              </a:rPr>
              <a:t>Digital control signal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7951257" y="7323572"/>
            <a:ext cx="3023316" cy="1166990"/>
            <a:chOff x="0" y="0"/>
            <a:chExt cx="812800" cy="313738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313738"/>
            </a:xfrm>
            <a:custGeom>
              <a:avLst/>
              <a:gdLst/>
              <a:ahLst/>
              <a:cxnLst/>
              <a:rect l="l" t="t" r="r" b="b"/>
              <a:pathLst>
                <a:path w="812800" h="313738">
                  <a:moveTo>
                    <a:pt x="130598" y="0"/>
                  </a:moveTo>
                  <a:lnTo>
                    <a:pt x="682202" y="0"/>
                  </a:lnTo>
                  <a:cubicBezTo>
                    <a:pt x="716839" y="0"/>
                    <a:pt x="750057" y="13759"/>
                    <a:pt x="774549" y="38251"/>
                  </a:cubicBezTo>
                  <a:cubicBezTo>
                    <a:pt x="799041" y="62743"/>
                    <a:pt x="812800" y="95961"/>
                    <a:pt x="812800" y="130598"/>
                  </a:cubicBezTo>
                  <a:lnTo>
                    <a:pt x="812800" y="183141"/>
                  </a:lnTo>
                  <a:cubicBezTo>
                    <a:pt x="812800" y="217777"/>
                    <a:pt x="799041" y="250995"/>
                    <a:pt x="774549" y="275487"/>
                  </a:cubicBezTo>
                  <a:cubicBezTo>
                    <a:pt x="750057" y="299979"/>
                    <a:pt x="716839" y="313738"/>
                    <a:pt x="682202" y="313738"/>
                  </a:cubicBezTo>
                  <a:lnTo>
                    <a:pt x="130598" y="313738"/>
                  </a:lnTo>
                  <a:cubicBezTo>
                    <a:pt x="95961" y="313738"/>
                    <a:pt x="62743" y="299979"/>
                    <a:pt x="38251" y="275487"/>
                  </a:cubicBezTo>
                  <a:cubicBezTo>
                    <a:pt x="13759" y="250995"/>
                    <a:pt x="0" y="217777"/>
                    <a:pt x="0" y="183141"/>
                  </a:cubicBezTo>
                  <a:lnTo>
                    <a:pt x="0" y="130598"/>
                  </a:lnTo>
                  <a:cubicBezTo>
                    <a:pt x="0" y="95961"/>
                    <a:pt x="13759" y="62743"/>
                    <a:pt x="38251" y="38251"/>
                  </a:cubicBezTo>
                  <a:cubicBezTo>
                    <a:pt x="62743" y="13759"/>
                    <a:pt x="95961" y="0"/>
                    <a:pt x="130598" y="0"/>
                  </a:cubicBezTo>
                  <a:close/>
                </a:path>
              </a:pathLst>
            </a:custGeom>
            <a:solidFill>
              <a:srgbClr val="019D97">
                <a:alpha val="7843"/>
              </a:srgbClr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812800" cy="389938"/>
            </a:xfrm>
            <a:prstGeom prst="rect">
              <a:avLst/>
            </a:prstGeom>
          </p:spPr>
          <p:txBody>
            <a:bodyPr lIns="49179" tIns="49179" rIns="49179" bIns="49179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8060287" y="7415722"/>
            <a:ext cx="2805256" cy="910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6"/>
              </a:lnSpc>
            </a:pPr>
            <a:r>
              <a:rPr lang="en-US" sz="2597">
                <a:solidFill>
                  <a:srgbClr val="FFFFFF">
                    <a:alpha val="7843"/>
                  </a:srgbClr>
                </a:solidFill>
                <a:latin typeface="Alatsi"/>
              </a:rPr>
              <a:t>Digital to Analogue Converter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009448" y="6792947"/>
            <a:ext cx="2661933" cy="447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5"/>
              </a:lnSpc>
            </a:pPr>
            <a:r>
              <a:rPr lang="en-US" sz="2632">
                <a:solidFill>
                  <a:srgbClr val="000002">
                    <a:alpha val="7843"/>
                  </a:srgbClr>
                </a:solidFill>
                <a:latin typeface="Alatsi"/>
              </a:rPr>
              <a:t>DAC</a:t>
            </a:r>
          </a:p>
        </p:txBody>
      </p:sp>
      <p:sp>
        <p:nvSpPr>
          <p:cNvPr id="35" name="Freeform 35"/>
          <p:cNvSpPr/>
          <p:nvPr/>
        </p:nvSpPr>
        <p:spPr>
          <a:xfrm rot="-10363295">
            <a:off x="5286373" y="7567587"/>
            <a:ext cx="2426855" cy="664352"/>
          </a:xfrm>
          <a:custGeom>
            <a:avLst/>
            <a:gdLst/>
            <a:ahLst/>
            <a:cxnLst/>
            <a:rect l="l" t="t" r="r" b="b"/>
            <a:pathLst>
              <a:path w="2426855" h="664352">
                <a:moveTo>
                  <a:pt x="0" y="0"/>
                </a:moveTo>
                <a:lnTo>
                  <a:pt x="2426855" y="0"/>
                </a:lnTo>
                <a:lnTo>
                  <a:pt x="2426855" y="664352"/>
                </a:lnTo>
                <a:lnTo>
                  <a:pt x="0" y="6643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7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6" name="TextBox 36"/>
          <p:cNvSpPr txBox="1"/>
          <p:nvPr/>
        </p:nvSpPr>
        <p:spPr>
          <a:xfrm>
            <a:off x="5710220" y="8169122"/>
            <a:ext cx="1707296" cy="1284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0"/>
              </a:lnSpc>
              <a:spcBef>
                <a:spcPct val="0"/>
              </a:spcBef>
            </a:pPr>
            <a:r>
              <a:rPr lang="en-US" sz="2326">
                <a:solidFill>
                  <a:srgbClr val="000000">
                    <a:alpha val="7843"/>
                  </a:srgbClr>
                </a:solidFill>
                <a:latin typeface="Alatsi"/>
              </a:rPr>
              <a:t>Analogue control signal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spc="-147">
                <a:solidFill>
                  <a:srgbClr val="FFFFFF"/>
                </a:solidFill>
                <a:latin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6002" y="90696"/>
            <a:ext cx="8482213" cy="738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spc="-147">
                <a:solidFill>
                  <a:srgbClr val="FFFFFF"/>
                </a:solidFill>
                <a:latin typeface="Poppins Bold"/>
              </a:rPr>
              <a:t>7.2 Control System</a:t>
            </a:r>
          </a:p>
        </p:txBody>
      </p:sp>
      <p:sp>
        <p:nvSpPr>
          <p:cNvPr id="6" name="Freeform 6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TextBox 7"/>
          <p:cNvSpPr txBox="1"/>
          <p:nvPr/>
        </p:nvSpPr>
        <p:spPr>
          <a:xfrm>
            <a:off x="1443427" y="1471849"/>
            <a:ext cx="15430482" cy="1186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8">
                <a:solidFill>
                  <a:srgbClr val="FF1495"/>
                </a:solidFill>
                <a:latin typeface="Poppins Bold"/>
              </a:rPr>
              <a:t>2. When the computer receives a measurement value that falls outside the desired range, it triggers a control action.</a:t>
            </a:r>
          </a:p>
        </p:txBody>
      </p:sp>
      <p:sp>
        <p:nvSpPr>
          <p:cNvPr id="8" name="Freeform 8"/>
          <p:cNvSpPr/>
          <p:nvPr/>
        </p:nvSpPr>
        <p:spPr>
          <a:xfrm>
            <a:off x="2111351" y="4274808"/>
            <a:ext cx="4130671" cy="4130671"/>
          </a:xfrm>
          <a:custGeom>
            <a:avLst/>
            <a:gdLst/>
            <a:ahLst/>
            <a:cxnLst/>
            <a:rect l="l" t="t" r="r" b="b"/>
            <a:pathLst>
              <a:path w="4130671" h="4130671">
                <a:moveTo>
                  <a:pt x="0" y="0"/>
                </a:moveTo>
                <a:lnTo>
                  <a:pt x="4130670" y="0"/>
                </a:lnTo>
                <a:lnTo>
                  <a:pt x="4130670" y="4130670"/>
                </a:lnTo>
                <a:lnTo>
                  <a:pt x="0" y="4130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9" name="Freeform 9"/>
          <p:cNvSpPr/>
          <p:nvPr/>
        </p:nvSpPr>
        <p:spPr>
          <a:xfrm>
            <a:off x="3840690" y="4596791"/>
            <a:ext cx="1362281" cy="1362281"/>
          </a:xfrm>
          <a:custGeom>
            <a:avLst/>
            <a:gdLst/>
            <a:ahLst/>
            <a:cxnLst/>
            <a:rect l="l" t="t" r="r" b="b"/>
            <a:pathLst>
              <a:path w="1362281" h="1362281">
                <a:moveTo>
                  <a:pt x="0" y="0"/>
                </a:moveTo>
                <a:lnTo>
                  <a:pt x="1362282" y="0"/>
                </a:lnTo>
                <a:lnTo>
                  <a:pt x="1362282" y="1362281"/>
                </a:lnTo>
                <a:lnTo>
                  <a:pt x="0" y="13622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0" name="Freeform 10"/>
          <p:cNvSpPr/>
          <p:nvPr/>
        </p:nvSpPr>
        <p:spPr>
          <a:xfrm>
            <a:off x="3840690" y="6551850"/>
            <a:ext cx="1362281" cy="1362281"/>
          </a:xfrm>
          <a:custGeom>
            <a:avLst/>
            <a:gdLst/>
            <a:ahLst/>
            <a:cxnLst/>
            <a:rect l="l" t="t" r="r" b="b"/>
            <a:pathLst>
              <a:path w="1362281" h="1362281">
                <a:moveTo>
                  <a:pt x="0" y="0"/>
                </a:moveTo>
                <a:lnTo>
                  <a:pt x="1362282" y="0"/>
                </a:lnTo>
                <a:lnTo>
                  <a:pt x="1362282" y="1362282"/>
                </a:lnTo>
                <a:lnTo>
                  <a:pt x="0" y="13622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7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1" name="Freeform 11"/>
          <p:cNvSpPr/>
          <p:nvPr/>
        </p:nvSpPr>
        <p:spPr>
          <a:xfrm rot="-1123228">
            <a:off x="5170981" y="4199647"/>
            <a:ext cx="2426855" cy="664352"/>
          </a:xfrm>
          <a:custGeom>
            <a:avLst/>
            <a:gdLst/>
            <a:ahLst/>
            <a:cxnLst/>
            <a:rect l="l" t="t" r="r" b="b"/>
            <a:pathLst>
              <a:path w="2426855" h="664352">
                <a:moveTo>
                  <a:pt x="0" y="0"/>
                </a:moveTo>
                <a:lnTo>
                  <a:pt x="2426856" y="0"/>
                </a:lnTo>
                <a:lnTo>
                  <a:pt x="2426856" y="664352"/>
                </a:lnTo>
                <a:lnTo>
                  <a:pt x="0" y="6643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12" name="Group 12"/>
          <p:cNvGrpSpPr/>
          <p:nvPr/>
        </p:nvGrpSpPr>
        <p:grpSpPr>
          <a:xfrm>
            <a:off x="7733197" y="3429801"/>
            <a:ext cx="3023316" cy="1166990"/>
            <a:chOff x="0" y="0"/>
            <a:chExt cx="812800" cy="31373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313738"/>
            </a:xfrm>
            <a:custGeom>
              <a:avLst/>
              <a:gdLst/>
              <a:ahLst/>
              <a:cxnLst/>
              <a:rect l="l" t="t" r="r" b="b"/>
              <a:pathLst>
                <a:path w="812800" h="313738">
                  <a:moveTo>
                    <a:pt x="130598" y="0"/>
                  </a:moveTo>
                  <a:lnTo>
                    <a:pt x="682202" y="0"/>
                  </a:lnTo>
                  <a:cubicBezTo>
                    <a:pt x="716839" y="0"/>
                    <a:pt x="750057" y="13759"/>
                    <a:pt x="774549" y="38251"/>
                  </a:cubicBezTo>
                  <a:cubicBezTo>
                    <a:pt x="799041" y="62743"/>
                    <a:pt x="812800" y="95961"/>
                    <a:pt x="812800" y="130598"/>
                  </a:cubicBezTo>
                  <a:lnTo>
                    <a:pt x="812800" y="183141"/>
                  </a:lnTo>
                  <a:cubicBezTo>
                    <a:pt x="812800" y="217777"/>
                    <a:pt x="799041" y="250995"/>
                    <a:pt x="774549" y="275487"/>
                  </a:cubicBezTo>
                  <a:cubicBezTo>
                    <a:pt x="750057" y="299979"/>
                    <a:pt x="716839" y="313738"/>
                    <a:pt x="682202" y="313738"/>
                  </a:cubicBezTo>
                  <a:lnTo>
                    <a:pt x="130598" y="313738"/>
                  </a:lnTo>
                  <a:cubicBezTo>
                    <a:pt x="95961" y="313738"/>
                    <a:pt x="62743" y="299979"/>
                    <a:pt x="38251" y="275487"/>
                  </a:cubicBezTo>
                  <a:cubicBezTo>
                    <a:pt x="13759" y="250995"/>
                    <a:pt x="0" y="217777"/>
                    <a:pt x="0" y="183141"/>
                  </a:cubicBezTo>
                  <a:lnTo>
                    <a:pt x="0" y="130598"/>
                  </a:lnTo>
                  <a:cubicBezTo>
                    <a:pt x="0" y="95961"/>
                    <a:pt x="13759" y="62743"/>
                    <a:pt x="38251" y="38251"/>
                  </a:cubicBezTo>
                  <a:cubicBezTo>
                    <a:pt x="62743" y="13759"/>
                    <a:pt x="95961" y="0"/>
                    <a:pt x="130598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812800" cy="389938"/>
            </a:xfrm>
            <a:prstGeom prst="rect">
              <a:avLst/>
            </a:prstGeom>
          </p:spPr>
          <p:txBody>
            <a:bodyPr lIns="49179" tIns="49179" rIns="49179" bIns="49179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1106096">
            <a:off x="10799287" y="4155697"/>
            <a:ext cx="2426855" cy="664352"/>
          </a:xfrm>
          <a:custGeom>
            <a:avLst/>
            <a:gdLst/>
            <a:ahLst/>
            <a:cxnLst/>
            <a:rect l="l" t="t" r="r" b="b"/>
            <a:pathLst>
              <a:path w="2426855" h="664352">
                <a:moveTo>
                  <a:pt x="0" y="0"/>
                </a:moveTo>
                <a:lnTo>
                  <a:pt x="2426856" y="0"/>
                </a:lnTo>
                <a:lnTo>
                  <a:pt x="2426856" y="664352"/>
                </a:lnTo>
                <a:lnTo>
                  <a:pt x="0" y="6643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6" name="TextBox 16"/>
          <p:cNvSpPr txBox="1"/>
          <p:nvPr/>
        </p:nvSpPr>
        <p:spPr>
          <a:xfrm>
            <a:off x="2479567" y="3391701"/>
            <a:ext cx="3051439" cy="834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0"/>
              </a:lnSpc>
            </a:pPr>
            <a:r>
              <a:rPr lang="en-US" sz="2421">
                <a:solidFill>
                  <a:srgbClr val="000000"/>
                </a:solidFill>
                <a:latin typeface="Alatsi"/>
              </a:rPr>
              <a:t>Controlled environment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954447" y="4990747"/>
            <a:ext cx="1134769" cy="51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47"/>
              </a:lnSpc>
            </a:pPr>
            <a:r>
              <a:rPr lang="en-US" sz="3033">
                <a:solidFill>
                  <a:srgbClr val="FFFFFF"/>
                </a:solidFill>
                <a:latin typeface="Alatsi"/>
              </a:rPr>
              <a:t>Sensor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915097" y="6992798"/>
            <a:ext cx="1213468" cy="432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5"/>
              </a:lnSpc>
            </a:pPr>
            <a:r>
              <a:rPr lang="en-US" sz="2539">
                <a:solidFill>
                  <a:srgbClr val="FFFFFF">
                    <a:alpha val="7843"/>
                  </a:srgbClr>
                </a:solidFill>
                <a:latin typeface="Alatsi"/>
              </a:rPr>
              <a:t>Actuator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913889" y="3533093"/>
            <a:ext cx="2661933" cy="912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5"/>
              </a:lnSpc>
            </a:pPr>
            <a:r>
              <a:rPr lang="en-US" sz="2632">
                <a:solidFill>
                  <a:srgbClr val="FFFFFF"/>
                </a:solidFill>
                <a:latin typeface="Alatsi"/>
              </a:rPr>
              <a:t>Analogue to Digital Converter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827702" y="2982473"/>
            <a:ext cx="2661933" cy="447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5"/>
              </a:lnSpc>
            </a:pPr>
            <a:r>
              <a:rPr lang="en-US" sz="2632">
                <a:solidFill>
                  <a:srgbClr val="000002"/>
                </a:solidFill>
                <a:latin typeface="Alatsi"/>
              </a:rPr>
              <a:t>ADC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074701" y="4629429"/>
            <a:ext cx="850199" cy="418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1"/>
              </a:lnSpc>
            </a:pPr>
            <a:r>
              <a:rPr lang="en-US" sz="2508">
                <a:solidFill>
                  <a:srgbClr val="000000"/>
                </a:solidFill>
                <a:latin typeface="Alatsi"/>
              </a:rPr>
              <a:t>37  c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499801" y="4558691"/>
            <a:ext cx="217363" cy="348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9"/>
              </a:lnSpc>
            </a:pPr>
            <a:r>
              <a:rPr lang="en-US" sz="2049">
                <a:solidFill>
                  <a:srgbClr val="000000"/>
                </a:solidFill>
                <a:latin typeface="Alatsi"/>
              </a:rPr>
              <a:t>o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2503117" y="5173153"/>
            <a:ext cx="3023316" cy="1166990"/>
            <a:chOff x="0" y="0"/>
            <a:chExt cx="812800" cy="31373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313738"/>
            </a:xfrm>
            <a:custGeom>
              <a:avLst/>
              <a:gdLst/>
              <a:ahLst/>
              <a:cxnLst/>
              <a:rect l="l" t="t" r="r" b="b"/>
              <a:pathLst>
                <a:path w="812800" h="313738">
                  <a:moveTo>
                    <a:pt x="130598" y="0"/>
                  </a:moveTo>
                  <a:lnTo>
                    <a:pt x="682202" y="0"/>
                  </a:lnTo>
                  <a:cubicBezTo>
                    <a:pt x="716839" y="0"/>
                    <a:pt x="750057" y="13759"/>
                    <a:pt x="774549" y="38251"/>
                  </a:cubicBezTo>
                  <a:cubicBezTo>
                    <a:pt x="799041" y="62743"/>
                    <a:pt x="812800" y="95961"/>
                    <a:pt x="812800" y="130598"/>
                  </a:cubicBezTo>
                  <a:lnTo>
                    <a:pt x="812800" y="183141"/>
                  </a:lnTo>
                  <a:cubicBezTo>
                    <a:pt x="812800" y="217777"/>
                    <a:pt x="799041" y="250995"/>
                    <a:pt x="774549" y="275487"/>
                  </a:cubicBezTo>
                  <a:cubicBezTo>
                    <a:pt x="750057" y="299979"/>
                    <a:pt x="716839" y="313738"/>
                    <a:pt x="682202" y="313738"/>
                  </a:cubicBezTo>
                  <a:lnTo>
                    <a:pt x="130598" y="313738"/>
                  </a:lnTo>
                  <a:cubicBezTo>
                    <a:pt x="95961" y="313738"/>
                    <a:pt x="62743" y="299979"/>
                    <a:pt x="38251" y="275487"/>
                  </a:cubicBezTo>
                  <a:cubicBezTo>
                    <a:pt x="13759" y="250995"/>
                    <a:pt x="0" y="217777"/>
                    <a:pt x="0" y="183141"/>
                  </a:cubicBezTo>
                  <a:lnTo>
                    <a:pt x="0" y="130598"/>
                  </a:lnTo>
                  <a:cubicBezTo>
                    <a:pt x="0" y="95961"/>
                    <a:pt x="13759" y="62743"/>
                    <a:pt x="38251" y="38251"/>
                  </a:cubicBezTo>
                  <a:cubicBezTo>
                    <a:pt x="62743" y="13759"/>
                    <a:pt x="95961" y="0"/>
                    <a:pt x="130598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812800" cy="389938"/>
            </a:xfrm>
            <a:prstGeom prst="rect">
              <a:avLst/>
            </a:prstGeom>
          </p:spPr>
          <p:txBody>
            <a:bodyPr lIns="49179" tIns="49179" rIns="49179" bIns="49179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1221100" y="4388723"/>
            <a:ext cx="791615" cy="407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0"/>
              </a:lnSpc>
              <a:spcBef>
                <a:spcPct val="0"/>
              </a:spcBef>
            </a:pPr>
            <a:r>
              <a:rPr lang="en-US" sz="2326">
                <a:solidFill>
                  <a:srgbClr val="000000"/>
                </a:solidFill>
                <a:latin typeface="Alatsi"/>
              </a:rPr>
              <a:t>100101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683809" y="5276446"/>
            <a:ext cx="2661933" cy="912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5"/>
              </a:lnSpc>
            </a:pPr>
            <a:r>
              <a:rPr lang="en-US" sz="2632">
                <a:solidFill>
                  <a:srgbClr val="FFFFFF"/>
                </a:solidFill>
                <a:latin typeface="Alatsi"/>
              </a:rPr>
              <a:t>Computer or Microprocessor</a:t>
            </a:r>
          </a:p>
        </p:txBody>
      </p:sp>
      <p:sp>
        <p:nvSpPr>
          <p:cNvPr id="28" name="Freeform 28"/>
          <p:cNvSpPr/>
          <p:nvPr/>
        </p:nvSpPr>
        <p:spPr>
          <a:xfrm rot="9002783">
            <a:off x="11106824" y="6901637"/>
            <a:ext cx="2426855" cy="664352"/>
          </a:xfrm>
          <a:custGeom>
            <a:avLst/>
            <a:gdLst/>
            <a:ahLst/>
            <a:cxnLst/>
            <a:rect l="l" t="t" r="r" b="b"/>
            <a:pathLst>
              <a:path w="2426855" h="664352">
                <a:moveTo>
                  <a:pt x="0" y="0"/>
                </a:moveTo>
                <a:lnTo>
                  <a:pt x="2426856" y="0"/>
                </a:lnTo>
                <a:lnTo>
                  <a:pt x="2426856" y="664352"/>
                </a:lnTo>
                <a:lnTo>
                  <a:pt x="0" y="6643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7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9" name="TextBox 29"/>
          <p:cNvSpPr txBox="1"/>
          <p:nvPr/>
        </p:nvSpPr>
        <p:spPr>
          <a:xfrm>
            <a:off x="12307479" y="7236442"/>
            <a:ext cx="1707296" cy="1284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0"/>
              </a:lnSpc>
              <a:spcBef>
                <a:spcPct val="0"/>
              </a:spcBef>
            </a:pPr>
            <a:r>
              <a:rPr lang="en-US" sz="2326">
                <a:solidFill>
                  <a:srgbClr val="000000">
                    <a:alpha val="7843"/>
                  </a:srgbClr>
                </a:solidFill>
                <a:latin typeface="Alatsi"/>
              </a:rPr>
              <a:t>Digital control signal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7951257" y="7323572"/>
            <a:ext cx="3023316" cy="1166990"/>
            <a:chOff x="0" y="0"/>
            <a:chExt cx="812800" cy="313738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313738"/>
            </a:xfrm>
            <a:custGeom>
              <a:avLst/>
              <a:gdLst/>
              <a:ahLst/>
              <a:cxnLst/>
              <a:rect l="l" t="t" r="r" b="b"/>
              <a:pathLst>
                <a:path w="812800" h="313738">
                  <a:moveTo>
                    <a:pt x="130598" y="0"/>
                  </a:moveTo>
                  <a:lnTo>
                    <a:pt x="682202" y="0"/>
                  </a:lnTo>
                  <a:cubicBezTo>
                    <a:pt x="716839" y="0"/>
                    <a:pt x="750057" y="13759"/>
                    <a:pt x="774549" y="38251"/>
                  </a:cubicBezTo>
                  <a:cubicBezTo>
                    <a:pt x="799041" y="62743"/>
                    <a:pt x="812800" y="95961"/>
                    <a:pt x="812800" y="130598"/>
                  </a:cubicBezTo>
                  <a:lnTo>
                    <a:pt x="812800" y="183141"/>
                  </a:lnTo>
                  <a:cubicBezTo>
                    <a:pt x="812800" y="217777"/>
                    <a:pt x="799041" y="250995"/>
                    <a:pt x="774549" y="275487"/>
                  </a:cubicBezTo>
                  <a:cubicBezTo>
                    <a:pt x="750057" y="299979"/>
                    <a:pt x="716839" y="313738"/>
                    <a:pt x="682202" y="313738"/>
                  </a:cubicBezTo>
                  <a:lnTo>
                    <a:pt x="130598" y="313738"/>
                  </a:lnTo>
                  <a:cubicBezTo>
                    <a:pt x="95961" y="313738"/>
                    <a:pt x="62743" y="299979"/>
                    <a:pt x="38251" y="275487"/>
                  </a:cubicBezTo>
                  <a:cubicBezTo>
                    <a:pt x="13759" y="250995"/>
                    <a:pt x="0" y="217777"/>
                    <a:pt x="0" y="183141"/>
                  </a:cubicBezTo>
                  <a:lnTo>
                    <a:pt x="0" y="130598"/>
                  </a:lnTo>
                  <a:cubicBezTo>
                    <a:pt x="0" y="95961"/>
                    <a:pt x="13759" y="62743"/>
                    <a:pt x="38251" y="38251"/>
                  </a:cubicBezTo>
                  <a:cubicBezTo>
                    <a:pt x="62743" y="13759"/>
                    <a:pt x="95961" y="0"/>
                    <a:pt x="130598" y="0"/>
                  </a:cubicBezTo>
                  <a:close/>
                </a:path>
              </a:pathLst>
            </a:custGeom>
            <a:solidFill>
              <a:srgbClr val="019D97">
                <a:alpha val="7843"/>
              </a:srgbClr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812800" cy="389938"/>
            </a:xfrm>
            <a:prstGeom prst="rect">
              <a:avLst/>
            </a:prstGeom>
          </p:spPr>
          <p:txBody>
            <a:bodyPr lIns="49179" tIns="49179" rIns="49179" bIns="49179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8060287" y="7415722"/>
            <a:ext cx="2805256" cy="910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6"/>
              </a:lnSpc>
            </a:pPr>
            <a:r>
              <a:rPr lang="en-US" sz="2597">
                <a:solidFill>
                  <a:srgbClr val="FFFFFF">
                    <a:alpha val="7843"/>
                  </a:srgbClr>
                </a:solidFill>
                <a:latin typeface="Alatsi"/>
              </a:rPr>
              <a:t>Digital to Analogue Converter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009448" y="6792947"/>
            <a:ext cx="2661933" cy="447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5"/>
              </a:lnSpc>
            </a:pPr>
            <a:r>
              <a:rPr lang="en-US" sz="2632">
                <a:solidFill>
                  <a:srgbClr val="000002">
                    <a:alpha val="7843"/>
                  </a:srgbClr>
                </a:solidFill>
                <a:latin typeface="Alatsi"/>
              </a:rPr>
              <a:t>DAC</a:t>
            </a:r>
          </a:p>
        </p:txBody>
      </p:sp>
      <p:sp>
        <p:nvSpPr>
          <p:cNvPr id="35" name="Freeform 35"/>
          <p:cNvSpPr/>
          <p:nvPr/>
        </p:nvSpPr>
        <p:spPr>
          <a:xfrm rot="-10363295">
            <a:off x="5286373" y="7567587"/>
            <a:ext cx="2426855" cy="664352"/>
          </a:xfrm>
          <a:custGeom>
            <a:avLst/>
            <a:gdLst/>
            <a:ahLst/>
            <a:cxnLst/>
            <a:rect l="l" t="t" r="r" b="b"/>
            <a:pathLst>
              <a:path w="2426855" h="664352">
                <a:moveTo>
                  <a:pt x="0" y="0"/>
                </a:moveTo>
                <a:lnTo>
                  <a:pt x="2426855" y="0"/>
                </a:lnTo>
                <a:lnTo>
                  <a:pt x="2426855" y="664352"/>
                </a:lnTo>
                <a:lnTo>
                  <a:pt x="0" y="6643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7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6" name="TextBox 36"/>
          <p:cNvSpPr txBox="1"/>
          <p:nvPr/>
        </p:nvSpPr>
        <p:spPr>
          <a:xfrm>
            <a:off x="5710220" y="8169122"/>
            <a:ext cx="1707296" cy="1284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0"/>
              </a:lnSpc>
              <a:spcBef>
                <a:spcPct val="0"/>
              </a:spcBef>
            </a:pPr>
            <a:r>
              <a:rPr lang="en-US" sz="2326">
                <a:solidFill>
                  <a:srgbClr val="000000">
                    <a:alpha val="7843"/>
                  </a:srgbClr>
                </a:solidFill>
                <a:latin typeface="Alatsi"/>
              </a:rPr>
              <a:t>Analogue control signal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5345742" y="6141601"/>
            <a:ext cx="2661933" cy="913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5"/>
              </a:lnSpc>
            </a:pPr>
            <a:r>
              <a:rPr lang="en-US" sz="2632">
                <a:solidFill>
                  <a:srgbClr val="F20000"/>
                </a:solidFill>
                <a:latin typeface="Alatsi"/>
              </a:rPr>
              <a:t>Out of range, take action!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spc="-147">
                <a:solidFill>
                  <a:srgbClr val="FFFFFF"/>
                </a:solidFill>
                <a:latin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6002" y="90696"/>
            <a:ext cx="8482213" cy="738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spc="-147">
                <a:solidFill>
                  <a:srgbClr val="FFFFFF"/>
                </a:solidFill>
                <a:latin typeface="Poppins Bold"/>
              </a:rPr>
              <a:t>7.2 Control System</a:t>
            </a:r>
          </a:p>
        </p:txBody>
      </p:sp>
      <p:sp>
        <p:nvSpPr>
          <p:cNvPr id="6" name="Freeform 6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TextBox 7"/>
          <p:cNvSpPr txBox="1"/>
          <p:nvPr/>
        </p:nvSpPr>
        <p:spPr>
          <a:xfrm>
            <a:off x="1316940" y="1335071"/>
            <a:ext cx="16291951" cy="1647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8"/>
              </a:lnSpc>
              <a:spcBef>
                <a:spcPct val="0"/>
              </a:spcBef>
            </a:pPr>
            <a:r>
              <a:rPr lang="en-US" sz="3084">
                <a:solidFill>
                  <a:srgbClr val="FF1495"/>
                </a:solidFill>
                <a:latin typeface="Poppins Bold"/>
              </a:rPr>
              <a:t>3. The subsequent timed measurement will occur after the execution of this control action. Essentially, the next timed measurement offers feedback to the computer regarding the impact of the control action.</a:t>
            </a:r>
          </a:p>
        </p:txBody>
      </p:sp>
      <p:sp>
        <p:nvSpPr>
          <p:cNvPr id="8" name="Freeform 8"/>
          <p:cNvSpPr/>
          <p:nvPr/>
        </p:nvSpPr>
        <p:spPr>
          <a:xfrm>
            <a:off x="2057137" y="4627233"/>
            <a:ext cx="4130671" cy="4130671"/>
          </a:xfrm>
          <a:custGeom>
            <a:avLst/>
            <a:gdLst/>
            <a:ahLst/>
            <a:cxnLst/>
            <a:rect l="l" t="t" r="r" b="b"/>
            <a:pathLst>
              <a:path w="4130671" h="4130671">
                <a:moveTo>
                  <a:pt x="0" y="0"/>
                </a:moveTo>
                <a:lnTo>
                  <a:pt x="4130671" y="0"/>
                </a:lnTo>
                <a:lnTo>
                  <a:pt x="4130671" y="4130670"/>
                </a:lnTo>
                <a:lnTo>
                  <a:pt x="0" y="4130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9" name="Freeform 9"/>
          <p:cNvSpPr/>
          <p:nvPr/>
        </p:nvSpPr>
        <p:spPr>
          <a:xfrm>
            <a:off x="3786477" y="4949216"/>
            <a:ext cx="1362281" cy="1362281"/>
          </a:xfrm>
          <a:custGeom>
            <a:avLst/>
            <a:gdLst/>
            <a:ahLst/>
            <a:cxnLst/>
            <a:rect l="l" t="t" r="r" b="b"/>
            <a:pathLst>
              <a:path w="1362281" h="1362281">
                <a:moveTo>
                  <a:pt x="0" y="0"/>
                </a:moveTo>
                <a:lnTo>
                  <a:pt x="1362281" y="0"/>
                </a:lnTo>
                <a:lnTo>
                  <a:pt x="1362281" y="1362281"/>
                </a:lnTo>
                <a:lnTo>
                  <a:pt x="0" y="13622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0" name="Freeform 10"/>
          <p:cNvSpPr/>
          <p:nvPr/>
        </p:nvSpPr>
        <p:spPr>
          <a:xfrm>
            <a:off x="3786477" y="6904275"/>
            <a:ext cx="1362281" cy="1362281"/>
          </a:xfrm>
          <a:custGeom>
            <a:avLst/>
            <a:gdLst/>
            <a:ahLst/>
            <a:cxnLst/>
            <a:rect l="l" t="t" r="r" b="b"/>
            <a:pathLst>
              <a:path w="1362281" h="1362281">
                <a:moveTo>
                  <a:pt x="0" y="0"/>
                </a:moveTo>
                <a:lnTo>
                  <a:pt x="1362281" y="0"/>
                </a:lnTo>
                <a:lnTo>
                  <a:pt x="1362281" y="1362282"/>
                </a:lnTo>
                <a:lnTo>
                  <a:pt x="0" y="13622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1" name="Freeform 11"/>
          <p:cNvSpPr/>
          <p:nvPr/>
        </p:nvSpPr>
        <p:spPr>
          <a:xfrm rot="-1123228">
            <a:off x="5116768" y="4552072"/>
            <a:ext cx="2426855" cy="664352"/>
          </a:xfrm>
          <a:custGeom>
            <a:avLst/>
            <a:gdLst/>
            <a:ahLst/>
            <a:cxnLst/>
            <a:rect l="l" t="t" r="r" b="b"/>
            <a:pathLst>
              <a:path w="2426855" h="664352">
                <a:moveTo>
                  <a:pt x="0" y="0"/>
                </a:moveTo>
                <a:lnTo>
                  <a:pt x="2426855" y="0"/>
                </a:lnTo>
                <a:lnTo>
                  <a:pt x="2426855" y="664352"/>
                </a:lnTo>
                <a:lnTo>
                  <a:pt x="0" y="6643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12" name="Group 12"/>
          <p:cNvGrpSpPr/>
          <p:nvPr/>
        </p:nvGrpSpPr>
        <p:grpSpPr>
          <a:xfrm>
            <a:off x="7678984" y="3782226"/>
            <a:ext cx="3023316" cy="1166990"/>
            <a:chOff x="0" y="0"/>
            <a:chExt cx="812800" cy="31373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313738"/>
            </a:xfrm>
            <a:custGeom>
              <a:avLst/>
              <a:gdLst/>
              <a:ahLst/>
              <a:cxnLst/>
              <a:rect l="l" t="t" r="r" b="b"/>
              <a:pathLst>
                <a:path w="812800" h="313738">
                  <a:moveTo>
                    <a:pt x="130598" y="0"/>
                  </a:moveTo>
                  <a:lnTo>
                    <a:pt x="682202" y="0"/>
                  </a:lnTo>
                  <a:cubicBezTo>
                    <a:pt x="716839" y="0"/>
                    <a:pt x="750057" y="13759"/>
                    <a:pt x="774549" y="38251"/>
                  </a:cubicBezTo>
                  <a:cubicBezTo>
                    <a:pt x="799041" y="62743"/>
                    <a:pt x="812800" y="95961"/>
                    <a:pt x="812800" y="130598"/>
                  </a:cubicBezTo>
                  <a:lnTo>
                    <a:pt x="812800" y="183141"/>
                  </a:lnTo>
                  <a:cubicBezTo>
                    <a:pt x="812800" y="217777"/>
                    <a:pt x="799041" y="250995"/>
                    <a:pt x="774549" y="275487"/>
                  </a:cubicBezTo>
                  <a:cubicBezTo>
                    <a:pt x="750057" y="299979"/>
                    <a:pt x="716839" y="313738"/>
                    <a:pt x="682202" y="313738"/>
                  </a:cubicBezTo>
                  <a:lnTo>
                    <a:pt x="130598" y="313738"/>
                  </a:lnTo>
                  <a:cubicBezTo>
                    <a:pt x="95961" y="313738"/>
                    <a:pt x="62743" y="299979"/>
                    <a:pt x="38251" y="275487"/>
                  </a:cubicBezTo>
                  <a:cubicBezTo>
                    <a:pt x="13759" y="250995"/>
                    <a:pt x="0" y="217777"/>
                    <a:pt x="0" y="183141"/>
                  </a:cubicBezTo>
                  <a:lnTo>
                    <a:pt x="0" y="130598"/>
                  </a:lnTo>
                  <a:cubicBezTo>
                    <a:pt x="0" y="95961"/>
                    <a:pt x="13759" y="62743"/>
                    <a:pt x="38251" y="38251"/>
                  </a:cubicBezTo>
                  <a:cubicBezTo>
                    <a:pt x="62743" y="13759"/>
                    <a:pt x="95961" y="0"/>
                    <a:pt x="130598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812800" cy="389938"/>
            </a:xfrm>
            <a:prstGeom prst="rect">
              <a:avLst/>
            </a:prstGeom>
          </p:spPr>
          <p:txBody>
            <a:bodyPr lIns="49179" tIns="49179" rIns="49179" bIns="49179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1106096">
            <a:off x="10745074" y="4508122"/>
            <a:ext cx="2426855" cy="664352"/>
          </a:xfrm>
          <a:custGeom>
            <a:avLst/>
            <a:gdLst/>
            <a:ahLst/>
            <a:cxnLst/>
            <a:rect l="l" t="t" r="r" b="b"/>
            <a:pathLst>
              <a:path w="2426855" h="664352">
                <a:moveTo>
                  <a:pt x="0" y="0"/>
                </a:moveTo>
                <a:lnTo>
                  <a:pt x="2426855" y="0"/>
                </a:lnTo>
                <a:lnTo>
                  <a:pt x="2426855" y="664352"/>
                </a:lnTo>
                <a:lnTo>
                  <a:pt x="0" y="6643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6" name="TextBox 16"/>
          <p:cNvSpPr txBox="1"/>
          <p:nvPr/>
        </p:nvSpPr>
        <p:spPr>
          <a:xfrm>
            <a:off x="2425353" y="3744126"/>
            <a:ext cx="3051439" cy="834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0"/>
              </a:lnSpc>
            </a:pPr>
            <a:r>
              <a:rPr lang="en-US" sz="2421">
                <a:solidFill>
                  <a:srgbClr val="000000"/>
                </a:solidFill>
                <a:latin typeface="Alatsi"/>
              </a:rPr>
              <a:t>Controlled environment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900233" y="5343172"/>
            <a:ext cx="1134769" cy="51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47"/>
              </a:lnSpc>
            </a:pPr>
            <a:r>
              <a:rPr lang="en-US" sz="3033">
                <a:solidFill>
                  <a:srgbClr val="FFFFFF"/>
                </a:solidFill>
                <a:latin typeface="Alatsi"/>
              </a:rPr>
              <a:t>Sensor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860883" y="7345223"/>
            <a:ext cx="1213468" cy="432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5"/>
              </a:lnSpc>
            </a:pPr>
            <a:r>
              <a:rPr lang="en-US" sz="2539">
                <a:solidFill>
                  <a:srgbClr val="FFFFFF"/>
                </a:solidFill>
                <a:latin typeface="Alatsi"/>
              </a:rPr>
              <a:t>Actuator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859675" y="3885518"/>
            <a:ext cx="2661933" cy="912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5"/>
              </a:lnSpc>
            </a:pPr>
            <a:r>
              <a:rPr lang="en-US" sz="2632">
                <a:solidFill>
                  <a:srgbClr val="FFFFFF"/>
                </a:solidFill>
                <a:latin typeface="Alatsi"/>
              </a:rPr>
              <a:t>Analogue to Digital Converter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73488" y="3334898"/>
            <a:ext cx="2661933" cy="447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5"/>
              </a:lnSpc>
            </a:pPr>
            <a:r>
              <a:rPr lang="en-US" sz="2632">
                <a:solidFill>
                  <a:srgbClr val="000002"/>
                </a:solidFill>
                <a:latin typeface="Alatsi"/>
              </a:rPr>
              <a:t>ADC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020488" y="4981854"/>
            <a:ext cx="850199" cy="418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1"/>
              </a:lnSpc>
            </a:pPr>
            <a:r>
              <a:rPr lang="en-US" sz="2508">
                <a:solidFill>
                  <a:srgbClr val="000000"/>
                </a:solidFill>
                <a:latin typeface="Alatsi"/>
              </a:rPr>
              <a:t>37  c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445587" y="4911116"/>
            <a:ext cx="217363" cy="348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9"/>
              </a:lnSpc>
            </a:pPr>
            <a:r>
              <a:rPr lang="en-US" sz="2049">
                <a:solidFill>
                  <a:srgbClr val="000000"/>
                </a:solidFill>
                <a:latin typeface="Alatsi"/>
              </a:rPr>
              <a:t>o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2448904" y="5525578"/>
            <a:ext cx="3023316" cy="1166990"/>
            <a:chOff x="0" y="0"/>
            <a:chExt cx="812800" cy="31373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313738"/>
            </a:xfrm>
            <a:custGeom>
              <a:avLst/>
              <a:gdLst/>
              <a:ahLst/>
              <a:cxnLst/>
              <a:rect l="l" t="t" r="r" b="b"/>
              <a:pathLst>
                <a:path w="812800" h="313738">
                  <a:moveTo>
                    <a:pt x="130598" y="0"/>
                  </a:moveTo>
                  <a:lnTo>
                    <a:pt x="682202" y="0"/>
                  </a:lnTo>
                  <a:cubicBezTo>
                    <a:pt x="716839" y="0"/>
                    <a:pt x="750057" y="13759"/>
                    <a:pt x="774549" y="38251"/>
                  </a:cubicBezTo>
                  <a:cubicBezTo>
                    <a:pt x="799041" y="62743"/>
                    <a:pt x="812800" y="95961"/>
                    <a:pt x="812800" y="130598"/>
                  </a:cubicBezTo>
                  <a:lnTo>
                    <a:pt x="812800" y="183141"/>
                  </a:lnTo>
                  <a:cubicBezTo>
                    <a:pt x="812800" y="217777"/>
                    <a:pt x="799041" y="250995"/>
                    <a:pt x="774549" y="275487"/>
                  </a:cubicBezTo>
                  <a:cubicBezTo>
                    <a:pt x="750057" y="299979"/>
                    <a:pt x="716839" y="313738"/>
                    <a:pt x="682202" y="313738"/>
                  </a:cubicBezTo>
                  <a:lnTo>
                    <a:pt x="130598" y="313738"/>
                  </a:lnTo>
                  <a:cubicBezTo>
                    <a:pt x="95961" y="313738"/>
                    <a:pt x="62743" y="299979"/>
                    <a:pt x="38251" y="275487"/>
                  </a:cubicBezTo>
                  <a:cubicBezTo>
                    <a:pt x="13759" y="250995"/>
                    <a:pt x="0" y="217777"/>
                    <a:pt x="0" y="183141"/>
                  </a:cubicBezTo>
                  <a:lnTo>
                    <a:pt x="0" y="130598"/>
                  </a:lnTo>
                  <a:cubicBezTo>
                    <a:pt x="0" y="95961"/>
                    <a:pt x="13759" y="62743"/>
                    <a:pt x="38251" y="38251"/>
                  </a:cubicBezTo>
                  <a:cubicBezTo>
                    <a:pt x="62743" y="13759"/>
                    <a:pt x="95961" y="0"/>
                    <a:pt x="130598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812800" cy="389938"/>
            </a:xfrm>
            <a:prstGeom prst="rect">
              <a:avLst/>
            </a:prstGeom>
          </p:spPr>
          <p:txBody>
            <a:bodyPr lIns="49179" tIns="49179" rIns="49179" bIns="49179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1166887" y="4741148"/>
            <a:ext cx="791615" cy="407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0"/>
              </a:lnSpc>
              <a:spcBef>
                <a:spcPct val="0"/>
              </a:spcBef>
            </a:pPr>
            <a:r>
              <a:rPr lang="en-US" sz="2326">
                <a:solidFill>
                  <a:srgbClr val="000000"/>
                </a:solidFill>
                <a:latin typeface="Alatsi"/>
              </a:rPr>
              <a:t>100101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629595" y="5628871"/>
            <a:ext cx="2661933" cy="912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5"/>
              </a:lnSpc>
            </a:pPr>
            <a:r>
              <a:rPr lang="en-US" sz="2632">
                <a:solidFill>
                  <a:srgbClr val="FFFFFF"/>
                </a:solidFill>
                <a:latin typeface="Alatsi"/>
              </a:rPr>
              <a:t>Computer or Microprocessor</a:t>
            </a:r>
          </a:p>
        </p:txBody>
      </p:sp>
      <p:sp>
        <p:nvSpPr>
          <p:cNvPr id="28" name="Freeform 28"/>
          <p:cNvSpPr/>
          <p:nvPr/>
        </p:nvSpPr>
        <p:spPr>
          <a:xfrm rot="9002783">
            <a:off x="11052611" y="7254062"/>
            <a:ext cx="2426855" cy="664352"/>
          </a:xfrm>
          <a:custGeom>
            <a:avLst/>
            <a:gdLst/>
            <a:ahLst/>
            <a:cxnLst/>
            <a:rect l="l" t="t" r="r" b="b"/>
            <a:pathLst>
              <a:path w="2426855" h="664352">
                <a:moveTo>
                  <a:pt x="0" y="0"/>
                </a:moveTo>
                <a:lnTo>
                  <a:pt x="2426855" y="0"/>
                </a:lnTo>
                <a:lnTo>
                  <a:pt x="2426855" y="664352"/>
                </a:lnTo>
                <a:lnTo>
                  <a:pt x="0" y="6643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9" name="TextBox 29"/>
          <p:cNvSpPr txBox="1"/>
          <p:nvPr/>
        </p:nvSpPr>
        <p:spPr>
          <a:xfrm>
            <a:off x="12253266" y="7588867"/>
            <a:ext cx="1707296" cy="1284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0"/>
              </a:lnSpc>
              <a:spcBef>
                <a:spcPct val="0"/>
              </a:spcBef>
            </a:pPr>
            <a:r>
              <a:rPr lang="en-US" sz="2326">
                <a:solidFill>
                  <a:srgbClr val="000000"/>
                </a:solidFill>
                <a:latin typeface="Alatsi"/>
              </a:rPr>
              <a:t>Digital control signal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7897044" y="7675997"/>
            <a:ext cx="3023316" cy="1166990"/>
            <a:chOff x="0" y="0"/>
            <a:chExt cx="812800" cy="313738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313738"/>
            </a:xfrm>
            <a:custGeom>
              <a:avLst/>
              <a:gdLst/>
              <a:ahLst/>
              <a:cxnLst/>
              <a:rect l="l" t="t" r="r" b="b"/>
              <a:pathLst>
                <a:path w="812800" h="313738">
                  <a:moveTo>
                    <a:pt x="130598" y="0"/>
                  </a:moveTo>
                  <a:lnTo>
                    <a:pt x="682202" y="0"/>
                  </a:lnTo>
                  <a:cubicBezTo>
                    <a:pt x="716839" y="0"/>
                    <a:pt x="750057" y="13759"/>
                    <a:pt x="774549" y="38251"/>
                  </a:cubicBezTo>
                  <a:cubicBezTo>
                    <a:pt x="799041" y="62743"/>
                    <a:pt x="812800" y="95961"/>
                    <a:pt x="812800" y="130598"/>
                  </a:cubicBezTo>
                  <a:lnTo>
                    <a:pt x="812800" y="183141"/>
                  </a:lnTo>
                  <a:cubicBezTo>
                    <a:pt x="812800" y="217777"/>
                    <a:pt x="799041" y="250995"/>
                    <a:pt x="774549" y="275487"/>
                  </a:cubicBezTo>
                  <a:cubicBezTo>
                    <a:pt x="750057" y="299979"/>
                    <a:pt x="716839" y="313738"/>
                    <a:pt x="682202" y="313738"/>
                  </a:cubicBezTo>
                  <a:lnTo>
                    <a:pt x="130598" y="313738"/>
                  </a:lnTo>
                  <a:cubicBezTo>
                    <a:pt x="95961" y="313738"/>
                    <a:pt x="62743" y="299979"/>
                    <a:pt x="38251" y="275487"/>
                  </a:cubicBezTo>
                  <a:cubicBezTo>
                    <a:pt x="13759" y="250995"/>
                    <a:pt x="0" y="217777"/>
                    <a:pt x="0" y="183141"/>
                  </a:cubicBezTo>
                  <a:lnTo>
                    <a:pt x="0" y="130598"/>
                  </a:lnTo>
                  <a:cubicBezTo>
                    <a:pt x="0" y="95961"/>
                    <a:pt x="13759" y="62743"/>
                    <a:pt x="38251" y="38251"/>
                  </a:cubicBezTo>
                  <a:cubicBezTo>
                    <a:pt x="62743" y="13759"/>
                    <a:pt x="95961" y="0"/>
                    <a:pt x="130598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812800" cy="389938"/>
            </a:xfrm>
            <a:prstGeom prst="rect">
              <a:avLst/>
            </a:prstGeom>
          </p:spPr>
          <p:txBody>
            <a:bodyPr lIns="49179" tIns="49179" rIns="49179" bIns="49179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8006073" y="7768147"/>
            <a:ext cx="2805256" cy="910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6"/>
              </a:lnSpc>
            </a:pPr>
            <a:r>
              <a:rPr lang="en-US" sz="2597">
                <a:solidFill>
                  <a:srgbClr val="FFFFFF"/>
                </a:solidFill>
                <a:latin typeface="Alatsi"/>
              </a:rPr>
              <a:t>Digital to Analogue Converter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955234" y="7145372"/>
            <a:ext cx="2661933" cy="447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5"/>
              </a:lnSpc>
            </a:pPr>
            <a:r>
              <a:rPr lang="en-US" sz="2632">
                <a:solidFill>
                  <a:srgbClr val="000002"/>
                </a:solidFill>
                <a:latin typeface="Alatsi"/>
              </a:rPr>
              <a:t>DAC</a:t>
            </a:r>
          </a:p>
        </p:txBody>
      </p:sp>
      <p:sp>
        <p:nvSpPr>
          <p:cNvPr id="35" name="Freeform 35"/>
          <p:cNvSpPr/>
          <p:nvPr/>
        </p:nvSpPr>
        <p:spPr>
          <a:xfrm rot="-10363295">
            <a:off x="5232159" y="7920012"/>
            <a:ext cx="2426855" cy="664352"/>
          </a:xfrm>
          <a:custGeom>
            <a:avLst/>
            <a:gdLst/>
            <a:ahLst/>
            <a:cxnLst/>
            <a:rect l="l" t="t" r="r" b="b"/>
            <a:pathLst>
              <a:path w="2426855" h="664352">
                <a:moveTo>
                  <a:pt x="0" y="0"/>
                </a:moveTo>
                <a:lnTo>
                  <a:pt x="2426856" y="0"/>
                </a:lnTo>
                <a:lnTo>
                  <a:pt x="2426856" y="664352"/>
                </a:lnTo>
                <a:lnTo>
                  <a:pt x="0" y="6643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6" name="TextBox 36"/>
          <p:cNvSpPr txBox="1"/>
          <p:nvPr/>
        </p:nvSpPr>
        <p:spPr>
          <a:xfrm>
            <a:off x="5656007" y="8521547"/>
            <a:ext cx="1707296" cy="1284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0"/>
              </a:lnSpc>
              <a:spcBef>
                <a:spcPct val="0"/>
              </a:spcBef>
            </a:pPr>
            <a:r>
              <a:rPr lang="en-US" sz="2326">
                <a:solidFill>
                  <a:srgbClr val="000000"/>
                </a:solidFill>
                <a:latin typeface="Alatsi"/>
              </a:rPr>
              <a:t>Analogue control signal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5291528" y="6494026"/>
            <a:ext cx="2661933" cy="913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5"/>
              </a:lnSpc>
            </a:pPr>
            <a:r>
              <a:rPr lang="en-US" sz="2632">
                <a:solidFill>
                  <a:srgbClr val="F20000"/>
                </a:solidFill>
                <a:latin typeface="Alatsi"/>
              </a:rPr>
              <a:t>Out of range, take action!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spc="-147">
                <a:solidFill>
                  <a:srgbClr val="FFFFFF"/>
                </a:solidFill>
                <a:latin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6002" y="90696"/>
            <a:ext cx="8482213" cy="738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spc="-147">
                <a:solidFill>
                  <a:srgbClr val="FFFFFF"/>
                </a:solidFill>
                <a:latin typeface="Poppins Bold"/>
              </a:rPr>
              <a:t>7.2 Control System</a:t>
            </a:r>
          </a:p>
        </p:txBody>
      </p:sp>
      <p:sp>
        <p:nvSpPr>
          <p:cNvPr id="6" name="Freeform 6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2111351" y="3030098"/>
            <a:ext cx="13415083" cy="6423126"/>
            <a:chOff x="0" y="0"/>
            <a:chExt cx="17886777" cy="8564167"/>
          </a:xfrm>
        </p:grpSpPr>
        <p:sp>
          <p:nvSpPr>
            <p:cNvPr id="8" name="Freeform 8"/>
            <p:cNvSpPr/>
            <p:nvPr/>
          </p:nvSpPr>
          <p:spPr>
            <a:xfrm>
              <a:off x="0" y="1659613"/>
              <a:ext cx="5507561" cy="5507561"/>
            </a:xfrm>
            <a:custGeom>
              <a:avLst/>
              <a:gdLst/>
              <a:ahLst/>
              <a:cxnLst/>
              <a:rect l="l" t="t" r="r" b="b"/>
              <a:pathLst>
                <a:path w="5507561" h="5507561">
                  <a:moveTo>
                    <a:pt x="0" y="0"/>
                  </a:moveTo>
                  <a:lnTo>
                    <a:pt x="5507561" y="0"/>
                  </a:lnTo>
                  <a:lnTo>
                    <a:pt x="5507561" y="5507561"/>
                  </a:lnTo>
                  <a:lnTo>
                    <a:pt x="0" y="55075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Freeform 9"/>
            <p:cNvSpPr/>
            <p:nvPr/>
          </p:nvSpPr>
          <p:spPr>
            <a:xfrm>
              <a:off x="2305786" y="2088923"/>
              <a:ext cx="1816375" cy="1816375"/>
            </a:xfrm>
            <a:custGeom>
              <a:avLst/>
              <a:gdLst/>
              <a:ahLst/>
              <a:cxnLst/>
              <a:rect l="l" t="t" r="r" b="b"/>
              <a:pathLst>
                <a:path w="1816375" h="1816375">
                  <a:moveTo>
                    <a:pt x="0" y="0"/>
                  </a:moveTo>
                  <a:lnTo>
                    <a:pt x="1816375" y="0"/>
                  </a:lnTo>
                  <a:lnTo>
                    <a:pt x="1816375" y="1816376"/>
                  </a:lnTo>
                  <a:lnTo>
                    <a:pt x="0" y="18163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305786" y="4695669"/>
              <a:ext cx="1816375" cy="1816375"/>
            </a:xfrm>
            <a:custGeom>
              <a:avLst/>
              <a:gdLst/>
              <a:ahLst/>
              <a:cxnLst/>
              <a:rect l="l" t="t" r="r" b="b"/>
              <a:pathLst>
                <a:path w="1816375" h="1816375">
                  <a:moveTo>
                    <a:pt x="0" y="0"/>
                  </a:moveTo>
                  <a:lnTo>
                    <a:pt x="1816375" y="0"/>
                  </a:lnTo>
                  <a:lnTo>
                    <a:pt x="1816375" y="1816376"/>
                  </a:lnTo>
                  <a:lnTo>
                    <a:pt x="0" y="18163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11" name="Freeform 11"/>
            <p:cNvSpPr/>
            <p:nvPr/>
          </p:nvSpPr>
          <p:spPr>
            <a:xfrm rot="-1123228">
              <a:off x="4079508" y="1559398"/>
              <a:ext cx="3235807" cy="885802"/>
            </a:xfrm>
            <a:custGeom>
              <a:avLst/>
              <a:gdLst/>
              <a:ahLst/>
              <a:cxnLst/>
              <a:rect l="l" t="t" r="r" b="b"/>
              <a:pathLst>
                <a:path w="3235807" h="885802">
                  <a:moveTo>
                    <a:pt x="0" y="0"/>
                  </a:moveTo>
                  <a:lnTo>
                    <a:pt x="3235807" y="0"/>
                  </a:lnTo>
                  <a:lnTo>
                    <a:pt x="3235807" y="885803"/>
                  </a:lnTo>
                  <a:lnTo>
                    <a:pt x="0" y="885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7495795" y="532937"/>
              <a:ext cx="4031088" cy="1555987"/>
              <a:chOff x="0" y="0"/>
              <a:chExt cx="812800" cy="31373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31373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13738">
                    <a:moveTo>
                      <a:pt x="126431" y="0"/>
                    </a:moveTo>
                    <a:lnTo>
                      <a:pt x="686369" y="0"/>
                    </a:lnTo>
                    <a:cubicBezTo>
                      <a:pt x="756195" y="0"/>
                      <a:pt x="812800" y="56605"/>
                      <a:pt x="812800" y="126431"/>
                    </a:cubicBezTo>
                    <a:lnTo>
                      <a:pt x="812800" y="187307"/>
                    </a:lnTo>
                    <a:cubicBezTo>
                      <a:pt x="812800" y="257133"/>
                      <a:pt x="756195" y="313738"/>
                      <a:pt x="686369" y="313738"/>
                    </a:cubicBezTo>
                    <a:lnTo>
                      <a:pt x="126431" y="313738"/>
                    </a:lnTo>
                    <a:cubicBezTo>
                      <a:pt x="56605" y="313738"/>
                      <a:pt x="0" y="257133"/>
                      <a:pt x="0" y="187307"/>
                    </a:cubicBezTo>
                    <a:lnTo>
                      <a:pt x="0" y="126431"/>
                    </a:lnTo>
                    <a:cubicBezTo>
                      <a:pt x="0" y="56605"/>
                      <a:pt x="56605" y="0"/>
                      <a:pt x="126431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66675"/>
                <a:ext cx="812800" cy="3804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99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 rot="1106096">
              <a:off x="11583915" y="1500799"/>
              <a:ext cx="3235807" cy="885802"/>
            </a:xfrm>
            <a:custGeom>
              <a:avLst/>
              <a:gdLst/>
              <a:ahLst/>
              <a:cxnLst/>
              <a:rect l="l" t="t" r="r" b="b"/>
              <a:pathLst>
                <a:path w="3235807" h="885802">
                  <a:moveTo>
                    <a:pt x="0" y="0"/>
                  </a:moveTo>
                  <a:lnTo>
                    <a:pt x="3235808" y="0"/>
                  </a:lnTo>
                  <a:lnTo>
                    <a:pt x="3235808" y="885802"/>
                  </a:lnTo>
                  <a:lnTo>
                    <a:pt x="0" y="885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90955" y="494837"/>
              <a:ext cx="4068586" cy="1099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90"/>
                </a:lnSpc>
              </a:pPr>
              <a:r>
                <a:rPr lang="en-US" sz="2421">
                  <a:solidFill>
                    <a:srgbClr val="000000"/>
                  </a:solidFill>
                  <a:latin typeface="Alatsi"/>
                </a:rPr>
                <a:t>Controlled environment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457461" y="2633249"/>
              <a:ext cx="1513025" cy="670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47"/>
                </a:lnSpc>
              </a:pPr>
              <a:r>
                <a:rPr lang="en-US" sz="3033">
                  <a:solidFill>
                    <a:srgbClr val="FFFFFF"/>
                  </a:solidFill>
                  <a:latin typeface="Alatsi"/>
                </a:rPr>
                <a:t>Sensor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404995" y="5299475"/>
              <a:ext cx="1617957" cy="561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55"/>
                </a:lnSpc>
              </a:pPr>
              <a:r>
                <a:rPr lang="en-US" sz="2539">
                  <a:solidFill>
                    <a:srgbClr val="FFFFFF"/>
                  </a:solidFill>
                  <a:latin typeface="Alatsi"/>
                </a:rPr>
                <a:t>Actuator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736717" y="686535"/>
              <a:ext cx="3549244" cy="12011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85"/>
                </a:lnSpc>
              </a:pPr>
              <a:r>
                <a:rPr lang="en-US" sz="2632">
                  <a:solidFill>
                    <a:srgbClr val="FFFFFF"/>
                  </a:solidFill>
                  <a:latin typeface="Alatsi"/>
                </a:rPr>
                <a:t>Analogue to Digital Converter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1801" y="-47625"/>
              <a:ext cx="3549244" cy="580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85"/>
                </a:lnSpc>
              </a:pPr>
              <a:r>
                <a:rPr lang="en-US" sz="2632">
                  <a:solidFill>
                    <a:srgbClr val="000002"/>
                  </a:solidFill>
                  <a:latin typeface="Alatsi"/>
                </a:rPr>
                <a:t>ADC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5284467" y="2145141"/>
              <a:ext cx="1133599" cy="545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11"/>
                </a:lnSpc>
              </a:pPr>
              <a:r>
                <a:rPr lang="en-US" sz="2508">
                  <a:solidFill>
                    <a:srgbClr val="000000"/>
                  </a:solidFill>
                  <a:latin typeface="Alatsi"/>
                </a:rPr>
                <a:t>37  c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5851266" y="2050823"/>
              <a:ext cx="289817" cy="452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69"/>
                </a:lnSpc>
              </a:pPr>
              <a:r>
                <a:rPr lang="en-US" sz="2049">
                  <a:solidFill>
                    <a:srgbClr val="000000"/>
                  </a:solidFill>
                  <a:latin typeface="Alatsi"/>
                </a:rPr>
                <a:t>o</a:t>
              </a: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13855689" y="2857406"/>
              <a:ext cx="4031088" cy="1555987"/>
              <a:chOff x="0" y="0"/>
              <a:chExt cx="812800" cy="313738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31373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13738">
                    <a:moveTo>
                      <a:pt x="126431" y="0"/>
                    </a:moveTo>
                    <a:lnTo>
                      <a:pt x="686369" y="0"/>
                    </a:lnTo>
                    <a:cubicBezTo>
                      <a:pt x="756195" y="0"/>
                      <a:pt x="812800" y="56605"/>
                      <a:pt x="812800" y="126431"/>
                    </a:cubicBezTo>
                    <a:lnTo>
                      <a:pt x="812800" y="187307"/>
                    </a:lnTo>
                    <a:cubicBezTo>
                      <a:pt x="812800" y="257133"/>
                      <a:pt x="756195" y="313738"/>
                      <a:pt x="686369" y="313738"/>
                    </a:cubicBezTo>
                    <a:lnTo>
                      <a:pt x="126431" y="313738"/>
                    </a:lnTo>
                    <a:cubicBezTo>
                      <a:pt x="56605" y="313738"/>
                      <a:pt x="0" y="257133"/>
                      <a:pt x="0" y="187307"/>
                    </a:cubicBezTo>
                    <a:lnTo>
                      <a:pt x="0" y="126431"/>
                    </a:lnTo>
                    <a:cubicBezTo>
                      <a:pt x="0" y="56605"/>
                      <a:pt x="56605" y="0"/>
                      <a:pt x="126431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66675"/>
                <a:ext cx="812800" cy="3804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99"/>
                  </a:lnSpc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12146332" y="1830550"/>
              <a:ext cx="1055487" cy="523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0"/>
                </a:lnSpc>
                <a:spcBef>
                  <a:spcPct val="0"/>
                </a:spcBef>
              </a:pPr>
              <a:r>
                <a:rPr lang="en-US" sz="2326">
                  <a:solidFill>
                    <a:srgbClr val="000000"/>
                  </a:solidFill>
                  <a:latin typeface="Alatsi"/>
                </a:rPr>
                <a:t>100101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4096611" y="3011005"/>
              <a:ext cx="3549244" cy="12011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85"/>
                </a:lnSpc>
              </a:pPr>
              <a:r>
                <a:rPr lang="en-US" sz="2632">
                  <a:solidFill>
                    <a:srgbClr val="FFFFFF"/>
                  </a:solidFill>
                  <a:latin typeface="Alatsi"/>
                </a:rPr>
                <a:t>Computer or Microprocessor</a:t>
              </a:r>
            </a:p>
          </p:txBody>
        </p:sp>
        <p:sp>
          <p:nvSpPr>
            <p:cNvPr id="28" name="Freeform 28"/>
            <p:cNvSpPr/>
            <p:nvPr/>
          </p:nvSpPr>
          <p:spPr>
            <a:xfrm rot="9002783">
              <a:off x="11993965" y="5162052"/>
              <a:ext cx="3235807" cy="885802"/>
            </a:xfrm>
            <a:custGeom>
              <a:avLst/>
              <a:gdLst/>
              <a:ahLst/>
              <a:cxnLst/>
              <a:rect l="l" t="t" r="r" b="b"/>
              <a:pathLst>
                <a:path w="3235807" h="885802">
                  <a:moveTo>
                    <a:pt x="0" y="0"/>
                  </a:moveTo>
                  <a:lnTo>
                    <a:pt x="3235807" y="0"/>
                  </a:lnTo>
                  <a:lnTo>
                    <a:pt x="3235807" y="885802"/>
                  </a:lnTo>
                  <a:lnTo>
                    <a:pt x="0" y="885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3594838" y="5627508"/>
              <a:ext cx="2276395" cy="1693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0"/>
                </a:lnSpc>
                <a:spcBef>
                  <a:spcPct val="0"/>
                </a:spcBef>
              </a:pPr>
              <a:r>
                <a:rPr lang="en-US" sz="2326">
                  <a:solidFill>
                    <a:srgbClr val="000000"/>
                  </a:solidFill>
                  <a:latin typeface="Alatsi"/>
                </a:rPr>
                <a:t>Digital control signal</a:t>
              </a:r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7786542" y="5724632"/>
              <a:ext cx="4031088" cy="1555987"/>
              <a:chOff x="0" y="0"/>
              <a:chExt cx="812800" cy="313738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31373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13738">
                    <a:moveTo>
                      <a:pt x="126431" y="0"/>
                    </a:moveTo>
                    <a:lnTo>
                      <a:pt x="686369" y="0"/>
                    </a:lnTo>
                    <a:cubicBezTo>
                      <a:pt x="756195" y="0"/>
                      <a:pt x="812800" y="56605"/>
                      <a:pt x="812800" y="126431"/>
                    </a:cubicBezTo>
                    <a:lnTo>
                      <a:pt x="812800" y="187307"/>
                    </a:lnTo>
                    <a:cubicBezTo>
                      <a:pt x="812800" y="257133"/>
                      <a:pt x="756195" y="313738"/>
                      <a:pt x="686369" y="313738"/>
                    </a:cubicBezTo>
                    <a:lnTo>
                      <a:pt x="126431" y="313738"/>
                    </a:lnTo>
                    <a:cubicBezTo>
                      <a:pt x="56605" y="313738"/>
                      <a:pt x="0" y="257133"/>
                      <a:pt x="0" y="187307"/>
                    </a:cubicBezTo>
                    <a:lnTo>
                      <a:pt x="0" y="126431"/>
                    </a:lnTo>
                    <a:cubicBezTo>
                      <a:pt x="0" y="56605"/>
                      <a:pt x="56605" y="0"/>
                      <a:pt x="126431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66675"/>
                <a:ext cx="812800" cy="3804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99"/>
                  </a:lnSpc>
                </a:pPr>
                <a:endParaRPr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7931915" y="5866548"/>
              <a:ext cx="3740342" cy="11955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6"/>
                </a:lnSpc>
              </a:pPr>
              <a:r>
                <a:rPr lang="en-US" sz="2597">
                  <a:solidFill>
                    <a:srgbClr val="FFFFFF"/>
                  </a:solidFill>
                  <a:latin typeface="Alatsi"/>
                </a:rPr>
                <a:t>Digital to Analogue Converter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864130" y="5033007"/>
              <a:ext cx="3549244" cy="580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85"/>
                </a:lnSpc>
              </a:pPr>
              <a:r>
                <a:rPr lang="en-US" sz="2632">
                  <a:solidFill>
                    <a:srgbClr val="000002"/>
                  </a:solidFill>
                  <a:latin typeface="Alatsi"/>
                </a:rPr>
                <a:t>DAC</a:t>
              </a:r>
            </a:p>
          </p:txBody>
        </p:sp>
        <p:sp>
          <p:nvSpPr>
            <p:cNvPr id="35" name="Freeform 35"/>
            <p:cNvSpPr/>
            <p:nvPr/>
          </p:nvSpPr>
          <p:spPr>
            <a:xfrm rot="-10363295">
              <a:off x="4233363" y="6049985"/>
              <a:ext cx="3235807" cy="885802"/>
            </a:xfrm>
            <a:custGeom>
              <a:avLst/>
              <a:gdLst/>
              <a:ahLst/>
              <a:cxnLst/>
              <a:rect l="l" t="t" r="r" b="b"/>
              <a:pathLst>
                <a:path w="3235807" h="885802">
                  <a:moveTo>
                    <a:pt x="0" y="0"/>
                  </a:moveTo>
                  <a:lnTo>
                    <a:pt x="3235807" y="0"/>
                  </a:lnTo>
                  <a:lnTo>
                    <a:pt x="3235807" y="885802"/>
                  </a:lnTo>
                  <a:lnTo>
                    <a:pt x="0" y="885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4798493" y="6871082"/>
              <a:ext cx="2276395" cy="1693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0"/>
                </a:lnSpc>
                <a:spcBef>
                  <a:spcPct val="0"/>
                </a:spcBef>
              </a:pPr>
              <a:r>
                <a:rPr lang="en-US" sz="2326">
                  <a:solidFill>
                    <a:srgbClr val="000000"/>
                  </a:solidFill>
                  <a:latin typeface="Alatsi"/>
                </a:rPr>
                <a:t>Analogue control signal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499640" y="1613507"/>
            <a:ext cx="8228575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1495"/>
                </a:solidFill>
                <a:latin typeface="Poppins Bold"/>
              </a:rPr>
              <a:t>Closed-loop feedback system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spc="-147">
                <a:solidFill>
                  <a:srgbClr val="FFFFFF"/>
                </a:solidFill>
                <a:latin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6002" y="90696"/>
            <a:ext cx="8482213" cy="738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spc="-147">
                <a:solidFill>
                  <a:srgbClr val="FFFFFF"/>
                </a:solidFill>
                <a:latin typeface="Poppins Bold"/>
              </a:rPr>
              <a:t>7.2 Control System</a:t>
            </a:r>
          </a:p>
        </p:txBody>
      </p:sp>
      <p:sp>
        <p:nvSpPr>
          <p:cNvPr id="6" name="Freeform 6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956746" y="7012362"/>
            <a:ext cx="4676108" cy="1262257"/>
            <a:chOff x="0" y="0"/>
            <a:chExt cx="979541" cy="2644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79541" cy="264415"/>
            </a:xfrm>
            <a:custGeom>
              <a:avLst/>
              <a:gdLst/>
              <a:ahLst/>
              <a:cxnLst/>
              <a:rect l="l" t="t" r="r" b="b"/>
              <a:pathLst>
                <a:path w="979541" h="264415">
                  <a:moveTo>
                    <a:pt x="84437" y="0"/>
                  </a:moveTo>
                  <a:lnTo>
                    <a:pt x="895104" y="0"/>
                  </a:lnTo>
                  <a:cubicBezTo>
                    <a:pt x="941737" y="0"/>
                    <a:pt x="979541" y="37804"/>
                    <a:pt x="979541" y="84437"/>
                  </a:cubicBezTo>
                  <a:lnTo>
                    <a:pt x="979541" y="179978"/>
                  </a:lnTo>
                  <a:cubicBezTo>
                    <a:pt x="979541" y="226611"/>
                    <a:pt x="941737" y="264415"/>
                    <a:pt x="895104" y="264415"/>
                  </a:cubicBezTo>
                  <a:lnTo>
                    <a:pt x="84437" y="264415"/>
                  </a:lnTo>
                  <a:cubicBezTo>
                    <a:pt x="37804" y="264415"/>
                    <a:pt x="0" y="226611"/>
                    <a:pt x="0" y="179978"/>
                  </a:cubicBezTo>
                  <a:lnTo>
                    <a:pt x="0" y="84437"/>
                  </a:lnTo>
                  <a:cubicBezTo>
                    <a:pt x="0" y="37804"/>
                    <a:pt x="37804" y="0"/>
                    <a:pt x="84437" y="0"/>
                  </a:cubicBezTo>
                  <a:close/>
                </a:path>
              </a:pathLst>
            </a:custGeom>
            <a:solidFill>
              <a:srgbClr val="FFE578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979541" cy="2929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600340" y="1921793"/>
            <a:ext cx="10943581" cy="7336507"/>
            <a:chOff x="0" y="0"/>
            <a:chExt cx="2882260" cy="19322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82260" cy="1932249"/>
            </a:xfrm>
            <a:custGeom>
              <a:avLst/>
              <a:gdLst/>
              <a:ahLst/>
              <a:cxnLst/>
              <a:rect l="l" t="t" r="r" b="b"/>
              <a:pathLst>
                <a:path w="2882260" h="1932249">
                  <a:moveTo>
                    <a:pt x="36079" y="0"/>
                  </a:moveTo>
                  <a:lnTo>
                    <a:pt x="2846181" y="0"/>
                  </a:lnTo>
                  <a:cubicBezTo>
                    <a:pt x="2866107" y="0"/>
                    <a:pt x="2882260" y="16153"/>
                    <a:pt x="2882260" y="36079"/>
                  </a:cubicBezTo>
                  <a:lnTo>
                    <a:pt x="2882260" y="1896170"/>
                  </a:lnTo>
                  <a:cubicBezTo>
                    <a:pt x="2882260" y="1905738"/>
                    <a:pt x="2878459" y="1914915"/>
                    <a:pt x="2871693" y="1921682"/>
                  </a:cubicBezTo>
                  <a:cubicBezTo>
                    <a:pt x="2864926" y="1928448"/>
                    <a:pt x="2855749" y="1932249"/>
                    <a:pt x="2846181" y="1932249"/>
                  </a:cubicBezTo>
                  <a:lnTo>
                    <a:pt x="36079" y="1932249"/>
                  </a:lnTo>
                  <a:cubicBezTo>
                    <a:pt x="16153" y="1932249"/>
                    <a:pt x="0" y="1916096"/>
                    <a:pt x="0" y="1896170"/>
                  </a:cubicBezTo>
                  <a:lnTo>
                    <a:pt x="0" y="36079"/>
                  </a:lnTo>
                  <a:cubicBezTo>
                    <a:pt x="0" y="16153"/>
                    <a:pt x="16153" y="0"/>
                    <a:pt x="36079" y="0"/>
                  </a:cubicBezTo>
                  <a:close/>
                </a:path>
              </a:pathLst>
            </a:custGeom>
            <a:solidFill>
              <a:srgbClr val="E5E7E3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2882260" cy="2008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6821471" y="4050395"/>
            <a:ext cx="3233486" cy="3233486"/>
          </a:xfrm>
          <a:custGeom>
            <a:avLst/>
            <a:gdLst/>
            <a:ahLst/>
            <a:cxnLst/>
            <a:rect l="l" t="t" r="r" b="b"/>
            <a:pathLst>
              <a:path w="3233486" h="3233486">
                <a:moveTo>
                  <a:pt x="0" y="0"/>
                </a:moveTo>
                <a:lnTo>
                  <a:pt x="3233487" y="0"/>
                </a:lnTo>
                <a:lnTo>
                  <a:pt x="3233487" y="3233486"/>
                </a:lnTo>
                <a:lnTo>
                  <a:pt x="0" y="3233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4" name="Freeform 14"/>
          <p:cNvSpPr/>
          <p:nvPr/>
        </p:nvSpPr>
        <p:spPr>
          <a:xfrm>
            <a:off x="7791634" y="4217182"/>
            <a:ext cx="1449956" cy="1449956"/>
          </a:xfrm>
          <a:custGeom>
            <a:avLst/>
            <a:gdLst/>
            <a:ahLst/>
            <a:cxnLst/>
            <a:rect l="l" t="t" r="r" b="b"/>
            <a:pathLst>
              <a:path w="1449956" h="1449956">
                <a:moveTo>
                  <a:pt x="0" y="0"/>
                </a:moveTo>
                <a:lnTo>
                  <a:pt x="1449956" y="0"/>
                </a:lnTo>
                <a:lnTo>
                  <a:pt x="1449956" y="1449956"/>
                </a:lnTo>
                <a:lnTo>
                  <a:pt x="0" y="14499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5" name="Freeform 15"/>
          <p:cNvSpPr/>
          <p:nvPr/>
        </p:nvSpPr>
        <p:spPr>
          <a:xfrm>
            <a:off x="8175197" y="5832862"/>
            <a:ext cx="1066393" cy="1066393"/>
          </a:xfrm>
          <a:custGeom>
            <a:avLst/>
            <a:gdLst/>
            <a:ahLst/>
            <a:cxnLst/>
            <a:rect l="l" t="t" r="r" b="b"/>
            <a:pathLst>
              <a:path w="1066393" h="1066393">
                <a:moveTo>
                  <a:pt x="0" y="0"/>
                </a:moveTo>
                <a:lnTo>
                  <a:pt x="1066393" y="0"/>
                </a:lnTo>
                <a:lnTo>
                  <a:pt x="1066393" y="1066393"/>
                </a:lnTo>
                <a:lnTo>
                  <a:pt x="0" y="10663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6" name="Freeform 16"/>
          <p:cNvSpPr/>
          <p:nvPr/>
        </p:nvSpPr>
        <p:spPr>
          <a:xfrm rot="-1123228">
            <a:off x="9216548" y="3991559"/>
            <a:ext cx="1899741" cy="520054"/>
          </a:xfrm>
          <a:custGeom>
            <a:avLst/>
            <a:gdLst/>
            <a:ahLst/>
            <a:cxnLst/>
            <a:rect l="l" t="t" r="r" b="b"/>
            <a:pathLst>
              <a:path w="1899741" h="520054">
                <a:moveTo>
                  <a:pt x="0" y="0"/>
                </a:moveTo>
                <a:lnTo>
                  <a:pt x="1899741" y="0"/>
                </a:lnTo>
                <a:lnTo>
                  <a:pt x="1899741" y="520054"/>
                </a:lnTo>
                <a:lnTo>
                  <a:pt x="0" y="5200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17" name="Group 17"/>
          <p:cNvGrpSpPr/>
          <p:nvPr/>
        </p:nvGrpSpPr>
        <p:grpSpPr>
          <a:xfrm>
            <a:off x="11222249" y="3388924"/>
            <a:ext cx="2366650" cy="913519"/>
            <a:chOff x="0" y="0"/>
            <a:chExt cx="812800" cy="31373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313738"/>
            </a:xfrm>
            <a:custGeom>
              <a:avLst/>
              <a:gdLst/>
              <a:ahLst/>
              <a:cxnLst/>
              <a:rect l="l" t="t" r="r" b="b"/>
              <a:pathLst>
                <a:path w="812800" h="313738">
                  <a:moveTo>
                    <a:pt x="156869" y="0"/>
                  </a:moveTo>
                  <a:lnTo>
                    <a:pt x="655931" y="0"/>
                  </a:lnTo>
                  <a:cubicBezTo>
                    <a:pt x="742567" y="0"/>
                    <a:pt x="812800" y="70233"/>
                    <a:pt x="812800" y="156869"/>
                  </a:cubicBezTo>
                  <a:lnTo>
                    <a:pt x="812800" y="156869"/>
                  </a:lnTo>
                  <a:cubicBezTo>
                    <a:pt x="812800" y="243505"/>
                    <a:pt x="742567" y="313738"/>
                    <a:pt x="655931" y="313738"/>
                  </a:cubicBezTo>
                  <a:lnTo>
                    <a:pt x="156869" y="313738"/>
                  </a:lnTo>
                  <a:cubicBezTo>
                    <a:pt x="70233" y="313738"/>
                    <a:pt x="0" y="243505"/>
                    <a:pt x="0" y="156869"/>
                  </a:cubicBezTo>
                  <a:lnTo>
                    <a:pt x="0" y="156869"/>
                  </a:lnTo>
                  <a:cubicBezTo>
                    <a:pt x="0" y="70233"/>
                    <a:pt x="70233" y="0"/>
                    <a:pt x="156869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812800" cy="380413"/>
            </a:xfrm>
            <a:prstGeom prst="rect">
              <a:avLst/>
            </a:prstGeom>
          </p:spPr>
          <p:txBody>
            <a:bodyPr lIns="38498" tIns="38498" rIns="38498" bIns="38498" rtlCol="0" anchor="ctr"/>
            <a:lstStyle/>
            <a:p>
              <a:pPr algn="ctr">
                <a:lnSpc>
                  <a:spcPts val="269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 rot="1106096">
            <a:off x="13622383" y="3957155"/>
            <a:ext cx="1899741" cy="520054"/>
          </a:xfrm>
          <a:custGeom>
            <a:avLst/>
            <a:gdLst/>
            <a:ahLst/>
            <a:cxnLst/>
            <a:rect l="l" t="t" r="r" b="b"/>
            <a:pathLst>
              <a:path w="1899741" h="520054">
                <a:moveTo>
                  <a:pt x="0" y="0"/>
                </a:moveTo>
                <a:lnTo>
                  <a:pt x="1899741" y="0"/>
                </a:lnTo>
                <a:lnTo>
                  <a:pt x="1899741" y="520054"/>
                </a:lnTo>
                <a:lnTo>
                  <a:pt x="0" y="5200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1" name="TextBox 21"/>
          <p:cNvSpPr txBox="1"/>
          <p:nvPr/>
        </p:nvSpPr>
        <p:spPr>
          <a:xfrm>
            <a:off x="7109710" y="3350824"/>
            <a:ext cx="2388665" cy="661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3"/>
              </a:lnSpc>
            </a:pPr>
            <a:r>
              <a:rPr lang="en-US" sz="1895">
                <a:solidFill>
                  <a:srgbClr val="000000"/>
                </a:solidFill>
                <a:latin typeface="Alatsi"/>
              </a:rPr>
              <a:t>Controlled environment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855676" y="4641536"/>
            <a:ext cx="1273618" cy="568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58"/>
              </a:lnSpc>
            </a:pPr>
            <a:r>
              <a:rPr lang="en-US" sz="1684">
                <a:solidFill>
                  <a:srgbClr val="FFFFFF"/>
                </a:solidFill>
                <a:latin typeface="Alatsi"/>
              </a:rPr>
              <a:t>Temperature</a:t>
            </a:r>
          </a:p>
          <a:p>
            <a:pPr algn="ctr">
              <a:lnSpc>
                <a:spcPts val="2358"/>
              </a:lnSpc>
            </a:pPr>
            <a:r>
              <a:rPr lang="en-US" sz="1684">
                <a:solidFill>
                  <a:srgbClr val="FFFFFF"/>
                </a:solidFill>
                <a:latin typeface="Alatsi"/>
              </a:rPr>
              <a:t>Sensor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233443" y="6177217"/>
            <a:ext cx="949902" cy="339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3"/>
              </a:lnSpc>
            </a:pPr>
            <a:r>
              <a:rPr lang="en-US" sz="1988">
                <a:solidFill>
                  <a:srgbClr val="FFFFFF"/>
                </a:solidFill>
                <a:latin typeface="Alatsi"/>
              </a:rPr>
              <a:t>Actuator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363694" y="3468962"/>
            <a:ext cx="2083759" cy="715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4"/>
              </a:lnSpc>
            </a:pPr>
            <a:r>
              <a:rPr lang="en-US" sz="2060">
                <a:solidFill>
                  <a:srgbClr val="FFFFFF"/>
                </a:solidFill>
                <a:latin typeface="Alatsi"/>
              </a:rPr>
              <a:t>Analogue to Digital Converter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296227" y="3037937"/>
            <a:ext cx="2083759" cy="350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4"/>
              </a:lnSpc>
            </a:pPr>
            <a:r>
              <a:rPr lang="en-US" sz="2060">
                <a:solidFill>
                  <a:srgbClr val="000002"/>
                </a:solidFill>
                <a:latin typeface="Alatsi"/>
              </a:rPr>
              <a:t>ADC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923979" y="4358792"/>
            <a:ext cx="665535" cy="335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8"/>
              </a:lnSpc>
            </a:pPr>
            <a:r>
              <a:rPr lang="en-US" sz="1963">
                <a:solidFill>
                  <a:srgbClr val="000000"/>
                </a:solidFill>
                <a:latin typeface="Alatsi"/>
              </a:rPr>
              <a:t>10  c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256747" y="4273868"/>
            <a:ext cx="170152" cy="271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6"/>
              </a:lnSpc>
            </a:pPr>
            <a:r>
              <a:rPr lang="en-US" sz="1604">
                <a:solidFill>
                  <a:srgbClr val="000000"/>
                </a:solidFill>
                <a:latin typeface="Alatsi"/>
              </a:rPr>
              <a:t>o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4956140" y="4753619"/>
            <a:ext cx="2366650" cy="913519"/>
            <a:chOff x="0" y="0"/>
            <a:chExt cx="812800" cy="31373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313738"/>
            </a:xfrm>
            <a:custGeom>
              <a:avLst/>
              <a:gdLst/>
              <a:ahLst/>
              <a:cxnLst/>
              <a:rect l="l" t="t" r="r" b="b"/>
              <a:pathLst>
                <a:path w="812800" h="313738">
                  <a:moveTo>
                    <a:pt x="156869" y="0"/>
                  </a:moveTo>
                  <a:lnTo>
                    <a:pt x="655931" y="0"/>
                  </a:lnTo>
                  <a:cubicBezTo>
                    <a:pt x="742567" y="0"/>
                    <a:pt x="812800" y="70233"/>
                    <a:pt x="812800" y="156869"/>
                  </a:cubicBezTo>
                  <a:lnTo>
                    <a:pt x="812800" y="156869"/>
                  </a:lnTo>
                  <a:cubicBezTo>
                    <a:pt x="812800" y="243505"/>
                    <a:pt x="742567" y="313738"/>
                    <a:pt x="655931" y="313738"/>
                  </a:cubicBezTo>
                  <a:lnTo>
                    <a:pt x="156869" y="313738"/>
                  </a:lnTo>
                  <a:cubicBezTo>
                    <a:pt x="70233" y="313738"/>
                    <a:pt x="0" y="243505"/>
                    <a:pt x="0" y="156869"/>
                  </a:cubicBezTo>
                  <a:lnTo>
                    <a:pt x="0" y="156869"/>
                  </a:lnTo>
                  <a:cubicBezTo>
                    <a:pt x="0" y="70233"/>
                    <a:pt x="70233" y="0"/>
                    <a:pt x="156869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66675"/>
              <a:ext cx="812800" cy="380413"/>
            </a:xfrm>
            <a:prstGeom prst="rect">
              <a:avLst/>
            </a:prstGeom>
          </p:spPr>
          <p:txBody>
            <a:bodyPr lIns="38498" tIns="38498" rIns="38498" bIns="38498" rtlCol="0" anchor="ctr"/>
            <a:lstStyle/>
            <a:p>
              <a:pPr algn="ctr">
                <a:lnSpc>
                  <a:spcPts val="2699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5097585" y="4833657"/>
            <a:ext cx="2083759" cy="715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4"/>
              </a:lnSpc>
            </a:pPr>
            <a:r>
              <a:rPr lang="en-US" sz="2060">
                <a:solidFill>
                  <a:srgbClr val="FFFFFF"/>
                </a:solidFill>
                <a:latin typeface="Alatsi"/>
              </a:rPr>
              <a:t>Computer or Microprocessor</a:t>
            </a:r>
          </a:p>
        </p:txBody>
      </p:sp>
      <p:sp>
        <p:nvSpPr>
          <p:cNvPr id="32" name="Freeform 32"/>
          <p:cNvSpPr/>
          <p:nvPr/>
        </p:nvSpPr>
        <p:spPr>
          <a:xfrm rot="9002783">
            <a:off x="13863122" y="6106675"/>
            <a:ext cx="1899741" cy="520054"/>
          </a:xfrm>
          <a:custGeom>
            <a:avLst/>
            <a:gdLst/>
            <a:ahLst/>
            <a:cxnLst/>
            <a:rect l="l" t="t" r="r" b="b"/>
            <a:pathLst>
              <a:path w="1899741" h="520054">
                <a:moveTo>
                  <a:pt x="0" y="0"/>
                </a:moveTo>
                <a:lnTo>
                  <a:pt x="1899742" y="0"/>
                </a:lnTo>
                <a:lnTo>
                  <a:pt x="1899742" y="520054"/>
                </a:lnTo>
                <a:lnTo>
                  <a:pt x="0" y="5200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33" name="Group 33"/>
          <p:cNvGrpSpPr/>
          <p:nvPr/>
        </p:nvGrpSpPr>
        <p:grpSpPr>
          <a:xfrm>
            <a:off x="11392946" y="6436966"/>
            <a:ext cx="2366650" cy="913519"/>
            <a:chOff x="0" y="0"/>
            <a:chExt cx="812800" cy="313738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313738"/>
            </a:xfrm>
            <a:custGeom>
              <a:avLst/>
              <a:gdLst/>
              <a:ahLst/>
              <a:cxnLst/>
              <a:rect l="l" t="t" r="r" b="b"/>
              <a:pathLst>
                <a:path w="812800" h="313738">
                  <a:moveTo>
                    <a:pt x="156869" y="0"/>
                  </a:moveTo>
                  <a:lnTo>
                    <a:pt x="655931" y="0"/>
                  </a:lnTo>
                  <a:cubicBezTo>
                    <a:pt x="742567" y="0"/>
                    <a:pt x="812800" y="70233"/>
                    <a:pt x="812800" y="156869"/>
                  </a:cubicBezTo>
                  <a:lnTo>
                    <a:pt x="812800" y="156869"/>
                  </a:lnTo>
                  <a:cubicBezTo>
                    <a:pt x="812800" y="243505"/>
                    <a:pt x="742567" y="313738"/>
                    <a:pt x="655931" y="313738"/>
                  </a:cubicBezTo>
                  <a:lnTo>
                    <a:pt x="156869" y="313738"/>
                  </a:lnTo>
                  <a:cubicBezTo>
                    <a:pt x="70233" y="313738"/>
                    <a:pt x="0" y="243505"/>
                    <a:pt x="0" y="156869"/>
                  </a:cubicBezTo>
                  <a:lnTo>
                    <a:pt x="0" y="156869"/>
                  </a:lnTo>
                  <a:cubicBezTo>
                    <a:pt x="0" y="70233"/>
                    <a:pt x="70233" y="0"/>
                    <a:pt x="156869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66675"/>
              <a:ext cx="812800" cy="380413"/>
            </a:xfrm>
            <a:prstGeom prst="rect">
              <a:avLst/>
            </a:prstGeom>
          </p:spPr>
          <p:txBody>
            <a:bodyPr lIns="38498" tIns="38498" rIns="38498" bIns="38498" rtlCol="0" anchor="ctr"/>
            <a:lstStyle/>
            <a:p>
              <a:pPr algn="ctr">
                <a:lnSpc>
                  <a:spcPts val="2699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1478295" y="6515738"/>
            <a:ext cx="2195953" cy="706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6"/>
              </a:lnSpc>
            </a:pPr>
            <a:r>
              <a:rPr lang="en-US" sz="2033">
                <a:solidFill>
                  <a:srgbClr val="FFFFFF"/>
                </a:solidFill>
                <a:latin typeface="Alatsi"/>
              </a:rPr>
              <a:t>Digital to Analogue Converter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438498" y="6020774"/>
            <a:ext cx="2083759" cy="350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4"/>
              </a:lnSpc>
            </a:pPr>
            <a:r>
              <a:rPr lang="en-US" sz="2060">
                <a:solidFill>
                  <a:srgbClr val="000002"/>
                </a:solidFill>
                <a:latin typeface="Alatsi"/>
              </a:rPr>
              <a:t>DAC</a:t>
            </a:r>
          </a:p>
        </p:txBody>
      </p:sp>
      <p:sp>
        <p:nvSpPr>
          <p:cNvPr id="38" name="Freeform 38"/>
          <p:cNvSpPr/>
          <p:nvPr/>
        </p:nvSpPr>
        <p:spPr>
          <a:xfrm rot="-10363295">
            <a:off x="9306877" y="6627980"/>
            <a:ext cx="1899741" cy="520054"/>
          </a:xfrm>
          <a:custGeom>
            <a:avLst/>
            <a:gdLst/>
            <a:ahLst/>
            <a:cxnLst/>
            <a:rect l="l" t="t" r="r" b="b"/>
            <a:pathLst>
              <a:path w="1899741" h="520054">
                <a:moveTo>
                  <a:pt x="0" y="0"/>
                </a:moveTo>
                <a:lnTo>
                  <a:pt x="1899741" y="0"/>
                </a:lnTo>
                <a:lnTo>
                  <a:pt x="1899741" y="520055"/>
                </a:lnTo>
                <a:lnTo>
                  <a:pt x="0" y="5200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9" name="Freeform 39"/>
          <p:cNvSpPr/>
          <p:nvPr/>
        </p:nvSpPr>
        <p:spPr>
          <a:xfrm>
            <a:off x="338414" y="3289401"/>
            <a:ext cx="5440240" cy="4114800"/>
          </a:xfrm>
          <a:custGeom>
            <a:avLst/>
            <a:gdLst/>
            <a:ahLst/>
            <a:cxnLst/>
            <a:rect l="l" t="t" r="r" b="b"/>
            <a:pathLst>
              <a:path w="5440240" h="4114800">
                <a:moveTo>
                  <a:pt x="0" y="0"/>
                </a:moveTo>
                <a:lnTo>
                  <a:pt x="5440240" y="0"/>
                </a:lnTo>
                <a:lnTo>
                  <a:pt x="54402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40" name="TextBox 40"/>
          <p:cNvSpPr txBox="1"/>
          <p:nvPr/>
        </p:nvSpPr>
        <p:spPr>
          <a:xfrm>
            <a:off x="1220637" y="7122834"/>
            <a:ext cx="4148326" cy="984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7"/>
              </a:lnSpc>
              <a:spcBef>
                <a:spcPct val="0"/>
              </a:spcBef>
            </a:pPr>
            <a:r>
              <a:rPr lang="en-US" sz="2862">
                <a:solidFill>
                  <a:srgbClr val="000000"/>
                </a:solidFill>
                <a:latin typeface="Open Sans Bold"/>
              </a:rPr>
              <a:t>Thermostat in a Home Heating System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5555607" y="5733813"/>
            <a:ext cx="1976223" cy="1373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F20000"/>
                </a:solidFill>
                <a:latin typeface="Alatsi"/>
              </a:rPr>
              <a:t>If the temperature falls below the setpoint ...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090546" y="7493360"/>
            <a:ext cx="4171870" cy="1027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F20000"/>
                </a:solidFill>
                <a:latin typeface="Alatsi"/>
              </a:rPr>
              <a:t>The thermostat sends a signal to the heating system to increase the heat output!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spc="-147">
                <a:solidFill>
                  <a:srgbClr val="FFFFFF"/>
                </a:solidFill>
                <a:latin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6002" y="90696"/>
            <a:ext cx="8482213" cy="738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spc="-147">
                <a:solidFill>
                  <a:srgbClr val="FFFFFF"/>
                </a:solidFill>
                <a:latin typeface="Poppins Bold"/>
              </a:rPr>
              <a:t>7.2 Control System</a:t>
            </a:r>
          </a:p>
        </p:txBody>
      </p:sp>
      <p:sp>
        <p:nvSpPr>
          <p:cNvPr id="6" name="Freeform 6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956746" y="7012362"/>
            <a:ext cx="4676108" cy="1262257"/>
            <a:chOff x="0" y="0"/>
            <a:chExt cx="979541" cy="2644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79541" cy="264415"/>
            </a:xfrm>
            <a:custGeom>
              <a:avLst/>
              <a:gdLst/>
              <a:ahLst/>
              <a:cxnLst/>
              <a:rect l="l" t="t" r="r" b="b"/>
              <a:pathLst>
                <a:path w="979541" h="264415">
                  <a:moveTo>
                    <a:pt x="84437" y="0"/>
                  </a:moveTo>
                  <a:lnTo>
                    <a:pt x="895104" y="0"/>
                  </a:lnTo>
                  <a:cubicBezTo>
                    <a:pt x="941737" y="0"/>
                    <a:pt x="979541" y="37804"/>
                    <a:pt x="979541" y="84437"/>
                  </a:cubicBezTo>
                  <a:lnTo>
                    <a:pt x="979541" y="179978"/>
                  </a:lnTo>
                  <a:cubicBezTo>
                    <a:pt x="979541" y="226611"/>
                    <a:pt x="941737" y="264415"/>
                    <a:pt x="895104" y="264415"/>
                  </a:cubicBezTo>
                  <a:lnTo>
                    <a:pt x="84437" y="264415"/>
                  </a:lnTo>
                  <a:cubicBezTo>
                    <a:pt x="37804" y="264415"/>
                    <a:pt x="0" y="226611"/>
                    <a:pt x="0" y="179978"/>
                  </a:cubicBezTo>
                  <a:lnTo>
                    <a:pt x="0" y="84437"/>
                  </a:lnTo>
                  <a:cubicBezTo>
                    <a:pt x="0" y="37804"/>
                    <a:pt x="37804" y="0"/>
                    <a:pt x="84437" y="0"/>
                  </a:cubicBezTo>
                  <a:close/>
                </a:path>
              </a:pathLst>
            </a:custGeom>
            <a:solidFill>
              <a:srgbClr val="FFE578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979541" cy="2929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600340" y="1921793"/>
            <a:ext cx="10943581" cy="7336507"/>
            <a:chOff x="0" y="0"/>
            <a:chExt cx="2882260" cy="19322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82260" cy="1932249"/>
            </a:xfrm>
            <a:custGeom>
              <a:avLst/>
              <a:gdLst/>
              <a:ahLst/>
              <a:cxnLst/>
              <a:rect l="l" t="t" r="r" b="b"/>
              <a:pathLst>
                <a:path w="2882260" h="1932249">
                  <a:moveTo>
                    <a:pt x="36079" y="0"/>
                  </a:moveTo>
                  <a:lnTo>
                    <a:pt x="2846181" y="0"/>
                  </a:lnTo>
                  <a:cubicBezTo>
                    <a:pt x="2866107" y="0"/>
                    <a:pt x="2882260" y="16153"/>
                    <a:pt x="2882260" y="36079"/>
                  </a:cubicBezTo>
                  <a:lnTo>
                    <a:pt x="2882260" y="1896170"/>
                  </a:lnTo>
                  <a:cubicBezTo>
                    <a:pt x="2882260" y="1905738"/>
                    <a:pt x="2878459" y="1914915"/>
                    <a:pt x="2871693" y="1921682"/>
                  </a:cubicBezTo>
                  <a:cubicBezTo>
                    <a:pt x="2864926" y="1928448"/>
                    <a:pt x="2855749" y="1932249"/>
                    <a:pt x="2846181" y="1932249"/>
                  </a:cubicBezTo>
                  <a:lnTo>
                    <a:pt x="36079" y="1932249"/>
                  </a:lnTo>
                  <a:cubicBezTo>
                    <a:pt x="16153" y="1932249"/>
                    <a:pt x="0" y="1916096"/>
                    <a:pt x="0" y="1896170"/>
                  </a:cubicBezTo>
                  <a:lnTo>
                    <a:pt x="0" y="36079"/>
                  </a:lnTo>
                  <a:cubicBezTo>
                    <a:pt x="0" y="16153"/>
                    <a:pt x="16153" y="0"/>
                    <a:pt x="36079" y="0"/>
                  </a:cubicBezTo>
                  <a:close/>
                </a:path>
              </a:pathLst>
            </a:custGeom>
            <a:solidFill>
              <a:srgbClr val="E5E7E3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2882260" cy="2008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6821471" y="4050395"/>
            <a:ext cx="3233486" cy="3233486"/>
          </a:xfrm>
          <a:custGeom>
            <a:avLst/>
            <a:gdLst/>
            <a:ahLst/>
            <a:cxnLst/>
            <a:rect l="l" t="t" r="r" b="b"/>
            <a:pathLst>
              <a:path w="3233486" h="3233486">
                <a:moveTo>
                  <a:pt x="0" y="0"/>
                </a:moveTo>
                <a:lnTo>
                  <a:pt x="3233487" y="0"/>
                </a:lnTo>
                <a:lnTo>
                  <a:pt x="3233487" y="3233486"/>
                </a:lnTo>
                <a:lnTo>
                  <a:pt x="0" y="3233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4" name="Freeform 14"/>
          <p:cNvSpPr/>
          <p:nvPr/>
        </p:nvSpPr>
        <p:spPr>
          <a:xfrm>
            <a:off x="7775372" y="4184305"/>
            <a:ext cx="1466218" cy="1466218"/>
          </a:xfrm>
          <a:custGeom>
            <a:avLst/>
            <a:gdLst/>
            <a:ahLst/>
            <a:cxnLst/>
            <a:rect l="l" t="t" r="r" b="b"/>
            <a:pathLst>
              <a:path w="1466218" h="1466218">
                <a:moveTo>
                  <a:pt x="0" y="0"/>
                </a:moveTo>
                <a:lnTo>
                  <a:pt x="1466218" y="0"/>
                </a:lnTo>
                <a:lnTo>
                  <a:pt x="1466218" y="1466217"/>
                </a:lnTo>
                <a:lnTo>
                  <a:pt x="0" y="14662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5" name="Freeform 15"/>
          <p:cNvSpPr/>
          <p:nvPr/>
        </p:nvSpPr>
        <p:spPr>
          <a:xfrm>
            <a:off x="8175197" y="5832862"/>
            <a:ext cx="1066393" cy="1066393"/>
          </a:xfrm>
          <a:custGeom>
            <a:avLst/>
            <a:gdLst/>
            <a:ahLst/>
            <a:cxnLst/>
            <a:rect l="l" t="t" r="r" b="b"/>
            <a:pathLst>
              <a:path w="1066393" h="1066393">
                <a:moveTo>
                  <a:pt x="0" y="0"/>
                </a:moveTo>
                <a:lnTo>
                  <a:pt x="1066393" y="0"/>
                </a:lnTo>
                <a:lnTo>
                  <a:pt x="1066393" y="1066393"/>
                </a:lnTo>
                <a:lnTo>
                  <a:pt x="0" y="10663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6" name="Freeform 16"/>
          <p:cNvSpPr/>
          <p:nvPr/>
        </p:nvSpPr>
        <p:spPr>
          <a:xfrm rot="-1123228">
            <a:off x="9216548" y="3991559"/>
            <a:ext cx="1899741" cy="520054"/>
          </a:xfrm>
          <a:custGeom>
            <a:avLst/>
            <a:gdLst/>
            <a:ahLst/>
            <a:cxnLst/>
            <a:rect l="l" t="t" r="r" b="b"/>
            <a:pathLst>
              <a:path w="1899741" h="520054">
                <a:moveTo>
                  <a:pt x="0" y="0"/>
                </a:moveTo>
                <a:lnTo>
                  <a:pt x="1899741" y="0"/>
                </a:lnTo>
                <a:lnTo>
                  <a:pt x="1899741" y="520054"/>
                </a:lnTo>
                <a:lnTo>
                  <a:pt x="0" y="5200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17" name="Group 17"/>
          <p:cNvGrpSpPr/>
          <p:nvPr/>
        </p:nvGrpSpPr>
        <p:grpSpPr>
          <a:xfrm>
            <a:off x="11222249" y="3388924"/>
            <a:ext cx="2366650" cy="913519"/>
            <a:chOff x="0" y="0"/>
            <a:chExt cx="812800" cy="31373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313738"/>
            </a:xfrm>
            <a:custGeom>
              <a:avLst/>
              <a:gdLst/>
              <a:ahLst/>
              <a:cxnLst/>
              <a:rect l="l" t="t" r="r" b="b"/>
              <a:pathLst>
                <a:path w="812800" h="313738">
                  <a:moveTo>
                    <a:pt x="156869" y="0"/>
                  </a:moveTo>
                  <a:lnTo>
                    <a:pt x="655931" y="0"/>
                  </a:lnTo>
                  <a:cubicBezTo>
                    <a:pt x="742567" y="0"/>
                    <a:pt x="812800" y="70233"/>
                    <a:pt x="812800" y="156869"/>
                  </a:cubicBezTo>
                  <a:lnTo>
                    <a:pt x="812800" y="156869"/>
                  </a:lnTo>
                  <a:cubicBezTo>
                    <a:pt x="812800" y="243505"/>
                    <a:pt x="742567" y="313738"/>
                    <a:pt x="655931" y="313738"/>
                  </a:cubicBezTo>
                  <a:lnTo>
                    <a:pt x="156869" y="313738"/>
                  </a:lnTo>
                  <a:cubicBezTo>
                    <a:pt x="70233" y="313738"/>
                    <a:pt x="0" y="243505"/>
                    <a:pt x="0" y="156869"/>
                  </a:cubicBezTo>
                  <a:lnTo>
                    <a:pt x="0" y="156869"/>
                  </a:lnTo>
                  <a:cubicBezTo>
                    <a:pt x="0" y="70233"/>
                    <a:pt x="70233" y="0"/>
                    <a:pt x="156869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812800" cy="380413"/>
            </a:xfrm>
            <a:prstGeom prst="rect">
              <a:avLst/>
            </a:prstGeom>
          </p:spPr>
          <p:txBody>
            <a:bodyPr lIns="38498" tIns="38498" rIns="38498" bIns="38498" rtlCol="0" anchor="ctr"/>
            <a:lstStyle/>
            <a:p>
              <a:pPr algn="ctr">
                <a:lnSpc>
                  <a:spcPts val="269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 rot="1106096">
            <a:off x="13622383" y="3957155"/>
            <a:ext cx="1899741" cy="520054"/>
          </a:xfrm>
          <a:custGeom>
            <a:avLst/>
            <a:gdLst/>
            <a:ahLst/>
            <a:cxnLst/>
            <a:rect l="l" t="t" r="r" b="b"/>
            <a:pathLst>
              <a:path w="1899741" h="520054">
                <a:moveTo>
                  <a:pt x="0" y="0"/>
                </a:moveTo>
                <a:lnTo>
                  <a:pt x="1899741" y="0"/>
                </a:lnTo>
                <a:lnTo>
                  <a:pt x="1899741" y="520054"/>
                </a:lnTo>
                <a:lnTo>
                  <a:pt x="0" y="5200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1" name="TextBox 21"/>
          <p:cNvSpPr txBox="1"/>
          <p:nvPr/>
        </p:nvSpPr>
        <p:spPr>
          <a:xfrm>
            <a:off x="7109710" y="3350824"/>
            <a:ext cx="2388665" cy="661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3"/>
              </a:lnSpc>
            </a:pPr>
            <a:r>
              <a:rPr lang="en-US" sz="1895">
                <a:solidFill>
                  <a:srgbClr val="000000"/>
                </a:solidFill>
                <a:latin typeface="Alatsi"/>
              </a:rPr>
              <a:t>Controlled environment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064333" y="4459068"/>
            <a:ext cx="888296" cy="828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Alatsi"/>
              </a:rPr>
              <a:t>Speed Sensor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233443" y="6177217"/>
            <a:ext cx="949902" cy="339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3"/>
              </a:lnSpc>
            </a:pPr>
            <a:r>
              <a:rPr lang="en-US" sz="1988">
                <a:solidFill>
                  <a:srgbClr val="FFFFFF"/>
                </a:solidFill>
                <a:latin typeface="Alatsi"/>
              </a:rPr>
              <a:t>Actuator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363694" y="3468962"/>
            <a:ext cx="2083759" cy="715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4"/>
              </a:lnSpc>
            </a:pPr>
            <a:r>
              <a:rPr lang="en-US" sz="2060">
                <a:solidFill>
                  <a:srgbClr val="FFFFFF"/>
                </a:solidFill>
                <a:latin typeface="Alatsi"/>
              </a:rPr>
              <a:t>Analogue to Digital Converter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296227" y="3037937"/>
            <a:ext cx="2083759" cy="350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4"/>
              </a:lnSpc>
            </a:pPr>
            <a:r>
              <a:rPr lang="en-US" sz="2060">
                <a:solidFill>
                  <a:srgbClr val="000002"/>
                </a:solidFill>
                <a:latin typeface="Alatsi"/>
              </a:rPr>
              <a:t>ADC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923979" y="4283148"/>
            <a:ext cx="665535" cy="683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8"/>
              </a:lnSpc>
            </a:pPr>
            <a:r>
              <a:rPr lang="en-US" sz="1963">
                <a:solidFill>
                  <a:srgbClr val="000000"/>
                </a:solidFill>
                <a:latin typeface="Alatsi"/>
              </a:rPr>
              <a:t>1000 m/s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4956140" y="4753619"/>
            <a:ext cx="2366650" cy="913519"/>
            <a:chOff x="0" y="0"/>
            <a:chExt cx="812800" cy="31373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313738"/>
            </a:xfrm>
            <a:custGeom>
              <a:avLst/>
              <a:gdLst/>
              <a:ahLst/>
              <a:cxnLst/>
              <a:rect l="l" t="t" r="r" b="b"/>
              <a:pathLst>
                <a:path w="812800" h="313738">
                  <a:moveTo>
                    <a:pt x="156869" y="0"/>
                  </a:moveTo>
                  <a:lnTo>
                    <a:pt x="655931" y="0"/>
                  </a:lnTo>
                  <a:cubicBezTo>
                    <a:pt x="742567" y="0"/>
                    <a:pt x="812800" y="70233"/>
                    <a:pt x="812800" y="156869"/>
                  </a:cubicBezTo>
                  <a:lnTo>
                    <a:pt x="812800" y="156869"/>
                  </a:lnTo>
                  <a:cubicBezTo>
                    <a:pt x="812800" y="243505"/>
                    <a:pt x="742567" y="313738"/>
                    <a:pt x="655931" y="313738"/>
                  </a:cubicBezTo>
                  <a:lnTo>
                    <a:pt x="156869" y="313738"/>
                  </a:lnTo>
                  <a:cubicBezTo>
                    <a:pt x="70233" y="313738"/>
                    <a:pt x="0" y="243505"/>
                    <a:pt x="0" y="156869"/>
                  </a:cubicBezTo>
                  <a:lnTo>
                    <a:pt x="0" y="156869"/>
                  </a:lnTo>
                  <a:cubicBezTo>
                    <a:pt x="0" y="70233"/>
                    <a:pt x="70233" y="0"/>
                    <a:pt x="156869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66675"/>
              <a:ext cx="812800" cy="380413"/>
            </a:xfrm>
            <a:prstGeom prst="rect">
              <a:avLst/>
            </a:prstGeom>
          </p:spPr>
          <p:txBody>
            <a:bodyPr lIns="38498" tIns="38498" rIns="38498" bIns="38498" rtlCol="0" anchor="ctr"/>
            <a:lstStyle/>
            <a:p>
              <a:pPr algn="ctr">
                <a:lnSpc>
                  <a:spcPts val="2699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5097585" y="4833657"/>
            <a:ext cx="2083759" cy="715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4"/>
              </a:lnSpc>
            </a:pPr>
            <a:r>
              <a:rPr lang="en-US" sz="2060">
                <a:solidFill>
                  <a:srgbClr val="FFFFFF"/>
                </a:solidFill>
                <a:latin typeface="Alatsi"/>
              </a:rPr>
              <a:t>Computer or Microprocessor</a:t>
            </a:r>
          </a:p>
        </p:txBody>
      </p:sp>
      <p:sp>
        <p:nvSpPr>
          <p:cNvPr id="31" name="Freeform 31"/>
          <p:cNvSpPr/>
          <p:nvPr/>
        </p:nvSpPr>
        <p:spPr>
          <a:xfrm rot="9002783">
            <a:off x="13863122" y="6106675"/>
            <a:ext cx="1899741" cy="520054"/>
          </a:xfrm>
          <a:custGeom>
            <a:avLst/>
            <a:gdLst/>
            <a:ahLst/>
            <a:cxnLst/>
            <a:rect l="l" t="t" r="r" b="b"/>
            <a:pathLst>
              <a:path w="1899741" h="520054">
                <a:moveTo>
                  <a:pt x="0" y="0"/>
                </a:moveTo>
                <a:lnTo>
                  <a:pt x="1899742" y="0"/>
                </a:lnTo>
                <a:lnTo>
                  <a:pt x="1899742" y="520054"/>
                </a:lnTo>
                <a:lnTo>
                  <a:pt x="0" y="5200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32" name="Group 32"/>
          <p:cNvGrpSpPr/>
          <p:nvPr/>
        </p:nvGrpSpPr>
        <p:grpSpPr>
          <a:xfrm>
            <a:off x="11392946" y="6436966"/>
            <a:ext cx="2366650" cy="913519"/>
            <a:chOff x="0" y="0"/>
            <a:chExt cx="812800" cy="313738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313738"/>
            </a:xfrm>
            <a:custGeom>
              <a:avLst/>
              <a:gdLst/>
              <a:ahLst/>
              <a:cxnLst/>
              <a:rect l="l" t="t" r="r" b="b"/>
              <a:pathLst>
                <a:path w="812800" h="313738">
                  <a:moveTo>
                    <a:pt x="156869" y="0"/>
                  </a:moveTo>
                  <a:lnTo>
                    <a:pt x="655931" y="0"/>
                  </a:lnTo>
                  <a:cubicBezTo>
                    <a:pt x="742567" y="0"/>
                    <a:pt x="812800" y="70233"/>
                    <a:pt x="812800" y="156869"/>
                  </a:cubicBezTo>
                  <a:lnTo>
                    <a:pt x="812800" y="156869"/>
                  </a:lnTo>
                  <a:cubicBezTo>
                    <a:pt x="812800" y="243505"/>
                    <a:pt x="742567" y="313738"/>
                    <a:pt x="655931" y="313738"/>
                  </a:cubicBezTo>
                  <a:lnTo>
                    <a:pt x="156869" y="313738"/>
                  </a:lnTo>
                  <a:cubicBezTo>
                    <a:pt x="70233" y="313738"/>
                    <a:pt x="0" y="243505"/>
                    <a:pt x="0" y="156869"/>
                  </a:cubicBezTo>
                  <a:lnTo>
                    <a:pt x="0" y="156869"/>
                  </a:lnTo>
                  <a:cubicBezTo>
                    <a:pt x="0" y="70233"/>
                    <a:pt x="70233" y="0"/>
                    <a:pt x="156869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66675"/>
              <a:ext cx="812800" cy="380413"/>
            </a:xfrm>
            <a:prstGeom prst="rect">
              <a:avLst/>
            </a:prstGeom>
          </p:spPr>
          <p:txBody>
            <a:bodyPr lIns="38498" tIns="38498" rIns="38498" bIns="38498" rtlCol="0" anchor="ctr"/>
            <a:lstStyle/>
            <a:p>
              <a:pPr algn="ctr">
                <a:lnSpc>
                  <a:spcPts val="2699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1478295" y="6515738"/>
            <a:ext cx="2195953" cy="706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6"/>
              </a:lnSpc>
            </a:pPr>
            <a:r>
              <a:rPr lang="en-US" sz="2033">
                <a:solidFill>
                  <a:srgbClr val="FFFFFF"/>
                </a:solidFill>
                <a:latin typeface="Alatsi"/>
              </a:rPr>
              <a:t>Digital to Analogue Converter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438498" y="6020774"/>
            <a:ext cx="2083759" cy="350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4"/>
              </a:lnSpc>
            </a:pPr>
            <a:r>
              <a:rPr lang="en-US" sz="2060">
                <a:solidFill>
                  <a:srgbClr val="000002"/>
                </a:solidFill>
                <a:latin typeface="Alatsi"/>
              </a:rPr>
              <a:t>DAC</a:t>
            </a:r>
          </a:p>
        </p:txBody>
      </p:sp>
      <p:sp>
        <p:nvSpPr>
          <p:cNvPr id="37" name="Freeform 37"/>
          <p:cNvSpPr/>
          <p:nvPr/>
        </p:nvSpPr>
        <p:spPr>
          <a:xfrm rot="-10363295">
            <a:off x="9306877" y="6627980"/>
            <a:ext cx="1899741" cy="520054"/>
          </a:xfrm>
          <a:custGeom>
            <a:avLst/>
            <a:gdLst/>
            <a:ahLst/>
            <a:cxnLst/>
            <a:rect l="l" t="t" r="r" b="b"/>
            <a:pathLst>
              <a:path w="1899741" h="520054">
                <a:moveTo>
                  <a:pt x="0" y="0"/>
                </a:moveTo>
                <a:lnTo>
                  <a:pt x="1899741" y="0"/>
                </a:lnTo>
                <a:lnTo>
                  <a:pt x="1899741" y="520055"/>
                </a:lnTo>
                <a:lnTo>
                  <a:pt x="0" y="5200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8" name="Freeform 38"/>
          <p:cNvSpPr/>
          <p:nvPr/>
        </p:nvSpPr>
        <p:spPr>
          <a:xfrm>
            <a:off x="371319" y="2787926"/>
            <a:ext cx="5846963" cy="4114800"/>
          </a:xfrm>
          <a:custGeom>
            <a:avLst/>
            <a:gdLst/>
            <a:ahLst/>
            <a:cxnLst/>
            <a:rect l="l" t="t" r="r" b="b"/>
            <a:pathLst>
              <a:path w="5846963" h="4114800">
                <a:moveTo>
                  <a:pt x="0" y="0"/>
                </a:moveTo>
                <a:lnTo>
                  <a:pt x="5846962" y="0"/>
                </a:lnTo>
                <a:lnTo>
                  <a:pt x="58469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9" name="TextBox 39"/>
          <p:cNvSpPr txBox="1"/>
          <p:nvPr/>
        </p:nvSpPr>
        <p:spPr>
          <a:xfrm>
            <a:off x="1323967" y="7052605"/>
            <a:ext cx="3768816" cy="1041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54"/>
              </a:lnSpc>
              <a:spcBef>
                <a:spcPct val="0"/>
              </a:spcBef>
            </a:pPr>
            <a:r>
              <a:rPr lang="en-US" sz="3038">
                <a:solidFill>
                  <a:srgbClr val="000000"/>
                </a:solidFill>
                <a:latin typeface="Open Sans Bold"/>
              </a:rPr>
              <a:t>Automotive Cruise Control System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5666911" y="5720695"/>
            <a:ext cx="1592389" cy="2277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0"/>
              </a:lnSpc>
              <a:spcBef>
                <a:spcPct val="0"/>
              </a:spcBef>
            </a:pPr>
            <a:r>
              <a:rPr lang="en-US" sz="2033">
                <a:solidFill>
                  <a:srgbClr val="FF4401"/>
                </a:solidFill>
                <a:latin typeface="Alatsi"/>
              </a:rPr>
              <a:t>If the vehicle's speed deviates from the set cruise speed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23979" y="7405312"/>
            <a:ext cx="4250108" cy="1128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0"/>
              </a:lnSpc>
              <a:spcBef>
                <a:spcPct val="0"/>
              </a:spcBef>
            </a:pPr>
            <a:r>
              <a:rPr lang="en-US" sz="2033">
                <a:solidFill>
                  <a:srgbClr val="FF4401"/>
                </a:solidFill>
                <a:latin typeface="Alatsi"/>
              </a:rPr>
              <a:t>The system adjusts the throttle or brakes to bring the speed back to the desired level.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spc="-147">
                <a:solidFill>
                  <a:srgbClr val="FFFFFF"/>
                </a:solidFill>
                <a:latin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6002" y="90696"/>
            <a:ext cx="8482213" cy="738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spc="-147">
                <a:solidFill>
                  <a:srgbClr val="FFFFFF"/>
                </a:solidFill>
                <a:latin typeface="Poppins Bold"/>
              </a:rPr>
              <a:t>7.2 Control System</a:t>
            </a:r>
          </a:p>
        </p:txBody>
      </p:sp>
      <p:sp>
        <p:nvSpPr>
          <p:cNvPr id="6" name="Freeform 6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956746" y="7012362"/>
            <a:ext cx="4676108" cy="1262257"/>
            <a:chOff x="0" y="0"/>
            <a:chExt cx="979541" cy="2644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79541" cy="264415"/>
            </a:xfrm>
            <a:custGeom>
              <a:avLst/>
              <a:gdLst/>
              <a:ahLst/>
              <a:cxnLst/>
              <a:rect l="l" t="t" r="r" b="b"/>
              <a:pathLst>
                <a:path w="979541" h="264415">
                  <a:moveTo>
                    <a:pt x="84437" y="0"/>
                  </a:moveTo>
                  <a:lnTo>
                    <a:pt x="895104" y="0"/>
                  </a:lnTo>
                  <a:cubicBezTo>
                    <a:pt x="941737" y="0"/>
                    <a:pt x="979541" y="37804"/>
                    <a:pt x="979541" y="84437"/>
                  </a:cubicBezTo>
                  <a:lnTo>
                    <a:pt x="979541" y="179978"/>
                  </a:lnTo>
                  <a:cubicBezTo>
                    <a:pt x="979541" y="226611"/>
                    <a:pt x="941737" y="264415"/>
                    <a:pt x="895104" y="264415"/>
                  </a:cubicBezTo>
                  <a:lnTo>
                    <a:pt x="84437" y="264415"/>
                  </a:lnTo>
                  <a:cubicBezTo>
                    <a:pt x="37804" y="264415"/>
                    <a:pt x="0" y="226611"/>
                    <a:pt x="0" y="179978"/>
                  </a:cubicBezTo>
                  <a:lnTo>
                    <a:pt x="0" y="84437"/>
                  </a:lnTo>
                  <a:cubicBezTo>
                    <a:pt x="0" y="37804"/>
                    <a:pt x="37804" y="0"/>
                    <a:pt x="84437" y="0"/>
                  </a:cubicBezTo>
                  <a:close/>
                </a:path>
              </a:pathLst>
            </a:custGeom>
            <a:solidFill>
              <a:srgbClr val="FFE578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979541" cy="2929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600340" y="1921793"/>
            <a:ext cx="10943581" cy="7336507"/>
            <a:chOff x="0" y="0"/>
            <a:chExt cx="2882260" cy="19322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82260" cy="1932249"/>
            </a:xfrm>
            <a:custGeom>
              <a:avLst/>
              <a:gdLst/>
              <a:ahLst/>
              <a:cxnLst/>
              <a:rect l="l" t="t" r="r" b="b"/>
              <a:pathLst>
                <a:path w="2882260" h="1932249">
                  <a:moveTo>
                    <a:pt x="36079" y="0"/>
                  </a:moveTo>
                  <a:lnTo>
                    <a:pt x="2846181" y="0"/>
                  </a:lnTo>
                  <a:cubicBezTo>
                    <a:pt x="2866107" y="0"/>
                    <a:pt x="2882260" y="16153"/>
                    <a:pt x="2882260" y="36079"/>
                  </a:cubicBezTo>
                  <a:lnTo>
                    <a:pt x="2882260" y="1896170"/>
                  </a:lnTo>
                  <a:cubicBezTo>
                    <a:pt x="2882260" y="1905738"/>
                    <a:pt x="2878459" y="1914915"/>
                    <a:pt x="2871693" y="1921682"/>
                  </a:cubicBezTo>
                  <a:cubicBezTo>
                    <a:pt x="2864926" y="1928448"/>
                    <a:pt x="2855749" y="1932249"/>
                    <a:pt x="2846181" y="1932249"/>
                  </a:cubicBezTo>
                  <a:lnTo>
                    <a:pt x="36079" y="1932249"/>
                  </a:lnTo>
                  <a:cubicBezTo>
                    <a:pt x="16153" y="1932249"/>
                    <a:pt x="0" y="1916096"/>
                    <a:pt x="0" y="1896170"/>
                  </a:cubicBezTo>
                  <a:lnTo>
                    <a:pt x="0" y="36079"/>
                  </a:lnTo>
                  <a:cubicBezTo>
                    <a:pt x="0" y="16153"/>
                    <a:pt x="16153" y="0"/>
                    <a:pt x="36079" y="0"/>
                  </a:cubicBezTo>
                  <a:close/>
                </a:path>
              </a:pathLst>
            </a:custGeom>
            <a:solidFill>
              <a:srgbClr val="E5E7E3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2882260" cy="2008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6821471" y="4050395"/>
            <a:ext cx="3233486" cy="3233486"/>
          </a:xfrm>
          <a:custGeom>
            <a:avLst/>
            <a:gdLst/>
            <a:ahLst/>
            <a:cxnLst/>
            <a:rect l="l" t="t" r="r" b="b"/>
            <a:pathLst>
              <a:path w="3233486" h="3233486">
                <a:moveTo>
                  <a:pt x="0" y="0"/>
                </a:moveTo>
                <a:lnTo>
                  <a:pt x="3233487" y="0"/>
                </a:lnTo>
                <a:lnTo>
                  <a:pt x="3233487" y="3233486"/>
                </a:lnTo>
                <a:lnTo>
                  <a:pt x="0" y="3233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4" name="Freeform 14"/>
          <p:cNvSpPr/>
          <p:nvPr/>
        </p:nvSpPr>
        <p:spPr>
          <a:xfrm>
            <a:off x="7795702" y="4302443"/>
            <a:ext cx="1445888" cy="1445888"/>
          </a:xfrm>
          <a:custGeom>
            <a:avLst/>
            <a:gdLst/>
            <a:ahLst/>
            <a:cxnLst/>
            <a:rect l="l" t="t" r="r" b="b"/>
            <a:pathLst>
              <a:path w="1445888" h="1445888">
                <a:moveTo>
                  <a:pt x="0" y="0"/>
                </a:moveTo>
                <a:lnTo>
                  <a:pt x="1445888" y="0"/>
                </a:lnTo>
                <a:lnTo>
                  <a:pt x="1445888" y="1445888"/>
                </a:lnTo>
                <a:lnTo>
                  <a:pt x="0" y="14458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5" name="Freeform 15"/>
          <p:cNvSpPr/>
          <p:nvPr/>
        </p:nvSpPr>
        <p:spPr>
          <a:xfrm>
            <a:off x="8175197" y="5832862"/>
            <a:ext cx="1066393" cy="1066393"/>
          </a:xfrm>
          <a:custGeom>
            <a:avLst/>
            <a:gdLst/>
            <a:ahLst/>
            <a:cxnLst/>
            <a:rect l="l" t="t" r="r" b="b"/>
            <a:pathLst>
              <a:path w="1066393" h="1066393">
                <a:moveTo>
                  <a:pt x="0" y="0"/>
                </a:moveTo>
                <a:lnTo>
                  <a:pt x="1066393" y="0"/>
                </a:lnTo>
                <a:lnTo>
                  <a:pt x="1066393" y="1066393"/>
                </a:lnTo>
                <a:lnTo>
                  <a:pt x="0" y="10663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6" name="Freeform 16"/>
          <p:cNvSpPr/>
          <p:nvPr/>
        </p:nvSpPr>
        <p:spPr>
          <a:xfrm rot="-1123228">
            <a:off x="9216548" y="3991559"/>
            <a:ext cx="1899741" cy="520054"/>
          </a:xfrm>
          <a:custGeom>
            <a:avLst/>
            <a:gdLst/>
            <a:ahLst/>
            <a:cxnLst/>
            <a:rect l="l" t="t" r="r" b="b"/>
            <a:pathLst>
              <a:path w="1899741" h="520054">
                <a:moveTo>
                  <a:pt x="0" y="0"/>
                </a:moveTo>
                <a:lnTo>
                  <a:pt x="1899741" y="0"/>
                </a:lnTo>
                <a:lnTo>
                  <a:pt x="1899741" y="520054"/>
                </a:lnTo>
                <a:lnTo>
                  <a:pt x="0" y="5200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17" name="Group 17"/>
          <p:cNvGrpSpPr/>
          <p:nvPr/>
        </p:nvGrpSpPr>
        <p:grpSpPr>
          <a:xfrm>
            <a:off x="11222249" y="3388924"/>
            <a:ext cx="2366650" cy="913519"/>
            <a:chOff x="0" y="0"/>
            <a:chExt cx="812800" cy="31373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313738"/>
            </a:xfrm>
            <a:custGeom>
              <a:avLst/>
              <a:gdLst/>
              <a:ahLst/>
              <a:cxnLst/>
              <a:rect l="l" t="t" r="r" b="b"/>
              <a:pathLst>
                <a:path w="812800" h="313738">
                  <a:moveTo>
                    <a:pt x="156869" y="0"/>
                  </a:moveTo>
                  <a:lnTo>
                    <a:pt x="655931" y="0"/>
                  </a:lnTo>
                  <a:cubicBezTo>
                    <a:pt x="742567" y="0"/>
                    <a:pt x="812800" y="70233"/>
                    <a:pt x="812800" y="156869"/>
                  </a:cubicBezTo>
                  <a:lnTo>
                    <a:pt x="812800" y="156869"/>
                  </a:lnTo>
                  <a:cubicBezTo>
                    <a:pt x="812800" y="243505"/>
                    <a:pt x="742567" y="313738"/>
                    <a:pt x="655931" y="313738"/>
                  </a:cubicBezTo>
                  <a:lnTo>
                    <a:pt x="156869" y="313738"/>
                  </a:lnTo>
                  <a:cubicBezTo>
                    <a:pt x="70233" y="313738"/>
                    <a:pt x="0" y="243505"/>
                    <a:pt x="0" y="156869"/>
                  </a:cubicBezTo>
                  <a:lnTo>
                    <a:pt x="0" y="156869"/>
                  </a:lnTo>
                  <a:cubicBezTo>
                    <a:pt x="0" y="70233"/>
                    <a:pt x="70233" y="0"/>
                    <a:pt x="156869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812800" cy="380413"/>
            </a:xfrm>
            <a:prstGeom prst="rect">
              <a:avLst/>
            </a:prstGeom>
          </p:spPr>
          <p:txBody>
            <a:bodyPr lIns="38498" tIns="38498" rIns="38498" bIns="38498" rtlCol="0" anchor="ctr"/>
            <a:lstStyle/>
            <a:p>
              <a:pPr algn="ctr">
                <a:lnSpc>
                  <a:spcPts val="269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 rot="1106096">
            <a:off x="13622383" y="3957155"/>
            <a:ext cx="1899741" cy="520054"/>
          </a:xfrm>
          <a:custGeom>
            <a:avLst/>
            <a:gdLst/>
            <a:ahLst/>
            <a:cxnLst/>
            <a:rect l="l" t="t" r="r" b="b"/>
            <a:pathLst>
              <a:path w="1899741" h="520054">
                <a:moveTo>
                  <a:pt x="0" y="0"/>
                </a:moveTo>
                <a:lnTo>
                  <a:pt x="1899741" y="0"/>
                </a:lnTo>
                <a:lnTo>
                  <a:pt x="1899741" y="520054"/>
                </a:lnTo>
                <a:lnTo>
                  <a:pt x="0" y="5200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1" name="TextBox 21"/>
          <p:cNvSpPr txBox="1"/>
          <p:nvPr/>
        </p:nvSpPr>
        <p:spPr>
          <a:xfrm>
            <a:off x="7109710" y="3350824"/>
            <a:ext cx="2388665" cy="661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3"/>
              </a:lnSpc>
            </a:pPr>
            <a:r>
              <a:rPr lang="en-US" sz="1895">
                <a:solidFill>
                  <a:srgbClr val="000000"/>
                </a:solidFill>
                <a:latin typeface="Alatsi"/>
              </a:rPr>
              <a:t>Controlled environment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983895" y="4446728"/>
            <a:ext cx="1069502" cy="1102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6"/>
              </a:lnSpc>
            </a:pPr>
            <a:r>
              <a:rPr lang="en-US" sz="2104">
                <a:solidFill>
                  <a:srgbClr val="FFFFFF"/>
                </a:solidFill>
                <a:latin typeface="Alatsi"/>
              </a:rPr>
              <a:t>Blood glucose Sensor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233443" y="6177217"/>
            <a:ext cx="949902" cy="339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3"/>
              </a:lnSpc>
            </a:pPr>
            <a:r>
              <a:rPr lang="en-US" sz="1988">
                <a:solidFill>
                  <a:srgbClr val="FFFFFF"/>
                </a:solidFill>
                <a:latin typeface="Alatsi"/>
              </a:rPr>
              <a:t>Actuator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363694" y="3468962"/>
            <a:ext cx="2083759" cy="715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4"/>
              </a:lnSpc>
            </a:pPr>
            <a:r>
              <a:rPr lang="en-US" sz="2060">
                <a:solidFill>
                  <a:srgbClr val="FFFFFF"/>
                </a:solidFill>
                <a:latin typeface="Alatsi"/>
              </a:rPr>
              <a:t>Analogue to Digital Converter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296227" y="3037937"/>
            <a:ext cx="2083759" cy="350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4"/>
              </a:lnSpc>
            </a:pPr>
            <a:r>
              <a:rPr lang="en-US" sz="2060">
                <a:solidFill>
                  <a:srgbClr val="000002"/>
                </a:solidFill>
                <a:latin typeface="Alatsi"/>
              </a:rPr>
              <a:t>ADC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923979" y="4319716"/>
            <a:ext cx="665535" cy="335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8"/>
              </a:lnSpc>
            </a:pPr>
            <a:r>
              <a:rPr lang="en-US" sz="1963">
                <a:solidFill>
                  <a:srgbClr val="000000"/>
                </a:solidFill>
                <a:latin typeface="Alatsi"/>
              </a:rPr>
              <a:t>37  c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256747" y="4273868"/>
            <a:ext cx="170152" cy="271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6"/>
              </a:lnSpc>
            </a:pPr>
            <a:r>
              <a:rPr lang="en-US" sz="1604">
                <a:solidFill>
                  <a:srgbClr val="000000"/>
                </a:solidFill>
                <a:latin typeface="Alatsi"/>
              </a:rPr>
              <a:t>o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4956140" y="4753619"/>
            <a:ext cx="2366650" cy="913519"/>
            <a:chOff x="0" y="0"/>
            <a:chExt cx="812800" cy="31373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313738"/>
            </a:xfrm>
            <a:custGeom>
              <a:avLst/>
              <a:gdLst/>
              <a:ahLst/>
              <a:cxnLst/>
              <a:rect l="l" t="t" r="r" b="b"/>
              <a:pathLst>
                <a:path w="812800" h="313738">
                  <a:moveTo>
                    <a:pt x="156869" y="0"/>
                  </a:moveTo>
                  <a:lnTo>
                    <a:pt x="655931" y="0"/>
                  </a:lnTo>
                  <a:cubicBezTo>
                    <a:pt x="742567" y="0"/>
                    <a:pt x="812800" y="70233"/>
                    <a:pt x="812800" y="156869"/>
                  </a:cubicBezTo>
                  <a:lnTo>
                    <a:pt x="812800" y="156869"/>
                  </a:lnTo>
                  <a:cubicBezTo>
                    <a:pt x="812800" y="243505"/>
                    <a:pt x="742567" y="313738"/>
                    <a:pt x="655931" y="313738"/>
                  </a:cubicBezTo>
                  <a:lnTo>
                    <a:pt x="156869" y="313738"/>
                  </a:lnTo>
                  <a:cubicBezTo>
                    <a:pt x="70233" y="313738"/>
                    <a:pt x="0" y="243505"/>
                    <a:pt x="0" y="156869"/>
                  </a:cubicBezTo>
                  <a:lnTo>
                    <a:pt x="0" y="156869"/>
                  </a:lnTo>
                  <a:cubicBezTo>
                    <a:pt x="0" y="70233"/>
                    <a:pt x="70233" y="0"/>
                    <a:pt x="156869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66675"/>
              <a:ext cx="812800" cy="380413"/>
            </a:xfrm>
            <a:prstGeom prst="rect">
              <a:avLst/>
            </a:prstGeom>
          </p:spPr>
          <p:txBody>
            <a:bodyPr lIns="38498" tIns="38498" rIns="38498" bIns="38498" rtlCol="0" anchor="ctr"/>
            <a:lstStyle/>
            <a:p>
              <a:pPr algn="ctr">
                <a:lnSpc>
                  <a:spcPts val="2699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5097585" y="4833657"/>
            <a:ext cx="2083759" cy="715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4"/>
              </a:lnSpc>
            </a:pPr>
            <a:r>
              <a:rPr lang="en-US" sz="2060">
                <a:solidFill>
                  <a:srgbClr val="FFFFFF"/>
                </a:solidFill>
                <a:latin typeface="Alatsi"/>
              </a:rPr>
              <a:t>Computer or Microprocessor</a:t>
            </a:r>
          </a:p>
        </p:txBody>
      </p:sp>
      <p:sp>
        <p:nvSpPr>
          <p:cNvPr id="32" name="Freeform 32"/>
          <p:cNvSpPr/>
          <p:nvPr/>
        </p:nvSpPr>
        <p:spPr>
          <a:xfrm rot="9002783">
            <a:off x="13863122" y="6106675"/>
            <a:ext cx="1899741" cy="520054"/>
          </a:xfrm>
          <a:custGeom>
            <a:avLst/>
            <a:gdLst/>
            <a:ahLst/>
            <a:cxnLst/>
            <a:rect l="l" t="t" r="r" b="b"/>
            <a:pathLst>
              <a:path w="1899741" h="520054">
                <a:moveTo>
                  <a:pt x="0" y="0"/>
                </a:moveTo>
                <a:lnTo>
                  <a:pt x="1899742" y="0"/>
                </a:lnTo>
                <a:lnTo>
                  <a:pt x="1899742" y="520054"/>
                </a:lnTo>
                <a:lnTo>
                  <a:pt x="0" y="5200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33" name="Group 33"/>
          <p:cNvGrpSpPr/>
          <p:nvPr/>
        </p:nvGrpSpPr>
        <p:grpSpPr>
          <a:xfrm>
            <a:off x="11392946" y="6436966"/>
            <a:ext cx="2366650" cy="913519"/>
            <a:chOff x="0" y="0"/>
            <a:chExt cx="812800" cy="313738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313738"/>
            </a:xfrm>
            <a:custGeom>
              <a:avLst/>
              <a:gdLst/>
              <a:ahLst/>
              <a:cxnLst/>
              <a:rect l="l" t="t" r="r" b="b"/>
              <a:pathLst>
                <a:path w="812800" h="313738">
                  <a:moveTo>
                    <a:pt x="156869" y="0"/>
                  </a:moveTo>
                  <a:lnTo>
                    <a:pt x="655931" y="0"/>
                  </a:lnTo>
                  <a:cubicBezTo>
                    <a:pt x="742567" y="0"/>
                    <a:pt x="812800" y="70233"/>
                    <a:pt x="812800" y="156869"/>
                  </a:cubicBezTo>
                  <a:lnTo>
                    <a:pt x="812800" y="156869"/>
                  </a:lnTo>
                  <a:cubicBezTo>
                    <a:pt x="812800" y="243505"/>
                    <a:pt x="742567" y="313738"/>
                    <a:pt x="655931" y="313738"/>
                  </a:cubicBezTo>
                  <a:lnTo>
                    <a:pt x="156869" y="313738"/>
                  </a:lnTo>
                  <a:cubicBezTo>
                    <a:pt x="70233" y="313738"/>
                    <a:pt x="0" y="243505"/>
                    <a:pt x="0" y="156869"/>
                  </a:cubicBezTo>
                  <a:lnTo>
                    <a:pt x="0" y="156869"/>
                  </a:lnTo>
                  <a:cubicBezTo>
                    <a:pt x="0" y="70233"/>
                    <a:pt x="70233" y="0"/>
                    <a:pt x="156869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66675"/>
              <a:ext cx="812800" cy="380413"/>
            </a:xfrm>
            <a:prstGeom prst="rect">
              <a:avLst/>
            </a:prstGeom>
          </p:spPr>
          <p:txBody>
            <a:bodyPr lIns="38498" tIns="38498" rIns="38498" bIns="38498" rtlCol="0" anchor="ctr"/>
            <a:lstStyle/>
            <a:p>
              <a:pPr algn="ctr">
                <a:lnSpc>
                  <a:spcPts val="2699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1478295" y="6515738"/>
            <a:ext cx="2195953" cy="706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6"/>
              </a:lnSpc>
            </a:pPr>
            <a:r>
              <a:rPr lang="en-US" sz="2033">
                <a:solidFill>
                  <a:srgbClr val="FFFFFF"/>
                </a:solidFill>
                <a:latin typeface="Alatsi"/>
              </a:rPr>
              <a:t>Digital to Analogue Converter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438498" y="6020774"/>
            <a:ext cx="2083759" cy="350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4"/>
              </a:lnSpc>
            </a:pPr>
            <a:r>
              <a:rPr lang="en-US" sz="2060">
                <a:solidFill>
                  <a:srgbClr val="000002"/>
                </a:solidFill>
                <a:latin typeface="Alatsi"/>
              </a:rPr>
              <a:t>DAC</a:t>
            </a:r>
          </a:p>
        </p:txBody>
      </p:sp>
      <p:sp>
        <p:nvSpPr>
          <p:cNvPr id="38" name="Freeform 38"/>
          <p:cNvSpPr/>
          <p:nvPr/>
        </p:nvSpPr>
        <p:spPr>
          <a:xfrm rot="-10363295">
            <a:off x="9306877" y="6627980"/>
            <a:ext cx="1899741" cy="520054"/>
          </a:xfrm>
          <a:custGeom>
            <a:avLst/>
            <a:gdLst/>
            <a:ahLst/>
            <a:cxnLst/>
            <a:rect l="l" t="t" r="r" b="b"/>
            <a:pathLst>
              <a:path w="1899741" h="520054">
                <a:moveTo>
                  <a:pt x="0" y="0"/>
                </a:moveTo>
                <a:lnTo>
                  <a:pt x="1899741" y="0"/>
                </a:lnTo>
                <a:lnTo>
                  <a:pt x="1899741" y="520055"/>
                </a:lnTo>
                <a:lnTo>
                  <a:pt x="0" y="5200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9" name="Freeform 39"/>
          <p:cNvSpPr/>
          <p:nvPr/>
        </p:nvSpPr>
        <p:spPr>
          <a:xfrm>
            <a:off x="2250669" y="2733712"/>
            <a:ext cx="2088261" cy="4114800"/>
          </a:xfrm>
          <a:custGeom>
            <a:avLst/>
            <a:gdLst/>
            <a:ahLst/>
            <a:cxnLst/>
            <a:rect l="l" t="t" r="r" b="b"/>
            <a:pathLst>
              <a:path w="2088261" h="4114800">
                <a:moveTo>
                  <a:pt x="0" y="0"/>
                </a:moveTo>
                <a:lnTo>
                  <a:pt x="2088261" y="0"/>
                </a:lnTo>
                <a:lnTo>
                  <a:pt x="208826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40" name="TextBox 40"/>
          <p:cNvSpPr txBox="1"/>
          <p:nvPr/>
        </p:nvSpPr>
        <p:spPr>
          <a:xfrm>
            <a:off x="1140356" y="7168984"/>
            <a:ext cx="4308887" cy="891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8"/>
              </a:lnSpc>
              <a:spcBef>
                <a:spcPct val="0"/>
              </a:spcBef>
            </a:pPr>
            <a:r>
              <a:rPr lang="en-US" sz="2577">
                <a:solidFill>
                  <a:srgbClr val="000000"/>
                </a:solidFill>
                <a:latin typeface="Open Sans Bold"/>
              </a:rPr>
              <a:t>Blood Glucose Monitoring System for Diabetics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5666911" y="5720695"/>
            <a:ext cx="1592389" cy="2660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0"/>
              </a:lnSpc>
              <a:spcBef>
                <a:spcPct val="0"/>
              </a:spcBef>
            </a:pPr>
            <a:r>
              <a:rPr lang="en-US" sz="2033">
                <a:solidFill>
                  <a:srgbClr val="FF4401"/>
                </a:solidFill>
                <a:latin typeface="Alatsi"/>
              </a:rPr>
              <a:t>When the sensor detects a blood glucose level outside the desired range ...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23979" y="7405312"/>
            <a:ext cx="4250108" cy="1128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0"/>
              </a:lnSpc>
              <a:spcBef>
                <a:spcPct val="0"/>
              </a:spcBef>
            </a:pPr>
            <a:r>
              <a:rPr lang="en-US" sz="2033">
                <a:solidFill>
                  <a:srgbClr val="FF4401"/>
                </a:solidFill>
                <a:latin typeface="Alatsi"/>
              </a:rPr>
              <a:t>It administers insulin or suggests dietary changes to regulate blood sugar levels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TextBox 7"/>
          <p:cNvSpPr txBox="1"/>
          <p:nvPr/>
        </p:nvSpPr>
        <p:spPr>
          <a:xfrm>
            <a:off x="1135659" y="132182"/>
            <a:ext cx="7208500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FFFF"/>
                </a:solidFill>
                <a:latin typeface="Poppins Bold"/>
              </a:rPr>
              <a:t>7.3 Bit Manipulation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028754" y="2628806"/>
            <a:ext cx="5132694" cy="1563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19D97"/>
                </a:solidFill>
                <a:latin typeface="Poppins Bold"/>
              </a:rPr>
              <a:t>A real-time program must run continuously, and this program can assign values to Boolean variables based on the sensor data.</a:t>
            </a:r>
          </a:p>
        </p:txBody>
      </p:sp>
      <p:sp>
        <p:nvSpPr>
          <p:cNvPr id="9" name="AutoShape 9"/>
          <p:cNvSpPr/>
          <p:nvPr/>
        </p:nvSpPr>
        <p:spPr>
          <a:xfrm>
            <a:off x="11230740" y="3439033"/>
            <a:ext cx="686511" cy="0"/>
          </a:xfrm>
          <a:prstGeom prst="line">
            <a:avLst/>
          </a:prstGeom>
          <a:ln w="66675" cap="rnd">
            <a:solidFill>
              <a:srgbClr val="019D9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/>
          </a:p>
        </p:txBody>
      </p:sp>
      <p:grpSp>
        <p:nvGrpSpPr>
          <p:cNvPr id="10" name="Group 10"/>
          <p:cNvGrpSpPr/>
          <p:nvPr/>
        </p:nvGrpSpPr>
        <p:grpSpPr>
          <a:xfrm>
            <a:off x="11303532" y="4531857"/>
            <a:ext cx="3612638" cy="711870"/>
            <a:chOff x="0" y="0"/>
            <a:chExt cx="951477" cy="18748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1657185" y="4571340"/>
            <a:ext cx="2905331" cy="49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8"/>
              </a:lnSpc>
            </a:pPr>
            <a:r>
              <a:rPr lang="en-US" sz="2321">
                <a:solidFill>
                  <a:srgbClr val="FFFFFF"/>
                </a:solidFill>
                <a:latin typeface="Poppins Bold"/>
              </a:rPr>
              <a:t>High Temperature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12506" y="1332229"/>
            <a:ext cx="10518234" cy="5036118"/>
            <a:chOff x="0" y="0"/>
            <a:chExt cx="14024312" cy="6714824"/>
          </a:xfrm>
        </p:grpSpPr>
        <p:sp>
          <p:nvSpPr>
            <p:cNvPr id="15" name="Freeform 15"/>
            <p:cNvSpPr/>
            <p:nvPr/>
          </p:nvSpPr>
          <p:spPr>
            <a:xfrm>
              <a:off x="0" y="1301237"/>
              <a:ext cx="4318260" cy="4318260"/>
            </a:xfrm>
            <a:custGeom>
              <a:avLst/>
              <a:gdLst/>
              <a:ahLst/>
              <a:cxnLst/>
              <a:rect l="l" t="t" r="r" b="b"/>
              <a:pathLst>
                <a:path w="4318260" h="4318260">
                  <a:moveTo>
                    <a:pt x="0" y="0"/>
                  </a:moveTo>
                  <a:lnTo>
                    <a:pt x="4318260" y="0"/>
                  </a:lnTo>
                  <a:lnTo>
                    <a:pt x="4318260" y="4318259"/>
                  </a:lnTo>
                  <a:lnTo>
                    <a:pt x="0" y="4318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2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807875" y="1637842"/>
              <a:ext cx="1424148" cy="1424148"/>
            </a:xfrm>
            <a:custGeom>
              <a:avLst/>
              <a:gdLst/>
              <a:ahLst/>
              <a:cxnLst/>
              <a:rect l="l" t="t" r="r" b="b"/>
              <a:pathLst>
                <a:path w="1424148" h="1424148">
                  <a:moveTo>
                    <a:pt x="0" y="0"/>
                  </a:moveTo>
                  <a:lnTo>
                    <a:pt x="1424148" y="0"/>
                  </a:lnTo>
                  <a:lnTo>
                    <a:pt x="1424148" y="1424148"/>
                  </a:lnTo>
                  <a:lnTo>
                    <a:pt x="0" y="14241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12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807875" y="3681688"/>
              <a:ext cx="1424148" cy="1424148"/>
            </a:xfrm>
            <a:custGeom>
              <a:avLst/>
              <a:gdLst/>
              <a:ahLst/>
              <a:cxnLst/>
              <a:rect l="l" t="t" r="r" b="b"/>
              <a:pathLst>
                <a:path w="1424148" h="1424148">
                  <a:moveTo>
                    <a:pt x="0" y="0"/>
                  </a:moveTo>
                  <a:lnTo>
                    <a:pt x="1424148" y="0"/>
                  </a:lnTo>
                  <a:lnTo>
                    <a:pt x="1424148" y="1424148"/>
                  </a:lnTo>
                  <a:lnTo>
                    <a:pt x="0" y="14241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12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18" name="Freeform 18"/>
            <p:cNvSpPr/>
            <p:nvPr/>
          </p:nvSpPr>
          <p:spPr>
            <a:xfrm rot="-1123228">
              <a:off x="3198580" y="1222662"/>
              <a:ext cx="2537068" cy="694522"/>
            </a:xfrm>
            <a:custGeom>
              <a:avLst/>
              <a:gdLst/>
              <a:ahLst/>
              <a:cxnLst/>
              <a:rect l="l" t="t" r="r" b="b"/>
              <a:pathLst>
                <a:path w="2537068" h="694522">
                  <a:moveTo>
                    <a:pt x="0" y="0"/>
                  </a:moveTo>
                  <a:lnTo>
                    <a:pt x="2537068" y="0"/>
                  </a:lnTo>
                  <a:lnTo>
                    <a:pt x="2537068" y="694523"/>
                  </a:lnTo>
                  <a:lnTo>
                    <a:pt x="0" y="6945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12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5877155" y="417854"/>
              <a:ext cx="3160616" cy="1219988"/>
              <a:chOff x="0" y="0"/>
              <a:chExt cx="812800" cy="31373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31373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13738">
                    <a:moveTo>
                      <a:pt x="156869" y="0"/>
                    </a:moveTo>
                    <a:lnTo>
                      <a:pt x="655931" y="0"/>
                    </a:lnTo>
                    <a:cubicBezTo>
                      <a:pt x="742567" y="0"/>
                      <a:pt x="812800" y="70233"/>
                      <a:pt x="812800" y="156869"/>
                    </a:cubicBezTo>
                    <a:lnTo>
                      <a:pt x="812800" y="156869"/>
                    </a:lnTo>
                    <a:cubicBezTo>
                      <a:pt x="812800" y="243505"/>
                      <a:pt x="742567" y="313738"/>
                      <a:pt x="655931" y="313738"/>
                    </a:cubicBezTo>
                    <a:lnTo>
                      <a:pt x="156869" y="313738"/>
                    </a:lnTo>
                    <a:cubicBezTo>
                      <a:pt x="70233" y="313738"/>
                      <a:pt x="0" y="243505"/>
                      <a:pt x="0" y="156869"/>
                    </a:cubicBezTo>
                    <a:lnTo>
                      <a:pt x="0" y="156869"/>
                    </a:lnTo>
                    <a:cubicBezTo>
                      <a:pt x="0" y="70233"/>
                      <a:pt x="70233" y="0"/>
                      <a:pt x="156869" y="0"/>
                    </a:cubicBezTo>
                    <a:close/>
                  </a:path>
                </a:pathLst>
              </a:custGeom>
              <a:solidFill>
                <a:srgbClr val="019D97">
                  <a:alpha val="11765"/>
                </a:srgbClr>
              </a:solidFill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76200"/>
                <a:ext cx="812800" cy="389938"/>
              </a:xfrm>
              <a:prstGeom prst="rect">
                <a:avLst/>
              </a:prstGeom>
            </p:spPr>
            <p:txBody>
              <a:bodyPr lIns="38560" tIns="38560" rIns="38560" bIns="38560" rtlCol="0" anchor="ctr"/>
              <a:lstStyle/>
              <a:p>
                <a:pPr algn="ctr">
                  <a:lnSpc>
                    <a:spcPts val="2700"/>
                  </a:lnSpc>
                </a:pPr>
                <a:endParaRPr/>
              </a:p>
            </p:txBody>
          </p:sp>
        </p:grpSp>
        <p:sp>
          <p:nvSpPr>
            <p:cNvPr id="22" name="Freeform 22"/>
            <p:cNvSpPr/>
            <p:nvPr/>
          </p:nvSpPr>
          <p:spPr>
            <a:xfrm rot="1106096">
              <a:off x="9082488" y="1176717"/>
              <a:ext cx="2537068" cy="694522"/>
            </a:xfrm>
            <a:custGeom>
              <a:avLst/>
              <a:gdLst/>
              <a:ahLst/>
              <a:cxnLst/>
              <a:rect l="l" t="t" r="r" b="b"/>
              <a:pathLst>
                <a:path w="2537068" h="694522">
                  <a:moveTo>
                    <a:pt x="0" y="0"/>
                  </a:moveTo>
                  <a:lnTo>
                    <a:pt x="2537068" y="0"/>
                  </a:lnTo>
                  <a:lnTo>
                    <a:pt x="2537068" y="694522"/>
                  </a:lnTo>
                  <a:lnTo>
                    <a:pt x="0" y="6945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12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84938" y="379754"/>
              <a:ext cx="3190016" cy="870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8"/>
                </a:lnSpc>
              </a:pPr>
              <a:r>
                <a:rPr lang="en-US" sz="1898">
                  <a:solidFill>
                    <a:srgbClr val="000000">
                      <a:alpha val="11765"/>
                    </a:srgbClr>
                  </a:solidFill>
                  <a:latin typeface="Alatsi"/>
                </a:rPr>
                <a:t>Controlled environment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926798" y="2061810"/>
              <a:ext cx="1186303" cy="5285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30"/>
                </a:lnSpc>
              </a:pPr>
              <a:r>
                <a:rPr lang="en-US" sz="2378">
                  <a:solidFill>
                    <a:srgbClr val="FFFFFF">
                      <a:alpha val="11765"/>
                    </a:srgbClr>
                  </a:solidFill>
                  <a:latin typeface="Alatsi"/>
                </a:rPr>
                <a:t>Sensor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885661" y="4154349"/>
              <a:ext cx="1268576" cy="44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87"/>
                </a:lnSpc>
              </a:pPr>
              <a:r>
                <a:rPr lang="en-US" sz="1991">
                  <a:solidFill>
                    <a:srgbClr val="FFFFFF">
                      <a:alpha val="11765"/>
                    </a:srgbClr>
                  </a:solidFill>
                  <a:latin typeface="Alatsi"/>
                </a:rPr>
                <a:t>Actuator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066053" y="537526"/>
              <a:ext cx="2782821" cy="942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89"/>
                </a:lnSpc>
              </a:pPr>
              <a:r>
                <a:rPr lang="en-US" sz="2063">
                  <a:solidFill>
                    <a:srgbClr val="FFFFFF">
                      <a:alpha val="11765"/>
                    </a:srgbClr>
                  </a:solidFill>
                  <a:latin typeface="Alatsi"/>
                </a:rPr>
                <a:t>Analogue to Digital Converter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5975952" y="-38100"/>
              <a:ext cx="2782821" cy="455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89"/>
                </a:lnSpc>
              </a:pPr>
              <a:r>
                <a:rPr lang="en-US" sz="2063">
                  <a:solidFill>
                    <a:srgbClr val="000002">
                      <a:alpha val="11765"/>
                    </a:srgbClr>
                  </a:solidFill>
                  <a:latin typeface="Alatsi"/>
                </a:rPr>
                <a:t>ADC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4143341" y="1673692"/>
              <a:ext cx="888810" cy="435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53"/>
                </a:lnSpc>
              </a:pPr>
              <a:r>
                <a:rPr lang="en-US" sz="1966">
                  <a:solidFill>
                    <a:srgbClr val="000000">
                      <a:alpha val="11765"/>
                    </a:srgbClr>
                  </a:solidFill>
                  <a:latin typeface="Alatsi"/>
                </a:rPr>
                <a:t>37  c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4587746" y="1609267"/>
              <a:ext cx="227234" cy="3535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50"/>
                </a:lnSpc>
              </a:pPr>
              <a:r>
                <a:rPr lang="en-US" sz="1607">
                  <a:solidFill>
                    <a:srgbClr val="000000">
                      <a:alpha val="11765"/>
                    </a:srgbClr>
                  </a:solidFill>
                  <a:latin typeface="Alatsi"/>
                </a:rPr>
                <a:t>o</a:t>
              </a:r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10863695" y="2240379"/>
              <a:ext cx="3160616" cy="1219988"/>
              <a:chOff x="0" y="0"/>
              <a:chExt cx="812800" cy="313738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31373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13738">
                    <a:moveTo>
                      <a:pt x="156869" y="0"/>
                    </a:moveTo>
                    <a:lnTo>
                      <a:pt x="655931" y="0"/>
                    </a:lnTo>
                    <a:cubicBezTo>
                      <a:pt x="742567" y="0"/>
                      <a:pt x="812800" y="70233"/>
                      <a:pt x="812800" y="156869"/>
                    </a:cubicBezTo>
                    <a:lnTo>
                      <a:pt x="812800" y="156869"/>
                    </a:lnTo>
                    <a:cubicBezTo>
                      <a:pt x="812800" y="243505"/>
                      <a:pt x="742567" y="313738"/>
                      <a:pt x="655931" y="313738"/>
                    </a:cubicBezTo>
                    <a:lnTo>
                      <a:pt x="156869" y="313738"/>
                    </a:lnTo>
                    <a:cubicBezTo>
                      <a:pt x="70233" y="313738"/>
                      <a:pt x="0" y="243505"/>
                      <a:pt x="0" y="156869"/>
                    </a:cubicBezTo>
                    <a:lnTo>
                      <a:pt x="0" y="156869"/>
                    </a:lnTo>
                    <a:cubicBezTo>
                      <a:pt x="0" y="70233"/>
                      <a:pt x="70233" y="0"/>
                      <a:pt x="156869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76200"/>
                <a:ext cx="812800" cy="389938"/>
              </a:xfrm>
              <a:prstGeom prst="rect">
                <a:avLst/>
              </a:prstGeom>
            </p:spPr>
            <p:txBody>
              <a:bodyPr lIns="38560" tIns="38560" rIns="38560" bIns="38560" rtlCol="0" anchor="ctr"/>
              <a:lstStyle/>
              <a:p>
                <a:pPr algn="ctr">
                  <a:lnSpc>
                    <a:spcPts val="2700"/>
                  </a:lnSpc>
                </a:pPr>
                <a:endParaRPr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9523457" y="1432446"/>
              <a:ext cx="827565" cy="4133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36"/>
                </a:lnSpc>
                <a:spcBef>
                  <a:spcPct val="0"/>
                </a:spcBef>
              </a:pPr>
              <a:r>
                <a:rPr lang="en-US" sz="1824">
                  <a:solidFill>
                    <a:srgbClr val="000000">
                      <a:alpha val="11765"/>
                    </a:srgbClr>
                  </a:solidFill>
                  <a:latin typeface="Alatsi"/>
                </a:rPr>
                <a:t>100101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1052593" y="2360050"/>
              <a:ext cx="2782821" cy="942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89"/>
                </a:lnSpc>
              </a:pPr>
              <a:r>
                <a:rPr lang="en-US" sz="2063">
                  <a:solidFill>
                    <a:srgbClr val="FFFFFF"/>
                  </a:solidFill>
                  <a:latin typeface="Alatsi"/>
                </a:rPr>
                <a:t>Computer or Microprocessor</a:t>
              </a:r>
            </a:p>
          </p:txBody>
        </p:sp>
        <p:sp>
          <p:nvSpPr>
            <p:cNvPr id="35" name="Freeform 35"/>
            <p:cNvSpPr/>
            <p:nvPr/>
          </p:nvSpPr>
          <p:spPr>
            <a:xfrm rot="9002783">
              <a:off x="9403992" y="4047360"/>
              <a:ext cx="2537068" cy="694522"/>
            </a:xfrm>
            <a:custGeom>
              <a:avLst/>
              <a:gdLst/>
              <a:ahLst/>
              <a:cxnLst/>
              <a:rect l="l" t="t" r="r" b="b"/>
              <a:pathLst>
                <a:path w="2537068" h="694522">
                  <a:moveTo>
                    <a:pt x="0" y="0"/>
                  </a:moveTo>
                  <a:lnTo>
                    <a:pt x="2537068" y="0"/>
                  </a:lnTo>
                  <a:lnTo>
                    <a:pt x="2537068" y="694522"/>
                  </a:lnTo>
                  <a:lnTo>
                    <a:pt x="0" y="6945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12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0659173" y="4409490"/>
              <a:ext cx="1784831" cy="1330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36"/>
                </a:lnSpc>
                <a:spcBef>
                  <a:spcPct val="0"/>
                </a:spcBef>
              </a:pPr>
              <a:r>
                <a:rPr lang="en-US" sz="1824">
                  <a:solidFill>
                    <a:srgbClr val="000000">
                      <a:alpha val="11765"/>
                    </a:srgbClr>
                  </a:solidFill>
                  <a:latin typeface="Alatsi"/>
                </a:rPr>
                <a:t>Digital control signal</a:t>
              </a:r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6105118" y="4488457"/>
              <a:ext cx="3160616" cy="1219988"/>
              <a:chOff x="0" y="0"/>
              <a:chExt cx="812800" cy="313738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31373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13738">
                    <a:moveTo>
                      <a:pt x="156869" y="0"/>
                    </a:moveTo>
                    <a:lnTo>
                      <a:pt x="655931" y="0"/>
                    </a:lnTo>
                    <a:cubicBezTo>
                      <a:pt x="742567" y="0"/>
                      <a:pt x="812800" y="70233"/>
                      <a:pt x="812800" y="156869"/>
                    </a:cubicBezTo>
                    <a:lnTo>
                      <a:pt x="812800" y="156869"/>
                    </a:lnTo>
                    <a:cubicBezTo>
                      <a:pt x="812800" y="243505"/>
                      <a:pt x="742567" y="313738"/>
                      <a:pt x="655931" y="313738"/>
                    </a:cubicBezTo>
                    <a:lnTo>
                      <a:pt x="156869" y="313738"/>
                    </a:lnTo>
                    <a:cubicBezTo>
                      <a:pt x="70233" y="313738"/>
                      <a:pt x="0" y="243505"/>
                      <a:pt x="0" y="156869"/>
                    </a:cubicBezTo>
                    <a:lnTo>
                      <a:pt x="0" y="156869"/>
                    </a:lnTo>
                    <a:cubicBezTo>
                      <a:pt x="0" y="70233"/>
                      <a:pt x="70233" y="0"/>
                      <a:pt x="156869" y="0"/>
                    </a:cubicBezTo>
                    <a:close/>
                  </a:path>
                </a:pathLst>
              </a:custGeom>
              <a:solidFill>
                <a:srgbClr val="019D97">
                  <a:alpha val="11765"/>
                </a:srgbClr>
              </a:solidFill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76200"/>
                <a:ext cx="812800" cy="389938"/>
              </a:xfrm>
              <a:prstGeom prst="rect">
                <a:avLst/>
              </a:prstGeom>
            </p:spPr>
            <p:txBody>
              <a:bodyPr lIns="38560" tIns="38560" rIns="38560" bIns="38560" rtlCol="0" anchor="ctr"/>
              <a:lstStyle/>
              <a:p>
                <a:pPr algn="ctr">
                  <a:lnSpc>
                    <a:spcPts val="2700"/>
                  </a:lnSpc>
                </a:pPr>
                <a:endParaRPr/>
              </a:p>
            </p:txBody>
          </p:sp>
        </p:grpSp>
        <p:sp>
          <p:nvSpPr>
            <p:cNvPr id="40" name="TextBox 40"/>
            <p:cNvSpPr txBox="1"/>
            <p:nvPr/>
          </p:nvSpPr>
          <p:spPr>
            <a:xfrm>
              <a:off x="6219100" y="4606437"/>
              <a:ext cx="2932653" cy="930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51"/>
                </a:lnSpc>
              </a:pPr>
              <a:r>
                <a:rPr lang="en-US" sz="2036">
                  <a:solidFill>
                    <a:srgbClr val="FFFFFF">
                      <a:alpha val="11765"/>
                    </a:srgbClr>
                  </a:solidFill>
                  <a:latin typeface="Alatsi"/>
                </a:rPr>
                <a:t>Digital to Analogue Converter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6165952" y="3945422"/>
              <a:ext cx="2782821" cy="455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89"/>
                </a:lnSpc>
              </a:pPr>
              <a:r>
                <a:rPr lang="en-US" sz="2063">
                  <a:solidFill>
                    <a:srgbClr val="000002">
                      <a:alpha val="11765"/>
                    </a:srgbClr>
                  </a:solidFill>
                  <a:latin typeface="Alatsi"/>
                </a:rPr>
                <a:t>DAC</a:t>
              </a:r>
            </a:p>
          </p:txBody>
        </p:sp>
        <p:sp>
          <p:nvSpPr>
            <p:cNvPr id="42" name="Freeform 42"/>
            <p:cNvSpPr/>
            <p:nvPr/>
          </p:nvSpPr>
          <p:spPr>
            <a:xfrm rot="-10363295">
              <a:off x="3319212" y="4743553"/>
              <a:ext cx="2537068" cy="694522"/>
            </a:xfrm>
            <a:custGeom>
              <a:avLst/>
              <a:gdLst/>
              <a:ahLst/>
              <a:cxnLst/>
              <a:rect l="l" t="t" r="r" b="b"/>
              <a:pathLst>
                <a:path w="2537068" h="694522">
                  <a:moveTo>
                    <a:pt x="0" y="0"/>
                  </a:moveTo>
                  <a:lnTo>
                    <a:pt x="2537068" y="0"/>
                  </a:lnTo>
                  <a:lnTo>
                    <a:pt x="2537068" y="694523"/>
                  </a:lnTo>
                  <a:lnTo>
                    <a:pt x="0" y="6945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12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3762308" y="5384527"/>
              <a:ext cx="1784831" cy="1330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36"/>
                </a:lnSpc>
                <a:spcBef>
                  <a:spcPct val="0"/>
                </a:spcBef>
              </a:pPr>
              <a:r>
                <a:rPr lang="en-US" sz="1824">
                  <a:solidFill>
                    <a:srgbClr val="000000">
                      <a:alpha val="11765"/>
                    </a:srgbClr>
                  </a:solidFill>
                  <a:latin typeface="Alatsi"/>
                </a:rPr>
                <a:t>Analogue control signal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03532" y="5361926"/>
            <a:ext cx="3612638" cy="711870"/>
            <a:chOff x="0" y="0"/>
            <a:chExt cx="951477" cy="187488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11657185" y="5401409"/>
            <a:ext cx="2905331" cy="49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8"/>
              </a:lnSpc>
            </a:pPr>
            <a:r>
              <a:rPr lang="en-US" sz="2321">
                <a:solidFill>
                  <a:srgbClr val="FFFFFF"/>
                </a:solidFill>
                <a:latin typeface="Poppins Bold"/>
              </a:rPr>
              <a:t>Low Temperature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15011796" y="4531857"/>
            <a:ext cx="761549" cy="711870"/>
            <a:chOff x="0" y="0"/>
            <a:chExt cx="200573" cy="187488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200573" cy="187488"/>
            </a:xfrm>
            <a:custGeom>
              <a:avLst/>
              <a:gdLst/>
              <a:ahLst/>
              <a:cxnLst/>
              <a:rect l="l" t="t" r="r" b="b"/>
              <a:pathLst>
                <a:path w="200573" h="187488">
                  <a:moveTo>
                    <a:pt x="93744" y="0"/>
                  </a:moveTo>
                  <a:lnTo>
                    <a:pt x="106828" y="0"/>
                  </a:lnTo>
                  <a:cubicBezTo>
                    <a:pt x="131691" y="0"/>
                    <a:pt x="155535" y="9877"/>
                    <a:pt x="173116" y="27457"/>
                  </a:cubicBezTo>
                  <a:cubicBezTo>
                    <a:pt x="190696" y="45038"/>
                    <a:pt x="200573" y="68882"/>
                    <a:pt x="200573" y="93744"/>
                  </a:cubicBezTo>
                  <a:lnTo>
                    <a:pt x="200573" y="93744"/>
                  </a:lnTo>
                  <a:cubicBezTo>
                    <a:pt x="200573" y="118607"/>
                    <a:pt x="190696" y="142451"/>
                    <a:pt x="173116" y="160031"/>
                  </a:cubicBezTo>
                  <a:cubicBezTo>
                    <a:pt x="155535" y="177612"/>
                    <a:pt x="131691" y="187488"/>
                    <a:pt x="106828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28575"/>
              <a:ext cx="200573" cy="21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5011796" y="5361926"/>
            <a:ext cx="761549" cy="711870"/>
            <a:chOff x="0" y="0"/>
            <a:chExt cx="200573" cy="187488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200573" cy="187488"/>
            </a:xfrm>
            <a:custGeom>
              <a:avLst/>
              <a:gdLst/>
              <a:ahLst/>
              <a:cxnLst/>
              <a:rect l="l" t="t" r="r" b="b"/>
              <a:pathLst>
                <a:path w="200573" h="187488">
                  <a:moveTo>
                    <a:pt x="93744" y="0"/>
                  </a:moveTo>
                  <a:lnTo>
                    <a:pt x="106828" y="0"/>
                  </a:lnTo>
                  <a:cubicBezTo>
                    <a:pt x="131691" y="0"/>
                    <a:pt x="155535" y="9877"/>
                    <a:pt x="173116" y="27457"/>
                  </a:cubicBezTo>
                  <a:cubicBezTo>
                    <a:pt x="190696" y="45038"/>
                    <a:pt x="200573" y="68882"/>
                    <a:pt x="200573" y="93744"/>
                  </a:cubicBezTo>
                  <a:lnTo>
                    <a:pt x="200573" y="93744"/>
                  </a:lnTo>
                  <a:cubicBezTo>
                    <a:pt x="200573" y="118607"/>
                    <a:pt x="190696" y="142451"/>
                    <a:pt x="173116" y="160031"/>
                  </a:cubicBezTo>
                  <a:cubicBezTo>
                    <a:pt x="155535" y="177612"/>
                    <a:pt x="131691" y="187488"/>
                    <a:pt x="106828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28575"/>
              <a:ext cx="200573" cy="21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54" name="TextBox 54"/>
          <p:cNvSpPr txBox="1"/>
          <p:nvPr/>
        </p:nvSpPr>
        <p:spPr>
          <a:xfrm>
            <a:off x="15196476" y="4571340"/>
            <a:ext cx="392189" cy="49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8"/>
              </a:lnSpc>
            </a:pPr>
            <a:r>
              <a:rPr lang="en-US" sz="2321">
                <a:solidFill>
                  <a:srgbClr val="FFFFFF"/>
                </a:solidFill>
                <a:latin typeface="Poppins Bold"/>
              </a:rPr>
              <a:t>1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5196476" y="5401409"/>
            <a:ext cx="392189" cy="49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8"/>
              </a:lnSpc>
            </a:pPr>
            <a:r>
              <a:rPr lang="en-US" sz="2321">
                <a:solidFill>
                  <a:srgbClr val="FFFFFF"/>
                </a:solidFill>
                <a:latin typeface="Poppins Bold"/>
              </a:rPr>
              <a:t>0</a:t>
            </a:r>
          </a:p>
        </p:txBody>
      </p:sp>
      <p:sp>
        <p:nvSpPr>
          <p:cNvPr id="56" name="AutoShape 56"/>
          <p:cNvSpPr/>
          <p:nvPr/>
        </p:nvSpPr>
        <p:spPr>
          <a:xfrm flipH="1">
            <a:off x="12278577" y="6313260"/>
            <a:ext cx="584417" cy="380251"/>
          </a:xfrm>
          <a:prstGeom prst="line">
            <a:avLst/>
          </a:prstGeom>
          <a:ln w="66675" cap="rnd">
            <a:solidFill>
              <a:srgbClr val="FF1495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/>
          </a:p>
        </p:txBody>
      </p:sp>
      <p:sp>
        <p:nvSpPr>
          <p:cNvPr id="57" name="TextBox 57"/>
          <p:cNvSpPr txBox="1"/>
          <p:nvPr/>
        </p:nvSpPr>
        <p:spPr>
          <a:xfrm>
            <a:off x="9373589" y="7120630"/>
            <a:ext cx="4400812" cy="782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642EC7"/>
                </a:solidFill>
                <a:latin typeface="Poppins Bold"/>
              </a:rPr>
              <a:t>We need a way to set the bits! </a:t>
            </a:r>
          </a:p>
          <a:p>
            <a:pPr marL="0" lvl="0" indent="0"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642EC7"/>
                </a:solidFill>
                <a:latin typeface="Poppins Bold"/>
              </a:rPr>
              <a:t>(Bit manipulation)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TextBox 7"/>
          <p:cNvSpPr txBox="1"/>
          <p:nvPr/>
        </p:nvSpPr>
        <p:spPr>
          <a:xfrm>
            <a:off x="1135659" y="132182"/>
            <a:ext cx="7208500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FFFF"/>
                </a:solidFill>
                <a:latin typeface="Poppins Bold"/>
              </a:rPr>
              <a:t>7.3 Bit Manipulation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028754" y="2628806"/>
            <a:ext cx="5132694" cy="1563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19D97"/>
                </a:solidFill>
                <a:latin typeface="Poppins Bold"/>
              </a:rPr>
              <a:t>A real-time program must run continuously, and this program can assign values to Boolean variables based on the sensor data.</a:t>
            </a:r>
          </a:p>
        </p:txBody>
      </p:sp>
      <p:sp>
        <p:nvSpPr>
          <p:cNvPr id="9" name="AutoShape 9"/>
          <p:cNvSpPr/>
          <p:nvPr/>
        </p:nvSpPr>
        <p:spPr>
          <a:xfrm>
            <a:off x="11230740" y="3439033"/>
            <a:ext cx="686511" cy="0"/>
          </a:xfrm>
          <a:prstGeom prst="line">
            <a:avLst/>
          </a:prstGeom>
          <a:ln w="66675" cap="rnd">
            <a:solidFill>
              <a:srgbClr val="019D9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/>
          </a:p>
        </p:txBody>
      </p:sp>
      <p:grpSp>
        <p:nvGrpSpPr>
          <p:cNvPr id="10" name="Group 10"/>
          <p:cNvGrpSpPr/>
          <p:nvPr/>
        </p:nvGrpSpPr>
        <p:grpSpPr>
          <a:xfrm>
            <a:off x="11303532" y="4531857"/>
            <a:ext cx="3612638" cy="711870"/>
            <a:chOff x="0" y="0"/>
            <a:chExt cx="951477" cy="18748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1657185" y="4571340"/>
            <a:ext cx="2905331" cy="49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8"/>
              </a:lnSpc>
            </a:pPr>
            <a:r>
              <a:rPr lang="en-US" sz="2321">
                <a:solidFill>
                  <a:srgbClr val="FFFFFF"/>
                </a:solidFill>
                <a:latin typeface="Poppins Bold"/>
              </a:rPr>
              <a:t>High Temperature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12506" y="1332229"/>
            <a:ext cx="10518234" cy="5036118"/>
            <a:chOff x="0" y="0"/>
            <a:chExt cx="14024312" cy="6714824"/>
          </a:xfrm>
        </p:grpSpPr>
        <p:sp>
          <p:nvSpPr>
            <p:cNvPr id="15" name="Freeform 15"/>
            <p:cNvSpPr/>
            <p:nvPr/>
          </p:nvSpPr>
          <p:spPr>
            <a:xfrm>
              <a:off x="0" y="1301237"/>
              <a:ext cx="4318260" cy="4318260"/>
            </a:xfrm>
            <a:custGeom>
              <a:avLst/>
              <a:gdLst/>
              <a:ahLst/>
              <a:cxnLst/>
              <a:rect l="l" t="t" r="r" b="b"/>
              <a:pathLst>
                <a:path w="4318260" h="4318260">
                  <a:moveTo>
                    <a:pt x="0" y="0"/>
                  </a:moveTo>
                  <a:lnTo>
                    <a:pt x="4318260" y="0"/>
                  </a:lnTo>
                  <a:lnTo>
                    <a:pt x="4318260" y="4318259"/>
                  </a:lnTo>
                  <a:lnTo>
                    <a:pt x="0" y="4318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2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807875" y="1637842"/>
              <a:ext cx="1424148" cy="1424148"/>
            </a:xfrm>
            <a:custGeom>
              <a:avLst/>
              <a:gdLst/>
              <a:ahLst/>
              <a:cxnLst/>
              <a:rect l="l" t="t" r="r" b="b"/>
              <a:pathLst>
                <a:path w="1424148" h="1424148">
                  <a:moveTo>
                    <a:pt x="0" y="0"/>
                  </a:moveTo>
                  <a:lnTo>
                    <a:pt x="1424148" y="0"/>
                  </a:lnTo>
                  <a:lnTo>
                    <a:pt x="1424148" y="1424148"/>
                  </a:lnTo>
                  <a:lnTo>
                    <a:pt x="0" y="14241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12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807875" y="3681688"/>
              <a:ext cx="1424148" cy="1424148"/>
            </a:xfrm>
            <a:custGeom>
              <a:avLst/>
              <a:gdLst/>
              <a:ahLst/>
              <a:cxnLst/>
              <a:rect l="l" t="t" r="r" b="b"/>
              <a:pathLst>
                <a:path w="1424148" h="1424148">
                  <a:moveTo>
                    <a:pt x="0" y="0"/>
                  </a:moveTo>
                  <a:lnTo>
                    <a:pt x="1424148" y="0"/>
                  </a:lnTo>
                  <a:lnTo>
                    <a:pt x="1424148" y="1424148"/>
                  </a:lnTo>
                  <a:lnTo>
                    <a:pt x="0" y="14241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12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18" name="Freeform 18"/>
            <p:cNvSpPr/>
            <p:nvPr/>
          </p:nvSpPr>
          <p:spPr>
            <a:xfrm rot="-1123228">
              <a:off x="3198580" y="1222662"/>
              <a:ext cx="2537068" cy="694522"/>
            </a:xfrm>
            <a:custGeom>
              <a:avLst/>
              <a:gdLst/>
              <a:ahLst/>
              <a:cxnLst/>
              <a:rect l="l" t="t" r="r" b="b"/>
              <a:pathLst>
                <a:path w="2537068" h="694522">
                  <a:moveTo>
                    <a:pt x="0" y="0"/>
                  </a:moveTo>
                  <a:lnTo>
                    <a:pt x="2537068" y="0"/>
                  </a:lnTo>
                  <a:lnTo>
                    <a:pt x="2537068" y="694523"/>
                  </a:lnTo>
                  <a:lnTo>
                    <a:pt x="0" y="6945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12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5877155" y="417854"/>
              <a:ext cx="3160616" cy="1219988"/>
              <a:chOff x="0" y="0"/>
              <a:chExt cx="812800" cy="31373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31373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13738">
                    <a:moveTo>
                      <a:pt x="156869" y="0"/>
                    </a:moveTo>
                    <a:lnTo>
                      <a:pt x="655931" y="0"/>
                    </a:lnTo>
                    <a:cubicBezTo>
                      <a:pt x="742567" y="0"/>
                      <a:pt x="812800" y="70233"/>
                      <a:pt x="812800" y="156869"/>
                    </a:cubicBezTo>
                    <a:lnTo>
                      <a:pt x="812800" y="156869"/>
                    </a:lnTo>
                    <a:cubicBezTo>
                      <a:pt x="812800" y="243505"/>
                      <a:pt x="742567" y="313738"/>
                      <a:pt x="655931" y="313738"/>
                    </a:cubicBezTo>
                    <a:lnTo>
                      <a:pt x="156869" y="313738"/>
                    </a:lnTo>
                    <a:cubicBezTo>
                      <a:pt x="70233" y="313738"/>
                      <a:pt x="0" y="243505"/>
                      <a:pt x="0" y="156869"/>
                    </a:cubicBezTo>
                    <a:lnTo>
                      <a:pt x="0" y="156869"/>
                    </a:lnTo>
                    <a:cubicBezTo>
                      <a:pt x="0" y="70233"/>
                      <a:pt x="70233" y="0"/>
                      <a:pt x="156869" y="0"/>
                    </a:cubicBezTo>
                    <a:close/>
                  </a:path>
                </a:pathLst>
              </a:custGeom>
              <a:solidFill>
                <a:srgbClr val="019D97">
                  <a:alpha val="11765"/>
                </a:srgbClr>
              </a:solidFill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76200"/>
                <a:ext cx="812800" cy="389938"/>
              </a:xfrm>
              <a:prstGeom prst="rect">
                <a:avLst/>
              </a:prstGeom>
            </p:spPr>
            <p:txBody>
              <a:bodyPr lIns="38560" tIns="38560" rIns="38560" bIns="38560" rtlCol="0" anchor="ctr"/>
              <a:lstStyle/>
              <a:p>
                <a:pPr algn="ctr">
                  <a:lnSpc>
                    <a:spcPts val="2700"/>
                  </a:lnSpc>
                </a:pPr>
                <a:endParaRPr/>
              </a:p>
            </p:txBody>
          </p:sp>
        </p:grpSp>
        <p:sp>
          <p:nvSpPr>
            <p:cNvPr id="22" name="Freeform 22"/>
            <p:cNvSpPr/>
            <p:nvPr/>
          </p:nvSpPr>
          <p:spPr>
            <a:xfrm rot="1106096">
              <a:off x="9082488" y="1176717"/>
              <a:ext cx="2537068" cy="694522"/>
            </a:xfrm>
            <a:custGeom>
              <a:avLst/>
              <a:gdLst/>
              <a:ahLst/>
              <a:cxnLst/>
              <a:rect l="l" t="t" r="r" b="b"/>
              <a:pathLst>
                <a:path w="2537068" h="694522">
                  <a:moveTo>
                    <a:pt x="0" y="0"/>
                  </a:moveTo>
                  <a:lnTo>
                    <a:pt x="2537068" y="0"/>
                  </a:lnTo>
                  <a:lnTo>
                    <a:pt x="2537068" y="694522"/>
                  </a:lnTo>
                  <a:lnTo>
                    <a:pt x="0" y="6945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12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84938" y="379754"/>
              <a:ext cx="3190016" cy="870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8"/>
                </a:lnSpc>
              </a:pPr>
              <a:r>
                <a:rPr lang="en-US" sz="1898">
                  <a:solidFill>
                    <a:srgbClr val="000000">
                      <a:alpha val="11765"/>
                    </a:srgbClr>
                  </a:solidFill>
                  <a:latin typeface="Alatsi"/>
                </a:rPr>
                <a:t>Controlled environment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926798" y="2061810"/>
              <a:ext cx="1186303" cy="5285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30"/>
                </a:lnSpc>
              </a:pPr>
              <a:r>
                <a:rPr lang="en-US" sz="2378">
                  <a:solidFill>
                    <a:srgbClr val="FFFFFF">
                      <a:alpha val="11765"/>
                    </a:srgbClr>
                  </a:solidFill>
                  <a:latin typeface="Alatsi"/>
                </a:rPr>
                <a:t>Sensor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885661" y="4154349"/>
              <a:ext cx="1268576" cy="44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87"/>
                </a:lnSpc>
              </a:pPr>
              <a:r>
                <a:rPr lang="en-US" sz="1991">
                  <a:solidFill>
                    <a:srgbClr val="FFFFFF">
                      <a:alpha val="11765"/>
                    </a:srgbClr>
                  </a:solidFill>
                  <a:latin typeface="Alatsi"/>
                </a:rPr>
                <a:t>Actuator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066053" y="537526"/>
              <a:ext cx="2782821" cy="942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89"/>
                </a:lnSpc>
              </a:pPr>
              <a:r>
                <a:rPr lang="en-US" sz="2063">
                  <a:solidFill>
                    <a:srgbClr val="FFFFFF">
                      <a:alpha val="11765"/>
                    </a:srgbClr>
                  </a:solidFill>
                  <a:latin typeface="Alatsi"/>
                </a:rPr>
                <a:t>Analogue to Digital Converter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5975952" y="-38100"/>
              <a:ext cx="2782821" cy="455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89"/>
                </a:lnSpc>
              </a:pPr>
              <a:r>
                <a:rPr lang="en-US" sz="2063">
                  <a:solidFill>
                    <a:srgbClr val="000002">
                      <a:alpha val="11765"/>
                    </a:srgbClr>
                  </a:solidFill>
                  <a:latin typeface="Alatsi"/>
                </a:rPr>
                <a:t>ADC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4143341" y="1673692"/>
              <a:ext cx="888810" cy="435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53"/>
                </a:lnSpc>
              </a:pPr>
              <a:r>
                <a:rPr lang="en-US" sz="1966">
                  <a:solidFill>
                    <a:srgbClr val="000000">
                      <a:alpha val="11765"/>
                    </a:srgbClr>
                  </a:solidFill>
                  <a:latin typeface="Alatsi"/>
                </a:rPr>
                <a:t>37  c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4587746" y="1609267"/>
              <a:ext cx="227234" cy="3535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50"/>
                </a:lnSpc>
              </a:pPr>
              <a:r>
                <a:rPr lang="en-US" sz="1607">
                  <a:solidFill>
                    <a:srgbClr val="000000">
                      <a:alpha val="11765"/>
                    </a:srgbClr>
                  </a:solidFill>
                  <a:latin typeface="Alatsi"/>
                </a:rPr>
                <a:t>o</a:t>
              </a:r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10863695" y="2240379"/>
              <a:ext cx="3160616" cy="1219988"/>
              <a:chOff x="0" y="0"/>
              <a:chExt cx="812800" cy="313738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31373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13738">
                    <a:moveTo>
                      <a:pt x="156869" y="0"/>
                    </a:moveTo>
                    <a:lnTo>
                      <a:pt x="655931" y="0"/>
                    </a:lnTo>
                    <a:cubicBezTo>
                      <a:pt x="742567" y="0"/>
                      <a:pt x="812800" y="70233"/>
                      <a:pt x="812800" y="156869"/>
                    </a:cubicBezTo>
                    <a:lnTo>
                      <a:pt x="812800" y="156869"/>
                    </a:lnTo>
                    <a:cubicBezTo>
                      <a:pt x="812800" y="243505"/>
                      <a:pt x="742567" y="313738"/>
                      <a:pt x="655931" y="313738"/>
                    </a:cubicBezTo>
                    <a:lnTo>
                      <a:pt x="156869" y="313738"/>
                    </a:lnTo>
                    <a:cubicBezTo>
                      <a:pt x="70233" y="313738"/>
                      <a:pt x="0" y="243505"/>
                      <a:pt x="0" y="156869"/>
                    </a:cubicBezTo>
                    <a:lnTo>
                      <a:pt x="0" y="156869"/>
                    </a:lnTo>
                    <a:cubicBezTo>
                      <a:pt x="0" y="70233"/>
                      <a:pt x="70233" y="0"/>
                      <a:pt x="156869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76200"/>
                <a:ext cx="812800" cy="389938"/>
              </a:xfrm>
              <a:prstGeom prst="rect">
                <a:avLst/>
              </a:prstGeom>
            </p:spPr>
            <p:txBody>
              <a:bodyPr lIns="38560" tIns="38560" rIns="38560" bIns="38560" rtlCol="0" anchor="ctr"/>
              <a:lstStyle/>
              <a:p>
                <a:pPr algn="ctr">
                  <a:lnSpc>
                    <a:spcPts val="2700"/>
                  </a:lnSpc>
                </a:pPr>
                <a:endParaRPr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9523457" y="1432446"/>
              <a:ext cx="827565" cy="4133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36"/>
                </a:lnSpc>
                <a:spcBef>
                  <a:spcPct val="0"/>
                </a:spcBef>
              </a:pPr>
              <a:r>
                <a:rPr lang="en-US" sz="1824">
                  <a:solidFill>
                    <a:srgbClr val="000000">
                      <a:alpha val="11765"/>
                    </a:srgbClr>
                  </a:solidFill>
                  <a:latin typeface="Alatsi"/>
                </a:rPr>
                <a:t>100101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1052593" y="2360050"/>
              <a:ext cx="2782821" cy="942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89"/>
                </a:lnSpc>
              </a:pPr>
              <a:r>
                <a:rPr lang="en-US" sz="2063">
                  <a:solidFill>
                    <a:srgbClr val="FFFFFF"/>
                  </a:solidFill>
                  <a:latin typeface="Alatsi"/>
                </a:rPr>
                <a:t>Computer or Microprocessor</a:t>
              </a:r>
            </a:p>
          </p:txBody>
        </p:sp>
        <p:sp>
          <p:nvSpPr>
            <p:cNvPr id="35" name="Freeform 35"/>
            <p:cNvSpPr/>
            <p:nvPr/>
          </p:nvSpPr>
          <p:spPr>
            <a:xfrm rot="9002783">
              <a:off x="9403992" y="4047360"/>
              <a:ext cx="2537068" cy="694522"/>
            </a:xfrm>
            <a:custGeom>
              <a:avLst/>
              <a:gdLst/>
              <a:ahLst/>
              <a:cxnLst/>
              <a:rect l="l" t="t" r="r" b="b"/>
              <a:pathLst>
                <a:path w="2537068" h="694522">
                  <a:moveTo>
                    <a:pt x="0" y="0"/>
                  </a:moveTo>
                  <a:lnTo>
                    <a:pt x="2537068" y="0"/>
                  </a:lnTo>
                  <a:lnTo>
                    <a:pt x="2537068" y="694522"/>
                  </a:lnTo>
                  <a:lnTo>
                    <a:pt x="0" y="6945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12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0659173" y="4409490"/>
              <a:ext cx="1784831" cy="1330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36"/>
                </a:lnSpc>
                <a:spcBef>
                  <a:spcPct val="0"/>
                </a:spcBef>
              </a:pPr>
              <a:r>
                <a:rPr lang="en-US" sz="1824">
                  <a:solidFill>
                    <a:srgbClr val="000000">
                      <a:alpha val="11765"/>
                    </a:srgbClr>
                  </a:solidFill>
                  <a:latin typeface="Alatsi"/>
                </a:rPr>
                <a:t>Digital control signal</a:t>
              </a:r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6105118" y="4488457"/>
              <a:ext cx="3160616" cy="1219988"/>
              <a:chOff x="0" y="0"/>
              <a:chExt cx="812800" cy="313738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31373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13738">
                    <a:moveTo>
                      <a:pt x="156869" y="0"/>
                    </a:moveTo>
                    <a:lnTo>
                      <a:pt x="655931" y="0"/>
                    </a:lnTo>
                    <a:cubicBezTo>
                      <a:pt x="742567" y="0"/>
                      <a:pt x="812800" y="70233"/>
                      <a:pt x="812800" y="156869"/>
                    </a:cubicBezTo>
                    <a:lnTo>
                      <a:pt x="812800" y="156869"/>
                    </a:lnTo>
                    <a:cubicBezTo>
                      <a:pt x="812800" y="243505"/>
                      <a:pt x="742567" y="313738"/>
                      <a:pt x="655931" y="313738"/>
                    </a:cubicBezTo>
                    <a:lnTo>
                      <a:pt x="156869" y="313738"/>
                    </a:lnTo>
                    <a:cubicBezTo>
                      <a:pt x="70233" y="313738"/>
                      <a:pt x="0" y="243505"/>
                      <a:pt x="0" y="156869"/>
                    </a:cubicBezTo>
                    <a:lnTo>
                      <a:pt x="0" y="156869"/>
                    </a:lnTo>
                    <a:cubicBezTo>
                      <a:pt x="0" y="70233"/>
                      <a:pt x="70233" y="0"/>
                      <a:pt x="156869" y="0"/>
                    </a:cubicBezTo>
                    <a:close/>
                  </a:path>
                </a:pathLst>
              </a:custGeom>
              <a:solidFill>
                <a:srgbClr val="019D97">
                  <a:alpha val="11765"/>
                </a:srgbClr>
              </a:solidFill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76200"/>
                <a:ext cx="812800" cy="389938"/>
              </a:xfrm>
              <a:prstGeom prst="rect">
                <a:avLst/>
              </a:prstGeom>
            </p:spPr>
            <p:txBody>
              <a:bodyPr lIns="38560" tIns="38560" rIns="38560" bIns="38560" rtlCol="0" anchor="ctr"/>
              <a:lstStyle/>
              <a:p>
                <a:pPr algn="ctr">
                  <a:lnSpc>
                    <a:spcPts val="2700"/>
                  </a:lnSpc>
                </a:pPr>
                <a:endParaRPr/>
              </a:p>
            </p:txBody>
          </p:sp>
        </p:grpSp>
        <p:sp>
          <p:nvSpPr>
            <p:cNvPr id="40" name="TextBox 40"/>
            <p:cNvSpPr txBox="1"/>
            <p:nvPr/>
          </p:nvSpPr>
          <p:spPr>
            <a:xfrm>
              <a:off x="6219100" y="4606437"/>
              <a:ext cx="2932653" cy="930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51"/>
                </a:lnSpc>
              </a:pPr>
              <a:r>
                <a:rPr lang="en-US" sz="2036">
                  <a:solidFill>
                    <a:srgbClr val="FFFFFF">
                      <a:alpha val="11765"/>
                    </a:srgbClr>
                  </a:solidFill>
                  <a:latin typeface="Alatsi"/>
                </a:rPr>
                <a:t>Digital to Analogue Converter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6165952" y="3945422"/>
              <a:ext cx="2782821" cy="455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89"/>
                </a:lnSpc>
              </a:pPr>
              <a:r>
                <a:rPr lang="en-US" sz="2063">
                  <a:solidFill>
                    <a:srgbClr val="000002">
                      <a:alpha val="11765"/>
                    </a:srgbClr>
                  </a:solidFill>
                  <a:latin typeface="Alatsi"/>
                </a:rPr>
                <a:t>DAC</a:t>
              </a:r>
            </a:p>
          </p:txBody>
        </p:sp>
        <p:sp>
          <p:nvSpPr>
            <p:cNvPr id="42" name="Freeform 42"/>
            <p:cNvSpPr/>
            <p:nvPr/>
          </p:nvSpPr>
          <p:spPr>
            <a:xfrm rot="-10363295">
              <a:off x="3319212" y="4743553"/>
              <a:ext cx="2537068" cy="694522"/>
            </a:xfrm>
            <a:custGeom>
              <a:avLst/>
              <a:gdLst/>
              <a:ahLst/>
              <a:cxnLst/>
              <a:rect l="l" t="t" r="r" b="b"/>
              <a:pathLst>
                <a:path w="2537068" h="694522">
                  <a:moveTo>
                    <a:pt x="0" y="0"/>
                  </a:moveTo>
                  <a:lnTo>
                    <a:pt x="2537068" y="0"/>
                  </a:lnTo>
                  <a:lnTo>
                    <a:pt x="2537068" y="694523"/>
                  </a:lnTo>
                  <a:lnTo>
                    <a:pt x="0" y="6945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12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3762308" y="5384527"/>
              <a:ext cx="1784831" cy="1330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36"/>
                </a:lnSpc>
                <a:spcBef>
                  <a:spcPct val="0"/>
                </a:spcBef>
              </a:pPr>
              <a:r>
                <a:rPr lang="en-US" sz="1824">
                  <a:solidFill>
                    <a:srgbClr val="000000">
                      <a:alpha val="11765"/>
                    </a:srgbClr>
                  </a:solidFill>
                  <a:latin typeface="Alatsi"/>
                </a:rPr>
                <a:t>Analogue control signal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03532" y="5361926"/>
            <a:ext cx="3612638" cy="711870"/>
            <a:chOff x="0" y="0"/>
            <a:chExt cx="951477" cy="187488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11657185" y="5401409"/>
            <a:ext cx="2905331" cy="49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8"/>
              </a:lnSpc>
            </a:pPr>
            <a:r>
              <a:rPr lang="en-US" sz="2321">
                <a:solidFill>
                  <a:srgbClr val="FFFFFF"/>
                </a:solidFill>
                <a:latin typeface="Poppins Bold"/>
              </a:rPr>
              <a:t>Low Temperature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15011796" y="4531857"/>
            <a:ext cx="761549" cy="711870"/>
            <a:chOff x="0" y="0"/>
            <a:chExt cx="200573" cy="187488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200573" cy="187488"/>
            </a:xfrm>
            <a:custGeom>
              <a:avLst/>
              <a:gdLst/>
              <a:ahLst/>
              <a:cxnLst/>
              <a:rect l="l" t="t" r="r" b="b"/>
              <a:pathLst>
                <a:path w="200573" h="187488">
                  <a:moveTo>
                    <a:pt x="93744" y="0"/>
                  </a:moveTo>
                  <a:lnTo>
                    <a:pt x="106828" y="0"/>
                  </a:lnTo>
                  <a:cubicBezTo>
                    <a:pt x="131691" y="0"/>
                    <a:pt x="155535" y="9877"/>
                    <a:pt x="173116" y="27457"/>
                  </a:cubicBezTo>
                  <a:cubicBezTo>
                    <a:pt x="190696" y="45038"/>
                    <a:pt x="200573" y="68882"/>
                    <a:pt x="200573" y="93744"/>
                  </a:cubicBezTo>
                  <a:lnTo>
                    <a:pt x="200573" y="93744"/>
                  </a:lnTo>
                  <a:cubicBezTo>
                    <a:pt x="200573" y="118607"/>
                    <a:pt x="190696" y="142451"/>
                    <a:pt x="173116" y="160031"/>
                  </a:cubicBezTo>
                  <a:cubicBezTo>
                    <a:pt x="155535" y="177612"/>
                    <a:pt x="131691" y="187488"/>
                    <a:pt x="106828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28575"/>
              <a:ext cx="200573" cy="21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5011796" y="5361926"/>
            <a:ext cx="761549" cy="711870"/>
            <a:chOff x="0" y="0"/>
            <a:chExt cx="200573" cy="187488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200573" cy="187488"/>
            </a:xfrm>
            <a:custGeom>
              <a:avLst/>
              <a:gdLst/>
              <a:ahLst/>
              <a:cxnLst/>
              <a:rect l="l" t="t" r="r" b="b"/>
              <a:pathLst>
                <a:path w="200573" h="187488">
                  <a:moveTo>
                    <a:pt x="93744" y="0"/>
                  </a:moveTo>
                  <a:lnTo>
                    <a:pt x="106828" y="0"/>
                  </a:lnTo>
                  <a:cubicBezTo>
                    <a:pt x="131691" y="0"/>
                    <a:pt x="155535" y="9877"/>
                    <a:pt x="173116" y="27457"/>
                  </a:cubicBezTo>
                  <a:cubicBezTo>
                    <a:pt x="190696" y="45038"/>
                    <a:pt x="200573" y="68882"/>
                    <a:pt x="200573" y="93744"/>
                  </a:cubicBezTo>
                  <a:lnTo>
                    <a:pt x="200573" y="93744"/>
                  </a:lnTo>
                  <a:cubicBezTo>
                    <a:pt x="200573" y="118607"/>
                    <a:pt x="190696" y="142451"/>
                    <a:pt x="173116" y="160031"/>
                  </a:cubicBezTo>
                  <a:cubicBezTo>
                    <a:pt x="155535" y="177612"/>
                    <a:pt x="131691" y="187488"/>
                    <a:pt x="106828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28575"/>
              <a:ext cx="200573" cy="21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54" name="TextBox 54"/>
          <p:cNvSpPr txBox="1"/>
          <p:nvPr/>
        </p:nvSpPr>
        <p:spPr>
          <a:xfrm>
            <a:off x="15196476" y="4571340"/>
            <a:ext cx="392189" cy="49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8"/>
              </a:lnSpc>
            </a:pPr>
            <a:r>
              <a:rPr lang="en-US" sz="2321">
                <a:solidFill>
                  <a:srgbClr val="FFFFFF"/>
                </a:solidFill>
                <a:latin typeface="Poppins Bold"/>
              </a:rPr>
              <a:t>1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5196476" y="5401409"/>
            <a:ext cx="392189" cy="49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8"/>
              </a:lnSpc>
            </a:pPr>
            <a:r>
              <a:rPr lang="en-US" sz="2321">
                <a:solidFill>
                  <a:srgbClr val="FFFFFF"/>
                </a:solidFill>
                <a:latin typeface="Poppins Bold"/>
              </a:rPr>
              <a:t>0</a:t>
            </a:r>
          </a:p>
        </p:txBody>
      </p:sp>
      <p:sp>
        <p:nvSpPr>
          <p:cNvPr id="56" name="AutoShape 56"/>
          <p:cNvSpPr/>
          <p:nvPr/>
        </p:nvSpPr>
        <p:spPr>
          <a:xfrm flipH="1">
            <a:off x="12278577" y="6313260"/>
            <a:ext cx="584417" cy="380251"/>
          </a:xfrm>
          <a:prstGeom prst="line">
            <a:avLst/>
          </a:prstGeom>
          <a:ln w="66675" cap="rnd">
            <a:solidFill>
              <a:srgbClr val="FF1495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/>
          </a:p>
        </p:txBody>
      </p:sp>
      <p:sp>
        <p:nvSpPr>
          <p:cNvPr id="57" name="TextBox 57"/>
          <p:cNvSpPr txBox="1"/>
          <p:nvPr/>
        </p:nvSpPr>
        <p:spPr>
          <a:xfrm>
            <a:off x="9373589" y="7120630"/>
            <a:ext cx="4400812" cy="782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642EC7"/>
                </a:solidFill>
                <a:latin typeface="Poppins Bold"/>
              </a:rPr>
              <a:t>We need a way to set the bits! </a:t>
            </a:r>
          </a:p>
          <a:p>
            <a:pPr marL="0" lvl="0" indent="0"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642EC7"/>
                </a:solidFill>
                <a:latin typeface="Poppins Bold"/>
              </a:rPr>
              <a:t>(Bit manipulation)</a:t>
            </a:r>
          </a:p>
        </p:txBody>
      </p:sp>
      <p:grpSp>
        <p:nvGrpSpPr>
          <p:cNvPr id="58" name="Group 58"/>
          <p:cNvGrpSpPr/>
          <p:nvPr/>
        </p:nvGrpSpPr>
        <p:grpSpPr>
          <a:xfrm>
            <a:off x="5132635" y="8082615"/>
            <a:ext cx="6472401" cy="982938"/>
            <a:chOff x="0" y="0"/>
            <a:chExt cx="1704665" cy="258881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1704665" cy="258881"/>
            </a:xfrm>
            <a:custGeom>
              <a:avLst/>
              <a:gdLst/>
              <a:ahLst/>
              <a:cxnLst/>
              <a:rect l="l" t="t" r="r" b="b"/>
              <a:pathLst>
                <a:path w="1704665" h="258881">
                  <a:moveTo>
                    <a:pt x="61003" y="0"/>
                  </a:moveTo>
                  <a:lnTo>
                    <a:pt x="1643662" y="0"/>
                  </a:lnTo>
                  <a:cubicBezTo>
                    <a:pt x="1659841" y="0"/>
                    <a:pt x="1675357" y="6427"/>
                    <a:pt x="1686798" y="17867"/>
                  </a:cubicBezTo>
                  <a:cubicBezTo>
                    <a:pt x="1698238" y="29308"/>
                    <a:pt x="1704665" y="44824"/>
                    <a:pt x="1704665" y="61003"/>
                  </a:cubicBezTo>
                  <a:lnTo>
                    <a:pt x="1704665" y="197877"/>
                  </a:lnTo>
                  <a:cubicBezTo>
                    <a:pt x="1704665" y="231569"/>
                    <a:pt x="1677353" y="258881"/>
                    <a:pt x="1643662" y="258881"/>
                  </a:cubicBezTo>
                  <a:lnTo>
                    <a:pt x="61003" y="258881"/>
                  </a:lnTo>
                  <a:cubicBezTo>
                    <a:pt x="27312" y="258881"/>
                    <a:pt x="0" y="231569"/>
                    <a:pt x="0" y="197877"/>
                  </a:cubicBezTo>
                  <a:lnTo>
                    <a:pt x="0" y="61003"/>
                  </a:lnTo>
                  <a:cubicBezTo>
                    <a:pt x="0" y="27312"/>
                    <a:pt x="27312" y="0"/>
                    <a:pt x="61003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1704665" cy="287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61" name="TextBox 61"/>
          <p:cNvSpPr txBox="1"/>
          <p:nvPr/>
        </p:nvSpPr>
        <p:spPr>
          <a:xfrm>
            <a:off x="5396630" y="8136593"/>
            <a:ext cx="5906901" cy="782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000002"/>
                </a:solidFill>
                <a:latin typeface="Poppins Bold"/>
              </a:rPr>
              <a:t>Setting all the bits to 0.</a:t>
            </a:r>
          </a:p>
          <a:p>
            <a:pPr marL="0" lvl="0" indent="0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Poppins Bold Italics"/>
              </a:rPr>
              <a:t>(Useful when restarting a system)</a:t>
            </a:r>
          </a:p>
        </p:txBody>
      </p:sp>
      <p:grpSp>
        <p:nvGrpSpPr>
          <p:cNvPr id="62" name="Group 62"/>
          <p:cNvGrpSpPr/>
          <p:nvPr/>
        </p:nvGrpSpPr>
        <p:grpSpPr>
          <a:xfrm>
            <a:off x="11709335" y="8064842"/>
            <a:ext cx="6472401" cy="982938"/>
            <a:chOff x="0" y="0"/>
            <a:chExt cx="1704665" cy="25888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1704665" cy="258881"/>
            </a:xfrm>
            <a:custGeom>
              <a:avLst/>
              <a:gdLst/>
              <a:ahLst/>
              <a:cxnLst/>
              <a:rect l="l" t="t" r="r" b="b"/>
              <a:pathLst>
                <a:path w="1704665" h="258881">
                  <a:moveTo>
                    <a:pt x="61003" y="0"/>
                  </a:moveTo>
                  <a:lnTo>
                    <a:pt x="1643662" y="0"/>
                  </a:lnTo>
                  <a:cubicBezTo>
                    <a:pt x="1659841" y="0"/>
                    <a:pt x="1675357" y="6427"/>
                    <a:pt x="1686798" y="17867"/>
                  </a:cubicBezTo>
                  <a:cubicBezTo>
                    <a:pt x="1698238" y="29308"/>
                    <a:pt x="1704665" y="44824"/>
                    <a:pt x="1704665" y="61003"/>
                  </a:cubicBezTo>
                  <a:lnTo>
                    <a:pt x="1704665" y="197877"/>
                  </a:lnTo>
                  <a:cubicBezTo>
                    <a:pt x="1704665" y="231569"/>
                    <a:pt x="1677353" y="258881"/>
                    <a:pt x="1643662" y="258881"/>
                  </a:cubicBezTo>
                  <a:lnTo>
                    <a:pt x="61003" y="258881"/>
                  </a:lnTo>
                  <a:cubicBezTo>
                    <a:pt x="27312" y="258881"/>
                    <a:pt x="0" y="231569"/>
                    <a:pt x="0" y="197877"/>
                  </a:cubicBezTo>
                  <a:lnTo>
                    <a:pt x="0" y="61003"/>
                  </a:lnTo>
                  <a:cubicBezTo>
                    <a:pt x="0" y="27312"/>
                    <a:pt x="27312" y="0"/>
                    <a:pt x="61003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0" y="-28575"/>
              <a:ext cx="1704665" cy="287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5184784" y="9083325"/>
            <a:ext cx="6472401" cy="982938"/>
            <a:chOff x="0" y="0"/>
            <a:chExt cx="1704665" cy="25888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1704665" cy="258881"/>
            </a:xfrm>
            <a:custGeom>
              <a:avLst/>
              <a:gdLst/>
              <a:ahLst/>
              <a:cxnLst/>
              <a:rect l="l" t="t" r="r" b="b"/>
              <a:pathLst>
                <a:path w="1704665" h="258881">
                  <a:moveTo>
                    <a:pt x="61003" y="0"/>
                  </a:moveTo>
                  <a:lnTo>
                    <a:pt x="1643662" y="0"/>
                  </a:lnTo>
                  <a:cubicBezTo>
                    <a:pt x="1659841" y="0"/>
                    <a:pt x="1675357" y="6427"/>
                    <a:pt x="1686798" y="17867"/>
                  </a:cubicBezTo>
                  <a:cubicBezTo>
                    <a:pt x="1698238" y="29308"/>
                    <a:pt x="1704665" y="44824"/>
                    <a:pt x="1704665" y="61003"/>
                  </a:cubicBezTo>
                  <a:lnTo>
                    <a:pt x="1704665" y="197877"/>
                  </a:lnTo>
                  <a:cubicBezTo>
                    <a:pt x="1704665" y="231569"/>
                    <a:pt x="1677353" y="258881"/>
                    <a:pt x="1643662" y="258881"/>
                  </a:cubicBezTo>
                  <a:lnTo>
                    <a:pt x="61003" y="258881"/>
                  </a:lnTo>
                  <a:cubicBezTo>
                    <a:pt x="27312" y="258881"/>
                    <a:pt x="0" y="231569"/>
                    <a:pt x="0" y="197877"/>
                  </a:cubicBezTo>
                  <a:lnTo>
                    <a:pt x="0" y="61003"/>
                  </a:lnTo>
                  <a:cubicBezTo>
                    <a:pt x="0" y="27312"/>
                    <a:pt x="27312" y="0"/>
                    <a:pt x="61003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0" y="-28575"/>
              <a:ext cx="1704665" cy="287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68" name="TextBox 68"/>
          <p:cNvSpPr txBox="1"/>
          <p:nvPr/>
        </p:nvSpPr>
        <p:spPr>
          <a:xfrm>
            <a:off x="5448780" y="9137303"/>
            <a:ext cx="5986122" cy="782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2"/>
                </a:solidFill>
                <a:latin typeface="Poppins Bold"/>
              </a:rPr>
              <a:t>Setting a bit to 1 regardless of its current value </a:t>
            </a:r>
            <a:r>
              <a:rPr lang="en-US" sz="2199">
                <a:solidFill>
                  <a:srgbClr val="000002"/>
                </a:solidFill>
                <a:latin typeface="Poppins Bold Italics"/>
              </a:rPr>
              <a:t>(Useful to report a condition)</a:t>
            </a:r>
          </a:p>
        </p:txBody>
      </p:sp>
      <p:grpSp>
        <p:nvGrpSpPr>
          <p:cNvPr id="69" name="Group 69"/>
          <p:cNvGrpSpPr/>
          <p:nvPr/>
        </p:nvGrpSpPr>
        <p:grpSpPr>
          <a:xfrm>
            <a:off x="11761485" y="9065553"/>
            <a:ext cx="6472401" cy="982938"/>
            <a:chOff x="0" y="0"/>
            <a:chExt cx="1704665" cy="258881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1704665" cy="258881"/>
            </a:xfrm>
            <a:custGeom>
              <a:avLst/>
              <a:gdLst/>
              <a:ahLst/>
              <a:cxnLst/>
              <a:rect l="l" t="t" r="r" b="b"/>
              <a:pathLst>
                <a:path w="1704665" h="258881">
                  <a:moveTo>
                    <a:pt x="61003" y="0"/>
                  </a:moveTo>
                  <a:lnTo>
                    <a:pt x="1643662" y="0"/>
                  </a:lnTo>
                  <a:cubicBezTo>
                    <a:pt x="1659841" y="0"/>
                    <a:pt x="1675357" y="6427"/>
                    <a:pt x="1686798" y="17867"/>
                  </a:cubicBezTo>
                  <a:cubicBezTo>
                    <a:pt x="1698238" y="29308"/>
                    <a:pt x="1704665" y="44824"/>
                    <a:pt x="1704665" y="61003"/>
                  </a:cubicBezTo>
                  <a:lnTo>
                    <a:pt x="1704665" y="197877"/>
                  </a:lnTo>
                  <a:cubicBezTo>
                    <a:pt x="1704665" y="231569"/>
                    <a:pt x="1677353" y="258881"/>
                    <a:pt x="1643662" y="258881"/>
                  </a:cubicBezTo>
                  <a:lnTo>
                    <a:pt x="61003" y="258881"/>
                  </a:lnTo>
                  <a:cubicBezTo>
                    <a:pt x="27312" y="258881"/>
                    <a:pt x="0" y="231569"/>
                    <a:pt x="0" y="197877"/>
                  </a:cubicBezTo>
                  <a:lnTo>
                    <a:pt x="0" y="61003"/>
                  </a:lnTo>
                  <a:cubicBezTo>
                    <a:pt x="0" y="27312"/>
                    <a:pt x="27312" y="0"/>
                    <a:pt x="61003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0" y="-28575"/>
              <a:ext cx="1704665" cy="287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72" name="TextBox 72"/>
          <p:cNvSpPr txBox="1"/>
          <p:nvPr/>
        </p:nvSpPr>
        <p:spPr>
          <a:xfrm>
            <a:off x="11992660" y="8127706"/>
            <a:ext cx="5906901" cy="782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2"/>
                </a:solidFill>
                <a:latin typeface="Poppins Bold"/>
              </a:rPr>
              <a:t>Toggle the value of one bit </a:t>
            </a:r>
            <a:r>
              <a:rPr lang="en-US" sz="2199">
                <a:solidFill>
                  <a:srgbClr val="000002"/>
                </a:solidFill>
                <a:latin typeface="Poppins Bold Italics"/>
              </a:rPr>
              <a:t>(Useful when changing the value of a flag) 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2044810" y="9128417"/>
            <a:ext cx="5986122" cy="782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2"/>
                </a:solidFill>
                <a:latin typeface="Poppins Bold"/>
              </a:rPr>
              <a:t>Setting all bits to zero except one bit which is of interest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364367" y="1425295"/>
            <a:ext cx="6472401" cy="982938"/>
            <a:chOff x="0" y="0"/>
            <a:chExt cx="1704665" cy="25888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4665" cy="258881"/>
            </a:xfrm>
            <a:custGeom>
              <a:avLst/>
              <a:gdLst/>
              <a:ahLst/>
              <a:cxnLst/>
              <a:rect l="l" t="t" r="r" b="b"/>
              <a:pathLst>
                <a:path w="1704665" h="258881">
                  <a:moveTo>
                    <a:pt x="61003" y="0"/>
                  </a:moveTo>
                  <a:lnTo>
                    <a:pt x="1643662" y="0"/>
                  </a:lnTo>
                  <a:cubicBezTo>
                    <a:pt x="1659841" y="0"/>
                    <a:pt x="1675357" y="6427"/>
                    <a:pt x="1686798" y="17867"/>
                  </a:cubicBezTo>
                  <a:cubicBezTo>
                    <a:pt x="1698238" y="29308"/>
                    <a:pt x="1704665" y="44824"/>
                    <a:pt x="1704665" y="61003"/>
                  </a:cubicBezTo>
                  <a:lnTo>
                    <a:pt x="1704665" y="197877"/>
                  </a:lnTo>
                  <a:cubicBezTo>
                    <a:pt x="1704665" y="231569"/>
                    <a:pt x="1677353" y="258881"/>
                    <a:pt x="1643662" y="258881"/>
                  </a:cubicBezTo>
                  <a:lnTo>
                    <a:pt x="61003" y="258881"/>
                  </a:lnTo>
                  <a:cubicBezTo>
                    <a:pt x="27312" y="258881"/>
                    <a:pt x="0" y="231569"/>
                    <a:pt x="0" y="197877"/>
                  </a:cubicBezTo>
                  <a:lnTo>
                    <a:pt x="0" y="61003"/>
                  </a:lnTo>
                  <a:cubicBezTo>
                    <a:pt x="0" y="27312"/>
                    <a:pt x="27312" y="0"/>
                    <a:pt x="61003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704665" cy="287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471748" y="3780736"/>
            <a:ext cx="11163198" cy="3912555"/>
            <a:chOff x="0" y="0"/>
            <a:chExt cx="2940102" cy="103046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40102" cy="1030467"/>
            </a:xfrm>
            <a:custGeom>
              <a:avLst/>
              <a:gdLst/>
              <a:ahLst/>
              <a:cxnLst/>
              <a:rect l="l" t="t" r="r" b="b"/>
              <a:pathLst>
                <a:path w="2940102" h="1030467">
                  <a:moveTo>
                    <a:pt x="35370" y="0"/>
                  </a:moveTo>
                  <a:lnTo>
                    <a:pt x="2904732" y="0"/>
                  </a:lnTo>
                  <a:cubicBezTo>
                    <a:pt x="2924266" y="0"/>
                    <a:pt x="2940102" y="15836"/>
                    <a:pt x="2940102" y="35370"/>
                  </a:cubicBezTo>
                  <a:lnTo>
                    <a:pt x="2940102" y="995097"/>
                  </a:lnTo>
                  <a:cubicBezTo>
                    <a:pt x="2940102" y="1014632"/>
                    <a:pt x="2924266" y="1030467"/>
                    <a:pt x="2904732" y="1030467"/>
                  </a:cubicBezTo>
                  <a:lnTo>
                    <a:pt x="35370" y="1030467"/>
                  </a:lnTo>
                  <a:cubicBezTo>
                    <a:pt x="15836" y="1030467"/>
                    <a:pt x="0" y="1014632"/>
                    <a:pt x="0" y="995097"/>
                  </a:cubicBezTo>
                  <a:lnTo>
                    <a:pt x="0" y="35370"/>
                  </a:lnTo>
                  <a:cubicBezTo>
                    <a:pt x="0" y="15836"/>
                    <a:pt x="15836" y="0"/>
                    <a:pt x="35370" y="0"/>
                  </a:cubicBezTo>
                  <a:close/>
                </a:path>
              </a:pathLst>
            </a:custGeom>
            <a:solidFill>
              <a:srgbClr val="EFEFEF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2940102" cy="1059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692393" y="6294672"/>
            <a:ext cx="3219933" cy="788534"/>
            <a:chOff x="0" y="0"/>
            <a:chExt cx="1520437" cy="37234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692393" y="4040577"/>
            <a:ext cx="3219933" cy="788534"/>
            <a:chOff x="0" y="0"/>
            <a:chExt cx="1520437" cy="37234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692393" y="4829111"/>
            <a:ext cx="3219933" cy="788534"/>
            <a:chOff x="0" y="0"/>
            <a:chExt cx="1520437" cy="37234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692393" y="5587759"/>
            <a:ext cx="3219933" cy="788534"/>
            <a:chOff x="0" y="0"/>
            <a:chExt cx="1520437" cy="37234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2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308896" y="5199636"/>
            <a:ext cx="2938521" cy="719618"/>
            <a:chOff x="0" y="0"/>
            <a:chExt cx="1520437" cy="37234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172E4A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8362" y="3795048"/>
            <a:ext cx="5066592" cy="727511"/>
            <a:chOff x="0" y="0"/>
            <a:chExt cx="1334411" cy="19160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334411" cy="191608"/>
            </a:xfrm>
            <a:custGeom>
              <a:avLst/>
              <a:gdLst/>
              <a:ahLst/>
              <a:cxnLst/>
              <a:rect l="l" t="t" r="r" b="b"/>
              <a:pathLst>
                <a:path w="1334411" h="191608">
                  <a:moveTo>
                    <a:pt x="77930" y="0"/>
                  </a:moveTo>
                  <a:lnTo>
                    <a:pt x="1256481" y="0"/>
                  </a:lnTo>
                  <a:cubicBezTo>
                    <a:pt x="1277150" y="0"/>
                    <a:pt x="1296971" y="8210"/>
                    <a:pt x="1311586" y="22825"/>
                  </a:cubicBezTo>
                  <a:cubicBezTo>
                    <a:pt x="1326201" y="37440"/>
                    <a:pt x="1334411" y="57261"/>
                    <a:pt x="1334411" y="77930"/>
                  </a:cubicBezTo>
                  <a:lnTo>
                    <a:pt x="1334411" y="113678"/>
                  </a:lnTo>
                  <a:cubicBezTo>
                    <a:pt x="1334411" y="156718"/>
                    <a:pt x="1299521" y="191608"/>
                    <a:pt x="1256481" y="191608"/>
                  </a:cubicBezTo>
                  <a:lnTo>
                    <a:pt x="77930" y="191608"/>
                  </a:lnTo>
                  <a:cubicBezTo>
                    <a:pt x="57261" y="191608"/>
                    <a:pt x="37440" y="183397"/>
                    <a:pt x="22825" y="168783"/>
                  </a:cubicBezTo>
                  <a:cubicBezTo>
                    <a:pt x="8210" y="154168"/>
                    <a:pt x="0" y="134346"/>
                    <a:pt x="0" y="113678"/>
                  </a:cubicBezTo>
                  <a:lnTo>
                    <a:pt x="0" y="77930"/>
                  </a:lnTo>
                  <a:cubicBezTo>
                    <a:pt x="0" y="57261"/>
                    <a:pt x="8210" y="37440"/>
                    <a:pt x="22825" y="22825"/>
                  </a:cubicBezTo>
                  <a:cubicBezTo>
                    <a:pt x="37440" y="8210"/>
                    <a:pt x="57261" y="0"/>
                    <a:pt x="77930" y="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1334411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38530" y="4587531"/>
            <a:ext cx="5056425" cy="727511"/>
            <a:chOff x="0" y="0"/>
            <a:chExt cx="1331733" cy="19160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331733" cy="191608"/>
            </a:xfrm>
            <a:custGeom>
              <a:avLst/>
              <a:gdLst/>
              <a:ahLst/>
              <a:cxnLst/>
              <a:rect l="l" t="t" r="r" b="b"/>
              <a:pathLst>
                <a:path w="1331733" h="191608">
                  <a:moveTo>
                    <a:pt x="78086" y="0"/>
                  </a:moveTo>
                  <a:lnTo>
                    <a:pt x="1253647" y="0"/>
                  </a:lnTo>
                  <a:cubicBezTo>
                    <a:pt x="1274357" y="0"/>
                    <a:pt x="1294218" y="8227"/>
                    <a:pt x="1308862" y="22871"/>
                  </a:cubicBezTo>
                  <a:cubicBezTo>
                    <a:pt x="1323506" y="37515"/>
                    <a:pt x="1331733" y="57377"/>
                    <a:pt x="1331733" y="78086"/>
                  </a:cubicBezTo>
                  <a:lnTo>
                    <a:pt x="1331733" y="113521"/>
                  </a:lnTo>
                  <a:cubicBezTo>
                    <a:pt x="1331733" y="156647"/>
                    <a:pt x="1296773" y="191608"/>
                    <a:pt x="1253647" y="191608"/>
                  </a:cubicBezTo>
                  <a:lnTo>
                    <a:pt x="78086" y="191608"/>
                  </a:lnTo>
                  <a:cubicBezTo>
                    <a:pt x="57377" y="191608"/>
                    <a:pt x="37515" y="183381"/>
                    <a:pt x="22871" y="168737"/>
                  </a:cubicBezTo>
                  <a:cubicBezTo>
                    <a:pt x="8227" y="154093"/>
                    <a:pt x="0" y="134231"/>
                    <a:pt x="0" y="113521"/>
                  </a:cubicBezTo>
                  <a:lnTo>
                    <a:pt x="0" y="78086"/>
                  </a:lnTo>
                  <a:cubicBezTo>
                    <a:pt x="0" y="57377"/>
                    <a:pt x="8227" y="37515"/>
                    <a:pt x="22871" y="22871"/>
                  </a:cubicBezTo>
                  <a:cubicBezTo>
                    <a:pt x="37515" y="8227"/>
                    <a:pt x="57377" y="0"/>
                    <a:pt x="78086" y="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1331733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38530" y="5381717"/>
            <a:ext cx="5056425" cy="727511"/>
            <a:chOff x="0" y="0"/>
            <a:chExt cx="1331733" cy="19160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331733" cy="191608"/>
            </a:xfrm>
            <a:custGeom>
              <a:avLst/>
              <a:gdLst/>
              <a:ahLst/>
              <a:cxnLst/>
              <a:rect l="l" t="t" r="r" b="b"/>
              <a:pathLst>
                <a:path w="1331733" h="191608">
                  <a:moveTo>
                    <a:pt x="78086" y="0"/>
                  </a:moveTo>
                  <a:lnTo>
                    <a:pt x="1253647" y="0"/>
                  </a:lnTo>
                  <a:cubicBezTo>
                    <a:pt x="1274357" y="0"/>
                    <a:pt x="1294218" y="8227"/>
                    <a:pt x="1308862" y="22871"/>
                  </a:cubicBezTo>
                  <a:cubicBezTo>
                    <a:pt x="1323506" y="37515"/>
                    <a:pt x="1331733" y="57377"/>
                    <a:pt x="1331733" y="78086"/>
                  </a:cubicBezTo>
                  <a:lnTo>
                    <a:pt x="1331733" y="113521"/>
                  </a:lnTo>
                  <a:cubicBezTo>
                    <a:pt x="1331733" y="156647"/>
                    <a:pt x="1296773" y="191608"/>
                    <a:pt x="1253647" y="191608"/>
                  </a:cubicBezTo>
                  <a:lnTo>
                    <a:pt x="78086" y="191608"/>
                  </a:lnTo>
                  <a:cubicBezTo>
                    <a:pt x="57377" y="191608"/>
                    <a:pt x="37515" y="183381"/>
                    <a:pt x="22871" y="168737"/>
                  </a:cubicBezTo>
                  <a:cubicBezTo>
                    <a:pt x="8227" y="154093"/>
                    <a:pt x="0" y="134231"/>
                    <a:pt x="0" y="113521"/>
                  </a:cubicBezTo>
                  <a:lnTo>
                    <a:pt x="0" y="78086"/>
                  </a:lnTo>
                  <a:cubicBezTo>
                    <a:pt x="0" y="57377"/>
                    <a:pt x="8227" y="37515"/>
                    <a:pt x="22871" y="22871"/>
                  </a:cubicBezTo>
                  <a:cubicBezTo>
                    <a:pt x="37515" y="8227"/>
                    <a:pt x="57377" y="0"/>
                    <a:pt x="78086" y="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1331733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488801" y="1554196"/>
            <a:ext cx="725137" cy="725137"/>
          </a:xfrm>
          <a:custGeom>
            <a:avLst/>
            <a:gdLst/>
            <a:ahLst/>
            <a:cxnLst/>
            <a:rect l="l" t="t" r="r" b="b"/>
            <a:pathLst>
              <a:path w="725137" h="725137">
                <a:moveTo>
                  <a:pt x="0" y="0"/>
                </a:moveTo>
                <a:lnTo>
                  <a:pt x="725137" y="0"/>
                </a:lnTo>
                <a:lnTo>
                  <a:pt x="725137" y="725137"/>
                </a:lnTo>
                <a:lnTo>
                  <a:pt x="0" y="7251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3" name="TextBox 33"/>
          <p:cNvSpPr txBox="1"/>
          <p:nvPr/>
        </p:nvSpPr>
        <p:spPr>
          <a:xfrm>
            <a:off x="1135659" y="132182"/>
            <a:ext cx="7208500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FFFF"/>
                </a:solidFill>
                <a:latin typeface="Poppins Bold"/>
              </a:rPr>
              <a:t>7.3 Bit Manipulation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62451" y="1474466"/>
            <a:ext cx="5066592" cy="782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000002"/>
                </a:solidFill>
                <a:latin typeface="Poppins Bold"/>
              </a:rPr>
              <a:t>Setting all the bits to 0.</a:t>
            </a:r>
          </a:p>
          <a:p>
            <a:pPr marL="0" lvl="0" indent="0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Poppins Bold Italics"/>
              </a:rPr>
              <a:t>(Useful when restarting a system)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755889" y="3171153"/>
            <a:ext cx="8594916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Illustration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507574" y="6444828"/>
            <a:ext cx="1007402" cy="597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20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760047" y="4066724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17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3856699" y="4892793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11010011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760047" y="4855257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18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2762309" y="5668501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19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200655" y="5230924"/>
            <a:ext cx="688951" cy="53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52"/>
              </a:lnSpc>
            </a:pPr>
            <a:r>
              <a:rPr lang="en-US" sz="3180">
                <a:solidFill>
                  <a:srgbClr val="0097B2"/>
                </a:solidFill>
                <a:latin typeface="Alatsi"/>
              </a:rPr>
              <a:t>ACC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3856699" y="4104260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10011101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856699" y="6377734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11010011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3856699" y="5700179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11100111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362451" y="3792901"/>
            <a:ext cx="322384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LDD 17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362451" y="3171153"/>
            <a:ext cx="3946108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Assembly Language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28700" y="4608284"/>
            <a:ext cx="431658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AND #B00000000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362451" y="5361487"/>
            <a:ext cx="322384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STO 17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213938" y="6193985"/>
            <a:ext cx="3946108" cy="158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Italics"/>
              </a:rPr>
              <a:t>The following code will set all the bits at &lt;17&gt; to 00000000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55387" y="8969446"/>
            <a:ext cx="4974376" cy="1174616"/>
            <a:chOff x="0" y="0"/>
            <a:chExt cx="6632502" cy="1566154"/>
          </a:xfrm>
        </p:grpSpPr>
        <p:sp>
          <p:nvSpPr>
            <p:cNvPr id="3" name="AutoShape 3"/>
            <p:cNvSpPr/>
            <p:nvPr/>
          </p:nvSpPr>
          <p:spPr>
            <a:xfrm rot="-10800000">
              <a:off x="783077" y="0"/>
              <a:ext cx="5849425" cy="1566154"/>
            </a:xfrm>
            <a:prstGeom prst="rect">
              <a:avLst/>
            </a:prstGeom>
            <a:solidFill>
              <a:srgbClr val="FAFAFA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4" name="Freeform 4"/>
            <p:cNvSpPr/>
            <p:nvPr/>
          </p:nvSpPr>
          <p:spPr>
            <a:xfrm rot="-10800000">
              <a:off x="0" y="0"/>
              <a:ext cx="1566154" cy="1566154"/>
            </a:xfrm>
            <a:custGeom>
              <a:avLst/>
              <a:gdLst/>
              <a:ahLst/>
              <a:cxnLst/>
              <a:rect l="l" t="t" r="r" b="b"/>
              <a:pathLst>
                <a:path w="1566154" h="1566154">
                  <a:moveTo>
                    <a:pt x="0" y="0"/>
                  </a:moveTo>
                  <a:lnTo>
                    <a:pt x="1566154" y="0"/>
                  </a:lnTo>
                  <a:lnTo>
                    <a:pt x="1566154" y="1566154"/>
                  </a:lnTo>
                  <a:lnTo>
                    <a:pt x="0" y="1566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0"/>
            <a:ext cx="5940055" cy="1028700"/>
            <a:chOff x="0" y="0"/>
            <a:chExt cx="2210287" cy="3827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10287" cy="382778"/>
            </a:xfrm>
            <a:custGeom>
              <a:avLst/>
              <a:gdLst/>
              <a:ahLst/>
              <a:cxnLst/>
              <a:rect l="l" t="t" r="r" b="b"/>
              <a:pathLst>
                <a:path w="2210287" h="382778">
                  <a:moveTo>
                    <a:pt x="0" y="0"/>
                  </a:moveTo>
                  <a:lnTo>
                    <a:pt x="2210287" y="0"/>
                  </a:lnTo>
                  <a:lnTo>
                    <a:pt x="2210287" y="382778"/>
                  </a:lnTo>
                  <a:lnTo>
                    <a:pt x="0" y="382778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955678" y="801482"/>
            <a:ext cx="9303622" cy="7878642"/>
            <a:chOff x="0" y="0"/>
            <a:chExt cx="2450337" cy="20750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50337" cy="2075033"/>
            </a:xfrm>
            <a:custGeom>
              <a:avLst/>
              <a:gdLst/>
              <a:ahLst/>
              <a:cxnLst/>
              <a:rect l="l" t="t" r="r" b="b"/>
              <a:pathLst>
                <a:path w="2450337" h="2075033">
                  <a:moveTo>
                    <a:pt x="42439" y="0"/>
                  </a:moveTo>
                  <a:lnTo>
                    <a:pt x="2407898" y="0"/>
                  </a:lnTo>
                  <a:cubicBezTo>
                    <a:pt x="2431336" y="0"/>
                    <a:pt x="2450337" y="19001"/>
                    <a:pt x="2450337" y="42439"/>
                  </a:cubicBezTo>
                  <a:lnTo>
                    <a:pt x="2450337" y="2032594"/>
                  </a:lnTo>
                  <a:cubicBezTo>
                    <a:pt x="2450337" y="2056033"/>
                    <a:pt x="2431336" y="2075033"/>
                    <a:pt x="2407898" y="2075033"/>
                  </a:cubicBezTo>
                  <a:lnTo>
                    <a:pt x="42439" y="2075033"/>
                  </a:lnTo>
                  <a:cubicBezTo>
                    <a:pt x="19001" y="2075033"/>
                    <a:pt x="0" y="2056033"/>
                    <a:pt x="0" y="2032594"/>
                  </a:cubicBezTo>
                  <a:lnTo>
                    <a:pt x="0" y="42439"/>
                  </a:lnTo>
                  <a:cubicBezTo>
                    <a:pt x="0" y="19001"/>
                    <a:pt x="19001" y="0"/>
                    <a:pt x="42439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2450337" cy="21512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513714" y="1772063"/>
            <a:ext cx="1485014" cy="1485014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1786160"/>
            <a:ext cx="1485014" cy="1485014"/>
          </a:xfrm>
          <a:custGeom>
            <a:avLst/>
            <a:gdLst/>
            <a:ahLst/>
            <a:cxnLst/>
            <a:rect l="l" t="t" r="r" b="b"/>
            <a:pathLst>
              <a:path w="1485014" h="1485014">
                <a:moveTo>
                  <a:pt x="0" y="0"/>
                </a:moveTo>
                <a:lnTo>
                  <a:pt x="1485014" y="0"/>
                </a:lnTo>
                <a:lnTo>
                  <a:pt x="1485014" y="1485014"/>
                </a:lnTo>
                <a:lnTo>
                  <a:pt x="0" y="1485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5" name="Freeform 15"/>
          <p:cNvSpPr/>
          <p:nvPr/>
        </p:nvSpPr>
        <p:spPr>
          <a:xfrm>
            <a:off x="8418900" y="1463233"/>
            <a:ext cx="8377177" cy="6555141"/>
          </a:xfrm>
          <a:custGeom>
            <a:avLst/>
            <a:gdLst/>
            <a:ahLst/>
            <a:cxnLst/>
            <a:rect l="l" t="t" r="r" b="b"/>
            <a:pathLst>
              <a:path w="8377177" h="6555141">
                <a:moveTo>
                  <a:pt x="0" y="0"/>
                </a:moveTo>
                <a:lnTo>
                  <a:pt x="8377177" y="0"/>
                </a:lnTo>
                <a:lnTo>
                  <a:pt x="8377177" y="6555141"/>
                </a:lnTo>
                <a:lnTo>
                  <a:pt x="0" y="65551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6" name="TextBox 16"/>
          <p:cNvSpPr txBox="1"/>
          <p:nvPr/>
        </p:nvSpPr>
        <p:spPr>
          <a:xfrm>
            <a:off x="1028700" y="3520155"/>
            <a:ext cx="6103411" cy="3442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48"/>
              </a:lnSpc>
              <a:spcBef>
                <a:spcPct val="0"/>
              </a:spcBef>
            </a:pPr>
            <a:r>
              <a:rPr lang="en-US" sz="7900" spc="-237">
                <a:solidFill>
                  <a:srgbClr val="3F4042"/>
                </a:solidFill>
                <a:latin typeface="Poppins Bold"/>
              </a:rPr>
              <a:t>Monitoring and Control System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930357" y="9227744"/>
            <a:ext cx="4248314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59"/>
              </a:lnSpc>
            </a:pPr>
            <a:r>
              <a:rPr lang="en-US" sz="2400" spc="-24" dirty="0">
                <a:solidFill>
                  <a:srgbClr val="FF1495"/>
                </a:solidFill>
                <a:latin typeface="Poppins Bold"/>
              </a:rPr>
              <a:t>A LEVEL COMPUTER SCIENCE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43618" y="2350212"/>
            <a:ext cx="1255178" cy="338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75"/>
              </a:lnSpc>
              <a:spcBef>
                <a:spcPct val="0"/>
              </a:spcBef>
            </a:pPr>
            <a:r>
              <a:rPr lang="en-US" sz="2299" spc="-68">
                <a:solidFill>
                  <a:srgbClr val="FAFAFA"/>
                </a:solidFill>
                <a:latin typeface="Poppins Bold"/>
              </a:rPr>
              <a:t>Chapter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052763" y="2161892"/>
            <a:ext cx="406916" cy="724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63"/>
              </a:lnSpc>
              <a:spcBef>
                <a:spcPct val="0"/>
              </a:spcBef>
            </a:pPr>
            <a:r>
              <a:rPr lang="en-US" sz="4699" spc="-140">
                <a:solidFill>
                  <a:srgbClr val="FFDE59"/>
                </a:solidFill>
                <a:latin typeface="Poppins Bold"/>
              </a:rPr>
              <a:t>7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TextBox 7"/>
          <p:cNvSpPr txBox="1"/>
          <p:nvPr/>
        </p:nvSpPr>
        <p:spPr>
          <a:xfrm>
            <a:off x="1135659" y="132182"/>
            <a:ext cx="7208500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FFFF"/>
                </a:solidFill>
                <a:latin typeface="Poppins Bold"/>
              </a:rPr>
              <a:t>7.3 Bit Manipulation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755889" y="3171153"/>
            <a:ext cx="8594916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Illustration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6471748" y="3780736"/>
            <a:ext cx="11163198" cy="3912555"/>
            <a:chOff x="0" y="0"/>
            <a:chExt cx="2940102" cy="10304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940102" cy="1030467"/>
            </a:xfrm>
            <a:custGeom>
              <a:avLst/>
              <a:gdLst/>
              <a:ahLst/>
              <a:cxnLst/>
              <a:rect l="l" t="t" r="r" b="b"/>
              <a:pathLst>
                <a:path w="2940102" h="1030467">
                  <a:moveTo>
                    <a:pt x="35370" y="0"/>
                  </a:moveTo>
                  <a:lnTo>
                    <a:pt x="2904732" y="0"/>
                  </a:lnTo>
                  <a:cubicBezTo>
                    <a:pt x="2924266" y="0"/>
                    <a:pt x="2940102" y="15836"/>
                    <a:pt x="2940102" y="35370"/>
                  </a:cubicBezTo>
                  <a:lnTo>
                    <a:pt x="2940102" y="995097"/>
                  </a:lnTo>
                  <a:cubicBezTo>
                    <a:pt x="2940102" y="1014632"/>
                    <a:pt x="2924266" y="1030467"/>
                    <a:pt x="2904732" y="1030467"/>
                  </a:cubicBezTo>
                  <a:lnTo>
                    <a:pt x="35370" y="1030467"/>
                  </a:lnTo>
                  <a:cubicBezTo>
                    <a:pt x="15836" y="1030467"/>
                    <a:pt x="0" y="1014632"/>
                    <a:pt x="0" y="995097"/>
                  </a:cubicBezTo>
                  <a:lnTo>
                    <a:pt x="0" y="35370"/>
                  </a:lnTo>
                  <a:cubicBezTo>
                    <a:pt x="0" y="15836"/>
                    <a:pt x="15836" y="0"/>
                    <a:pt x="35370" y="0"/>
                  </a:cubicBezTo>
                  <a:close/>
                </a:path>
              </a:pathLst>
            </a:custGeom>
            <a:solidFill>
              <a:srgbClr val="EFEFEF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940102" cy="1059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692393" y="6294672"/>
            <a:ext cx="3219933" cy="788534"/>
            <a:chOff x="0" y="0"/>
            <a:chExt cx="1520437" cy="37234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2507574" y="6444828"/>
            <a:ext cx="1007402" cy="597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20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3692393" y="4040577"/>
            <a:ext cx="3219933" cy="788534"/>
            <a:chOff x="0" y="0"/>
            <a:chExt cx="1520437" cy="37234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2760047" y="4066724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17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3692393" y="4829111"/>
            <a:ext cx="3219933" cy="788534"/>
            <a:chOff x="0" y="0"/>
            <a:chExt cx="1520437" cy="37234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3856699" y="4892793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11010011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760047" y="4855257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18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3692393" y="5587759"/>
            <a:ext cx="3219933" cy="788534"/>
            <a:chOff x="0" y="0"/>
            <a:chExt cx="1520437" cy="37234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2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2762309" y="5668501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19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8308896" y="5199636"/>
            <a:ext cx="2938521" cy="719618"/>
            <a:chOff x="0" y="0"/>
            <a:chExt cx="1520437" cy="37234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8522442" y="5248367"/>
            <a:ext cx="2342462" cy="5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2"/>
              </a:lnSpc>
            </a:pPr>
            <a:r>
              <a:rPr lang="en-US" sz="3180">
                <a:solidFill>
                  <a:srgbClr val="0097B2"/>
                </a:solidFill>
                <a:latin typeface="Alatsi"/>
              </a:rPr>
              <a:t>10011101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200655" y="5230924"/>
            <a:ext cx="688951" cy="53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52"/>
              </a:lnSpc>
            </a:pPr>
            <a:r>
              <a:rPr lang="en-US" sz="3180">
                <a:solidFill>
                  <a:srgbClr val="0097B2"/>
                </a:solidFill>
                <a:latin typeface="Alatsi"/>
              </a:rPr>
              <a:t>ACC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856699" y="4104260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10011101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856699" y="6377734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11010011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856699" y="5700179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11100111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628362" y="3795048"/>
            <a:ext cx="5066592" cy="727511"/>
            <a:chOff x="0" y="0"/>
            <a:chExt cx="1334411" cy="191608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334411" cy="191608"/>
            </a:xfrm>
            <a:custGeom>
              <a:avLst/>
              <a:gdLst/>
              <a:ahLst/>
              <a:cxnLst/>
              <a:rect l="l" t="t" r="r" b="b"/>
              <a:pathLst>
                <a:path w="1334411" h="191608">
                  <a:moveTo>
                    <a:pt x="77930" y="0"/>
                  </a:moveTo>
                  <a:lnTo>
                    <a:pt x="1256481" y="0"/>
                  </a:lnTo>
                  <a:cubicBezTo>
                    <a:pt x="1277150" y="0"/>
                    <a:pt x="1296971" y="8210"/>
                    <a:pt x="1311586" y="22825"/>
                  </a:cubicBezTo>
                  <a:cubicBezTo>
                    <a:pt x="1326201" y="37440"/>
                    <a:pt x="1334411" y="57261"/>
                    <a:pt x="1334411" y="77930"/>
                  </a:cubicBezTo>
                  <a:lnTo>
                    <a:pt x="1334411" y="113678"/>
                  </a:lnTo>
                  <a:cubicBezTo>
                    <a:pt x="1334411" y="156718"/>
                    <a:pt x="1299521" y="191608"/>
                    <a:pt x="1256481" y="191608"/>
                  </a:cubicBezTo>
                  <a:lnTo>
                    <a:pt x="77930" y="191608"/>
                  </a:lnTo>
                  <a:cubicBezTo>
                    <a:pt x="57261" y="191608"/>
                    <a:pt x="37440" y="183397"/>
                    <a:pt x="22825" y="168783"/>
                  </a:cubicBezTo>
                  <a:cubicBezTo>
                    <a:pt x="8210" y="154168"/>
                    <a:pt x="0" y="134346"/>
                    <a:pt x="0" y="113678"/>
                  </a:cubicBezTo>
                  <a:lnTo>
                    <a:pt x="0" y="77930"/>
                  </a:lnTo>
                  <a:cubicBezTo>
                    <a:pt x="0" y="57261"/>
                    <a:pt x="8210" y="37440"/>
                    <a:pt x="22825" y="22825"/>
                  </a:cubicBezTo>
                  <a:cubicBezTo>
                    <a:pt x="37440" y="8210"/>
                    <a:pt x="57261" y="0"/>
                    <a:pt x="77930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1334411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362451" y="3792901"/>
            <a:ext cx="322384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LDD 17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362451" y="3171153"/>
            <a:ext cx="3946108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Assembly Language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638530" y="4587531"/>
            <a:ext cx="5056425" cy="727511"/>
            <a:chOff x="0" y="0"/>
            <a:chExt cx="1331733" cy="191608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331733" cy="191608"/>
            </a:xfrm>
            <a:custGeom>
              <a:avLst/>
              <a:gdLst/>
              <a:ahLst/>
              <a:cxnLst/>
              <a:rect l="l" t="t" r="r" b="b"/>
              <a:pathLst>
                <a:path w="1331733" h="191608">
                  <a:moveTo>
                    <a:pt x="78086" y="0"/>
                  </a:moveTo>
                  <a:lnTo>
                    <a:pt x="1253647" y="0"/>
                  </a:lnTo>
                  <a:cubicBezTo>
                    <a:pt x="1274357" y="0"/>
                    <a:pt x="1294218" y="8227"/>
                    <a:pt x="1308862" y="22871"/>
                  </a:cubicBezTo>
                  <a:cubicBezTo>
                    <a:pt x="1323506" y="37515"/>
                    <a:pt x="1331733" y="57377"/>
                    <a:pt x="1331733" y="78086"/>
                  </a:cubicBezTo>
                  <a:lnTo>
                    <a:pt x="1331733" y="113521"/>
                  </a:lnTo>
                  <a:cubicBezTo>
                    <a:pt x="1331733" y="156647"/>
                    <a:pt x="1296773" y="191608"/>
                    <a:pt x="1253647" y="191608"/>
                  </a:cubicBezTo>
                  <a:lnTo>
                    <a:pt x="78086" y="191608"/>
                  </a:lnTo>
                  <a:cubicBezTo>
                    <a:pt x="57377" y="191608"/>
                    <a:pt x="37515" y="183381"/>
                    <a:pt x="22871" y="168737"/>
                  </a:cubicBezTo>
                  <a:cubicBezTo>
                    <a:pt x="8227" y="154093"/>
                    <a:pt x="0" y="134231"/>
                    <a:pt x="0" y="113521"/>
                  </a:cubicBezTo>
                  <a:lnTo>
                    <a:pt x="0" y="78086"/>
                  </a:lnTo>
                  <a:cubicBezTo>
                    <a:pt x="0" y="57377"/>
                    <a:pt x="8227" y="37515"/>
                    <a:pt x="22871" y="22871"/>
                  </a:cubicBezTo>
                  <a:cubicBezTo>
                    <a:pt x="37515" y="8227"/>
                    <a:pt x="57377" y="0"/>
                    <a:pt x="78086" y="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28575"/>
              <a:ext cx="1331733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1028700" y="4608284"/>
            <a:ext cx="431658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AND #B00000000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638530" y="5381717"/>
            <a:ext cx="5056425" cy="727511"/>
            <a:chOff x="0" y="0"/>
            <a:chExt cx="1331733" cy="191608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331733" cy="191608"/>
            </a:xfrm>
            <a:custGeom>
              <a:avLst/>
              <a:gdLst/>
              <a:ahLst/>
              <a:cxnLst/>
              <a:rect l="l" t="t" r="r" b="b"/>
              <a:pathLst>
                <a:path w="1331733" h="191608">
                  <a:moveTo>
                    <a:pt x="78086" y="0"/>
                  </a:moveTo>
                  <a:lnTo>
                    <a:pt x="1253647" y="0"/>
                  </a:lnTo>
                  <a:cubicBezTo>
                    <a:pt x="1274357" y="0"/>
                    <a:pt x="1294218" y="8227"/>
                    <a:pt x="1308862" y="22871"/>
                  </a:cubicBezTo>
                  <a:cubicBezTo>
                    <a:pt x="1323506" y="37515"/>
                    <a:pt x="1331733" y="57377"/>
                    <a:pt x="1331733" y="78086"/>
                  </a:cubicBezTo>
                  <a:lnTo>
                    <a:pt x="1331733" y="113521"/>
                  </a:lnTo>
                  <a:cubicBezTo>
                    <a:pt x="1331733" y="156647"/>
                    <a:pt x="1296773" y="191608"/>
                    <a:pt x="1253647" y="191608"/>
                  </a:cubicBezTo>
                  <a:lnTo>
                    <a:pt x="78086" y="191608"/>
                  </a:lnTo>
                  <a:cubicBezTo>
                    <a:pt x="57377" y="191608"/>
                    <a:pt x="37515" y="183381"/>
                    <a:pt x="22871" y="168737"/>
                  </a:cubicBezTo>
                  <a:cubicBezTo>
                    <a:pt x="8227" y="154093"/>
                    <a:pt x="0" y="134231"/>
                    <a:pt x="0" y="113521"/>
                  </a:cubicBezTo>
                  <a:lnTo>
                    <a:pt x="0" y="78086"/>
                  </a:lnTo>
                  <a:cubicBezTo>
                    <a:pt x="0" y="57377"/>
                    <a:pt x="8227" y="37515"/>
                    <a:pt x="22871" y="22871"/>
                  </a:cubicBezTo>
                  <a:cubicBezTo>
                    <a:pt x="37515" y="8227"/>
                    <a:pt x="57377" y="0"/>
                    <a:pt x="78086" y="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28575"/>
              <a:ext cx="1331733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1362451" y="5361487"/>
            <a:ext cx="322384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STO 17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213938" y="6193985"/>
            <a:ext cx="3946108" cy="158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Italics"/>
              </a:rPr>
              <a:t>The following code will set all the bits at &lt;17&gt; to 00000000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364367" y="1425295"/>
            <a:ext cx="6472401" cy="982938"/>
            <a:chOff x="0" y="0"/>
            <a:chExt cx="1704665" cy="258881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704665" cy="258881"/>
            </a:xfrm>
            <a:custGeom>
              <a:avLst/>
              <a:gdLst/>
              <a:ahLst/>
              <a:cxnLst/>
              <a:rect l="l" t="t" r="r" b="b"/>
              <a:pathLst>
                <a:path w="1704665" h="258881">
                  <a:moveTo>
                    <a:pt x="61003" y="0"/>
                  </a:moveTo>
                  <a:lnTo>
                    <a:pt x="1643662" y="0"/>
                  </a:lnTo>
                  <a:cubicBezTo>
                    <a:pt x="1659841" y="0"/>
                    <a:pt x="1675357" y="6427"/>
                    <a:pt x="1686798" y="17867"/>
                  </a:cubicBezTo>
                  <a:cubicBezTo>
                    <a:pt x="1698238" y="29308"/>
                    <a:pt x="1704665" y="44824"/>
                    <a:pt x="1704665" y="61003"/>
                  </a:cubicBezTo>
                  <a:lnTo>
                    <a:pt x="1704665" y="197877"/>
                  </a:lnTo>
                  <a:cubicBezTo>
                    <a:pt x="1704665" y="231569"/>
                    <a:pt x="1677353" y="258881"/>
                    <a:pt x="1643662" y="258881"/>
                  </a:cubicBezTo>
                  <a:lnTo>
                    <a:pt x="61003" y="258881"/>
                  </a:lnTo>
                  <a:cubicBezTo>
                    <a:pt x="27312" y="258881"/>
                    <a:pt x="0" y="231569"/>
                    <a:pt x="0" y="197877"/>
                  </a:cubicBezTo>
                  <a:lnTo>
                    <a:pt x="0" y="61003"/>
                  </a:lnTo>
                  <a:cubicBezTo>
                    <a:pt x="0" y="27312"/>
                    <a:pt x="27312" y="0"/>
                    <a:pt x="61003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28575"/>
              <a:ext cx="1704665" cy="287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49" name="Freeform 49"/>
          <p:cNvSpPr/>
          <p:nvPr/>
        </p:nvSpPr>
        <p:spPr>
          <a:xfrm>
            <a:off x="488801" y="1554196"/>
            <a:ext cx="725137" cy="725137"/>
          </a:xfrm>
          <a:custGeom>
            <a:avLst/>
            <a:gdLst/>
            <a:ahLst/>
            <a:cxnLst/>
            <a:rect l="l" t="t" r="r" b="b"/>
            <a:pathLst>
              <a:path w="725137" h="725137">
                <a:moveTo>
                  <a:pt x="0" y="0"/>
                </a:moveTo>
                <a:lnTo>
                  <a:pt x="725137" y="0"/>
                </a:lnTo>
                <a:lnTo>
                  <a:pt x="725137" y="725137"/>
                </a:lnTo>
                <a:lnTo>
                  <a:pt x="0" y="7251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0" name="TextBox 50"/>
          <p:cNvSpPr txBox="1"/>
          <p:nvPr/>
        </p:nvSpPr>
        <p:spPr>
          <a:xfrm>
            <a:off x="1362451" y="1474466"/>
            <a:ext cx="5066592" cy="782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000002"/>
                </a:solidFill>
                <a:latin typeface="Poppins Bold"/>
              </a:rPr>
              <a:t>Setting all the bits to 0.</a:t>
            </a:r>
          </a:p>
          <a:p>
            <a:pPr marL="0" lvl="0" indent="0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Poppins Bold Italics"/>
              </a:rPr>
              <a:t>(Useful when restarting a system)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6471748" y="3780736"/>
            <a:ext cx="11163198" cy="3912555"/>
            <a:chOff x="0" y="0"/>
            <a:chExt cx="2940102" cy="1030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40102" cy="1030467"/>
            </a:xfrm>
            <a:custGeom>
              <a:avLst/>
              <a:gdLst/>
              <a:ahLst/>
              <a:cxnLst/>
              <a:rect l="l" t="t" r="r" b="b"/>
              <a:pathLst>
                <a:path w="2940102" h="1030467">
                  <a:moveTo>
                    <a:pt x="35370" y="0"/>
                  </a:moveTo>
                  <a:lnTo>
                    <a:pt x="2904732" y="0"/>
                  </a:lnTo>
                  <a:cubicBezTo>
                    <a:pt x="2924266" y="0"/>
                    <a:pt x="2940102" y="15836"/>
                    <a:pt x="2940102" y="35370"/>
                  </a:cubicBezTo>
                  <a:lnTo>
                    <a:pt x="2940102" y="995097"/>
                  </a:lnTo>
                  <a:cubicBezTo>
                    <a:pt x="2940102" y="1014632"/>
                    <a:pt x="2924266" y="1030467"/>
                    <a:pt x="2904732" y="1030467"/>
                  </a:cubicBezTo>
                  <a:lnTo>
                    <a:pt x="35370" y="1030467"/>
                  </a:lnTo>
                  <a:cubicBezTo>
                    <a:pt x="15836" y="1030467"/>
                    <a:pt x="0" y="1014632"/>
                    <a:pt x="0" y="995097"/>
                  </a:cubicBezTo>
                  <a:lnTo>
                    <a:pt x="0" y="35370"/>
                  </a:lnTo>
                  <a:cubicBezTo>
                    <a:pt x="0" y="15836"/>
                    <a:pt x="15836" y="0"/>
                    <a:pt x="35370" y="0"/>
                  </a:cubicBezTo>
                  <a:close/>
                </a:path>
              </a:pathLst>
            </a:custGeom>
            <a:solidFill>
              <a:srgbClr val="EFEFEF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940102" cy="1059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692393" y="6294672"/>
            <a:ext cx="3219933" cy="788534"/>
            <a:chOff x="0" y="0"/>
            <a:chExt cx="1520437" cy="37234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692393" y="4040577"/>
            <a:ext cx="3219933" cy="788534"/>
            <a:chOff x="0" y="0"/>
            <a:chExt cx="1520437" cy="37234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692393" y="4829111"/>
            <a:ext cx="3219933" cy="788534"/>
            <a:chOff x="0" y="0"/>
            <a:chExt cx="1520437" cy="37234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692393" y="5587759"/>
            <a:ext cx="3219933" cy="788534"/>
            <a:chOff x="0" y="0"/>
            <a:chExt cx="1520437" cy="37234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2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308896" y="5199636"/>
            <a:ext cx="2938521" cy="719618"/>
            <a:chOff x="0" y="0"/>
            <a:chExt cx="1520437" cy="37234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28362" y="3795048"/>
            <a:ext cx="5066592" cy="727511"/>
            <a:chOff x="0" y="0"/>
            <a:chExt cx="1334411" cy="19160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34411" cy="191608"/>
            </a:xfrm>
            <a:custGeom>
              <a:avLst/>
              <a:gdLst/>
              <a:ahLst/>
              <a:cxnLst/>
              <a:rect l="l" t="t" r="r" b="b"/>
              <a:pathLst>
                <a:path w="1334411" h="191608">
                  <a:moveTo>
                    <a:pt x="77930" y="0"/>
                  </a:moveTo>
                  <a:lnTo>
                    <a:pt x="1256481" y="0"/>
                  </a:lnTo>
                  <a:cubicBezTo>
                    <a:pt x="1277150" y="0"/>
                    <a:pt x="1296971" y="8210"/>
                    <a:pt x="1311586" y="22825"/>
                  </a:cubicBezTo>
                  <a:cubicBezTo>
                    <a:pt x="1326201" y="37440"/>
                    <a:pt x="1334411" y="57261"/>
                    <a:pt x="1334411" y="77930"/>
                  </a:cubicBezTo>
                  <a:lnTo>
                    <a:pt x="1334411" y="113678"/>
                  </a:lnTo>
                  <a:cubicBezTo>
                    <a:pt x="1334411" y="156718"/>
                    <a:pt x="1299521" y="191608"/>
                    <a:pt x="1256481" y="191608"/>
                  </a:cubicBezTo>
                  <a:lnTo>
                    <a:pt x="77930" y="191608"/>
                  </a:lnTo>
                  <a:cubicBezTo>
                    <a:pt x="57261" y="191608"/>
                    <a:pt x="37440" y="183397"/>
                    <a:pt x="22825" y="168783"/>
                  </a:cubicBezTo>
                  <a:cubicBezTo>
                    <a:pt x="8210" y="154168"/>
                    <a:pt x="0" y="134346"/>
                    <a:pt x="0" y="113678"/>
                  </a:cubicBezTo>
                  <a:lnTo>
                    <a:pt x="0" y="77930"/>
                  </a:lnTo>
                  <a:cubicBezTo>
                    <a:pt x="0" y="57261"/>
                    <a:pt x="8210" y="37440"/>
                    <a:pt x="22825" y="22825"/>
                  </a:cubicBezTo>
                  <a:cubicBezTo>
                    <a:pt x="37440" y="8210"/>
                    <a:pt x="57261" y="0"/>
                    <a:pt x="77930" y="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334411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38530" y="4587531"/>
            <a:ext cx="5056425" cy="727511"/>
            <a:chOff x="0" y="0"/>
            <a:chExt cx="1331733" cy="19160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331733" cy="191608"/>
            </a:xfrm>
            <a:custGeom>
              <a:avLst/>
              <a:gdLst/>
              <a:ahLst/>
              <a:cxnLst/>
              <a:rect l="l" t="t" r="r" b="b"/>
              <a:pathLst>
                <a:path w="1331733" h="191608">
                  <a:moveTo>
                    <a:pt x="78086" y="0"/>
                  </a:moveTo>
                  <a:lnTo>
                    <a:pt x="1253647" y="0"/>
                  </a:lnTo>
                  <a:cubicBezTo>
                    <a:pt x="1274357" y="0"/>
                    <a:pt x="1294218" y="8227"/>
                    <a:pt x="1308862" y="22871"/>
                  </a:cubicBezTo>
                  <a:cubicBezTo>
                    <a:pt x="1323506" y="37515"/>
                    <a:pt x="1331733" y="57377"/>
                    <a:pt x="1331733" y="78086"/>
                  </a:cubicBezTo>
                  <a:lnTo>
                    <a:pt x="1331733" y="113521"/>
                  </a:lnTo>
                  <a:cubicBezTo>
                    <a:pt x="1331733" y="156647"/>
                    <a:pt x="1296773" y="191608"/>
                    <a:pt x="1253647" y="191608"/>
                  </a:cubicBezTo>
                  <a:lnTo>
                    <a:pt x="78086" y="191608"/>
                  </a:lnTo>
                  <a:cubicBezTo>
                    <a:pt x="57377" y="191608"/>
                    <a:pt x="37515" y="183381"/>
                    <a:pt x="22871" y="168737"/>
                  </a:cubicBezTo>
                  <a:cubicBezTo>
                    <a:pt x="8227" y="154093"/>
                    <a:pt x="0" y="134231"/>
                    <a:pt x="0" y="113521"/>
                  </a:cubicBezTo>
                  <a:lnTo>
                    <a:pt x="0" y="78086"/>
                  </a:lnTo>
                  <a:cubicBezTo>
                    <a:pt x="0" y="57377"/>
                    <a:pt x="8227" y="37515"/>
                    <a:pt x="22871" y="22871"/>
                  </a:cubicBezTo>
                  <a:cubicBezTo>
                    <a:pt x="37515" y="8227"/>
                    <a:pt x="57377" y="0"/>
                    <a:pt x="78086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1331733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38530" y="5381717"/>
            <a:ext cx="5056425" cy="727511"/>
            <a:chOff x="0" y="0"/>
            <a:chExt cx="1331733" cy="19160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331733" cy="191608"/>
            </a:xfrm>
            <a:custGeom>
              <a:avLst/>
              <a:gdLst/>
              <a:ahLst/>
              <a:cxnLst/>
              <a:rect l="l" t="t" r="r" b="b"/>
              <a:pathLst>
                <a:path w="1331733" h="191608">
                  <a:moveTo>
                    <a:pt x="78086" y="0"/>
                  </a:moveTo>
                  <a:lnTo>
                    <a:pt x="1253647" y="0"/>
                  </a:lnTo>
                  <a:cubicBezTo>
                    <a:pt x="1274357" y="0"/>
                    <a:pt x="1294218" y="8227"/>
                    <a:pt x="1308862" y="22871"/>
                  </a:cubicBezTo>
                  <a:cubicBezTo>
                    <a:pt x="1323506" y="37515"/>
                    <a:pt x="1331733" y="57377"/>
                    <a:pt x="1331733" y="78086"/>
                  </a:cubicBezTo>
                  <a:lnTo>
                    <a:pt x="1331733" y="113521"/>
                  </a:lnTo>
                  <a:cubicBezTo>
                    <a:pt x="1331733" y="156647"/>
                    <a:pt x="1296773" y="191608"/>
                    <a:pt x="1253647" y="191608"/>
                  </a:cubicBezTo>
                  <a:lnTo>
                    <a:pt x="78086" y="191608"/>
                  </a:lnTo>
                  <a:cubicBezTo>
                    <a:pt x="57377" y="191608"/>
                    <a:pt x="37515" y="183381"/>
                    <a:pt x="22871" y="168737"/>
                  </a:cubicBezTo>
                  <a:cubicBezTo>
                    <a:pt x="8227" y="154093"/>
                    <a:pt x="0" y="134231"/>
                    <a:pt x="0" y="113521"/>
                  </a:cubicBezTo>
                  <a:lnTo>
                    <a:pt x="0" y="78086"/>
                  </a:lnTo>
                  <a:cubicBezTo>
                    <a:pt x="0" y="57377"/>
                    <a:pt x="8227" y="37515"/>
                    <a:pt x="22871" y="22871"/>
                  </a:cubicBezTo>
                  <a:cubicBezTo>
                    <a:pt x="37515" y="8227"/>
                    <a:pt x="57377" y="0"/>
                    <a:pt x="78086" y="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1331733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aphicFrame>
        <p:nvGraphicFramePr>
          <p:cNvPr id="29" name="Table 29"/>
          <p:cNvGraphicFramePr>
            <a:graphicFrameLocks noGrp="1"/>
          </p:cNvGraphicFramePr>
          <p:nvPr/>
        </p:nvGraphicFramePr>
        <p:xfrm>
          <a:off x="6710349" y="6776812"/>
          <a:ext cx="5616248" cy="2654127"/>
        </p:xfrm>
        <a:graphic>
          <a:graphicData uri="http://schemas.openxmlformats.org/drawingml/2006/table">
            <a:tbl>
              <a:tblPr/>
              <a:tblGrid>
                <a:gridCol w="702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2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20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20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20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20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8470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70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470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AFAFA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AFAFA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AFAFA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AFAFA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AFAFA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AFAFA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AFAFA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AFAFA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Freeform 30"/>
          <p:cNvSpPr/>
          <p:nvPr/>
        </p:nvSpPr>
        <p:spPr>
          <a:xfrm rot="-5859809">
            <a:off x="8450037" y="5698394"/>
            <a:ext cx="1127038" cy="587759"/>
          </a:xfrm>
          <a:custGeom>
            <a:avLst/>
            <a:gdLst/>
            <a:ahLst/>
            <a:cxnLst/>
            <a:rect l="l" t="t" r="r" b="b"/>
            <a:pathLst>
              <a:path w="1127038" h="587759">
                <a:moveTo>
                  <a:pt x="0" y="0"/>
                </a:moveTo>
                <a:lnTo>
                  <a:pt x="1127038" y="0"/>
                </a:lnTo>
                <a:lnTo>
                  <a:pt x="1127038" y="587759"/>
                </a:lnTo>
                <a:lnTo>
                  <a:pt x="0" y="5877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1" name="TextBox 31"/>
          <p:cNvSpPr txBox="1"/>
          <p:nvPr/>
        </p:nvSpPr>
        <p:spPr>
          <a:xfrm>
            <a:off x="1135659" y="132182"/>
            <a:ext cx="7208500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FFFF"/>
                </a:solidFill>
                <a:latin typeface="Poppins Bold"/>
              </a:rPr>
              <a:t>7.3 Bit Manipulation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755889" y="3171153"/>
            <a:ext cx="8594916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Illustration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507574" y="6444828"/>
            <a:ext cx="1007402" cy="597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20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760047" y="4066724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17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856699" y="4892793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11010011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760047" y="4855257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18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762309" y="5668501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19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522442" y="5248367"/>
            <a:ext cx="2342462" cy="5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2"/>
              </a:lnSpc>
            </a:pPr>
            <a:r>
              <a:rPr lang="en-US" sz="3180">
                <a:solidFill>
                  <a:srgbClr val="0097B2"/>
                </a:solidFill>
                <a:latin typeface="Alatsi"/>
              </a:rPr>
              <a:t>10011101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200655" y="5230924"/>
            <a:ext cx="688951" cy="53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52"/>
              </a:lnSpc>
            </a:pPr>
            <a:r>
              <a:rPr lang="en-US" sz="3180">
                <a:solidFill>
                  <a:srgbClr val="0097B2"/>
                </a:solidFill>
                <a:latin typeface="Alatsi"/>
              </a:rPr>
              <a:t>ACC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3856699" y="4104260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10011101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3856699" y="6377734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11010011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3856699" y="5700179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11100111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62451" y="3792901"/>
            <a:ext cx="322384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LDD 17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362451" y="3171153"/>
            <a:ext cx="3946108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Assembly Language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28700" y="4608284"/>
            <a:ext cx="431658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AND #B00000000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362451" y="5361487"/>
            <a:ext cx="322384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STO 17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213938" y="6193985"/>
            <a:ext cx="3946108" cy="158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Italics"/>
              </a:rPr>
              <a:t>The following code will set all the bits at &lt;17&gt; to 00000000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789828" y="7822931"/>
            <a:ext cx="776793" cy="53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52"/>
              </a:lnSpc>
            </a:pPr>
            <a:r>
              <a:rPr lang="en-US" sz="3180">
                <a:solidFill>
                  <a:srgbClr val="0097B2"/>
                </a:solidFill>
                <a:latin typeface="Alatsi"/>
              </a:rPr>
              <a:t>AND</a:t>
            </a:r>
          </a:p>
        </p:txBody>
      </p:sp>
      <p:grpSp>
        <p:nvGrpSpPr>
          <p:cNvPr id="49" name="Group 49"/>
          <p:cNvGrpSpPr/>
          <p:nvPr/>
        </p:nvGrpSpPr>
        <p:grpSpPr>
          <a:xfrm>
            <a:off x="364367" y="1425295"/>
            <a:ext cx="6472401" cy="982938"/>
            <a:chOff x="0" y="0"/>
            <a:chExt cx="1704665" cy="258881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704665" cy="258881"/>
            </a:xfrm>
            <a:custGeom>
              <a:avLst/>
              <a:gdLst/>
              <a:ahLst/>
              <a:cxnLst/>
              <a:rect l="l" t="t" r="r" b="b"/>
              <a:pathLst>
                <a:path w="1704665" h="258881">
                  <a:moveTo>
                    <a:pt x="61003" y="0"/>
                  </a:moveTo>
                  <a:lnTo>
                    <a:pt x="1643662" y="0"/>
                  </a:lnTo>
                  <a:cubicBezTo>
                    <a:pt x="1659841" y="0"/>
                    <a:pt x="1675357" y="6427"/>
                    <a:pt x="1686798" y="17867"/>
                  </a:cubicBezTo>
                  <a:cubicBezTo>
                    <a:pt x="1698238" y="29308"/>
                    <a:pt x="1704665" y="44824"/>
                    <a:pt x="1704665" y="61003"/>
                  </a:cubicBezTo>
                  <a:lnTo>
                    <a:pt x="1704665" y="197877"/>
                  </a:lnTo>
                  <a:cubicBezTo>
                    <a:pt x="1704665" y="231569"/>
                    <a:pt x="1677353" y="258881"/>
                    <a:pt x="1643662" y="258881"/>
                  </a:cubicBezTo>
                  <a:lnTo>
                    <a:pt x="61003" y="258881"/>
                  </a:lnTo>
                  <a:cubicBezTo>
                    <a:pt x="27312" y="258881"/>
                    <a:pt x="0" y="231569"/>
                    <a:pt x="0" y="197877"/>
                  </a:cubicBezTo>
                  <a:lnTo>
                    <a:pt x="0" y="61003"/>
                  </a:lnTo>
                  <a:cubicBezTo>
                    <a:pt x="0" y="27312"/>
                    <a:pt x="27312" y="0"/>
                    <a:pt x="61003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28575"/>
              <a:ext cx="1704665" cy="287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52" name="Freeform 52"/>
          <p:cNvSpPr/>
          <p:nvPr/>
        </p:nvSpPr>
        <p:spPr>
          <a:xfrm>
            <a:off x="488801" y="1554196"/>
            <a:ext cx="725137" cy="725137"/>
          </a:xfrm>
          <a:custGeom>
            <a:avLst/>
            <a:gdLst/>
            <a:ahLst/>
            <a:cxnLst/>
            <a:rect l="l" t="t" r="r" b="b"/>
            <a:pathLst>
              <a:path w="725137" h="725137">
                <a:moveTo>
                  <a:pt x="0" y="0"/>
                </a:moveTo>
                <a:lnTo>
                  <a:pt x="725137" y="0"/>
                </a:lnTo>
                <a:lnTo>
                  <a:pt x="725137" y="725137"/>
                </a:lnTo>
                <a:lnTo>
                  <a:pt x="0" y="7251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3" name="TextBox 53"/>
          <p:cNvSpPr txBox="1"/>
          <p:nvPr/>
        </p:nvSpPr>
        <p:spPr>
          <a:xfrm>
            <a:off x="1362451" y="1474466"/>
            <a:ext cx="5066592" cy="782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000002"/>
                </a:solidFill>
                <a:latin typeface="Poppins Bold"/>
              </a:rPr>
              <a:t>Setting all the bits to 0.</a:t>
            </a:r>
          </a:p>
          <a:p>
            <a:pPr marL="0" lvl="0" indent="0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Poppins Bold Italics"/>
              </a:rPr>
              <a:t>(Useful when restarting a system)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6471748" y="3780736"/>
            <a:ext cx="11163198" cy="3912555"/>
            <a:chOff x="0" y="0"/>
            <a:chExt cx="2940102" cy="1030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40102" cy="1030467"/>
            </a:xfrm>
            <a:custGeom>
              <a:avLst/>
              <a:gdLst/>
              <a:ahLst/>
              <a:cxnLst/>
              <a:rect l="l" t="t" r="r" b="b"/>
              <a:pathLst>
                <a:path w="2940102" h="1030467">
                  <a:moveTo>
                    <a:pt x="35370" y="0"/>
                  </a:moveTo>
                  <a:lnTo>
                    <a:pt x="2904732" y="0"/>
                  </a:lnTo>
                  <a:cubicBezTo>
                    <a:pt x="2924266" y="0"/>
                    <a:pt x="2940102" y="15836"/>
                    <a:pt x="2940102" y="35370"/>
                  </a:cubicBezTo>
                  <a:lnTo>
                    <a:pt x="2940102" y="995097"/>
                  </a:lnTo>
                  <a:cubicBezTo>
                    <a:pt x="2940102" y="1014632"/>
                    <a:pt x="2924266" y="1030467"/>
                    <a:pt x="2904732" y="1030467"/>
                  </a:cubicBezTo>
                  <a:lnTo>
                    <a:pt x="35370" y="1030467"/>
                  </a:lnTo>
                  <a:cubicBezTo>
                    <a:pt x="15836" y="1030467"/>
                    <a:pt x="0" y="1014632"/>
                    <a:pt x="0" y="995097"/>
                  </a:cubicBezTo>
                  <a:lnTo>
                    <a:pt x="0" y="35370"/>
                  </a:lnTo>
                  <a:cubicBezTo>
                    <a:pt x="0" y="15836"/>
                    <a:pt x="15836" y="0"/>
                    <a:pt x="35370" y="0"/>
                  </a:cubicBezTo>
                  <a:close/>
                </a:path>
              </a:pathLst>
            </a:custGeom>
            <a:solidFill>
              <a:srgbClr val="EFEFEF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940102" cy="1059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692393" y="6294672"/>
            <a:ext cx="3219933" cy="788534"/>
            <a:chOff x="0" y="0"/>
            <a:chExt cx="1520437" cy="37234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692393" y="4040577"/>
            <a:ext cx="3219933" cy="788534"/>
            <a:chOff x="0" y="0"/>
            <a:chExt cx="1520437" cy="37234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692393" y="4829111"/>
            <a:ext cx="3219933" cy="788534"/>
            <a:chOff x="0" y="0"/>
            <a:chExt cx="1520437" cy="37234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692393" y="5587759"/>
            <a:ext cx="3219933" cy="788534"/>
            <a:chOff x="0" y="0"/>
            <a:chExt cx="1520437" cy="37234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2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308896" y="5199636"/>
            <a:ext cx="2938521" cy="719618"/>
            <a:chOff x="0" y="0"/>
            <a:chExt cx="1520437" cy="37234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28362" y="3795048"/>
            <a:ext cx="5066592" cy="727511"/>
            <a:chOff x="0" y="0"/>
            <a:chExt cx="1334411" cy="19160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34411" cy="191608"/>
            </a:xfrm>
            <a:custGeom>
              <a:avLst/>
              <a:gdLst/>
              <a:ahLst/>
              <a:cxnLst/>
              <a:rect l="l" t="t" r="r" b="b"/>
              <a:pathLst>
                <a:path w="1334411" h="191608">
                  <a:moveTo>
                    <a:pt x="77930" y="0"/>
                  </a:moveTo>
                  <a:lnTo>
                    <a:pt x="1256481" y="0"/>
                  </a:lnTo>
                  <a:cubicBezTo>
                    <a:pt x="1277150" y="0"/>
                    <a:pt x="1296971" y="8210"/>
                    <a:pt x="1311586" y="22825"/>
                  </a:cubicBezTo>
                  <a:cubicBezTo>
                    <a:pt x="1326201" y="37440"/>
                    <a:pt x="1334411" y="57261"/>
                    <a:pt x="1334411" y="77930"/>
                  </a:cubicBezTo>
                  <a:lnTo>
                    <a:pt x="1334411" y="113678"/>
                  </a:lnTo>
                  <a:cubicBezTo>
                    <a:pt x="1334411" y="156718"/>
                    <a:pt x="1299521" y="191608"/>
                    <a:pt x="1256481" y="191608"/>
                  </a:cubicBezTo>
                  <a:lnTo>
                    <a:pt x="77930" y="191608"/>
                  </a:lnTo>
                  <a:cubicBezTo>
                    <a:pt x="57261" y="191608"/>
                    <a:pt x="37440" y="183397"/>
                    <a:pt x="22825" y="168783"/>
                  </a:cubicBezTo>
                  <a:cubicBezTo>
                    <a:pt x="8210" y="154168"/>
                    <a:pt x="0" y="134346"/>
                    <a:pt x="0" y="113678"/>
                  </a:cubicBezTo>
                  <a:lnTo>
                    <a:pt x="0" y="77930"/>
                  </a:lnTo>
                  <a:cubicBezTo>
                    <a:pt x="0" y="57261"/>
                    <a:pt x="8210" y="37440"/>
                    <a:pt x="22825" y="22825"/>
                  </a:cubicBezTo>
                  <a:cubicBezTo>
                    <a:pt x="37440" y="8210"/>
                    <a:pt x="57261" y="0"/>
                    <a:pt x="77930" y="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334411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38530" y="4587531"/>
            <a:ext cx="5056425" cy="727511"/>
            <a:chOff x="0" y="0"/>
            <a:chExt cx="1331733" cy="19160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331733" cy="191608"/>
            </a:xfrm>
            <a:custGeom>
              <a:avLst/>
              <a:gdLst/>
              <a:ahLst/>
              <a:cxnLst/>
              <a:rect l="l" t="t" r="r" b="b"/>
              <a:pathLst>
                <a:path w="1331733" h="191608">
                  <a:moveTo>
                    <a:pt x="78086" y="0"/>
                  </a:moveTo>
                  <a:lnTo>
                    <a:pt x="1253647" y="0"/>
                  </a:lnTo>
                  <a:cubicBezTo>
                    <a:pt x="1274357" y="0"/>
                    <a:pt x="1294218" y="8227"/>
                    <a:pt x="1308862" y="22871"/>
                  </a:cubicBezTo>
                  <a:cubicBezTo>
                    <a:pt x="1323506" y="37515"/>
                    <a:pt x="1331733" y="57377"/>
                    <a:pt x="1331733" y="78086"/>
                  </a:cubicBezTo>
                  <a:lnTo>
                    <a:pt x="1331733" y="113521"/>
                  </a:lnTo>
                  <a:cubicBezTo>
                    <a:pt x="1331733" y="156647"/>
                    <a:pt x="1296773" y="191608"/>
                    <a:pt x="1253647" y="191608"/>
                  </a:cubicBezTo>
                  <a:lnTo>
                    <a:pt x="78086" y="191608"/>
                  </a:lnTo>
                  <a:cubicBezTo>
                    <a:pt x="57377" y="191608"/>
                    <a:pt x="37515" y="183381"/>
                    <a:pt x="22871" y="168737"/>
                  </a:cubicBezTo>
                  <a:cubicBezTo>
                    <a:pt x="8227" y="154093"/>
                    <a:pt x="0" y="134231"/>
                    <a:pt x="0" y="113521"/>
                  </a:cubicBezTo>
                  <a:lnTo>
                    <a:pt x="0" y="78086"/>
                  </a:lnTo>
                  <a:cubicBezTo>
                    <a:pt x="0" y="57377"/>
                    <a:pt x="8227" y="37515"/>
                    <a:pt x="22871" y="22871"/>
                  </a:cubicBezTo>
                  <a:cubicBezTo>
                    <a:pt x="37515" y="8227"/>
                    <a:pt x="57377" y="0"/>
                    <a:pt x="78086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1331733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38530" y="5381717"/>
            <a:ext cx="5056425" cy="727511"/>
            <a:chOff x="0" y="0"/>
            <a:chExt cx="1331733" cy="19160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331733" cy="191608"/>
            </a:xfrm>
            <a:custGeom>
              <a:avLst/>
              <a:gdLst/>
              <a:ahLst/>
              <a:cxnLst/>
              <a:rect l="l" t="t" r="r" b="b"/>
              <a:pathLst>
                <a:path w="1331733" h="191608">
                  <a:moveTo>
                    <a:pt x="78086" y="0"/>
                  </a:moveTo>
                  <a:lnTo>
                    <a:pt x="1253647" y="0"/>
                  </a:lnTo>
                  <a:cubicBezTo>
                    <a:pt x="1274357" y="0"/>
                    <a:pt x="1294218" y="8227"/>
                    <a:pt x="1308862" y="22871"/>
                  </a:cubicBezTo>
                  <a:cubicBezTo>
                    <a:pt x="1323506" y="37515"/>
                    <a:pt x="1331733" y="57377"/>
                    <a:pt x="1331733" y="78086"/>
                  </a:cubicBezTo>
                  <a:lnTo>
                    <a:pt x="1331733" y="113521"/>
                  </a:lnTo>
                  <a:cubicBezTo>
                    <a:pt x="1331733" y="156647"/>
                    <a:pt x="1296773" y="191608"/>
                    <a:pt x="1253647" y="191608"/>
                  </a:cubicBezTo>
                  <a:lnTo>
                    <a:pt x="78086" y="191608"/>
                  </a:lnTo>
                  <a:cubicBezTo>
                    <a:pt x="57377" y="191608"/>
                    <a:pt x="37515" y="183381"/>
                    <a:pt x="22871" y="168737"/>
                  </a:cubicBezTo>
                  <a:cubicBezTo>
                    <a:pt x="8227" y="154093"/>
                    <a:pt x="0" y="134231"/>
                    <a:pt x="0" y="113521"/>
                  </a:cubicBezTo>
                  <a:lnTo>
                    <a:pt x="0" y="78086"/>
                  </a:lnTo>
                  <a:cubicBezTo>
                    <a:pt x="0" y="57377"/>
                    <a:pt x="8227" y="37515"/>
                    <a:pt x="22871" y="22871"/>
                  </a:cubicBezTo>
                  <a:cubicBezTo>
                    <a:pt x="37515" y="8227"/>
                    <a:pt x="57377" y="0"/>
                    <a:pt x="78086" y="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1331733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aphicFrame>
        <p:nvGraphicFramePr>
          <p:cNvPr id="29" name="Table 29"/>
          <p:cNvGraphicFramePr>
            <a:graphicFrameLocks noGrp="1"/>
          </p:cNvGraphicFramePr>
          <p:nvPr/>
        </p:nvGraphicFramePr>
        <p:xfrm>
          <a:off x="6710349" y="6776812"/>
          <a:ext cx="5616251" cy="910109"/>
        </p:xfrm>
        <a:graphic>
          <a:graphicData uri="http://schemas.openxmlformats.org/drawingml/2006/table">
            <a:tbl>
              <a:tblPr/>
              <a:tblGrid>
                <a:gridCol w="702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2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20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20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20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20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1010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AFAFA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AFAFA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AFAFA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AFAFA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AFAFA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AFAFA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AFAFA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AFAFA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Freeform 30"/>
          <p:cNvSpPr/>
          <p:nvPr/>
        </p:nvSpPr>
        <p:spPr>
          <a:xfrm rot="-5859809" flipH="1">
            <a:off x="8073088" y="5955491"/>
            <a:ext cx="1127038" cy="587759"/>
          </a:xfrm>
          <a:custGeom>
            <a:avLst/>
            <a:gdLst/>
            <a:ahLst/>
            <a:cxnLst/>
            <a:rect l="l" t="t" r="r" b="b"/>
            <a:pathLst>
              <a:path w="1127038" h="587759">
                <a:moveTo>
                  <a:pt x="1127038" y="0"/>
                </a:moveTo>
                <a:lnTo>
                  <a:pt x="0" y="0"/>
                </a:lnTo>
                <a:lnTo>
                  <a:pt x="0" y="587759"/>
                </a:lnTo>
                <a:lnTo>
                  <a:pt x="1127038" y="587759"/>
                </a:lnTo>
                <a:lnTo>
                  <a:pt x="112703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1" name="TextBox 31"/>
          <p:cNvSpPr txBox="1"/>
          <p:nvPr/>
        </p:nvSpPr>
        <p:spPr>
          <a:xfrm>
            <a:off x="1135659" y="132182"/>
            <a:ext cx="7208500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FFFF"/>
                </a:solidFill>
                <a:latin typeface="Poppins Bold"/>
              </a:rPr>
              <a:t>7.3 Bit Manipulation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755889" y="3171153"/>
            <a:ext cx="8594916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Illustration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507574" y="6444828"/>
            <a:ext cx="1007402" cy="597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20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760047" y="4066724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17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856699" y="4892793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11010011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760047" y="4855257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18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762309" y="5668501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19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522442" y="5248367"/>
            <a:ext cx="2342462" cy="5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2"/>
              </a:lnSpc>
            </a:pPr>
            <a:r>
              <a:rPr lang="en-US" sz="3180">
                <a:solidFill>
                  <a:srgbClr val="0097B2"/>
                </a:solidFill>
                <a:latin typeface="Alatsi"/>
              </a:rPr>
              <a:t>00000000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200655" y="5230924"/>
            <a:ext cx="688951" cy="53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52"/>
              </a:lnSpc>
            </a:pPr>
            <a:r>
              <a:rPr lang="en-US" sz="3180">
                <a:solidFill>
                  <a:srgbClr val="0097B2"/>
                </a:solidFill>
                <a:latin typeface="Alatsi"/>
              </a:rPr>
              <a:t>ACC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3856699" y="4104260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10011101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3856699" y="6377734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11010011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3856699" y="5700179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11100111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62451" y="3792901"/>
            <a:ext cx="322384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LDD 17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362451" y="3171153"/>
            <a:ext cx="3946108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Assembly Language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28700" y="4608284"/>
            <a:ext cx="431658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AND #B00000000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362451" y="5361487"/>
            <a:ext cx="322384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STO 17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213938" y="6193985"/>
            <a:ext cx="3946108" cy="158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Italics"/>
              </a:rPr>
              <a:t>The following code will set all the bits at &lt;17&gt; to 00000000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364367" y="1425295"/>
            <a:ext cx="6472401" cy="982938"/>
            <a:chOff x="0" y="0"/>
            <a:chExt cx="1704665" cy="258881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704665" cy="258881"/>
            </a:xfrm>
            <a:custGeom>
              <a:avLst/>
              <a:gdLst/>
              <a:ahLst/>
              <a:cxnLst/>
              <a:rect l="l" t="t" r="r" b="b"/>
              <a:pathLst>
                <a:path w="1704665" h="258881">
                  <a:moveTo>
                    <a:pt x="61003" y="0"/>
                  </a:moveTo>
                  <a:lnTo>
                    <a:pt x="1643662" y="0"/>
                  </a:lnTo>
                  <a:cubicBezTo>
                    <a:pt x="1659841" y="0"/>
                    <a:pt x="1675357" y="6427"/>
                    <a:pt x="1686798" y="17867"/>
                  </a:cubicBezTo>
                  <a:cubicBezTo>
                    <a:pt x="1698238" y="29308"/>
                    <a:pt x="1704665" y="44824"/>
                    <a:pt x="1704665" y="61003"/>
                  </a:cubicBezTo>
                  <a:lnTo>
                    <a:pt x="1704665" y="197877"/>
                  </a:lnTo>
                  <a:cubicBezTo>
                    <a:pt x="1704665" y="231569"/>
                    <a:pt x="1677353" y="258881"/>
                    <a:pt x="1643662" y="258881"/>
                  </a:cubicBezTo>
                  <a:lnTo>
                    <a:pt x="61003" y="258881"/>
                  </a:lnTo>
                  <a:cubicBezTo>
                    <a:pt x="27312" y="258881"/>
                    <a:pt x="0" y="231569"/>
                    <a:pt x="0" y="197877"/>
                  </a:cubicBezTo>
                  <a:lnTo>
                    <a:pt x="0" y="61003"/>
                  </a:lnTo>
                  <a:cubicBezTo>
                    <a:pt x="0" y="27312"/>
                    <a:pt x="27312" y="0"/>
                    <a:pt x="61003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28575"/>
              <a:ext cx="1704665" cy="287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488801" y="1554196"/>
            <a:ext cx="725137" cy="725137"/>
          </a:xfrm>
          <a:custGeom>
            <a:avLst/>
            <a:gdLst/>
            <a:ahLst/>
            <a:cxnLst/>
            <a:rect l="l" t="t" r="r" b="b"/>
            <a:pathLst>
              <a:path w="725137" h="725137">
                <a:moveTo>
                  <a:pt x="0" y="0"/>
                </a:moveTo>
                <a:lnTo>
                  <a:pt x="725137" y="0"/>
                </a:lnTo>
                <a:lnTo>
                  <a:pt x="725137" y="725137"/>
                </a:lnTo>
                <a:lnTo>
                  <a:pt x="0" y="7251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2" name="TextBox 52"/>
          <p:cNvSpPr txBox="1"/>
          <p:nvPr/>
        </p:nvSpPr>
        <p:spPr>
          <a:xfrm>
            <a:off x="1362451" y="1474466"/>
            <a:ext cx="5066592" cy="782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000002"/>
                </a:solidFill>
                <a:latin typeface="Poppins Bold"/>
              </a:rPr>
              <a:t>Setting all the bits to 0.</a:t>
            </a:r>
          </a:p>
          <a:p>
            <a:pPr marL="0" lvl="0" indent="0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Poppins Bold Italics"/>
              </a:rPr>
              <a:t>(Useful when restarting a system)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6471748" y="3780736"/>
            <a:ext cx="11163198" cy="3912555"/>
            <a:chOff x="0" y="0"/>
            <a:chExt cx="2940102" cy="1030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40102" cy="1030467"/>
            </a:xfrm>
            <a:custGeom>
              <a:avLst/>
              <a:gdLst/>
              <a:ahLst/>
              <a:cxnLst/>
              <a:rect l="l" t="t" r="r" b="b"/>
              <a:pathLst>
                <a:path w="2940102" h="1030467">
                  <a:moveTo>
                    <a:pt x="35370" y="0"/>
                  </a:moveTo>
                  <a:lnTo>
                    <a:pt x="2904732" y="0"/>
                  </a:lnTo>
                  <a:cubicBezTo>
                    <a:pt x="2924266" y="0"/>
                    <a:pt x="2940102" y="15836"/>
                    <a:pt x="2940102" y="35370"/>
                  </a:cubicBezTo>
                  <a:lnTo>
                    <a:pt x="2940102" y="995097"/>
                  </a:lnTo>
                  <a:cubicBezTo>
                    <a:pt x="2940102" y="1014632"/>
                    <a:pt x="2924266" y="1030467"/>
                    <a:pt x="2904732" y="1030467"/>
                  </a:cubicBezTo>
                  <a:lnTo>
                    <a:pt x="35370" y="1030467"/>
                  </a:lnTo>
                  <a:cubicBezTo>
                    <a:pt x="15836" y="1030467"/>
                    <a:pt x="0" y="1014632"/>
                    <a:pt x="0" y="995097"/>
                  </a:cubicBezTo>
                  <a:lnTo>
                    <a:pt x="0" y="35370"/>
                  </a:lnTo>
                  <a:cubicBezTo>
                    <a:pt x="0" y="15836"/>
                    <a:pt x="15836" y="0"/>
                    <a:pt x="35370" y="0"/>
                  </a:cubicBezTo>
                  <a:close/>
                </a:path>
              </a:pathLst>
            </a:custGeom>
            <a:solidFill>
              <a:srgbClr val="EFEFEF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940102" cy="1059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692393" y="6294672"/>
            <a:ext cx="3219933" cy="788534"/>
            <a:chOff x="0" y="0"/>
            <a:chExt cx="1520437" cy="37234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692393" y="4040577"/>
            <a:ext cx="3219933" cy="788534"/>
            <a:chOff x="0" y="0"/>
            <a:chExt cx="1520437" cy="37234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692393" y="4829111"/>
            <a:ext cx="3219933" cy="788534"/>
            <a:chOff x="0" y="0"/>
            <a:chExt cx="1520437" cy="37234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692393" y="5587759"/>
            <a:ext cx="3219933" cy="788534"/>
            <a:chOff x="0" y="0"/>
            <a:chExt cx="1520437" cy="37234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2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308896" y="5199636"/>
            <a:ext cx="2938521" cy="719618"/>
            <a:chOff x="0" y="0"/>
            <a:chExt cx="1520437" cy="37234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172E4A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28362" y="3795048"/>
            <a:ext cx="5066592" cy="727511"/>
            <a:chOff x="0" y="0"/>
            <a:chExt cx="1334411" cy="19160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34411" cy="191608"/>
            </a:xfrm>
            <a:custGeom>
              <a:avLst/>
              <a:gdLst/>
              <a:ahLst/>
              <a:cxnLst/>
              <a:rect l="l" t="t" r="r" b="b"/>
              <a:pathLst>
                <a:path w="1334411" h="191608">
                  <a:moveTo>
                    <a:pt x="77930" y="0"/>
                  </a:moveTo>
                  <a:lnTo>
                    <a:pt x="1256481" y="0"/>
                  </a:lnTo>
                  <a:cubicBezTo>
                    <a:pt x="1277150" y="0"/>
                    <a:pt x="1296971" y="8210"/>
                    <a:pt x="1311586" y="22825"/>
                  </a:cubicBezTo>
                  <a:cubicBezTo>
                    <a:pt x="1326201" y="37440"/>
                    <a:pt x="1334411" y="57261"/>
                    <a:pt x="1334411" y="77930"/>
                  </a:cubicBezTo>
                  <a:lnTo>
                    <a:pt x="1334411" y="113678"/>
                  </a:lnTo>
                  <a:cubicBezTo>
                    <a:pt x="1334411" y="156718"/>
                    <a:pt x="1299521" y="191608"/>
                    <a:pt x="1256481" y="191608"/>
                  </a:cubicBezTo>
                  <a:lnTo>
                    <a:pt x="77930" y="191608"/>
                  </a:lnTo>
                  <a:cubicBezTo>
                    <a:pt x="57261" y="191608"/>
                    <a:pt x="37440" y="183397"/>
                    <a:pt x="22825" y="168783"/>
                  </a:cubicBezTo>
                  <a:cubicBezTo>
                    <a:pt x="8210" y="154168"/>
                    <a:pt x="0" y="134346"/>
                    <a:pt x="0" y="113678"/>
                  </a:cubicBezTo>
                  <a:lnTo>
                    <a:pt x="0" y="77930"/>
                  </a:lnTo>
                  <a:cubicBezTo>
                    <a:pt x="0" y="57261"/>
                    <a:pt x="8210" y="37440"/>
                    <a:pt x="22825" y="22825"/>
                  </a:cubicBezTo>
                  <a:cubicBezTo>
                    <a:pt x="37440" y="8210"/>
                    <a:pt x="57261" y="0"/>
                    <a:pt x="77930" y="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334411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38530" y="4587531"/>
            <a:ext cx="5056425" cy="727511"/>
            <a:chOff x="0" y="0"/>
            <a:chExt cx="1331733" cy="19160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331733" cy="191608"/>
            </a:xfrm>
            <a:custGeom>
              <a:avLst/>
              <a:gdLst/>
              <a:ahLst/>
              <a:cxnLst/>
              <a:rect l="l" t="t" r="r" b="b"/>
              <a:pathLst>
                <a:path w="1331733" h="191608">
                  <a:moveTo>
                    <a:pt x="78086" y="0"/>
                  </a:moveTo>
                  <a:lnTo>
                    <a:pt x="1253647" y="0"/>
                  </a:lnTo>
                  <a:cubicBezTo>
                    <a:pt x="1274357" y="0"/>
                    <a:pt x="1294218" y="8227"/>
                    <a:pt x="1308862" y="22871"/>
                  </a:cubicBezTo>
                  <a:cubicBezTo>
                    <a:pt x="1323506" y="37515"/>
                    <a:pt x="1331733" y="57377"/>
                    <a:pt x="1331733" y="78086"/>
                  </a:cubicBezTo>
                  <a:lnTo>
                    <a:pt x="1331733" y="113521"/>
                  </a:lnTo>
                  <a:cubicBezTo>
                    <a:pt x="1331733" y="156647"/>
                    <a:pt x="1296773" y="191608"/>
                    <a:pt x="1253647" y="191608"/>
                  </a:cubicBezTo>
                  <a:lnTo>
                    <a:pt x="78086" y="191608"/>
                  </a:lnTo>
                  <a:cubicBezTo>
                    <a:pt x="57377" y="191608"/>
                    <a:pt x="37515" y="183381"/>
                    <a:pt x="22871" y="168737"/>
                  </a:cubicBezTo>
                  <a:cubicBezTo>
                    <a:pt x="8227" y="154093"/>
                    <a:pt x="0" y="134231"/>
                    <a:pt x="0" y="113521"/>
                  </a:cubicBezTo>
                  <a:lnTo>
                    <a:pt x="0" y="78086"/>
                  </a:lnTo>
                  <a:cubicBezTo>
                    <a:pt x="0" y="57377"/>
                    <a:pt x="8227" y="37515"/>
                    <a:pt x="22871" y="22871"/>
                  </a:cubicBezTo>
                  <a:cubicBezTo>
                    <a:pt x="37515" y="8227"/>
                    <a:pt x="57377" y="0"/>
                    <a:pt x="78086" y="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1331733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38530" y="5381717"/>
            <a:ext cx="5056425" cy="727511"/>
            <a:chOff x="0" y="0"/>
            <a:chExt cx="1331733" cy="19160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331733" cy="191608"/>
            </a:xfrm>
            <a:custGeom>
              <a:avLst/>
              <a:gdLst/>
              <a:ahLst/>
              <a:cxnLst/>
              <a:rect l="l" t="t" r="r" b="b"/>
              <a:pathLst>
                <a:path w="1331733" h="191608">
                  <a:moveTo>
                    <a:pt x="78086" y="0"/>
                  </a:moveTo>
                  <a:lnTo>
                    <a:pt x="1253647" y="0"/>
                  </a:lnTo>
                  <a:cubicBezTo>
                    <a:pt x="1274357" y="0"/>
                    <a:pt x="1294218" y="8227"/>
                    <a:pt x="1308862" y="22871"/>
                  </a:cubicBezTo>
                  <a:cubicBezTo>
                    <a:pt x="1323506" y="37515"/>
                    <a:pt x="1331733" y="57377"/>
                    <a:pt x="1331733" y="78086"/>
                  </a:cubicBezTo>
                  <a:lnTo>
                    <a:pt x="1331733" y="113521"/>
                  </a:lnTo>
                  <a:cubicBezTo>
                    <a:pt x="1331733" y="156647"/>
                    <a:pt x="1296773" y="191608"/>
                    <a:pt x="1253647" y="191608"/>
                  </a:cubicBezTo>
                  <a:lnTo>
                    <a:pt x="78086" y="191608"/>
                  </a:lnTo>
                  <a:cubicBezTo>
                    <a:pt x="57377" y="191608"/>
                    <a:pt x="37515" y="183381"/>
                    <a:pt x="22871" y="168737"/>
                  </a:cubicBezTo>
                  <a:cubicBezTo>
                    <a:pt x="8227" y="154093"/>
                    <a:pt x="0" y="134231"/>
                    <a:pt x="0" y="113521"/>
                  </a:cubicBezTo>
                  <a:lnTo>
                    <a:pt x="0" y="78086"/>
                  </a:lnTo>
                  <a:cubicBezTo>
                    <a:pt x="0" y="57377"/>
                    <a:pt x="8227" y="37515"/>
                    <a:pt x="22871" y="22871"/>
                  </a:cubicBezTo>
                  <a:cubicBezTo>
                    <a:pt x="37515" y="8227"/>
                    <a:pt x="57377" y="0"/>
                    <a:pt x="78086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1331733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135659" y="132182"/>
            <a:ext cx="7208500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FFFF"/>
                </a:solidFill>
                <a:latin typeface="Poppins Bold"/>
              </a:rPr>
              <a:t>7.3 Bit Manipulation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755889" y="3171153"/>
            <a:ext cx="8594916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Illustration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507574" y="6444828"/>
            <a:ext cx="1007402" cy="597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20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760047" y="4066724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17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856699" y="4892793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11010011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760047" y="4855257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18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762309" y="5668501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19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522442" y="5248367"/>
            <a:ext cx="2342462" cy="5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2"/>
              </a:lnSpc>
            </a:pPr>
            <a:r>
              <a:rPr lang="en-US" sz="3180">
                <a:solidFill>
                  <a:srgbClr val="0097B2"/>
                </a:solidFill>
                <a:latin typeface="Alatsi"/>
              </a:rPr>
              <a:t>00000000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200655" y="5230924"/>
            <a:ext cx="688951" cy="53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52"/>
              </a:lnSpc>
            </a:pPr>
            <a:r>
              <a:rPr lang="en-US" sz="3180">
                <a:solidFill>
                  <a:srgbClr val="0097B2"/>
                </a:solidFill>
                <a:latin typeface="Alatsi"/>
              </a:rPr>
              <a:t>ACC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3856699" y="4104260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00000000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856699" y="6377734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11010011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3856699" y="5700179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11100111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362451" y="3792901"/>
            <a:ext cx="322384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LDD 17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362451" y="3171153"/>
            <a:ext cx="3946108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Assembly Language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28700" y="4608284"/>
            <a:ext cx="431658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AND #B00000000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362451" y="5361487"/>
            <a:ext cx="322384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STO 17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213938" y="6193985"/>
            <a:ext cx="3946108" cy="158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Italics"/>
              </a:rPr>
              <a:t>The following code will set all the bits at &lt;17&gt; to 00000000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364367" y="1425295"/>
            <a:ext cx="6472401" cy="982938"/>
            <a:chOff x="0" y="0"/>
            <a:chExt cx="1704665" cy="258881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704665" cy="258881"/>
            </a:xfrm>
            <a:custGeom>
              <a:avLst/>
              <a:gdLst/>
              <a:ahLst/>
              <a:cxnLst/>
              <a:rect l="l" t="t" r="r" b="b"/>
              <a:pathLst>
                <a:path w="1704665" h="258881">
                  <a:moveTo>
                    <a:pt x="61003" y="0"/>
                  </a:moveTo>
                  <a:lnTo>
                    <a:pt x="1643662" y="0"/>
                  </a:lnTo>
                  <a:cubicBezTo>
                    <a:pt x="1659841" y="0"/>
                    <a:pt x="1675357" y="6427"/>
                    <a:pt x="1686798" y="17867"/>
                  </a:cubicBezTo>
                  <a:cubicBezTo>
                    <a:pt x="1698238" y="29308"/>
                    <a:pt x="1704665" y="44824"/>
                    <a:pt x="1704665" y="61003"/>
                  </a:cubicBezTo>
                  <a:lnTo>
                    <a:pt x="1704665" y="197877"/>
                  </a:lnTo>
                  <a:cubicBezTo>
                    <a:pt x="1704665" y="231569"/>
                    <a:pt x="1677353" y="258881"/>
                    <a:pt x="1643662" y="258881"/>
                  </a:cubicBezTo>
                  <a:lnTo>
                    <a:pt x="61003" y="258881"/>
                  </a:lnTo>
                  <a:cubicBezTo>
                    <a:pt x="27312" y="258881"/>
                    <a:pt x="0" y="231569"/>
                    <a:pt x="0" y="197877"/>
                  </a:cubicBezTo>
                  <a:lnTo>
                    <a:pt x="0" y="61003"/>
                  </a:lnTo>
                  <a:cubicBezTo>
                    <a:pt x="0" y="27312"/>
                    <a:pt x="27312" y="0"/>
                    <a:pt x="61003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28575"/>
              <a:ext cx="1704665" cy="287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49" name="Freeform 49"/>
          <p:cNvSpPr/>
          <p:nvPr/>
        </p:nvSpPr>
        <p:spPr>
          <a:xfrm>
            <a:off x="488801" y="1554196"/>
            <a:ext cx="725137" cy="725137"/>
          </a:xfrm>
          <a:custGeom>
            <a:avLst/>
            <a:gdLst/>
            <a:ahLst/>
            <a:cxnLst/>
            <a:rect l="l" t="t" r="r" b="b"/>
            <a:pathLst>
              <a:path w="725137" h="725137">
                <a:moveTo>
                  <a:pt x="0" y="0"/>
                </a:moveTo>
                <a:lnTo>
                  <a:pt x="725137" y="0"/>
                </a:lnTo>
                <a:lnTo>
                  <a:pt x="725137" y="725137"/>
                </a:lnTo>
                <a:lnTo>
                  <a:pt x="0" y="7251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0" name="TextBox 50"/>
          <p:cNvSpPr txBox="1"/>
          <p:nvPr/>
        </p:nvSpPr>
        <p:spPr>
          <a:xfrm>
            <a:off x="1362451" y="1474466"/>
            <a:ext cx="5066592" cy="782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000002"/>
                </a:solidFill>
                <a:latin typeface="Poppins Bold"/>
              </a:rPr>
              <a:t>Setting all the bits to 0.</a:t>
            </a:r>
          </a:p>
          <a:p>
            <a:pPr marL="0" lvl="0" indent="0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Poppins Bold Italics"/>
              </a:rPr>
              <a:t>(Useful when restarting a system)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6471748" y="3780736"/>
            <a:ext cx="11163198" cy="3912555"/>
            <a:chOff x="0" y="0"/>
            <a:chExt cx="2940102" cy="1030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40102" cy="1030467"/>
            </a:xfrm>
            <a:custGeom>
              <a:avLst/>
              <a:gdLst/>
              <a:ahLst/>
              <a:cxnLst/>
              <a:rect l="l" t="t" r="r" b="b"/>
              <a:pathLst>
                <a:path w="2940102" h="1030467">
                  <a:moveTo>
                    <a:pt x="35370" y="0"/>
                  </a:moveTo>
                  <a:lnTo>
                    <a:pt x="2904732" y="0"/>
                  </a:lnTo>
                  <a:cubicBezTo>
                    <a:pt x="2924266" y="0"/>
                    <a:pt x="2940102" y="15836"/>
                    <a:pt x="2940102" y="35370"/>
                  </a:cubicBezTo>
                  <a:lnTo>
                    <a:pt x="2940102" y="995097"/>
                  </a:lnTo>
                  <a:cubicBezTo>
                    <a:pt x="2940102" y="1014632"/>
                    <a:pt x="2924266" y="1030467"/>
                    <a:pt x="2904732" y="1030467"/>
                  </a:cubicBezTo>
                  <a:lnTo>
                    <a:pt x="35370" y="1030467"/>
                  </a:lnTo>
                  <a:cubicBezTo>
                    <a:pt x="15836" y="1030467"/>
                    <a:pt x="0" y="1014632"/>
                    <a:pt x="0" y="995097"/>
                  </a:cubicBezTo>
                  <a:lnTo>
                    <a:pt x="0" y="35370"/>
                  </a:lnTo>
                  <a:cubicBezTo>
                    <a:pt x="0" y="15836"/>
                    <a:pt x="15836" y="0"/>
                    <a:pt x="35370" y="0"/>
                  </a:cubicBezTo>
                  <a:close/>
                </a:path>
              </a:pathLst>
            </a:custGeom>
            <a:solidFill>
              <a:srgbClr val="EFEFEF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940102" cy="1059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692393" y="6294672"/>
            <a:ext cx="3219933" cy="788534"/>
            <a:chOff x="0" y="0"/>
            <a:chExt cx="1520437" cy="37234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692393" y="4040577"/>
            <a:ext cx="3219933" cy="788534"/>
            <a:chOff x="0" y="0"/>
            <a:chExt cx="1520437" cy="37234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172E4A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692393" y="4829111"/>
            <a:ext cx="3219933" cy="788534"/>
            <a:chOff x="0" y="0"/>
            <a:chExt cx="1520437" cy="37234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692393" y="5587759"/>
            <a:ext cx="3219933" cy="788534"/>
            <a:chOff x="0" y="0"/>
            <a:chExt cx="1520437" cy="37234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2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308896" y="5199636"/>
            <a:ext cx="2938521" cy="719618"/>
            <a:chOff x="0" y="0"/>
            <a:chExt cx="1520437" cy="37234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172E4A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28362" y="3795048"/>
            <a:ext cx="5066592" cy="727511"/>
            <a:chOff x="0" y="0"/>
            <a:chExt cx="1334411" cy="19160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34411" cy="191608"/>
            </a:xfrm>
            <a:custGeom>
              <a:avLst/>
              <a:gdLst/>
              <a:ahLst/>
              <a:cxnLst/>
              <a:rect l="l" t="t" r="r" b="b"/>
              <a:pathLst>
                <a:path w="1334411" h="191608">
                  <a:moveTo>
                    <a:pt x="77930" y="0"/>
                  </a:moveTo>
                  <a:lnTo>
                    <a:pt x="1256481" y="0"/>
                  </a:lnTo>
                  <a:cubicBezTo>
                    <a:pt x="1277150" y="0"/>
                    <a:pt x="1296971" y="8210"/>
                    <a:pt x="1311586" y="22825"/>
                  </a:cubicBezTo>
                  <a:cubicBezTo>
                    <a:pt x="1326201" y="37440"/>
                    <a:pt x="1334411" y="57261"/>
                    <a:pt x="1334411" y="77930"/>
                  </a:cubicBezTo>
                  <a:lnTo>
                    <a:pt x="1334411" y="113678"/>
                  </a:lnTo>
                  <a:cubicBezTo>
                    <a:pt x="1334411" y="156718"/>
                    <a:pt x="1299521" y="191608"/>
                    <a:pt x="1256481" y="191608"/>
                  </a:cubicBezTo>
                  <a:lnTo>
                    <a:pt x="77930" y="191608"/>
                  </a:lnTo>
                  <a:cubicBezTo>
                    <a:pt x="57261" y="191608"/>
                    <a:pt x="37440" y="183397"/>
                    <a:pt x="22825" y="168783"/>
                  </a:cubicBezTo>
                  <a:cubicBezTo>
                    <a:pt x="8210" y="154168"/>
                    <a:pt x="0" y="134346"/>
                    <a:pt x="0" y="113678"/>
                  </a:cubicBezTo>
                  <a:lnTo>
                    <a:pt x="0" y="77930"/>
                  </a:lnTo>
                  <a:cubicBezTo>
                    <a:pt x="0" y="57261"/>
                    <a:pt x="8210" y="37440"/>
                    <a:pt x="22825" y="22825"/>
                  </a:cubicBezTo>
                  <a:cubicBezTo>
                    <a:pt x="37440" y="8210"/>
                    <a:pt x="57261" y="0"/>
                    <a:pt x="77930" y="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334411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38530" y="4587531"/>
            <a:ext cx="5056425" cy="727511"/>
            <a:chOff x="0" y="0"/>
            <a:chExt cx="1331733" cy="19160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331733" cy="191608"/>
            </a:xfrm>
            <a:custGeom>
              <a:avLst/>
              <a:gdLst/>
              <a:ahLst/>
              <a:cxnLst/>
              <a:rect l="l" t="t" r="r" b="b"/>
              <a:pathLst>
                <a:path w="1331733" h="191608">
                  <a:moveTo>
                    <a:pt x="78086" y="0"/>
                  </a:moveTo>
                  <a:lnTo>
                    <a:pt x="1253647" y="0"/>
                  </a:lnTo>
                  <a:cubicBezTo>
                    <a:pt x="1274357" y="0"/>
                    <a:pt x="1294218" y="8227"/>
                    <a:pt x="1308862" y="22871"/>
                  </a:cubicBezTo>
                  <a:cubicBezTo>
                    <a:pt x="1323506" y="37515"/>
                    <a:pt x="1331733" y="57377"/>
                    <a:pt x="1331733" y="78086"/>
                  </a:cubicBezTo>
                  <a:lnTo>
                    <a:pt x="1331733" y="113521"/>
                  </a:lnTo>
                  <a:cubicBezTo>
                    <a:pt x="1331733" y="156647"/>
                    <a:pt x="1296773" y="191608"/>
                    <a:pt x="1253647" y="191608"/>
                  </a:cubicBezTo>
                  <a:lnTo>
                    <a:pt x="78086" y="191608"/>
                  </a:lnTo>
                  <a:cubicBezTo>
                    <a:pt x="57377" y="191608"/>
                    <a:pt x="37515" y="183381"/>
                    <a:pt x="22871" y="168737"/>
                  </a:cubicBezTo>
                  <a:cubicBezTo>
                    <a:pt x="8227" y="154093"/>
                    <a:pt x="0" y="134231"/>
                    <a:pt x="0" y="113521"/>
                  </a:cubicBezTo>
                  <a:lnTo>
                    <a:pt x="0" y="78086"/>
                  </a:lnTo>
                  <a:cubicBezTo>
                    <a:pt x="0" y="57377"/>
                    <a:pt x="8227" y="37515"/>
                    <a:pt x="22871" y="22871"/>
                  </a:cubicBezTo>
                  <a:cubicBezTo>
                    <a:pt x="37515" y="8227"/>
                    <a:pt x="57377" y="0"/>
                    <a:pt x="78086" y="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1331733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38530" y="5381717"/>
            <a:ext cx="5056425" cy="727511"/>
            <a:chOff x="0" y="0"/>
            <a:chExt cx="1331733" cy="19160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331733" cy="191608"/>
            </a:xfrm>
            <a:custGeom>
              <a:avLst/>
              <a:gdLst/>
              <a:ahLst/>
              <a:cxnLst/>
              <a:rect l="l" t="t" r="r" b="b"/>
              <a:pathLst>
                <a:path w="1331733" h="191608">
                  <a:moveTo>
                    <a:pt x="78086" y="0"/>
                  </a:moveTo>
                  <a:lnTo>
                    <a:pt x="1253647" y="0"/>
                  </a:lnTo>
                  <a:cubicBezTo>
                    <a:pt x="1274357" y="0"/>
                    <a:pt x="1294218" y="8227"/>
                    <a:pt x="1308862" y="22871"/>
                  </a:cubicBezTo>
                  <a:cubicBezTo>
                    <a:pt x="1323506" y="37515"/>
                    <a:pt x="1331733" y="57377"/>
                    <a:pt x="1331733" y="78086"/>
                  </a:cubicBezTo>
                  <a:lnTo>
                    <a:pt x="1331733" y="113521"/>
                  </a:lnTo>
                  <a:cubicBezTo>
                    <a:pt x="1331733" y="156647"/>
                    <a:pt x="1296773" y="191608"/>
                    <a:pt x="1253647" y="191608"/>
                  </a:cubicBezTo>
                  <a:lnTo>
                    <a:pt x="78086" y="191608"/>
                  </a:lnTo>
                  <a:cubicBezTo>
                    <a:pt x="57377" y="191608"/>
                    <a:pt x="37515" y="183381"/>
                    <a:pt x="22871" y="168737"/>
                  </a:cubicBezTo>
                  <a:cubicBezTo>
                    <a:pt x="8227" y="154093"/>
                    <a:pt x="0" y="134231"/>
                    <a:pt x="0" y="113521"/>
                  </a:cubicBezTo>
                  <a:lnTo>
                    <a:pt x="0" y="78086"/>
                  </a:lnTo>
                  <a:cubicBezTo>
                    <a:pt x="0" y="57377"/>
                    <a:pt x="8227" y="37515"/>
                    <a:pt x="22871" y="22871"/>
                  </a:cubicBezTo>
                  <a:cubicBezTo>
                    <a:pt x="37515" y="8227"/>
                    <a:pt x="57377" y="0"/>
                    <a:pt x="78086" y="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1331733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64367" y="1425295"/>
            <a:ext cx="6472401" cy="982938"/>
            <a:chOff x="0" y="0"/>
            <a:chExt cx="1704665" cy="25888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704665" cy="258881"/>
            </a:xfrm>
            <a:custGeom>
              <a:avLst/>
              <a:gdLst/>
              <a:ahLst/>
              <a:cxnLst/>
              <a:rect l="l" t="t" r="r" b="b"/>
              <a:pathLst>
                <a:path w="1704665" h="258881">
                  <a:moveTo>
                    <a:pt x="61003" y="0"/>
                  </a:moveTo>
                  <a:lnTo>
                    <a:pt x="1643662" y="0"/>
                  </a:lnTo>
                  <a:cubicBezTo>
                    <a:pt x="1659841" y="0"/>
                    <a:pt x="1675357" y="6427"/>
                    <a:pt x="1686798" y="17867"/>
                  </a:cubicBezTo>
                  <a:cubicBezTo>
                    <a:pt x="1698238" y="29308"/>
                    <a:pt x="1704665" y="44824"/>
                    <a:pt x="1704665" y="61003"/>
                  </a:cubicBezTo>
                  <a:lnTo>
                    <a:pt x="1704665" y="197877"/>
                  </a:lnTo>
                  <a:cubicBezTo>
                    <a:pt x="1704665" y="231569"/>
                    <a:pt x="1677353" y="258881"/>
                    <a:pt x="1643662" y="258881"/>
                  </a:cubicBezTo>
                  <a:lnTo>
                    <a:pt x="61003" y="258881"/>
                  </a:lnTo>
                  <a:cubicBezTo>
                    <a:pt x="27312" y="258881"/>
                    <a:pt x="0" y="231569"/>
                    <a:pt x="0" y="197877"/>
                  </a:cubicBezTo>
                  <a:lnTo>
                    <a:pt x="0" y="61003"/>
                  </a:lnTo>
                  <a:cubicBezTo>
                    <a:pt x="0" y="27312"/>
                    <a:pt x="27312" y="0"/>
                    <a:pt x="61003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1704665" cy="287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513454" y="1566522"/>
            <a:ext cx="700484" cy="700484"/>
          </a:xfrm>
          <a:custGeom>
            <a:avLst/>
            <a:gdLst/>
            <a:ahLst/>
            <a:cxnLst/>
            <a:rect l="l" t="t" r="r" b="b"/>
            <a:pathLst>
              <a:path w="700484" h="700484">
                <a:moveTo>
                  <a:pt x="0" y="0"/>
                </a:moveTo>
                <a:lnTo>
                  <a:pt x="700484" y="0"/>
                </a:lnTo>
                <a:lnTo>
                  <a:pt x="700484" y="700484"/>
                </a:lnTo>
                <a:lnTo>
                  <a:pt x="0" y="7004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3" name="TextBox 33"/>
          <p:cNvSpPr txBox="1"/>
          <p:nvPr/>
        </p:nvSpPr>
        <p:spPr>
          <a:xfrm>
            <a:off x="1135659" y="132182"/>
            <a:ext cx="7208500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FFFF"/>
                </a:solidFill>
                <a:latin typeface="Poppins Bold"/>
              </a:rPr>
              <a:t>7.3 Bit Manipulation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755889" y="3171153"/>
            <a:ext cx="8594916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Illustration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507574" y="6444828"/>
            <a:ext cx="1007402" cy="597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20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760047" y="4066724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17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403672" y="4975328"/>
            <a:ext cx="1797374" cy="460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1"/>
              </a:lnSpc>
            </a:pPr>
            <a:r>
              <a:rPr lang="en-US" sz="2650">
                <a:solidFill>
                  <a:srgbClr val="0097B2"/>
                </a:solidFill>
                <a:latin typeface="Alatsi"/>
              </a:rPr>
              <a:t>1101001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760047" y="4855257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18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762309" y="5668501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19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200655" y="5230924"/>
            <a:ext cx="688951" cy="53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52"/>
              </a:lnSpc>
            </a:pPr>
            <a:r>
              <a:rPr lang="en-US" sz="3180">
                <a:solidFill>
                  <a:srgbClr val="0097B2"/>
                </a:solidFill>
                <a:latin typeface="Alatsi"/>
              </a:rPr>
              <a:t>ACC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3856699" y="4104260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00000000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3856699" y="6377734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11010011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856699" y="5700179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11100111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362451" y="3792901"/>
            <a:ext cx="322384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LDD 18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362451" y="3171153"/>
            <a:ext cx="3946108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Assembly Language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28700" y="4608284"/>
            <a:ext cx="431658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XOR #B00000001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62451" y="5361487"/>
            <a:ext cx="322384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STO 18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213938" y="6193985"/>
            <a:ext cx="3946108" cy="158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Italics"/>
              </a:rPr>
              <a:t>The following code will toggle the </a:t>
            </a:r>
            <a:r>
              <a:rPr lang="en-US" sz="3000">
                <a:solidFill>
                  <a:srgbClr val="642EC7"/>
                </a:solidFill>
                <a:latin typeface="Open Sans Italics"/>
              </a:rPr>
              <a:t>1th bit</a:t>
            </a:r>
            <a:r>
              <a:rPr lang="en-US" sz="3000">
                <a:solidFill>
                  <a:srgbClr val="000000"/>
                </a:solidFill>
                <a:latin typeface="Open Sans Italics"/>
              </a:rPr>
              <a:t> of the content at &lt;18&gt;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362451" y="1474466"/>
            <a:ext cx="5066592" cy="782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2"/>
                </a:solidFill>
                <a:latin typeface="Poppins Bold"/>
              </a:rPr>
              <a:t>Toggle the value of one bit (Useful when changing the value of a flag)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5659240" y="4826227"/>
            <a:ext cx="691565" cy="688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7"/>
              </a:lnSpc>
            </a:pPr>
            <a:r>
              <a:rPr lang="en-US" sz="4062">
                <a:solidFill>
                  <a:srgbClr val="642EC7"/>
                </a:solidFill>
                <a:latin typeface="Alatsi"/>
              </a:rPr>
              <a:t>1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6471748" y="3780736"/>
            <a:ext cx="11163198" cy="3912555"/>
            <a:chOff x="0" y="0"/>
            <a:chExt cx="2940102" cy="1030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40102" cy="1030467"/>
            </a:xfrm>
            <a:custGeom>
              <a:avLst/>
              <a:gdLst/>
              <a:ahLst/>
              <a:cxnLst/>
              <a:rect l="l" t="t" r="r" b="b"/>
              <a:pathLst>
                <a:path w="2940102" h="1030467">
                  <a:moveTo>
                    <a:pt x="35370" y="0"/>
                  </a:moveTo>
                  <a:lnTo>
                    <a:pt x="2904732" y="0"/>
                  </a:lnTo>
                  <a:cubicBezTo>
                    <a:pt x="2924266" y="0"/>
                    <a:pt x="2940102" y="15836"/>
                    <a:pt x="2940102" y="35370"/>
                  </a:cubicBezTo>
                  <a:lnTo>
                    <a:pt x="2940102" y="995097"/>
                  </a:lnTo>
                  <a:cubicBezTo>
                    <a:pt x="2940102" y="1014632"/>
                    <a:pt x="2924266" y="1030467"/>
                    <a:pt x="2904732" y="1030467"/>
                  </a:cubicBezTo>
                  <a:lnTo>
                    <a:pt x="35370" y="1030467"/>
                  </a:lnTo>
                  <a:cubicBezTo>
                    <a:pt x="15836" y="1030467"/>
                    <a:pt x="0" y="1014632"/>
                    <a:pt x="0" y="995097"/>
                  </a:cubicBezTo>
                  <a:lnTo>
                    <a:pt x="0" y="35370"/>
                  </a:lnTo>
                  <a:cubicBezTo>
                    <a:pt x="0" y="15836"/>
                    <a:pt x="15836" y="0"/>
                    <a:pt x="35370" y="0"/>
                  </a:cubicBezTo>
                  <a:close/>
                </a:path>
              </a:pathLst>
            </a:custGeom>
            <a:solidFill>
              <a:srgbClr val="EFEFEF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940102" cy="1059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692393" y="6294672"/>
            <a:ext cx="3219933" cy="788534"/>
            <a:chOff x="0" y="0"/>
            <a:chExt cx="1520437" cy="37234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692393" y="4040577"/>
            <a:ext cx="3219933" cy="788534"/>
            <a:chOff x="0" y="0"/>
            <a:chExt cx="1520437" cy="37234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172E4A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692393" y="4829111"/>
            <a:ext cx="3219933" cy="788534"/>
            <a:chOff x="0" y="0"/>
            <a:chExt cx="1520437" cy="37234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692393" y="5587759"/>
            <a:ext cx="3219933" cy="788534"/>
            <a:chOff x="0" y="0"/>
            <a:chExt cx="1520437" cy="37234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2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308896" y="5199636"/>
            <a:ext cx="2938521" cy="719618"/>
            <a:chOff x="0" y="0"/>
            <a:chExt cx="1520437" cy="37234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172E4A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28362" y="3795048"/>
            <a:ext cx="5066592" cy="727511"/>
            <a:chOff x="0" y="0"/>
            <a:chExt cx="1334411" cy="19160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34411" cy="191608"/>
            </a:xfrm>
            <a:custGeom>
              <a:avLst/>
              <a:gdLst/>
              <a:ahLst/>
              <a:cxnLst/>
              <a:rect l="l" t="t" r="r" b="b"/>
              <a:pathLst>
                <a:path w="1334411" h="191608">
                  <a:moveTo>
                    <a:pt x="77930" y="0"/>
                  </a:moveTo>
                  <a:lnTo>
                    <a:pt x="1256481" y="0"/>
                  </a:lnTo>
                  <a:cubicBezTo>
                    <a:pt x="1277150" y="0"/>
                    <a:pt x="1296971" y="8210"/>
                    <a:pt x="1311586" y="22825"/>
                  </a:cubicBezTo>
                  <a:cubicBezTo>
                    <a:pt x="1326201" y="37440"/>
                    <a:pt x="1334411" y="57261"/>
                    <a:pt x="1334411" y="77930"/>
                  </a:cubicBezTo>
                  <a:lnTo>
                    <a:pt x="1334411" y="113678"/>
                  </a:lnTo>
                  <a:cubicBezTo>
                    <a:pt x="1334411" y="156718"/>
                    <a:pt x="1299521" y="191608"/>
                    <a:pt x="1256481" y="191608"/>
                  </a:cubicBezTo>
                  <a:lnTo>
                    <a:pt x="77930" y="191608"/>
                  </a:lnTo>
                  <a:cubicBezTo>
                    <a:pt x="57261" y="191608"/>
                    <a:pt x="37440" y="183397"/>
                    <a:pt x="22825" y="168783"/>
                  </a:cubicBezTo>
                  <a:cubicBezTo>
                    <a:pt x="8210" y="154168"/>
                    <a:pt x="0" y="134346"/>
                    <a:pt x="0" y="113678"/>
                  </a:cubicBezTo>
                  <a:lnTo>
                    <a:pt x="0" y="77930"/>
                  </a:lnTo>
                  <a:cubicBezTo>
                    <a:pt x="0" y="57261"/>
                    <a:pt x="8210" y="37440"/>
                    <a:pt x="22825" y="22825"/>
                  </a:cubicBezTo>
                  <a:cubicBezTo>
                    <a:pt x="37440" y="8210"/>
                    <a:pt x="57261" y="0"/>
                    <a:pt x="77930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334411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38530" y="4587531"/>
            <a:ext cx="5056425" cy="727511"/>
            <a:chOff x="0" y="0"/>
            <a:chExt cx="1331733" cy="19160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331733" cy="191608"/>
            </a:xfrm>
            <a:custGeom>
              <a:avLst/>
              <a:gdLst/>
              <a:ahLst/>
              <a:cxnLst/>
              <a:rect l="l" t="t" r="r" b="b"/>
              <a:pathLst>
                <a:path w="1331733" h="191608">
                  <a:moveTo>
                    <a:pt x="78086" y="0"/>
                  </a:moveTo>
                  <a:lnTo>
                    <a:pt x="1253647" y="0"/>
                  </a:lnTo>
                  <a:cubicBezTo>
                    <a:pt x="1274357" y="0"/>
                    <a:pt x="1294218" y="8227"/>
                    <a:pt x="1308862" y="22871"/>
                  </a:cubicBezTo>
                  <a:cubicBezTo>
                    <a:pt x="1323506" y="37515"/>
                    <a:pt x="1331733" y="57377"/>
                    <a:pt x="1331733" y="78086"/>
                  </a:cubicBezTo>
                  <a:lnTo>
                    <a:pt x="1331733" y="113521"/>
                  </a:lnTo>
                  <a:cubicBezTo>
                    <a:pt x="1331733" y="156647"/>
                    <a:pt x="1296773" y="191608"/>
                    <a:pt x="1253647" y="191608"/>
                  </a:cubicBezTo>
                  <a:lnTo>
                    <a:pt x="78086" y="191608"/>
                  </a:lnTo>
                  <a:cubicBezTo>
                    <a:pt x="57377" y="191608"/>
                    <a:pt x="37515" y="183381"/>
                    <a:pt x="22871" y="168737"/>
                  </a:cubicBezTo>
                  <a:cubicBezTo>
                    <a:pt x="8227" y="154093"/>
                    <a:pt x="0" y="134231"/>
                    <a:pt x="0" y="113521"/>
                  </a:cubicBezTo>
                  <a:lnTo>
                    <a:pt x="0" y="78086"/>
                  </a:lnTo>
                  <a:cubicBezTo>
                    <a:pt x="0" y="57377"/>
                    <a:pt x="8227" y="37515"/>
                    <a:pt x="22871" y="22871"/>
                  </a:cubicBezTo>
                  <a:cubicBezTo>
                    <a:pt x="37515" y="8227"/>
                    <a:pt x="57377" y="0"/>
                    <a:pt x="78086" y="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1331733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38530" y="5381717"/>
            <a:ext cx="5056425" cy="727511"/>
            <a:chOff x="0" y="0"/>
            <a:chExt cx="1331733" cy="19160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331733" cy="191608"/>
            </a:xfrm>
            <a:custGeom>
              <a:avLst/>
              <a:gdLst/>
              <a:ahLst/>
              <a:cxnLst/>
              <a:rect l="l" t="t" r="r" b="b"/>
              <a:pathLst>
                <a:path w="1331733" h="191608">
                  <a:moveTo>
                    <a:pt x="78086" y="0"/>
                  </a:moveTo>
                  <a:lnTo>
                    <a:pt x="1253647" y="0"/>
                  </a:lnTo>
                  <a:cubicBezTo>
                    <a:pt x="1274357" y="0"/>
                    <a:pt x="1294218" y="8227"/>
                    <a:pt x="1308862" y="22871"/>
                  </a:cubicBezTo>
                  <a:cubicBezTo>
                    <a:pt x="1323506" y="37515"/>
                    <a:pt x="1331733" y="57377"/>
                    <a:pt x="1331733" y="78086"/>
                  </a:cubicBezTo>
                  <a:lnTo>
                    <a:pt x="1331733" y="113521"/>
                  </a:lnTo>
                  <a:cubicBezTo>
                    <a:pt x="1331733" y="156647"/>
                    <a:pt x="1296773" y="191608"/>
                    <a:pt x="1253647" y="191608"/>
                  </a:cubicBezTo>
                  <a:lnTo>
                    <a:pt x="78086" y="191608"/>
                  </a:lnTo>
                  <a:cubicBezTo>
                    <a:pt x="57377" y="191608"/>
                    <a:pt x="37515" y="183381"/>
                    <a:pt x="22871" y="168737"/>
                  </a:cubicBezTo>
                  <a:cubicBezTo>
                    <a:pt x="8227" y="154093"/>
                    <a:pt x="0" y="134231"/>
                    <a:pt x="0" y="113521"/>
                  </a:cubicBezTo>
                  <a:lnTo>
                    <a:pt x="0" y="78086"/>
                  </a:lnTo>
                  <a:cubicBezTo>
                    <a:pt x="0" y="57377"/>
                    <a:pt x="8227" y="37515"/>
                    <a:pt x="22871" y="22871"/>
                  </a:cubicBezTo>
                  <a:cubicBezTo>
                    <a:pt x="37515" y="8227"/>
                    <a:pt x="57377" y="0"/>
                    <a:pt x="78086" y="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1331733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64367" y="1425295"/>
            <a:ext cx="6472401" cy="982938"/>
            <a:chOff x="0" y="0"/>
            <a:chExt cx="1704665" cy="25888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704665" cy="258881"/>
            </a:xfrm>
            <a:custGeom>
              <a:avLst/>
              <a:gdLst/>
              <a:ahLst/>
              <a:cxnLst/>
              <a:rect l="l" t="t" r="r" b="b"/>
              <a:pathLst>
                <a:path w="1704665" h="258881">
                  <a:moveTo>
                    <a:pt x="61003" y="0"/>
                  </a:moveTo>
                  <a:lnTo>
                    <a:pt x="1643662" y="0"/>
                  </a:lnTo>
                  <a:cubicBezTo>
                    <a:pt x="1659841" y="0"/>
                    <a:pt x="1675357" y="6427"/>
                    <a:pt x="1686798" y="17867"/>
                  </a:cubicBezTo>
                  <a:cubicBezTo>
                    <a:pt x="1698238" y="29308"/>
                    <a:pt x="1704665" y="44824"/>
                    <a:pt x="1704665" y="61003"/>
                  </a:cubicBezTo>
                  <a:lnTo>
                    <a:pt x="1704665" y="197877"/>
                  </a:lnTo>
                  <a:cubicBezTo>
                    <a:pt x="1704665" y="231569"/>
                    <a:pt x="1677353" y="258881"/>
                    <a:pt x="1643662" y="258881"/>
                  </a:cubicBezTo>
                  <a:lnTo>
                    <a:pt x="61003" y="258881"/>
                  </a:lnTo>
                  <a:cubicBezTo>
                    <a:pt x="27312" y="258881"/>
                    <a:pt x="0" y="231569"/>
                    <a:pt x="0" y="197877"/>
                  </a:cubicBezTo>
                  <a:lnTo>
                    <a:pt x="0" y="61003"/>
                  </a:lnTo>
                  <a:cubicBezTo>
                    <a:pt x="0" y="27312"/>
                    <a:pt x="27312" y="0"/>
                    <a:pt x="61003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1704665" cy="287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513454" y="1566522"/>
            <a:ext cx="700484" cy="700484"/>
          </a:xfrm>
          <a:custGeom>
            <a:avLst/>
            <a:gdLst/>
            <a:ahLst/>
            <a:cxnLst/>
            <a:rect l="l" t="t" r="r" b="b"/>
            <a:pathLst>
              <a:path w="700484" h="700484">
                <a:moveTo>
                  <a:pt x="0" y="0"/>
                </a:moveTo>
                <a:lnTo>
                  <a:pt x="700484" y="0"/>
                </a:lnTo>
                <a:lnTo>
                  <a:pt x="700484" y="700484"/>
                </a:lnTo>
                <a:lnTo>
                  <a:pt x="0" y="7004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3" name="TextBox 33"/>
          <p:cNvSpPr txBox="1"/>
          <p:nvPr/>
        </p:nvSpPr>
        <p:spPr>
          <a:xfrm>
            <a:off x="1135659" y="132182"/>
            <a:ext cx="7208500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FFFF"/>
                </a:solidFill>
                <a:latin typeface="Poppins Bold"/>
              </a:rPr>
              <a:t>7.3 Bit Manipulation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755889" y="3171153"/>
            <a:ext cx="8594916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Illustration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507574" y="6444828"/>
            <a:ext cx="1007402" cy="597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20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760047" y="4066724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17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403672" y="4975328"/>
            <a:ext cx="1797374" cy="460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1"/>
              </a:lnSpc>
            </a:pPr>
            <a:r>
              <a:rPr lang="en-US" sz="2650">
                <a:solidFill>
                  <a:srgbClr val="0097B2"/>
                </a:solidFill>
                <a:latin typeface="Alatsi"/>
              </a:rPr>
              <a:t>1101001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760047" y="4855257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18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762309" y="5668501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19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522442" y="5248367"/>
            <a:ext cx="2342462" cy="5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2"/>
              </a:lnSpc>
            </a:pPr>
            <a:r>
              <a:rPr lang="en-US" sz="3180">
                <a:solidFill>
                  <a:srgbClr val="0097B2"/>
                </a:solidFill>
                <a:latin typeface="Alatsi"/>
              </a:rPr>
              <a:t>1101001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200655" y="5230924"/>
            <a:ext cx="688951" cy="53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52"/>
              </a:lnSpc>
            </a:pPr>
            <a:r>
              <a:rPr lang="en-US" sz="3180">
                <a:solidFill>
                  <a:srgbClr val="0097B2"/>
                </a:solidFill>
                <a:latin typeface="Alatsi"/>
              </a:rPr>
              <a:t>ACC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3856699" y="4104260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00000000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856699" y="6377734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11010011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3856699" y="5700179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11100111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362451" y="3792901"/>
            <a:ext cx="322384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LDD 18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362451" y="3171153"/>
            <a:ext cx="3946108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Assembly Language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28700" y="4608284"/>
            <a:ext cx="431658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XOR #B00000001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362451" y="5361487"/>
            <a:ext cx="322384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STO 18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213938" y="6193985"/>
            <a:ext cx="3946108" cy="158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Italics"/>
              </a:rPr>
              <a:t>The following code will toggle the </a:t>
            </a:r>
            <a:r>
              <a:rPr lang="en-US" sz="3000">
                <a:solidFill>
                  <a:srgbClr val="642EC7"/>
                </a:solidFill>
                <a:latin typeface="Open Sans Italics"/>
              </a:rPr>
              <a:t>1th bit</a:t>
            </a:r>
            <a:r>
              <a:rPr lang="en-US" sz="3000">
                <a:solidFill>
                  <a:srgbClr val="000000"/>
                </a:solidFill>
                <a:latin typeface="Open Sans Italics"/>
              </a:rPr>
              <a:t> of the content at &lt;18&gt;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362451" y="1474466"/>
            <a:ext cx="5066592" cy="782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2"/>
                </a:solidFill>
                <a:latin typeface="Poppins Bold"/>
              </a:rPr>
              <a:t>Toggle the value of one bit (Useful when changing the value of a flag) 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5659240" y="4826227"/>
            <a:ext cx="691565" cy="688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7"/>
              </a:lnSpc>
            </a:pPr>
            <a:r>
              <a:rPr lang="en-US" sz="4062">
                <a:solidFill>
                  <a:srgbClr val="642EC7"/>
                </a:solidFill>
                <a:latin typeface="Alatsi"/>
              </a:rPr>
              <a:t>1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073918" y="5132235"/>
            <a:ext cx="691565" cy="688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7"/>
              </a:lnSpc>
            </a:pPr>
            <a:r>
              <a:rPr lang="en-US" sz="4062">
                <a:solidFill>
                  <a:srgbClr val="642EC7"/>
                </a:solidFill>
                <a:latin typeface="Alatsi"/>
              </a:rPr>
              <a:t>1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6471748" y="3780736"/>
            <a:ext cx="11163198" cy="3912555"/>
            <a:chOff x="0" y="0"/>
            <a:chExt cx="2940102" cy="1030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40102" cy="1030467"/>
            </a:xfrm>
            <a:custGeom>
              <a:avLst/>
              <a:gdLst/>
              <a:ahLst/>
              <a:cxnLst/>
              <a:rect l="l" t="t" r="r" b="b"/>
              <a:pathLst>
                <a:path w="2940102" h="1030467">
                  <a:moveTo>
                    <a:pt x="35370" y="0"/>
                  </a:moveTo>
                  <a:lnTo>
                    <a:pt x="2904732" y="0"/>
                  </a:lnTo>
                  <a:cubicBezTo>
                    <a:pt x="2924266" y="0"/>
                    <a:pt x="2940102" y="15836"/>
                    <a:pt x="2940102" y="35370"/>
                  </a:cubicBezTo>
                  <a:lnTo>
                    <a:pt x="2940102" y="995097"/>
                  </a:lnTo>
                  <a:cubicBezTo>
                    <a:pt x="2940102" y="1014632"/>
                    <a:pt x="2924266" y="1030467"/>
                    <a:pt x="2904732" y="1030467"/>
                  </a:cubicBezTo>
                  <a:lnTo>
                    <a:pt x="35370" y="1030467"/>
                  </a:lnTo>
                  <a:cubicBezTo>
                    <a:pt x="15836" y="1030467"/>
                    <a:pt x="0" y="1014632"/>
                    <a:pt x="0" y="995097"/>
                  </a:cubicBezTo>
                  <a:lnTo>
                    <a:pt x="0" y="35370"/>
                  </a:lnTo>
                  <a:cubicBezTo>
                    <a:pt x="0" y="15836"/>
                    <a:pt x="15836" y="0"/>
                    <a:pt x="35370" y="0"/>
                  </a:cubicBezTo>
                  <a:close/>
                </a:path>
              </a:pathLst>
            </a:custGeom>
            <a:solidFill>
              <a:srgbClr val="EFEFEF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940102" cy="1059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692393" y="6294672"/>
            <a:ext cx="3219933" cy="788534"/>
            <a:chOff x="0" y="0"/>
            <a:chExt cx="1520437" cy="37234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692393" y="4040577"/>
            <a:ext cx="3219933" cy="788534"/>
            <a:chOff x="0" y="0"/>
            <a:chExt cx="1520437" cy="37234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172E4A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692393" y="4829111"/>
            <a:ext cx="3219933" cy="788534"/>
            <a:chOff x="0" y="0"/>
            <a:chExt cx="1520437" cy="37234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692393" y="5587759"/>
            <a:ext cx="3219933" cy="788534"/>
            <a:chOff x="0" y="0"/>
            <a:chExt cx="1520437" cy="37234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2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308896" y="5199636"/>
            <a:ext cx="2938521" cy="719618"/>
            <a:chOff x="0" y="0"/>
            <a:chExt cx="1520437" cy="37234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172E4A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28362" y="3795048"/>
            <a:ext cx="5066592" cy="727511"/>
            <a:chOff x="0" y="0"/>
            <a:chExt cx="1334411" cy="19160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34411" cy="191608"/>
            </a:xfrm>
            <a:custGeom>
              <a:avLst/>
              <a:gdLst/>
              <a:ahLst/>
              <a:cxnLst/>
              <a:rect l="l" t="t" r="r" b="b"/>
              <a:pathLst>
                <a:path w="1334411" h="191608">
                  <a:moveTo>
                    <a:pt x="77930" y="0"/>
                  </a:moveTo>
                  <a:lnTo>
                    <a:pt x="1256481" y="0"/>
                  </a:lnTo>
                  <a:cubicBezTo>
                    <a:pt x="1277150" y="0"/>
                    <a:pt x="1296971" y="8210"/>
                    <a:pt x="1311586" y="22825"/>
                  </a:cubicBezTo>
                  <a:cubicBezTo>
                    <a:pt x="1326201" y="37440"/>
                    <a:pt x="1334411" y="57261"/>
                    <a:pt x="1334411" y="77930"/>
                  </a:cubicBezTo>
                  <a:lnTo>
                    <a:pt x="1334411" y="113678"/>
                  </a:lnTo>
                  <a:cubicBezTo>
                    <a:pt x="1334411" y="156718"/>
                    <a:pt x="1299521" y="191608"/>
                    <a:pt x="1256481" y="191608"/>
                  </a:cubicBezTo>
                  <a:lnTo>
                    <a:pt x="77930" y="191608"/>
                  </a:lnTo>
                  <a:cubicBezTo>
                    <a:pt x="57261" y="191608"/>
                    <a:pt x="37440" y="183397"/>
                    <a:pt x="22825" y="168783"/>
                  </a:cubicBezTo>
                  <a:cubicBezTo>
                    <a:pt x="8210" y="154168"/>
                    <a:pt x="0" y="134346"/>
                    <a:pt x="0" y="113678"/>
                  </a:cubicBezTo>
                  <a:lnTo>
                    <a:pt x="0" y="77930"/>
                  </a:lnTo>
                  <a:cubicBezTo>
                    <a:pt x="0" y="57261"/>
                    <a:pt x="8210" y="37440"/>
                    <a:pt x="22825" y="22825"/>
                  </a:cubicBezTo>
                  <a:cubicBezTo>
                    <a:pt x="37440" y="8210"/>
                    <a:pt x="57261" y="0"/>
                    <a:pt x="77930" y="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334411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38530" y="4587531"/>
            <a:ext cx="5056425" cy="727511"/>
            <a:chOff x="0" y="0"/>
            <a:chExt cx="1331733" cy="19160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331733" cy="191608"/>
            </a:xfrm>
            <a:custGeom>
              <a:avLst/>
              <a:gdLst/>
              <a:ahLst/>
              <a:cxnLst/>
              <a:rect l="l" t="t" r="r" b="b"/>
              <a:pathLst>
                <a:path w="1331733" h="191608">
                  <a:moveTo>
                    <a:pt x="78086" y="0"/>
                  </a:moveTo>
                  <a:lnTo>
                    <a:pt x="1253647" y="0"/>
                  </a:lnTo>
                  <a:cubicBezTo>
                    <a:pt x="1274357" y="0"/>
                    <a:pt x="1294218" y="8227"/>
                    <a:pt x="1308862" y="22871"/>
                  </a:cubicBezTo>
                  <a:cubicBezTo>
                    <a:pt x="1323506" y="37515"/>
                    <a:pt x="1331733" y="57377"/>
                    <a:pt x="1331733" y="78086"/>
                  </a:cubicBezTo>
                  <a:lnTo>
                    <a:pt x="1331733" y="113521"/>
                  </a:lnTo>
                  <a:cubicBezTo>
                    <a:pt x="1331733" y="156647"/>
                    <a:pt x="1296773" y="191608"/>
                    <a:pt x="1253647" y="191608"/>
                  </a:cubicBezTo>
                  <a:lnTo>
                    <a:pt x="78086" y="191608"/>
                  </a:lnTo>
                  <a:cubicBezTo>
                    <a:pt x="57377" y="191608"/>
                    <a:pt x="37515" y="183381"/>
                    <a:pt x="22871" y="168737"/>
                  </a:cubicBezTo>
                  <a:cubicBezTo>
                    <a:pt x="8227" y="154093"/>
                    <a:pt x="0" y="134231"/>
                    <a:pt x="0" y="113521"/>
                  </a:cubicBezTo>
                  <a:lnTo>
                    <a:pt x="0" y="78086"/>
                  </a:lnTo>
                  <a:cubicBezTo>
                    <a:pt x="0" y="57377"/>
                    <a:pt x="8227" y="37515"/>
                    <a:pt x="22871" y="22871"/>
                  </a:cubicBezTo>
                  <a:cubicBezTo>
                    <a:pt x="37515" y="8227"/>
                    <a:pt x="57377" y="0"/>
                    <a:pt x="78086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1331733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38530" y="5381717"/>
            <a:ext cx="5056425" cy="727511"/>
            <a:chOff x="0" y="0"/>
            <a:chExt cx="1331733" cy="19160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331733" cy="191608"/>
            </a:xfrm>
            <a:custGeom>
              <a:avLst/>
              <a:gdLst/>
              <a:ahLst/>
              <a:cxnLst/>
              <a:rect l="l" t="t" r="r" b="b"/>
              <a:pathLst>
                <a:path w="1331733" h="191608">
                  <a:moveTo>
                    <a:pt x="78086" y="0"/>
                  </a:moveTo>
                  <a:lnTo>
                    <a:pt x="1253647" y="0"/>
                  </a:lnTo>
                  <a:cubicBezTo>
                    <a:pt x="1274357" y="0"/>
                    <a:pt x="1294218" y="8227"/>
                    <a:pt x="1308862" y="22871"/>
                  </a:cubicBezTo>
                  <a:cubicBezTo>
                    <a:pt x="1323506" y="37515"/>
                    <a:pt x="1331733" y="57377"/>
                    <a:pt x="1331733" y="78086"/>
                  </a:cubicBezTo>
                  <a:lnTo>
                    <a:pt x="1331733" y="113521"/>
                  </a:lnTo>
                  <a:cubicBezTo>
                    <a:pt x="1331733" y="156647"/>
                    <a:pt x="1296773" y="191608"/>
                    <a:pt x="1253647" y="191608"/>
                  </a:cubicBezTo>
                  <a:lnTo>
                    <a:pt x="78086" y="191608"/>
                  </a:lnTo>
                  <a:cubicBezTo>
                    <a:pt x="57377" y="191608"/>
                    <a:pt x="37515" y="183381"/>
                    <a:pt x="22871" y="168737"/>
                  </a:cubicBezTo>
                  <a:cubicBezTo>
                    <a:pt x="8227" y="154093"/>
                    <a:pt x="0" y="134231"/>
                    <a:pt x="0" y="113521"/>
                  </a:cubicBezTo>
                  <a:lnTo>
                    <a:pt x="0" y="78086"/>
                  </a:lnTo>
                  <a:cubicBezTo>
                    <a:pt x="0" y="57377"/>
                    <a:pt x="8227" y="37515"/>
                    <a:pt x="22871" y="22871"/>
                  </a:cubicBezTo>
                  <a:cubicBezTo>
                    <a:pt x="37515" y="8227"/>
                    <a:pt x="57377" y="0"/>
                    <a:pt x="78086" y="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1331733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64367" y="1425295"/>
            <a:ext cx="6472401" cy="982938"/>
            <a:chOff x="0" y="0"/>
            <a:chExt cx="1704665" cy="25888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704665" cy="258881"/>
            </a:xfrm>
            <a:custGeom>
              <a:avLst/>
              <a:gdLst/>
              <a:ahLst/>
              <a:cxnLst/>
              <a:rect l="l" t="t" r="r" b="b"/>
              <a:pathLst>
                <a:path w="1704665" h="258881">
                  <a:moveTo>
                    <a:pt x="61003" y="0"/>
                  </a:moveTo>
                  <a:lnTo>
                    <a:pt x="1643662" y="0"/>
                  </a:lnTo>
                  <a:cubicBezTo>
                    <a:pt x="1659841" y="0"/>
                    <a:pt x="1675357" y="6427"/>
                    <a:pt x="1686798" y="17867"/>
                  </a:cubicBezTo>
                  <a:cubicBezTo>
                    <a:pt x="1698238" y="29308"/>
                    <a:pt x="1704665" y="44824"/>
                    <a:pt x="1704665" y="61003"/>
                  </a:cubicBezTo>
                  <a:lnTo>
                    <a:pt x="1704665" y="197877"/>
                  </a:lnTo>
                  <a:cubicBezTo>
                    <a:pt x="1704665" y="231569"/>
                    <a:pt x="1677353" y="258881"/>
                    <a:pt x="1643662" y="258881"/>
                  </a:cubicBezTo>
                  <a:lnTo>
                    <a:pt x="61003" y="258881"/>
                  </a:lnTo>
                  <a:cubicBezTo>
                    <a:pt x="27312" y="258881"/>
                    <a:pt x="0" y="231569"/>
                    <a:pt x="0" y="197877"/>
                  </a:cubicBezTo>
                  <a:lnTo>
                    <a:pt x="0" y="61003"/>
                  </a:lnTo>
                  <a:cubicBezTo>
                    <a:pt x="0" y="27312"/>
                    <a:pt x="27312" y="0"/>
                    <a:pt x="61003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1704665" cy="287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513454" y="1566522"/>
            <a:ext cx="700484" cy="700484"/>
          </a:xfrm>
          <a:custGeom>
            <a:avLst/>
            <a:gdLst/>
            <a:ahLst/>
            <a:cxnLst/>
            <a:rect l="l" t="t" r="r" b="b"/>
            <a:pathLst>
              <a:path w="700484" h="700484">
                <a:moveTo>
                  <a:pt x="0" y="0"/>
                </a:moveTo>
                <a:lnTo>
                  <a:pt x="700484" y="0"/>
                </a:lnTo>
                <a:lnTo>
                  <a:pt x="700484" y="700484"/>
                </a:lnTo>
                <a:lnTo>
                  <a:pt x="0" y="7004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3" name="TextBox 33"/>
          <p:cNvSpPr txBox="1"/>
          <p:nvPr/>
        </p:nvSpPr>
        <p:spPr>
          <a:xfrm>
            <a:off x="1135659" y="132182"/>
            <a:ext cx="7208500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FFFF"/>
                </a:solidFill>
                <a:latin typeface="Poppins Bold"/>
              </a:rPr>
              <a:t>7.3 Bit Manipulation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755889" y="3171153"/>
            <a:ext cx="8594916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Illustration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507574" y="6444828"/>
            <a:ext cx="1007402" cy="597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20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760047" y="4066724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17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403672" y="4975328"/>
            <a:ext cx="1797374" cy="460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1"/>
              </a:lnSpc>
            </a:pPr>
            <a:r>
              <a:rPr lang="en-US" sz="2650">
                <a:solidFill>
                  <a:srgbClr val="0097B2"/>
                </a:solidFill>
                <a:latin typeface="Alatsi"/>
              </a:rPr>
              <a:t>1101001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760047" y="4855257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18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762309" y="5668501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19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522442" y="5248367"/>
            <a:ext cx="2342462" cy="5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2"/>
              </a:lnSpc>
            </a:pPr>
            <a:r>
              <a:rPr lang="en-US" sz="3180">
                <a:solidFill>
                  <a:srgbClr val="0097B2"/>
                </a:solidFill>
                <a:latin typeface="Alatsi"/>
              </a:rPr>
              <a:t>1101001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200655" y="5230924"/>
            <a:ext cx="688951" cy="53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52"/>
              </a:lnSpc>
            </a:pPr>
            <a:r>
              <a:rPr lang="en-US" sz="3180">
                <a:solidFill>
                  <a:srgbClr val="0097B2"/>
                </a:solidFill>
                <a:latin typeface="Alatsi"/>
              </a:rPr>
              <a:t>ACC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3856699" y="4104260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00000000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856699" y="6377734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11010011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3856699" y="5700179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11100111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362451" y="3792901"/>
            <a:ext cx="322384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LDD 18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362451" y="3171153"/>
            <a:ext cx="3946108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Assembly Language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28700" y="4608284"/>
            <a:ext cx="431658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XOR #B00000001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362451" y="5361487"/>
            <a:ext cx="322384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STO 18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213938" y="6193985"/>
            <a:ext cx="3946108" cy="158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Italics"/>
              </a:rPr>
              <a:t>The following code will toggle the </a:t>
            </a:r>
            <a:r>
              <a:rPr lang="en-US" sz="3000">
                <a:solidFill>
                  <a:srgbClr val="642EC7"/>
                </a:solidFill>
                <a:latin typeface="Open Sans Italics"/>
              </a:rPr>
              <a:t>1th bit</a:t>
            </a:r>
            <a:r>
              <a:rPr lang="en-US" sz="3000">
                <a:solidFill>
                  <a:srgbClr val="000000"/>
                </a:solidFill>
                <a:latin typeface="Open Sans Italics"/>
              </a:rPr>
              <a:t> of the content at &lt;18&gt;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362451" y="1474466"/>
            <a:ext cx="5066592" cy="782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2"/>
                </a:solidFill>
                <a:latin typeface="Poppins Bold"/>
              </a:rPr>
              <a:t>Toggle the value of one bit (Useful when changing the value of a flag) 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5659240" y="4826227"/>
            <a:ext cx="691565" cy="688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7"/>
              </a:lnSpc>
            </a:pPr>
            <a:r>
              <a:rPr lang="en-US" sz="4062">
                <a:solidFill>
                  <a:srgbClr val="642EC7"/>
                </a:solidFill>
                <a:latin typeface="Alatsi"/>
              </a:rPr>
              <a:t>1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073918" y="5147178"/>
            <a:ext cx="691565" cy="688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7"/>
              </a:lnSpc>
            </a:pPr>
            <a:r>
              <a:rPr lang="en-US" sz="4062">
                <a:solidFill>
                  <a:srgbClr val="642EC7"/>
                </a:solidFill>
                <a:latin typeface="Alatsi"/>
              </a:rPr>
              <a:t>1</a:t>
            </a:r>
          </a:p>
        </p:txBody>
      </p:sp>
      <p:graphicFrame>
        <p:nvGraphicFramePr>
          <p:cNvPr id="53" name="Table 53"/>
          <p:cNvGraphicFramePr>
            <a:graphicFrameLocks noGrp="1"/>
          </p:cNvGraphicFramePr>
          <p:nvPr/>
        </p:nvGraphicFramePr>
        <p:xfrm>
          <a:off x="6710349" y="6776812"/>
          <a:ext cx="5616251" cy="2654127"/>
        </p:xfrm>
        <a:graphic>
          <a:graphicData uri="http://schemas.openxmlformats.org/drawingml/2006/table">
            <a:tbl>
              <a:tblPr/>
              <a:tblGrid>
                <a:gridCol w="702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2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20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20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20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20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8470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70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470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AFAFA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TextBox 54"/>
          <p:cNvSpPr txBox="1"/>
          <p:nvPr/>
        </p:nvSpPr>
        <p:spPr>
          <a:xfrm>
            <a:off x="5789828" y="7822931"/>
            <a:ext cx="776793" cy="53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52"/>
              </a:lnSpc>
            </a:pPr>
            <a:r>
              <a:rPr lang="en-US" sz="3180">
                <a:solidFill>
                  <a:srgbClr val="0097B2"/>
                </a:solidFill>
                <a:latin typeface="Alatsi"/>
              </a:rPr>
              <a:t>XOR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6471748" y="3780736"/>
            <a:ext cx="11163198" cy="3912555"/>
            <a:chOff x="0" y="0"/>
            <a:chExt cx="2940102" cy="1030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40102" cy="1030467"/>
            </a:xfrm>
            <a:custGeom>
              <a:avLst/>
              <a:gdLst/>
              <a:ahLst/>
              <a:cxnLst/>
              <a:rect l="l" t="t" r="r" b="b"/>
              <a:pathLst>
                <a:path w="2940102" h="1030467">
                  <a:moveTo>
                    <a:pt x="35370" y="0"/>
                  </a:moveTo>
                  <a:lnTo>
                    <a:pt x="2904732" y="0"/>
                  </a:lnTo>
                  <a:cubicBezTo>
                    <a:pt x="2924266" y="0"/>
                    <a:pt x="2940102" y="15836"/>
                    <a:pt x="2940102" y="35370"/>
                  </a:cubicBezTo>
                  <a:lnTo>
                    <a:pt x="2940102" y="995097"/>
                  </a:lnTo>
                  <a:cubicBezTo>
                    <a:pt x="2940102" y="1014632"/>
                    <a:pt x="2924266" y="1030467"/>
                    <a:pt x="2904732" y="1030467"/>
                  </a:cubicBezTo>
                  <a:lnTo>
                    <a:pt x="35370" y="1030467"/>
                  </a:lnTo>
                  <a:cubicBezTo>
                    <a:pt x="15836" y="1030467"/>
                    <a:pt x="0" y="1014632"/>
                    <a:pt x="0" y="995097"/>
                  </a:cubicBezTo>
                  <a:lnTo>
                    <a:pt x="0" y="35370"/>
                  </a:lnTo>
                  <a:cubicBezTo>
                    <a:pt x="0" y="15836"/>
                    <a:pt x="15836" y="0"/>
                    <a:pt x="35370" y="0"/>
                  </a:cubicBezTo>
                  <a:close/>
                </a:path>
              </a:pathLst>
            </a:custGeom>
            <a:solidFill>
              <a:srgbClr val="EFEFEF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940102" cy="1059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692393" y="6294672"/>
            <a:ext cx="3219933" cy="788534"/>
            <a:chOff x="0" y="0"/>
            <a:chExt cx="1520437" cy="37234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692393" y="4040577"/>
            <a:ext cx="3219933" cy="788534"/>
            <a:chOff x="0" y="0"/>
            <a:chExt cx="1520437" cy="37234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172E4A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692393" y="4829111"/>
            <a:ext cx="3219933" cy="788534"/>
            <a:chOff x="0" y="0"/>
            <a:chExt cx="1520437" cy="37234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692393" y="5587759"/>
            <a:ext cx="3219933" cy="788534"/>
            <a:chOff x="0" y="0"/>
            <a:chExt cx="1520437" cy="37234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2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308896" y="5199636"/>
            <a:ext cx="2938521" cy="719618"/>
            <a:chOff x="0" y="0"/>
            <a:chExt cx="1520437" cy="37234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172E4A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28362" y="3795048"/>
            <a:ext cx="5066592" cy="727511"/>
            <a:chOff x="0" y="0"/>
            <a:chExt cx="1334411" cy="19160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34411" cy="191608"/>
            </a:xfrm>
            <a:custGeom>
              <a:avLst/>
              <a:gdLst/>
              <a:ahLst/>
              <a:cxnLst/>
              <a:rect l="l" t="t" r="r" b="b"/>
              <a:pathLst>
                <a:path w="1334411" h="191608">
                  <a:moveTo>
                    <a:pt x="77930" y="0"/>
                  </a:moveTo>
                  <a:lnTo>
                    <a:pt x="1256481" y="0"/>
                  </a:lnTo>
                  <a:cubicBezTo>
                    <a:pt x="1277150" y="0"/>
                    <a:pt x="1296971" y="8210"/>
                    <a:pt x="1311586" y="22825"/>
                  </a:cubicBezTo>
                  <a:cubicBezTo>
                    <a:pt x="1326201" y="37440"/>
                    <a:pt x="1334411" y="57261"/>
                    <a:pt x="1334411" y="77930"/>
                  </a:cubicBezTo>
                  <a:lnTo>
                    <a:pt x="1334411" y="113678"/>
                  </a:lnTo>
                  <a:cubicBezTo>
                    <a:pt x="1334411" y="156718"/>
                    <a:pt x="1299521" y="191608"/>
                    <a:pt x="1256481" y="191608"/>
                  </a:cubicBezTo>
                  <a:lnTo>
                    <a:pt x="77930" y="191608"/>
                  </a:lnTo>
                  <a:cubicBezTo>
                    <a:pt x="57261" y="191608"/>
                    <a:pt x="37440" y="183397"/>
                    <a:pt x="22825" y="168783"/>
                  </a:cubicBezTo>
                  <a:cubicBezTo>
                    <a:pt x="8210" y="154168"/>
                    <a:pt x="0" y="134346"/>
                    <a:pt x="0" y="113678"/>
                  </a:cubicBezTo>
                  <a:lnTo>
                    <a:pt x="0" y="77930"/>
                  </a:lnTo>
                  <a:cubicBezTo>
                    <a:pt x="0" y="57261"/>
                    <a:pt x="8210" y="37440"/>
                    <a:pt x="22825" y="22825"/>
                  </a:cubicBezTo>
                  <a:cubicBezTo>
                    <a:pt x="37440" y="8210"/>
                    <a:pt x="57261" y="0"/>
                    <a:pt x="77930" y="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334411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38530" y="4587531"/>
            <a:ext cx="5056425" cy="727511"/>
            <a:chOff x="0" y="0"/>
            <a:chExt cx="1331733" cy="19160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331733" cy="191608"/>
            </a:xfrm>
            <a:custGeom>
              <a:avLst/>
              <a:gdLst/>
              <a:ahLst/>
              <a:cxnLst/>
              <a:rect l="l" t="t" r="r" b="b"/>
              <a:pathLst>
                <a:path w="1331733" h="191608">
                  <a:moveTo>
                    <a:pt x="78086" y="0"/>
                  </a:moveTo>
                  <a:lnTo>
                    <a:pt x="1253647" y="0"/>
                  </a:lnTo>
                  <a:cubicBezTo>
                    <a:pt x="1274357" y="0"/>
                    <a:pt x="1294218" y="8227"/>
                    <a:pt x="1308862" y="22871"/>
                  </a:cubicBezTo>
                  <a:cubicBezTo>
                    <a:pt x="1323506" y="37515"/>
                    <a:pt x="1331733" y="57377"/>
                    <a:pt x="1331733" y="78086"/>
                  </a:cubicBezTo>
                  <a:lnTo>
                    <a:pt x="1331733" y="113521"/>
                  </a:lnTo>
                  <a:cubicBezTo>
                    <a:pt x="1331733" y="156647"/>
                    <a:pt x="1296773" y="191608"/>
                    <a:pt x="1253647" y="191608"/>
                  </a:cubicBezTo>
                  <a:lnTo>
                    <a:pt x="78086" y="191608"/>
                  </a:lnTo>
                  <a:cubicBezTo>
                    <a:pt x="57377" y="191608"/>
                    <a:pt x="37515" y="183381"/>
                    <a:pt x="22871" y="168737"/>
                  </a:cubicBezTo>
                  <a:cubicBezTo>
                    <a:pt x="8227" y="154093"/>
                    <a:pt x="0" y="134231"/>
                    <a:pt x="0" y="113521"/>
                  </a:cubicBezTo>
                  <a:lnTo>
                    <a:pt x="0" y="78086"/>
                  </a:lnTo>
                  <a:cubicBezTo>
                    <a:pt x="0" y="57377"/>
                    <a:pt x="8227" y="37515"/>
                    <a:pt x="22871" y="22871"/>
                  </a:cubicBezTo>
                  <a:cubicBezTo>
                    <a:pt x="37515" y="8227"/>
                    <a:pt x="57377" y="0"/>
                    <a:pt x="78086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1331733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38530" y="5381717"/>
            <a:ext cx="5056425" cy="727511"/>
            <a:chOff x="0" y="0"/>
            <a:chExt cx="1331733" cy="19160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331733" cy="191608"/>
            </a:xfrm>
            <a:custGeom>
              <a:avLst/>
              <a:gdLst/>
              <a:ahLst/>
              <a:cxnLst/>
              <a:rect l="l" t="t" r="r" b="b"/>
              <a:pathLst>
                <a:path w="1331733" h="191608">
                  <a:moveTo>
                    <a:pt x="78086" y="0"/>
                  </a:moveTo>
                  <a:lnTo>
                    <a:pt x="1253647" y="0"/>
                  </a:lnTo>
                  <a:cubicBezTo>
                    <a:pt x="1274357" y="0"/>
                    <a:pt x="1294218" y="8227"/>
                    <a:pt x="1308862" y="22871"/>
                  </a:cubicBezTo>
                  <a:cubicBezTo>
                    <a:pt x="1323506" y="37515"/>
                    <a:pt x="1331733" y="57377"/>
                    <a:pt x="1331733" y="78086"/>
                  </a:cubicBezTo>
                  <a:lnTo>
                    <a:pt x="1331733" y="113521"/>
                  </a:lnTo>
                  <a:cubicBezTo>
                    <a:pt x="1331733" y="156647"/>
                    <a:pt x="1296773" y="191608"/>
                    <a:pt x="1253647" y="191608"/>
                  </a:cubicBezTo>
                  <a:lnTo>
                    <a:pt x="78086" y="191608"/>
                  </a:lnTo>
                  <a:cubicBezTo>
                    <a:pt x="57377" y="191608"/>
                    <a:pt x="37515" y="183381"/>
                    <a:pt x="22871" y="168737"/>
                  </a:cubicBezTo>
                  <a:cubicBezTo>
                    <a:pt x="8227" y="154093"/>
                    <a:pt x="0" y="134231"/>
                    <a:pt x="0" y="113521"/>
                  </a:cubicBezTo>
                  <a:lnTo>
                    <a:pt x="0" y="78086"/>
                  </a:lnTo>
                  <a:cubicBezTo>
                    <a:pt x="0" y="57377"/>
                    <a:pt x="8227" y="37515"/>
                    <a:pt x="22871" y="22871"/>
                  </a:cubicBezTo>
                  <a:cubicBezTo>
                    <a:pt x="37515" y="8227"/>
                    <a:pt x="57377" y="0"/>
                    <a:pt x="78086" y="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1331733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64367" y="1425295"/>
            <a:ext cx="6472401" cy="982938"/>
            <a:chOff x="0" y="0"/>
            <a:chExt cx="1704665" cy="25888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704665" cy="258881"/>
            </a:xfrm>
            <a:custGeom>
              <a:avLst/>
              <a:gdLst/>
              <a:ahLst/>
              <a:cxnLst/>
              <a:rect l="l" t="t" r="r" b="b"/>
              <a:pathLst>
                <a:path w="1704665" h="258881">
                  <a:moveTo>
                    <a:pt x="61003" y="0"/>
                  </a:moveTo>
                  <a:lnTo>
                    <a:pt x="1643662" y="0"/>
                  </a:lnTo>
                  <a:cubicBezTo>
                    <a:pt x="1659841" y="0"/>
                    <a:pt x="1675357" y="6427"/>
                    <a:pt x="1686798" y="17867"/>
                  </a:cubicBezTo>
                  <a:cubicBezTo>
                    <a:pt x="1698238" y="29308"/>
                    <a:pt x="1704665" y="44824"/>
                    <a:pt x="1704665" y="61003"/>
                  </a:cubicBezTo>
                  <a:lnTo>
                    <a:pt x="1704665" y="197877"/>
                  </a:lnTo>
                  <a:cubicBezTo>
                    <a:pt x="1704665" y="231569"/>
                    <a:pt x="1677353" y="258881"/>
                    <a:pt x="1643662" y="258881"/>
                  </a:cubicBezTo>
                  <a:lnTo>
                    <a:pt x="61003" y="258881"/>
                  </a:lnTo>
                  <a:cubicBezTo>
                    <a:pt x="27312" y="258881"/>
                    <a:pt x="0" y="231569"/>
                    <a:pt x="0" y="197877"/>
                  </a:cubicBezTo>
                  <a:lnTo>
                    <a:pt x="0" y="61003"/>
                  </a:lnTo>
                  <a:cubicBezTo>
                    <a:pt x="0" y="27312"/>
                    <a:pt x="27312" y="0"/>
                    <a:pt x="61003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1704665" cy="287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513454" y="1566522"/>
            <a:ext cx="700484" cy="700484"/>
          </a:xfrm>
          <a:custGeom>
            <a:avLst/>
            <a:gdLst/>
            <a:ahLst/>
            <a:cxnLst/>
            <a:rect l="l" t="t" r="r" b="b"/>
            <a:pathLst>
              <a:path w="700484" h="700484">
                <a:moveTo>
                  <a:pt x="0" y="0"/>
                </a:moveTo>
                <a:lnTo>
                  <a:pt x="700484" y="0"/>
                </a:lnTo>
                <a:lnTo>
                  <a:pt x="700484" y="700484"/>
                </a:lnTo>
                <a:lnTo>
                  <a:pt x="0" y="7004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aphicFrame>
        <p:nvGraphicFramePr>
          <p:cNvPr id="33" name="Table 33"/>
          <p:cNvGraphicFramePr>
            <a:graphicFrameLocks noGrp="1"/>
          </p:cNvGraphicFramePr>
          <p:nvPr/>
        </p:nvGraphicFramePr>
        <p:xfrm>
          <a:off x="6710349" y="6776812"/>
          <a:ext cx="5616251" cy="2654127"/>
        </p:xfrm>
        <a:graphic>
          <a:graphicData uri="http://schemas.openxmlformats.org/drawingml/2006/table">
            <a:tbl>
              <a:tblPr/>
              <a:tblGrid>
                <a:gridCol w="702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2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20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20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20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20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8470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70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470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AFAFA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" name="Freeform 34"/>
          <p:cNvSpPr/>
          <p:nvPr/>
        </p:nvSpPr>
        <p:spPr>
          <a:xfrm rot="-5400000">
            <a:off x="8771203" y="7498946"/>
            <a:ext cx="819469" cy="4046761"/>
          </a:xfrm>
          <a:custGeom>
            <a:avLst/>
            <a:gdLst/>
            <a:ahLst/>
            <a:cxnLst/>
            <a:rect l="l" t="t" r="r" b="b"/>
            <a:pathLst>
              <a:path w="819469" h="4046761">
                <a:moveTo>
                  <a:pt x="0" y="0"/>
                </a:moveTo>
                <a:lnTo>
                  <a:pt x="819469" y="0"/>
                </a:lnTo>
                <a:lnTo>
                  <a:pt x="819469" y="4046761"/>
                </a:lnTo>
                <a:lnTo>
                  <a:pt x="0" y="40467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5" name="TextBox 35"/>
          <p:cNvSpPr txBox="1"/>
          <p:nvPr/>
        </p:nvSpPr>
        <p:spPr>
          <a:xfrm>
            <a:off x="1135659" y="132182"/>
            <a:ext cx="7208500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FFFF"/>
                </a:solidFill>
                <a:latin typeface="Poppins Bold"/>
              </a:rPr>
              <a:t>7.3 Bit Manipulation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755889" y="3171153"/>
            <a:ext cx="8594916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Illustration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507574" y="6444828"/>
            <a:ext cx="1007402" cy="597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20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760047" y="4066724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17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4403672" y="4975328"/>
            <a:ext cx="1797374" cy="460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1"/>
              </a:lnSpc>
            </a:pPr>
            <a:r>
              <a:rPr lang="en-US" sz="2650">
                <a:solidFill>
                  <a:srgbClr val="0097B2"/>
                </a:solidFill>
                <a:latin typeface="Alatsi"/>
              </a:rPr>
              <a:t>1101001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2760047" y="4855257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18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2762309" y="5668501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19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522442" y="5248367"/>
            <a:ext cx="2342462" cy="5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2"/>
              </a:lnSpc>
            </a:pPr>
            <a:r>
              <a:rPr lang="en-US" sz="3180">
                <a:solidFill>
                  <a:srgbClr val="0097B2"/>
                </a:solidFill>
                <a:latin typeface="Alatsi"/>
              </a:rPr>
              <a:t>1101001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200655" y="5230924"/>
            <a:ext cx="688951" cy="53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52"/>
              </a:lnSpc>
            </a:pPr>
            <a:r>
              <a:rPr lang="en-US" sz="3180">
                <a:solidFill>
                  <a:srgbClr val="0097B2"/>
                </a:solidFill>
                <a:latin typeface="Alatsi"/>
              </a:rPr>
              <a:t>ACC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3856699" y="4104260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00000000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3856699" y="6377734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11010011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3856699" y="5700179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11100111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62451" y="3792901"/>
            <a:ext cx="322384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LDD 18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362451" y="3171153"/>
            <a:ext cx="3946108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Assembly Language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028700" y="4608284"/>
            <a:ext cx="431658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XOR #B00000001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362451" y="5361487"/>
            <a:ext cx="322384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STO 18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213938" y="6193985"/>
            <a:ext cx="3946108" cy="158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Italics"/>
              </a:rPr>
              <a:t>The following code will toggle the </a:t>
            </a:r>
            <a:r>
              <a:rPr lang="en-US" sz="3000">
                <a:solidFill>
                  <a:srgbClr val="642EC7"/>
                </a:solidFill>
                <a:latin typeface="Open Sans Italics"/>
              </a:rPr>
              <a:t>1th bit</a:t>
            </a:r>
            <a:r>
              <a:rPr lang="en-US" sz="3000">
                <a:solidFill>
                  <a:srgbClr val="000000"/>
                </a:solidFill>
                <a:latin typeface="Open Sans Italics"/>
              </a:rPr>
              <a:t> of the content at &lt;18&gt;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362451" y="1474466"/>
            <a:ext cx="5066592" cy="782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2"/>
                </a:solidFill>
                <a:latin typeface="Poppins Bold"/>
              </a:rPr>
              <a:t>Toggle the value of one bit (Useful when changing the value of a flag) 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5659240" y="4826227"/>
            <a:ext cx="691565" cy="688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7"/>
              </a:lnSpc>
            </a:pPr>
            <a:r>
              <a:rPr lang="en-US" sz="4062">
                <a:solidFill>
                  <a:srgbClr val="642EC7"/>
                </a:solidFill>
                <a:latin typeface="Alatsi"/>
              </a:rPr>
              <a:t>1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0073918" y="5147178"/>
            <a:ext cx="691565" cy="688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7"/>
              </a:lnSpc>
            </a:pPr>
            <a:r>
              <a:rPr lang="en-US" sz="4062">
                <a:solidFill>
                  <a:srgbClr val="642EC7"/>
                </a:solidFill>
                <a:latin typeface="Alatsi"/>
              </a:rPr>
              <a:t>1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789828" y="7822931"/>
            <a:ext cx="776793" cy="53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52"/>
              </a:lnSpc>
            </a:pPr>
            <a:r>
              <a:rPr lang="en-US" sz="3180">
                <a:solidFill>
                  <a:srgbClr val="0097B2"/>
                </a:solidFill>
                <a:latin typeface="Alatsi"/>
              </a:rPr>
              <a:t>XOR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6471748" y="9707164"/>
            <a:ext cx="8594916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Nothing change!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6471748" y="3780736"/>
            <a:ext cx="11163198" cy="3912555"/>
            <a:chOff x="0" y="0"/>
            <a:chExt cx="2940102" cy="1030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40102" cy="1030467"/>
            </a:xfrm>
            <a:custGeom>
              <a:avLst/>
              <a:gdLst/>
              <a:ahLst/>
              <a:cxnLst/>
              <a:rect l="l" t="t" r="r" b="b"/>
              <a:pathLst>
                <a:path w="2940102" h="1030467">
                  <a:moveTo>
                    <a:pt x="35370" y="0"/>
                  </a:moveTo>
                  <a:lnTo>
                    <a:pt x="2904732" y="0"/>
                  </a:lnTo>
                  <a:cubicBezTo>
                    <a:pt x="2924266" y="0"/>
                    <a:pt x="2940102" y="15836"/>
                    <a:pt x="2940102" y="35370"/>
                  </a:cubicBezTo>
                  <a:lnTo>
                    <a:pt x="2940102" y="995097"/>
                  </a:lnTo>
                  <a:cubicBezTo>
                    <a:pt x="2940102" y="1014632"/>
                    <a:pt x="2924266" y="1030467"/>
                    <a:pt x="2904732" y="1030467"/>
                  </a:cubicBezTo>
                  <a:lnTo>
                    <a:pt x="35370" y="1030467"/>
                  </a:lnTo>
                  <a:cubicBezTo>
                    <a:pt x="15836" y="1030467"/>
                    <a:pt x="0" y="1014632"/>
                    <a:pt x="0" y="995097"/>
                  </a:cubicBezTo>
                  <a:lnTo>
                    <a:pt x="0" y="35370"/>
                  </a:lnTo>
                  <a:cubicBezTo>
                    <a:pt x="0" y="15836"/>
                    <a:pt x="15836" y="0"/>
                    <a:pt x="35370" y="0"/>
                  </a:cubicBezTo>
                  <a:close/>
                </a:path>
              </a:pathLst>
            </a:custGeom>
            <a:solidFill>
              <a:srgbClr val="EFEFEF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940102" cy="1059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692393" y="6294672"/>
            <a:ext cx="3219933" cy="788534"/>
            <a:chOff x="0" y="0"/>
            <a:chExt cx="1520437" cy="37234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692393" y="4040577"/>
            <a:ext cx="3219933" cy="788534"/>
            <a:chOff x="0" y="0"/>
            <a:chExt cx="1520437" cy="37234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172E4A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692393" y="4829111"/>
            <a:ext cx="3219933" cy="788534"/>
            <a:chOff x="0" y="0"/>
            <a:chExt cx="1520437" cy="37234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692393" y="5587759"/>
            <a:ext cx="3219933" cy="788534"/>
            <a:chOff x="0" y="0"/>
            <a:chExt cx="1520437" cy="37234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2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308896" y="5199636"/>
            <a:ext cx="2938521" cy="719618"/>
            <a:chOff x="0" y="0"/>
            <a:chExt cx="1520437" cy="37234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172E4A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28362" y="3795048"/>
            <a:ext cx="5066592" cy="727511"/>
            <a:chOff x="0" y="0"/>
            <a:chExt cx="1334411" cy="19160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34411" cy="191608"/>
            </a:xfrm>
            <a:custGeom>
              <a:avLst/>
              <a:gdLst/>
              <a:ahLst/>
              <a:cxnLst/>
              <a:rect l="l" t="t" r="r" b="b"/>
              <a:pathLst>
                <a:path w="1334411" h="191608">
                  <a:moveTo>
                    <a:pt x="77930" y="0"/>
                  </a:moveTo>
                  <a:lnTo>
                    <a:pt x="1256481" y="0"/>
                  </a:lnTo>
                  <a:cubicBezTo>
                    <a:pt x="1277150" y="0"/>
                    <a:pt x="1296971" y="8210"/>
                    <a:pt x="1311586" y="22825"/>
                  </a:cubicBezTo>
                  <a:cubicBezTo>
                    <a:pt x="1326201" y="37440"/>
                    <a:pt x="1334411" y="57261"/>
                    <a:pt x="1334411" y="77930"/>
                  </a:cubicBezTo>
                  <a:lnTo>
                    <a:pt x="1334411" y="113678"/>
                  </a:lnTo>
                  <a:cubicBezTo>
                    <a:pt x="1334411" y="156718"/>
                    <a:pt x="1299521" y="191608"/>
                    <a:pt x="1256481" y="191608"/>
                  </a:cubicBezTo>
                  <a:lnTo>
                    <a:pt x="77930" y="191608"/>
                  </a:lnTo>
                  <a:cubicBezTo>
                    <a:pt x="57261" y="191608"/>
                    <a:pt x="37440" y="183397"/>
                    <a:pt x="22825" y="168783"/>
                  </a:cubicBezTo>
                  <a:cubicBezTo>
                    <a:pt x="8210" y="154168"/>
                    <a:pt x="0" y="134346"/>
                    <a:pt x="0" y="113678"/>
                  </a:cubicBezTo>
                  <a:lnTo>
                    <a:pt x="0" y="77930"/>
                  </a:lnTo>
                  <a:cubicBezTo>
                    <a:pt x="0" y="57261"/>
                    <a:pt x="8210" y="37440"/>
                    <a:pt x="22825" y="22825"/>
                  </a:cubicBezTo>
                  <a:cubicBezTo>
                    <a:pt x="37440" y="8210"/>
                    <a:pt x="57261" y="0"/>
                    <a:pt x="77930" y="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334411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38530" y="4587531"/>
            <a:ext cx="5056425" cy="727511"/>
            <a:chOff x="0" y="0"/>
            <a:chExt cx="1331733" cy="19160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331733" cy="191608"/>
            </a:xfrm>
            <a:custGeom>
              <a:avLst/>
              <a:gdLst/>
              <a:ahLst/>
              <a:cxnLst/>
              <a:rect l="l" t="t" r="r" b="b"/>
              <a:pathLst>
                <a:path w="1331733" h="191608">
                  <a:moveTo>
                    <a:pt x="78086" y="0"/>
                  </a:moveTo>
                  <a:lnTo>
                    <a:pt x="1253647" y="0"/>
                  </a:lnTo>
                  <a:cubicBezTo>
                    <a:pt x="1274357" y="0"/>
                    <a:pt x="1294218" y="8227"/>
                    <a:pt x="1308862" y="22871"/>
                  </a:cubicBezTo>
                  <a:cubicBezTo>
                    <a:pt x="1323506" y="37515"/>
                    <a:pt x="1331733" y="57377"/>
                    <a:pt x="1331733" y="78086"/>
                  </a:cubicBezTo>
                  <a:lnTo>
                    <a:pt x="1331733" y="113521"/>
                  </a:lnTo>
                  <a:cubicBezTo>
                    <a:pt x="1331733" y="156647"/>
                    <a:pt x="1296773" y="191608"/>
                    <a:pt x="1253647" y="191608"/>
                  </a:cubicBezTo>
                  <a:lnTo>
                    <a:pt x="78086" y="191608"/>
                  </a:lnTo>
                  <a:cubicBezTo>
                    <a:pt x="57377" y="191608"/>
                    <a:pt x="37515" y="183381"/>
                    <a:pt x="22871" y="168737"/>
                  </a:cubicBezTo>
                  <a:cubicBezTo>
                    <a:pt x="8227" y="154093"/>
                    <a:pt x="0" y="134231"/>
                    <a:pt x="0" y="113521"/>
                  </a:cubicBezTo>
                  <a:lnTo>
                    <a:pt x="0" y="78086"/>
                  </a:lnTo>
                  <a:cubicBezTo>
                    <a:pt x="0" y="57377"/>
                    <a:pt x="8227" y="37515"/>
                    <a:pt x="22871" y="22871"/>
                  </a:cubicBezTo>
                  <a:cubicBezTo>
                    <a:pt x="37515" y="8227"/>
                    <a:pt x="57377" y="0"/>
                    <a:pt x="78086" y="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1331733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38530" y="5381717"/>
            <a:ext cx="5056425" cy="727511"/>
            <a:chOff x="0" y="0"/>
            <a:chExt cx="1331733" cy="19160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331733" cy="191608"/>
            </a:xfrm>
            <a:custGeom>
              <a:avLst/>
              <a:gdLst/>
              <a:ahLst/>
              <a:cxnLst/>
              <a:rect l="l" t="t" r="r" b="b"/>
              <a:pathLst>
                <a:path w="1331733" h="191608">
                  <a:moveTo>
                    <a:pt x="78086" y="0"/>
                  </a:moveTo>
                  <a:lnTo>
                    <a:pt x="1253647" y="0"/>
                  </a:lnTo>
                  <a:cubicBezTo>
                    <a:pt x="1274357" y="0"/>
                    <a:pt x="1294218" y="8227"/>
                    <a:pt x="1308862" y="22871"/>
                  </a:cubicBezTo>
                  <a:cubicBezTo>
                    <a:pt x="1323506" y="37515"/>
                    <a:pt x="1331733" y="57377"/>
                    <a:pt x="1331733" y="78086"/>
                  </a:cubicBezTo>
                  <a:lnTo>
                    <a:pt x="1331733" y="113521"/>
                  </a:lnTo>
                  <a:cubicBezTo>
                    <a:pt x="1331733" y="156647"/>
                    <a:pt x="1296773" y="191608"/>
                    <a:pt x="1253647" y="191608"/>
                  </a:cubicBezTo>
                  <a:lnTo>
                    <a:pt x="78086" y="191608"/>
                  </a:lnTo>
                  <a:cubicBezTo>
                    <a:pt x="57377" y="191608"/>
                    <a:pt x="37515" y="183381"/>
                    <a:pt x="22871" y="168737"/>
                  </a:cubicBezTo>
                  <a:cubicBezTo>
                    <a:pt x="8227" y="154093"/>
                    <a:pt x="0" y="134231"/>
                    <a:pt x="0" y="113521"/>
                  </a:cubicBezTo>
                  <a:lnTo>
                    <a:pt x="0" y="78086"/>
                  </a:lnTo>
                  <a:cubicBezTo>
                    <a:pt x="0" y="57377"/>
                    <a:pt x="8227" y="37515"/>
                    <a:pt x="22871" y="22871"/>
                  </a:cubicBezTo>
                  <a:cubicBezTo>
                    <a:pt x="37515" y="8227"/>
                    <a:pt x="57377" y="0"/>
                    <a:pt x="78086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1331733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64367" y="1425295"/>
            <a:ext cx="6472401" cy="982938"/>
            <a:chOff x="0" y="0"/>
            <a:chExt cx="1704665" cy="25888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704665" cy="258881"/>
            </a:xfrm>
            <a:custGeom>
              <a:avLst/>
              <a:gdLst/>
              <a:ahLst/>
              <a:cxnLst/>
              <a:rect l="l" t="t" r="r" b="b"/>
              <a:pathLst>
                <a:path w="1704665" h="258881">
                  <a:moveTo>
                    <a:pt x="61003" y="0"/>
                  </a:moveTo>
                  <a:lnTo>
                    <a:pt x="1643662" y="0"/>
                  </a:lnTo>
                  <a:cubicBezTo>
                    <a:pt x="1659841" y="0"/>
                    <a:pt x="1675357" y="6427"/>
                    <a:pt x="1686798" y="17867"/>
                  </a:cubicBezTo>
                  <a:cubicBezTo>
                    <a:pt x="1698238" y="29308"/>
                    <a:pt x="1704665" y="44824"/>
                    <a:pt x="1704665" y="61003"/>
                  </a:cubicBezTo>
                  <a:lnTo>
                    <a:pt x="1704665" y="197877"/>
                  </a:lnTo>
                  <a:cubicBezTo>
                    <a:pt x="1704665" y="231569"/>
                    <a:pt x="1677353" y="258881"/>
                    <a:pt x="1643662" y="258881"/>
                  </a:cubicBezTo>
                  <a:lnTo>
                    <a:pt x="61003" y="258881"/>
                  </a:lnTo>
                  <a:cubicBezTo>
                    <a:pt x="27312" y="258881"/>
                    <a:pt x="0" y="231569"/>
                    <a:pt x="0" y="197877"/>
                  </a:cubicBezTo>
                  <a:lnTo>
                    <a:pt x="0" y="61003"/>
                  </a:lnTo>
                  <a:cubicBezTo>
                    <a:pt x="0" y="27312"/>
                    <a:pt x="27312" y="0"/>
                    <a:pt x="61003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1704665" cy="287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513454" y="1566522"/>
            <a:ext cx="700484" cy="700484"/>
          </a:xfrm>
          <a:custGeom>
            <a:avLst/>
            <a:gdLst/>
            <a:ahLst/>
            <a:cxnLst/>
            <a:rect l="l" t="t" r="r" b="b"/>
            <a:pathLst>
              <a:path w="700484" h="700484">
                <a:moveTo>
                  <a:pt x="0" y="0"/>
                </a:moveTo>
                <a:lnTo>
                  <a:pt x="700484" y="0"/>
                </a:lnTo>
                <a:lnTo>
                  <a:pt x="700484" y="700484"/>
                </a:lnTo>
                <a:lnTo>
                  <a:pt x="0" y="7004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3" name="TextBox 33"/>
          <p:cNvSpPr txBox="1"/>
          <p:nvPr/>
        </p:nvSpPr>
        <p:spPr>
          <a:xfrm>
            <a:off x="1135659" y="132182"/>
            <a:ext cx="7208500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FFFF"/>
                </a:solidFill>
                <a:latin typeface="Poppins Bold"/>
              </a:rPr>
              <a:t>7.3 Bit Manipulation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755889" y="3171153"/>
            <a:ext cx="8594916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Illustration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507574" y="6444828"/>
            <a:ext cx="1007402" cy="597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20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760047" y="4066724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17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403672" y="4903999"/>
            <a:ext cx="1797374" cy="58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1"/>
              </a:lnSpc>
            </a:pPr>
            <a:r>
              <a:rPr lang="en-US" sz="3450">
                <a:solidFill>
                  <a:srgbClr val="0097B2"/>
                </a:solidFill>
                <a:latin typeface="Alatsi"/>
              </a:rPr>
              <a:t>11010010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760047" y="4855257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18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762309" y="5668501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19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200655" y="5230924"/>
            <a:ext cx="688951" cy="53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52"/>
              </a:lnSpc>
            </a:pPr>
            <a:r>
              <a:rPr lang="en-US" sz="3180">
                <a:solidFill>
                  <a:srgbClr val="0097B2"/>
                </a:solidFill>
                <a:latin typeface="Alatsi"/>
              </a:rPr>
              <a:t>ACC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3856699" y="4104260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00000000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3856699" y="6377734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11010011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856699" y="5700179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11100111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362451" y="3792901"/>
            <a:ext cx="322384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LDD 18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362451" y="3171153"/>
            <a:ext cx="3946108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Assembly Language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28700" y="4608284"/>
            <a:ext cx="431658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XOR #B00000001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62451" y="5361487"/>
            <a:ext cx="322384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STO 18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213938" y="6193985"/>
            <a:ext cx="3946108" cy="158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Italics"/>
              </a:rPr>
              <a:t>The following code will toggle the </a:t>
            </a:r>
            <a:r>
              <a:rPr lang="en-US" sz="3000">
                <a:solidFill>
                  <a:srgbClr val="642EC7"/>
                </a:solidFill>
                <a:latin typeface="Open Sans Italics"/>
              </a:rPr>
              <a:t>1th bit</a:t>
            </a:r>
            <a:r>
              <a:rPr lang="en-US" sz="3000">
                <a:solidFill>
                  <a:srgbClr val="000000"/>
                </a:solidFill>
                <a:latin typeface="Open Sans Italics"/>
              </a:rPr>
              <a:t> of the content at &lt;18&gt;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362451" y="1474466"/>
            <a:ext cx="5066592" cy="782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2"/>
                </a:solidFill>
                <a:latin typeface="Poppins Bold"/>
              </a:rPr>
              <a:t>Toggle the value of one bit (Useful when changing the value of a flag)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777166" y="5230924"/>
            <a:ext cx="1797374" cy="58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1"/>
              </a:lnSpc>
            </a:pPr>
            <a:r>
              <a:rPr lang="en-US" sz="3450">
                <a:solidFill>
                  <a:srgbClr val="0097B2"/>
                </a:solidFill>
                <a:latin typeface="Alatsi"/>
              </a:rPr>
              <a:t>11010010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6471748" y="3780736"/>
            <a:ext cx="11163198" cy="3912555"/>
            <a:chOff x="0" y="0"/>
            <a:chExt cx="2940102" cy="1030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40102" cy="1030467"/>
            </a:xfrm>
            <a:custGeom>
              <a:avLst/>
              <a:gdLst/>
              <a:ahLst/>
              <a:cxnLst/>
              <a:rect l="l" t="t" r="r" b="b"/>
              <a:pathLst>
                <a:path w="2940102" h="1030467">
                  <a:moveTo>
                    <a:pt x="35370" y="0"/>
                  </a:moveTo>
                  <a:lnTo>
                    <a:pt x="2904732" y="0"/>
                  </a:lnTo>
                  <a:cubicBezTo>
                    <a:pt x="2924266" y="0"/>
                    <a:pt x="2940102" y="15836"/>
                    <a:pt x="2940102" y="35370"/>
                  </a:cubicBezTo>
                  <a:lnTo>
                    <a:pt x="2940102" y="995097"/>
                  </a:lnTo>
                  <a:cubicBezTo>
                    <a:pt x="2940102" y="1014632"/>
                    <a:pt x="2924266" y="1030467"/>
                    <a:pt x="2904732" y="1030467"/>
                  </a:cubicBezTo>
                  <a:lnTo>
                    <a:pt x="35370" y="1030467"/>
                  </a:lnTo>
                  <a:cubicBezTo>
                    <a:pt x="15836" y="1030467"/>
                    <a:pt x="0" y="1014632"/>
                    <a:pt x="0" y="995097"/>
                  </a:cubicBezTo>
                  <a:lnTo>
                    <a:pt x="0" y="35370"/>
                  </a:lnTo>
                  <a:cubicBezTo>
                    <a:pt x="0" y="15836"/>
                    <a:pt x="15836" y="0"/>
                    <a:pt x="35370" y="0"/>
                  </a:cubicBezTo>
                  <a:close/>
                </a:path>
              </a:pathLst>
            </a:custGeom>
            <a:solidFill>
              <a:srgbClr val="EFEFEF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940102" cy="1059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692393" y="6294672"/>
            <a:ext cx="3219933" cy="788534"/>
            <a:chOff x="0" y="0"/>
            <a:chExt cx="1520437" cy="37234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692393" y="4040577"/>
            <a:ext cx="3219933" cy="788534"/>
            <a:chOff x="0" y="0"/>
            <a:chExt cx="1520437" cy="37234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172E4A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692393" y="4829111"/>
            <a:ext cx="3219933" cy="788534"/>
            <a:chOff x="0" y="0"/>
            <a:chExt cx="1520437" cy="37234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692393" y="5587759"/>
            <a:ext cx="3219933" cy="788534"/>
            <a:chOff x="0" y="0"/>
            <a:chExt cx="1520437" cy="37234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2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308896" y="5199636"/>
            <a:ext cx="2938521" cy="719618"/>
            <a:chOff x="0" y="0"/>
            <a:chExt cx="1520437" cy="37234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172E4A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28362" y="3795048"/>
            <a:ext cx="5066592" cy="727511"/>
            <a:chOff x="0" y="0"/>
            <a:chExt cx="1334411" cy="19160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34411" cy="191608"/>
            </a:xfrm>
            <a:custGeom>
              <a:avLst/>
              <a:gdLst/>
              <a:ahLst/>
              <a:cxnLst/>
              <a:rect l="l" t="t" r="r" b="b"/>
              <a:pathLst>
                <a:path w="1334411" h="191608">
                  <a:moveTo>
                    <a:pt x="77930" y="0"/>
                  </a:moveTo>
                  <a:lnTo>
                    <a:pt x="1256481" y="0"/>
                  </a:lnTo>
                  <a:cubicBezTo>
                    <a:pt x="1277150" y="0"/>
                    <a:pt x="1296971" y="8210"/>
                    <a:pt x="1311586" y="22825"/>
                  </a:cubicBezTo>
                  <a:cubicBezTo>
                    <a:pt x="1326201" y="37440"/>
                    <a:pt x="1334411" y="57261"/>
                    <a:pt x="1334411" y="77930"/>
                  </a:cubicBezTo>
                  <a:lnTo>
                    <a:pt x="1334411" y="113678"/>
                  </a:lnTo>
                  <a:cubicBezTo>
                    <a:pt x="1334411" y="156718"/>
                    <a:pt x="1299521" y="191608"/>
                    <a:pt x="1256481" y="191608"/>
                  </a:cubicBezTo>
                  <a:lnTo>
                    <a:pt x="77930" y="191608"/>
                  </a:lnTo>
                  <a:cubicBezTo>
                    <a:pt x="57261" y="191608"/>
                    <a:pt x="37440" y="183397"/>
                    <a:pt x="22825" y="168783"/>
                  </a:cubicBezTo>
                  <a:cubicBezTo>
                    <a:pt x="8210" y="154168"/>
                    <a:pt x="0" y="134346"/>
                    <a:pt x="0" y="113678"/>
                  </a:cubicBezTo>
                  <a:lnTo>
                    <a:pt x="0" y="77930"/>
                  </a:lnTo>
                  <a:cubicBezTo>
                    <a:pt x="0" y="57261"/>
                    <a:pt x="8210" y="37440"/>
                    <a:pt x="22825" y="22825"/>
                  </a:cubicBezTo>
                  <a:cubicBezTo>
                    <a:pt x="37440" y="8210"/>
                    <a:pt x="57261" y="0"/>
                    <a:pt x="77930" y="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334411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38530" y="4587531"/>
            <a:ext cx="5056425" cy="727511"/>
            <a:chOff x="0" y="0"/>
            <a:chExt cx="1331733" cy="19160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331733" cy="191608"/>
            </a:xfrm>
            <a:custGeom>
              <a:avLst/>
              <a:gdLst/>
              <a:ahLst/>
              <a:cxnLst/>
              <a:rect l="l" t="t" r="r" b="b"/>
              <a:pathLst>
                <a:path w="1331733" h="191608">
                  <a:moveTo>
                    <a:pt x="78086" y="0"/>
                  </a:moveTo>
                  <a:lnTo>
                    <a:pt x="1253647" y="0"/>
                  </a:lnTo>
                  <a:cubicBezTo>
                    <a:pt x="1274357" y="0"/>
                    <a:pt x="1294218" y="8227"/>
                    <a:pt x="1308862" y="22871"/>
                  </a:cubicBezTo>
                  <a:cubicBezTo>
                    <a:pt x="1323506" y="37515"/>
                    <a:pt x="1331733" y="57377"/>
                    <a:pt x="1331733" y="78086"/>
                  </a:cubicBezTo>
                  <a:lnTo>
                    <a:pt x="1331733" y="113521"/>
                  </a:lnTo>
                  <a:cubicBezTo>
                    <a:pt x="1331733" y="156647"/>
                    <a:pt x="1296773" y="191608"/>
                    <a:pt x="1253647" y="191608"/>
                  </a:cubicBezTo>
                  <a:lnTo>
                    <a:pt x="78086" y="191608"/>
                  </a:lnTo>
                  <a:cubicBezTo>
                    <a:pt x="57377" y="191608"/>
                    <a:pt x="37515" y="183381"/>
                    <a:pt x="22871" y="168737"/>
                  </a:cubicBezTo>
                  <a:cubicBezTo>
                    <a:pt x="8227" y="154093"/>
                    <a:pt x="0" y="134231"/>
                    <a:pt x="0" y="113521"/>
                  </a:cubicBezTo>
                  <a:lnTo>
                    <a:pt x="0" y="78086"/>
                  </a:lnTo>
                  <a:cubicBezTo>
                    <a:pt x="0" y="57377"/>
                    <a:pt x="8227" y="37515"/>
                    <a:pt x="22871" y="22871"/>
                  </a:cubicBezTo>
                  <a:cubicBezTo>
                    <a:pt x="37515" y="8227"/>
                    <a:pt x="57377" y="0"/>
                    <a:pt x="78086" y="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1331733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38530" y="5381717"/>
            <a:ext cx="5056425" cy="727511"/>
            <a:chOff x="0" y="0"/>
            <a:chExt cx="1331733" cy="19160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331733" cy="191608"/>
            </a:xfrm>
            <a:custGeom>
              <a:avLst/>
              <a:gdLst/>
              <a:ahLst/>
              <a:cxnLst/>
              <a:rect l="l" t="t" r="r" b="b"/>
              <a:pathLst>
                <a:path w="1331733" h="191608">
                  <a:moveTo>
                    <a:pt x="78086" y="0"/>
                  </a:moveTo>
                  <a:lnTo>
                    <a:pt x="1253647" y="0"/>
                  </a:lnTo>
                  <a:cubicBezTo>
                    <a:pt x="1274357" y="0"/>
                    <a:pt x="1294218" y="8227"/>
                    <a:pt x="1308862" y="22871"/>
                  </a:cubicBezTo>
                  <a:cubicBezTo>
                    <a:pt x="1323506" y="37515"/>
                    <a:pt x="1331733" y="57377"/>
                    <a:pt x="1331733" y="78086"/>
                  </a:cubicBezTo>
                  <a:lnTo>
                    <a:pt x="1331733" y="113521"/>
                  </a:lnTo>
                  <a:cubicBezTo>
                    <a:pt x="1331733" y="156647"/>
                    <a:pt x="1296773" y="191608"/>
                    <a:pt x="1253647" y="191608"/>
                  </a:cubicBezTo>
                  <a:lnTo>
                    <a:pt x="78086" y="191608"/>
                  </a:lnTo>
                  <a:cubicBezTo>
                    <a:pt x="57377" y="191608"/>
                    <a:pt x="37515" y="183381"/>
                    <a:pt x="22871" y="168737"/>
                  </a:cubicBezTo>
                  <a:cubicBezTo>
                    <a:pt x="8227" y="154093"/>
                    <a:pt x="0" y="134231"/>
                    <a:pt x="0" y="113521"/>
                  </a:cubicBezTo>
                  <a:lnTo>
                    <a:pt x="0" y="78086"/>
                  </a:lnTo>
                  <a:cubicBezTo>
                    <a:pt x="0" y="57377"/>
                    <a:pt x="8227" y="37515"/>
                    <a:pt x="22871" y="22871"/>
                  </a:cubicBezTo>
                  <a:cubicBezTo>
                    <a:pt x="37515" y="8227"/>
                    <a:pt x="57377" y="0"/>
                    <a:pt x="78086" y="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1331733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64367" y="1425295"/>
            <a:ext cx="6944716" cy="982938"/>
            <a:chOff x="0" y="0"/>
            <a:chExt cx="1829061" cy="25888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829061" cy="258881"/>
            </a:xfrm>
            <a:custGeom>
              <a:avLst/>
              <a:gdLst/>
              <a:ahLst/>
              <a:cxnLst/>
              <a:rect l="l" t="t" r="r" b="b"/>
              <a:pathLst>
                <a:path w="1829061" h="258881">
                  <a:moveTo>
                    <a:pt x="56854" y="0"/>
                  </a:moveTo>
                  <a:lnTo>
                    <a:pt x="1772206" y="0"/>
                  </a:lnTo>
                  <a:cubicBezTo>
                    <a:pt x="1803606" y="0"/>
                    <a:pt x="1829061" y="25455"/>
                    <a:pt x="1829061" y="56854"/>
                  </a:cubicBezTo>
                  <a:lnTo>
                    <a:pt x="1829061" y="202026"/>
                  </a:lnTo>
                  <a:cubicBezTo>
                    <a:pt x="1829061" y="233426"/>
                    <a:pt x="1803606" y="258881"/>
                    <a:pt x="1772206" y="258881"/>
                  </a:cubicBezTo>
                  <a:lnTo>
                    <a:pt x="56854" y="258881"/>
                  </a:lnTo>
                  <a:cubicBezTo>
                    <a:pt x="25455" y="258881"/>
                    <a:pt x="0" y="233426"/>
                    <a:pt x="0" y="202026"/>
                  </a:cubicBezTo>
                  <a:lnTo>
                    <a:pt x="0" y="56854"/>
                  </a:lnTo>
                  <a:cubicBezTo>
                    <a:pt x="0" y="25455"/>
                    <a:pt x="25455" y="0"/>
                    <a:pt x="56854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1829061" cy="287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513454" y="1577810"/>
            <a:ext cx="708948" cy="708948"/>
          </a:xfrm>
          <a:custGeom>
            <a:avLst/>
            <a:gdLst/>
            <a:ahLst/>
            <a:cxnLst/>
            <a:rect l="l" t="t" r="r" b="b"/>
            <a:pathLst>
              <a:path w="708948" h="708948">
                <a:moveTo>
                  <a:pt x="0" y="0"/>
                </a:moveTo>
                <a:lnTo>
                  <a:pt x="708948" y="0"/>
                </a:lnTo>
                <a:lnTo>
                  <a:pt x="708948" y="708949"/>
                </a:lnTo>
                <a:lnTo>
                  <a:pt x="0" y="7089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3" name="TextBox 33"/>
          <p:cNvSpPr txBox="1"/>
          <p:nvPr/>
        </p:nvSpPr>
        <p:spPr>
          <a:xfrm>
            <a:off x="1135659" y="132182"/>
            <a:ext cx="7208500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FFFF"/>
                </a:solidFill>
                <a:latin typeface="Poppins Bold"/>
              </a:rPr>
              <a:t>7.3 Bit Manipulation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755889" y="3171153"/>
            <a:ext cx="8594916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Illustration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507574" y="6444828"/>
            <a:ext cx="1007402" cy="597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20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760047" y="4066724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17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403672" y="4903999"/>
            <a:ext cx="1797374" cy="58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1"/>
              </a:lnSpc>
            </a:pPr>
            <a:r>
              <a:rPr lang="en-US" sz="3450">
                <a:solidFill>
                  <a:srgbClr val="0097B2"/>
                </a:solidFill>
                <a:latin typeface="Alatsi"/>
              </a:rPr>
              <a:t>11010010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760047" y="4855257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18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762309" y="5668501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19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200655" y="5230924"/>
            <a:ext cx="688951" cy="53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52"/>
              </a:lnSpc>
            </a:pPr>
            <a:r>
              <a:rPr lang="en-US" sz="3180">
                <a:solidFill>
                  <a:srgbClr val="0097B2"/>
                </a:solidFill>
                <a:latin typeface="Alatsi"/>
              </a:rPr>
              <a:t>ACC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3856699" y="4104260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00000000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3856699" y="6377734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11010011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4055161" y="5670339"/>
            <a:ext cx="2145886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1110011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362451" y="3792901"/>
            <a:ext cx="322384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LDD 19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362451" y="3171153"/>
            <a:ext cx="3946108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Assembly Language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28700" y="4608284"/>
            <a:ext cx="431658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OR #B00000001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62451" y="5361487"/>
            <a:ext cx="322384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STO 19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213938" y="6193985"/>
            <a:ext cx="3946108" cy="2647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Italics"/>
              </a:rPr>
              <a:t>The following code will toggle the </a:t>
            </a:r>
            <a:r>
              <a:rPr lang="en-US" sz="3000">
                <a:solidFill>
                  <a:srgbClr val="642EC7"/>
                </a:solidFill>
                <a:latin typeface="Open Sans Italics"/>
              </a:rPr>
              <a:t>1th bit</a:t>
            </a:r>
            <a:r>
              <a:rPr lang="en-US" sz="3000">
                <a:solidFill>
                  <a:srgbClr val="000000"/>
                </a:solidFill>
                <a:latin typeface="Open Sans Italics"/>
              </a:rPr>
              <a:t> of the content at &lt;19&gt; to 1 regardless of its current value.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362451" y="1512566"/>
            <a:ext cx="5838205" cy="782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2"/>
                </a:solidFill>
                <a:latin typeface="Poppins Bold"/>
              </a:rPr>
              <a:t>Setting a bit to 1 regardless of its current value (Useful to report a condition)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5555588" y="5505388"/>
            <a:ext cx="633206" cy="858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0"/>
              </a:lnSpc>
            </a:pPr>
            <a:r>
              <a:rPr lang="en-US" sz="5035">
                <a:solidFill>
                  <a:srgbClr val="642EC7"/>
                </a:solidFill>
                <a:latin typeface="Alatsi"/>
              </a:rPr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35331" y="2456629"/>
            <a:ext cx="2578444" cy="5255789"/>
            <a:chOff x="0" y="0"/>
            <a:chExt cx="1913890" cy="39011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3901191"/>
            </a:xfrm>
            <a:custGeom>
              <a:avLst/>
              <a:gdLst/>
              <a:ahLst/>
              <a:cxnLst/>
              <a:rect l="l" t="t" r="r" b="b"/>
              <a:pathLst>
                <a:path w="1913890" h="3901191">
                  <a:moveTo>
                    <a:pt x="0" y="0"/>
                  </a:moveTo>
                  <a:lnTo>
                    <a:pt x="1913890" y="0"/>
                  </a:lnTo>
                  <a:lnTo>
                    <a:pt x="1913890" y="3901191"/>
                  </a:lnTo>
                  <a:lnTo>
                    <a:pt x="0" y="3901191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483570" y="0"/>
            <a:ext cx="5251761" cy="2578444"/>
            <a:chOff x="0" y="0"/>
            <a:chExt cx="3898201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98201" cy="1913890"/>
            </a:xfrm>
            <a:custGeom>
              <a:avLst/>
              <a:gdLst/>
              <a:ahLst/>
              <a:cxnLst/>
              <a:rect l="l" t="t" r="r" b="b"/>
              <a:pathLst>
                <a:path w="3898201" h="1913890">
                  <a:moveTo>
                    <a:pt x="0" y="0"/>
                  </a:moveTo>
                  <a:lnTo>
                    <a:pt x="3898201" y="0"/>
                  </a:lnTo>
                  <a:lnTo>
                    <a:pt x="389820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6" name="Freeform 6"/>
          <p:cNvSpPr/>
          <p:nvPr/>
        </p:nvSpPr>
        <p:spPr>
          <a:xfrm rot="-5400000" flipH="1" flipV="1">
            <a:off x="7735331" y="0"/>
            <a:ext cx="2578444" cy="2578444"/>
          </a:xfrm>
          <a:custGeom>
            <a:avLst/>
            <a:gdLst/>
            <a:ahLst/>
            <a:cxnLst/>
            <a:rect l="l" t="t" r="r" b="b"/>
            <a:pathLst>
              <a:path w="2578444" h="2578444">
                <a:moveTo>
                  <a:pt x="2578444" y="2578444"/>
                </a:moveTo>
                <a:lnTo>
                  <a:pt x="0" y="2578444"/>
                </a:lnTo>
                <a:lnTo>
                  <a:pt x="0" y="0"/>
                </a:lnTo>
                <a:lnTo>
                  <a:pt x="2578444" y="0"/>
                </a:lnTo>
                <a:lnTo>
                  <a:pt x="2578444" y="257844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Freeform 7"/>
          <p:cNvSpPr/>
          <p:nvPr/>
        </p:nvSpPr>
        <p:spPr>
          <a:xfrm rot="-5400000">
            <a:off x="0" y="0"/>
            <a:ext cx="2578444" cy="2578444"/>
          </a:xfrm>
          <a:custGeom>
            <a:avLst/>
            <a:gdLst/>
            <a:ahLst/>
            <a:cxnLst/>
            <a:rect l="l" t="t" r="r" b="b"/>
            <a:pathLst>
              <a:path w="2578444" h="2578444">
                <a:moveTo>
                  <a:pt x="0" y="0"/>
                </a:moveTo>
                <a:lnTo>
                  <a:pt x="2578444" y="0"/>
                </a:lnTo>
                <a:lnTo>
                  <a:pt x="2578444" y="2578444"/>
                </a:lnTo>
                <a:lnTo>
                  <a:pt x="0" y="25784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8" name="TextBox 8"/>
          <p:cNvSpPr txBox="1"/>
          <p:nvPr/>
        </p:nvSpPr>
        <p:spPr>
          <a:xfrm>
            <a:off x="849091" y="5086350"/>
            <a:ext cx="6278706" cy="2138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1"/>
              </a:lnSpc>
            </a:pPr>
            <a:r>
              <a:rPr lang="en-US" sz="6868">
                <a:solidFill>
                  <a:srgbClr val="FF1495"/>
                </a:solidFill>
                <a:latin typeface="Poppins Bold"/>
              </a:rPr>
              <a:t>Chapter </a:t>
            </a:r>
          </a:p>
          <a:p>
            <a:pPr marL="0" lvl="0" indent="0" algn="ctr">
              <a:lnSpc>
                <a:spcPts val="8241"/>
              </a:lnSpc>
              <a:spcBef>
                <a:spcPct val="0"/>
              </a:spcBef>
            </a:pPr>
            <a:r>
              <a:rPr lang="en-US" sz="6868">
                <a:solidFill>
                  <a:srgbClr val="FF1495"/>
                </a:solidFill>
                <a:latin typeface="Poppins Bold"/>
              </a:rPr>
              <a:t>Outline</a:t>
            </a:r>
          </a:p>
        </p:txBody>
      </p:sp>
      <p:sp>
        <p:nvSpPr>
          <p:cNvPr id="9" name="Freeform 9"/>
          <p:cNvSpPr/>
          <p:nvPr/>
        </p:nvSpPr>
        <p:spPr>
          <a:xfrm rot="5400000" flipH="1" flipV="1">
            <a:off x="7735331" y="7727726"/>
            <a:ext cx="2578444" cy="2578444"/>
          </a:xfrm>
          <a:custGeom>
            <a:avLst/>
            <a:gdLst/>
            <a:ahLst/>
            <a:cxnLst/>
            <a:rect l="l" t="t" r="r" b="b"/>
            <a:pathLst>
              <a:path w="2578444" h="2578444">
                <a:moveTo>
                  <a:pt x="2578444" y="2578444"/>
                </a:moveTo>
                <a:lnTo>
                  <a:pt x="0" y="2578444"/>
                </a:lnTo>
                <a:lnTo>
                  <a:pt x="0" y="0"/>
                </a:lnTo>
                <a:lnTo>
                  <a:pt x="2578444" y="0"/>
                </a:lnTo>
                <a:lnTo>
                  <a:pt x="2578444" y="257844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10" name="Group 10"/>
          <p:cNvGrpSpPr/>
          <p:nvPr/>
        </p:nvGrpSpPr>
        <p:grpSpPr>
          <a:xfrm>
            <a:off x="10232454" y="7721944"/>
            <a:ext cx="2659764" cy="2578444"/>
            <a:chOff x="0" y="0"/>
            <a:chExt cx="1974251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74251" cy="1913890"/>
            </a:xfrm>
            <a:custGeom>
              <a:avLst/>
              <a:gdLst/>
              <a:ahLst/>
              <a:cxnLst/>
              <a:rect l="l" t="t" r="r" b="b"/>
              <a:pathLst>
                <a:path w="1974251" h="1913890">
                  <a:moveTo>
                    <a:pt x="0" y="0"/>
                  </a:moveTo>
                  <a:lnTo>
                    <a:pt x="1974251" y="0"/>
                  </a:lnTo>
                  <a:lnTo>
                    <a:pt x="197425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813146" y="1274967"/>
            <a:ext cx="4350597" cy="466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84"/>
              </a:lnSpc>
              <a:spcBef>
                <a:spcPct val="0"/>
              </a:spcBef>
            </a:pPr>
            <a:r>
              <a:rPr lang="en-US" sz="2987">
                <a:solidFill>
                  <a:srgbClr val="FFFFFF"/>
                </a:solidFill>
                <a:latin typeface="Poppins Bold"/>
              </a:rPr>
              <a:t>Monitoring System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077226" y="797737"/>
            <a:ext cx="1822437" cy="461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86"/>
              </a:lnSpc>
              <a:spcBef>
                <a:spcPct val="0"/>
              </a:spcBef>
            </a:pPr>
            <a:r>
              <a:rPr lang="en-US" sz="3072">
                <a:solidFill>
                  <a:srgbClr val="FFFFFF"/>
                </a:solidFill>
                <a:latin typeface="Alatsi"/>
              </a:rPr>
              <a:t>7.1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031409" y="3711200"/>
            <a:ext cx="1986288" cy="866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44"/>
              </a:lnSpc>
              <a:spcBef>
                <a:spcPct val="0"/>
              </a:spcBef>
            </a:pPr>
            <a:r>
              <a:rPr lang="en-US" sz="2787">
                <a:solidFill>
                  <a:srgbClr val="000000"/>
                </a:solidFill>
                <a:latin typeface="Poppins Bold"/>
              </a:rPr>
              <a:t>Control Systems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031409" y="3236397"/>
            <a:ext cx="1986288" cy="503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17"/>
              </a:lnSpc>
              <a:spcBef>
                <a:spcPct val="0"/>
              </a:spcBef>
            </a:pPr>
            <a:r>
              <a:rPr lang="en-US" sz="3348">
                <a:solidFill>
                  <a:srgbClr val="000000"/>
                </a:solidFill>
                <a:latin typeface="Alatsi"/>
              </a:rPr>
              <a:t>7.2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635361" y="8671984"/>
            <a:ext cx="3510288" cy="447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44"/>
              </a:lnSpc>
              <a:spcBef>
                <a:spcPct val="0"/>
              </a:spcBef>
            </a:pPr>
            <a:r>
              <a:rPr lang="en-US" sz="2787">
                <a:solidFill>
                  <a:srgbClr val="FFFFFF"/>
                </a:solidFill>
                <a:latin typeface="Poppins Bold"/>
              </a:rPr>
              <a:t>Bit manipulation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322893" y="8272888"/>
            <a:ext cx="2135225" cy="427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89"/>
              </a:lnSpc>
              <a:spcBef>
                <a:spcPct val="0"/>
              </a:spcBef>
            </a:pPr>
            <a:r>
              <a:rPr lang="en-US" sz="2907">
                <a:solidFill>
                  <a:srgbClr val="FFFFFF"/>
                </a:solidFill>
                <a:latin typeface="Alatsi"/>
              </a:rPr>
              <a:t>7.3</a:t>
            </a:r>
          </a:p>
        </p:txBody>
      </p:sp>
      <p:sp>
        <p:nvSpPr>
          <p:cNvPr id="18" name="Freeform 18"/>
          <p:cNvSpPr/>
          <p:nvPr/>
        </p:nvSpPr>
        <p:spPr>
          <a:xfrm>
            <a:off x="12892218" y="6172200"/>
            <a:ext cx="4490357" cy="4114800"/>
          </a:xfrm>
          <a:custGeom>
            <a:avLst/>
            <a:gdLst/>
            <a:ahLst/>
            <a:cxnLst/>
            <a:rect l="l" t="t" r="r" b="b"/>
            <a:pathLst>
              <a:path w="4490357" h="4114800">
                <a:moveTo>
                  <a:pt x="0" y="0"/>
                </a:moveTo>
                <a:lnTo>
                  <a:pt x="4490357" y="0"/>
                </a:lnTo>
                <a:lnTo>
                  <a:pt x="44903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6471748" y="3780736"/>
            <a:ext cx="11163198" cy="3912555"/>
            <a:chOff x="0" y="0"/>
            <a:chExt cx="2940102" cy="1030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40102" cy="1030467"/>
            </a:xfrm>
            <a:custGeom>
              <a:avLst/>
              <a:gdLst/>
              <a:ahLst/>
              <a:cxnLst/>
              <a:rect l="l" t="t" r="r" b="b"/>
              <a:pathLst>
                <a:path w="2940102" h="1030467">
                  <a:moveTo>
                    <a:pt x="35370" y="0"/>
                  </a:moveTo>
                  <a:lnTo>
                    <a:pt x="2904732" y="0"/>
                  </a:lnTo>
                  <a:cubicBezTo>
                    <a:pt x="2924266" y="0"/>
                    <a:pt x="2940102" y="15836"/>
                    <a:pt x="2940102" y="35370"/>
                  </a:cubicBezTo>
                  <a:lnTo>
                    <a:pt x="2940102" y="995097"/>
                  </a:lnTo>
                  <a:cubicBezTo>
                    <a:pt x="2940102" y="1014632"/>
                    <a:pt x="2924266" y="1030467"/>
                    <a:pt x="2904732" y="1030467"/>
                  </a:cubicBezTo>
                  <a:lnTo>
                    <a:pt x="35370" y="1030467"/>
                  </a:lnTo>
                  <a:cubicBezTo>
                    <a:pt x="15836" y="1030467"/>
                    <a:pt x="0" y="1014632"/>
                    <a:pt x="0" y="995097"/>
                  </a:cubicBezTo>
                  <a:lnTo>
                    <a:pt x="0" y="35370"/>
                  </a:lnTo>
                  <a:cubicBezTo>
                    <a:pt x="0" y="15836"/>
                    <a:pt x="15836" y="0"/>
                    <a:pt x="35370" y="0"/>
                  </a:cubicBezTo>
                  <a:close/>
                </a:path>
              </a:pathLst>
            </a:custGeom>
            <a:solidFill>
              <a:srgbClr val="EFEFEF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940102" cy="1059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692393" y="6294672"/>
            <a:ext cx="3219933" cy="788534"/>
            <a:chOff x="0" y="0"/>
            <a:chExt cx="1520437" cy="37234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692393" y="4040577"/>
            <a:ext cx="3219933" cy="788534"/>
            <a:chOff x="0" y="0"/>
            <a:chExt cx="1520437" cy="37234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172E4A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692393" y="4829111"/>
            <a:ext cx="3219933" cy="788534"/>
            <a:chOff x="0" y="0"/>
            <a:chExt cx="1520437" cy="37234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692393" y="5587759"/>
            <a:ext cx="3219933" cy="788534"/>
            <a:chOff x="0" y="0"/>
            <a:chExt cx="1520437" cy="37234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308896" y="5199636"/>
            <a:ext cx="2938521" cy="719618"/>
            <a:chOff x="0" y="0"/>
            <a:chExt cx="1520437" cy="37234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172E4A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28362" y="3795048"/>
            <a:ext cx="5066592" cy="727511"/>
            <a:chOff x="0" y="0"/>
            <a:chExt cx="1334411" cy="19160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34411" cy="191608"/>
            </a:xfrm>
            <a:custGeom>
              <a:avLst/>
              <a:gdLst/>
              <a:ahLst/>
              <a:cxnLst/>
              <a:rect l="l" t="t" r="r" b="b"/>
              <a:pathLst>
                <a:path w="1334411" h="191608">
                  <a:moveTo>
                    <a:pt x="77930" y="0"/>
                  </a:moveTo>
                  <a:lnTo>
                    <a:pt x="1256481" y="0"/>
                  </a:lnTo>
                  <a:cubicBezTo>
                    <a:pt x="1277150" y="0"/>
                    <a:pt x="1296971" y="8210"/>
                    <a:pt x="1311586" y="22825"/>
                  </a:cubicBezTo>
                  <a:cubicBezTo>
                    <a:pt x="1326201" y="37440"/>
                    <a:pt x="1334411" y="57261"/>
                    <a:pt x="1334411" y="77930"/>
                  </a:cubicBezTo>
                  <a:lnTo>
                    <a:pt x="1334411" y="113678"/>
                  </a:lnTo>
                  <a:cubicBezTo>
                    <a:pt x="1334411" y="156718"/>
                    <a:pt x="1299521" y="191608"/>
                    <a:pt x="1256481" y="191608"/>
                  </a:cubicBezTo>
                  <a:lnTo>
                    <a:pt x="77930" y="191608"/>
                  </a:lnTo>
                  <a:cubicBezTo>
                    <a:pt x="57261" y="191608"/>
                    <a:pt x="37440" y="183397"/>
                    <a:pt x="22825" y="168783"/>
                  </a:cubicBezTo>
                  <a:cubicBezTo>
                    <a:pt x="8210" y="154168"/>
                    <a:pt x="0" y="134346"/>
                    <a:pt x="0" y="113678"/>
                  </a:cubicBezTo>
                  <a:lnTo>
                    <a:pt x="0" y="77930"/>
                  </a:lnTo>
                  <a:cubicBezTo>
                    <a:pt x="0" y="57261"/>
                    <a:pt x="8210" y="37440"/>
                    <a:pt x="22825" y="22825"/>
                  </a:cubicBezTo>
                  <a:cubicBezTo>
                    <a:pt x="37440" y="8210"/>
                    <a:pt x="57261" y="0"/>
                    <a:pt x="77930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334411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38530" y="4587531"/>
            <a:ext cx="5056425" cy="727511"/>
            <a:chOff x="0" y="0"/>
            <a:chExt cx="1331733" cy="19160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331733" cy="191608"/>
            </a:xfrm>
            <a:custGeom>
              <a:avLst/>
              <a:gdLst/>
              <a:ahLst/>
              <a:cxnLst/>
              <a:rect l="l" t="t" r="r" b="b"/>
              <a:pathLst>
                <a:path w="1331733" h="191608">
                  <a:moveTo>
                    <a:pt x="78086" y="0"/>
                  </a:moveTo>
                  <a:lnTo>
                    <a:pt x="1253647" y="0"/>
                  </a:lnTo>
                  <a:cubicBezTo>
                    <a:pt x="1274357" y="0"/>
                    <a:pt x="1294218" y="8227"/>
                    <a:pt x="1308862" y="22871"/>
                  </a:cubicBezTo>
                  <a:cubicBezTo>
                    <a:pt x="1323506" y="37515"/>
                    <a:pt x="1331733" y="57377"/>
                    <a:pt x="1331733" y="78086"/>
                  </a:cubicBezTo>
                  <a:lnTo>
                    <a:pt x="1331733" y="113521"/>
                  </a:lnTo>
                  <a:cubicBezTo>
                    <a:pt x="1331733" y="156647"/>
                    <a:pt x="1296773" y="191608"/>
                    <a:pt x="1253647" y="191608"/>
                  </a:cubicBezTo>
                  <a:lnTo>
                    <a:pt x="78086" y="191608"/>
                  </a:lnTo>
                  <a:cubicBezTo>
                    <a:pt x="57377" y="191608"/>
                    <a:pt x="37515" y="183381"/>
                    <a:pt x="22871" y="168737"/>
                  </a:cubicBezTo>
                  <a:cubicBezTo>
                    <a:pt x="8227" y="154093"/>
                    <a:pt x="0" y="134231"/>
                    <a:pt x="0" y="113521"/>
                  </a:cubicBezTo>
                  <a:lnTo>
                    <a:pt x="0" y="78086"/>
                  </a:lnTo>
                  <a:cubicBezTo>
                    <a:pt x="0" y="57377"/>
                    <a:pt x="8227" y="37515"/>
                    <a:pt x="22871" y="22871"/>
                  </a:cubicBezTo>
                  <a:cubicBezTo>
                    <a:pt x="37515" y="8227"/>
                    <a:pt x="57377" y="0"/>
                    <a:pt x="78086" y="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1331733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38530" y="5381717"/>
            <a:ext cx="5056425" cy="727511"/>
            <a:chOff x="0" y="0"/>
            <a:chExt cx="1331733" cy="19160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331733" cy="191608"/>
            </a:xfrm>
            <a:custGeom>
              <a:avLst/>
              <a:gdLst/>
              <a:ahLst/>
              <a:cxnLst/>
              <a:rect l="l" t="t" r="r" b="b"/>
              <a:pathLst>
                <a:path w="1331733" h="191608">
                  <a:moveTo>
                    <a:pt x="78086" y="0"/>
                  </a:moveTo>
                  <a:lnTo>
                    <a:pt x="1253647" y="0"/>
                  </a:lnTo>
                  <a:cubicBezTo>
                    <a:pt x="1274357" y="0"/>
                    <a:pt x="1294218" y="8227"/>
                    <a:pt x="1308862" y="22871"/>
                  </a:cubicBezTo>
                  <a:cubicBezTo>
                    <a:pt x="1323506" y="37515"/>
                    <a:pt x="1331733" y="57377"/>
                    <a:pt x="1331733" y="78086"/>
                  </a:cubicBezTo>
                  <a:lnTo>
                    <a:pt x="1331733" y="113521"/>
                  </a:lnTo>
                  <a:cubicBezTo>
                    <a:pt x="1331733" y="156647"/>
                    <a:pt x="1296773" y="191608"/>
                    <a:pt x="1253647" y="191608"/>
                  </a:cubicBezTo>
                  <a:lnTo>
                    <a:pt x="78086" y="191608"/>
                  </a:lnTo>
                  <a:cubicBezTo>
                    <a:pt x="57377" y="191608"/>
                    <a:pt x="37515" y="183381"/>
                    <a:pt x="22871" y="168737"/>
                  </a:cubicBezTo>
                  <a:cubicBezTo>
                    <a:pt x="8227" y="154093"/>
                    <a:pt x="0" y="134231"/>
                    <a:pt x="0" y="113521"/>
                  </a:cubicBezTo>
                  <a:lnTo>
                    <a:pt x="0" y="78086"/>
                  </a:lnTo>
                  <a:cubicBezTo>
                    <a:pt x="0" y="57377"/>
                    <a:pt x="8227" y="37515"/>
                    <a:pt x="22871" y="22871"/>
                  </a:cubicBezTo>
                  <a:cubicBezTo>
                    <a:pt x="37515" y="8227"/>
                    <a:pt x="57377" y="0"/>
                    <a:pt x="78086" y="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1331733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64367" y="1425295"/>
            <a:ext cx="6944716" cy="982938"/>
            <a:chOff x="0" y="0"/>
            <a:chExt cx="1829061" cy="25888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829061" cy="258881"/>
            </a:xfrm>
            <a:custGeom>
              <a:avLst/>
              <a:gdLst/>
              <a:ahLst/>
              <a:cxnLst/>
              <a:rect l="l" t="t" r="r" b="b"/>
              <a:pathLst>
                <a:path w="1829061" h="258881">
                  <a:moveTo>
                    <a:pt x="56854" y="0"/>
                  </a:moveTo>
                  <a:lnTo>
                    <a:pt x="1772206" y="0"/>
                  </a:lnTo>
                  <a:cubicBezTo>
                    <a:pt x="1803606" y="0"/>
                    <a:pt x="1829061" y="25455"/>
                    <a:pt x="1829061" y="56854"/>
                  </a:cubicBezTo>
                  <a:lnTo>
                    <a:pt x="1829061" y="202026"/>
                  </a:lnTo>
                  <a:cubicBezTo>
                    <a:pt x="1829061" y="233426"/>
                    <a:pt x="1803606" y="258881"/>
                    <a:pt x="1772206" y="258881"/>
                  </a:cubicBezTo>
                  <a:lnTo>
                    <a:pt x="56854" y="258881"/>
                  </a:lnTo>
                  <a:cubicBezTo>
                    <a:pt x="25455" y="258881"/>
                    <a:pt x="0" y="233426"/>
                    <a:pt x="0" y="202026"/>
                  </a:cubicBezTo>
                  <a:lnTo>
                    <a:pt x="0" y="56854"/>
                  </a:lnTo>
                  <a:cubicBezTo>
                    <a:pt x="0" y="25455"/>
                    <a:pt x="25455" y="0"/>
                    <a:pt x="56854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1829061" cy="287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513454" y="1577810"/>
            <a:ext cx="708948" cy="708948"/>
          </a:xfrm>
          <a:custGeom>
            <a:avLst/>
            <a:gdLst/>
            <a:ahLst/>
            <a:cxnLst/>
            <a:rect l="l" t="t" r="r" b="b"/>
            <a:pathLst>
              <a:path w="708948" h="708948">
                <a:moveTo>
                  <a:pt x="0" y="0"/>
                </a:moveTo>
                <a:lnTo>
                  <a:pt x="708948" y="0"/>
                </a:lnTo>
                <a:lnTo>
                  <a:pt x="708948" y="708949"/>
                </a:lnTo>
                <a:lnTo>
                  <a:pt x="0" y="7089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3" name="TextBox 33"/>
          <p:cNvSpPr txBox="1"/>
          <p:nvPr/>
        </p:nvSpPr>
        <p:spPr>
          <a:xfrm>
            <a:off x="1135659" y="132182"/>
            <a:ext cx="7208500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FFFF"/>
                </a:solidFill>
                <a:latin typeface="Poppins Bold"/>
              </a:rPr>
              <a:t>7.3 Bit Manipulation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755889" y="3171153"/>
            <a:ext cx="8594916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Illustration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507574" y="6444828"/>
            <a:ext cx="1007402" cy="597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20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760047" y="4066724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17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403672" y="4903999"/>
            <a:ext cx="1797374" cy="58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1"/>
              </a:lnSpc>
            </a:pPr>
            <a:r>
              <a:rPr lang="en-US" sz="3450">
                <a:solidFill>
                  <a:srgbClr val="0097B2"/>
                </a:solidFill>
                <a:latin typeface="Alatsi"/>
              </a:rPr>
              <a:t>11010010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760047" y="4855257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18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762309" y="5668501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19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200655" y="5230924"/>
            <a:ext cx="688951" cy="53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52"/>
              </a:lnSpc>
            </a:pPr>
            <a:r>
              <a:rPr lang="en-US" sz="3180">
                <a:solidFill>
                  <a:srgbClr val="0097B2"/>
                </a:solidFill>
                <a:latin typeface="Alatsi"/>
              </a:rPr>
              <a:t>ACC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3856699" y="4104260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00000000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3856699" y="6377734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11010011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4055161" y="5670339"/>
            <a:ext cx="2145886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1110011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362451" y="3792901"/>
            <a:ext cx="322384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LDD 19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362451" y="3171153"/>
            <a:ext cx="3946108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Assembly Language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28700" y="4608284"/>
            <a:ext cx="431658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OR #B00000001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62451" y="5361487"/>
            <a:ext cx="322384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STO 19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213938" y="6193985"/>
            <a:ext cx="3946108" cy="2647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Italics"/>
              </a:rPr>
              <a:t>The following code will toggle the </a:t>
            </a:r>
            <a:r>
              <a:rPr lang="en-US" sz="3000">
                <a:solidFill>
                  <a:srgbClr val="642EC7"/>
                </a:solidFill>
                <a:latin typeface="Open Sans Italics"/>
              </a:rPr>
              <a:t>1th bit</a:t>
            </a:r>
            <a:r>
              <a:rPr lang="en-US" sz="3000">
                <a:solidFill>
                  <a:srgbClr val="000000"/>
                </a:solidFill>
                <a:latin typeface="Open Sans Italics"/>
              </a:rPr>
              <a:t> of the content at &lt;19&gt; to 1 regardless of its current value.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362451" y="1512566"/>
            <a:ext cx="5838205" cy="782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2"/>
                </a:solidFill>
                <a:latin typeface="Poppins Bold"/>
              </a:rPr>
              <a:t>Setting a bit to 1 regardless of its current value (Useful to report a condition)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777166" y="5230924"/>
            <a:ext cx="1797374" cy="58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1"/>
              </a:lnSpc>
            </a:pPr>
            <a:r>
              <a:rPr lang="en-US" sz="3450">
                <a:solidFill>
                  <a:srgbClr val="0097B2"/>
                </a:solidFill>
                <a:latin typeface="Alatsi"/>
              </a:rPr>
              <a:t>1110011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5555588" y="5505388"/>
            <a:ext cx="633206" cy="858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0"/>
              </a:lnSpc>
            </a:pPr>
            <a:r>
              <a:rPr lang="en-US" sz="5035">
                <a:solidFill>
                  <a:srgbClr val="642EC7"/>
                </a:solidFill>
                <a:latin typeface="Alatsi"/>
              </a:rPr>
              <a:t>1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088491" y="5048250"/>
            <a:ext cx="633206" cy="858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0"/>
              </a:lnSpc>
            </a:pPr>
            <a:r>
              <a:rPr lang="en-US" sz="5035">
                <a:solidFill>
                  <a:srgbClr val="642EC7"/>
                </a:solidFill>
                <a:latin typeface="Alatsi"/>
              </a:rPr>
              <a:t>1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6471748" y="3780736"/>
            <a:ext cx="11163198" cy="3912555"/>
            <a:chOff x="0" y="0"/>
            <a:chExt cx="2940102" cy="1030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40102" cy="1030467"/>
            </a:xfrm>
            <a:custGeom>
              <a:avLst/>
              <a:gdLst/>
              <a:ahLst/>
              <a:cxnLst/>
              <a:rect l="l" t="t" r="r" b="b"/>
              <a:pathLst>
                <a:path w="2940102" h="1030467">
                  <a:moveTo>
                    <a:pt x="35370" y="0"/>
                  </a:moveTo>
                  <a:lnTo>
                    <a:pt x="2904732" y="0"/>
                  </a:lnTo>
                  <a:cubicBezTo>
                    <a:pt x="2924266" y="0"/>
                    <a:pt x="2940102" y="15836"/>
                    <a:pt x="2940102" y="35370"/>
                  </a:cubicBezTo>
                  <a:lnTo>
                    <a:pt x="2940102" y="995097"/>
                  </a:lnTo>
                  <a:cubicBezTo>
                    <a:pt x="2940102" y="1014632"/>
                    <a:pt x="2924266" y="1030467"/>
                    <a:pt x="2904732" y="1030467"/>
                  </a:cubicBezTo>
                  <a:lnTo>
                    <a:pt x="35370" y="1030467"/>
                  </a:lnTo>
                  <a:cubicBezTo>
                    <a:pt x="15836" y="1030467"/>
                    <a:pt x="0" y="1014632"/>
                    <a:pt x="0" y="995097"/>
                  </a:cubicBezTo>
                  <a:lnTo>
                    <a:pt x="0" y="35370"/>
                  </a:lnTo>
                  <a:cubicBezTo>
                    <a:pt x="0" y="15836"/>
                    <a:pt x="15836" y="0"/>
                    <a:pt x="35370" y="0"/>
                  </a:cubicBezTo>
                  <a:close/>
                </a:path>
              </a:pathLst>
            </a:custGeom>
            <a:solidFill>
              <a:srgbClr val="EFEFEF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940102" cy="1059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692393" y="6294672"/>
            <a:ext cx="3219933" cy="788534"/>
            <a:chOff x="0" y="0"/>
            <a:chExt cx="1520437" cy="37234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692393" y="4040577"/>
            <a:ext cx="3219933" cy="788534"/>
            <a:chOff x="0" y="0"/>
            <a:chExt cx="1520437" cy="37234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172E4A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692393" y="4829111"/>
            <a:ext cx="3219933" cy="788534"/>
            <a:chOff x="0" y="0"/>
            <a:chExt cx="1520437" cy="37234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692393" y="5587759"/>
            <a:ext cx="3219933" cy="788534"/>
            <a:chOff x="0" y="0"/>
            <a:chExt cx="1520437" cy="37234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2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308896" y="5199636"/>
            <a:ext cx="2938521" cy="719618"/>
            <a:chOff x="0" y="0"/>
            <a:chExt cx="1520437" cy="37234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172E4A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28362" y="3795048"/>
            <a:ext cx="5066592" cy="727511"/>
            <a:chOff x="0" y="0"/>
            <a:chExt cx="1334411" cy="19160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34411" cy="191608"/>
            </a:xfrm>
            <a:custGeom>
              <a:avLst/>
              <a:gdLst/>
              <a:ahLst/>
              <a:cxnLst/>
              <a:rect l="l" t="t" r="r" b="b"/>
              <a:pathLst>
                <a:path w="1334411" h="191608">
                  <a:moveTo>
                    <a:pt x="77930" y="0"/>
                  </a:moveTo>
                  <a:lnTo>
                    <a:pt x="1256481" y="0"/>
                  </a:lnTo>
                  <a:cubicBezTo>
                    <a:pt x="1277150" y="0"/>
                    <a:pt x="1296971" y="8210"/>
                    <a:pt x="1311586" y="22825"/>
                  </a:cubicBezTo>
                  <a:cubicBezTo>
                    <a:pt x="1326201" y="37440"/>
                    <a:pt x="1334411" y="57261"/>
                    <a:pt x="1334411" y="77930"/>
                  </a:cubicBezTo>
                  <a:lnTo>
                    <a:pt x="1334411" y="113678"/>
                  </a:lnTo>
                  <a:cubicBezTo>
                    <a:pt x="1334411" y="156718"/>
                    <a:pt x="1299521" y="191608"/>
                    <a:pt x="1256481" y="191608"/>
                  </a:cubicBezTo>
                  <a:lnTo>
                    <a:pt x="77930" y="191608"/>
                  </a:lnTo>
                  <a:cubicBezTo>
                    <a:pt x="57261" y="191608"/>
                    <a:pt x="37440" y="183397"/>
                    <a:pt x="22825" y="168783"/>
                  </a:cubicBezTo>
                  <a:cubicBezTo>
                    <a:pt x="8210" y="154168"/>
                    <a:pt x="0" y="134346"/>
                    <a:pt x="0" y="113678"/>
                  </a:cubicBezTo>
                  <a:lnTo>
                    <a:pt x="0" y="77930"/>
                  </a:lnTo>
                  <a:cubicBezTo>
                    <a:pt x="0" y="57261"/>
                    <a:pt x="8210" y="37440"/>
                    <a:pt x="22825" y="22825"/>
                  </a:cubicBezTo>
                  <a:cubicBezTo>
                    <a:pt x="37440" y="8210"/>
                    <a:pt x="57261" y="0"/>
                    <a:pt x="77930" y="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334411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38530" y="4587531"/>
            <a:ext cx="5056425" cy="727511"/>
            <a:chOff x="0" y="0"/>
            <a:chExt cx="1331733" cy="19160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331733" cy="191608"/>
            </a:xfrm>
            <a:custGeom>
              <a:avLst/>
              <a:gdLst/>
              <a:ahLst/>
              <a:cxnLst/>
              <a:rect l="l" t="t" r="r" b="b"/>
              <a:pathLst>
                <a:path w="1331733" h="191608">
                  <a:moveTo>
                    <a:pt x="78086" y="0"/>
                  </a:moveTo>
                  <a:lnTo>
                    <a:pt x="1253647" y="0"/>
                  </a:lnTo>
                  <a:cubicBezTo>
                    <a:pt x="1274357" y="0"/>
                    <a:pt x="1294218" y="8227"/>
                    <a:pt x="1308862" y="22871"/>
                  </a:cubicBezTo>
                  <a:cubicBezTo>
                    <a:pt x="1323506" y="37515"/>
                    <a:pt x="1331733" y="57377"/>
                    <a:pt x="1331733" y="78086"/>
                  </a:cubicBezTo>
                  <a:lnTo>
                    <a:pt x="1331733" y="113521"/>
                  </a:lnTo>
                  <a:cubicBezTo>
                    <a:pt x="1331733" y="156647"/>
                    <a:pt x="1296773" y="191608"/>
                    <a:pt x="1253647" y="191608"/>
                  </a:cubicBezTo>
                  <a:lnTo>
                    <a:pt x="78086" y="191608"/>
                  </a:lnTo>
                  <a:cubicBezTo>
                    <a:pt x="57377" y="191608"/>
                    <a:pt x="37515" y="183381"/>
                    <a:pt x="22871" y="168737"/>
                  </a:cubicBezTo>
                  <a:cubicBezTo>
                    <a:pt x="8227" y="154093"/>
                    <a:pt x="0" y="134231"/>
                    <a:pt x="0" y="113521"/>
                  </a:cubicBezTo>
                  <a:lnTo>
                    <a:pt x="0" y="78086"/>
                  </a:lnTo>
                  <a:cubicBezTo>
                    <a:pt x="0" y="57377"/>
                    <a:pt x="8227" y="37515"/>
                    <a:pt x="22871" y="22871"/>
                  </a:cubicBezTo>
                  <a:cubicBezTo>
                    <a:pt x="37515" y="8227"/>
                    <a:pt x="57377" y="0"/>
                    <a:pt x="78086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1331733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38530" y="5381717"/>
            <a:ext cx="5056425" cy="727511"/>
            <a:chOff x="0" y="0"/>
            <a:chExt cx="1331733" cy="19160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331733" cy="191608"/>
            </a:xfrm>
            <a:custGeom>
              <a:avLst/>
              <a:gdLst/>
              <a:ahLst/>
              <a:cxnLst/>
              <a:rect l="l" t="t" r="r" b="b"/>
              <a:pathLst>
                <a:path w="1331733" h="191608">
                  <a:moveTo>
                    <a:pt x="78086" y="0"/>
                  </a:moveTo>
                  <a:lnTo>
                    <a:pt x="1253647" y="0"/>
                  </a:lnTo>
                  <a:cubicBezTo>
                    <a:pt x="1274357" y="0"/>
                    <a:pt x="1294218" y="8227"/>
                    <a:pt x="1308862" y="22871"/>
                  </a:cubicBezTo>
                  <a:cubicBezTo>
                    <a:pt x="1323506" y="37515"/>
                    <a:pt x="1331733" y="57377"/>
                    <a:pt x="1331733" y="78086"/>
                  </a:cubicBezTo>
                  <a:lnTo>
                    <a:pt x="1331733" y="113521"/>
                  </a:lnTo>
                  <a:cubicBezTo>
                    <a:pt x="1331733" y="156647"/>
                    <a:pt x="1296773" y="191608"/>
                    <a:pt x="1253647" y="191608"/>
                  </a:cubicBezTo>
                  <a:lnTo>
                    <a:pt x="78086" y="191608"/>
                  </a:lnTo>
                  <a:cubicBezTo>
                    <a:pt x="57377" y="191608"/>
                    <a:pt x="37515" y="183381"/>
                    <a:pt x="22871" y="168737"/>
                  </a:cubicBezTo>
                  <a:cubicBezTo>
                    <a:pt x="8227" y="154093"/>
                    <a:pt x="0" y="134231"/>
                    <a:pt x="0" y="113521"/>
                  </a:cubicBezTo>
                  <a:lnTo>
                    <a:pt x="0" y="78086"/>
                  </a:lnTo>
                  <a:cubicBezTo>
                    <a:pt x="0" y="57377"/>
                    <a:pt x="8227" y="37515"/>
                    <a:pt x="22871" y="22871"/>
                  </a:cubicBezTo>
                  <a:cubicBezTo>
                    <a:pt x="37515" y="8227"/>
                    <a:pt x="57377" y="0"/>
                    <a:pt x="78086" y="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1331733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64367" y="1425295"/>
            <a:ext cx="6944716" cy="982938"/>
            <a:chOff x="0" y="0"/>
            <a:chExt cx="1829061" cy="25888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829061" cy="258881"/>
            </a:xfrm>
            <a:custGeom>
              <a:avLst/>
              <a:gdLst/>
              <a:ahLst/>
              <a:cxnLst/>
              <a:rect l="l" t="t" r="r" b="b"/>
              <a:pathLst>
                <a:path w="1829061" h="258881">
                  <a:moveTo>
                    <a:pt x="56854" y="0"/>
                  </a:moveTo>
                  <a:lnTo>
                    <a:pt x="1772206" y="0"/>
                  </a:lnTo>
                  <a:cubicBezTo>
                    <a:pt x="1803606" y="0"/>
                    <a:pt x="1829061" y="25455"/>
                    <a:pt x="1829061" y="56854"/>
                  </a:cubicBezTo>
                  <a:lnTo>
                    <a:pt x="1829061" y="202026"/>
                  </a:lnTo>
                  <a:cubicBezTo>
                    <a:pt x="1829061" y="233426"/>
                    <a:pt x="1803606" y="258881"/>
                    <a:pt x="1772206" y="258881"/>
                  </a:cubicBezTo>
                  <a:lnTo>
                    <a:pt x="56854" y="258881"/>
                  </a:lnTo>
                  <a:cubicBezTo>
                    <a:pt x="25455" y="258881"/>
                    <a:pt x="0" y="233426"/>
                    <a:pt x="0" y="202026"/>
                  </a:cubicBezTo>
                  <a:lnTo>
                    <a:pt x="0" y="56854"/>
                  </a:lnTo>
                  <a:cubicBezTo>
                    <a:pt x="0" y="25455"/>
                    <a:pt x="25455" y="0"/>
                    <a:pt x="56854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1829061" cy="287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513454" y="1577810"/>
            <a:ext cx="708948" cy="708948"/>
          </a:xfrm>
          <a:custGeom>
            <a:avLst/>
            <a:gdLst/>
            <a:ahLst/>
            <a:cxnLst/>
            <a:rect l="l" t="t" r="r" b="b"/>
            <a:pathLst>
              <a:path w="708948" h="708948">
                <a:moveTo>
                  <a:pt x="0" y="0"/>
                </a:moveTo>
                <a:lnTo>
                  <a:pt x="708948" y="0"/>
                </a:lnTo>
                <a:lnTo>
                  <a:pt x="708948" y="708949"/>
                </a:lnTo>
                <a:lnTo>
                  <a:pt x="0" y="7089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3" name="TextBox 33"/>
          <p:cNvSpPr txBox="1"/>
          <p:nvPr/>
        </p:nvSpPr>
        <p:spPr>
          <a:xfrm>
            <a:off x="1135659" y="132182"/>
            <a:ext cx="7208500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FFFF"/>
                </a:solidFill>
                <a:latin typeface="Poppins Bold"/>
              </a:rPr>
              <a:t>7.3 Bit Manipulation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755889" y="3171153"/>
            <a:ext cx="8594916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Illustration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507574" y="6444828"/>
            <a:ext cx="1007402" cy="597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20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760047" y="4066724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17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403672" y="4903999"/>
            <a:ext cx="1797374" cy="58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1"/>
              </a:lnSpc>
            </a:pPr>
            <a:r>
              <a:rPr lang="en-US" sz="3450">
                <a:solidFill>
                  <a:srgbClr val="0097B2"/>
                </a:solidFill>
                <a:latin typeface="Alatsi"/>
              </a:rPr>
              <a:t>11010010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760047" y="4855257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18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762309" y="5668501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19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200655" y="5230924"/>
            <a:ext cx="688951" cy="53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52"/>
              </a:lnSpc>
            </a:pPr>
            <a:r>
              <a:rPr lang="en-US" sz="3180">
                <a:solidFill>
                  <a:srgbClr val="0097B2"/>
                </a:solidFill>
                <a:latin typeface="Alatsi"/>
              </a:rPr>
              <a:t>ACC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3856699" y="4104260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00000000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3856699" y="6377734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11010011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4055161" y="5670339"/>
            <a:ext cx="2145886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1110011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362451" y="3792901"/>
            <a:ext cx="322384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LDD 19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362451" y="3171153"/>
            <a:ext cx="3946108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Assembly Language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28700" y="4608284"/>
            <a:ext cx="431658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OR #B00000001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62451" y="5361487"/>
            <a:ext cx="322384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STO 19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213938" y="6193985"/>
            <a:ext cx="3946108" cy="2647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Italics"/>
              </a:rPr>
              <a:t>The following code will toggle the </a:t>
            </a:r>
            <a:r>
              <a:rPr lang="en-US" sz="3000">
                <a:solidFill>
                  <a:srgbClr val="642EC7"/>
                </a:solidFill>
                <a:latin typeface="Open Sans Italics"/>
              </a:rPr>
              <a:t>1th bit</a:t>
            </a:r>
            <a:r>
              <a:rPr lang="en-US" sz="3000">
                <a:solidFill>
                  <a:srgbClr val="000000"/>
                </a:solidFill>
                <a:latin typeface="Open Sans Italics"/>
              </a:rPr>
              <a:t> of the content at &lt;19&gt; to 1 regardless of its current value.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362451" y="1512566"/>
            <a:ext cx="5838205" cy="782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2"/>
                </a:solidFill>
                <a:latin typeface="Poppins Bold"/>
              </a:rPr>
              <a:t>Setting a bit to 1 regardless of its current value (Useful to report a condition)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777166" y="5230924"/>
            <a:ext cx="1797374" cy="58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1"/>
              </a:lnSpc>
            </a:pPr>
            <a:r>
              <a:rPr lang="en-US" sz="3450">
                <a:solidFill>
                  <a:srgbClr val="0097B2"/>
                </a:solidFill>
                <a:latin typeface="Alatsi"/>
              </a:rPr>
              <a:t>1110011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5555588" y="5505388"/>
            <a:ext cx="633206" cy="858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0"/>
              </a:lnSpc>
            </a:pPr>
            <a:r>
              <a:rPr lang="en-US" sz="5035">
                <a:solidFill>
                  <a:srgbClr val="642EC7"/>
                </a:solidFill>
                <a:latin typeface="Alatsi"/>
              </a:rPr>
              <a:t>1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088491" y="5055588"/>
            <a:ext cx="633206" cy="858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0"/>
              </a:lnSpc>
            </a:pPr>
            <a:r>
              <a:rPr lang="en-US" sz="5035">
                <a:solidFill>
                  <a:srgbClr val="642EC7"/>
                </a:solidFill>
                <a:latin typeface="Alatsi"/>
              </a:rPr>
              <a:t>1</a:t>
            </a:r>
          </a:p>
        </p:txBody>
      </p:sp>
      <p:graphicFrame>
        <p:nvGraphicFramePr>
          <p:cNvPr id="53" name="Table 53"/>
          <p:cNvGraphicFramePr>
            <a:graphicFrameLocks noGrp="1"/>
          </p:cNvGraphicFramePr>
          <p:nvPr/>
        </p:nvGraphicFramePr>
        <p:xfrm>
          <a:off x="6710349" y="6776812"/>
          <a:ext cx="5616248" cy="2654127"/>
        </p:xfrm>
        <a:graphic>
          <a:graphicData uri="http://schemas.openxmlformats.org/drawingml/2006/table">
            <a:tbl>
              <a:tblPr/>
              <a:tblGrid>
                <a:gridCol w="702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2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20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20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20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20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8470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70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470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AFAFA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TextBox 54"/>
          <p:cNvSpPr txBox="1"/>
          <p:nvPr/>
        </p:nvSpPr>
        <p:spPr>
          <a:xfrm>
            <a:off x="5789828" y="7822931"/>
            <a:ext cx="776793" cy="53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52"/>
              </a:lnSpc>
            </a:pPr>
            <a:r>
              <a:rPr lang="en-US" sz="3180">
                <a:solidFill>
                  <a:srgbClr val="0097B2"/>
                </a:solidFill>
                <a:latin typeface="Alatsi"/>
              </a:rPr>
              <a:t>OR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6471748" y="3780736"/>
            <a:ext cx="11163198" cy="3912555"/>
            <a:chOff x="0" y="0"/>
            <a:chExt cx="2940102" cy="1030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40102" cy="1030467"/>
            </a:xfrm>
            <a:custGeom>
              <a:avLst/>
              <a:gdLst/>
              <a:ahLst/>
              <a:cxnLst/>
              <a:rect l="l" t="t" r="r" b="b"/>
              <a:pathLst>
                <a:path w="2940102" h="1030467">
                  <a:moveTo>
                    <a:pt x="35370" y="0"/>
                  </a:moveTo>
                  <a:lnTo>
                    <a:pt x="2904732" y="0"/>
                  </a:lnTo>
                  <a:cubicBezTo>
                    <a:pt x="2924266" y="0"/>
                    <a:pt x="2940102" y="15836"/>
                    <a:pt x="2940102" y="35370"/>
                  </a:cubicBezTo>
                  <a:lnTo>
                    <a:pt x="2940102" y="995097"/>
                  </a:lnTo>
                  <a:cubicBezTo>
                    <a:pt x="2940102" y="1014632"/>
                    <a:pt x="2924266" y="1030467"/>
                    <a:pt x="2904732" y="1030467"/>
                  </a:cubicBezTo>
                  <a:lnTo>
                    <a:pt x="35370" y="1030467"/>
                  </a:lnTo>
                  <a:cubicBezTo>
                    <a:pt x="15836" y="1030467"/>
                    <a:pt x="0" y="1014632"/>
                    <a:pt x="0" y="995097"/>
                  </a:cubicBezTo>
                  <a:lnTo>
                    <a:pt x="0" y="35370"/>
                  </a:lnTo>
                  <a:cubicBezTo>
                    <a:pt x="0" y="15836"/>
                    <a:pt x="15836" y="0"/>
                    <a:pt x="35370" y="0"/>
                  </a:cubicBezTo>
                  <a:close/>
                </a:path>
              </a:pathLst>
            </a:custGeom>
            <a:solidFill>
              <a:srgbClr val="EFEFEF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940102" cy="1059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692393" y="6294672"/>
            <a:ext cx="3219933" cy="788534"/>
            <a:chOff x="0" y="0"/>
            <a:chExt cx="1520437" cy="37234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692393" y="4040577"/>
            <a:ext cx="3219933" cy="788534"/>
            <a:chOff x="0" y="0"/>
            <a:chExt cx="1520437" cy="37234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172E4A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692393" y="4829111"/>
            <a:ext cx="3219933" cy="788534"/>
            <a:chOff x="0" y="0"/>
            <a:chExt cx="1520437" cy="37234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692393" y="5587759"/>
            <a:ext cx="3219933" cy="788534"/>
            <a:chOff x="0" y="0"/>
            <a:chExt cx="1520437" cy="37234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308896" y="5199636"/>
            <a:ext cx="2938521" cy="719618"/>
            <a:chOff x="0" y="0"/>
            <a:chExt cx="1520437" cy="37234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172E4A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28362" y="3795048"/>
            <a:ext cx="5066592" cy="727511"/>
            <a:chOff x="0" y="0"/>
            <a:chExt cx="1334411" cy="19160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34411" cy="191608"/>
            </a:xfrm>
            <a:custGeom>
              <a:avLst/>
              <a:gdLst/>
              <a:ahLst/>
              <a:cxnLst/>
              <a:rect l="l" t="t" r="r" b="b"/>
              <a:pathLst>
                <a:path w="1334411" h="191608">
                  <a:moveTo>
                    <a:pt x="77930" y="0"/>
                  </a:moveTo>
                  <a:lnTo>
                    <a:pt x="1256481" y="0"/>
                  </a:lnTo>
                  <a:cubicBezTo>
                    <a:pt x="1277150" y="0"/>
                    <a:pt x="1296971" y="8210"/>
                    <a:pt x="1311586" y="22825"/>
                  </a:cubicBezTo>
                  <a:cubicBezTo>
                    <a:pt x="1326201" y="37440"/>
                    <a:pt x="1334411" y="57261"/>
                    <a:pt x="1334411" y="77930"/>
                  </a:cubicBezTo>
                  <a:lnTo>
                    <a:pt x="1334411" y="113678"/>
                  </a:lnTo>
                  <a:cubicBezTo>
                    <a:pt x="1334411" y="156718"/>
                    <a:pt x="1299521" y="191608"/>
                    <a:pt x="1256481" y="191608"/>
                  </a:cubicBezTo>
                  <a:lnTo>
                    <a:pt x="77930" y="191608"/>
                  </a:lnTo>
                  <a:cubicBezTo>
                    <a:pt x="57261" y="191608"/>
                    <a:pt x="37440" y="183397"/>
                    <a:pt x="22825" y="168783"/>
                  </a:cubicBezTo>
                  <a:cubicBezTo>
                    <a:pt x="8210" y="154168"/>
                    <a:pt x="0" y="134346"/>
                    <a:pt x="0" y="113678"/>
                  </a:cubicBezTo>
                  <a:lnTo>
                    <a:pt x="0" y="77930"/>
                  </a:lnTo>
                  <a:cubicBezTo>
                    <a:pt x="0" y="57261"/>
                    <a:pt x="8210" y="37440"/>
                    <a:pt x="22825" y="22825"/>
                  </a:cubicBezTo>
                  <a:cubicBezTo>
                    <a:pt x="37440" y="8210"/>
                    <a:pt x="57261" y="0"/>
                    <a:pt x="77930" y="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334411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38530" y="4587531"/>
            <a:ext cx="5056425" cy="727511"/>
            <a:chOff x="0" y="0"/>
            <a:chExt cx="1331733" cy="19160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331733" cy="191608"/>
            </a:xfrm>
            <a:custGeom>
              <a:avLst/>
              <a:gdLst/>
              <a:ahLst/>
              <a:cxnLst/>
              <a:rect l="l" t="t" r="r" b="b"/>
              <a:pathLst>
                <a:path w="1331733" h="191608">
                  <a:moveTo>
                    <a:pt x="78086" y="0"/>
                  </a:moveTo>
                  <a:lnTo>
                    <a:pt x="1253647" y="0"/>
                  </a:lnTo>
                  <a:cubicBezTo>
                    <a:pt x="1274357" y="0"/>
                    <a:pt x="1294218" y="8227"/>
                    <a:pt x="1308862" y="22871"/>
                  </a:cubicBezTo>
                  <a:cubicBezTo>
                    <a:pt x="1323506" y="37515"/>
                    <a:pt x="1331733" y="57377"/>
                    <a:pt x="1331733" y="78086"/>
                  </a:cubicBezTo>
                  <a:lnTo>
                    <a:pt x="1331733" y="113521"/>
                  </a:lnTo>
                  <a:cubicBezTo>
                    <a:pt x="1331733" y="156647"/>
                    <a:pt x="1296773" y="191608"/>
                    <a:pt x="1253647" y="191608"/>
                  </a:cubicBezTo>
                  <a:lnTo>
                    <a:pt x="78086" y="191608"/>
                  </a:lnTo>
                  <a:cubicBezTo>
                    <a:pt x="57377" y="191608"/>
                    <a:pt x="37515" y="183381"/>
                    <a:pt x="22871" y="168737"/>
                  </a:cubicBezTo>
                  <a:cubicBezTo>
                    <a:pt x="8227" y="154093"/>
                    <a:pt x="0" y="134231"/>
                    <a:pt x="0" y="113521"/>
                  </a:cubicBezTo>
                  <a:lnTo>
                    <a:pt x="0" y="78086"/>
                  </a:lnTo>
                  <a:cubicBezTo>
                    <a:pt x="0" y="57377"/>
                    <a:pt x="8227" y="37515"/>
                    <a:pt x="22871" y="22871"/>
                  </a:cubicBezTo>
                  <a:cubicBezTo>
                    <a:pt x="37515" y="8227"/>
                    <a:pt x="57377" y="0"/>
                    <a:pt x="78086" y="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1331733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38530" y="5381717"/>
            <a:ext cx="5056425" cy="727511"/>
            <a:chOff x="0" y="0"/>
            <a:chExt cx="1331733" cy="19160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331733" cy="191608"/>
            </a:xfrm>
            <a:custGeom>
              <a:avLst/>
              <a:gdLst/>
              <a:ahLst/>
              <a:cxnLst/>
              <a:rect l="l" t="t" r="r" b="b"/>
              <a:pathLst>
                <a:path w="1331733" h="191608">
                  <a:moveTo>
                    <a:pt x="78086" y="0"/>
                  </a:moveTo>
                  <a:lnTo>
                    <a:pt x="1253647" y="0"/>
                  </a:lnTo>
                  <a:cubicBezTo>
                    <a:pt x="1274357" y="0"/>
                    <a:pt x="1294218" y="8227"/>
                    <a:pt x="1308862" y="22871"/>
                  </a:cubicBezTo>
                  <a:cubicBezTo>
                    <a:pt x="1323506" y="37515"/>
                    <a:pt x="1331733" y="57377"/>
                    <a:pt x="1331733" y="78086"/>
                  </a:cubicBezTo>
                  <a:lnTo>
                    <a:pt x="1331733" y="113521"/>
                  </a:lnTo>
                  <a:cubicBezTo>
                    <a:pt x="1331733" y="156647"/>
                    <a:pt x="1296773" y="191608"/>
                    <a:pt x="1253647" y="191608"/>
                  </a:cubicBezTo>
                  <a:lnTo>
                    <a:pt x="78086" y="191608"/>
                  </a:lnTo>
                  <a:cubicBezTo>
                    <a:pt x="57377" y="191608"/>
                    <a:pt x="37515" y="183381"/>
                    <a:pt x="22871" y="168737"/>
                  </a:cubicBezTo>
                  <a:cubicBezTo>
                    <a:pt x="8227" y="154093"/>
                    <a:pt x="0" y="134231"/>
                    <a:pt x="0" y="113521"/>
                  </a:cubicBezTo>
                  <a:lnTo>
                    <a:pt x="0" y="78086"/>
                  </a:lnTo>
                  <a:cubicBezTo>
                    <a:pt x="0" y="57377"/>
                    <a:pt x="8227" y="37515"/>
                    <a:pt x="22871" y="22871"/>
                  </a:cubicBezTo>
                  <a:cubicBezTo>
                    <a:pt x="37515" y="8227"/>
                    <a:pt x="57377" y="0"/>
                    <a:pt x="78086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1331733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64367" y="1425295"/>
            <a:ext cx="6944716" cy="982938"/>
            <a:chOff x="0" y="0"/>
            <a:chExt cx="1829061" cy="25888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829061" cy="258881"/>
            </a:xfrm>
            <a:custGeom>
              <a:avLst/>
              <a:gdLst/>
              <a:ahLst/>
              <a:cxnLst/>
              <a:rect l="l" t="t" r="r" b="b"/>
              <a:pathLst>
                <a:path w="1829061" h="258881">
                  <a:moveTo>
                    <a:pt x="56854" y="0"/>
                  </a:moveTo>
                  <a:lnTo>
                    <a:pt x="1772206" y="0"/>
                  </a:lnTo>
                  <a:cubicBezTo>
                    <a:pt x="1803606" y="0"/>
                    <a:pt x="1829061" y="25455"/>
                    <a:pt x="1829061" y="56854"/>
                  </a:cubicBezTo>
                  <a:lnTo>
                    <a:pt x="1829061" y="202026"/>
                  </a:lnTo>
                  <a:cubicBezTo>
                    <a:pt x="1829061" y="233426"/>
                    <a:pt x="1803606" y="258881"/>
                    <a:pt x="1772206" y="258881"/>
                  </a:cubicBezTo>
                  <a:lnTo>
                    <a:pt x="56854" y="258881"/>
                  </a:lnTo>
                  <a:cubicBezTo>
                    <a:pt x="25455" y="258881"/>
                    <a:pt x="0" y="233426"/>
                    <a:pt x="0" y="202026"/>
                  </a:cubicBezTo>
                  <a:lnTo>
                    <a:pt x="0" y="56854"/>
                  </a:lnTo>
                  <a:cubicBezTo>
                    <a:pt x="0" y="25455"/>
                    <a:pt x="25455" y="0"/>
                    <a:pt x="56854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1829061" cy="287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513454" y="1577810"/>
            <a:ext cx="708948" cy="708948"/>
          </a:xfrm>
          <a:custGeom>
            <a:avLst/>
            <a:gdLst/>
            <a:ahLst/>
            <a:cxnLst/>
            <a:rect l="l" t="t" r="r" b="b"/>
            <a:pathLst>
              <a:path w="708948" h="708948">
                <a:moveTo>
                  <a:pt x="0" y="0"/>
                </a:moveTo>
                <a:lnTo>
                  <a:pt x="708948" y="0"/>
                </a:lnTo>
                <a:lnTo>
                  <a:pt x="708948" y="708949"/>
                </a:lnTo>
                <a:lnTo>
                  <a:pt x="0" y="7089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3" name="TextBox 33"/>
          <p:cNvSpPr txBox="1"/>
          <p:nvPr/>
        </p:nvSpPr>
        <p:spPr>
          <a:xfrm>
            <a:off x="1135659" y="132182"/>
            <a:ext cx="7208500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FFFF"/>
                </a:solidFill>
                <a:latin typeface="Poppins Bold"/>
              </a:rPr>
              <a:t>7.3 Bit Manipulation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755889" y="3171153"/>
            <a:ext cx="8594916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Illustration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507574" y="6444828"/>
            <a:ext cx="1007402" cy="597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20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760047" y="4066724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17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403672" y="4903999"/>
            <a:ext cx="1797374" cy="58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1"/>
              </a:lnSpc>
            </a:pPr>
            <a:r>
              <a:rPr lang="en-US" sz="3450">
                <a:solidFill>
                  <a:srgbClr val="0097B2"/>
                </a:solidFill>
                <a:latin typeface="Alatsi"/>
              </a:rPr>
              <a:t>11010010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760047" y="4855257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18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762309" y="5668501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19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200655" y="5230924"/>
            <a:ext cx="688951" cy="53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52"/>
              </a:lnSpc>
            </a:pPr>
            <a:r>
              <a:rPr lang="en-US" sz="3180">
                <a:solidFill>
                  <a:srgbClr val="0097B2"/>
                </a:solidFill>
                <a:latin typeface="Alatsi"/>
              </a:rPr>
              <a:t>ACC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3856699" y="4104260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00000000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3856699" y="6377734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11010011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62451" y="3792901"/>
            <a:ext cx="322384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LDD 19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362451" y="3171153"/>
            <a:ext cx="3946108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Assembly Language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28700" y="4608284"/>
            <a:ext cx="431658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OR #B00000001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362451" y="5361487"/>
            <a:ext cx="322384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STO 19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213938" y="6193985"/>
            <a:ext cx="3946108" cy="2647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Italics"/>
              </a:rPr>
              <a:t>The following code will toggle the </a:t>
            </a:r>
            <a:r>
              <a:rPr lang="en-US" sz="3000">
                <a:solidFill>
                  <a:srgbClr val="642EC7"/>
                </a:solidFill>
                <a:latin typeface="Open Sans Italics"/>
              </a:rPr>
              <a:t>1th bit</a:t>
            </a:r>
            <a:r>
              <a:rPr lang="en-US" sz="3000">
                <a:solidFill>
                  <a:srgbClr val="000000"/>
                </a:solidFill>
                <a:latin typeface="Open Sans Italics"/>
              </a:rPr>
              <a:t> of the content at &lt;19&gt; to 1 regardless of its current value.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362451" y="1512566"/>
            <a:ext cx="5838205" cy="782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2"/>
                </a:solidFill>
                <a:latin typeface="Poppins Bold"/>
              </a:rPr>
              <a:t>Setting a bit to 1 regardless of its current value (Useful to report a condition)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777166" y="5230924"/>
            <a:ext cx="1797374" cy="58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1"/>
              </a:lnSpc>
            </a:pPr>
            <a:r>
              <a:rPr lang="en-US" sz="3450">
                <a:solidFill>
                  <a:srgbClr val="0097B2"/>
                </a:solidFill>
                <a:latin typeface="Alatsi"/>
              </a:rPr>
              <a:t>11100111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4403063" y="5628541"/>
            <a:ext cx="1797374" cy="58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1"/>
              </a:lnSpc>
            </a:pPr>
            <a:r>
              <a:rPr lang="en-US" sz="3450">
                <a:solidFill>
                  <a:srgbClr val="0097B2"/>
                </a:solidFill>
                <a:latin typeface="Alatsi"/>
              </a:rPr>
              <a:t>11100111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6471748" y="3780736"/>
            <a:ext cx="11163198" cy="3912555"/>
            <a:chOff x="0" y="0"/>
            <a:chExt cx="2940102" cy="1030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40102" cy="1030467"/>
            </a:xfrm>
            <a:custGeom>
              <a:avLst/>
              <a:gdLst/>
              <a:ahLst/>
              <a:cxnLst/>
              <a:rect l="l" t="t" r="r" b="b"/>
              <a:pathLst>
                <a:path w="2940102" h="1030467">
                  <a:moveTo>
                    <a:pt x="35370" y="0"/>
                  </a:moveTo>
                  <a:lnTo>
                    <a:pt x="2904732" y="0"/>
                  </a:lnTo>
                  <a:cubicBezTo>
                    <a:pt x="2924266" y="0"/>
                    <a:pt x="2940102" y="15836"/>
                    <a:pt x="2940102" y="35370"/>
                  </a:cubicBezTo>
                  <a:lnTo>
                    <a:pt x="2940102" y="995097"/>
                  </a:lnTo>
                  <a:cubicBezTo>
                    <a:pt x="2940102" y="1014632"/>
                    <a:pt x="2924266" y="1030467"/>
                    <a:pt x="2904732" y="1030467"/>
                  </a:cubicBezTo>
                  <a:lnTo>
                    <a:pt x="35370" y="1030467"/>
                  </a:lnTo>
                  <a:cubicBezTo>
                    <a:pt x="15836" y="1030467"/>
                    <a:pt x="0" y="1014632"/>
                    <a:pt x="0" y="995097"/>
                  </a:cubicBezTo>
                  <a:lnTo>
                    <a:pt x="0" y="35370"/>
                  </a:lnTo>
                  <a:cubicBezTo>
                    <a:pt x="0" y="15836"/>
                    <a:pt x="15836" y="0"/>
                    <a:pt x="35370" y="0"/>
                  </a:cubicBezTo>
                  <a:close/>
                </a:path>
              </a:pathLst>
            </a:custGeom>
            <a:solidFill>
              <a:srgbClr val="EFEFEF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940102" cy="1059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692393" y="6294672"/>
            <a:ext cx="3219933" cy="788534"/>
            <a:chOff x="0" y="0"/>
            <a:chExt cx="1520437" cy="37234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692393" y="4040577"/>
            <a:ext cx="3219933" cy="788534"/>
            <a:chOff x="0" y="0"/>
            <a:chExt cx="1520437" cy="37234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172E4A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692393" y="4829111"/>
            <a:ext cx="3219933" cy="788534"/>
            <a:chOff x="0" y="0"/>
            <a:chExt cx="1520437" cy="37234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692393" y="5587759"/>
            <a:ext cx="3219933" cy="788534"/>
            <a:chOff x="0" y="0"/>
            <a:chExt cx="1520437" cy="37234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2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308896" y="5199636"/>
            <a:ext cx="2938521" cy="719618"/>
            <a:chOff x="0" y="0"/>
            <a:chExt cx="1520437" cy="37234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172E4A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28362" y="3795048"/>
            <a:ext cx="5066592" cy="727511"/>
            <a:chOff x="0" y="0"/>
            <a:chExt cx="1334411" cy="19160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34411" cy="191608"/>
            </a:xfrm>
            <a:custGeom>
              <a:avLst/>
              <a:gdLst/>
              <a:ahLst/>
              <a:cxnLst/>
              <a:rect l="l" t="t" r="r" b="b"/>
              <a:pathLst>
                <a:path w="1334411" h="191608">
                  <a:moveTo>
                    <a:pt x="77930" y="0"/>
                  </a:moveTo>
                  <a:lnTo>
                    <a:pt x="1256481" y="0"/>
                  </a:lnTo>
                  <a:cubicBezTo>
                    <a:pt x="1277150" y="0"/>
                    <a:pt x="1296971" y="8210"/>
                    <a:pt x="1311586" y="22825"/>
                  </a:cubicBezTo>
                  <a:cubicBezTo>
                    <a:pt x="1326201" y="37440"/>
                    <a:pt x="1334411" y="57261"/>
                    <a:pt x="1334411" y="77930"/>
                  </a:cubicBezTo>
                  <a:lnTo>
                    <a:pt x="1334411" y="113678"/>
                  </a:lnTo>
                  <a:cubicBezTo>
                    <a:pt x="1334411" y="156718"/>
                    <a:pt x="1299521" y="191608"/>
                    <a:pt x="1256481" y="191608"/>
                  </a:cubicBezTo>
                  <a:lnTo>
                    <a:pt x="77930" y="191608"/>
                  </a:lnTo>
                  <a:cubicBezTo>
                    <a:pt x="57261" y="191608"/>
                    <a:pt x="37440" y="183397"/>
                    <a:pt x="22825" y="168783"/>
                  </a:cubicBezTo>
                  <a:cubicBezTo>
                    <a:pt x="8210" y="154168"/>
                    <a:pt x="0" y="134346"/>
                    <a:pt x="0" y="113678"/>
                  </a:cubicBezTo>
                  <a:lnTo>
                    <a:pt x="0" y="77930"/>
                  </a:lnTo>
                  <a:cubicBezTo>
                    <a:pt x="0" y="57261"/>
                    <a:pt x="8210" y="37440"/>
                    <a:pt x="22825" y="22825"/>
                  </a:cubicBezTo>
                  <a:cubicBezTo>
                    <a:pt x="37440" y="8210"/>
                    <a:pt x="57261" y="0"/>
                    <a:pt x="77930" y="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334411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38530" y="4587531"/>
            <a:ext cx="5056425" cy="727511"/>
            <a:chOff x="0" y="0"/>
            <a:chExt cx="1331733" cy="19160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331733" cy="191608"/>
            </a:xfrm>
            <a:custGeom>
              <a:avLst/>
              <a:gdLst/>
              <a:ahLst/>
              <a:cxnLst/>
              <a:rect l="l" t="t" r="r" b="b"/>
              <a:pathLst>
                <a:path w="1331733" h="191608">
                  <a:moveTo>
                    <a:pt x="78086" y="0"/>
                  </a:moveTo>
                  <a:lnTo>
                    <a:pt x="1253647" y="0"/>
                  </a:lnTo>
                  <a:cubicBezTo>
                    <a:pt x="1274357" y="0"/>
                    <a:pt x="1294218" y="8227"/>
                    <a:pt x="1308862" y="22871"/>
                  </a:cubicBezTo>
                  <a:cubicBezTo>
                    <a:pt x="1323506" y="37515"/>
                    <a:pt x="1331733" y="57377"/>
                    <a:pt x="1331733" y="78086"/>
                  </a:cubicBezTo>
                  <a:lnTo>
                    <a:pt x="1331733" y="113521"/>
                  </a:lnTo>
                  <a:cubicBezTo>
                    <a:pt x="1331733" y="156647"/>
                    <a:pt x="1296773" y="191608"/>
                    <a:pt x="1253647" y="191608"/>
                  </a:cubicBezTo>
                  <a:lnTo>
                    <a:pt x="78086" y="191608"/>
                  </a:lnTo>
                  <a:cubicBezTo>
                    <a:pt x="57377" y="191608"/>
                    <a:pt x="37515" y="183381"/>
                    <a:pt x="22871" y="168737"/>
                  </a:cubicBezTo>
                  <a:cubicBezTo>
                    <a:pt x="8227" y="154093"/>
                    <a:pt x="0" y="134231"/>
                    <a:pt x="0" y="113521"/>
                  </a:cubicBezTo>
                  <a:lnTo>
                    <a:pt x="0" y="78086"/>
                  </a:lnTo>
                  <a:cubicBezTo>
                    <a:pt x="0" y="57377"/>
                    <a:pt x="8227" y="37515"/>
                    <a:pt x="22871" y="22871"/>
                  </a:cubicBezTo>
                  <a:cubicBezTo>
                    <a:pt x="37515" y="8227"/>
                    <a:pt x="57377" y="0"/>
                    <a:pt x="78086" y="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1331733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38530" y="5381717"/>
            <a:ext cx="5056425" cy="727511"/>
            <a:chOff x="0" y="0"/>
            <a:chExt cx="1331733" cy="19160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331733" cy="191608"/>
            </a:xfrm>
            <a:custGeom>
              <a:avLst/>
              <a:gdLst/>
              <a:ahLst/>
              <a:cxnLst/>
              <a:rect l="l" t="t" r="r" b="b"/>
              <a:pathLst>
                <a:path w="1331733" h="191608">
                  <a:moveTo>
                    <a:pt x="78086" y="0"/>
                  </a:moveTo>
                  <a:lnTo>
                    <a:pt x="1253647" y="0"/>
                  </a:lnTo>
                  <a:cubicBezTo>
                    <a:pt x="1274357" y="0"/>
                    <a:pt x="1294218" y="8227"/>
                    <a:pt x="1308862" y="22871"/>
                  </a:cubicBezTo>
                  <a:cubicBezTo>
                    <a:pt x="1323506" y="37515"/>
                    <a:pt x="1331733" y="57377"/>
                    <a:pt x="1331733" y="78086"/>
                  </a:cubicBezTo>
                  <a:lnTo>
                    <a:pt x="1331733" y="113521"/>
                  </a:lnTo>
                  <a:cubicBezTo>
                    <a:pt x="1331733" y="156647"/>
                    <a:pt x="1296773" y="191608"/>
                    <a:pt x="1253647" y="191608"/>
                  </a:cubicBezTo>
                  <a:lnTo>
                    <a:pt x="78086" y="191608"/>
                  </a:lnTo>
                  <a:cubicBezTo>
                    <a:pt x="57377" y="191608"/>
                    <a:pt x="37515" y="183381"/>
                    <a:pt x="22871" y="168737"/>
                  </a:cubicBezTo>
                  <a:cubicBezTo>
                    <a:pt x="8227" y="154093"/>
                    <a:pt x="0" y="134231"/>
                    <a:pt x="0" y="113521"/>
                  </a:cubicBezTo>
                  <a:lnTo>
                    <a:pt x="0" y="78086"/>
                  </a:lnTo>
                  <a:cubicBezTo>
                    <a:pt x="0" y="57377"/>
                    <a:pt x="8227" y="37515"/>
                    <a:pt x="22871" y="22871"/>
                  </a:cubicBezTo>
                  <a:cubicBezTo>
                    <a:pt x="37515" y="8227"/>
                    <a:pt x="57377" y="0"/>
                    <a:pt x="78086" y="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1331733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64367" y="1425295"/>
            <a:ext cx="6944716" cy="982938"/>
            <a:chOff x="0" y="0"/>
            <a:chExt cx="1829061" cy="25888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829061" cy="258881"/>
            </a:xfrm>
            <a:custGeom>
              <a:avLst/>
              <a:gdLst/>
              <a:ahLst/>
              <a:cxnLst/>
              <a:rect l="l" t="t" r="r" b="b"/>
              <a:pathLst>
                <a:path w="1829061" h="258881">
                  <a:moveTo>
                    <a:pt x="56854" y="0"/>
                  </a:moveTo>
                  <a:lnTo>
                    <a:pt x="1772206" y="0"/>
                  </a:lnTo>
                  <a:cubicBezTo>
                    <a:pt x="1803606" y="0"/>
                    <a:pt x="1829061" y="25455"/>
                    <a:pt x="1829061" y="56854"/>
                  </a:cubicBezTo>
                  <a:lnTo>
                    <a:pt x="1829061" y="202026"/>
                  </a:lnTo>
                  <a:cubicBezTo>
                    <a:pt x="1829061" y="233426"/>
                    <a:pt x="1803606" y="258881"/>
                    <a:pt x="1772206" y="258881"/>
                  </a:cubicBezTo>
                  <a:lnTo>
                    <a:pt x="56854" y="258881"/>
                  </a:lnTo>
                  <a:cubicBezTo>
                    <a:pt x="25455" y="258881"/>
                    <a:pt x="0" y="233426"/>
                    <a:pt x="0" y="202026"/>
                  </a:cubicBezTo>
                  <a:lnTo>
                    <a:pt x="0" y="56854"/>
                  </a:lnTo>
                  <a:cubicBezTo>
                    <a:pt x="0" y="25455"/>
                    <a:pt x="25455" y="0"/>
                    <a:pt x="56854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1829061" cy="287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513454" y="1566522"/>
            <a:ext cx="700484" cy="700484"/>
          </a:xfrm>
          <a:custGeom>
            <a:avLst/>
            <a:gdLst/>
            <a:ahLst/>
            <a:cxnLst/>
            <a:rect l="l" t="t" r="r" b="b"/>
            <a:pathLst>
              <a:path w="700484" h="700484">
                <a:moveTo>
                  <a:pt x="0" y="0"/>
                </a:moveTo>
                <a:lnTo>
                  <a:pt x="700484" y="0"/>
                </a:lnTo>
                <a:lnTo>
                  <a:pt x="700484" y="700484"/>
                </a:lnTo>
                <a:lnTo>
                  <a:pt x="0" y="7004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3" name="TextBox 33"/>
          <p:cNvSpPr txBox="1"/>
          <p:nvPr/>
        </p:nvSpPr>
        <p:spPr>
          <a:xfrm>
            <a:off x="1135659" y="132182"/>
            <a:ext cx="7208500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FFFF"/>
                </a:solidFill>
                <a:latin typeface="Poppins Bold"/>
              </a:rPr>
              <a:t>7.3 Bit Manipulation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755889" y="3171153"/>
            <a:ext cx="8594916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Illustration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507574" y="6444828"/>
            <a:ext cx="1007402" cy="597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20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760047" y="4066724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17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403672" y="4903999"/>
            <a:ext cx="1797374" cy="58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1"/>
              </a:lnSpc>
            </a:pPr>
            <a:r>
              <a:rPr lang="en-US" sz="3450">
                <a:solidFill>
                  <a:srgbClr val="0097B2"/>
                </a:solidFill>
                <a:latin typeface="Alatsi"/>
              </a:rPr>
              <a:t>11010010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760047" y="4855257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18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762309" y="5668501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19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200655" y="5230924"/>
            <a:ext cx="688951" cy="53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52"/>
              </a:lnSpc>
            </a:pPr>
            <a:r>
              <a:rPr lang="en-US" sz="3180">
                <a:solidFill>
                  <a:srgbClr val="0097B2"/>
                </a:solidFill>
                <a:latin typeface="Alatsi"/>
              </a:rPr>
              <a:t>ACC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3856699" y="4104260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00000000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3856699" y="6377734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110100   1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62451" y="3792901"/>
            <a:ext cx="322384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LDD 20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362451" y="3171153"/>
            <a:ext cx="3946108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Assembly Language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28700" y="4608284"/>
            <a:ext cx="431658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AND #B00000010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362451" y="5361487"/>
            <a:ext cx="322384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STO 20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59992" y="6214003"/>
            <a:ext cx="4259168" cy="214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0"/>
              </a:lnSpc>
              <a:spcBef>
                <a:spcPct val="0"/>
              </a:spcBef>
            </a:pPr>
            <a:r>
              <a:rPr lang="en-US" sz="2043">
                <a:solidFill>
                  <a:srgbClr val="000000"/>
                </a:solidFill>
                <a:latin typeface="Open Sans Italics"/>
              </a:rPr>
              <a:t>The following code will set all the bits to zero except for the </a:t>
            </a:r>
            <a:r>
              <a:rPr lang="en-US" sz="2043">
                <a:solidFill>
                  <a:srgbClr val="642EC7"/>
                </a:solidFill>
                <a:latin typeface="Open Sans Bold Italics"/>
              </a:rPr>
              <a:t>2nd bit</a:t>
            </a:r>
            <a:r>
              <a:rPr lang="en-US" sz="2043">
                <a:solidFill>
                  <a:srgbClr val="000000"/>
                </a:solidFill>
                <a:latin typeface="Open Sans Italics"/>
              </a:rPr>
              <a:t>. At the end of the operation, a comparison can be made with the binary value to check if the bit is set (whether it is a ‘1’ or ‘0’). 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362451" y="1512566"/>
            <a:ext cx="5838205" cy="782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2"/>
                </a:solidFill>
                <a:latin typeface="Poppins Bold"/>
              </a:rPr>
              <a:t>Setting all bits to zero except one bit which is of interest 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4403063" y="5628541"/>
            <a:ext cx="1797374" cy="58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1"/>
              </a:lnSpc>
            </a:pPr>
            <a:r>
              <a:rPr lang="en-US" sz="3450">
                <a:solidFill>
                  <a:srgbClr val="0097B2"/>
                </a:solidFill>
                <a:latin typeface="Alatsi"/>
              </a:rPr>
              <a:t>11100111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5474268" y="6198051"/>
            <a:ext cx="876537" cy="858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0"/>
              </a:lnSpc>
            </a:pPr>
            <a:r>
              <a:rPr lang="en-US" sz="5035">
                <a:solidFill>
                  <a:srgbClr val="642EC7"/>
                </a:solidFill>
                <a:latin typeface="Alatsi"/>
              </a:rPr>
              <a:t>1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6471748" y="3780736"/>
            <a:ext cx="11163198" cy="3912555"/>
            <a:chOff x="0" y="0"/>
            <a:chExt cx="2940102" cy="1030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40102" cy="1030467"/>
            </a:xfrm>
            <a:custGeom>
              <a:avLst/>
              <a:gdLst/>
              <a:ahLst/>
              <a:cxnLst/>
              <a:rect l="l" t="t" r="r" b="b"/>
              <a:pathLst>
                <a:path w="2940102" h="1030467">
                  <a:moveTo>
                    <a:pt x="35370" y="0"/>
                  </a:moveTo>
                  <a:lnTo>
                    <a:pt x="2904732" y="0"/>
                  </a:lnTo>
                  <a:cubicBezTo>
                    <a:pt x="2924266" y="0"/>
                    <a:pt x="2940102" y="15836"/>
                    <a:pt x="2940102" y="35370"/>
                  </a:cubicBezTo>
                  <a:lnTo>
                    <a:pt x="2940102" y="995097"/>
                  </a:lnTo>
                  <a:cubicBezTo>
                    <a:pt x="2940102" y="1014632"/>
                    <a:pt x="2924266" y="1030467"/>
                    <a:pt x="2904732" y="1030467"/>
                  </a:cubicBezTo>
                  <a:lnTo>
                    <a:pt x="35370" y="1030467"/>
                  </a:lnTo>
                  <a:cubicBezTo>
                    <a:pt x="15836" y="1030467"/>
                    <a:pt x="0" y="1014632"/>
                    <a:pt x="0" y="995097"/>
                  </a:cubicBezTo>
                  <a:lnTo>
                    <a:pt x="0" y="35370"/>
                  </a:lnTo>
                  <a:cubicBezTo>
                    <a:pt x="0" y="15836"/>
                    <a:pt x="15836" y="0"/>
                    <a:pt x="35370" y="0"/>
                  </a:cubicBezTo>
                  <a:close/>
                </a:path>
              </a:pathLst>
            </a:custGeom>
            <a:solidFill>
              <a:srgbClr val="EFEFEF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940102" cy="1059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692393" y="6294672"/>
            <a:ext cx="3219933" cy="788534"/>
            <a:chOff x="0" y="0"/>
            <a:chExt cx="1520437" cy="37234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692393" y="4040577"/>
            <a:ext cx="3219933" cy="788534"/>
            <a:chOff x="0" y="0"/>
            <a:chExt cx="1520437" cy="37234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172E4A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692393" y="4829111"/>
            <a:ext cx="3219933" cy="788534"/>
            <a:chOff x="0" y="0"/>
            <a:chExt cx="1520437" cy="37234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692393" y="5587759"/>
            <a:ext cx="3219933" cy="788534"/>
            <a:chOff x="0" y="0"/>
            <a:chExt cx="1520437" cy="37234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2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308896" y="5199636"/>
            <a:ext cx="2938521" cy="719618"/>
            <a:chOff x="0" y="0"/>
            <a:chExt cx="1520437" cy="37234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172E4A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28362" y="3795048"/>
            <a:ext cx="5066592" cy="727511"/>
            <a:chOff x="0" y="0"/>
            <a:chExt cx="1334411" cy="19160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34411" cy="191608"/>
            </a:xfrm>
            <a:custGeom>
              <a:avLst/>
              <a:gdLst/>
              <a:ahLst/>
              <a:cxnLst/>
              <a:rect l="l" t="t" r="r" b="b"/>
              <a:pathLst>
                <a:path w="1334411" h="191608">
                  <a:moveTo>
                    <a:pt x="77930" y="0"/>
                  </a:moveTo>
                  <a:lnTo>
                    <a:pt x="1256481" y="0"/>
                  </a:lnTo>
                  <a:cubicBezTo>
                    <a:pt x="1277150" y="0"/>
                    <a:pt x="1296971" y="8210"/>
                    <a:pt x="1311586" y="22825"/>
                  </a:cubicBezTo>
                  <a:cubicBezTo>
                    <a:pt x="1326201" y="37440"/>
                    <a:pt x="1334411" y="57261"/>
                    <a:pt x="1334411" y="77930"/>
                  </a:cubicBezTo>
                  <a:lnTo>
                    <a:pt x="1334411" y="113678"/>
                  </a:lnTo>
                  <a:cubicBezTo>
                    <a:pt x="1334411" y="156718"/>
                    <a:pt x="1299521" y="191608"/>
                    <a:pt x="1256481" y="191608"/>
                  </a:cubicBezTo>
                  <a:lnTo>
                    <a:pt x="77930" y="191608"/>
                  </a:lnTo>
                  <a:cubicBezTo>
                    <a:pt x="57261" y="191608"/>
                    <a:pt x="37440" y="183397"/>
                    <a:pt x="22825" y="168783"/>
                  </a:cubicBezTo>
                  <a:cubicBezTo>
                    <a:pt x="8210" y="154168"/>
                    <a:pt x="0" y="134346"/>
                    <a:pt x="0" y="113678"/>
                  </a:cubicBezTo>
                  <a:lnTo>
                    <a:pt x="0" y="77930"/>
                  </a:lnTo>
                  <a:cubicBezTo>
                    <a:pt x="0" y="57261"/>
                    <a:pt x="8210" y="37440"/>
                    <a:pt x="22825" y="22825"/>
                  </a:cubicBezTo>
                  <a:cubicBezTo>
                    <a:pt x="37440" y="8210"/>
                    <a:pt x="57261" y="0"/>
                    <a:pt x="77930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334411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38530" y="4587531"/>
            <a:ext cx="5056425" cy="727511"/>
            <a:chOff x="0" y="0"/>
            <a:chExt cx="1331733" cy="19160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331733" cy="191608"/>
            </a:xfrm>
            <a:custGeom>
              <a:avLst/>
              <a:gdLst/>
              <a:ahLst/>
              <a:cxnLst/>
              <a:rect l="l" t="t" r="r" b="b"/>
              <a:pathLst>
                <a:path w="1331733" h="191608">
                  <a:moveTo>
                    <a:pt x="78086" y="0"/>
                  </a:moveTo>
                  <a:lnTo>
                    <a:pt x="1253647" y="0"/>
                  </a:lnTo>
                  <a:cubicBezTo>
                    <a:pt x="1274357" y="0"/>
                    <a:pt x="1294218" y="8227"/>
                    <a:pt x="1308862" y="22871"/>
                  </a:cubicBezTo>
                  <a:cubicBezTo>
                    <a:pt x="1323506" y="37515"/>
                    <a:pt x="1331733" y="57377"/>
                    <a:pt x="1331733" y="78086"/>
                  </a:cubicBezTo>
                  <a:lnTo>
                    <a:pt x="1331733" y="113521"/>
                  </a:lnTo>
                  <a:cubicBezTo>
                    <a:pt x="1331733" y="156647"/>
                    <a:pt x="1296773" y="191608"/>
                    <a:pt x="1253647" y="191608"/>
                  </a:cubicBezTo>
                  <a:lnTo>
                    <a:pt x="78086" y="191608"/>
                  </a:lnTo>
                  <a:cubicBezTo>
                    <a:pt x="57377" y="191608"/>
                    <a:pt x="37515" y="183381"/>
                    <a:pt x="22871" y="168737"/>
                  </a:cubicBezTo>
                  <a:cubicBezTo>
                    <a:pt x="8227" y="154093"/>
                    <a:pt x="0" y="134231"/>
                    <a:pt x="0" y="113521"/>
                  </a:cubicBezTo>
                  <a:lnTo>
                    <a:pt x="0" y="78086"/>
                  </a:lnTo>
                  <a:cubicBezTo>
                    <a:pt x="0" y="57377"/>
                    <a:pt x="8227" y="37515"/>
                    <a:pt x="22871" y="22871"/>
                  </a:cubicBezTo>
                  <a:cubicBezTo>
                    <a:pt x="37515" y="8227"/>
                    <a:pt x="57377" y="0"/>
                    <a:pt x="78086" y="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1331733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38530" y="5381717"/>
            <a:ext cx="5056425" cy="727511"/>
            <a:chOff x="0" y="0"/>
            <a:chExt cx="1331733" cy="19160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331733" cy="191608"/>
            </a:xfrm>
            <a:custGeom>
              <a:avLst/>
              <a:gdLst/>
              <a:ahLst/>
              <a:cxnLst/>
              <a:rect l="l" t="t" r="r" b="b"/>
              <a:pathLst>
                <a:path w="1331733" h="191608">
                  <a:moveTo>
                    <a:pt x="78086" y="0"/>
                  </a:moveTo>
                  <a:lnTo>
                    <a:pt x="1253647" y="0"/>
                  </a:lnTo>
                  <a:cubicBezTo>
                    <a:pt x="1274357" y="0"/>
                    <a:pt x="1294218" y="8227"/>
                    <a:pt x="1308862" y="22871"/>
                  </a:cubicBezTo>
                  <a:cubicBezTo>
                    <a:pt x="1323506" y="37515"/>
                    <a:pt x="1331733" y="57377"/>
                    <a:pt x="1331733" y="78086"/>
                  </a:cubicBezTo>
                  <a:lnTo>
                    <a:pt x="1331733" y="113521"/>
                  </a:lnTo>
                  <a:cubicBezTo>
                    <a:pt x="1331733" y="156647"/>
                    <a:pt x="1296773" y="191608"/>
                    <a:pt x="1253647" y="191608"/>
                  </a:cubicBezTo>
                  <a:lnTo>
                    <a:pt x="78086" y="191608"/>
                  </a:lnTo>
                  <a:cubicBezTo>
                    <a:pt x="57377" y="191608"/>
                    <a:pt x="37515" y="183381"/>
                    <a:pt x="22871" y="168737"/>
                  </a:cubicBezTo>
                  <a:cubicBezTo>
                    <a:pt x="8227" y="154093"/>
                    <a:pt x="0" y="134231"/>
                    <a:pt x="0" y="113521"/>
                  </a:cubicBezTo>
                  <a:lnTo>
                    <a:pt x="0" y="78086"/>
                  </a:lnTo>
                  <a:cubicBezTo>
                    <a:pt x="0" y="57377"/>
                    <a:pt x="8227" y="37515"/>
                    <a:pt x="22871" y="22871"/>
                  </a:cubicBezTo>
                  <a:cubicBezTo>
                    <a:pt x="37515" y="8227"/>
                    <a:pt x="57377" y="0"/>
                    <a:pt x="78086" y="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1331733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64367" y="1425295"/>
            <a:ext cx="6944716" cy="982938"/>
            <a:chOff x="0" y="0"/>
            <a:chExt cx="1829061" cy="25888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829061" cy="258881"/>
            </a:xfrm>
            <a:custGeom>
              <a:avLst/>
              <a:gdLst/>
              <a:ahLst/>
              <a:cxnLst/>
              <a:rect l="l" t="t" r="r" b="b"/>
              <a:pathLst>
                <a:path w="1829061" h="258881">
                  <a:moveTo>
                    <a:pt x="56854" y="0"/>
                  </a:moveTo>
                  <a:lnTo>
                    <a:pt x="1772206" y="0"/>
                  </a:lnTo>
                  <a:cubicBezTo>
                    <a:pt x="1803606" y="0"/>
                    <a:pt x="1829061" y="25455"/>
                    <a:pt x="1829061" y="56854"/>
                  </a:cubicBezTo>
                  <a:lnTo>
                    <a:pt x="1829061" y="202026"/>
                  </a:lnTo>
                  <a:cubicBezTo>
                    <a:pt x="1829061" y="233426"/>
                    <a:pt x="1803606" y="258881"/>
                    <a:pt x="1772206" y="258881"/>
                  </a:cubicBezTo>
                  <a:lnTo>
                    <a:pt x="56854" y="258881"/>
                  </a:lnTo>
                  <a:cubicBezTo>
                    <a:pt x="25455" y="258881"/>
                    <a:pt x="0" y="233426"/>
                    <a:pt x="0" y="202026"/>
                  </a:cubicBezTo>
                  <a:lnTo>
                    <a:pt x="0" y="56854"/>
                  </a:lnTo>
                  <a:cubicBezTo>
                    <a:pt x="0" y="25455"/>
                    <a:pt x="25455" y="0"/>
                    <a:pt x="56854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1829061" cy="287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513454" y="1566522"/>
            <a:ext cx="700484" cy="700484"/>
          </a:xfrm>
          <a:custGeom>
            <a:avLst/>
            <a:gdLst/>
            <a:ahLst/>
            <a:cxnLst/>
            <a:rect l="l" t="t" r="r" b="b"/>
            <a:pathLst>
              <a:path w="700484" h="700484">
                <a:moveTo>
                  <a:pt x="0" y="0"/>
                </a:moveTo>
                <a:lnTo>
                  <a:pt x="700484" y="0"/>
                </a:lnTo>
                <a:lnTo>
                  <a:pt x="700484" y="700484"/>
                </a:lnTo>
                <a:lnTo>
                  <a:pt x="0" y="7004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3" name="TextBox 33"/>
          <p:cNvSpPr txBox="1"/>
          <p:nvPr/>
        </p:nvSpPr>
        <p:spPr>
          <a:xfrm>
            <a:off x="1135659" y="132182"/>
            <a:ext cx="7208500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FFFF"/>
                </a:solidFill>
                <a:latin typeface="Poppins Bold"/>
              </a:rPr>
              <a:t>7.3 Bit Manipulation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755889" y="3171153"/>
            <a:ext cx="8594916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Illustration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507574" y="6444828"/>
            <a:ext cx="1007402" cy="597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20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760047" y="4066724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17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403672" y="4903999"/>
            <a:ext cx="1797374" cy="58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1"/>
              </a:lnSpc>
            </a:pPr>
            <a:r>
              <a:rPr lang="en-US" sz="3450">
                <a:solidFill>
                  <a:srgbClr val="0097B2"/>
                </a:solidFill>
                <a:latin typeface="Alatsi"/>
              </a:rPr>
              <a:t>11010010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760047" y="4855257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18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762309" y="5668501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19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200655" y="5230924"/>
            <a:ext cx="688951" cy="53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52"/>
              </a:lnSpc>
            </a:pPr>
            <a:r>
              <a:rPr lang="en-US" sz="3180">
                <a:solidFill>
                  <a:srgbClr val="0097B2"/>
                </a:solidFill>
                <a:latin typeface="Alatsi"/>
              </a:rPr>
              <a:t>ACC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3856699" y="4104260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00000000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3856699" y="6377734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110100   1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62451" y="3792901"/>
            <a:ext cx="322384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LDD 20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362451" y="3171153"/>
            <a:ext cx="3946108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Assembly Language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28700" y="4608284"/>
            <a:ext cx="431658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AND #B00000010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362451" y="5361487"/>
            <a:ext cx="322384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STO 20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59992" y="6214003"/>
            <a:ext cx="4259168" cy="214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0"/>
              </a:lnSpc>
              <a:spcBef>
                <a:spcPct val="0"/>
              </a:spcBef>
            </a:pPr>
            <a:r>
              <a:rPr lang="en-US" sz="2043">
                <a:solidFill>
                  <a:srgbClr val="000000"/>
                </a:solidFill>
                <a:latin typeface="Open Sans Italics"/>
              </a:rPr>
              <a:t>The following code will set all the bits to zero except for the </a:t>
            </a:r>
            <a:r>
              <a:rPr lang="en-US" sz="2043">
                <a:solidFill>
                  <a:srgbClr val="642EC7"/>
                </a:solidFill>
                <a:latin typeface="Open Sans Bold Italics"/>
              </a:rPr>
              <a:t>2nd bit</a:t>
            </a:r>
            <a:r>
              <a:rPr lang="en-US" sz="2043">
                <a:solidFill>
                  <a:srgbClr val="000000"/>
                </a:solidFill>
                <a:latin typeface="Open Sans Italics"/>
              </a:rPr>
              <a:t>. At the end of the operation, a comparison can be made with the binary value to check if the bit is set (whether it is a ‘1’ or ‘0’). 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362451" y="1512566"/>
            <a:ext cx="5838205" cy="782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2"/>
                </a:solidFill>
                <a:latin typeface="Poppins Bold"/>
              </a:rPr>
              <a:t>Setting all bits to zero except one bit which is of interest 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794986" y="5260142"/>
            <a:ext cx="1797374" cy="58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1"/>
              </a:lnSpc>
            </a:pPr>
            <a:r>
              <a:rPr lang="en-US" sz="3450">
                <a:solidFill>
                  <a:srgbClr val="0097B2"/>
                </a:solidFill>
                <a:latin typeface="Alatsi"/>
              </a:rPr>
              <a:t>110100    1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4403063" y="5628541"/>
            <a:ext cx="1797374" cy="58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1"/>
              </a:lnSpc>
            </a:pPr>
            <a:r>
              <a:rPr lang="en-US" sz="3450">
                <a:solidFill>
                  <a:srgbClr val="0097B2"/>
                </a:solidFill>
                <a:latin typeface="Alatsi"/>
              </a:rPr>
              <a:t>11100111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5474268" y="6198051"/>
            <a:ext cx="876537" cy="858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0"/>
              </a:lnSpc>
            </a:pPr>
            <a:r>
              <a:rPr lang="en-US" sz="5035">
                <a:solidFill>
                  <a:srgbClr val="642EC7"/>
                </a:solidFill>
                <a:latin typeface="Alatsi"/>
              </a:rPr>
              <a:t>1 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838569" y="5113911"/>
            <a:ext cx="781457" cy="765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85"/>
              </a:lnSpc>
            </a:pPr>
            <a:r>
              <a:rPr lang="en-US" sz="4489">
                <a:solidFill>
                  <a:srgbClr val="642EC7"/>
                </a:solidFill>
                <a:latin typeface="Alatsi"/>
              </a:rPr>
              <a:t>1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6471748" y="3780736"/>
            <a:ext cx="11163198" cy="3912555"/>
            <a:chOff x="0" y="0"/>
            <a:chExt cx="2940102" cy="1030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40102" cy="1030467"/>
            </a:xfrm>
            <a:custGeom>
              <a:avLst/>
              <a:gdLst/>
              <a:ahLst/>
              <a:cxnLst/>
              <a:rect l="l" t="t" r="r" b="b"/>
              <a:pathLst>
                <a:path w="2940102" h="1030467">
                  <a:moveTo>
                    <a:pt x="35370" y="0"/>
                  </a:moveTo>
                  <a:lnTo>
                    <a:pt x="2904732" y="0"/>
                  </a:lnTo>
                  <a:cubicBezTo>
                    <a:pt x="2924266" y="0"/>
                    <a:pt x="2940102" y="15836"/>
                    <a:pt x="2940102" y="35370"/>
                  </a:cubicBezTo>
                  <a:lnTo>
                    <a:pt x="2940102" y="995097"/>
                  </a:lnTo>
                  <a:cubicBezTo>
                    <a:pt x="2940102" y="1014632"/>
                    <a:pt x="2924266" y="1030467"/>
                    <a:pt x="2904732" y="1030467"/>
                  </a:cubicBezTo>
                  <a:lnTo>
                    <a:pt x="35370" y="1030467"/>
                  </a:lnTo>
                  <a:cubicBezTo>
                    <a:pt x="15836" y="1030467"/>
                    <a:pt x="0" y="1014632"/>
                    <a:pt x="0" y="995097"/>
                  </a:cubicBezTo>
                  <a:lnTo>
                    <a:pt x="0" y="35370"/>
                  </a:lnTo>
                  <a:cubicBezTo>
                    <a:pt x="0" y="15836"/>
                    <a:pt x="15836" y="0"/>
                    <a:pt x="35370" y="0"/>
                  </a:cubicBezTo>
                  <a:close/>
                </a:path>
              </a:pathLst>
            </a:custGeom>
            <a:solidFill>
              <a:srgbClr val="EFEFEF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940102" cy="1059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692393" y="6294672"/>
            <a:ext cx="3219933" cy="788534"/>
            <a:chOff x="0" y="0"/>
            <a:chExt cx="1520437" cy="37234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692393" y="4040577"/>
            <a:ext cx="3219933" cy="788534"/>
            <a:chOff x="0" y="0"/>
            <a:chExt cx="1520437" cy="37234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172E4A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692393" y="4829111"/>
            <a:ext cx="3219933" cy="788534"/>
            <a:chOff x="0" y="0"/>
            <a:chExt cx="1520437" cy="37234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692393" y="5587759"/>
            <a:ext cx="3219933" cy="788534"/>
            <a:chOff x="0" y="0"/>
            <a:chExt cx="1520437" cy="37234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2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308896" y="5199636"/>
            <a:ext cx="2938521" cy="719618"/>
            <a:chOff x="0" y="0"/>
            <a:chExt cx="1520437" cy="37234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172E4A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28362" y="3795048"/>
            <a:ext cx="5066592" cy="727511"/>
            <a:chOff x="0" y="0"/>
            <a:chExt cx="1334411" cy="19160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34411" cy="191608"/>
            </a:xfrm>
            <a:custGeom>
              <a:avLst/>
              <a:gdLst/>
              <a:ahLst/>
              <a:cxnLst/>
              <a:rect l="l" t="t" r="r" b="b"/>
              <a:pathLst>
                <a:path w="1334411" h="191608">
                  <a:moveTo>
                    <a:pt x="77930" y="0"/>
                  </a:moveTo>
                  <a:lnTo>
                    <a:pt x="1256481" y="0"/>
                  </a:lnTo>
                  <a:cubicBezTo>
                    <a:pt x="1277150" y="0"/>
                    <a:pt x="1296971" y="8210"/>
                    <a:pt x="1311586" y="22825"/>
                  </a:cubicBezTo>
                  <a:cubicBezTo>
                    <a:pt x="1326201" y="37440"/>
                    <a:pt x="1334411" y="57261"/>
                    <a:pt x="1334411" y="77930"/>
                  </a:cubicBezTo>
                  <a:lnTo>
                    <a:pt x="1334411" y="113678"/>
                  </a:lnTo>
                  <a:cubicBezTo>
                    <a:pt x="1334411" y="156718"/>
                    <a:pt x="1299521" y="191608"/>
                    <a:pt x="1256481" y="191608"/>
                  </a:cubicBezTo>
                  <a:lnTo>
                    <a:pt x="77930" y="191608"/>
                  </a:lnTo>
                  <a:cubicBezTo>
                    <a:pt x="57261" y="191608"/>
                    <a:pt x="37440" y="183397"/>
                    <a:pt x="22825" y="168783"/>
                  </a:cubicBezTo>
                  <a:cubicBezTo>
                    <a:pt x="8210" y="154168"/>
                    <a:pt x="0" y="134346"/>
                    <a:pt x="0" y="113678"/>
                  </a:cubicBezTo>
                  <a:lnTo>
                    <a:pt x="0" y="77930"/>
                  </a:lnTo>
                  <a:cubicBezTo>
                    <a:pt x="0" y="57261"/>
                    <a:pt x="8210" y="37440"/>
                    <a:pt x="22825" y="22825"/>
                  </a:cubicBezTo>
                  <a:cubicBezTo>
                    <a:pt x="37440" y="8210"/>
                    <a:pt x="57261" y="0"/>
                    <a:pt x="77930" y="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334411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38530" y="4587531"/>
            <a:ext cx="5056425" cy="727511"/>
            <a:chOff x="0" y="0"/>
            <a:chExt cx="1331733" cy="19160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331733" cy="191608"/>
            </a:xfrm>
            <a:custGeom>
              <a:avLst/>
              <a:gdLst/>
              <a:ahLst/>
              <a:cxnLst/>
              <a:rect l="l" t="t" r="r" b="b"/>
              <a:pathLst>
                <a:path w="1331733" h="191608">
                  <a:moveTo>
                    <a:pt x="78086" y="0"/>
                  </a:moveTo>
                  <a:lnTo>
                    <a:pt x="1253647" y="0"/>
                  </a:lnTo>
                  <a:cubicBezTo>
                    <a:pt x="1274357" y="0"/>
                    <a:pt x="1294218" y="8227"/>
                    <a:pt x="1308862" y="22871"/>
                  </a:cubicBezTo>
                  <a:cubicBezTo>
                    <a:pt x="1323506" y="37515"/>
                    <a:pt x="1331733" y="57377"/>
                    <a:pt x="1331733" y="78086"/>
                  </a:cubicBezTo>
                  <a:lnTo>
                    <a:pt x="1331733" y="113521"/>
                  </a:lnTo>
                  <a:cubicBezTo>
                    <a:pt x="1331733" y="156647"/>
                    <a:pt x="1296773" y="191608"/>
                    <a:pt x="1253647" y="191608"/>
                  </a:cubicBezTo>
                  <a:lnTo>
                    <a:pt x="78086" y="191608"/>
                  </a:lnTo>
                  <a:cubicBezTo>
                    <a:pt x="57377" y="191608"/>
                    <a:pt x="37515" y="183381"/>
                    <a:pt x="22871" y="168737"/>
                  </a:cubicBezTo>
                  <a:cubicBezTo>
                    <a:pt x="8227" y="154093"/>
                    <a:pt x="0" y="134231"/>
                    <a:pt x="0" y="113521"/>
                  </a:cubicBezTo>
                  <a:lnTo>
                    <a:pt x="0" y="78086"/>
                  </a:lnTo>
                  <a:cubicBezTo>
                    <a:pt x="0" y="57377"/>
                    <a:pt x="8227" y="37515"/>
                    <a:pt x="22871" y="22871"/>
                  </a:cubicBezTo>
                  <a:cubicBezTo>
                    <a:pt x="37515" y="8227"/>
                    <a:pt x="57377" y="0"/>
                    <a:pt x="78086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1331733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38530" y="5381717"/>
            <a:ext cx="5056425" cy="727511"/>
            <a:chOff x="0" y="0"/>
            <a:chExt cx="1331733" cy="19160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331733" cy="191608"/>
            </a:xfrm>
            <a:custGeom>
              <a:avLst/>
              <a:gdLst/>
              <a:ahLst/>
              <a:cxnLst/>
              <a:rect l="l" t="t" r="r" b="b"/>
              <a:pathLst>
                <a:path w="1331733" h="191608">
                  <a:moveTo>
                    <a:pt x="78086" y="0"/>
                  </a:moveTo>
                  <a:lnTo>
                    <a:pt x="1253647" y="0"/>
                  </a:lnTo>
                  <a:cubicBezTo>
                    <a:pt x="1274357" y="0"/>
                    <a:pt x="1294218" y="8227"/>
                    <a:pt x="1308862" y="22871"/>
                  </a:cubicBezTo>
                  <a:cubicBezTo>
                    <a:pt x="1323506" y="37515"/>
                    <a:pt x="1331733" y="57377"/>
                    <a:pt x="1331733" y="78086"/>
                  </a:cubicBezTo>
                  <a:lnTo>
                    <a:pt x="1331733" y="113521"/>
                  </a:lnTo>
                  <a:cubicBezTo>
                    <a:pt x="1331733" y="156647"/>
                    <a:pt x="1296773" y="191608"/>
                    <a:pt x="1253647" y="191608"/>
                  </a:cubicBezTo>
                  <a:lnTo>
                    <a:pt x="78086" y="191608"/>
                  </a:lnTo>
                  <a:cubicBezTo>
                    <a:pt x="57377" y="191608"/>
                    <a:pt x="37515" y="183381"/>
                    <a:pt x="22871" y="168737"/>
                  </a:cubicBezTo>
                  <a:cubicBezTo>
                    <a:pt x="8227" y="154093"/>
                    <a:pt x="0" y="134231"/>
                    <a:pt x="0" y="113521"/>
                  </a:cubicBezTo>
                  <a:lnTo>
                    <a:pt x="0" y="78086"/>
                  </a:lnTo>
                  <a:cubicBezTo>
                    <a:pt x="0" y="57377"/>
                    <a:pt x="8227" y="37515"/>
                    <a:pt x="22871" y="22871"/>
                  </a:cubicBezTo>
                  <a:cubicBezTo>
                    <a:pt x="37515" y="8227"/>
                    <a:pt x="57377" y="0"/>
                    <a:pt x="78086" y="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1331733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64367" y="1425295"/>
            <a:ext cx="6944716" cy="982938"/>
            <a:chOff x="0" y="0"/>
            <a:chExt cx="1829061" cy="25888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829061" cy="258881"/>
            </a:xfrm>
            <a:custGeom>
              <a:avLst/>
              <a:gdLst/>
              <a:ahLst/>
              <a:cxnLst/>
              <a:rect l="l" t="t" r="r" b="b"/>
              <a:pathLst>
                <a:path w="1829061" h="258881">
                  <a:moveTo>
                    <a:pt x="56854" y="0"/>
                  </a:moveTo>
                  <a:lnTo>
                    <a:pt x="1772206" y="0"/>
                  </a:lnTo>
                  <a:cubicBezTo>
                    <a:pt x="1803606" y="0"/>
                    <a:pt x="1829061" y="25455"/>
                    <a:pt x="1829061" y="56854"/>
                  </a:cubicBezTo>
                  <a:lnTo>
                    <a:pt x="1829061" y="202026"/>
                  </a:lnTo>
                  <a:cubicBezTo>
                    <a:pt x="1829061" y="233426"/>
                    <a:pt x="1803606" y="258881"/>
                    <a:pt x="1772206" y="258881"/>
                  </a:cubicBezTo>
                  <a:lnTo>
                    <a:pt x="56854" y="258881"/>
                  </a:lnTo>
                  <a:cubicBezTo>
                    <a:pt x="25455" y="258881"/>
                    <a:pt x="0" y="233426"/>
                    <a:pt x="0" y="202026"/>
                  </a:cubicBezTo>
                  <a:lnTo>
                    <a:pt x="0" y="56854"/>
                  </a:lnTo>
                  <a:cubicBezTo>
                    <a:pt x="0" y="25455"/>
                    <a:pt x="25455" y="0"/>
                    <a:pt x="56854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1829061" cy="287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513454" y="1566522"/>
            <a:ext cx="700484" cy="700484"/>
          </a:xfrm>
          <a:custGeom>
            <a:avLst/>
            <a:gdLst/>
            <a:ahLst/>
            <a:cxnLst/>
            <a:rect l="l" t="t" r="r" b="b"/>
            <a:pathLst>
              <a:path w="700484" h="700484">
                <a:moveTo>
                  <a:pt x="0" y="0"/>
                </a:moveTo>
                <a:lnTo>
                  <a:pt x="700484" y="0"/>
                </a:lnTo>
                <a:lnTo>
                  <a:pt x="700484" y="700484"/>
                </a:lnTo>
                <a:lnTo>
                  <a:pt x="0" y="7004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3" name="TextBox 33"/>
          <p:cNvSpPr txBox="1"/>
          <p:nvPr/>
        </p:nvSpPr>
        <p:spPr>
          <a:xfrm>
            <a:off x="1135659" y="132182"/>
            <a:ext cx="7208500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FFFF"/>
                </a:solidFill>
                <a:latin typeface="Poppins Bold"/>
              </a:rPr>
              <a:t>7.3 Bit Manipulation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755889" y="3171153"/>
            <a:ext cx="8594916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Illustration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507574" y="6444828"/>
            <a:ext cx="1007402" cy="597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20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760047" y="4066724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17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403672" y="4903999"/>
            <a:ext cx="1797374" cy="58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1"/>
              </a:lnSpc>
            </a:pPr>
            <a:r>
              <a:rPr lang="en-US" sz="3450">
                <a:solidFill>
                  <a:srgbClr val="0097B2"/>
                </a:solidFill>
                <a:latin typeface="Alatsi"/>
              </a:rPr>
              <a:t>11010010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760047" y="4855257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18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762309" y="5668501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19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200655" y="5230924"/>
            <a:ext cx="688951" cy="53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52"/>
              </a:lnSpc>
            </a:pPr>
            <a:r>
              <a:rPr lang="en-US" sz="3180">
                <a:solidFill>
                  <a:srgbClr val="0097B2"/>
                </a:solidFill>
                <a:latin typeface="Alatsi"/>
              </a:rPr>
              <a:t>ACC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3856699" y="4104260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00000000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3856699" y="6377734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110100   1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62451" y="3792901"/>
            <a:ext cx="322384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LDD 20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362451" y="3171153"/>
            <a:ext cx="3946108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Assembly Language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28700" y="4608284"/>
            <a:ext cx="431658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AND #B00000010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362451" y="5361487"/>
            <a:ext cx="322384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STO 20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59992" y="6214003"/>
            <a:ext cx="4259168" cy="214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0"/>
              </a:lnSpc>
              <a:spcBef>
                <a:spcPct val="0"/>
              </a:spcBef>
            </a:pPr>
            <a:r>
              <a:rPr lang="en-US" sz="2043">
                <a:solidFill>
                  <a:srgbClr val="000000"/>
                </a:solidFill>
                <a:latin typeface="Open Sans Italics"/>
              </a:rPr>
              <a:t>The following code will set all the bits to zero except for the </a:t>
            </a:r>
            <a:r>
              <a:rPr lang="en-US" sz="2043">
                <a:solidFill>
                  <a:srgbClr val="642EC7"/>
                </a:solidFill>
                <a:latin typeface="Open Sans Bold Italics"/>
              </a:rPr>
              <a:t>2nd bit</a:t>
            </a:r>
            <a:r>
              <a:rPr lang="en-US" sz="2043">
                <a:solidFill>
                  <a:srgbClr val="000000"/>
                </a:solidFill>
                <a:latin typeface="Open Sans Italics"/>
              </a:rPr>
              <a:t>. At the end of the operation, a comparison can be made with the binary value to check if the bit is set (whether it is a ‘1’ or ‘0’). 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362451" y="1512566"/>
            <a:ext cx="5838205" cy="782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2"/>
                </a:solidFill>
                <a:latin typeface="Poppins Bold"/>
              </a:rPr>
              <a:t>Setting all bits to zero except one bit which is of interest 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794986" y="5260142"/>
            <a:ext cx="1797374" cy="58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1"/>
              </a:lnSpc>
            </a:pPr>
            <a:r>
              <a:rPr lang="en-US" sz="3450">
                <a:solidFill>
                  <a:srgbClr val="0097B2"/>
                </a:solidFill>
                <a:latin typeface="Alatsi"/>
              </a:rPr>
              <a:t>110100    1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4403063" y="5628541"/>
            <a:ext cx="1797374" cy="58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1"/>
              </a:lnSpc>
            </a:pPr>
            <a:r>
              <a:rPr lang="en-US" sz="3450">
                <a:solidFill>
                  <a:srgbClr val="0097B2"/>
                </a:solidFill>
                <a:latin typeface="Alatsi"/>
              </a:rPr>
              <a:t>11100111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5474268" y="6198051"/>
            <a:ext cx="876537" cy="858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0"/>
              </a:lnSpc>
            </a:pPr>
            <a:r>
              <a:rPr lang="en-US" sz="5035">
                <a:solidFill>
                  <a:srgbClr val="642EC7"/>
                </a:solidFill>
                <a:latin typeface="Alatsi"/>
              </a:rPr>
              <a:t>1 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838569" y="5113911"/>
            <a:ext cx="781457" cy="765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85"/>
              </a:lnSpc>
            </a:pPr>
            <a:r>
              <a:rPr lang="en-US" sz="4489">
                <a:solidFill>
                  <a:srgbClr val="642EC7"/>
                </a:solidFill>
                <a:latin typeface="Alatsi"/>
              </a:rPr>
              <a:t>1 </a:t>
            </a:r>
          </a:p>
        </p:txBody>
      </p:sp>
      <p:graphicFrame>
        <p:nvGraphicFramePr>
          <p:cNvPr id="53" name="Table 53"/>
          <p:cNvGraphicFramePr>
            <a:graphicFrameLocks noGrp="1"/>
          </p:cNvGraphicFramePr>
          <p:nvPr/>
        </p:nvGraphicFramePr>
        <p:xfrm>
          <a:off x="6710349" y="6776812"/>
          <a:ext cx="5616251" cy="2654127"/>
        </p:xfrm>
        <a:graphic>
          <a:graphicData uri="http://schemas.openxmlformats.org/drawingml/2006/table">
            <a:tbl>
              <a:tblPr/>
              <a:tblGrid>
                <a:gridCol w="702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2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20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20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20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20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8470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70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470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172E4A"/>
                          </a:solidFill>
                          <a:latin typeface="Poppi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FAFAFA"/>
                          </a:solidFill>
                          <a:latin typeface="Poppi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TextBox 54"/>
          <p:cNvSpPr txBox="1"/>
          <p:nvPr/>
        </p:nvSpPr>
        <p:spPr>
          <a:xfrm>
            <a:off x="5789828" y="7822931"/>
            <a:ext cx="776793" cy="53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52"/>
              </a:lnSpc>
            </a:pPr>
            <a:r>
              <a:rPr lang="en-US" sz="3180">
                <a:solidFill>
                  <a:srgbClr val="0097B2"/>
                </a:solidFill>
                <a:latin typeface="Alatsi"/>
              </a:rPr>
              <a:t>AND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6471748" y="3780736"/>
            <a:ext cx="11163198" cy="3912555"/>
            <a:chOff x="0" y="0"/>
            <a:chExt cx="2940102" cy="1030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40102" cy="1030467"/>
            </a:xfrm>
            <a:custGeom>
              <a:avLst/>
              <a:gdLst/>
              <a:ahLst/>
              <a:cxnLst/>
              <a:rect l="l" t="t" r="r" b="b"/>
              <a:pathLst>
                <a:path w="2940102" h="1030467">
                  <a:moveTo>
                    <a:pt x="35370" y="0"/>
                  </a:moveTo>
                  <a:lnTo>
                    <a:pt x="2904732" y="0"/>
                  </a:lnTo>
                  <a:cubicBezTo>
                    <a:pt x="2924266" y="0"/>
                    <a:pt x="2940102" y="15836"/>
                    <a:pt x="2940102" y="35370"/>
                  </a:cubicBezTo>
                  <a:lnTo>
                    <a:pt x="2940102" y="995097"/>
                  </a:lnTo>
                  <a:cubicBezTo>
                    <a:pt x="2940102" y="1014632"/>
                    <a:pt x="2924266" y="1030467"/>
                    <a:pt x="2904732" y="1030467"/>
                  </a:cubicBezTo>
                  <a:lnTo>
                    <a:pt x="35370" y="1030467"/>
                  </a:lnTo>
                  <a:cubicBezTo>
                    <a:pt x="15836" y="1030467"/>
                    <a:pt x="0" y="1014632"/>
                    <a:pt x="0" y="995097"/>
                  </a:cubicBezTo>
                  <a:lnTo>
                    <a:pt x="0" y="35370"/>
                  </a:lnTo>
                  <a:cubicBezTo>
                    <a:pt x="0" y="15836"/>
                    <a:pt x="15836" y="0"/>
                    <a:pt x="35370" y="0"/>
                  </a:cubicBezTo>
                  <a:close/>
                </a:path>
              </a:pathLst>
            </a:custGeom>
            <a:solidFill>
              <a:srgbClr val="EFEFEF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940102" cy="1059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692393" y="6294672"/>
            <a:ext cx="3219933" cy="788534"/>
            <a:chOff x="0" y="0"/>
            <a:chExt cx="1520437" cy="37234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692393" y="4040577"/>
            <a:ext cx="3219933" cy="788534"/>
            <a:chOff x="0" y="0"/>
            <a:chExt cx="1520437" cy="37234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172E4A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692393" y="4829111"/>
            <a:ext cx="3219933" cy="788534"/>
            <a:chOff x="0" y="0"/>
            <a:chExt cx="1520437" cy="37234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692393" y="5587759"/>
            <a:ext cx="3219933" cy="788534"/>
            <a:chOff x="0" y="0"/>
            <a:chExt cx="1520437" cy="37234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2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308896" y="5199636"/>
            <a:ext cx="2938521" cy="719618"/>
            <a:chOff x="0" y="0"/>
            <a:chExt cx="1520437" cy="37234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172E4A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28362" y="3795048"/>
            <a:ext cx="5066592" cy="727511"/>
            <a:chOff x="0" y="0"/>
            <a:chExt cx="1334411" cy="19160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34411" cy="191608"/>
            </a:xfrm>
            <a:custGeom>
              <a:avLst/>
              <a:gdLst/>
              <a:ahLst/>
              <a:cxnLst/>
              <a:rect l="l" t="t" r="r" b="b"/>
              <a:pathLst>
                <a:path w="1334411" h="191608">
                  <a:moveTo>
                    <a:pt x="77930" y="0"/>
                  </a:moveTo>
                  <a:lnTo>
                    <a:pt x="1256481" y="0"/>
                  </a:lnTo>
                  <a:cubicBezTo>
                    <a:pt x="1277150" y="0"/>
                    <a:pt x="1296971" y="8210"/>
                    <a:pt x="1311586" y="22825"/>
                  </a:cubicBezTo>
                  <a:cubicBezTo>
                    <a:pt x="1326201" y="37440"/>
                    <a:pt x="1334411" y="57261"/>
                    <a:pt x="1334411" y="77930"/>
                  </a:cubicBezTo>
                  <a:lnTo>
                    <a:pt x="1334411" y="113678"/>
                  </a:lnTo>
                  <a:cubicBezTo>
                    <a:pt x="1334411" y="156718"/>
                    <a:pt x="1299521" y="191608"/>
                    <a:pt x="1256481" y="191608"/>
                  </a:cubicBezTo>
                  <a:lnTo>
                    <a:pt x="77930" y="191608"/>
                  </a:lnTo>
                  <a:cubicBezTo>
                    <a:pt x="57261" y="191608"/>
                    <a:pt x="37440" y="183397"/>
                    <a:pt x="22825" y="168783"/>
                  </a:cubicBezTo>
                  <a:cubicBezTo>
                    <a:pt x="8210" y="154168"/>
                    <a:pt x="0" y="134346"/>
                    <a:pt x="0" y="113678"/>
                  </a:cubicBezTo>
                  <a:lnTo>
                    <a:pt x="0" y="77930"/>
                  </a:lnTo>
                  <a:cubicBezTo>
                    <a:pt x="0" y="57261"/>
                    <a:pt x="8210" y="37440"/>
                    <a:pt x="22825" y="22825"/>
                  </a:cubicBezTo>
                  <a:cubicBezTo>
                    <a:pt x="37440" y="8210"/>
                    <a:pt x="57261" y="0"/>
                    <a:pt x="77930" y="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334411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38530" y="4587531"/>
            <a:ext cx="5056425" cy="727511"/>
            <a:chOff x="0" y="0"/>
            <a:chExt cx="1331733" cy="19160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331733" cy="191608"/>
            </a:xfrm>
            <a:custGeom>
              <a:avLst/>
              <a:gdLst/>
              <a:ahLst/>
              <a:cxnLst/>
              <a:rect l="l" t="t" r="r" b="b"/>
              <a:pathLst>
                <a:path w="1331733" h="191608">
                  <a:moveTo>
                    <a:pt x="78086" y="0"/>
                  </a:moveTo>
                  <a:lnTo>
                    <a:pt x="1253647" y="0"/>
                  </a:lnTo>
                  <a:cubicBezTo>
                    <a:pt x="1274357" y="0"/>
                    <a:pt x="1294218" y="8227"/>
                    <a:pt x="1308862" y="22871"/>
                  </a:cubicBezTo>
                  <a:cubicBezTo>
                    <a:pt x="1323506" y="37515"/>
                    <a:pt x="1331733" y="57377"/>
                    <a:pt x="1331733" y="78086"/>
                  </a:cubicBezTo>
                  <a:lnTo>
                    <a:pt x="1331733" y="113521"/>
                  </a:lnTo>
                  <a:cubicBezTo>
                    <a:pt x="1331733" y="156647"/>
                    <a:pt x="1296773" y="191608"/>
                    <a:pt x="1253647" y="191608"/>
                  </a:cubicBezTo>
                  <a:lnTo>
                    <a:pt x="78086" y="191608"/>
                  </a:lnTo>
                  <a:cubicBezTo>
                    <a:pt x="57377" y="191608"/>
                    <a:pt x="37515" y="183381"/>
                    <a:pt x="22871" y="168737"/>
                  </a:cubicBezTo>
                  <a:cubicBezTo>
                    <a:pt x="8227" y="154093"/>
                    <a:pt x="0" y="134231"/>
                    <a:pt x="0" y="113521"/>
                  </a:cubicBezTo>
                  <a:lnTo>
                    <a:pt x="0" y="78086"/>
                  </a:lnTo>
                  <a:cubicBezTo>
                    <a:pt x="0" y="57377"/>
                    <a:pt x="8227" y="37515"/>
                    <a:pt x="22871" y="22871"/>
                  </a:cubicBezTo>
                  <a:cubicBezTo>
                    <a:pt x="37515" y="8227"/>
                    <a:pt x="57377" y="0"/>
                    <a:pt x="78086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1331733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38530" y="5381717"/>
            <a:ext cx="5056425" cy="727511"/>
            <a:chOff x="0" y="0"/>
            <a:chExt cx="1331733" cy="19160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331733" cy="191608"/>
            </a:xfrm>
            <a:custGeom>
              <a:avLst/>
              <a:gdLst/>
              <a:ahLst/>
              <a:cxnLst/>
              <a:rect l="l" t="t" r="r" b="b"/>
              <a:pathLst>
                <a:path w="1331733" h="191608">
                  <a:moveTo>
                    <a:pt x="78086" y="0"/>
                  </a:moveTo>
                  <a:lnTo>
                    <a:pt x="1253647" y="0"/>
                  </a:lnTo>
                  <a:cubicBezTo>
                    <a:pt x="1274357" y="0"/>
                    <a:pt x="1294218" y="8227"/>
                    <a:pt x="1308862" y="22871"/>
                  </a:cubicBezTo>
                  <a:cubicBezTo>
                    <a:pt x="1323506" y="37515"/>
                    <a:pt x="1331733" y="57377"/>
                    <a:pt x="1331733" y="78086"/>
                  </a:cubicBezTo>
                  <a:lnTo>
                    <a:pt x="1331733" y="113521"/>
                  </a:lnTo>
                  <a:cubicBezTo>
                    <a:pt x="1331733" y="156647"/>
                    <a:pt x="1296773" y="191608"/>
                    <a:pt x="1253647" y="191608"/>
                  </a:cubicBezTo>
                  <a:lnTo>
                    <a:pt x="78086" y="191608"/>
                  </a:lnTo>
                  <a:cubicBezTo>
                    <a:pt x="57377" y="191608"/>
                    <a:pt x="37515" y="183381"/>
                    <a:pt x="22871" y="168737"/>
                  </a:cubicBezTo>
                  <a:cubicBezTo>
                    <a:pt x="8227" y="154093"/>
                    <a:pt x="0" y="134231"/>
                    <a:pt x="0" y="113521"/>
                  </a:cubicBezTo>
                  <a:lnTo>
                    <a:pt x="0" y="78086"/>
                  </a:lnTo>
                  <a:cubicBezTo>
                    <a:pt x="0" y="57377"/>
                    <a:pt x="8227" y="37515"/>
                    <a:pt x="22871" y="22871"/>
                  </a:cubicBezTo>
                  <a:cubicBezTo>
                    <a:pt x="37515" y="8227"/>
                    <a:pt x="57377" y="0"/>
                    <a:pt x="78086" y="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1331733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64367" y="1425295"/>
            <a:ext cx="6944716" cy="982938"/>
            <a:chOff x="0" y="0"/>
            <a:chExt cx="1829061" cy="25888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829061" cy="258881"/>
            </a:xfrm>
            <a:custGeom>
              <a:avLst/>
              <a:gdLst/>
              <a:ahLst/>
              <a:cxnLst/>
              <a:rect l="l" t="t" r="r" b="b"/>
              <a:pathLst>
                <a:path w="1829061" h="258881">
                  <a:moveTo>
                    <a:pt x="56854" y="0"/>
                  </a:moveTo>
                  <a:lnTo>
                    <a:pt x="1772206" y="0"/>
                  </a:lnTo>
                  <a:cubicBezTo>
                    <a:pt x="1803606" y="0"/>
                    <a:pt x="1829061" y="25455"/>
                    <a:pt x="1829061" y="56854"/>
                  </a:cubicBezTo>
                  <a:lnTo>
                    <a:pt x="1829061" y="202026"/>
                  </a:lnTo>
                  <a:cubicBezTo>
                    <a:pt x="1829061" y="233426"/>
                    <a:pt x="1803606" y="258881"/>
                    <a:pt x="1772206" y="258881"/>
                  </a:cubicBezTo>
                  <a:lnTo>
                    <a:pt x="56854" y="258881"/>
                  </a:lnTo>
                  <a:cubicBezTo>
                    <a:pt x="25455" y="258881"/>
                    <a:pt x="0" y="233426"/>
                    <a:pt x="0" y="202026"/>
                  </a:cubicBezTo>
                  <a:lnTo>
                    <a:pt x="0" y="56854"/>
                  </a:lnTo>
                  <a:cubicBezTo>
                    <a:pt x="0" y="25455"/>
                    <a:pt x="25455" y="0"/>
                    <a:pt x="56854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1829061" cy="287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513454" y="1566522"/>
            <a:ext cx="700484" cy="700484"/>
          </a:xfrm>
          <a:custGeom>
            <a:avLst/>
            <a:gdLst/>
            <a:ahLst/>
            <a:cxnLst/>
            <a:rect l="l" t="t" r="r" b="b"/>
            <a:pathLst>
              <a:path w="700484" h="700484">
                <a:moveTo>
                  <a:pt x="0" y="0"/>
                </a:moveTo>
                <a:lnTo>
                  <a:pt x="700484" y="0"/>
                </a:lnTo>
                <a:lnTo>
                  <a:pt x="700484" y="700484"/>
                </a:lnTo>
                <a:lnTo>
                  <a:pt x="0" y="7004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3" name="TextBox 33"/>
          <p:cNvSpPr txBox="1"/>
          <p:nvPr/>
        </p:nvSpPr>
        <p:spPr>
          <a:xfrm>
            <a:off x="1135659" y="132182"/>
            <a:ext cx="7208500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FFFF"/>
                </a:solidFill>
                <a:latin typeface="Poppins Bold"/>
              </a:rPr>
              <a:t>7.3 Bit Manipulation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755889" y="3171153"/>
            <a:ext cx="8594916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Illustration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507574" y="6444828"/>
            <a:ext cx="1007402" cy="597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20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760047" y="4066724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17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403672" y="4903999"/>
            <a:ext cx="1797374" cy="58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1"/>
              </a:lnSpc>
            </a:pPr>
            <a:r>
              <a:rPr lang="en-US" sz="3450">
                <a:solidFill>
                  <a:srgbClr val="0097B2"/>
                </a:solidFill>
                <a:latin typeface="Alatsi"/>
              </a:rPr>
              <a:t>11010010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760047" y="4855257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18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762309" y="5668501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19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200655" y="5230924"/>
            <a:ext cx="688951" cy="53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52"/>
              </a:lnSpc>
            </a:pPr>
            <a:r>
              <a:rPr lang="en-US" sz="3180">
                <a:solidFill>
                  <a:srgbClr val="0097B2"/>
                </a:solidFill>
                <a:latin typeface="Alatsi"/>
              </a:rPr>
              <a:t>ACC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3856699" y="4104260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00000000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3856699" y="6377734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110100   1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62451" y="3792901"/>
            <a:ext cx="322384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LDD 20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362451" y="3171153"/>
            <a:ext cx="3946108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Assembly Language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28700" y="4608284"/>
            <a:ext cx="431658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AND #B00000010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362451" y="5361487"/>
            <a:ext cx="322384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STO 20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59992" y="6214003"/>
            <a:ext cx="4259168" cy="214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0"/>
              </a:lnSpc>
              <a:spcBef>
                <a:spcPct val="0"/>
              </a:spcBef>
            </a:pPr>
            <a:r>
              <a:rPr lang="en-US" sz="2043">
                <a:solidFill>
                  <a:srgbClr val="000000"/>
                </a:solidFill>
                <a:latin typeface="Open Sans Italics"/>
              </a:rPr>
              <a:t>The following code will set all the bits to zero except for the </a:t>
            </a:r>
            <a:r>
              <a:rPr lang="en-US" sz="2043">
                <a:solidFill>
                  <a:srgbClr val="642EC7"/>
                </a:solidFill>
                <a:latin typeface="Open Sans Bold Italics"/>
              </a:rPr>
              <a:t>2nd bit</a:t>
            </a:r>
            <a:r>
              <a:rPr lang="en-US" sz="2043">
                <a:solidFill>
                  <a:srgbClr val="000000"/>
                </a:solidFill>
                <a:latin typeface="Open Sans Italics"/>
              </a:rPr>
              <a:t>. At the end of the operation, a comparison can be made with the binary value to check if the bit is set (whether it is a ‘1’ or ‘0’). 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362451" y="1512566"/>
            <a:ext cx="5838205" cy="782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2"/>
                </a:solidFill>
                <a:latin typeface="Poppins Bold"/>
              </a:rPr>
              <a:t>Setting all bits to zero except one bit which is of interest 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669392" y="5230924"/>
            <a:ext cx="2217529" cy="58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1"/>
              </a:lnSpc>
            </a:pPr>
            <a:r>
              <a:rPr lang="en-US" sz="3450">
                <a:solidFill>
                  <a:srgbClr val="0097B2"/>
                </a:solidFill>
                <a:latin typeface="Alatsi"/>
              </a:rPr>
              <a:t>00000010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4403063" y="5628541"/>
            <a:ext cx="1797374" cy="58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1"/>
              </a:lnSpc>
            </a:pPr>
            <a:r>
              <a:rPr lang="en-US" sz="3450">
                <a:solidFill>
                  <a:srgbClr val="0097B2"/>
                </a:solidFill>
                <a:latin typeface="Alatsi"/>
              </a:rPr>
              <a:t>11100111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5474268" y="6198051"/>
            <a:ext cx="876537" cy="858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0"/>
              </a:lnSpc>
            </a:pPr>
            <a:r>
              <a:rPr lang="en-US" sz="5035">
                <a:solidFill>
                  <a:srgbClr val="642EC7"/>
                </a:solidFill>
                <a:latin typeface="Alatsi"/>
              </a:rPr>
              <a:t>1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6471748" y="3780736"/>
            <a:ext cx="11163198" cy="3912555"/>
            <a:chOff x="0" y="0"/>
            <a:chExt cx="2940102" cy="1030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40102" cy="1030467"/>
            </a:xfrm>
            <a:custGeom>
              <a:avLst/>
              <a:gdLst/>
              <a:ahLst/>
              <a:cxnLst/>
              <a:rect l="l" t="t" r="r" b="b"/>
              <a:pathLst>
                <a:path w="2940102" h="1030467">
                  <a:moveTo>
                    <a:pt x="35370" y="0"/>
                  </a:moveTo>
                  <a:lnTo>
                    <a:pt x="2904732" y="0"/>
                  </a:lnTo>
                  <a:cubicBezTo>
                    <a:pt x="2924266" y="0"/>
                    <a:pt x="2940102" y="15836"/>
                    <a:pt x="2940102" y="35370"/>
                  </a:cubicBezTo>
                  <a:lnTo>
                    <a:pt x="2940102" y="995097"/>
                  </a:lnTo>
                  <a:cubicBezTo>
                    <a:pt x="2940102" y="1014632"/>
                    <a:pt x="2924266" y="1030467"/>
                    <a:pt x="2904732" y="1030467"/>
                  </a:cubicBezTo>
                  <a:lnTo>
                    <a:pt x="35370" y="1030467"/>
                  </a:lnTo>
                  <a:cubicBezTo>
                    <a:pt x="15836" y="1030467"/>
                    <a:pt x="0" y="1014632"/>
                    <a:pt x="0" y="995097"/>
                  </a:cubicBezTo>
                  <a:lnTo>
                    <a:pt x="0" y="35370"/>
                  </a:lnTo>
                  <a:cubicBezTo>
                    <a:pt x="0" y="15836"/>
                    <a:pt x="15836" y="0"/>
                    <a:pt x="35370" y="0"/>
                  </a:cubicBezTo>
                  <a:close/>
                </a:path>
              </a:pathLst>
            </a:custGeom>
            <a:solidFill>
              <a:srgbClr val="EFEFEF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940102" cy="1059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692393" y="6294672"/>
            <a:ext cx="3219933" cy="788534"/>
            <a:chOff x="0" y="0"/>
            <a:chExt cx="1520437" cy="37234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692393" y="4040577"/>
            <a:ext cx="3219933" cy="788534"/>
            <a:chOff x="0" y="0"/>
            <a:chExt cx="1520437" cy="37234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172E4A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692393" y="4829111"/>
            <a:ext cx="3219933" cy="788534"/>
            <a:chOff x="0" y="0"/>
            <a:chExt cx="1520437" cy="37234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692393" y="5587759"/>
            <a:ext cx="3219933" cy="788534"/>
            <a:chOff x="0" y="0"/>
            <a:chExt cx="1520437" cy="37234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000002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308896" y="5199636"/>
            <a:ext cx="2938521" cy="719618"/>
            <a:chOff x="0" y="0"/>
            <a:chExt cx="1520437" cy="37234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20437" cy="372342"/>
            </a:xfrm>
            <a:custGeom>
              <a:avLst/>
              <a:gdLst/>
              <a:ahLst/>
              <a:cxnLst/>
              <a:rect l="l" t="t" r="r" b="b"/>
              <a:pathLst>
                <a:path w="1520437" h="372342">
                  <a:moveTo>
                    <a:pt x="0" y="0"/>
                  </a:moveTo>
                  <a:lnTo>
                    <a:pt x="0" y="372342"/>
                  </a:lnTo>
                  <a:lnTo>
                    <a:pt x="1520437" y="372342"/>
                  </a:lnTo>
                  <a:lnTo>
                    <a:pt x="1520437" y="0"/>
                  </a:lnTo>
                  <a:lnTo>
                    <a:pt x="0" y="0"/>
                  </a:lnTo>
                  <a:close/>
                  <a:moveTo>
                    <a:pt x="1459477" y="311382"/>
                  </a:moveTo>
                  <a:lnTo>
                    <a:pt x="59690" y="311382"/>
                  </a:lnTo>
                  <a:lnTo>
                    <a:pt x="59690" y="59690"/>
                  </a:lnTo>
                  <a:lnTo>
                    <a:pt x="1459477" y="59690"/>
                  </a:lnTo>
                  <a:lnTo>
                    <a:pt x="1459477" y="311382"/>
                  </a:lnTo>
                  <a:close/>
                </a:path>
              </a:pathLst>
            </a:custGeom>
            <a:solidFill>
              <a:srgbClr val="172E4A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28362" y="3795048"/>
            <a:ext cx="5066592" cy="727511"/>
            <a:chOff x="0" y="0"/>
            <a:chExt cx="1334411" cy="19160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34411" cy="191608"/>
            </a:xfrm>
            <a:custGeom>
              <a:avLst/>
              <a:gdLst/>
              <a:ahLst/>
              <a:cxnLst/>
              <a:rect l="l" t="t" r="r" b="b"/>
              <a:pathLst>
                <a:path w="1334411" h="191608">
                  <a:moveTo>
                    <a:pt x="77930" y="0"/>
                  </a:moveTo>
                  <a:lnTo>
                    <a:pt x="1256481" y="0"/>
                  </a:lnTo>
                  <a:cubicBezTo>
                    <a:pt x="1277150" y="0"/>
                    <a:pt x="1296971" y="8210"/>
                    <a:pt x="1311586" y="22825"/>
                  </a:cubicBezTo>
                  <a:cubicBezTo>
                    <a:pt x="1326201" y="37440"/>
                    <a:pt x="1334411" y="57261"/>
                    <a:pt x="1334411" y="77930"/>
                  </a:cubicBezTo>
                  <a:lnTo>
                    <a:pt x="1334411" y="113678"/>
                  </a:lnTo>
                  <a:cubicBezTo>
                    <a:pt x="1334411" y="156718"/>
                    <a:pt x="1299521" y="191608"/>
                    <a:pt x="1256481" y="191608"/>
                  </a:cubicBezTo>
                  <a:lnTo>
                    <a:pt x="77930" y="191608"/>
                  </a:lnTo>
                  <a:cubicBezTo>
                    <a:pt x="57261" y="191608"/>
                    <a:pt x="37440" y="183397"/>
                    <a:pt x="22825" y="168783"/>
                  </a:cubicBezTo>
                  <a:cubicBezTo>
                    <a:pt x="8210" y="154168"/>
                    <a:pt x="0" y="134346"/>
                    <a:pt x="0" y="113678"/>
                  </a:cubicBezTo>
                  <a:lnTo>
                    <a:pt x="0" y="77930"/>
                  </a:lnTo>
                  <a:cubicBezTo>
                    <a:pt x="0" y="57261"/>
                    <a:pt x="8210" y="37440"/>
                    <a:pt x="22825" y="22825"/>
                  </a:cubicBezTo>
                  <a:cubicBezTo>
                    <a:pt x="37440" y="8210"/>
                    <a:pt x="57261" y="0"/>
                    <a:pt x="77930" y="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334411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38530" y="4587531"/>
            <a:ext cx="5056425" cy="727511"/>
            <a:chOff x="0" y="0"/>
            <a:chExt cx="1331733" cy="19160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331733" cy="191608"/>
            </a:xfrm>
            <a:custGeom>
              <a:avLst/>
              <a:gdLst/>
              <a:ahLst/>
              <a:cxnLst/>
              <a:rect l="l" t="t" r="r" b="b"/>
              <a:pathLst>
                <a:path w="1331733" h="191608">
                  <a:moveTo>
                    <a:pt x="78086" y="0"/>
                  </a:moveTo>
                  <a:lnTo>
                    <a:pt x="1253647" y="0"/>
                  </a:lnTo>
                  <a:cubicBezTo>
                    <a:pt x="1274357" y="0"/>
                    <a:pt x="1294218" y="8227"/>
                    <a:pt x="1308862" y="22871"/>
                  </a:cubicBezTo>
                  <a:cubicBezTo>
                    <a:pt x="1323506" y="37515"/>
                    <a:pt x="1331733" y="57377"/>
                    <a:pt x="1331733" y="78086"/>
                  </a:cubicBezTo>
                  <a:lnTo>
                    <a:pt x="1331733" y="113521"/>
                  </a:lnTo>
                  <a:cubicBezTo>
                    <a:pt x="1331733" y="156647"/>
                    <a:pt x="1296773" y="191608"/>
                    <a:pt x="1253647" y="191608"/>
                  </a:cubicBezTo>
                  <a:lnTo>
                    <a:pt x="78086" y="191608"/>
                  </a:lnTo>
                  <a:cubicBezTo>
                    <a:pt x="57377" y="191608"/>
                    <a:pt x="37515" y="183381"/>
                    <a:pt x="22871" y="168737"/>
                  </a:cubicBezTo>
                  <a:cubicBezTo>
                    <a:pt x="8227" y="154093"/>
                    <a:pt x="0" y="134231"/>
                    <a:pt x="0" y="113521"/>
                  </a:cubicBezTo>
                  <a:lnTo>
                    <a:pt x="0" y="78086"/>
                  </a:lnTo>
                  <a:cubicBezTo>
                    <a:pt x="0" y="57377"/>
                    <a:pt x="8227" y="37515"/>
                    <a:pt x="22871" y="22871"/>
                  </a:cubicBezTo>
                  <a:cubicBezTo>
                    <a:pt x="37515" y="8227"/>
                    <a:pt x="57377" y="0"/>
                    <a:pt x="78086" y="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1331733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38530" y="5381717"/>
            <a:ext cx="5056425" cy="727511"/>
            <a:chOff x="0" y="0"/>
            <a:chExt cx="1331733" cy="19160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331733" cy="191608"/>
            </a:xfrm>
            <a:custGeom>
              <a:avLst/>
              <a:gdLst/>
              <a:ahLst/>
              <a:cxnLst/>
              <a:rect l="l" t="t" r="r" b="b"/>
              <a:pathLst>
                <a:path w="1331733" h="191608">
                  <a:moveTo>
                    <a:pt x="78086" y="0"/>
                  </a:moveTo>
                  <a:lnTo>
                    <a:pt x="1253647" y="0"/>
                  </a:lnTo>
                  <a:cubicBezTo>
                    <a:pt x="1274357" y="0"/>
                    <a:pt x="1294218" y="8227"/>
                    <a:pt x="1308862" y="22871"/>
                  </a:cubicBezTo>
                  <a:cubicBezTo>
                    <a:pt x="1323506" y="37515"/>
                    <a:pt x="1331733" y="57377"/>
                    <a:pt x="1331733" y="78086"/>
                  </a:cubicBezTo>
                  <a:lnTo>
                    <a:pt x="1331733" y="113521"/>
                  </a:lnTo>
                  <a:cubicBezTo>
                    <a:pt x="1331733" y="156647"/>
                    <a:pt x="1296773" y="191608"/>
                    <a:pt x="1253647" y="191608"/>
                  </a:cubicBezTo>
                  <a:lnTo>
                    <a:pt x="78086" y="191608"/>
                  </a:lnTo>
                  <a:cubicBezTo>
                    <a:pt x="57377" y="191608"/>
                    <a:pt x="37515" y="183381"/>
                    <a:pt x="22871" y="168737"/>
                  </a:cubicBezTo>
                  <a:cubicBezTo>
                    <a:pt x="8227" y="154093"/>
                    <a:pt x="0" y="134231"/>
                    <a:pt x="0" y="113521"/>
                  </a:cubicBezTo>
                  <a:lnTo>
                    <a:pt x="0" y="78086"/>
                  </a:lnTo>
                  <a:cubicBezTo>
                    <a:pt x="0" y="57377"/>
                    <a:pt x="8227" y="37515"/>
                    <a:pt x="22871" y="22871"/>
                  </a:cubicBezTo>
                  <a:cubicBezTo>
                    <a:pt x="37515" y="8227"/>
                    <a:pt x="57377" y="0"/>
                    <a:pt x="78086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1331733" cy="220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64367" y="1425295"/>
            <a:ext cx="6944716" cy="982938"/>
            <a:chOff x="0" y="0"/>
            <a:chExt cx="1829061" cy="25888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829061" cy="258881"/>
            </a:xfrm>
            <a:custGeom>
              <a:avLst/>
              <a:gdLst/>
              <a:ahLst/>
              <a:cxnLst/>
              <a:rect l="l" t="t" r="r" b="b"/>
              <a:pathLst>
                <a:path w="1829061" h="258881">
                  <a:moveTo>
                    <a:pt x="56854" y="0"/>
                  </a:moveTo>
                  <a:lnTo>
                    <a:pt x="1772206" y="0"/>
                  </a:lnTo>
                  <a:cubicBezTo>
                    <a:pt x="1803606" y="0"/>
                    <a:pt x="1829061" y="25455"/>
                    <a:pt x="1829061" y="56854"/>
                  </a:cubicBezTo>
                  <a:lnTo>
                    <a:pt x="1829061" y="202026"/>
                  </a:lnTo>
                  <a:cubicBezTo>
                    <a:pt x="1829061" y="233426"/>
                    <a:pt x="1803606" y="258881"/>
                    <a:pt x="1772206" y="258881"/>
                  </a:cubicBezTo>
                  <a:lnTo>
                    <a:pt x="56854" y="258881"/>
                  </a:lnTo>
                  <a:cubicBezTo>
                    <a:pt x="25455" y="258881"/>
                    <a:pt x="0" y="233426"/>
                    <a:pt x="0" y="202026"/>
                  </a:cubicBezTo>
                  <a:lnTo>
                    <a:pt x="0" y="56854"/>
                  </a:lnTo>
                  <a:cubicBezTo>
                    <a:pt x="0" y="25455"/>
                    <a:pt x="25455" y="0"/>
                    <a:pt x="56854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1829061" cy="287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513454" y="1566522"/>
            <a:ext cx="700484" cy="700484"/>
          </a:xfrm>
          <a:custGeom>
            <a:avLst/>
            <a:gdLst/>
            <a:ahLst/>
            <a:cxnLst/>
            <a:rect l="l" t="t" r="r" b="b"/>
            <a:pathLst>
              <a:path w="700484" h="700484">
                <a:moveTo>
                  <a:pt x="0" y="0"/>
                </a:moveTo>
                <a:lnTo>
                  <a:pt x="700484" y="0"/>
                </a:lnTo>
                <a:lnTo>
                  <a:pt x="700484" y="700484"/>
                </a:lnTo>
                <a:lnTo>
                  <a:pt x="0" y="7004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3" name="TextBox 33"/>
          <p:cNvSpPr txBox="1"/>
          <p:nvPr/>
        </p:nvSpPr>
        <p:spPr>
          <a:xfrm>
            <a:off x="1135659" y="132182"/>
            <a:ext cx="7208500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FFFF"/>
                </a:solidFill>
                <a:latin typeface="Poppins Bold"/>
              </a:rPr>
              <a:t>7.3 Bit Manipulation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755889" y="3171153"/>
            <a:ext cx="8594916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Illustration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507574" y="6444828"/>
            <a:ext cx="1007402" cy="597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20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760047" y="4066724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17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403672" y="4903999"/>
            <a:ext cx="1797374" cy="58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1"/>
              </a:lnSpc>
            </a:pPr>
            <a:r>
              <a:rPr lang="en-US" sz="3450">
                <a:solidFill>
                  <a:srgbClr val="0097B2"/>
                </a:solidFill>
                <a:latin typeface="Alatsi"/>
              </a:rPr>
              <a:t>11010010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760047" y="4855257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18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762309" y="5668501"/>
            <a:ext cx="754929" cy="58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19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200655" y="5230924"/>
            <a:ext cx="688951" cy="53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52"/>
              </a:lnSpc>
            </a:pPr>
            <a:r>
              <a:rPr lang="en-US" sz="3180">
                <a:solidFill>
                  <a:srgbClr val="0097B2"/>
                </a:solidFill>
                <a:latin typeface="Alatsi"/>
              </a:rPr>
              <a:t>ACC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3856699" y="4104260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00000000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3856699" y="6377734"/>
            <a:ext cx="2891321" cy="5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8"/>
              </a:lnSpc>
            </a:pPr>
            <a:r>
              <a:rPr lang="en-US" sz="3484">
                <a:solidFill>
                  <a:srgbClr val="0097B2"/>
                </a:solidFill>
                <a:latin typeface="Alatsi"/>
              </a:rPr>
              <a:t>00000010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62451" y="3792901"/>
            <a:ext cx="322384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LDD 20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362451" y="3171153"/>
            <a:ext cx="3946108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Assembly Language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28700" y="4608284"/>
            <a:ext cx="431658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AND #B00000010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362451" y="5361487"/>
            <a:ext cx="3223844" cy="62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FFFFF"/>
                </a:solidFill>
                <a:latin typeface="Open Sans"/>
              </a:rPr>
              <a:t>STO 20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59992" y="6214003"/>
            <a:ext cx="4259168" cy="214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0"/>
              </a:lnSpc>
              <a:spcBef>
                <a:spcPct val="0"/>
              </a:spcBef>
            </a:pPr>
            <a:r>
              <a:rPr lang="en-US" sz="2043">
                <a:solidFill>
                  <a:srgbClr val="000000"/>
                </a:solidFill>
                <a:latin typeface="Open Sans Italics"/>
              </a:rPr>
              <a:t>The following code will set all the bits to zero except for the </a:t>
            </a:r>
            <a:r>
              <a:rPr lang="en-US" sz="2043">
                <a:solidFill>
                  <a:srgbClr val="642EC7"/>
                </a:solidFill>
                <a:latin typeface="Open Sans Bold Italics"/>
              </a:rPr>
              <a:t>2nd bit</a:t>
            </a:r>
            <a:r>
              <a:rPr lang="en-US" sz="2043">
                <a:solidFill>
                  <a:srgbClr val="000000"/>
                </a:solidFill>
                <a:latin typeface="Open Sans Italics"/>
              </a:rPr>
              <a:t>. At the end of the operation, a comparison can be made with the binary value to check if the bit is set (whether it is a ‘1’ or ‘0’). 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362451" y="1512566"/>
            <a:ext cx="5838205" cy="782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2"/>
                </a:solidFill>
                <a:latin typeface="Poppins Bold"/>
              </a:rPr>
              <a:t>Setting all bits to zero except one bit which is of interest 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669392" y="5230924"/>
            <a:ext cx="2217529" cy="58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1"/>
              </a:lnSpc>
            </a:pPr>
            <a:r>
              <a:rPr lang="en-US" sz="3450">
                <a:solidFill>
                  <a:srgbClr val="0097B2"/>
                </a:solidFill>
                <a:latin typeface="Alatsi"/>
              </a:rPr>
              <a:t>00000010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4403063" y="5628541"/>
            <a:ext cx="1797374" cy="58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1"/>
              </a:lnSpc>
            </a:pPr>
            <a:r>
              <a:rPr lang="en-US" sz="3450">
                <a:solidFill>
                  <a:srgbClr val="0097B2"/>
                </a:solidFill>
                <a:latin typeface="Alatsi"/>
              </a:rPr>
              <a:t>11100111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1349024" y="7921891"/>
            <a:ext cx="6624757" cy="719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0"/>
              </a:lnSpc>
              <a:spcBef>
                <a:spcPct val="0"/>
              </a:spcBef>
            </a:pPr>
            <a:r>
              <a:rPr lang="en-US" sz="2043">
                <a:solidFill>
                  <a:srgbClr val="000000"/>
                </a:solidFill>
                <a:latin typeface="Open Sans Bold Italics"/>
              </a:rPr>
              <a:t>This can be compared to the denary value #2 to check if the 2th bit is set (whether it is equal to ‘1’).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2247143" y="4190288"/>
          <a:ext cx="13793714" cy="1057275"/>
        </p:xfrm>
        <a:graphic>
          <a:graphicData uri="http://schemas.openxmlformats.org/drawingml/2006/table">
            <a:tbl>
              <a:tblPr/>
              <a:tblGrid>
                <a:gridCol w="1724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57275"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Freeform 8"/>
          <p:cNvSpPr/>
          <p:nvPr/>
        </p:nvSpPr>
        <p:spPr>
          <a:xfrm rot="-5400000">
            <a:off x="5165174" y="3518047"/>
            <a:ext cx="1006189" cy="4968834"/>
          </a:xfrm>
          <a:custGeom>
            <a:avLst/>
            <a:gdLst/>
            <a:ahLst/>
            <a:cxnLst/>
            <a:rect l="l" t="t" r="r" b="b"/>
            <a:pathLst>
              <a:path w="1006189" h="4968834">
                <a:moveTo>
                  <a:pt x="0" y="0"/>
                </a:moveTo>
                <a:lnTo>
                  <a:pt x="1006189" y="0"/>
                </a:lnTo>
                <a:lnTo>
                  <a:pt x="1006189" y="4968835"/>
                </a:lnTo>
                <a:lnTo>
                  <a:pt x="0" y="49688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9" name="TextBox 9"/>
          <p:cNvSpPr txBox="1"/>
          <p:nvPr/>
        </p:nvSpPr>
        <p:spPr>
          <a:xfrm>
            <a:off x="1135659" y="132182"/>
            <a:ext cx="7398247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FFFF"/>
                </a:solidFill>
                <a:latin typeface="Poppins Bold"/>
              </a:rPr>
              <a:t>7.3 Bit Manipulation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2046" y="1500839"/>
            <a:ext cx="8423036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19D97"/>
                </a:solidFill>
                <a:latin typeface="Poppins Bold"/>
              </a:rPr>
              <a:t>Worked Example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2046" y="2694896"/>
            <a:ext cx="16455176" cy="1047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The following byte is stored in a register in which the bits can be individually set or cleared. For example: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580319" y="1132204"/>
            <a:ext cx="2113108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FFFFFF"/>
                </a:solidFill>
                <a:latin typeface="Poppins"/>
              </a:rPr>
              <a:t>Highlighter</a:t>
            </a:r>
          </a:p>
        </p:txBody>
      </p:sp>
      <p:sp>
        <p:nvSpPr>
          <p:cNvPr id="13" name="Freeform 13"/>
          <p:cNvSpPr/>
          <p:nvPr/>
        </p:nvSpPr>
        <p:spPr>
          <a:xfrm rot="-5400000">
            <a:off x="12080708" y="3518047"/>
            <a:ext cx="1006189" cy="4968834"/>
          </a:xfrm>
          <a:custGeom>
            <a:avLst/>
            <a:gdLst/>
            <a:ahLst/>
            <a:cxnLst/>
            <a:rect l="l" t="t" r="r" b="b"/>
            <a:pathLst>
              <a:path w="1006189" h="4968834">
                <a:moveTo>
                  <a:pt x="0" y="0"/>
                </a:moveTo>
                <a:lnTo>
                  <a:pt x="1006189" y="0"/>
                </a:lnTo>
                <a:lnTo>
                  <a:pt x="1006189" y="4968835"/>
                </a:lnTo>
                <a:lnTo>
                  <a:pt x="0" y="49688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4" name="TextBox 14"/>
          <p:cNvSpPr txBox="1"/>
          <p:nvPr/>
        </p:nvSpPr>
        <p:spPr>
          <a:xfrm>
            <a:off x="2984011" y="6696059"/>
            <a:ext cx="5368515" cy="1047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Could be a flag for sensors to indicate a problem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994419" y="6696059"/>
            <a:ext cx="5368515" cy="1047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Could be a flag for actuator to know whether to take actions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2106153" y="3799780"/>
          <a:ext cx="13793714" cy="1057275"/>
        </p:xfrm>
        <a:graphic>
          <a:graphicData uri="http://schemas.openxmlformats.org/drawingml/2006/table">
            <a:tbl>
              <a:tblPr/>
              <a:tblGrid>
                <a:gridCol w="1724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57275"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1135659" y="132182"/>
            <a:ext cx="7398247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FFFF"/>
                </a:solidFill>
                <a:latin typeface="Poppins Bold"/>
              </a:rPr>
              <a:t>7.3 Bit Manipulation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2046" y="1500839"/>
            <a:ext cx="8423036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19D97"/>
                </a:solidFill>
                <a:latin typeface="Poppins Bold"/>
              </a:rPr>
              <a:t>Worked Example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2046" y="2694896"/>
            <a:ext cx="16455176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All of the bits need to be set to 0. What logical bitwise operation + operand is required?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580319" y="1132204"/>
            <a:ext cx="2113108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FFFFFF"/>
                </a:solidFill>
                <a:latin typeface="Poppins"/>
              </a:rPr>
              <a:t>Highlighter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246002" y="90696"/>
            <a:ext cx="8482213" cy="738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spc="-147">
                <a:solidFill>
                  <a:srgbClr val="FFFFFF"/>
                </a:solidFill>
                <a:latin typeface="Poppins Bold"/>
              </a:rPr>
              <a:t>7.1 Monitoring System</a:t>
            </a:r>
          </a:p>
        </p:txBody>
      </p: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>
            <a:off x="522395" y="2327111"/>
            <a:ext cx="1198280" cy="1088937"/>
          </a:xfrm>
          <a:custGeom>
            <a:avLst/>
            <a:gdLst/>
            <a:ahLst/>
            <a:cxnLst/>
            <a:rect l="l" t="t" r="r" b="b"/>
            <a:pathLst>
              <a:path w="1198280" h="1088937">
                <a:moveTo>
                  <a:pt x="0" y="0"/>
                </a:moveTo>
                <a:lnTo>
                  <a:pt x="1198280" y="0"/>
                </a:lnTo>
                <a:lnTo>
                  <a:pt x="1198280" y="1088937"/>
                </a:lnTo>
                <a:lnTo>
                  <a:pt x="0" y="10889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TextBox 7"/>
          <p:cNvSpPr txBox="1"/>
          <p:nvPr/>
        </p:nvSpPr>
        <p:spPr>
          <a:xfrm>
            <a:off x="957493" y="2704919"/>
            <a:ext cx="4793352" cy="4248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A monitoring system is a tool that </a:t>
            </a:r>
            <a:r>
              <a:rPr lang="en-US" sz="3000">
                <a:solidFill>
                  <a:srgbClr val="FF1495"/>
                </a:solidFill>
                <a:latin typeface="Open Sans Bold"/>
              </a:rPr>
              <a:t>continuously observes and tracks the performance of various components</a:t>
            </a:r>
            <a:r>
              <a:rPr lang="en-US" sz="3000">
                <a:solidFill>
                  <a:srgbClr val="FF1495"/>
                </a:solidFill>
                <a:latin typeface="Open Sans"/>
              </a:rPr>
              <a:t>,</a:t>
            </a:r>
            <a:r>
              <a:rPr lang="en-US" sz="3000">
                <a:solidFill>
                  <a:srgbClr val="000000"/>
                </a:solidFill>
                <a:latin typeface="Open Sans"/>
              </a:rPr>
              <a:t>  providing real-time data and </a:t>
            </a:r>
            <a:r>
              <a:rPr lang="en-US" sz="3000">
                <a:solidFill>
                  <a:srgbClr val="FF1495"/>
                </a:solidFill>
                <a:latin typeface="Open Sans Bold"/>
              </a:rPr>
              <a:t>alerts</a:t>
            </a:r>
            <a:r>
              <a:rPr lang="en-US" sz="3000">
                <a:solidFill>
                  <a:srgbClr val="000000"/>
                </a:solidFill>
                <a:latin typeface="Open Sans"/>
              </a:rPr>
              <a:t> for proactive management and problem resolution.</a:t>
            </a:r>
          </a:p>
        </p:txBody>
      </p:sp>
      <p:sp>
        <p:nvSpPr>
          <p:cNvPr id="8" name="Freeform 8"/>
          <p:cNvSpPr/>
          <p:nvPr/>
        </p:nvSpPr>
        <p:spPr>
          <a:xfrm rot="-10800000">
            <a:off x="4802109" y="6232275"/>
            <a:ext cx="1198280" cy="1088937"/>
          </a:xfrm>
          <a:custGeom>
            <a:avLst/>
            <a:gdLst/>
            <a:ahLst/>
            <a:cxnLst/>
            <a:rect l="l" t="t" r="r" b="b"/>
            <a:pathLst>
              <a:path w="1198280" h="1088937">
                <a:moveTo>
                  <a:pt x="0" y="0"/>
                </a:moveTo>
                <a:lnTo>
                  <a:pt x="1198280" y="0"/>
                </a:lnTo>
                <a:lnTo>
                  <a:pt x="1198280" y="1088937"/>
                </a:lnTo>
                <a:lnTo>
                  <a:pt x="0" y="10889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9" name="TextBox 9"/>
          <p:cNvSpPr txBox="1"/>
          <p:nvPr/>
        </p:nvSpPr>
        <p:spPr>
          <a:xfrm>
            <a:off x="6627447" y="1508249"/>
            <a:ext cx="2747300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642EC7"/>
                </a:solidFill>
                <a:latin typeface="Poppins Bold"/>
              </a:rPr>
              <a:t>Structure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627447" y="2225733"/>
            <a:ext cx="10808047" cy="7336507"/>
            <a:chOff x="0" y="0"/>
            <a:chExt cx="2846564" cy="19322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46564" cy="1932249"/>
            </a:xfrm>
            <a:custGeom>
              <a:avLst/>
              <a:gdLst/>
              <a:ahLst/>
              <a:cxnLst/>
              <a:rect l="l" t="t" r="r" b="b"/>
              <a:pathLst>
                <a:path w="2846564" h="1932249">
                  <a:moveTo>
                    <a:pt x="36532" y="0"/>
                  </a:moveTo>
                  <a:lnTo>
                    <a:pt x="2810032" y="0"/>
                  </a:lnTo>
                  <a:cubicBezTo>
                    <a:pt x="2830208" y="0"/>
                    <a:pt x="2846564" y="16356"/>
                    <a:pt x="2846564" y="36532"/>
                  </a:cubicBezTo>
                  <a:lnTo>
                    <a:pt x="2846564" y="1895717"/>
                  </a:lnTo>
                  <a:cubicBezTo>
                    <a:pt x="2846564" y="1915893"/>
                    <a:pt x="2830208" y="1932249"/>
                    <a:pt x="2810032" y="1932249"/>
                  </a:cubicBezTo>
                  <a:lnTo>
                    <a:pt x="36532" y="1932249"/>
                  </a:lnTo>
                  <a:cubicBezTo>
                    <a:pt x="16356" y="1932249"/>
                    <a:pt x="0" y="1915893"/>
                    <a:pt x="0" y="1895717"/>
                  </a:cubicBezTo>
                  <a:lnTo>
                    <a:pt x="0" y="36532"/>
                  </a:lnTo>
                  <a:cubicBezTo>
                    <a:pt x="0" y="16356"/>
                    <a:pt x="16356" y="0"/>
                    <a:pt x="36532" y="0"/>
                  </a:cubicBezTo>
                  <a:close/>
                </a:path>
              </a:pathLst>
            </a:custGeom>
            <a:solidFill>
              <a:srgbClr val="E5E7E3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2846564" cy="2008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-10800000">
            <a:off x="7558046" y="4409898"/>
            <a:ext cx="1693785" cy="1393138"/>
          </a:xfrm>
          <a:custGeom>
            <a:avLst/>
            <a:gdLst/>
            <a:ahLst/>
            <a:cxnLst/>
            <a:rect l="l" t="t" r="r" b="b"/>
            <a:pathLst>
              <a:path w="1693785" h="1393138">
                <a:moveTo>
                  <a:pt x="0" y="0"/>
                </a:moveTo>
                <a:lnTo>
                  <a:pt x="1693784" y="0"/>
                </a:lnTo>
                <a:lnTo>
                  <a:pt x="1693784" y="1393138"/>
                </a:lnTo>
                <a:lnTo>
                  <a:pt x="0" y="13931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4" name="Freeform 14"/>
          <p:cNvSpPr/>
          <p:nvPr/>
        </p:nvSpPr>
        <p:spPr>
          <a:xfrm>
            <a:off x="11751532" y="4377407"/>
            <a:ext cx="1339425" cy="1339425"/>
          </a:xfrm>
          <a:custGeom>
            <a:avLst/>
            <a:gdLst/>
            <a:ahLst/>
            <a:cxnLst/>
            <a:rect l="l" t="t" r="r" b="b"/>
            <a:pathLst>
              <a:path w="1339425" h="1339425">
                <a:moveTo>
                  <a:pt x="0" y="0"/>
                </a:moveTo>
                <a:lnTo>
                  <a:pt x="1339425" y="0"/>
                </a:lnTo>
                <a:lnTo>
                  <a:pt x="1339425" y="1339424"/>
                </a:lnTo>
                <a:lnTo>
                  <a:pt x="0" y="13394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15" name="Group 15"/>
          <p:cNvGrpSpPr/>
          <p:nvPr/>
        </p:nvGrpSpPr>
        <p:grpSpPr>
          <a:xfrm>
            <a:off x="9498443" y="4436755"/>
            <a:ext cx="2005439" cy="1220729"/>
            <a:chOff x="0" y="0"/>
            <a:chExt cx="528181" cy="32150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28181" cy="321509"/>
            </a:xfrm>
            <a:custGeom>
              <a:avLst/>
              <a:gdLst/>
              <a:ahLst/>
              <a:cxnLst/>
              <a:rect l="l" t="t" r="r" b="b"/>
              <a:pathLst>
                <a:path w="528181" h="321509">
                  <a:moveTo>
                    <a:pt x="160754" y="0"/>
                  </a:moveTo>
                  <a:lnTo>
                    <a:pt x="367427" y="0"/>
                  </a:lnTo>
                  <a:cubicBezTo>
                    <a:pt x="410062" y="0"/>
                    <a:pt x="450950" y="16937"/>
                    <a:pt x="481098" y="47084"/>
                  </a:cubicBezTo>
                  <a:cubicBezTo>
                    <a:pt x="511245" y="77231"/>
                    <a:pt x="528181" y="118120"/>
                    <a:pt x="528181" y="160754"/>
                  </a:cubicBezTo>
                  <a:lnTo>
                    <a:pt x="528181" y="160754"/>
                  </a:lnTo>
                  <a:cubicBezTo>
                    <a:pt x="528181" y="249537"/>
                    <a:pt x="456209" y="321509"/>
                    <a:pt x="367427" y="321509"/>
                  </a:cubicBezTo>
                  <a:lnTo>
                    <a:pt x="160754" y="321509"/>
                  </a:lnTo>
                  <a:cubicBezTo>
                    <a:pt x="118120" y="321509"/>
                    <a:pt x="77231" y="304572"/>
                    <a:pt x="47084" y="274425"/>
                  </a:cubicBezTo>
                  <a:cubicBezTo>
                    <a:pt x="16937" y="244278"/>
                    <a:pt x="0" y="203389"/>
                    <a:pt x="0" y="160754"/>
                  </a:cubicBezTo>
                  <a:lnTo>
                    <a:pt x="0" y="160754"/>
                  </a:lnTo>
                  <a:cubicBezTo>
                    <a:pt x="0" y="118120"/>
                    <a:pt x="16937" y="77231"/>
                    <a:pt x="47084" y="47084"/>
                  </a:cubicBezTo>
                  <a:cubicBezTo>
                    <a:pt x="77231" y="16937"/>
                    <a:pt x="118120" y="0"/>
                    <a:pt x="160754" y="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528181" cy="3977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5538607" y="4083061"/>
            <a:ext cx="1634708" cy="1548886"/>
          </a:xfrm>
          <a:custGeom>
            <a:avLst/>
            <a:gdLst/>
            <a:ahLst/>
            <a:cxnLst/>
            <a:rect l="l" t="t" r="r" b="b"/>
            <a:pathLst>
              <a:path w="1634708" h="1548886">
                <a:moveTo>
                  <a:pt x="0" y="0"/>
                </a:moveTo>
                <a:lnTo>
                  <a:pt x="1634708" y="0"/>
                </a:lnTo>
                <a:lnTo>
                  <a:pt x="1634708" y="1548885"/>
                </a:lnTo>
                <a:lnTo>
                  <a:pt x="0" y="154888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19" name="Group 19"/>
          <p:cNvGrpSpPr/>
          <p:nvPr/>
        </p:nvGrpSpPr>
        <p:grpSpPr>
          <a:xfrm>
            <a:off x="13438295" y="4436755"/>
            <a:ext cx="2005439" cy="1220729"/>
            <a:chOff x="0" y="0"/>
            <a:chExt cx="528181" cy="32150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28181" cy="321509"/>
            </a:xfrm>
            <a:custGeom>
              <a:avLst/>
              <a:gdLst/>
              <a:ahLst/>
              <a:cxnLst/>
              <a:rect l="l" t="t" r="r" b="b"/>
              <a:pathLst>
                <a:path w="528181" h="321509">
                  <a:moveTo>
                    <a:pt x="160754" y="0"/>
                  </a:moveTo>
                  <a:lnTo>
                    <a:pt x="367427" y="0"/>
                  </a:lnTo>
                  <a:cubicBezTo>
                    <a:pt x="410062" y="0"/>
                    <a:pt x="450950" y="16937"/>
                    <a:pt x="481098" y="47084"/>
                  </a:cubicBezTo>
                  <a:cubicBezTo>
                    <a:pt x="511245" y="77231"/>
                    <a:pt x="528181" y="118120"/>
                    <a:pt x="528181" y="160754"/>
                  </a:cubicBezTo>
                  <a:lnTo>
                    <a:pt x="528181" y="160754"/>
                  </a:lnTo>
                  <a:cubicBezTo>
                    <a:pt x="528181" y="249537"/>
                    <a:pt x="456209" y="321509"/>
                    <a:pt x="367427" y="321509"/>
                  </a:cubicBezTo>
                  <a:lnTo>
                    <a:pt x="160754" y="321509"/>
                  </a:lnTo>
                  <a:cubicBezTo>
                    <a:pt x="118120" y="321509"/>
                    <a:pt x="77231" y="304572"/>
                    <a:pt x="47084" y="274425"/>
                  </a:cubicBezTo>
                  <a:cubicBezTo>
                    <a:pt x="16937" y="244278"/>
                    <a:pt x="0" y="203389"/>
                    <a:pt x="0" y="160754"/>
                  </a:cubicBezTo>
                  <a:lnTo>
                    <a:pt x="0" y="160754"/>
                  </a:lnTo>
                  <a:cubicBezTo>
                    <a:pt x="0" y="118120"/>
                    <a:pt x="16937" y="77231"/>
                    <a:pt x="47084" y="47084"/>
                  </a:cubicBezTo>
                  <a:cubicBezTo>
                    <a:pt x="77231" y="16937"/>
                    <a:pt x="118120" y="0"/>
                    <a:pt x="160754" y="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76200"/>
              <a:ext cx="528181" cy="3977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017221" y="6345961"/>
            <a:ext cx="10156094" cy="2706589"/>
            <a:chOff x="0" y="0"/>
            <a:chExt cx="2674856" cy="71284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674856" cy="712847"/>
            </a:xfrm>
            <a:custGeom>
              <a:avLst/>
              <a:gdLst/>
              <a:ahLst/>
              <a:cxnLst/>
              <a:rect l="l" t="t" r="r" b="b"/>
              <a:pathLst>
                <a:path w="2674856" h="712847">
                  <a:moveTo>
                    <a:pt x="38877" y="0"/>
                  </a:moveTo>
                  <a:lnTo>
                    <a:pt x="2635979" y="0"/>
                  </a:lnTo>
                  <a:cubicBezTo>
                    <a:pt x="2646290" y="0"/>
                    <a:pt x="2656179" y="4096"/>
                    <a:pt x="2663469" y="11387"/>
                  </a:cubicBezTo>
                  <a:cubicBezTo>
                    <a:pt x="2670760" y="18678"/>
                    <a:pt x="2674856" y="28566"/>
                    <a:pt x="2674856" y="38877"/>
                  </a:cubicBezTo>
                  <a:lnTo>
                    <a:pt x="2674856" y="673970"/>
                  </a:lnTo>
                  <a:cubicBezTo>
                    <a:pt x="2674856" y="684280"/>
                    <a:pt x="2670760" y="694169"/>
                    <a:pt x="2663469" y="701460"/>
                  </a:cubicBezTo>
                  <a:cubicBezTo>
                    <a:pt x="2656179" y="708751"/>
                    <a:pt x="2646290" y="712847"/>
                    <a:pt x="2635979" y="712847"/>
                  </a:cubicBezTo>
                  <a:lnTo>
                    <a:pt x="38877" y="712847"/>
                  </a:lnTo>
                  <a:cubicBezTo>
                    <a:pt x="28566" y="712847"/>
                    <a:pt x="18678" y="708751"/>
                    <a:pt x="11387" y="701460"/>
                  </a:cubicBezTo>
                  <a:cubicBezTo>
                    <a:pt x="4096" y="694169"/>
                    <a:pt x="0" y="684280"/>
                    <a:pt x="0" y="673970"/>
                  </a:cubicBezTo>
                  <a:lnTo>
                    <a:pt x="0" y="38877"/>
                  </a:lnTo>
                  <a:cubicBezTo>
                    <a:pt x="0" y="28566"/>
                    <a:pt x="4096" y="18678"/>
                    <a:pt x="11387" y="11387"/>
                  </a:cubicBezTo>
                  <a:cubicBezTo>
                    <a:pt x="18678" y="4096"/>
                    <a:pt x="28566" y="0"/>
                    <a:pt x="3887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76200"/>
              <a:ext cx="2674856" cy="7890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 rot="4692643">
            <a:off x="7385080" y="6116742"/>
            <a:ext cx="831976" cy="235033"/>
          </a:xfrm>
          <a:custGeom>
            <a:avLst/>
            <a:gdLst/>
            <a:ahLst/>
            <a:cxnLst/>
            <a:rect l="l" t="t" r="r" b="b"/>
            <a:pathLst>
              <a:path w="831976" h="235033">
                <a:moveTo>
                  <a:pt x="0" y="0"/>
                </a:moveTo>
                <a:lnTo>
                  <a:pt x="831975" y="0"/>
                </a:lnTo>
                <a:lnTo>
                  <a:pt x="831975" y="235033"/>
                </a:lnTo>
                <a:lnTo>
                  <a:pt x="0" y="2350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26" name="Group 26"/>
          <p:cNvGrpSpPr/>
          <p:nvPr/>
        </p:nvGrpSpPr>
        <p:grpSpPr>
          <a:xfrm>
            <a:off x="7239479" y="7084574"/>
            <a:ext cx="2290878" cy="1745583"/>
            <a:chOff x="0" y="0"/>
            <a:chExt cx="630844" cy="48068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0844" cy="480685"/>
            </a:xfrm>
            <a:custGeom>
              <a:avLst/>
              <a:gdLst/>
              <a:ahLst/>
              <a:cxnLst/>
              <a:rect l="l" t="t" r="r" b="b"/>
              <a:pathLst>
                <a:path w="630844" h="480685">
                  <a:moveTo>
                    <a:pt x="172352" y="0"/>
                  </a:moveTo>
                  <a:lnTo>
                    <a:pt x="458492" y="0"/>
                  </a:lnTo>
                  <a:cubicBezTo>
                    <a:pt x="553680" y="0"/>
                    <a:pt x="630844" y="77165"/>
                    <a:pt x="630844" y="172352"/>
                  </a:cubicBezTo>
                  <a:lnTo>
                    <a:pt x="630844" y="308333"/>
                  </a:lnTo>
                  <a:cubicBezTo>
                    <a:pt x="630844" y="403520"/>
                    <a:pt x="553680" y="480685"/>
                    <a:pt x="458492" y="480685"/>
                  </a:cubicBezTo>
                  <a:lnTo>
                    <a:pt x="172352" y="480685"/>
                  </a:lnTo>
                  <a:cubicBezTo>
                    <a:pt x="77165" y="480685"/>
                    <a:pt x="0" y="403520"/>
                    <a:pt x="0" y="308333"/>
                  </a:cubicBezTo>
                  <a:lnTo>
                    <a:pt x="0" y="172352"/>
                  </a:lnTo>
                  <a:cubicBezTo>
                    <a:pt x="0" y="77165"/>
                    <a:pt x="77165" y="0"/>
                    <a:pt x="172352" y="0"/>
                  </a:cubicBezTo>
                  <a:close/>
                </a:path>
              </a:pathLst>
            </a:custGeom>
            <a:solidFill>
              <a:srgbClr val="E5E7E3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630844" cy="556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715900" y="7084574"/>
            <a:ext cx="2290878" cy="1745583"/>
            <a:chOff x="0" y="0"/>
            <a:chExt cx="630844" cy="48068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0844" cy="480685"/>
            </a:xfrm>
            <a:custGeom>
              <a:avLst/>
              <a:gdLst/>
              <a:ahLst/>
              <a:cxnLst/>
              <a:rect l="l" t="t" r="r" b="b"/>
              <a:pathLst>
                <a:path w="630844" h="480685">
                  <a:moveTo>
                    <a:pt x="172352" y="0"/>
                  </a:moveTo>
                  <a:lnTo>
                    <a:pt x="458492" y="0"/>
                  </a:lnTo>
                  <a:cubicBezTo>
                    <a:pt x="553680" y="0"/>
                    <a:pt x="630844" y="77165"/>
                    <a:pt x="630844" y="172352"/>
                  </a:cubicBezTo>
                  <a:lnTo>
                    <a:pt x="630844" y="308333"/>
                  </a:lnTo>
                  <a:cubicBezTo>
                    <a:pt x="630844" y="403520"/>
                    <a:pt x="553680" y="480685"/>
                    <a:pt x="458492" y="480685"/>
                  </a:cubicBezTo>
                  <a:lnTo>
                    <a:pt x="172352" y="480685"/>
                  </a:lnTo>
                  <a:cubicBezTo>
                    <a:pt x="77165" y="480685"/>
                    <a:pt x="0" y="403520"/>
                    <a:pt x="0" y="308333"/>
                  </a:cubicBezTo>
                  <a:lnTo>
                    <a:pt x="0" y="172352"/>
                  </a:lnTo>
                  <a:cubicBezTo>
                    <a:pt x="0" y="77165"/>
                    <a:pt x="77165" y="0"/>
                    <a:pt x="172352" y="0"/>
                  </a:cubicBezTo>
                  <a:close/>
                </a:path>
              </a:pathLst>
            </a:custGeom>
            <a:solidFill>
              <a:srgbClr val="E5E7E3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630844" cy="556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188978" y="7084574"/>
            <a:ext cx="2290878" cy="1745583"/>
            <a:chOff x="0" y="0"/>
            <a:chExt cx="630844" cy="48068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30844" cy="480685"/>
            </a:xfrm>
            <a:custGeom>
              <a:avLst/>
              <a:gdLst/>
              <a:ahLst/>
              <a:cxnLst/>
              <a:rect l="l" t="t" r="r" b="b"/>
              <a:pathLst>
                <a:path w="630844" h="480685">
                  <a:moveTo>
                    <a:pt x="172352" y="0"/>
                  </a:moveTo>
                  <a:lnTo>
                    <a:pt x="458492" y="0"/>
                  </a:lnTo>
                  <a:cubicBezTo>
                    <a:pt x="553680" y="0"/>
                    <a:pt x="630844" y="77165"/>
                    <a:pt x="630844" y="172352"/>
                  </a:cubicBezTo>
                  <a:lnTo>
                    <a:pt x="630844" y="308333"/>
                  </a:lnTo>
                  <a:cubicBezTo>
                    <a:pt x="630844" y="403520"/>
                    <a:pt x="553680" y="480685"/>
                    <a:pt x="458492" y="480685"/>
                  </a:cubicBezTo>
                  <a:lnTo>
                    <a:pt x="172352" y="480685"/>
                  </a:lnTo>
                  <a:cubicBezTo>
                    <a:pt x="77165" y="480685"/>
                    <a:pt x="0" y="403520"/>
                    <a:pt x="0" y="308333"/>
                  </a:cubicBezTo>
                  <a:lnTo>
                    <a:pt x="0" y="172352"/>
                  </a:lnTo>
                  <a:cubicBezTo>
                    <a:pt x="0" y="77165"/>
                    <a:pt x="77165" y="0"/>
                    <a:pt x="172352" y="0"/>
                  </a:cubicBezTo>
                  <a:close/>
                </a:path>
              </a:pathLst>
            </a:custGeom>
            <a:solidFill>
              <a:srgbClr val="E5E7E3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630844" cy="556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4660179" y="7084574"/>
            <a:ext cx="2290878" cy="1745583"/>
            <a:chOff x="0" y="0"/>
            <a:chExt cx="630844" cy="48068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0844" cy="480685"/>
            </a:xfrm>
            <a:custGeom>
              <a:avLst/>
              <a:gdLst/>
              <a:ahLst/>
              <a:cxnLst/>
              <a:rect l="l" t="t" r="r" b="b"/>
              <a:pathLst>
                <a:path w="630844" h="480685">
                  <a:moveTo>
                    <a:pt x="172352" y="0"/>
                  </a:moveTo>
                  <a:lnTo>
                    <a:pt x="458492" y="0"/>
                  </a:lnTo>
                  <a:cubicBezTo>
                    <a:pt x="553680" y="0"/>
                    <a:pt x="630844" y="77165"/>
                    <a:pt x="630844" y="172352"/>
                  </a:cubicBezTo>
                  <a:lnTo>
                    <a:pt x="630844" y="308333"/>
                  </a:lnTo>
                  <a:cubicBezTo>
                    <a:pt x="630844" y="403520"/>
                    <a:pt x="553680" y="480685"/>
                    <a:pt x="458492" y="480685"/>
                  </a:cubicBezTo>
                  <a:lnTo>
                    <a:pt x="172352" y="480685"/>
                  </a:lnTo>
                  <a:cubicBezTo>
                    <a:pt x="77165" y="480685"/>
                    <a:pt x="0" y="403520"/>
                    <a:pt x="0" y="308333"/>
                  </a:cubicBezTo>
                  <a:lnTo>
                    <a:pt x="0" y="172352"/>
                  </a:lnTo>
                  <a:cubicBezTo>
                    <a:pt x="0" y="77165"/>
                    <a:pt x="77165" y="0"/>
                    <a:pt x="172352" y="0"/>
                  </a:cubicBezTo>
                  <a:close/>
                </a:path>
              </a:pathLst>
            </a:custGeom>
            <a:solidFill>
              <a:srgbClr val="E5E7E3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76200"/>
              <a:ext cx="630844" cy="556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7928523" y="7183354"/>
            <a:ext cx="780772" cy="1135668"/>
          </a:xfrm>
          <a:custGeom>
            <a:avLst/>
            <a:gdLst/>
            <a:ahLst/>
            <a:cxnLst/>
            <a:rect l="l" t="t" r="r" b="b"/>
            <a:pathLst>
              <a:path w="780772" h="1135668">
                <a:moveTo>
                  <a:pt x="0" y="0"/>
                </a:moveTo>
                <a:lnTo>
                  <a:pt x="780772" y="0"/>
                </a:lnTo>
                <a:lnTo>
                  <a:pt x="780772" y="1135667"/>
                </a:lnTo>
                <a:lnTo>
                  <a:pt x="0" y="113566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9" name="Freeform 39"/>
          <p:cNvSpPr/>
          <p:nvPr/>
        </p:nvSpPr>
        <p:spPr>
          <a:xfrm>
            <a:off x="10496728" y="7274881"/>
            <a:ext cx="928797" cy="952613"/>
          </a:xfrm>
          <a:custGeom>
            <a:avLst/>
            <a:gdLst/>
            <a:ahLst/>
            <a:cxnLst/>
            <a:rect l="l" t="t" r="r" b="b"/>
            <a:pathLst>
              <a:path w="928797" h="952613">
                <a:moveTo>
                  <a:pt x="0" y="0"/>
                </a:moveTo>
                <a:lnTo>
                  <a:pt x="928797" y="0"/>
                </a:lnTo>
                <a:lnTo>
                  <a:pt x="928797" y="952613"/>
                </a:lnTo>
                <a:lnTo>
                  <a:pt x="0" y="95261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40" name="Freeform 40"/>
          <p:cNvSpPr/>
          <p:nvPr/>
        </p:nvSpPr>
        <p:spPr>
          <a:xfrm>
            <a:off x="12772815" y="7183354"/>
            <a:ext cx="1121327" cy="1196082"/>
          </a:xfrm>
          <a:custGeom>
            <a:avLst/>
            <a:gdLst/>
            <a:ahLst/>
            <a:cxnLst/>
            <a:rect l="l" t="t" r="r" b="b"/>
            <a:pathLst>
              <a:path w="1121327" h="1196082">
                <a:moveTo>
                  <a:pt x="0" y="0"/>
                </a:moveTo>
                <a:lnTo>
                  <a:pt x="1121327" y="0"/>
                </a:lnTo>
                <a:lnTo>
                  <a:pt x="1121327" y="1196082"/>
                </a:lnTo>
                <a:lnTo>
                  <a:pt x="0" y="11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41" name="Freeform 41"/>
          <p:cNvSpPr/>
          <p:nvPr/>
        </p:nvSpPr>
        <p:spPr>
          <a:xfrm>
            <a:off x="15230242" y="7112703"/>
            <a:ext cx="1150752" cy="1114791"/>
          </a:xfrm>
          <a:custGeom>
            <a:avLst/>
            <a:gdLst/>
            <a:ahLst/>
            <a:cxnLst/>
            <a:rect l="l" t="t" r="r" b="b"/>
            <a:pathLst>
              <a:path w="1150752" h="1114791">
                <a:moveTo>
                  <a:pt x="0" y="0"/>
                </a:moveTo>
                <a:lnTo>
                  <a:pt x="1150752" y="0"/>
                </a:lnTo>
                <a:lnTo>
                  <a:pt x="1150752" y="1114791"/>
                </a:lnTo>
                <a:lnTo>
                  <a:pt x="0" y="111479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42" name="TextBox 42"/>
          <p:cNvSpPr txBox="1"/>
          <p:nvPr/>
        </p:nvSpPr>
        <p:spPr>
          <a:xfrm>
            <a:off x="346201" y="1508249"/>
            <a:ext cx="2747300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642EC7"/>
                </a:solidFill>
                <a:latin typeface="Poppins Bold"/>
              </a:rPr>
              <a:t>Definition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5443734" y="56917"/>
            <a:ext cx="2204323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FFFFFF"/>
                </a:solidFill>
                <a:latin typeface="Poppins"/>
              </a:rPr>
              <a:t>Highlighter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677820" y="3704665"/>
            <a:ext cx="1337241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19D97"/>
                </a:solidFill>
                <a:latin typeface="Open Sans Bold"/>
              </a:rPr>
              <a:t>Sensor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831555" y="3208206"/>
            <a:ext cx="3179380" cy="1010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3"/>
              </a:lnSpc>
              <a:spcBef>
                <a:spcPct val="0"/>
              </a:spcBef>
            </a:pPr>
            <a:r>
              <a:rPr lang="en-US" sz="2888">
                <a:solidFill>
                  <a:srgbClr val="019D97"/>
                </a:solidFill>
                <a:latin typeface="Open Sans Bold"/>
              </a:rPr>
              <a:t>Computer / Microprocessor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5511147" y="3568727"/>
            <a:ext cx="1748153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19D97"/>
                </a:solidFill>
                <a:latin typeface="Open Sans Bold"/>
              </a:rPr>
              <a:t>Warning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651499" y="4611311"/>
            <a:ext cx="1690458" cy="833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72"/>
              </a:lnSpc>
              <a:spcBef>
                <a:spcPct val="0"/>
              </a:spcBef>
            </a:pPr>
            <a:r>
              <a:rPr lang="en-US" sz="2408">
                <a:solidFill>
                  <a:srgbClr val="000000"/>
                </a:solidFill>
                <a:latin typeface="Open Sans"/>
              </a:rPr>
              <a:t>Detect real- time data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3588561" y="4729463"/>
            <a:ext cx="1704906" cy="606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51"/>
              </a:lnSpc>
              <a:spcBef>
                <a:spcPct val="0"/>
              </a:spcBef>
            </a:pPr>
            <a:r>
              <a:rPr lang="en-US" sz="1751">
                <a:solidFill>
                  <a:srgbClr val="000000"/>
                </a:solidFill>
                <a:latin typeface="Open Sans"/>
              </a:rPr>
              <a:t>Check if data is out of range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928523" y="6379740"/>
            <a:ext cx="3139840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1495"/>
                </a:solidFill>
                <a:latin typeface="Open Sans Bold"/>
              </a:rPr>
              <a:t>Types of sensor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468170" y="8271653"/>
            <a:ext cx="1873535" cy="40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72"/>
              </a:lnSpc>
              <a:spcBef>
                <a:spcPct val="0"/>
              </a:spcBef>
            </a:pPr>
            <a:r>
              <a:rPr lang="en-US" sz="2408">
                <a:solidFill>
                  <a:srgbClr val="000000"/>
                </a:solidFill>
                <a:latin typeface="Open Sans"/>
              </a:rPr>
              <a:t>Temperature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24572" y="8271653"/>
            <a:ext cx="1873535" cy="395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2"/>
              </a:lnSpc>
              <a:spcBef>
                <a:spcPct val="0"/>
              </a:spcBef>
            </a:pPr>
            <a:r>
              <a:rPr lang="en-US" sz="2408">
                <a:solidFill>
                  <a:srgbClr val="000000"/>
                </a:solidFill>
                <a:latin typeface="Open Sans"/>
              </a:rPr>
              <a:t>Humidity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2421244" y="8280921"/>
            <a:ext cx="1873535" cy="395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2"/>
              </a:lnSpc>
              <a:spcBef>
                <a:spcPct val="0"/>
              </a:spcBef>
            </a:pPr>
            <a:r>
              <a:rPr lang="en-US" sz="2408">
                <a:solidFill>
                  <a:srgbClr val="000000"/>
                </a:solidFill>
                <a:latin typeface="Open Sans"/>
              </a:rPr>
              <a:t>pH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4868850" y="8280921"/>
            <a:ext cx="1873535" cy="395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2"/>
              </a:lnSpc>
              <a:spcBef>
                <a:spcPct val="0"/>
              </a:spcBef>
            </a:pPr>
            <a:r>
              <a:rPr lang="en-US" sz="2408">
                <a:solidFill>
                  <a:srgbClr val="000000"/>
                </a:solidFill>
                <a:latin typeface="Open Sans"/>
              </a:rPr>
              <a:t>Light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2106153" y="3799780"/>
          <a:ext cx="13793714" cy="1057275"/>
        </p:xfrm>
        <a:graphic>
          <a:graphicData uri="http://schemas.openxmlformats.org/drawingml/2006/table">
            <a:tbl>
              <a:tblPr/>
              <a:tblGrid>
                <a:gridCol w="1724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57275"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1135659" y="132182"/>
            <a:ext cx="7398247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FFFF"/>
                </a:solidFill>
                <a:latin typeface="Poppins Bold"/>
              </a:rPr>
              <a:t>7.3 Bit Manipulation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2046" y="1500839"/>
            <a:ext cx="8423036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19D97"/>
                </a:solidFill>
                <a:latin typeface="Poppins Bold"/>
              </a:rPr>
              <a:t>Worked Example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2046" y="2694896"/>
            <a:ext cx="16455176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All of the bits need to be set to 0. What logical bitwise operation + operand is required?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580319" y="1132204"/>
            <a:ext cx="2113108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FFFFFF"/>
                </a:solidFill>
                <a:latin typeface="Poppins"/>
              </a:rPr>
              <a:t>Highlighter</a:t>
            </a:r>
          </a:p>
        </p:txBody>
      </p:sp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2106153" y="5006272"/>
          <a:ext cx="13793714" cy="1057275"/>
        </p:xfrm>
        <a:graphic>
          <a:graphicData uri="http://schemas.openxmlformats.org/drawingml/2006/table">
            <a:tbl>
              <a:tblPr/>
              <a:tblGrid>
                <a:gridCol w="1724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57275"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2106153" y="6215947"/>
          <a:ext cx="13793714" cy="1057275"/>
        </p:xfrm>
        <a:graphic>
          <a:graphicData uri="http://schemas.openxmlformats.org/drawingml/2006/table">
            <a:tbl>
              <a:tblPr/>
              <a:tblGrid>
                <a:gridCol w="1724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57275"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4" name="Group 14"/>
          <p:cNvGrpSpPr/>
          <p:nvPr/>
        </p:nvGrpSpPr>
        <p:grpSpPr>
          <a:xfrm>
            <a:off x="2404327" y="4544616"/>
            <a:ext cx="1175074" cy="624878"/>
            <a:chOff x="0" y="0"/>
            <a:chExt cx="309484" cy="16457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09485" cy="164577"/>
            </a:xfrm>
            <a:custGeom>
              <a:avLst/>
              <a:gdLst/>
              <a:ahLst/>
              <a:cxnLst/>
              <a:rect l="l" t="t" r="r" b="b"/>
              <a:pathLst>
                <a:path w="309485" h="164577">
                  <a:moveTo>
                    <a:pt x="82288" y="0"/>
                  </a:moveTo>
                  <a:lnTo>
                    <a:pt x="227196" y="0"/>
                  </a:lnTo>
                  <a:cubicBezTo>
                    <a:pt x="249020" y="0"/>
                    <a:pt x="269951" y="8670"/>
                    <a:pt x="285383" y="24102"/>
                  </a:cubicBezTo>
                  <a:cubicBezTo>
                    <a:pt x="300815" y="39534"/>
                    <a:pt x="309485" y="60464"/>
                    <a:pt x="309485" y="82288"/>
                  </a:cubicBezTo>
                  <a:lnTo>
                    <a:pt x="309485" y="82288"/>
                  </a:lnTo>
                  <a:cubicBezTo>
                    <a:pt x="309485" y="104113"/>
                    <a:pt x="300815" y="125043"/>
                    <a:pt x="285383" y="140475"/>
                  </a:cubicBezTo>
                  <a:cubicBezTo>
                    <a:pt x="269951" y="155907"/>
                    <a:pt x="249020" y="164577"/>
                    <a:pt x="227196" y="164577"/>
                  </a:cubicBezTo>
                  <a:lnTo>
                    <a:pt x="82288" y="164577"/>
                  </a:lnTo>
                  <a:cubicBezTo>
                    <a:pt x="60464" y="164577"/>
                    <a:pt x="39534" y="155907"/>
                    <a:pt x="24102" y="140475"/>
                  </a:cubicBezTo>
                  <a:cubicBezTo>
                    <a:pt x="8670" y="125043"/>
                    <a:pt x="0" y="104113"/>
                    <a:pt x="0" y="82288"/>
                  </a:cubicBezTo>
                  <a:lnTo>
                    <a:pt x="0" y="82288"/>
                  </a:lnTo>
                  <a:cubicBezTo>
                    <a:pt x="0" y="60464"/>
                    <a:pt x="8670" y="39534"/>
                    <a:pt x="24102" y="24102"/>
                  </a:cubicBezTo>
                  <a:cubicBezTo>
                    <a:pt x="39534" y="8670"/>
                    <a:pt x="60464" y="0"/>
                    <a:pt x="82288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309484" cy="221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0"/>
                </a:lnSpc>
              </a:pPr>
              <a:r>
                <a:rPr lang="en-US" sz="2126">
                  <a:solidFill>
                    <a:srgbClr val="FFFDFD"/>
                  </a:solidFill>
                  <a:latin typeface="Alatsi"/>
                </a:rPr>
                <a:t>AND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074701" y="4544616"/>
            <a:ext cx="1175074" cy="624878"/>
            <a:chOff x="0" y="0"/>
            <a:chExt cx="309484" cy="16457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09485" cy="164577"/>
            </a:xfrm>
            <a:custGeom>
              <a:avLst/>
              <a:gdLst/>
              <a:ahLst/>
              <a:cxnLst/>
              <a:rect l="l" t="t" r="r" b="b"/>
              <a:pathLst>
                <a:path w="309485" h="164577">
                  <a:moveTo>
                    <a:pt x="82288" y="0"/>
                  </a:moveTo>
                  <a:lnTo>
                    <a:pt x="227196" y="0"/>
                  </a:lnTo>
                  <a:cubicBezTo>
                    <a:pt x="249020" y="0"/>
                    <a:pt x="269951" y="8670"/>
                    <a:pt x="285383" y="24102"/>
                  </a:cubicBezTo>
                  <a:cubicBezTo>
                    <a:pt x="300815" y="39534"/>
                    <a:pt x="309485" y="60464"/>
                    <a:pt x="309485" y="82288"/>
                  </a:cubicBezTo>
                  <a:lnTo>
                    <a:pt x="309485" y="82288"/>
                  </a:lnTo>
                  <a:cubicBezTo>
                    <a:pt x="309485" y="104113"/>
                    <a:pt x="300815" y="125043"/>
                    <a:pt x="285383" y="140475"/>
                  </a:cubicBezTo>
                  <a:cubicBezTo>
                    <a:pt x="269951" y="155907"/>
                    <a:pt x="249020" y="164577"/>
                    <a:pt x="227196" y="164577"/>
                  </a:cubicBezTo>
                  <a:lnTo>
                    <a:pt x="82288" y="164577"/>
                  </a:lnTo>
                  <a:cubicBezTo>
                    <a:pt x="60464" y="164577"/>
                    <a:pt x="39534" y="155907"/>
                    <a:pt x="24102" y="140475"/>
                  </a:cubicBezTo>
                  <a:cubicBezTo>
                    <a:pt x="8670" y="125043"/>
                    <a:pt x="0" y="104113"/>
                    <a:pt x="0" y="82288"/>
                  </a:cubicBezTo>
                  <a:lnTo>
                    <a:pt x="0" y="82288"/>
                  </a:lnTo>
                  <a:cubicBezTo>
                    <a:pt x="0" y="60464"/>
                    <a:pt x="8670" y="39534"/>
                    <a:pt x="24102" y="24102"/>
                  </a:cubicBezTo>
                  <a:cubicBezTo>
                    <a:pt x="39534" y="8670"/>
                    <a:pt x="60464" y="0"/>
                    <a:pt x="82288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309484" cy="221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0"/>
                </a:lnSpc>
              </a:pPr>
              <a:r>
                <a:rPr lang="en-US" sz="2126">
                  <a:solidFill>
                    <a:srgbClr val="FFFDFD"/>
                  </a:solidFill>
                  <a:latin typeface="Alatsi"/>
                </a:rPr>
                <a:t>AND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890858" y="4544616"/>
            <a:ext cx="1175074" cy="624878"/>
            <a:chOff x="0" y="0"/>
            <a:chExt cx="309484" cy="16457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09485" cy="164577"/>
            </a:xfrm>
            <a:custGeom>
              <a:avLst/>
              <a:gdLst/>
              <a:ahLst/>
              <a:cxnLst/>
              <a:rect l="l" t="t" r="r" b="b"/>
              <a:pathLst>
                <a:path w="309485" h="164577">
                  <a:moveTo>
                    <a:pt x="82288" y="0"/>
                  </a:moveTo>
                  <a:lnTo>
                    <a:pt x="227196" y="0"/>
                  </a:lnTo>
                  <a:cubicBezTo>
                    <a:pt x="249020" y="0"/>
                    <a:pt x="269951" y="8670"/>
                    <a:pt x="285383" y="24102"/>
                  </a:cubicBezTo>
                  <a:cubicBezTo>
                    <a:pt x="300815" y="39534"/>
                    <a:pt x="309485" y="60464"/>
                    <a:pt x="309485" y="82288"/>
                  </a:cubicBezTo>
                  <a:lnTo>
                    <a:pt x="309485" y="82288"/>
                  </a:lnTo>
                  <a:cubicBezTo>
                    <a:pt x="309485" y="104113"/>
                    <a:pt x="300815" y="125043"/>
                    <a:pt x="285383" y="140475"/>
                  </a:cubicBezTo>
                  <a:cubicBezTo>
                    <a:pt x="269951" y="155907"/>
                    <a:pt x="249020" y="164577"/>
                    <a:pt x="227196" y="164577"/>
                  </a:cubicBezTo>
                  <a:lnTo>
                    <a:pt x="82288" y="164577"/>
                  </a:lnTo>
                  <a:cubicBezTo>
                    <a:pt x="60464" y="164577"/>
                    <a:pt x="39534" y="155907"/>
                    <a:pt x="24102" y="140475"/>
                  </a:cubicBezTo>
                  <a:cubicBezTo>
                    <a:pt x="8670" y="125043"/>
                    <a:pt x="0" y="104113"/>
                    <a:pt x="0" y="82288"/>
                  </a:cubicBezTo>
                  <a:lnTo>
                    <a:pt x="0" y="82288"/>
                  </a:lnTo>
                  <a:cubicBezTo>
                    <a:pt x="0" y="60464"/>
                    <a:pt x="8670" y="39534"/>
                    <a:pt x="24102" y="24102"/>
                  </a:cubicBezTo>
                  <a:cubicBezTo>
                    <a:pt x="39534" y="8670"/>
                    <a:pt x="60464" y="0"/>
                    <a:pt x="82288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309484" cy="221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0"/>
                </a:lnSpc>
              </a:pPr>
              <a:r>
                <a:rPr lang="en-US" sz="2126">
                  <a:solidFill>
                    <a:srgbClr val="FFFDFD"/>
                  </a:solidFill>
                  <a:latin typeface="Alatsi"/>
                </a:rPr>
                <a:t>AND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561232" y="4544616"/>
            <a:ext cx="1175074" cy="624878"/>
            <a:chOff x="0" y="0"/>
            <a:chExt cx="309484" cy="16457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09485" cy="164577"/>
            </a:xfrm>
            <a:custGeom>
              <a:avLst/>
              <a:gdLst/>
              <a:ahLst/>
              <a:cxnLst/>
              <a:rect l="l" t="t" r="r" b="b"/>
              <a:pathLst>
                <a:path w="309485" h="164577">
                  <a:moveTo>
                    <a:pt x="82288" y="0"/>
                  </a:moveTo>
                  <a:lnTo>
                    <a:pt x="227196" y="0"/>
                  </a:lnTo>
                  <a:cubicBezTo>
                    <a:pt x="249020" y="0"/>
                    <a:pt x="269951" y="8670"/>
                    <a:pt x="285383" y="24102"/>
                  </a:cubicBezTo>
                  <a:cubicBezTo>
                    <a:pt x="300815" y="39534"/>
                    <a:pt x="309485" y="60464"/>
                    <a:pt x="309485" y="82288"/>
                  </a:cubicBezTo>
                  <a:lnTo>
                    <a:pt x="309485" y="82288"/>
                  </a:lnTo>
                  <a:cubicBezTo>
                    <a:pt x="309485" y="104113"/>
                    <a:pt x="300815" y="125043"/>
                    <a:pt x="285383" y="140475"/>
                  </a:cubicBezTo>
                  <a:cubicBezTo>
                    <a:pt x="269951" y="155907"/>
                    <a:pt x="249020" y="164577"/>
                    <a:pt x="227196" y="164577"/>
                  </a:cubicBezTo>
                  <a:lnTo>
                    <a:pt x="82288" y="164577"/>
                  </a:lnTo>
                  <a:cubicBezTo>
                    <a:pt x="60464" y="164577"/>
                    <a:pt x="39534" y="155907"/>
                    <a:pt x="24102" y="140475"/>
                  </a:cubicBezTo>
                  <a:cubicBezTo>
                    <a:pt x="8670" y="125043"/>
                    <a:pt x="0" y="104113"/>
                    <a:pt x="0" y="82288"/>
                  </a:cubicBezTo>
                  <a:lnTo>
                    <a:pt x="0" y="82288"/>
                  </a:lnTo>
                  <a:cubicBezTo>
                    <a:pt x="0" y="60464"/>
                    <a:pt x="8670" y="39534"/>
                    <a:pt x="24102" y="24102"/>
                  </a:cubicBezTo>
                  <a:cubicBezTo>
                    <a:pt x="39534" y="8670"/>
                    <a:pt x="60464" y="0"/>
                    <a:pt x="82288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309484" cy="221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0"/>
                </a:lnSpc>
              </a:pPr>
              <a:r>
                <a:rPr lang="en-US" sz="2126">
                  <a:solidFill>
                    <a:srgbClr val="FFFDFD"/>
                  </a:solidFill>
                  <a:latin typeface="Alatsi"/>
                </a:rPr>
                <a:t>AND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231605" y="4544616"/>
            <a:ext cx="1175074" cy="624878"/>
            <a:chOff x="0" y="0"/>
            <a:chExt cx="309484" cy="16457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09485" cy="164577"/>
            </a:xfrm>
            <a:custGeom>
              <a:avLst/>
              <a:gdLst/>
              <a:ahLst/>
              <a:cxnLst/>
              <a:rect l="l" t="t" r="r" b="b"/>
              <a:pathLst>
                <a:path w="309485" h="164577">
                  <a:moveTo>
                    <a:pt x="82288" y="0"/>
                  </a:moveTo>
                  <a:lnTo>
                    <a:pt x="227196" y="0"/>
                  </a:lnTo>
                  <a:cubicBezTo>
                    <a:pt x="249020" y="0"/>
                    <a:pt x="269951" y="8670"/>
                    <a:pt x="285383" y="24102"/>
                  </a:cubicBezTo>
                  <a:cubicBezTo>
                    <a:pt x="300815" y="39534"/>
                    <a:pt x="309485" y="60464"/>
                    <a:pt x="309485" y="82288"/>
                  </a:cubicBezTo>
                  <a:lnTo>
                    <a:pt x="309485" y="82288"/>
                  </a:lnTo>
                  <a:cubicBezTo>
                    <a:pt x="309485" y="104113"/>
                    <a:pt x="300815" y="125043"/>
                    <a:pt x="285383" y="140475"/>
                  </a:cubicBezTo>
                  <a:cubicBezTo>
                    <a:pt x="269951" y="155907"/>
                    <a:pt x="249020" y="164577"/>
                    <a:pt x="227196" y="164577"/>
                  </a:cubicBezTo>
                  <a:lnTo>
                    <a:pt x="82288" y="164577"/>
                  </a:lnTo>
                  <a:cubicBezTo>
                    <a:pt x="60464" y="164577"/>
                    <a:pt x="39534" y="155907"/>
                    <a:pt x="24102" y="140475"/>
                  </a:cubicBezTo>
                  <a:cubicBezTo>
                    <a:pt x="8670" y="125043"/>
                    <a:pt x="0" y="104113"/>
                    <a:pt x="0" y="82288"/>
                  </a:cubicBezTo>
                  <a:lnTo>
                    <a:pt x="0" y="82288"/>
                  </a:lnTo>
                  <a:cubicBezTo>
                    <a:pt x="0" y="60464"/>
                    <a:pt x="8670" y="39534"/>
                    <a:pt x="24102" y="24102"/>
                  </a:cubicBezTo>
                  <a:cubicBezTo>
                    <a:pt x="39534" y="8670"/>
                    <a:pt x="60464" y="0"/>
                    <a:pt x="82288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57150"/>
              <a:ext cx="309484" cy="221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0"/>
                </a:lnSpc>
              </a:pPr>
              <a:r>
                <a:rPr lang="en-US" sz="2126">
                  <a:solidFill>
                    <a:srgbClr val="FFFDFD"/>
                  </a:solidFill>
                  <a:latin typeface="Alatsi"/>
                </a:rPr>
                <a:t>AND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901979" y="4544616"/>
            <a:ext cx="1175074" cy="624878"/>
            <a:chOff x="0" y="0"/>
            <a:chExt cx="309484" cy="164577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09485" cy="164577"/>
            </a:xfrm>
            <a:custGeom>
              <a:avLst/>
              <a:gdLst/>
              <a:ahLst/>
              <a:cxnLst/>
              <a:rect l="l" t="t" r="r" b="b"/>
              <a:pathLst>
                <a:path w="309485" h="164577">
                  <a:moveTo>
                    <a:pt x="82288" y="0"/>
                  </a:moveTo>
                  <a:lnTo>
                    <a:pt x="227196" y="0"/>
                  </a:lnTo>
                  <a:cubicBezTo>
                    <a:pt x="249020" y="0"/>
                    <a:pt x="269951" y="8670"/>
                    <a:pt x="285383" y="24102"/>
                  </a:cubicBezTo>
                  <a:cubicBezTo>
                    <a:pt x="300815" y="39534"/>
                    <a:pt x="309485" y="60464"/>
                    <a:pt x="309485" y="82288"/>
                  </a:cubicBezTo>
                  <a:lnTo>
                    <a:pt x="309485" y="82288"/>
                  </a:lnTo>
                  <a:cubicBezTo>
                    <a:pt x="309485" y="104113"/>
                    <a:pt x="300815" y="125043"/>
                    <a:pt x="285383" y="140475"/>
                  </a:cubicBezTo>
                  <a:cubicBezTo>
                    <a:pt x="269951" y="155907"/>
                    <a:pt x="249020" y="164577"/>
                    <a:pt x="227196" y="164577"/>
                  </a:cubicBezTo>
                  <a:lnTo>
                    <a:pt x="82288" y="164577"/>
                  </a:lnTo>
                  <a:cubicBezTo>
                    <a:pt x="60464" y="164577"/>
                    <a:pt x="39534" y="155907"/>
                    <a:pt x="24102" y="140475"/>
                  </a:cubicBezTo>
                  <a:cubicBezTo>
                    <a:pt x="8670" y="125043"/>
                    <a:pt x="0" y="104113"/>
                    <a:pt x="0" y="82288"/>
                  </a:cubicBezTo>
                  <a:lnTo>
                    <a:pt x="0" y="82288"/>
                  </a:lnTo>
                  <a:cubicBezTo>
                    <a:pt x="0" y="60464"/>
                    <a:pt x="8670" y="39534"/>
                    <a:pt x="24102" y="24102"/>
                  </a:cubicBezTo>
                  <a:cubicBezTo>
                    <a:pt x="39534" y="8670"/>
                    <a:pt x="60464" y="0"/>
                    <a:pt x="82288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309484" cy="221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0"/>
                </a:lnSpc>
              </a:pPr>
              <a:r>
                <a:rPr lang="en-US" sz="2126">
                  <a:solidFill>
                    <a:srgbClr val="FFFDFD"/>
                  </a:solidFill>
                  <a:latin typeface="Alatsi"/>
                </a:rPr>
                <a:t>AND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718136" y="4544616"/>
            <a:ext cx="1175074" cy="624878"/>
            <a:chOff x="0" y="0"/>
            <a:chExt cx="309484" cy="164577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09485" cy="164577"/>
            </a:xfrm>
            <a:custGeom>
              <a:avLst/>
              <a:gdLst/>
              <a:ahLst/>
              <a:cxnLst/>
              <a:rect l="l" t="t" r="r" b="b"/>
              <a:pathLst>
                <a:path w="309485" h="164577">
                  <a:moveTo>
                    <a:pt x="82288" y="0"/>
                  </a:moveTo>
                  <a:lnTo>
                    <a:pt x="227196" y="0"/>
                  </a:lnTo>
                  <a:cubicBezTo>
                    <a:pt x="249020" y="0"/>
                    <a:pt x="269951" y="8670"/>
                    <a:pt x="285383" y="24102"/>
                  </a:cubicBezTo>
                  <a:cubicBezTo>
                    <a:pt x="300815" y="39534"/>
                    <a:pt x="309485" y="60464"/>
                    <a:pt x="309485" y="82288"/>
                  </a:cubicBezTo>
                  <a:lnTo>
                    <a:pt x="309485" y="82288"/>
                  </a:lnTo>
                  <a:cubicBezTo>
                    <a:pt x="309485" y="104113"/>
                    <a:pt x="300815" y="125043"/>
                    <a:pt x="285383" y="140475"/>
                  </a:cubicBezTo>
                  <a:cubicBezTo>
                    <a:pt x="269951" y="155907"/>
                    <a:pt x="249020" y="164577"/>
                    <a:pt x="227196" y="164577"/>
                  </a:cubicBezTo>
                  <a:lnTo>
                    <a:pt x="82288" y="164577"/>
                  </a:lnTo>
                  <a:cubicBezTo>
                    <a:pt x="60464" y="164577"/>
                    <a:pt x="39534" y="155907"/>
                    <a:pt x="24102" y="140475"/>
                  </a:cubicBezTo>
                  <a:cubicBezTo>
                    <a:pt x="8670" y="125043"/>
                    <a:pt x="0" y="104113"/>
                    <a:pt x="0" y="82288"/>
                  </a:cubicBezTo>
                  <a:lnTo>
                    <a:pt x="0" y="82288"/>
                  </a:lnTo>
                  <a:cubicBezTo>
                    <a:pt x="0" y="60464"/>
                    <a:pt x="8670" y="39534"/>
                    <a:pt x="24102" y="24102"/>
                  </a:cubicBezTo>
                  <a:cubicBezTo>
                    <a:pt x="39534" y="8670"/>
                    <a:pt x="60464" y="0"/>
                    <a:pt x="82288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57150"/>
              <a:ext cx="309484" cy="221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0"/>
                </a:lnSpc>
              </a:pPr>
              <a:r>
                <a:rPr lang="en-US" sz="2126">
                  <a:solidFill>
                    <a:srgbClr val="FFFDFD"/>
                  </a:solidFill>
                  <a:latin typeface="Alatsi"/>
                </a:rPr>
                <a:t>AND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4388510" y="4544616"/>
            <a:ext cx="1175074" cy="624878"/>
            <a:chOff x="0" y="0"/>
            <a:chExt cx="309484" cy="16457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09485" cy="164577"/>
            </a:xfrm>
            <a:custGeom>
              <a:avLst/>
              <a:gdLst/>
              <a:ahLst/>
              <a:cxnLst/>
              <a:rect l="l" t="t" r="r" b="b"/>
              <a:pathLst>
                <a:path w="309485" h="164577">
                  <a:moveTo>
                    <a:pt x="82288" y="0"/>
                  </a:moveTo>
                  <a:lnTo>
                    <a:pt x="227196" y="0"/>
                  </a:lnTo>
                  <a:cubicBezTo>
                    <a:pt x="249020" y="0"/>
                    <a:pt x="269951" y="8670"/>
                    <a:pt x="285383" y="24102"/>
                  </a:cubicBezTo>
                  <a:cubicBezTo>
                    <a:pt x="300815" y="39534"/>
                    <a:pt x="309485" y="60464"/>
                    <a:pt x="309485" y="82288"/>
                  </a:cubicBezTo>
                  <a:lnTo>
                    <a:pt x="309485" y="82288"/>
                  </a:lnTo>
                  <a:cubicBezTo>
                    <a:pt x="309485" y="104113"/>
                    <a:pt x="300815" y="125043"/>
                    <a:pt x="285383" y="140475"/>
                  </a:cubicBezTo>
                  <a:cubicBezTo>
                    <a:pt x="269951" y="155907"/>
                    <a:pt x="249020" y="164577"/>
                    <a:pt x="227196" y="164577"/>
                  </a:cubicBezTo>
                  <a:lnTo>
                    <a:pt x="82288" y="164577"/>
                  </a:lnTo>
                  <a:cubicBezTo>
                    <a:pt x="60464" y="164577"/>
                    <a:pt x="39534" y="155907"/>
                    <a:pt x="24102" y="140475"/>
                  </a:cubicBezTo>
                  <a:cubicBezTo>
                    <a:pt x="8670" y="125043"/>
                    <a:pt x="0" y="104113"/>
                    <a:pt x="0" y="82288"/>
                  </a:cubicBezTo>
                  <a:lnTo>
                    <a:pt x="0" y="82288"/>
                  </a:lnTo>
                  <a:cubicBezTo>
                    <a:pt x="0" y="60464"/>
                    <a:pt x="8670" y="39534"/>
                    <a:pt x="24102" y="24102"/>
                  </a:cubicBezTo>
                  <a:cubicBezTo>
                    <a:pt x="39534" y="8670"/>
                    <a:pt x="60464" y="0"/>
                    <a:pt x="82288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57150"/>
              <a:ext cx="309484" cy="221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0"/>
                </a:lnSpc>
              </a:pPr>
              <a:r>
                <a:rPr lang="en-US" sz="2126">
                  <a:solidFill>
                    <a:srgbClr val="FFFDFD"/>
                  </a:solidFill>
                  <a:latin typeface="Alatsi"/>
                </a:rPr>
                <a:t>AND</a:t>
              </a: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2106153" y="3799780"/>
          <a:ext cx="13793712" cy="1057275"/>
        </p:xfrm>
        <a:graphic>
          <a:graphicData uri="http://schemas.openxmlformats.org/drawingml/2006/table">
            <a:tbl>
              <a:tblPr/>
              <a:tblGrid>
                <a:gridCol w="1724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57275"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1135659" y="132182"/>
            <a:ext cx="7398247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FFFF"/>
                </a:solidFill>
                <a:latin typeface="Poppins Bold"/>
              </a:rPr>
              <a:t>7.3 Bit Manipulation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2046" y="1500839"/>
            <a:ext cx="8423036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19D97"/>
                </a:solidFill>
                <a:latin typeface="Poppins Bold"/>
              </a:rPr>
              <a:t>Worked Example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2046" y="2694896"/>
            <a:ext cx="16455176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All of the bits need to be set to 0. What logical bitwise operation + operand is required?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580319" y="1132204"/>
            <a:ext cx="2113108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FFFFFF"/>
                </a:solidFill>
                <a:latin typeface="Poppins"/>
              </a:rPr>
              <a:t>Highlighter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5771360" y="6870842"/>
            <a:ext cx="2209237" cy="1154988"/>
            <a:chOff x="0" y="0"/>
            <a:chExt cx="581857" cy="30419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81857" cy="304194"/>
            </a:xfrm>
            <a:custGeom>
              <a:avLst/>
              <a:gdLst/>
              <a:ahLst/>
              <a:cxnLst/>
              <a:rect l="l" t="t" r="r" b="b"/>
              <a:pathLst>
                <a:path w="581857" h="304194">
                  <a:moveTo>
                    <a:pt x="152097" y="0"/>
                  </a:moveTo>
                  <a:lnTo>
                    <a:pt x="429759" y="0"/>
                  </a:lnTo>
                  <a:cubicBezTo>
                    <a:pt x="513760" y="0"/>
                    <a:pt x="581857" y="68096"/>
                    <a:pt x="581857" y="152097"/>
                  </a:cubicBezTo>
                  <a:lnTo>
                    <a:pt x="581857" y="152097"/>
                  </a:lnTo>
                  <a:cubicBezTo>
                    <a:pt x="581857" y="236098"/>
                    <a:pt x="513760" y="304194"/>
                    <a:pt x="429759" y="304194"/>
                  </a:cubicBezTo>
                  <a:lnTo>
                    <a:pt x="152097" y="304194"/>
                  </a:lnTo>
                  <a:cubicBezTo>
                    <a:pt x="68096" y="304194"/>
                    <a:pt x="0" y="236098"/>
                    <a:pt x="0" y="152097"/>
                  </a:cubicBezTo>
                  <a:lnTo>
                    <a:pt x="0" y="152097"/>
                  </a:lnTo>
                  <a:cubicBezTo>
                    <a:pt x="0" y="68096"/>
                    <a:pt x="68096" y="0"/>
                    <a:pt x="152097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85725"/>
              <a:ext cx="581857" cy="3899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540"/>
                </a:lnSpc>
              </a:pPr>
              <a:r>
                <a:rPr lang="en-US" sz="3026">
                  <a:solidFill>
                    <a:srgbClr val="FFFDFD"/>
                  </a:solidFill>
                  <a:latin typeface="Alatsi"/>
                </a:rPr>
                <a:t>AND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158525" y="6870842"/>
            <a:ext cx="4431990" cy="1154988"/>
            <a:chOff x="0" y="0"/>
            <a:chExt cx="1167273" cy="30419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67273" cy="304194"/>
            </a:xfrm>
            <a:custGeom>
              <a:avLst/>
              <a:gdLst/>
              <a:ahLst/>
              <a:cxnLst/>
              <a:rect l="l" t="t" r="r" b="b"/>
              <a:pathLst>
                <a:path w="1167273" h="304194">
                  <a:moveTo>
                    <a:pt x="89088" y="0"/>
                  </a:moveTo>
                  <a:lnTo>
                    <a:pt x="1078185" y="0"/>
                  </a:lnTo>
                  <a:cubicBezTo>
                    <a:pt x="1127387" y="0"/>
                    <a:pt x="1167273" y="39886"/>
                    <a:pt x="1167273" y="89088"/>
                  </a:cubicBezTo>
                  <a:lnTo>
                    <a:pt x="1167273" y="215106"/>
                  </a:lnTo>
                  <a:cubicBezTo>
                    <a:pt x="1167273" y="238734"/>
                    <a:pt x="1157887" y="261394"/>
                    <a:pt x="1141180" y="278101"/>
                  </a:cubicBezTo>
                  <a:cubicBezTo>
                    <a:pt x="1124473" y="294808"/>
                    <a:pt x="1101813" y="304194"/>
                    <a:pt x="1078185" y="304194"/>
                  </a:cubicBezTo>
                  <a:lnTo>
                    <a:pt x="89088" y="304194"/>
                  </a:lnTo>
                  <a:cubicBezTo>
                    <a:pt x="65461" y="304194"/>
                    <a:pt x="42801" y="294808"/>
                    <a:pt x="26093" y="278101"/>
                  </a:cubicBezTo>
                  <a:cubicBezTo>
                    <a:pt x="9386" y="261394"/>
                    <a:pt x="0" y="238734"/>
                    <a:pt x="0" y="215106"/>
                  </a:cubicBezTo>
                  <a:lnTo>
                    <a:pt x="0" y="89088"/>
                  </a:lnTo>
                  <a:cubicBezTo>
                    <a:pt x="0" y="65461"/>
                    <a:pt x="9386" y="42801"/>
                    <a:pt x="26093" y="26093"/>
                  </a:cubicBezTo>
                  <a:cubicBezTo>
                    <a:pt x="42801" y="9386"/>
                    <a:pt x="65461" y="0"/>
                    <a:pt x="89088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85725"/>
              <a:ext cx="1167273" cy="3899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540"/>
                </a:lnSpc>
              </a:pPr>
              <a:r>
                <a:rPr lang="en-US" sz="3026">
                  <a:solidFill>
                    <a:srgbClr val="FFFDFD"/>
                  </a:solidFill>
                  <a:latin typeface="Alatsi"/>
                </a:rPr>
                <a:t>0000 0000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071209" y="5936091"/>
            <a:ext cx="1609539" cy="815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0"/>
              </a:lnSpc>
              <a:spcBef>
                <a:spcPct val="0"/>
              </a:spcBef>
            </a:pPr>
            <a:r>
              <a:rPr lang="en-US" sz="2393">
                <a:solidFill>
                  <a:srgbClr val="000000"/>
                </a:solidFill>
                <a:latin typeface="Open Sans Bold"/>
              </a:rPr>
              <a:t>Bitwise Operation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569751" y="6145608"/>
            <a:ext cx="1609539" cy="39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0"/>
              </a:lnSpc>
              <a:spcBef>
                <a:spcPct val="0"/>
              </a:spcBef>
            </a:pPr>
            <a:r>
              <a:rPr lang="en-US" sz="2393">
                <a:solidFill>
                  <a:srgbClr val="000000"/>
                </a:solidFill>
                <a:latin typeface="Open Sans Bold"/>
              </a:rPr>
              <a:t>Operand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2106153" y="4047413"/>
          <a:ext cx="13793712" cy="1057275"/>
        </p:xfrm>
        <a:graphic>
          <a:graphicData uri="http://schemas.openxmlformats.org/drawingml/2006/table">
            <a:tbl>
              <a:tblPr/>
              <a:tblGrid>
                <a:gridCol w="1724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57275"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FF1495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1135659" y="132182"/>
            <a:ext cx="7398247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FFFF"/>
                </a:solidFill>
                <a:latin typeface="Poppins Bold"/>
              </a:rPr>
              <a:t>7.3 Bit Manipulation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2046" y="1500839"/>
            <a:ext cx="8423036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19D97"/>
                </a:solidFill>
                <a:latin typeface="Poppins Bold"/>
              </a:rPr>
              <a:t>Worked Example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2046" y="2694896"/>
            <a:ext cx="16455176" cy="1047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A sensor has recorded a value that is too high so bit 3 must be set to 1 but other bits must remain unaltered. State which logical bitwise operation + operand is required.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580319" y="1132204"/>
            <a:ext cx="2113108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FFFFFF"/>
                </a:solidFill>
                <a:latin typeface="Poppins"/>
              </a:rPr>
              <a:t>Highlighter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2106153" y="4047413"/>
          <a:ext cx="13793712" cy="1057275"/>
        </p:xfrm>
        <a:graphic>
          <a:graphicData uri="http://schemas.openxmlformats.org/drawingml/2006/table">
            <a:tbl>
              <a:tblPr/>
              <a:tblGrid>
                <a:gridCol w="1724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57275"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FF1495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1135659" y="132182"/>
            <a:ext cx="7398247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FFFF"/>
                </a:solidFill>
                <a:latin typeface="Poppins Bold"/>
              </a:rPr>
              <a:t>7.3 Bit Manipulation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2046" y="1500839"/>
            <a:ext cx="8423036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19D97"/>
                </a:solidFill>
                <a:latin typeface="Poppins Bold"/>
              </a:rPr>
              <a:t>Worked Example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2046" y="2694896"/>
            <a:ext cx="16455176" cy="1047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A sensor has recorded a value that is too high so bit 3 must be set to 1 but other bits must remain unaltered. State which logical bitwise operation + operand is required.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580319" y="1132204"/>
            <a:ext cx="2113108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FFFFFF"/>
                </a:solidFill>
                <a:latin typeface="Poppins"/>
              </a:rPr>
              <a:t>Highlighter</a:t>
            </a:r>
          </a:p>
        </p:txBody>
      </p:sp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2106153" y="5143500"/>
          <a:ext cx="13793712" cy="1057275"/>
        </p:xfrm>
        <a:graphic>
          <a:graphicData uri="http://schemas.openxmlformats.org/drawingml/2006/table">
            <a:tbl>
              <a:tblPr/>
              <a:tblGrid>
                <a:gridCol w="1724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57275"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151018"/>
                          </a:solidFill>
                          <a:latin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3" name="Group 13"/>
          <p:cNvGrpSpPr/>
          <p:nvPr/>
        </p:nvGrpSpPr>
        <p:grpSpPr>
          <a:xfrm>
            <a:off x="2404327" y="4792249"/>
            <a:ext cx="1175074" cy="624878"/>
            <a:chOff x="0" y="0"/>
            <a:chExt cx="309484" cy="16457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9485" cy="164577"/>
            </a:xfrm>
            <a:custGeom>
              <a:avLst/>
              <a:gdLst/>
              <a:ahLst/>
              <a:cxnLst/>
              <a:rect l="l" t="t" r="r" b="b"/>
              <a:pathLst>
                <a:path w="309485" h="164577">
                  <a:moveTo>
                    <a:pt x="82288" y="0"/>
                  </a:moveTo>
                  <a:lnTo>
                    <a:pt x="227196" y="0"/>
                  </a:lnTo>
                  <a:cubicBezTo>
                    <a:pt x="249020" y="0"/>
                    <a:pt x="269951" y="8670"/>
                    <a:pt x="285383" y="24102"/>
                  </a:cubicBezTo>
                  <a:cubicBezTo>
                    <a:pt x="300815" y="39534"/>
                    <a:pt x="309485" y="60464"/>
                    <a:pt x="309485" y="82288"/>
                  </a:cubicBezTo>
                  <a:lnTo>
                    <a:pt x="309485" y="82288"/>
                  </a:lnTo>
                  <a:cubicBezTo>
                    <a:pt x="309485" y="104113"/>
                    <a:pt x="300815" y="125043"/>
                    <a:pt x="285383" y="140475"/>
                  </a:cubicBezTo>
                  <a:cubicBezTo>
                    <a:pt x="269951" y="155907"/>
                    <a:pt x="249020" y="164577"/>
                    <a:pt x="227196" y="164577"/>
                  </a:cubicBezTo>
                  <a:lnTo>
                    <a:pt x="82288" y="164577"/>
                  </a:lnTo>
                  <a:cubicBezTo>
                    <a:pt x="60464" y="164577"/>
                    <a:pt x="39534" y="155907"/>
                    <a:pt x="24102" y="140475"/>
                  </a:cubicBezTo>
                  <a:cubicBezTo>
                    <a:pt x="8670" y="125043"/>
                    <a:pt x="0" y="104113"/>
                    <a:pt x="0" y="82288"/>
                  </a:cubicBezTo>
                  <a:lnTo>
                    <a:pt x="0" y="82288"/>
                  </a:lnTo>
                  <a:cubicBezTo>
                    <a:pt x="0" y="60464"/>
                    <a:pt x="8670" y="39534"/>
                    <a:pt x="24102" y="24102"/>
                  </a:cubicBezTo>
                  <a:cubicBezTo>
                    <a:pt x="39534" y="8670"/>
                    <a:pt x="60464" y="0"/>
                    <a:pt x="82288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309484" cy="221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0"/>
                </a:lnSpc>
              </a:pPr>
              <a:r>
                <a:rPr lang="en-US" sz="2126">
                  <a:solidFill>
                    <a:srgbClr val="FFFDFD"/>
                  </a:solidFill>
                  <a:latin typeface="Alatsi"/>
                </a:rPr>
                <a:t>OR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115365" y="4792249"/>
            <a:ext cx="1175074" cy="624878"/>
            <a:chOff x="0" y="0"/>
            <a:chExt cx="309484" cy="16457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09485" cy="164577"/>
            </a:xfrm>
            <a:custGeom>
              <a:avLst/>
              <a:gdLst/>
              <a:ahLst/>
              <a:cxnLst/>
              <a:rect l="l" t="t" r="r" b="b"/>
              <a:pathLst>
                <a:path w="309485" h="164577">
                  <a:moveTo>
                    <a:pt x="82288" y="0"/>
                  </a:moveTo>
                  <a:lnTo>
                    <a:pt x="227196" y="0"/>
                  </a:lnTo>
                  <a:cubicBezTo>
                    <a:pt x="249020" y="0"/>
                    <a:pt x="269951" y="8670"/>
                    <a:pt x="285383" y="24102"/>
                  </a:cubicBezTo>
                  <a:cubicBezTo>
                    <a:pt x="300815" y="39534"/>
                    <a:pt x="309485" y="60464"/>
                    <a:pt x="309485" y="82288"/>
                  </a:cubicBezTo>
                  <a:lnTo>
                    <a:pt x="309485" y="82288"/>
                  </a:lnTo>
                  <a:cubicBezTo>
                    <a:pt x="309485" y="104113"/>
                    <a:pt x="300815" y="125043"/>
                    <a:pt x="285383" y="140475"/>
                  </a:cubicBezTo>
                  <a:cubicBezTo>
                    <a:pt x="269951" y="155907"/>
                    <a:pt x="249020" y="164577"/>
                    <a:pt x="227196" y="164577"/>
                  </a:cubicBezTo>
                  <a:lnTo>
                    <a:pt x="82288" y="164577"/>
                  </a:lnTo>
                  <a:cubicBezTo>
                    <a:pt x="60464" y="164577"/>
                    <a:pt x="39534" y="155907"/>
                    <a:pt x="24102" y="140475"/>
                  </a:cubicBezTo>
                  <a:cubicBezTo>
                    <a:pt x="8670" y="125043"/>
                    <a:pt x="0" y="104113"/>
                    <a:pt x="0" y="82288"/>
                  </a:cubicBezTo>
                  <a:lnTo>
                    <a:pt x="0" y="82288"/>
                  </a:lnTo>
                  <a:cubicBezTo>
                    <a:pt x="0" y="60464"/>
                    <a:pt x="8670" y="39534"/>
                    <a:pt x="24102" y="24102"/>
                  </a:cubicBezTo>
                  <a:cubicBezTo>
                    <a:pt x="39534" y="8670"/>
                    <a:pt x="60464" y="0"/>
                    <a:pt x="82288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309484" cy="221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0"/>
                </a:lnSpc>
              </a:pPr>
              <a:r>
                <a:rPr lang="en-US" sz="2126">
                  <a:solidFill>
                    <a:srgbClr val="FFFDFD"/>
                  </a:solidFill>
                  <a:latin typeface="Alatsi"/>
                </a:rPr>
                <a:t>OR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823839" y="4792249"/>
            <a:ext cx="1175074" cy="624878"/>
            <a:chOff x="0" y="0"/>
            <a:chExt cx="309484" cy="16457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09485" cy="164577"/>
            </a:xfrm>
            <a:custGeom>
              <a:avLst/>
              <a:gdLst/>
              <a:ahLst/>
              <a:cxnLst/>
              <a:rect l="l" t="t" r="r" b="b"/>
              <a:pathLst>
                <a:path w="309485" h="164577">
                  <a:moveTo>
                    <a:pt x="82288" y="0"/>
                  </a:moveTo>
                  <a:lnTo>
                    <a:pt x="227196" y="0"/>
                  </a:lnTo>
                  <a:cubicBezTo>
                    <a:pt x="249020" y="0"/>
                    <a:pt x="269951" y="8670"/>
                    <a:pt x="285383" y="24102"/>
                  </a:cubicBezTo>
                  <a:cubicBezTo>
                    <a:pt x="300815" y="39534"/>
                    <a:pt x="309485" y="60464"/>
                    <a:pt x="309485" y="82288"/>
                  </a:cubicBezTo>
                  <a:lnTo>
                    <a:pt x="309485" y="82288"/>
                  </a:lnTo>
                  <a:cubicBezTo>
                    <a:pt x="309485" y="104113"/>
                    <a:pt x="300815" y="125043"/>
                    <a:pt x="285383" y="140475"/>
                  </a:cubicBezTo>
                  <a:cubicBezTo>
                    <a:pt x="269951" y="155907"/>
                    <a:pt x="249020" y="164577"/>
                    <a:pt x="227196" y="164577"/>
                  </a:cubicBezTo>
                  <a:lnTo>
                    <a:pt x="82288" y="164577"/>
                  </a:lnTo>
                  <a:cubicBezTo>
                    <a:pt x="60464" y="164577"/>
                    <a:pt x="39534" y="155907"/>
                    <a:pt x="24102" y="140475"/>
                  </a:cubicBezTo>
                  <a:cubicBezTo>
                    <a:pt x="8670" y="125043"/>
                    <a:pt x="0" y="104113"/>
                    <a:pt x="0" y="82288"/>
                  </a:cubicBezTo>
                  <a:lnTo>
                    <a:pt x="0" y="82288"/>
                  </a:lnTo>
                  <a:cubicBezTo>
                    <a:pt x="0" y="60464"/>
                    <a:pt x="8670" y="39534"/>
                    <a:pt x="24102" y="24102"/>
                  </a:cubicBezTo>
                  <a:cubicBezTo>
                    <a:pt x="39534" y="8670"/>
                    <a:pt x="60464" y="0"/>
                    <a:pt x="82288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309484" cy="221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0"/>
                </a:lnSpc>
              </a:pPr>
              <a:r>
                <a:rPr lang="en-US" sz="2126">
                  <a:solidFill>
                    <a:srgbClr val="FFFDFD"/>
                  </a:solidFill>
                  <a:latin typeface="Alatsi"/>
                </a:rPr>
                <a:t>OR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532313" y="4792249"/>
            <a:ext cx="1175074" cy="624878"/>
            <a:chOff x="0" y="0"/>
            <a:chExt cx="309484" cy="16457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09485" cy="164577"/>
            </a:xfrm>
            <a:custGeom>
              <a:avLst/>
              <a:gdLst/>
              <a:ahLst/>
              <a:cxnLst/>
              <a:rect l="l" t="t" r="r" b="b"/>
              <a:pathLst>
                <a:path w="309485" h="164577">
                  <a:moveTo>
                    <a:pt x="82288" y="0"/>
                  </a:moveTo>
                  <a:lnTo>
                    <a:pt x="227196" y="0"/>
                  </a:lnTo>
                  <a:cubicBezTo>
                    <a:pt x="249020" y="0"/>
                    <a:pt x="269951" y="8670"/>
                    <a:pt x="285383" y="24102"/>
                  </a:cubicBezTo>
                  <a:cubicBezTo>
                    <a:pt x="300815" y="39534"/>
                    <a:pt x="309485" y="60464"/>
                    <a:pt x="309485" y="82288"/>
                  </a:cubicBezTo>
                  <a:lnTo>
                    <a:pt x="309485" y="82288"/>
                  </a:lnTo>
                  <a:cubicBezTo>
                    <a:pt x="309485" y="104113"/>
                    <a:pt x="300815" y="125043"/>
                    <a:pt x="285383" y="140475"/>
                  </a:cubicBezTo>
                  <a:cubicBezTo>
                    <a:pt x="269951" y="155907"/>
                    <a:pt x="249020" y="164577"/>
                    <a:pt x="227196" y="164577"/>
                  </a:cubicBezTo>
                  <a:lnTo>
                    <a:pt x="82288" y="164577"/>
                  </a:lnTo>
                  <a:cubicBezTo>
                    <a:pt x="60464" y="164577"/>
                    <a:pt x="39534" y="155907"/>
                    <a:pt x="24102" y="140475"/>
                  </a:cubicBezTo>
                  <a:cubicBezTo>
                    <a:pt x="8670" y="125043"/>
                    <a:pt x="0" y="104113"/>
                    <a:pt x="0" y="82288"/>
                  </a:cubicBezTo>
                  <a:lnTo>
                    <a:pt x="0" y="82288"/>
                  </a:lnTo>
                  <a:cubicBezTo>
                    <a:pt x="0" y="60464"/>
                    <a:pt x="8670" y="39534"/>
                    <a:pt x="24102" y="24102"/>
                  </a:cubicBezTo>
                  <a:cubicBezTo>
                    <a:pt x="39534" y="8670"/>
                    <a:pt x="60464" y="0"/>
                    <a:pt x="82288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309484" cy="221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0"/>
                </a:lnSpc>
              </a:pPr>
              <a:r>
                <a:rPr lang="en-US" sz="2126">
                  <a:solidFill>
                    <a:srgbClr val="FFFDFD"/>
                  </a:solidFill>
                  <a:latin typeface="Alatsi"/>
                </a:rPr>
                <a:t>OR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240787" y="4792249"/>
            <a:ext cx="1175074" cy="624878"/>
            <a:chOff x="0" y="0"/>
            <a:chExt cx="309484" cy="16457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09485" cy="164577"/>
            </a:xfrm>
            <a:custGeom>
              <a:avLst/>
              <a:gdLst/>
              <a:ahLst/>
              <a:cxnLst/>
              <a:rect l="l" t="t" r="r" b="b"/>
              <a:pathLst>
                <a:path w="309485" h="164577">
                  <a:moveTo>
                    <a:pt x="82288" y="0"/>
                  </a:moveTo>
                  <a:lnTo>
                    <a:pt x="227196" y="0"/>
                  </a:lnTo>
                  <a:cubicBezTo>
                    <a:pt x="249020" y="0"/>
                    <a:pt x="269951" y="8670"/>
                    <a:pt x="285383" y="24102"/>
                  </a:cubicBezTo>
                  <a:cubicBezTo>
                    <a:pt x="300815" y="39534"/>
                    <a:pt x="309485" y="60464"/>
                    <a:pt x="309485" y="82288"/>
                  </a:cubicBezTo>
                  <a:lnTo>
                    <a:pt x="309485" y="82288"/>
                  </a:lnTo>
                  <a:cubicBezTo>
                    <a:pt x="309485" y="104113"/>
                    <a:pt x="300815" y="125043"/>
                    <a:pt x="285383" y="140475"/>
                  </a:cubicBezTo>
                  <a:cubicBezTo>
                    <a:pt x="269951" y="155907"/>
                    <a:pt x="249020" y="164577"/>
                    <a:pt x="227196" y="164577"/>
                  </a:cubicBezTo>
                  <a:lnTo>
                    <a:pt x="82288" y="164577"/>
                  </a:lnTo>
                  <a:cubicBezTo>
                    <a:pt x="60464" y="164577"/>
                    <a:pt x="39534" y="155907"/>
                    <a:pt x="24102" y="140475"/>
                  </a:cubicBezTo>
                  <a:cubicBezTo>
                    <a:pt x="8670" y="125043"/>
                    <a:pt x="0" y="104113"/>
                    <a:pt x="0" y="82288"/>
                  </a:cubicBezTo>
                  <a:lnTo>
                    <a:pt x="0" y="82288"/>
                  </a:lnTo>
                  <a:cubicBezTo>
                    <a:pt x="0" y="60464"/>
                    <a:pt x="8670" y="39534"/>
                    <a:pt x="24102" y="24102"/>
                  </a:cubicBezTo>
                  <a:cubicBezTo>
                    <a:pt x="39534" y="8670"/>
                    <a:pt x="60464" y="0"/>
                    <a:pt x="82288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57150"/>
              <a:ext cx="309484" cy="221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0"/>
                </a:lnSpc>
              </a:pPr>
              <a:r>
                <a:rPr lang="en-US" sz="2126">
                  <a:solidFill>
                    <a:srgbClr val="FFFDFD"/>
                  </a:solidFill>
                  <a:latin typeface="Alatsi"/>
                </a:rPr>
                <a:t>OR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951825" y="4792249"/>
            <a:ext cx="1175074" cy="624878"/>
            <a:chOff x="0" y="0"/>
            <a:chExt cx="309484" cy="16457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09485" cy="164577"/>
            </a:xfrm>
            <a:custGeom>
              <a:avLst/>
              <a:gdLst/>
              <a:ahLst/>
              <a:cxnLst/>
              <a:rect l="l" t="t" r="r" b="b"/>
              <a:pathLst>
                <a:path w="309485" h="164577">
                  <a:moveTo>
                    <a:pt x="82288" y="0"/>
                  </a:moveTo>
                  <a:lnTo>
                    <a:pt x="227196" y="0"/>
                  </a:lnTo>
                  <a:cubicBezTo>
                    <a:pt x="249020" y="0"/>
                    <a:pt x="269951" y="8670"/>
                    <a:pt x="285383" y="24102"/>
                  </a:cubicBezTo>
                  <a:cubicBezTo>
                    <a:pt x="300815" y="39534"/>
                    <a:pt x="309485" y="60464"/>
                    <a:pt x="309485" y="82288"/>
                  </a:cubicBezTo>
                  <a:lnTo>
                    <a:pt x="309485" y="82288"/>
                  </a:lnTo>
                  <a:cubicBezTo>
                    <a:pt x="309485" y="104113"/>
                    <a:pt x="300815" y="125043"/>
                    <a:pt x="285383" y="140475"/>
                  </a:cubicBezTo>
                  <a:cubicBezTo>
                    <a:pt x="269951" y="155907"/>
                    <a:pt x="249020" y="164577"/>
                    <a:pt x="227196" y="164577"/>
                  </a:cubicBezTo>
                  <a:lnTo>
                    <a:pt x="82288" y="164577"/>
                  </a:lnTo>
                  <a:cubicBezTo>
                    <a:pt x="60464" y="164577"/>
                    <a:pt x="39534" y="155907"/>
                    <a:pt x="24102" y="140475"/>
                  </a:cubicBezTo>
                  <a:cubicBezTo>
                    <a:pt x="8670" y="125043"/>
                    <a:pt x="0" y="104113"/>
                    <a:pt x="0" y="82288"/>
                  </a:cubicBezTo>
                  <a:lnTo>
                    <a:pt x="0" y="82288"/>
                  </a:lnTo>
                  <a:cubicBezTo>
                    <a:pt x="0" y="60464"/>
                    <a:pt x="8670" y="39534"/>
                    <a:pt x="24102" y="24102"/>
                  </a:cubicBezTo>
                  <a:cubicBezTo>
                    <a:pt x="39534" y="8670"/>
                    <a:pt x="60464" y="0"/>
                    <a:pt x="82288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57150"/>
              <a:ext cx="309484" cy="221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0"/>
                </a:lnSpc>
              </a:pPr>
              <a:r>
                <a:rPr lang="en-US" sz="2126">
                  <a:solidFill>
                    <a:srgbClr val="FFFDFD"/>
                  </a:solidFill>
                  <a:latin typeface="Alatsi"/>
                </a:rPr>
                <a:t>OR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660299" y="4792249"/>
            <a:ext cx="1175074" cy="624878"/>
            <a:chOff x="0" y="0"/>
            <a:chExt cx="309484" cy="164577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09485" cy="164577"/>
            </a:xfrm>
            <a:custGeom>
              <a:avLst/>
              <a:gdLst/>
              <a:ahLst/>
              <a:cxnLst/>
              <a:rect l="l" t="t" r="r" b="b"/>
              <a:pathLst>
                <a:path w="309485" h="164577">
                  <a:moveTo>
                    <a:pt x="82288" y="0"/>
                  </a:moveTo>
                  <a:lnTo>
                    <a:pt x="227196" y="0"/>
                  </a:lnTo>
                  <a:cubicBezTo>
                    <a:pt x="249020" y="0"/>
                    <a:pt x="269951" y="8670"/>
                    <a:pt x="285383" y="24102"/>
                  </a:cubicBezTo>
                  <a:cubicBezTo>
                    <a:pt x="300815" y="39534"/>
                    <a:pt x="309485" y="60464"/>
                    <a:pt x="309485" y="82288"/>
                  </a:cubicBezTo>
                  <a:lnTo>
                    <a:pt x="309485" y="82288"/>
                  </a:lnTo>
                  <a:cubicBezTo>
                    <a:pt x="309485" y="104113"/>
                    <a:pt x="300815" y="125043"/>
                    <a:pt x="285383" y="140475"/>
                  </a:cubicBezTo>
                  <a:cubicBezTo>
                    <a:pt x="269951" y="155907"/>
                    <a:pt x="249020" y="164577"/>
                    <a:pt x="227196" y="164577"/>
                  </a:cubicBezTo>
                  <a:lnTo>
                    <a:pt x="82288" y="164577"/>
                  </a:lnTo>
                  <a:cubicBezTo>
                    <a:pt x="60464" y="164577"/>
                    <a:pt x="39534" y="155907"/>
                    <a:pt x="24102" y="140475"/>
                  </a:cubicBezTo>
                  <a:cubicBezTo>
                    <a:pt x="8670" y="125043"/>
                    <a:pt x="0" y="104113"/>
                    <a:pt x="0" y="82288"/>
                  </a:cubicBezTo>
                  <a:lnTo>
                    <a:pt x="0" y="82288"/>
                  </a:lnTo>
                  <a:cubicBezTo>
                    <a:pt x="0" y="60464"/>
                    <a:pt x="8670" y="39534"/>
                    <a:pt x="24102" y="24102"/>
                  </a:cubicBezTo>
                  <a:cubicBezTo>
                    <a:pt x="39534" y="8670"/>
                    <a:pt x="60464" y="0"/>
                    <a:pt x="82288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57150"/>
              <a:ext cx="309484" cy="221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0"/>
                </a:lnSpc>
              </a:pPr>
              <a:r>
                <a:rPr lang="en-US" sz="2126">
                  <a:solidFill>
                    <a:srgbClr val="FFFDFD"/>
                  </a:solidFill>
                  <a:latin typeface="Alatsi"/>
                </a:rPr>
                <a:t>OR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4368773" y="4792249"/>
            <a:ext cx="1175074" cy="624878"/>
            <a:chOff x="0" y="0"/>
            <a:chExt cx="309484" cy="16457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09485" cy="164577"/>
            </a:xfrm>
            <a:custGeom>
              <a:avLst/>
              <a:gdLst/>
              <a:ahLst/>
              <a:cxnLst/>
              <a:rect l="l" t="t" r="r" b="b"/>
              <a:pathLst>
                <a:path w="309485" h="164577">
                  <a:moveTo>
                    <a:pt x="82288" y="0"/>
                  </a:moveTo>
                  <a:lnTo>
                    <a:pt x="227196" y="0"/>
                  </a:lnTo>
                  <a:cubicBezTo>
                    <a:pt x="249020" y="0"/>
                    <a:pt x="269951" y="8670"/>
                    <a:pt x="285383" y="24102"/>
                  </a:cubicBezTo>
                  <a:cubicBezTo>
                    <a:pt x="300815" y="39534"/>
                    <a:pt x="309485" y="60464"/>
                    <a:pt x="309485" y="82288"/>
                  </a:cubicBezTo>
                  <a:lnTo>
                    <a:pt x="309485" y="82288"/>
                  </a:lnTo>
                  <a:cubicBezTo>
                    <a:pt x="309485" y="104113"/>
                    <a:pt x="300815" y="125043"/>
                    <a:pt x="285383" y="140475"/>
                  </a:cubicBezTo>
                  <a:cubicBezTo>
                    <a:pt x="269951" y="155907"/>
                    <a:pt x="249020" y="164577"/>
                    <a:pt x="227196" y="164577"/>
                  </a:cubicBezTo>
                  <a:lnTo>
                    <a:pt x="82288" y="164577"/>
                  </a:lnTo>
                  <a:cubicBezTo>
                    <a:pt x="60464" y="164577"/>
                    <a:pt x="39534" y="155907"/>
                    <a:pt x="24102" y="140475"/>
                  </a:cubicBezTo>
                  <a:cubicBezTo>
                    <a:pt x="8670" y="125043"/>
                    <a:pt x="0" y="104113"/>
                    <a:pt x="0" y="82288"/>
                  </a:cubicBezTo>
                  <a:lnTo>
                    <a:pt x="0" y="82288"/>
                  </a:lnTo>
                  <a:cubicBezTo>
                    <a:pt x="0" y="60464"/>
                    <a:pt x="8670" y="39534"/>
                    <a:pt x="24102" y="24102"/>
                  </a:cubicBezTo>
                  <a:cubicBezTo>
                    <a:pt x="39534" y="8670"/>
                    <a:pt x="60464" y="0"/>
                    <a:pt x="82288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57150"/>
              <a:ext cx="309484" cy="221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0"/>
                </a:lnSpc>
              </a:pPr>
              <a:r>
                <a:rPr lang="en-US" sz="2126">
                  <a:solidFill>
                    <a:srgbClr val="FFFDFD"/>
                  </a:solidFill>
                  <a:latin typeface="Alatsi"/>
                </a:rPr>
                <a:t>OR</a:t>
              </a:r>
            </a:p>
          </p:txBody>
        </p:sp>
      </p:grpSp>
      <p:graphicFrame>
        <p:nvGraphicFramePr>
          <p:cNvPr id="37" name="Table 37"/>
          <p:cNvGraphicFramePr>
            <a:graphicFrameLocks noGrp="1"/>
          </p:cNvGraphicFramePr>
          <p:nvPr/>
        </p:nvGraphicFramePr>
        <p:xfrm>
          <a:off x="2106153" y="6337928"/>
          <a:ext cx="13793712" cy="1057275"/>
        </p:xfrm>
        <a:graphic>
          <a:graphicData uri="http://schemas.openxmlformats.org/drawingml/2006/table">
            <a:tbl>
              <a:tblPr/>
              <a:tblGrid>
                <a:gridCol w="1724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57275"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2106153" y="4047413"/>
          <a:ext cx="13793712" cy="1057275"/>
        </p:xfrm>
        <a:graphic>
          <a:graphicData uri="http://schemas.openxmlformats.org/drawingml/2006/table">
            <a:tbl>
              <a:tblPr/>
              <a:tblGrid>
                <a:gridCol w="1724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57275"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FF1495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1135659" y="132182"/>
            <a:ext cx="7398247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FFFF"/>
                </a:solidFill>
                <a:latin typeface="Poppins Bold"/>
              </a:rPr>
              <a:t>7.3 Bit Manipulation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2046" y="1500839"/>
            <a:ext cx="8423036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19D97"/>
                </a:solidFill>
                <a:latin typeface="Poppins Bold"/>
              </a:rPr>
              <a:t>Worked Example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2046" y="2694896"/>
            <a:ext cx="16455176" cy="1047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A sensor has recorded a value that is too high so bit 3 must be set to 1 but other bits must remain unaltered. State which logical bitwise operation + operand is required.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580319" y="1132204"/>
            <a:ext cx="2113108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FFFFFF"/>
                </a:solidFill>
                <a:latin typeface="Poppins"/>
              </a:rPr>
              <a:t>Highlighter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5734423" y="6862243"/>
            <a:ext cx="2209237" cy="1154988"/>
            <a:chOff x="0" y="0"/>
            <a:chExt cx="581857" cy="30419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81857" cy="304194"/>
            </a:xfrm>
            <a:custGeom>
              <a:avLst/>
              <a:gdLst/>
              <a:ahLst/>
              <a:cxnLst/>
              <a:rect l="l" t="t" r="r" b="b"/>
              <a:pathLst>
                <a:path w="581857" h="304194">
                  <a:moveTo>
                    <a:pt x="152097" y="0"/>
                  </a:moveTo>
                  <a:lnTo>
                    <a:pt x="429759" y="0"/>
                  </a:lnTo>
                  <a:cubicBezTo>
                    <a:pt x="513760" y="0"/>
                    <a:pt x="581857" y="68096"/>
                    <a:pt x="581857" y="152097"/>
                  </a:cubicBezTo>
                  <a:lnTo>
                    <a:pt x="581857" y="152097"/>
                  </a:lnTo>
                  <a:cubicBezTo>
                    <a:pt x="581857" y="236098"/>
                    <a:pt x="513760" y="304194"/>
                    <a:pt x="429759" y="304194"/>
                  </a:cubicBezTo>
                  <a:lnTo>
                    <a:pt x="152097" y="304194"/>
                  </a:lnTo>
                  <a:cubicBezTo>
                    <a:pt x="68096" y="304194"/>
                    <a:pt x="0" y="236098"/>
                    <a:pt x="0" y="152097"/>
                  </a:cubicBezTo>
                  <a:lnTo>
                    <a:pt x="0" y="152097"/>
                  </a:lnTo>
                  <a:cubicBezTo>
                    <a:pt x="0" y="68096"/>
                    <a:pt x="68096" y="0"/>
                    <a:pt x="152097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85725"/>
              <a:ext cx="581857" cy="3899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540"/>
                </a:lnSpc>
              </a:pPr>
              <a:r>
                <a:rPr lang="en-US" sz="3026">
                  <a:solidFill>
                    <a:srgbClr val="FFFDFD"/>
                  </a:solidFill>
                  <a:latin typeface="Alatsi"/>
                </a:rPr>
                <a:t>OR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121587" y="6862243"/>
            <a:ext cx="4431990" cy="1154988"/>
            <a:chOff x="0" y="0"/>
            <a:chExt cx="1167273" cy="30419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67273" cy="304194"/>
            </a:xfrm>
            <a:custGeom>
              <a:avLst/>
              <a:gdLst/>
              <a:ahLst/>
              <a:cxnLst/>
              <a:rect l="l" t="t" r="r" b="b"/>
              <a:pathLst>
                <a:path w="1167273" h="304194">
                  <a:moveTo>
                    <a:pt x="89088" y="0"/>
                  </a:moveTo>
                  <a:lnTo>
                    <a:pt x="1078185" y="0"/>
                  </a:lnTo>
                  <a:cubicBezTo>
                    <a:pt x="1127387" y="0"/>
                    <a:pt x="1167273" y="39886"/>
                    <a:pt x="1167273" y="89088"/>
                  </a:cubicBezTo>
                  <a:lnTo>
                    <a:pt x="1167273" y="215106"/>
                  </a:lnTo>
                  <a:cubicBezTo>
                    <a:pt x="1167273" y="238734"/>
                    <a:pt x="1157887" y="261394"/>
                    <a:pt x="1141180" y="278101"/>
                  </a:cubicBezTo>
                  <a:cubicBezTo>
                    <a:pt x="1124473" y="294808"/>
                    <a:pt x="1101813" y="304194"/>
                    <a:pt x="1078185" y="304194"/>
                  </a:cubicBezTo>
                  <a:lnTo>
                    <a:pt x="89088" y="304194"/>
                  </a:lnTo>
                  <a:cubicBezTo>
                    <a:pt x="65461" y="304194"/>
                    <a:pt x="42801" y="294808"/>
                    <a:pt x="26093" y="278101"/>
                  </a:cubicBezTo>
                  <a:cubicBezTo>
                    <a:pt x="9386" y="261394"/>
                    <a:pt x="0" y="238734"/>
                    <a:pt x="0" y="215106"/>
                  </a:cubicBezTo>
                  <a:lnTo>
                    <a:pt x="0" y="89088"/>
                  </a:lnTo>
                  <a:cubicBezTo>
                    <a:pt x="0" y="65461"/>
                    <a:pt x="9386" y="42801"/>
                    <a:pt x="26093" y="26093"/>
                  </a:cubicBezTo>
                  <a:cubicBezTo>
                    <a:pt x="42801" y="9386"/>
                    <a:pt x="65461" y="0"/>
                    <a:pt x="89088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85725"/>
              <a:ext cx="1167273" cy="3899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540"/>
                </a:lnSpc>
              </a:pPr>
              <a:r>
                <a:rPr lang="en-US" sz="3026">
                  <a:solidFill>
                    <a:srgbClr val="FFFDFD"/>
                  </a:solidFill>
                  <a:latin typeface="Alatsi"/>
                </a:rPr>
                <a:t>0010 0000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071209" y="5936091"/>
            <a:ext cx="1609539" cy="815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0"/>
              </a:lnSpc>
              <a:spcBef>
                <a:spcPct val="0"/>
              </a:spcBef>
            </a:pPr>
            <a:r>
              <a:rPr lang="en-US" sz="2393">
                <a:solidFill>
                  <a:srgbClr val="000000"/>
                </a:solidFill>
                <a:latin typeface="Open Sans Bold"/>
              </a:rPr>
              <a:t>Bitwise Operation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569751" y="6145608"/>
            <a:ext cx="1609539" cy="39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0"/>
              </a:lnSpc>
              <a:spcBef>
                <a:spcPct val="0"/>
              </a:spcBef>
            </a:pPr>
            <a:r>
              <a:rPr lang="en-US" sz="2393">
                <a:solidFill>
                  <a:srgbClr val="000000"/>
                </a:solidFill>
                <a:latin typeface="Open Sans Bold"/>
              </a:rPr>
              <a:t>Operand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2106153" y="4047413"/>
          <a:ext cx="13793712" cy="1057275"/>
        </p:xfrm>
        <a:graphic>
          <a:graphicData uri="http://schemas.openxmlformats.org/drawingml/2006/table">
            <a:tbl>
              <a:tblPr/>
              <a:tblGrid>
                <a:gridCol w="1724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57275"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FF1495"/>
                          </a:solidFill>
                          <a:latin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FF1495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1135659" y="132182"/>
            <a:ext cx="7398247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FFFF"/>
                </a:solidFill>
                <a:latin typeface="Poppins Bold"/>
              </a:rPr>
              <a:t>7.3 Bit Manipulation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2046" y="1500839"/>
            <a:ext cx="8423036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19D97"/>
                </a:solidFill>
                <a:latin typeface="Poppins Bold"/>
              </a:rPr>
              <a:t>Worked Example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2046" y="2694896"/>
            <a:ext cx="16455176" cy="1047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Bit number 1 and number 8 needs to toggle (0 to 1, 1 to 0) due to a misreading. State which logical bitwise operation + operand is required.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580319" y="1132204"/>
            <a:ext cx="2113108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FFFFFF"/>
                </a:solidFill>
                <a:latin typeface="Poppins"/>
              </a:rPr>
              <a:t>Highlighter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2106153" y="4047413"/>
          <a:ext cx="13793712" cy="1057275"/>
        </p:xfrm>
        <a:graphic>
          <a:graphicData uri="http://schemas.openxmlformats.org/drawingml/2006/table">
            <a:tbl>
              <a:tblPr/>
              <a:tblGrid>
                <a:gridCol w="1724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57275"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FF1495"/>
                          </a:solidFill>
                          <a:latin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FF1495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1135659" y="132182"/>
            <a:ext cx="7398247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FFFF"/>
                </a:solidFill>
                <a:latin typeface="Poppins Bold"/>
              </a:rPr>
              <a:t>7.3 Bit Manipulation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2046" y="1500839"/>
            <a:ext cx="8423036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19D97"/>
                </a:solidFill>
                <a:latin typeface="Poppins Bold"/>
              </a:rPr>
              <a:t>Worked Example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2046" y="2694896"/>
            <a:ext cx="16455176" cy="1047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Bit number 1 and number 8 needs to toggle (0 to 1, 1 to 0) due to a misreading. State which logical bitwise operation + operand is required.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580319" y="1132204"/>
            <a:ext cx="2113108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FFFFFF"/>
                </a:solidFill>
                <a:latin typeface="Poppins"/>
              </a:rPr>
              <a:t>Highlighter</a:t>
            </a:r>
          </a:p>
        </p:txBody>
      </p:sp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2106153" y="5143500"/>
          <a:ext cx="13793712" cy="1057275"/>
        </p:xfrm>
        <a:graphic>
          <a:graphicData uri="http://schemas.openxmlformats.org/drawingml/2006/table">
            <a:tbl>
              <a:tblPr/>
              <a:tblGrid>
                <a:gridCol w="1724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57275"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151018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3" name="Group 13"/>
          <p:cNvGrpSpPr/>
          <p:nvPr/>
        </p:nvGrpSpPr>
        <p:grpSpPr>
          <a:xfrm>
            <a:off x="2404327" y="4792249"/>
            <a:ext cx="1175074" cy="624878"/>
            <a:chOff x="0" y="0"/>
            <a:chExt cx="309484" cy="16457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9485" cy="164577"/>
            </a:xfrm>
            <a:custGeom>
              <a:avLst/>
              <a:gdLst/>
              <a:ahLst/>
              <a:cxnLst/>
              <a:rect l="l" t="t" r="r" b="b"/>
              <a:pathLst>
                <a:path w="309485" h="164577">
                  <a:moveTo>
                    <a:pt x="82288" y="0"/>
                  </a:moveTo>
                  <a:lnTo>
                    <a:pt x="227196" y="0"/>
                  </a:lnTo>
                  <a:cubicBezTo>
                    <a:pt x="249020" y="0"/>
                    <a:pt x="269951" y="8670"/>
                    <a:pt x="285383" y="24102"/>
                  </a:cubicBezTo>
                  <a:cubicBezTo>
                    <a:pt x="300815" y="39534"/>
                    <a:pt x="309485" y="60464"/>
                    <a:pt x="309485" y="82288"/>
                  </a:cubicBezTo>
                  <a:lnTo>
                    <a:pt x="309485" y="82288"/>
                  </a:lnTo>
                  <a:cubicBezTo>
                    <a:pt x="309485" y="104113"/>
                    <a:pt x="300815" y="125043"/>
                    <a:pt x="285383" y="140475"/>
                  </a:cubicBezTo>
                  <a:cubicBezTo>
                    <a:pt x="269951" y="155907"/>
                    <a:pt x="249020" y="164577"/>
                    <a:pt x="227196" y="164577"/>
                  </a:cubicBezTo>
                  <a:lnTo>
                    <a:pt x="82288" y="164577"/>
                  </a:lnTo>
                  <a:cubicBezTo>
                    <a:pt x="60464" y="164577"/>
                    <a:pt x="39534" y="155907"/>
                    <a:pt x="24102" y="140475"/>
                  </a:cubicBezTo>
                  <a:cubicBezTo>
                    <a:pt x="8670" y="125043"/>
                    <a:pt x="0" y="104113"/>
                    <a:pt x="0" y="82288"/>
                  </a:cubicBezTo>
                  <a:lnTo>
                    <a:pt x="0" y="82288"/>
                  </a:lnTo>
                  <a:cubicBezTo>
                    <a:pt x="0" y="60464"/>
                    <a:pt x="8670" y="39534"/>
                    <a:pt x="24102" y="24102"/>
                  </a:cubicBezTo>
                  <a:cubicBezTo>
                    <a:pt x="39534" y="8670"/>
                    <a:pt x="60464" y="0"/>
                    <a:pt x="82288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309484" cy="221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0"/>
                </a:lnSpc>
              </a:pPr>
              <a:r>
                <a:rPr lang="en-US" sz="2126">
                  <a:solidFill>
                    <a:srgbClr val="FFFDFD"/>
                  </a:solidFill>
                  <a:latin typeface="Alatsi"/>
                </a:rPr>
                <a:t>XOR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115365" y="4792249"/>
            <a:ext cx="1175074" cy="624878"/>
            <a:chOff x="0" y="0"/>
            <a:chExt cx="309484" cy="16457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09485" cy="164577"/>
            </a:xfrm>
            <a:custGeom>
              <a:avLst/>
              <a:gdLst/>
              <a:ahLst/>
              <a:cxnLst/>
              <a:rect l="l" t="t" r="r" b="b"/>
              <a:pathLst>
                <a:path w="309485" h="164577">
                  <a:moveTo>
                    <a:pt x="82288" y="0"/>
                  </a:moveTo>
                  <a:lnTo>
                    <a:pt x="227196" y="0"/>
                  </a:lnTo>
                  <a:cubicBezTo>
                    <a:pt x="249020" y="0"/>
                    <a:pt x="269951" y="8670"/>
                    <a:pt x="285383" y="24102"/>
                  </a:cubicBezTo>
                  <a:cubicBezTo>
                    <a:pt x="300815" y="39534"/>
                    <a:pt x="309485" y="60464"/>
                    <a:pt x="309485" y="82288"/>
                  </a:cubicBezTo>
                  <a:lnTo>
                    <a:pt x="309485" y="82288"/>
                  </a:lnTo>
                  <a:cubicBezTo>
                    <a:pt x="309485" y="104113"/>
                    <a:pt x="300815" y="125043"/>
                    <a:pt x="285383" y="140475"/>
                  </a:cubicBezTo>
                  <a:cubicBezTo>
                    <a:pt x="269951" y="155907"/>
                    <a:pt x="249020" y="164577"/>
                    <a:pt x="227196" y="164577"/>
                  </a:cubicBezTo>
                  <a:lnTo>
                    <a:pt x="82288" y="164577"/>
                  </a:lnTo>
                  <a:cubicBezTo>
                    <a:pt x="60464" y="164577"/>
                    <a:pt x="39534" y="155907"/>
                    <a:pt x="24102" y="140475"/>
                  </a:cubicBezTo>
                  <a:cubicBezTo>
                    <a:pt x="8670" y="125043"/>
                    <a:pt x="0" y="104113"/>
                    <a:pt x="0" y="82288"/>
                  </a:cubicBezTo>
                  <a:lnTo>
                    <a:pt x="0" y="82288"/>
                  </a:lnTo>
                  <a:cubicBezTo>
                    <a:pt x="0" y="60464"/>
                    <a:pt x="8670" y="39534"/>
                    <a:pt x="24102" y="24102"/>
                  </a:cubicBezTo>
                  <a:cubicBezTo>
                    <a:pt x="39534" y="8670"/>
                    <a:pt x="60464" y="0"/>
                    <a:pt x="82288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309484" cy="221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0"/>
                </a:lnSpc>
              </a:pPr>
              <a:r>
                <a:rPr lang="en-US" sz="2126">
                  <a:solidFill>
                    <a:srgbClr val="FFFDFD"/>
                  </a:solidFill>
                  <a:latin typeface="Alatsi"/>
                </a:rPr>
                <a:t>XOR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823839" y="4792249"/>
            <a:ext cx="1175074" cy="624878"/>
            <a:chOff x="0" y="0"/>
            <a:chExt cx="309484" cy="16457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09485" cy="164577"/>
            </a:xfrm>
            <a:custGeom>
              <a:avLst/>
              <a:gdLst/>
              <a:ahLst/>
              <a:cxnLst/>
              <a:rect l="l" t="t" r="r" b="b"/>
              <a:pathLst>
                <a:path w="309485" h="164577">
                  <a:moveTo>
                    <a:pt x="82288" y="0"/>
                  </a:moveTo>
                  <a:lnTo>
                    <a:pt x="227196" y="0"/>
                  </a:lnTo>
                  <a:cubicBezTo>
                    <a:pt x="249020" y="0"/>
                    <a:pt x="269951" y="8670"/>
                    <a:pt x="285383" y="24102"/>
                  </a:cubicBezTo>
                  <a:cubicBezTo>
                    <a:pt x="300815" y="39534"/>
                    <a:pt x="309485" y="60464"/>
                    <a:pt x="309485" y="82288"/>
                  </a:cubicBezTo>
                  <a:lnTo>
                    <a:pt x="309485" y="82288"/>
                  </a:lnTo>
                  <a:cubicBezTo>
                    <a:pt x="309485" y="104113"/>
                    <a:pt x="300815" y="125043"/>
                    <a:pt x="285383" y="140475"/>
                  </a:cubicBezTo>
                  <a:cubicBezTo>
                    <a:pt x="269951" y="155907"/>
                    <a:pt x="249020" y="164577"/>
                    <a:pt x="227196" y="164577"/>
                  </a:cubicBezTo>
                  <a:lnTo>
                    <a:pt x="82288" y="164577"/>
                  </a:lnTo>
                  <a:cubicBezTo>
                    <a:pt x="60464" y="164577"/>
                    <a:pt x="39534" y="155907"/>
                    <a:pt x="24102" y="140475"/>
                  </a:cubicBezTo>
                  <a:cubicBezTo>
                    <a:pt x="8670" y="125043"/>
                    <a:pt x="0" y="104113"/>
                    <a:pt x="0" y="82288"/>
                  </a:cubicBezTo>
                  <a:lnTo>
                    <a:pt x="0" y="82288"/>
                  </a:lnTo>
                  <a:cubicBezTo>
                    <a:pt x="0" y="60464"/>
                    <a:pt x="8670" y="39534"/>
                    <a:pt x="24102" y="24102"/>
                  </a:cubicBezTo>
                  <a:cubicBezTo>
                    <a:pt x="39534" y="8670"/>
                    <a:pt x="60464" y="0"/>
                    <a:pt x="82288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309484" cy="221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0"/>
                </a:lnSpc>
              </a:pPr>
              <a:r>
                <a:rPr lang="en-US" sz="2126">
                  <a:solidFill>
                    <a:srgbClr val="FFFDFD"/>
                  </a:solidFill>
                  <a:latin typeface="Alatsi"/>
                </a:rPr>
                <a:t>XOR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532313" y="4792249"/>
            <a:ext cx="1175074" cy="624878"/>
            <a:chOff x="0" y="0"/>
            <a:chExt cx="309484" cy="16457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09485" cy="164577"/>
            </a:xfrm>
            <a:custGeom>
              <a:avLst/>
              <a:gdLst/>
              <a:ahLst/>
              <a:cxnLst/>
              <a:rect l="l" t="t" r="r" b="b"/>
              <a:pathLst>
                <a:path w="309485" h="164577">
                  <a:moveTo>
                    <a:pt x="82288" y="0"/>
                  </a:moveTo>
                  <a:lnTo>
                    <a:pt x="227196" y="0"/>
                  </a:lnTo>
                  <a:cubicBezTo>
                    <a:pt x="249020" y="0"/>
                    <a:pt x="269951" y="8670"/>
                    <a:pt x="285383" y="24102"/>
                  </a:cubicBezTo>
                  <a:cubicBezTo>
                    <a:pt x="300815" y="39534"/>
                    <a:pt x="309485" y="60464"/>
                    <a:pt x="309485" y="82288"/>
                  </a:cubicBezTo>
                  <a:lnTo>
                    <a:pt x="309485" y="82288"/>
                  </a:lnTo>
                  <a:cubicBezTo>
                    <a:pt x="309485" y="104113"/>
                    <a:pt x="300815" y="125043"/>
                    <a:pt x="285383" y="140475"/>
                  </a:cubicBezTo>
                  <a:cubicBezTo>
                    <a:pt x="269951" y="155907"/>
                    <a:pt x="249020" y="164577"/>
                    <a:pt x="227196" y="164577"/>
                  </a:cubicBezTo>
                  <a:lnTo>
                    <a:pt x="82288" y="164577"/>
                  </a:lnTo>
                  <a:cubicBezTo>
                    <a:pt x="60464" y="164577"/>
                    <a:pt x="39534" y="155907"/>
                    <a:pt x="24102" y="140475"/>
                  </a:cubicBezTo>
                  <a:cubicBezTo>
                    <a:pt x="8670" y="125043"/>
                    <a:pt x="0" y="104113"/>
                    <a:pt x="0" y="82288"/>
                  </a:cubicBezTo>
                  <a:lnTo>
                    <a:pt x="0" y="82288"/>
                  </a:lnTo>
                  <a:cubicBezTo>
                    <a:pt x="0" y="60464"/>
                    <a:pt x="8670" y="39534"/>
                    <a:pt x="24102" y="24102"/>
                  </a:cubicBezTo>
                  <a:cubicBezTo>
                    <a:pt x="39534" y="8670"/>
                    <a:pt x="60464" y="0"/>
                    <a:pt x="82288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309484" cy="221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0"/>
                </a:lnSpc>
              </a:pPr>
              <a:r>
                <a:rPr lang="en-US" sz="2126">
                  <a:solidFill>
                    <a:srgbClr val="FFFDFD"/>
                  </a:solidFill>
                  <a:latin typeface="Alatsi"/>
                </a:rPr>
                <a:t>XOR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240787" y="4792249"/>
            <a:ext cx="1175074" cy="624878"/>
            <a:chOff x="0" y="0"/>
            <a:chExt cx="309484" cy="16457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09485" cy="164577"/>
            </a:xfrm>
            <a:custGeom>
              <a:avLst/>
              <a:gdLst/>
              <a:ahLst/>
              <a:cxnLst/>
              <a:rect l="l" t="t" r="r" b="b"/>
              <a:pathLst>
                <a:path w="309485" h="164577">
                  <a:moveTo>
                    <a:pt x="82288" y="0"/>
                  </a:moveTo>
                  <a:lnTo>
                    <a:pt x="227196" y="0"/>
                  </a:lnTo>
                  <a:cubicBezTo>
                    <a:pt x="249020" y="0"/>
                    <a:pt x="269951" y="8670"/>
                    <a:pt x="285383" y="24102"/>
                  </a:cubicBezTo>
                  <a:cubicBezTo>
                    <a:pt x="300815" y="39534"/>
                    <a:pt x="309485" y="60464"/>
                    <a:pt x="309485" y="82288"/>
                  </a:cubicBezTo>
                  <a:lnTo>
                    <a:pt x="309485" y="82288"/>
                  </a:lnTo>
                  <a:cubicBezTo>
                    <a:pt x="309485" y="104113"/>
                    <a:pt x="300815" y="125043"/>
                    <a:pt x="285383" y="140475"/>
                  </a:cubicBezTo>
                  <a:cubicBezTo>
                    <a:pt x="269951" y="155907"/>
                    <a:pt x="249020" y="164577"/>
                    <a:pt x="227196" y="164577"/>
                  </a:cubicBezTo>
                  <a:lnTo>
                    <a:pt x="82288" y="164577"/>
                  </a:lnTo>
                  <a:cubicBezTo>
                    <a:pt x="60464" y="164577"/>
                    <a:pt x="39534" y="155907"/>
                    <a:pt x="24102" y="140475"/>
                  </a:cubicBezTo>
                  <a:cubicBezTo>
                    <a:pt x="8670" y="125043"/>
                    <a:pt x="0" y="104113"/>
                    <a:pt x="0" y="82288"/>
                  </a:cubicBezTo>
                  <a:lnTo>
                    <a:pt x="0" y="82288"/>
                  </a:lnTo>
                  <a:cubicBezTo>
                    <a:pt x="0" y="60464"/>
                    <a:pt x="8670" y="39534"/>
                    <a:pt x="24102" y="24102"/>
                  </a:cubicBezTo>
                  <a:cubicBezTo>
                    <a:pt x="39534" y="8670"/>
                    <a:pt x="60464" y="0"/>
                    <a:pt x="82288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57150"/>
              <a:ext cx="309484" cy="221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0"/>
                </a:lnSpc>
              </a:pPr>
              <a:r>
                <a:rPr lang="en-US" sz="2126">
                  <a:solidFill>
                    <a:srgbClr val="FFFDFD"/>
                  </a:solidFill>
                  <a:latin typeface="Alatsi"/>
                </a:rPr>
                <a:t>XOR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951825" y="4792249"/>
            <a:ext cx="1175074" cy="624878"/>
            <a:chOff x="0" y="0"/>
            <a:chExt cx="309484" cy="16457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09485" cy="164577"/>
            </a:xfrm>
            <a:custGeom>
              <a:avLst/>
              <a:gdLst/>
              <a:ahLst/>
              <a:cxnLst/>
              <a:rect l="l" t="t" r="r" b="b"/>
              <a:pathLst>
                <a:path w="309485" h="164577">
                  <a:moveTo>
                    <a:pt x="82288" y="0"/>
                  </a:moveTo>
                  <a:lnTo>
                    <a:pt x="227196" y="0"/>
                  </a:lnTo>
                  <a:cubicBezTo>
                    <a:pt x="249020" y="0"/>
                    <a:pt x="269951" y="8670"/>
                    <a:pt x="285383" y="24102"/>
                  </a:cubicBezTo>
                  <a:cubicBezTo>
                    <a:pt x="300815" y="39534"/>
                    <a:pt x="309485" y="60464"/>
                    <a:pt x="309485" y="82288"/>
                  </a:cubicBezTo>
                  <a:lnTo>
                    <a:pt x="309485" y="82288"/>
                  </a:lnTo>
                  <a:cubicBezTo>
                    <a:pt x="309485" y="104113"/>
                    <a:pt x="300815" y="125043"/>
                    <a:pt x="285383" y="140475"/>
                  </a:cubicBezTo>
                  <a:cubicBezTo>
                    <a:pt x="269951" y="155907"/>
                    <a:pt x="249020" y="164577"/>
                    <a:pt x="227196" y="164577"/>
                  </a:cubicBezTo>
                  <a:lnTo>
                    <a:pt x="82288" y="164577"/>
                  </a:lnTo>
                  <a:cubicBezTo>
                    <a:pt x="60464" y="164577"/>
                    <a:pt x="39534" y="155907"/>
                    <a:pt x="24102" y="140475"/>
                  </a:cubicBezTo>
                  <a:cubicBezTo>
                    <a:pt x="8670" y="125043"/>
                    <a:pt x="0" y="104113"/>
                    <a:pt x="0" y="82288"/>
                  </a:cubicBezTo>
                  <a:lnTo>
                    <a:pt x="0" y="82288"/>
                  </a:lnTo>
                  <a:cubicBezTo>
                    <a:pt x="0" y="60464"/>
                    <a:pt x="8670" y="39534"/>
                    <a:pt x="24102" y="24102"/>
                  </a:cubicBezTo>
                  <a:cubicBezTo>
                    <a:pt x="39534" y="8670"/>
                    <a:pt x="60464" y="0"/>
                    <a:pt x="82288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57150"/>
              <a:ext cx="309484" cy="221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0"/>
                </a:lnSpc>
              </a:pPr>
              <a:r>
                <a:rPr lang="en-US" sz="2126">
                  <a:solidFill>
                    <a:srgbClr val="FFFDFD"/>
                  </a:solidFill>
                  <a:latin typeface="Alatsi"/>
                </a:rPr>
                <a:t>XOR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660299" y="4792249"/>
            <a:ext cx="1175074" cy="624878"/>
            <a:chOff x="0" y="0"/>
            <a:chExt cx="309484" cy="164577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09485" cy="164577"/>
            </a:xfrm>
            <a:custGeom>
              <a:avLst/>
              <a:gdLst/>
              <a:ahLst/>
              <a:cxnLst/>
              <a:rect l="l" t="t" r="r" b="b"/>
              <a:pathLst>
                <a:path w="309485" h="164577">
                  <a:moveTo>
                    <a:pt x="82288" y="0"/>
                  </a:moveTo>
                  <a:lnTo>
                    <a:pt x="227196" y="0"/>
                  </a:lnTo>
                  <a:cubicBezTo>
                    <a:pt x="249020" y="0"/>
                    <a:pt x="269951" y="8670"/>
                    <a:pt x="285383" y="24102"/>
                  </a:cubicBezTo>
                  <a:cubicBezTo>
                    <a:pt x="300815" y="39534"/>
                    <a:pt x="309485" y="60464"/>
                    <a:pt x="309485" y="82288"/>
                  </a:cubicBezTo>
                  <a:lnTo>
                    <a:pt x="309485" y="82288"/>
                  </a:lnTo>
                  <a:cubicBezTo>
                    <a:pt x="309485" y="104113"/>
                    <a:pt x="300815" y="125043"/>
                    <a:pt x="285383" y="140475"/>
                  </a:cubicBezTo>
                  <a:cubicBezTo>
                    <a:pt x="269951" y="155907"/>
                    <a:pt x="249020" y="164577"/>
                    <a:pt x="227196" y="164577"/>
                  </a:cubicBezTo>
                  <a:lnTo>
                    <a:pt x="82288" y="164577"/>
                  </a:lnTo>
                  <a:cubicBezTo>
                    <a:pt x="60464" y="164577"/>
                    <a:pt x="39534" y="155907"/>
                    <a:pt x="24102" y="140475"/>
                  </a:cubicBezTo>
                  <a:cubicBezTo>
                    <a:pt x="8670" y="125043"/>
                    <a:pt x="0" y="104113"/>
                    <a:pt x="0" y="82288"/>
                  </a:cubicBezTo>
                  <a:lnTo>
                    <a:pt x="0" y="82288"/>
                  </a:lnTo>
                  <a:cubicBezTo>
                    <a:pt x="0" y="60464"/>
                    <a:pt x="8670" y="39534"/>
                    <a:pt x="24102" y="24102"/>
                  </a:cubicBezTo>
                  <a:cubicBezTo>
                    <a:pt x="39534" y="8670"/>
                    <a:pt x="60464" y="0"/>
                    <a:pt x="82288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57150"/>
              <a:ext cx="309484" cy="221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0"/>
                </a:lnSpc>
              </a:pPr>
              <a:r>
                <a:rPr lang="en-US" sz="2126">
                  <a:solidFill>
                    <a:srgbClr val="FFFDFD"/>
                  </a:solidFill>
                  <a:latin typeface="Alatsi"/>
                </a:rPr>
                <a:t>XOR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4368773" y="4792249"/>
            <a:ext cx="1175074" cy="624878"/>
            <a:chOff x="0" y="0"/>
            <a:chExt cx="309484" cy="16457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09485" cy="164577"/>
            </a:xfrm>
            <a:custGeom>
              <a:avLst/>
              <a:gdLst/>
              <a:ahLst/>
              <a:cxnLst/>
              <a:rect l="l" t="t" r="r" b="b"/>
              <a:pathLst>
                <a:path w="309485" h="164577">
                  <a:moveTo>
                    <a:pt x="82288" y="0"/>
                  </a:moveTo>
                  <a:lnTo>
                    <a:pt x="227196" y="0"/>
                  </a:lnTo>
                  <a:cubicBezTo>
                    <a:pt x="249020" y="0"/>
                    <a:pt x="269951" y="8670"/>
                    <a:pt x="285383" y="24102"/>
                  </a:cubicBezTo>
                  <a:cubicBezTo>
                    <a:pt x="300815" y="39534"/>
                    <a:pt x="309485" y="60464"/>
                    <a:pt x="309485" y="82288"/>
                  </a:cubicBezTo>
                  <a:lnTo>
                    <a:pt x="309485" y="82288"/>
                  </a:lnTo>
                  <a:cubicBezTo>
                    <a:pt x="309485" y="104113"/>
                    <a:pt x="300815" y="125043"/>
                    <a:pt x="285383" y="140475"/>
                  </a:cubicBezTo>
                  <a:cubicBezTo>
                    <a:pt x="269951" y="155907"/>
                    <a:pt x="249020" y="164577"/>
                    <a:pt x="227196" y="164577"/>
                  </a:cubicBezTo>
                  <a:lnTo>
                    <a:pt x="82288" y="164577"/>
                  </a:lnTo>
                  <a:cubicBezTo>
                    <a:pt x="60464" y="164577"/>
                    <a:pt x="39534" y="155907"/>
                    <a:pt x="24102" y="140475"/>
                  </a:cubicBezTo>
                  <a:cubicBezTo>
                    <a:pt x="8670" y="125043"/>
                    <a:pt x="0" y="104113"/>
                    <a:pt x="0" y="82288"/>
                  </a:cubicBezTo>
                  <a:lnTo>
                    <a:pt x="0" y="82288"/>
                  </a:lnTo>
                  <a:cubicBezTo>
                    <a:pt x="0" y="60464"/>
                    <a:pt x="8670" y="39534"/>
                    <a:pt x="24102" y="24102"/>
                  </a:cubicBezTo>
                  <a:cubicBezTo>
                    <a:pt x="39534" y="8670"/>
                    <a:pt x="60464" y="0"/>
                    <a:pt x="82288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57150"/>
              <a:ext cx="309484" cy="221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0"/>
                </a:lnSpc>
              </a:pPr>
              <a:r>
                <a:rPr lang="en-US" sz="2126">
                  <a:solidFill>
                    <a:srgbClr val="FFFDFD"/>
                  </a:solidFill>
                  <a:latin typeface="Alatsi"/>
                </a:rPr>
                <a:t>XOR</a:t>
              </a:r>
            </a:p>
          </p:txBody>
        </p:sp>
      </p:grpSp>
      <p:graphicFrame>
        <p:nvGraphicFramePr>
          <p:cNvPr id="37" name="Table 37"/>
          <p:cNvGraphicFramePr>
            <a:graphicFrameLocks noGrp="1"/>
          </p:cNvGraphicFramePr>
          <p:nvPr/>
        </p:nvGraphicFramePr>
        <p:xfrm>
          <a:off x="2106153" y="6337928"/>
          <a:ext cx="13793712" cy="1057275"/>
        </p:xfrm>
        <a:graphic>
          <a:graphicData uri="http://schemas.openxmlformats.org/drawingml/2006/table">
            <a:tbl>
              <a:tblPr/>
              <a:tblGrid>
                <a:gridCol w="1724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57275"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2106153" y="4047413"/>
          <a:ext cx="13793714" cy="1057275"/>
        </p:xfrm>
        <a:graphic>
          <a:graphicData uri="http://schemas.openxmlformats.org/drawingml/2006/table">
            <a:tbl>
              <a:tblPr/>
              <a:tblGrid>
                <a:gridCol w="1724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242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57275"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FF1495"/>
                          </a:solidFill>
                          <a:latin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000000"/>
                          </a:solidFill>
                          <a:latin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35"/>
                        </a:lnSpc>
                        <a:defRPr/>
                      </a:pPr>
                      <a:r>
                        <a:rPr lang="en-US" sz="2454">
                          <a:solidFill>
                            <a:srgbClr val="FF1495"/>
                          </a:solidFill>
                          <a:latin typeface="Open Sans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1135659" y="132182"/>
            <a:ext cx="7398247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FFFF"/>
                </a:solidFill>
                <a:latin typeface="Poppins Bold"/>
              </a:rPr>
              <a:t>7.3 Bit Manipulation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2046" y="1500839"/>
            <a:ext cx="8423036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19D97"/>
                </a:solidFill>
                <a:latin typeface="Poppins Bold"/>
              </a:rPr>
              <a:t>Worked Example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2046" y="2694896"/>
            <a:ext cx="16455176" cy="1047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Bit number 1 and number 8 needs to toggle (0 to 1, 1 to 0) due to a misreading. State which logical bitwise operation + operand is required.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580319" y="1132204"/>
            <a:ext cx="2113108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FFFFFF"/>
                </a:solidFill>
                <a:latin typeface="Poppins"/>
              </a:rPr>
              <a:t>Highlighter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5734423" y="6862243"/>
            <a:ext cx="2209237" cy="1154988"/>
            <a:chOff x="0" y="0"/>
            <a:chExt cx="581857" cy="30419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81857" cy="304194"/>
            </a:xfrm>
            <a:custGeom>
              <a:avLst/>
              <a:gdLst/>
              <a:ahLst/>
              <a:cxnLst/>
              <a:rect l="l" t="t" r="r" b="b"/>
              <a:pathLst>
                <a:path w="581857" h="304194">
                  <a:moveTo>
                    <a:pt x="152097" y="0"/>
                  </a:moveTo>
                  <a:lnTo>
                    <a:pt x="429759" y="0"/>
                  </a:lnTo>
                  <a:cubicBezTo>
                    <a:pt x="513760" y="0"/>
                    <a:pt x="581857" y="68096"/>
                    <a:pt x="581857" y="152097"/>
                  </a:cubicBezTo>
                  <a:lnTo>
                    <a:pt x="581857" y="152097"/>
                  </a:lnTo>
                  <a:cubicBezTo>
                    <a:pt x="581857" y="236098"/>
                    <a:pt x="513760" y="304194"/>
                    <a:pt x="429759" y="304194"/>
                  </a:cubicBezTo>
                  <a:lnTo>
                    <a:pt x="152097" y="304194"/>
                  </a:lnTo>
                  <a:cubicBezTo>
                    <a:pt x="68096" y="304194"/>
                    <a:pt x="0" y="236098"/>
                    <a:pt x="0" y="152097"/>
                  </a:cubicBezTo>
                  <a:lnTo>
                    <a:pt x="0" y="152097"/>
                  </a:lnTo>
                  <a:cubicBezTo>
                    <a:pt x="0" y="68096"/>
                    <a:pt x="68096" y="0"/>
                    <a:pt x="152097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85725"/>
              <a:ext cx="581857" cy="3899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540"/>
                </a:lnSpc>
              </a:pPr>
              <a:r>
                <a:rPr lang="en-US" sz="3026">
                  <a:solidFill>
                    <a:srgbClr val="FFFDFD"/>
                  </a:solidFill>
                  <a:latin typeface="Alatsi"/>
                </a:rPr>
                <a:t>XOR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121587" y="6862243"/>
            <a:ext cx="4431990" cy="1154988"/>
            <a:chOff x="0" y="0"/>
            <a:chExt cx="1167273" cy="30419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67273" cy="304194"/>
            </a:xfrm>
            <a:custGeom>
              <a:avLst/>
              <a:gdLst/>
              <a:ahLst/>
              <a:cxnLst/>
              <a:rect l="l" t="t" r="r" b="b"/>
              <a:pathLst>
                <a:path w="1167273" h="304194">
                  <a:moveTo>
                    <a:pt x="89088" y="0"/>
                  </a:moveTo>
                  <a:lnTo>
                    <a:pt x="1078185" y="0"/>
                  </a:lnTo>
                  <a:cubicBezTo>
                    <a:pt x="1127387" y="0"/>
                    <a:pt x="1167273" y="39886"/>
                    <a:pt x="1167273" y="89088"/>
                  </a:cubicBezTo>
                  <a:lnTo>
                    <a:pt x="1167273" y="215106"/>
                  </a:lnTo>
                  <a:cubicBezTo>
                    <a:pt x="1167273" y="238734"/>
                    <a:pt x="1157887" y="261394"/>
                    <a:pt x="1141180" y="278101"/>
                  </a:cubicBezTo>
                  <a:cubicBezTo>
                    <a:pt x="1124473" y="294808"/>
                    <a:pt x="1101813" y="304194"/>
                    <a:pt x="1078185" y="304194"/>
                  </a:cubicBezTo>
                  <a:lnTo>
                    <a:pt x="89088" y="304194"/>
                  </a:lnTo>
                  <a:cubicBezTo>
                    <a:pt x="65461" y="304194"/>
                    <a:pt x="42801" y="294808"/>
                    <a:pt x="26093" y="278101"/>
                  </a:cubicBezTo>
                  <a:cubicBezTo>
                    <a:pt x="9386" y="261394"/>
                    <a:pt x="0" y="238734"/>
                    <a:pt x="0" y="215106"/>
                  </a:cubicBezTo>
                  <a:lnTo>
                    <a:pt x="0" y="89088"/>
                  </a:lnTo>
                  <a:cubicBezTo>
                    <a:pt x="0" y="65461"/>
                    <a:pt x="9386" y="42801"/>
                    <a:pt x="26093" y="26093"/>
                  </a:cubicBezTo>
                  <a:cubicBezTo>
                    <a:pt x="42801" y="9386"/>
                    <a:pt x="65461" y="0"/>
                    <a:pt x="89088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85725"/>
              <a:ext cx="1167273" cy="3899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540"/>
                </a:lnSpc>
              </a:pPr>
              <a:r>
                <a:rPr lang="en-US" sz="3026">
                  <a:solidFill>
                    <a:srgbClr val="FFFDFD"/>
                  </a:solidFill>
                  <a:latin typeface="Alatsi"/>
                </a:rPr>
                <a:t>1000 0001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071209" y="5936091"/>
            <a:ext cx="1609539" cy="815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0"/>
              </a:lnSpc>
              <a:spcBef>
                <a:spcPct val="0"/>
              </a:spcBef>
            </a:pPr>
            <a:r>
              <a:rPr lang="en-US" sz="2393">
                <a:solidFill>
                  <a:srgbClr val="000000"/>
                </a:solidFill>
                <a:latin typeface="Open Sans Bold"/>
              </a:rPr>
              <a:t>Bitwise Operation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569751" y="6145608"/>
            <a:ext cx="1609539" cy="39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0"/>
              </a:lnSpc>
              <a:spcBef>
                <a:spcPct val="0"/>
              </a:spcBef>
            </a:pPr>
            <a:r>
              <a:rPr lang="en-US" sz="2393">
                <a:solidFill>
                  <a:srgbClr val="000000"/>
                </a:solidFill>
                <a:latin typeface="Open Sans Bold"/>
              </a:rPr>
              <a:t>Operand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246002" y="90696"/>
            <a:ext cx="8482213" cy="738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spc="-147">
                <a:solidFill>
                  <a:srgbClr val="FFFFFF"/>
                </a:solidFill>
                <a:latin typeface="Poppins Bold"/>
              </a:rPr>
              <a:t>7.1 Monitoring System</a:t>
            </a:r>
          </a:p>
        </p:txBody>
      </p: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6" name="Group 6"/>
          <p:cNvGrpSpPr/>
          <p:nvPr/>
        </p:nvGrpSpPr>
        <p:grpSpPr>
          <a:xfrm>
            <a:off x="6600340" y="1921793"/>
            <a:ext cx="10943581" cy="7336507"/>
            <a:chOff x="0" y="0"/>
            <a:chExt cx="2882260" cy="193224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82260" cy="1932249"/>
            </a:xfrm>
            <a:custGeom>
              <a:avLst/>
              <a:gdLst/>
              <a:ahLst/>
              <a:cxnLst/>
              <a:rect l="l" t="t" r="r" b="b"/>
              <a:pathLst>
                <a:path w="2882260" h="1932249">
                  <a:moveTo>
                    <a:pt x="36079" y="0"/>
                  </a:moveTo>
                  <a:lnTo>
                    <a:pt x="2846181" y="0"/>
                  </a:lnTo>
                  <a:cubicBezTo>
                    <a:pt x="2866107" y="0"/>
                    <a:pt x="2882260" y="16153"/>
                    <a:pt x="2882260" y="36079"/>
                  </a:cubicBezTo>
                  <a:lnTo>
                    <a:pt x="2882260" y="1896170"/>
                  </a:lnTo>
                  <a:cubicBezTo>
                    <a:pt x="2882260" y="1905738"/>
                    <a:pt x="2878459" y="1914915"/>
                    <a:pt x="2871693" y="1921682"/>
                  </a:cubicBezTo>
                  <a:cubicBezTo>
                    <a:pt x="2864926" y="1928448"/>
                    <a:pt x="2855749" y="1932249"/>
                    <a:pt x="2846181" y="1932249"/>
                  </a:cubicBezTo>
                  <a:lnTo>
                    <a:pt x="36079" y="1932249"/>
                  </a:lnTo>
                  <a:cubicBezTo>
                    <a:pt x="16153" y="1932249"/>
                    <a:pt x="0" y="1916096"/>
                    <a:pt x="0" y="1896170"/>
                  </a:cubicBezTo>
                  <a:lnTo>
                    <a:pt x="0" y="36079"/>
                  </a:lnTo>
                  <a:cubicBezTo>
                    <a:pt x="0" y="16153"/>
                    <a:pt x="16153" y="0"/>
                    <a:pt x="36079" y="0"/>
                  </a:cubicBezTo>
                  <a:close/>
                </a:path>
              </a:pathLst>
            </a:custGeom>
            <a:solidFill>
              <a:srgbClr val="E5E7E3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2882260" cy="2008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834755" y="3952766"/>
            <a:ext cx="3015304" cy="2891000"/>
            <a:chOff x="0" y="0"/>
            <a:chExt cx="794154" cy="76141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94154" cy="761416"/>
            </a:xfrm>
            <a:custGeom>
              <a:avLst/>
              <a:gdLst/>
              <a:ahLst/>
              <a:cxnLst/>
              <a:rect l="l" t="t" r="r" b="b"/>
              <a:pathLst>
                <a:path w="794154" h="761416">
                  <a:moveTo>
                    <a:pt x="130945" y="0"/>
                  </a:moveTo>
                  <a:lnTo>
                    <a:pt x="663210" y="0"/>
                  </a:lnTo>
                  <a:cubicBezTo>
                    <a:pt x="735528" y="0"/>
                    <a:pt x="794154" y="58626"/>
                    <a:pt x="794154" y="130945"/>
                  </a:cubicBezTo>
                  <a:lnTo>
                    <a:pt x="794154" y="630471"/>
                  </a:lnTo>
                  <a:cubicBezTo>
                    <a:pt x="794154" y="665200"/>
                    <a:pt x="780358" y="698506"/>
                    <a:pt x="755801" y="723063"/>
                  </a:cubicBezTo>
                  <a:cubicBezTo>
                    <a:pt x="731244" y="747620"/>
                    <a:pt x="697938" y="761416"/>
                    <a:pt x="663210" y="761416"/>
                  </a:cubicBezTo>
                  <a:lnTo>
                    <a:pt x="130945" y="761416"/>
                  </a:lnTo>
                  <a:cubicBezTo>
                    <a:pt x="96216" y="761416"/>
                    <a:pt x="62910" y="747620"/>
                    <a:pt x="38353" y="723063"/>
                  </a:cubicBezTo>
                  <a:cubicBezTo>
                    <a:pt x="13796" y="698506"/>
                    <a:pt x="0" y="665200"/>
                    <a:pt x="0" y="630471"/>
                  </a:cubicBezTo>
                  <a:lnTo>
                    <a:pt x="0" y="130945"/>
                  </a:lnTo>
                  <a:cubicBezTo>
                    <a:pt x="0" y="96216"/>
                    <a:pt x="13796" y="62910"/>
                    <a:pt x="38353" y="38353"/>
                  </a:cubicBezTo>
                  <a:cubicBezTo>
                    <a:pt x="62910" y="13796"/>
                    <a:pt x="96216" y="0"/>
                    <a:pt x="130945" y="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794154" cy="8376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1662966" y="5280500"/>
            <a:ext cx="1339425" cy="1339425"/>
          </a:xfrm>
          <a:custGeom>
            <a:avLst/>
            <a:gdLst/>
            <a:ahLst/>
            <a:cxnLst/>
            <a:rect l="l" t="t" r="r" b="b"/>
            <a:pathLst>
              <a:path w="1339425" h="1339425">
                <a:moveTo>
                  <a:pt x="0" y="0"/>
                </a:moveTo>
                <a:lnTo>
                  <a:pt x="1339425" y="0"/>
                </a:lnTo>
                <a:lnTo>
                  <a:pt x="1339425" y="1339425"/>
                </a:lnTo>
                <a:lnTo>
                  <a:pt x="0" y="13394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13" name="Group 13"/>
          <p:cNvGrpSpPr/>
          <p:nvPr/>
        </p:nvGrpSpPr>
        <p:grpSpPr>
          <a:xfrm>
            <a:off x="1028700" y="6807670"/>
            <a:ext cx="4676108" cy="1279860"/>
            <a:chOff x="0" y="0"/>
            <a:chExt cx="979541" cy="26810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79541" cy="268102"/>
            </a:xfrm>
            <a:custGeom>
              <a:avLst/>
              <a:gdLst/>
              <a:ahLst/>
              <a:cxnLst/>
              <a:rect l="l" t="t" r="r" b="b"/>
              <a:pathLst>
                <a:path w="979541" h="268102">
                  <a:moveTo>
                    <a:pt x="84437" y="0"/>
                  </a:moveTo>
                  <a:lnTo>
                    <a:pt x="895104" y="0"/>
                  </a:lnTo>
                  <a:cubicBezTo>
                    <a:pt x="941737" y="0"/>
                    <a:pt x="979541" y="37804"/>
                    <a:pt x="979541" y="84437"/>
                  </a:cubicBezTo>
                  <a:lnTo>
                    <a:pt x="979541" y="183665"/>
                  </a:lnTo>
                  <a:cubicBezTo>
                    <a:pt x="979541" y="230299"/>
                    <a:pt x="941737" y="268102"/>
                    <a:pt x="895104" y="268102"/>
                  </a:cubicBezTo>
                  <a:lnTo>
                    <a:pt x="84437" y="268102"/>
                  </a:lnTo>
                  <a:cubicBezTo>
                    <a:pt x="37804" y="268102"/>
                    <a:pt x="0" y="230299"/>
                    <a:pt x="0" y="183665"/>
                  </a:cubicBezTo>
                  <a:lnTo>
                    <a:pt x="0" y="84437"/>
                  </a:lnTo>
                  <a:cubicBezTo>
                    <a:pt x="0" y="37804"/>
                    <a:pt x="37804" y="0"/>
                    <a:pt x="84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979541" cy="296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337512" y="2916865"/>
            <a:ext cx="3990969" cy="3791420"/>
          </a:xfrm>
          <a:custGeom>
            <a:avLst/>
            <a:gdLst/>
            <a:ahLst/>
            <a:cxnLst/>
            <a:rect l="l" t="t" r="r" b="b"/>
            <a:pathLst>
              <a:path w="3990969" h="3791420">
                <a:moveTo>
                  <a:pt x="0" y="0"/>
                </a:moveTo>
                <a:lnTo>
                  <a:pt x="3990968" y="0"/>
                </a:lnTo>
                <a:lnTo>
                  <a:pt x="3990968" y="3791420"/>
                </a:lnTo>
                <a:lnTo>
                  <a:pt x="0" y="37914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17" name="Group 17"/>
          <p:cNvGrpSpPr/>
          <p:nvPr/>
        </p:nvGrpSpPr>
        <p:grpSpPr>
          <a:xfrm>
            <a:off x="14517185" y="3952766"/>
            <a:ext cx="2538814" cy="2891000"/>
            <a:chOff x="0" y="0"/>
            <a:chExt cx="668659" cy="76141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68659" cy="761416"/>
            </a:xfrm>
            <a:custGeom>
              <a:avLst/>
              <a:gdLst/>
              <a:ahLst/>
              <a:cxnLst/>
              <a:rect l="l" t="t" r="r" b="b"/>
              <a:pathLst>
                <a:path w="668659" h="761416">
                  <a:moveTo>
                    <a:pt x="155521" y="0"/>
                  </a:moveTo>
                  <a:lnTo>
                    <a:pt x="513138" y="0"/>
                  </a:lnTo>
                  <a:cubicBezTo>
                    <a:pt x="554385" y="0"/>
                    <a:pt x="593942" y="16385"/>
                    <a:pt x="623108" y="45551"/>
                  </a:cubicBezTo>
                  <a:cubicBezTo>
                    <a:pt x="652274" y="74717"/>
                    <a:pt x="668659" y="114274"/>
                    <a:pt x="668659" y="155521"/>
                  </a:cubicBezTo>
                  <a:lnTo>
                    <a:pt x="668659" y="605895"/>
                  </a:lnTo>
                  <a:cubicBezTo>
                    <a:pt x="668659" y="647142"/>
                    <a:pt x="652274" y="686699"/>
                    <a:pt x="623108" y="715865"/>
                  </a:cubicBezTo>
                  <a:cubicBezTo>
                    <a:pt x="593942" y="745030"/>
                    <a:pt x="554385" y="761416"/>
                    <a:pt x="513138" y="761416"/>
                  </a:cubicBezTo>
                  <a:lnTo>
                    <a:pt x="155521" y="761416"/>
                  </a:lnTo>
                  <a:cubicBezTo>
                    <a:pt x="114274" y="761416"/>
                    <a:pt x="74717" y="745030"/>
                    <a:pt x="45551" y="715865"/>
                  </a:cubicBezTo>
                  <a:cubicBezTo>
                    <a:pt x="16385" y="686699"/>
                    <a:pt x="0" y="647142"/>
                    <a:pt x="0" y="605895"/>
                  </a:cubicBezTo>
                  <a:lnTo>
                    <a:pt x="0" y="155521"/>
                  </a:lnTo>
                  <a:cubicBezTo>
                    <a:pt x="0" y="114274"/>
                    <a:pt x="16385" y="74717"/>
                    <a:pt x="45551" y="45551"/>
                  </a:cubicBezTo>
                  <a:cubicBezTo>
                    <a:pt x="74717" y="16385"/>
                    <a:pt x="114274" y="0"/>
                    <a:pt x="155521" y="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668659" cy="8376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5099897" y="5204455"/>
            <a:ext cx="1390571" cy="1390571"/>
          </a:xfrm>
          <a:custGeom>
            <a:avLst/>
            <a:gdLst/>
            <a:ahLst/>
            <a:cxnLst/>
            <a:rect l="l" t="t" r="r" b="b"/>
            <a:pathLst>
              <a:path w="1390571" h="1390571">
                <a:moveTo>
                  <a:pt x="0" y="0"/>
                </a:moveTo>
                <a:lnTo>
                  <a:pt x="1390571" y="0"/>
                </a:lnTo>
                <a:lnTo>
                  <a:pt x="1390571" y="1390572"/>
                </a:lnTo>
                <a:lnTo>
                  <a:pt x="0" y="13905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21" name="Group 21"/>
          <p:cNvGrpSpPr/>
          <p:nvPr/>
        </p:nvGrpSpPr>
        <p:grpSpPr>
          <a:xfrm>
            <a:off x="7060634" y="5814355"/>
            <a:ext cx="3015304" cy="2891000"/>
            <a:chOff x="0" y="0"/>
            <a:chExt cx="794154" cy="76141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794154" cy="761416"/>
            </a:xfrm>
            <a:custGeom>
              <a:avLst/>
              <a:gdLst/>
              <a:ahLst/>
              <a:cxnLst/>
              <a:rect l="l" t="t" r="r" b="b"/>
              <a:pathLst>
                <a:path w="794154" h="761416">
                  <a:moveTo>
                    <a:pt x="130945" y="0"/>
                  </a:moveTo>
                  <a:lnTo>
                    <a:pt x="663210" y="0"/>
                  </a:lnTo>
                  <a:cubicBezTo>
                    <a:pt x="735528" y="0"/>
                    <a:pt x="794154" y="58626"/>
                    <a:pt x="794154" y="130945"/>
                  </a:cubicBezTo>
                  <a:lnTo>
                    <a:pt x="794154" y="630471"/>
                  </a:lnTo>
                  <a:cubicBezTo>
                    <a:pt x="794154" y="665200"/>
                    <a:pt x="780358" y="698506"/>
                    <a:pt x="755801" y="723063"/>
                  </a:cubicBezTo>
                  <a:cubicBezTo>
                    <a:pt x="731244" y="747620"/>
                    <a:pt x="697938" y="761416"/>
                    <a:pt x="663210" y="761416"/>
                  </a:cubicBezTo>
                  <a:lnTo>
                    <a:pt x="130945" y="761416"/>
                  </a:lnTo>
                  <a:cubicBezTo>
                    <a:pt x="96216" y="761416"/>
                    <a:pt x="62910" y="747620"/>
                    <a:pt x="38353" y="723063"/>
                  </a:cubicBezTo>
                  <a:cubicBezTo>
                    <a:pt x="13796" y="698506"/>
                    <a:pt x="0" y="665200"/>
                    <a:pt x="0" y="630471"/>
                  </a:cubicBezTo>
                  <a:lnTo>
                    <a:pt x="0" y="130945"/>
                  </a:lnTo>
                  <a:cubicBezTo>
                    <a:pt x="0" y="96216"/>
                    <a:pt x="13796" y="62910"/>
                    <a:pt x="38353" y="38353"/>
                  </a:cubicBezTo>
                  <a:cubicBezTo>
                    <a:pt x="62910" y="13796"/>
                    <a:pt x="96216" y="0"/>
                    <a:pt x="130945" y="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76200"/>
              <a:ext cx="794154" cy="8376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 flipH="1">
            <a:off x="7318221" y="6133771"/>
            <a:ext cx="2213421" cy="1640698"/>
          </a:xfrm>
          <a:custGeom>
            <a:avLst/>
            <a:gdLst/>
            <a:ahLst/>
            <a:cxnLst/>
            <a:rect l="l" t="t" r="r" b="b"/>
            <a:pathLst>
              <a:path w="2213421" h="1640698">
                <a:moveTo>
                  <a:pt x="2213421" y="0"/>
                </a:moveTo>
                <a:lnTo>
                  <a:pt x="0" y="0"/>
                </a:lnTo>
                <a:lnTo>
                  <a:pt x="0" y="1640698"/>
                </a:lnTo>
                <a:lnTo>
                  <a:pt x="2213421" y="1640698"/>
                </a:lnTo>
                <a:lnTo>
                  <a:pt x="2213421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25" name="Group 25"/>
          <p:cNvGrpSpPr/>
          <p:nvPr/>
        </p:nvGrpSpPr>
        <p:grpSpPr>
          <a:xfrm>
            <a:off x="6935942" y="2507266"/>
            <a:ext cx="3015304" cy="2891000"/>
            <a:chOff x="0" y="0"/>
            <a:chExt cx="794154" cy="76141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94154" cy="761416"/>
            </a:xfrm>
            <a:custGeom>
              <a:avLst/>
              <a:gdLst/>
              <a:ahLst/>
              <a:cxnLst/>
              <a:rect l="l" t="t" r="r" b="b"/>
              <a:pathLst>
                <a:path w="794154" h="761416">
                  <a:moveTo>
                    <a:pt x="130945" y="0"/>
                  </a:moveTo>
                  <a:lnTo>
                    <a:pt x="663210" y="0"/>
                  </a:lnTo>
                  <a:cubicBezTo>
                    <a:pt x="735528" y="0"/>
                    <a:pt x="794154" y="58626"/>
                    <a:pt x="794154" y="130945"/>
                  </a:cubicBezTo>
                  <a:lnTo>
                    <a:pt x="794154" y="630471"/>
                  </a:lnTo>
                  <a:cubicBezTo>
                    <a:pt x="794154" y="665200"/>
                    <a:pt x="780358" y="698506"/>
                    <a:pt x="755801" y="723063"/>
                  </a:cubicBezTo>
                  <a:cubicBezTo>
                    <a:pt x="731244" y="747620"/>
                    <a:pt x="697938" y="761416"/>
                    <a:pt x="663210" y="761416"/>
                  </a:cubicBezTo>
                  <a:lnTo>
                    <a:pt x="130945" y="761416"/>
                  </a:lnTo>
                  <a:cubicBezTo>
                    <a:pt x="96216" y="761416"/>
                    <a:pt x="62910" y="747620"/>
                    <a:pt x="38353" y="723063"/>
                  </a:cubicBezTo>
                  <a:cubicBezTo>
                    <a:pt x="13796" y="698506"/>
                    <a:pt x="0" y="665200"/>
                    <a:pt x="0" y="630471"/>
                  </a:cubicBezTo>
                  <a:lnTo>
                    <a:pt x="0" y="130945"/>
                  </a:lnTo>
                  <a:cubicBezTo>
                    <a:pt x="0" y="96216"/>
                    <a:pt x="13796" y="62910"/>
                    <a:pt x="38353" y="38353"/>
                  </a:cubicBezTo>
                  <a:cubicBezTo>
                    <a:pt x="62910" y="13796"/>
                    <a:pt x="96216" y="0"/>
                    <a:pt x="130945" y="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76200"/>
              <a:ext cx="794154" cy="8376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7796970" y="3298414"/>
            <a:ext cx="1255923" cy="1833464"/>
          </a:xfrm>
          <a:custGeom>
            <a:avLst/>
            <a:gdLst/>
            <a:ahLst/>
            <a:cxnLst/>
            <a:rect l="l" t="t" r="r" b="b"/>
            <a:pathLst>
              <a:path w="1255923" h="1833464">
                <a:moveTo>
                  <a:pt x="0" y="0"/>
                </a:moveTo>
                <a:lnTo>
                  <a:pt x="1255922" y="0"/>
                </a:lnTo>
                <a:lnTo>
                  <a:pt x="1255922" y="1833464"/>
                </a:lnTo>
                <a:lnTo>
                  <a:pt x="0" y="183346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9" name="Freeform 29"/>
          <p:cNvSpPr/>
          <p:nvPr/>
        </p:nvSpPr>
        <p:spPr>
          <a:xfrm rot="1292618">
            <a:off x="9454945" y="3706998"/>
            <a:ext cx="1295712" cy="704544"/>
          </a:xfrm>
          <a:custGeom>
            <a:avLst/>
            <a:gdLst/>
            <a:ahLst/>
            <a:cxnLst/>
            <a:rect l="l" t="t" r="r" b="b"/>
            <a:pathLst>
              <a:path w="1295712" h="704544">
                <a:moveTo>
                  <a:pt x="0" y="0"/>
                </a:moveTo>
                <a:lnTo>
                  <a:pt x="1295713" y="0"/>
                </a:lnTo>
                <a:lnTo>
                  <a:pt x="1295713" y="704544"/>
                </a:lnTo>
                <a:lnTo>
                  <a:pt x="0" y="70454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0" name="TextBox 30"/>
          <p:cNvSpPr txBox="1"/>
          <p:nvPr/>
        </p:nvSpPr>
        <p:spPr>
          <a:xfrm>
            <a:off x="7191220" y="2716504"/>
            <a:ext cx="2471976" cy="4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2"/>
              </a:lnSpc>
              <a:spcBef>
                <a:spcPct val="0"/>
              </a:spcBef>
            </a:pPr>
            <a:r>
              <a:rPr lang="en-US" sz="2673">
                <a:solidFill>
                  <a:srgbClr val="019D97"/>
                </a:solidFill>
                <a:latin typeface="Alatsi"/>
              </a:rPr>
              <a:t>Motion Sensor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952510" y="4246775"/>
            <a:ext cx="2760338" cy="885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0"/>
              </a:lnSpc>
              <a:spcBef>
                <a:spcPct val="0"/>
              </a:spcBef>
            </a:pPr>
            <a:r>
              <a:rPr lang="en-US" sz="2507">
                <a:solidFill>
                  <a:srgbClr val="019D97"/>
                </a:solidFill>
                <a:latin typeface="Open Sans Bold"/>
              </a:rPr>
              <a:t>Computer / Microprocessor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5058299" y="4265825"/>
            <a:ext cx="1432169" cy="849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0"/>
              </a:lnSpc>
              <a:spcBef>
                <a:spcPct val="0"/>
              </a:spcBef>
            </a:pPr>
            <a:r>
              <a:rPr lang="en-US" sz="2457">
                <a:solidFill>
                  <a:srgbClr val="019D97"/>
                </a:solidFill>
                <a:latin typeface="Open Sans Bold"/>
              </a:rPr>
              <a:t>Sound an alarm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20572" y="6866311"/>
            <a:ext cx="3941666" cy="109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9"/>
              </a:lnSpc>
              <a:spcBef>
                <a:spcPct val="0"/>
              </a:spcBef>
            </a:pPr>
            <a:r>
              <a:rPr lang="en-US" sz="3177">
                <a:solidFill>
                  <a:srgbClr val="FFFFFF"/>
                </a:solidFill>
                <a:latin typeface="Open Sans Bold"/>
              </a:rPr>
              <a:t>Home Security Monitoring System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198319" y="7918287"/>
            <a:ext cx="2752927" cy="422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6"/>
              </a:lnSpc>
              <a:spcBef>
                <a:spcPct val="0"/>
              </a:spcBef>
            </a:pPr>
            <a:r>
              <a:rPr lang="en-US" sz="2490">
                <a:solidFill>
                  <a:srgbClr val="019D97"/>
                </a:solidFill>
                <a:latin typeface="Alatsi"/>
              </a:rPr>
              <a:t>Security Camera</a:t>
            </a:r>
          </a:p>
        </p:txBody>
      </p:sp>
      <p:sp>
        <p:nvSpPr>
          <p:cNvPr id="35" name="Freeform 35"/>
          <p:cNvSpPr/>
          <p:nvPr/>
        </p:nvSpPr>
        <p:spPr>
          <a:xfrm rot="-1208576">
            <a:off x="9528919" y="6242755"/>
            <a:ext cx="1295712" cy="704544"/>
          </a:xfrm>
          <a:custGeom>
            <a:avLst/>
            <a:gdLst/>
            <a:ahLst/>
            <a:cxnLst/>
            <a:rect l="l" t="t" r="r" b="b"/>
            <a:pathLst>
              <a:path w="1295712" h="704544">
                <a:moveTo>
                  <a:pt x="0" y="0"/>
                </a:moveTo>
                <a:lnTo>
                  <a:pt x="1295713" y="0"/>
                </a:lnTo>
                <a:lnTo>
                  <a:pt x="1295713" y="704544"/>
                </a:lnTo>
                <a:lnTo>
                  <a:pt x="0" y="70454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6" name="Freeform 36"/>
          <p:cNvSpPr/>
          <p:nvPr/>
        </p:nvSpPr>
        <p:spPr>
          <a:xfrm>
            <a:off x="13712847" y="5115444"/>
            <a:ext cx="1052374" cy="572228"/>
          </a:xfrm>
          <a:custGeom>
            <a:avLst/>
            <a:gdLst/>
            <a:ahLst/>
            <a:cxnLst/>
            <a:rect l="l" t="t" r="r" b="b"/>
            <a:pathLst>
              <a:path w="1052374" h="572228">
                <a:moveTo>
                  <a:pt x="0" y="0"/>
                </a:moveTo>
                <a:lnTo>
                  <a:pt x="1052374" y="0"/>
                </a:lnTo>
                <a:lnTo>
                  <a:pt x="1052374" y="572228"/>
                </a:lnTo>
                <a:lnTo>
                  <a:pt x="0" y="57222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7" name="TextBox 37"/>
          <p:cNvSpPr txBox="1"/>
          <p:nvPr/>
        </p:nvSpPr>
        <p:spPr>
          <a:xfrm>
            <a:off x="14430967" y="2878765"/>
            <a:ext cx="2711251" cy="98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  <a:spcBef>
                <a:spcPct val="0"/>
              </a:spcBef>
            </a:pPr>
            <a:r>
              <a:rPr lang="en-US" sz="1895">
                <a:solidFill>
                  <a:srgbClr val="000002"/>
                </a:solidFill>
                <a:latin typeface="Alatsi"/>
              </a:rPr>
              <a:t>When it detects unusual motion or a breach of a door/window: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246002" y="90696"/>
            <a:ext cx="8482213" cy="738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spc="-147">
                <a:solidFill>
                  <a:srgbClr val="FFFFFF"/>
                </a:solidFill>
                <a:latin typeface="Poppins Bold"/>
              </a:rPr>
              <a:t>7.1 Monitoring System</a:t>
            </a:r>
          </a:p>
        </p:txBody>
      </p: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6" name="Group 6"/>
          <p:cNvGrpSpPr/>
          <p:nvPr/>
        </p:nvGrpSpPr>
        <p:grpSpPr>
          <a:xfrm>
            <a:off x="6600340" y="1921793"/>
            <a:ext cx="10943581" cy="7336507"/>
            <a:chOff x="0" y="0"/>
            <a:chExt cx="2882260" cy="193224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82260" cy="1932249"/>
            </a:xfrm>
            <a:custGeom>
              <a:avLst/>
              <a:gdLst/>
              <a:ahLst/>
              <a:cxnLst/>
              <a:rect l="l" t="t" r="r" b="b"/>
              <a:pathLst>
                <a:path w="2882260" h="1932249">
                  <a:moveTo>
                    <a:pt x="36079" y="0"/>
                  </a:moveTo>
                  <a:lnTo>
                    <a:pt x="2846181" y="0"/>
                  </a:lnTo>
                  <a:cubicBezTo>
                    <a:pt x="2866107" y="0"/>
                    <a:pt x="2882260" y="16153"/>
                    <a:pt x="2882260" y="36079"/>
                  </a:cubicBezTo>
                  <a:lnTo>
                    <a:pt x="2882260" y="1896170"/>
                  </a:lnTo>
                  <a:cubicBezTo>
                    <a:pt x="2882260" y="1905738"/>
                    <a:pt x="2878459" y="1914915"/>
                    <a:pt x="2871693" y="1921682"/>
                  </a:cubicBezTo>
                  <a:cubicBezTo>
                    <a:pt x="2864926" y="1928448"/>
                    <a:pt x="2855749" y="1932249"/>
                    <a:pt x="2846181" y="1932249"/>
                  </a:cubicBezTo>
                  <a:lnTo>
                    <a:pt x="36079" y="1932249"/>
                  </a:lnTo>
                  <a:cubicBezTo>
                    <a:pt x="16153" y="1932249"/>
                    <a:pt x="0" y="1916096"/>
                    <a:pt x="0" y="1896170"/>
                  </a:cubicBezTo>
                  <a:lnTo>
                    <a:pt x="0" y="36079"/>
                  </a:lnTo>
                  <a:cubicBezTo>
                    <a:pt x="0" y="16153"/>
                    <a:pt x="16153" y="0"/>
                    <a:pt x="36079" y="0"/>
                  </a:cubicBezTo>
                  <a:close/>
                </a:path>
              </a:pathLst>
            </a:custGeom>
            <a:solidFill>
              <a:srgbClr val="E5E7E3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2882260" cy="2008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834755" y="3952766"/>
            <a:ext cx="3015304" cy="2891000"/>
            <a:chOff x="0" y="0"/>
            <a:chExt cx="794154" cy="76141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94154" cy="761416"/>
            </a:xfrm>
            <a:custGeom>
              <a:avLst/>
              <a:gdLst/>
              <a:ahLst/>
              <a:cxnLst/>
              <a:rect l="l" t="t" r="r" b="b"/>
              <a:pathLst>
                <a:path w="794154" h="761416">
                  <a:moveTo>
                    <a:pt x="130945" y="0"/>
                  </a:moveTo>
                  <a:lnTo>
                    <a:pt x="663210" y="0"/>
                  </a:lnTo>
                  <a:cubicBezTo>
                    <a:pt x="735528" y="0"/>
                    <a:pt x="794154" y="58626"/>
                    <a:pt x="794154" y="130945"/>
                  </a:cubicBezTo>
                  <a:lnTo>
                    <a:pt x="794154" y="630471"/>
                  </a:lnTo>
                  <a:cubicBezTo>
                    <a:pt x="794154" y="665200"/>
                    <a:pt x="780358" y="698506"/>
                    <a:pt x="755801" y="723063"/>
                  </a:cubicBezTo>
                  <a:cubicBezTo>
                    <a:pt x="731244" y="747620"/>
                    <a:pt x="697938" y="761416"/>
                    <a:pt x="663210" y="761416"/>
                  </a:cubicBezTo>
                  <a:lnTo>
                    <a:pt x="130945" y="761416"/>
                  </a:lnTo>
                  <a:cubicBezTo>
                    <a:pt x="96216" y="761416"/>
                    <a:pt x="62910" y="747620"/>
                    <a:pt x="38353" y="723063"/>
                  </a:cubicBezTo>
                  <a:cubicBezTo>
                    <a:pt x="13796" y="698506"/>
                    <a:pt x="0" y="665200"/>
                    <a:pt x="0" y="630471"/>
                  </a:cubicBezTo>
                  <a:lnTo>
                    <a:pt x="0" y="130945"/>
                  </a:lnTo>
                  <a:cubicBezTo>
                    <a:pt x="0" y="96216"/>
                    <a:pt x="13796" y="62910"/>
                    <a:pt x="38353" y="38353"/>
                  </a:cubicBezTo>
                  <a:cubicBezTo>
                    <a:pt x="62910" y="13796"/>
                    <a:pt x="96216" y="0"/>
                    <a:pt x="130945" y="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794154" cy="8376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1662966" y="5280500"/>
            <a:ext cx="1339425" cy="1339425"/>
          </a:xfrm>
          <a:custGeom>
            <a:avLst/>
            <a:gdLst/>
            <a:ahLst/>
            <a:cxnLst/>
            <a:rect l="l" t="t" r="r" b="b"/>
            <a:pathLst>
              <a:path w="1339425" h="1339425">
                <a:moveTo>
                  <a:pt x="0" y="0"/>
                </a:moveTo>
                <a:lnTo>
                  <a:pt x="1339425" y="0"/>
                </a:lnTo>
                <a:lnTo>
                  <a:pt x="1339425" y="1339425"/>
                </a:lnTo>
                <a:lnTo>
                  <a:pt x="0" y="13394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13" name="Group 13"/>
          <p:cNvGrpSpPr/>
          <p:nvPr/>
        </p:nvGrpSpPr>
        <p:grpSpPr>
          <a:xfrm>
            <a:off x="956746" y="6851943"/>
            <a:ext cx="4676108" cy="1709518"/>
            <a:chOff x="0" y="0"/>
            <a:chExt cx="979541" cy="35810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79541" cy="358106"/>
            </a:xfrm>
            <a:custGeom>
              <a:avLst/>
              <a:gdLst/>
              <a:ahLst/>
              <a:cxnLst/>
              <a:rect l="l" t="t" r="r" b="b"/>
              <a:pathLst>
                <a:path w="979541" h="358106">
                  <a:moveTo>
                    <a:pt x="84437" y="0"/>
                  </a:moveTo>
                  <a:lnTo>
                    <a:pt x="895104" y="0"/>
                  </a:lnTo>
                  <a:cubicBezTo>
                    <a:pt x="941737" y="0"/>
                    <a:pt x="979541" y="37804"/>
                    <a:pt x="979541" y="84437"/>
                  </a:cubicBezTo>
                  <a:lnTo>
                    <a:pt x="979541" y="273669"/>
                  </a:lnTo>
                  <a:cubicBezTo>
                    <a:pt x="979541" y="320302"/>
                    <a:pt x="941737" y="358106"/>
                    <a:pt x="895104" y="358106"/>
                  </a:cubicBezTo>
                  <a:lnTo>
                    <a:pt x="84437" y="358106"/>
                  </a:lnTo>
                  <a:cubicBezTo>
                    <a:pt x="37804" y="358106"/>
                    <a:pt x="0" y="320302"/>
                    <a:pt x="0" y="273669"/>
                  </a:cubicBezTo>
                  <a:lnTo>
                    <a:pt x="0" y="84437"/>
                  </a:lnTo>
                  <a:cubicBezTo>
                    <a:pt x="0" y="37804"/>
                    <a:pt x="37804" y="0"/>
                    <a:pt x="84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979541" cy="386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517185" y="3952766"/>
            <a:ext cx="2538814" cy="2891000"/>
            <a:chOff x="0" y="0"/>
            <a:chExt cx="668659" cy="76141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68659" cy="761416"/>
            </a:xfrm>
            <a:custGeom>
              <a:avLst/>
              <a:gdLst/>
              <a:ahLst/>
              <a:cxnLst/>
              <a:rect l="l" t="t" r="r" b="b"/>
              <a:pathLst>
                <a:path w="668659" h="761416">
                  <a:moveTo>
                    <a:pt x="155521" y="0"/>
                  </a:moveTo>
                  <a:lnTo>
                    <a:pt x="513138" y="0"/>
                  </a:lnTo>
                  <a:cubicBezTo>
                    <a:pt x="554385" y="0"/>
                    <a:pt x="593942" y="16385"/>
                    <a:pt x="623108" y="45551"/>
                  </a:cubicBezTo>
                  <a:cubicBezTo>
                    <a:pt x="652274" y="74717"/>
                    <a:pt x="668659" y="114274"/>
                    <a:pt x="668659" y="155521"/>
                  </a:cubicBezTo>
                  <a:lnTo>
                    <a:pt x="668659" y="605895"/>
                  </a:lnTo>
                  <a:cubicBezTo>
                    <a:pt x="668659" y="647142"/>
                    <a:pt x="652274" y="686699"/>
                    <a:pt x="623108" y="715865"/>
                  </a:cubicBezTo>
                  <a:cubicBezTo>
                    <a:pt x="593942" y="745030"/>
                    <a:pt x="554385" y="761416"/>
                    <a:pt x="513138" y="761416"/>
                  </a:cubicBezTo>
                  <a:lnTo>
                    <a:pt x="155521" y="761416"/>
                  </a:lnTo>
                  <a:cubicBezTo>
                    <a:pt x="114274" y="761416"/>
                    <a:pt x="74717" y="745030"/>
                    <a:pt x="45551" y="715865"/>
                  </a:cubicBezTo>
                  <a:cubicBezTo>
                    <a:pt x="16385" y="686699"/>
                    <a:pt x="0" y="647142"/>
                    <a:pt x="0" y="605895"/>
                  </a:cubicBezTo>
                  <a:lnTo>
                    <a:pt x="0" y="155521"/>
                  </a:lnTo>
                  <a:cubicBezTo>
                    <a:pt x="0" y="114274"/>
                    <a:pt x="16385" y="74717"/>
                    <a:pt x="45551" y="45551"/>
                  </a:cubicBezTo>
                  <a:cubicBezTo>
                    <a:pt x="74717" y="16385"/>
                    <a:pt x="114274" y="0"/>
                    <a:pt x="155521" y="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76200"/>
              <a:ext cx="668659" cy="8376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4764459" y="4179444"/>
            <a:ext cx="618029" cy="618029"/>
          </a:xfrm>
          <a:custGeom>
            <a:avLst/>
            <a:gdLst/>
            <a:ahLst/>
            <a:cxnLst/>
            <a:rect l="l" t="t" r="r" b="b"/>
            <a:pathLst>
              <a:path w="618029" h="618029">
                <a:moveTo>
                  <a:pt x="0" y="0"/>
                </a:moveTo>
                <a:lnTo>
                  <a:pt x="618029" y="0"/>
                </a:lnTo>
                <a:lnTo>
                  <a:pt x="618029" y="618029"/>
                </a:lnTo>
                <a:lnTo>
                  <a:pt x="0" y="6180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20" name="Group 20"/>
          <p:cNvGrpSpPr/>
          <p:nvPr/>
        </p:nvGrpSpPr>
        <p:grpSpPr>
          <a:xfrm>
            <a:off x="6935942" y="2507266"/>
            <a:ext cx="3098713" cy="5845636"/>
            <a:chOff x="0" y="0"/>
            <a:chExt cx="816122" cy="153959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6122" cy="1539591"/>
            </a:xfrm>
            <a:custGeom>
              <a:avLst/>
              <a:gdLst/>
              <a:ahLst/>
              <a:cxnLst/>
              <a:rect l="l" t="t" r="r" b="b"/>
              <a:pathLst>
                <a:path w="816122" h="1539591">
                  <a:moveTo>
                    <a:pt x="127420" y="0"/>
                  </a:moveTo>
                  <a:lnTo>
                    <a:pt x="688702" y="0"/>
                  </a:lnTo>
                  <a:cubicBezTo>
                    <a:pt x="759074" y="0"/>
                    <a:pt x="816122" y="57048"/>
                    <a:pt x="816122" y="127420"/>
                  </a:cubicBezTo>
                  <a:lnTo>
                    <a:pt x="816122" y="1412171"/>
                  </a:lnTo>
                  <a:cubicBezTo>
                    <a:pt x="816122" y="1482544"/>
                    <a:pt x="759074" y="1539591"/>
                    <a:pt x="688702" y="1539591"/>
                  </a:cubicBezTo>
                  <a:lnTo>
                    <a:pt x="127420" y="1539591"/>
                  </a:lnTo>
                  <a:cubicBezTo>
                    <a:pt x="57048" y="1539591"/>
                    <a:pt x="0" y="1482544"/>
                    <a:pt x="0" y="1412171"/>
                  </a:cubicBezTo>
                  <a:lnTo>
                    <a:pt x="0" y="127420"/>
                  </a:lnTo>
                  <a:cubicBezTo>
                    <a:pt x="0" y="57048"/>
                    <a:pt x="57048" y="0"/>
                    <a:pt x="127420" y="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816122" cy="16157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9620394" y="5195197"/>
            <a:ext cx="1295712" cy="704544"/>
          </a:xfrm>
          <a:custGeom>
            <a:avLst/>
            <a:gdLst/>
            <a:ahLst/>
            <a:cxnLst/>
            <a:rect l="l" t="t" r="r" b="b"/>
            <a:pathLst>
              <a:path w="1295712" h="704544">
                <a:moveTo>
                  <a:pt x="0" y="0"/>
                </a:moveTo>
                <a:lnTo>
                  <a:pt x="1295712" y="0"/>
                </a:lnTo>
                <a:lnTo>
                  <a:pt x="1295712" y="704544"/>
                </a:lnTo>
                <a:lnTo>
                  <a:pt x="0" y="7045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4" name="TextBox 24"/>
          <p:cNvSpPr txBox="1"/>
          <p:nvPr/>
        </p:nvSpPr>
        <p:spPr>
          <a:xfrm>
            <a:off x="10952510" y="4246775"/>
            <a:ext cx="2760338" cy="885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0"/>
              </a:lnSpc>
              <a:spcBef>
                <a:spcPct val="0"/>
              </a:spcBef>
            </a:pPr>
            <a:r>
              <a:rPr lang="en-US" sz="2507">
                <a:solidFill>
                  <a:srgbClr val="019D97"/>
                </a:solidFill>
                <a:latin typeface="Open Sans Bold"/>
              </a:rPr>
              <a:t>Computer / Microprocessor</a:t>
            </a:r>
          </a:p>
        </p:txBody>
      </p:sp>
      <p:sp>
        <p:nvSpPr>
          <p:cNvPr id="25" name="Freeform 25"/>
          <p:cNvSpPr/>
          <p:nvPr/>
        </p:nvSpPr>
        <p:spPr>
          <a:xfrm>
            <a:off x="13712847" y="5115444"/>
            <a:ext cx="1052374" cy="572228"/>
          </a:xfrm>
          <a:custGeom>
            <a:avLst/>
            <a:gdLst/>
            <a:ahLst/>
            <a:cxnLst/>
            <a:rect l="l" t="t" r="r" b="b"/>
            <a:pathLst>
              <a:path w="1052374" h="572228">
                <a:moveTo>
                  <a:pt x="0" y="0"/>
                </a:moveTo>
                <a:lnTo>
                  <a:pt x="1052374" y="0"/>
                </a:lnTo>
                <a:lnTo>
                  <a:pt x="1052374" y="572228"/>
                </a:lnTo>
                <a:lnTo>
                  <a:pt x="0" y="5722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6" name="Freeform 26"/>
          <p:cNvSpPr/>
          <p:nvPr/>
        </p:nvSpPr>
        <p:spPr>
          <a:xfrm>
            <a:off x="570285" y="2425130"/>
            <a:ext cx="5449030" cy="4263866"/>
          </a:xfrm>
          <a:custGeom>
            <a:avLst/>
            <a:gdLst/>
            <a:ahLst/>
            <a:cxnLst/>
            <a:rect l="l" t="t" r="r" b="b"/>
            <a:pathLst>
              <a:path w="5449030" h="4263866">
                <a:moveTo>
                  <a:pt x="0" y="0"/>
                </a:moveTo>
                <a:lnTo>
                  <a:pt x="5449030" y="0"/>
                </a:lnTo>
                <a:lnTo>
                  <a:pt x="5449030" y="4263867"/>
                </a:lnTo>
                <a:lnTo>
                  <a:pt x="0" y="426386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7" name="Freeform 27"/>
          <p:cNvSpPr/>
          <p:nvPr/>
        </p:nvSpPr>
        <p:spPr>
          <a:xfrm>
            <a:off x="7382497" y="3057574"/>
            <a:ext cx="2089076" cy="2343984"/>
          </a:xfrm>
          <a:custGeom>
            <a:avLst/>
            <a:gdLst/>
            <a:ahLst/>
            <a:cxnLst/>
            <a:rect l="l" t="t" r="r" b="b"/>
            <a:pathLst>
              <a:path w="2089076" h="2343984">
                <a:moveTo>
                  <a:pt x="0" y="0"/>
                </a:moveTo>
                <a:lnTo>
                  <a:pt x="2089076" y="0"/>
                </a:lnTo>
                <a:lnTo>
                  <a:pt x="2089076" y="2343984"/>
                </a:lnTo>
                <a:lnTo>
                  <a:pt x="0" y="23439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8" name="Freeform 28"/>
          <p:cNvSpPr/>
          <p:nvPr/>
        </p:nvSpPr>
        <p:spPr>
          <a:xfrm>
            <a:off x="13640127" y="7728083"/>
            <a:ext cx="1197815" cy="1471969"/>
          </a:xfrm>
          <a:custGeom>
            <a:avLst/>
            <a:gdLst/>
            <a:ahLst/>
            <a:cxnLst/>
            <a:rect l="l" t="t" r="r" b="b"/>
            <a:pathLst>
              <a:path w="1197815" h="1471969">
                <a:moveTo>
                  <a:pt x="0" y="0"/>
                </a:moveTo>
                <a:lnTo>
                  <a:pt x="1197815" y="0"/>
                </a:lnTo>
                <a:lnTo>
                  <a:pt x="1197815" y="1471970"/>
                </a:lnTo>
                <a:lnTo>
                  <a:pt x="0" y="147197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9" name="Freeform 29"/>
          <p:cNvSpPr/>
          <p:nvPr/>
        </p:nvSpPr>
        <p:spPr>
          <a:xfrm>
            <a:off x="14950017" y="6999518"/>
            <a:ext cx="2192201" cy="1561943"/>
          </a:xfrm>
          <a:custGeom>
            <a:avLst/>
            <a:gdLst/>
            <a:ahLst/>
            <a:cxnLst/>
            <a:rect l="l" t="t" r="r" b="b"/>
            <a:pathLst>
              <a:path w="2192201" h="1561943">
                <a:moveTo>
                  <a:pt x="0" y="0"/>
                </a:moveTo>
                <a:lnTo>
                  <a:pt x="2192201" y="0"/>
                </a:lnTo>
                <a:lnTo>
                  <a:pt x="2192201" y="1561943"/>
                </a:lnTo>
                <a:lnTo>
                  <a:pt x="0" y="156194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0" name="Freeform 30"/>
          <p:cNvSpPr/>
          <p:nvPr/>
        </p:nvSpPr>
        <p:spPr>
          <a:xfrm>
            <a:off x="14803321" y="5012646"/>
            <a:ext cx="2146616" cy="1607279"/>
          </a:xfrm>
          <a:custGeom>
            <a:avLst/>
            <a:gdLst/>
            <a:ahLst/>
            <a:cxnLst/>
            <a:rect l="l" t="t" r="r" b="b"/>
            <a:pathLst>
              <a:path w="2146616" h="1607279">
                <a:moveTo>
                  <a:pt x="0" y="0"/>
                </a:moveTo>
                <a:lnTo>
                  <a:pt x="2146616" y="0"/>
                </a:lnTo>
                <a:lnTo>
                  <a:pt x="2146616" y="1607279"/>
                </a:lnTo>
                <a:lnTo>
                  <a:pt x="0" y="160727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1" name="TextBox 31"/>
          <p:cNvSpPr txBox="1"/>
          <p:nvPr/>
        </p:nvSpPr>
        <p:spPr>
          <a:xfrm>
            <a:off x="7249310" y="5630522"/>
            <a:ext cx="2471976" cy="2322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2"/>
              </a:lnSpc>
              <a:spcBef>
                <a:spcPct val="0"/>
              </a:spcBef>
            </a:pPr>
            <a:r>
              <a:rPr lang="en-US" sz="2673">
                <a:solidFill>
                  <a:srgbClr val="019D97"/>
                </a:solidFill>
                <a:latin typeface="Alatsi"/>
              </a:rPr>
              <a:t>Thermocouples placed within industrial machinery or processes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23967" y="6892186"/>
            <a:ext cx="3768816" cy="1571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54"/>
              </a:lnSpc>
              <a:spcBef>
                <a:spcPct val="0"/>
              </a:spcBef>
            </a:pPr>
            <a:r>
              <a:rPr lang="en-US" sz="3038">
                <a:solidFill>
                  <a:srgbClr val="FFFFFF"/>
                </a:solidFill>
                <a:latin typeface="Open Sans Bold"/>
              </a:rPr>
              <a:t>Industrial Temperature Monitoring System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430967" y="2878765"/>
            <a:ext cx="2711251" cy="98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  <a:spcBef>
                <a:spcPct val="0"/>
              </a:spcBef>
            </a:pPr>
            <a:r>
              <a:rPr lang="en-US" sz="1895">
                <a:solidFill>
                  <a:srgbClr val="000002"/>
                </a:solidFill>
                <a:latin typeface="Alatsi"/>
              </a:rPr>
              <a:t>When it detects a temperature outside the acceptable range: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4977562" y="7253341"/>
            <a:ext cx="2137111" cy="618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1"/>
              </a:lnSpc>
              <a:spcBef>
                <a:spcPct val="0"/>
              </a:spcBef>
            </a:pPr>
            <a:r>
              <a:rPr lang="en-US" sz="1822">
                <a:solidFill>
                  <a:srgbClr val="000002"/>
                </a:solidFill>
                <a:latin typeface="Alatsi"/>
              </a:rPr>
              <a:t>Need to shut down the equipment!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246002" y="90696"/>
            <a:ext cx="8482213" cy="738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spc="-147">
                <a:solidFill>
                  <a:srgbClr val="FFFFFF"/>
                </a:solidFill>
                <a:latin typeface="Poppins Bold"/>
              </a:rPr>
              <a:t>7.1 Monitoring System</a:t>
            </a:r>
          </a:p>
        </p:txBody>
      </p: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6" name="Group 6"/>
          <p:cNvGrpSpPr/>
          <p:nvPr/>
        </p:nvGrpSpPr>
        <p:grpSpPr>
          <a:xfrm>
            <a:off x="6600340" y="1921793"/>
            <a:ext cx="10943581" cy="7336507"/>
            <a:chOff x="0" y="0"/>
            <a:chExt cx="2882260" cy="193224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82260" cy="1932249"/>
            </a:xfrm>
            <a:custGeom>
              <a:avLst/>
              <a:gdLst/>
              <a:ahLst/>
              <a:cxnLst/>
              <a:rect l="l" t="t" r="r" b="b"/>
              <a:pathLst>
                <a:path w="2882260" h="1932249">
                  <a:moveTo>
                    <a:pt x="36079" y="0"/>
                  </a:moveTo>
                  <a:lnTo>
                    <a:pt x="2846181" y="0"/>
                  </a:lnTo>
                  <a:cubicBezTo>
                    <a:pt x="2866107" y="0"/>
                    <a:pt x="2882260" y="16153"/>
                    <a:pt x="2882260" y="36079"/>
                  </a:cubicBezTo>
                  <a:lnTo>
                    <a:pt x="2882260" y="1896170"/>
                  </a:lnTo>
                  <a:cubicBezTo>
                    <a:pt x="2882260" y="1905738"/>
                    <a:pt x="2878459" y="1914915"/>
                    <a:pt x="2871693" y="1921682"/>
                  </a:cubicBezTo>
                  <a:cubicBezTo>
                    <a:pt x="2864926" y="1928448"/>
                    <a:pt x="2855749" y="1932249"/>
                    <a:pt x="2846181" y="1932249"/>
                  </a:cubicBezTo>
                  <a:lnTo>
                    <a:pt x="36079" y="1932249"/>
                  </a:lnTo>
                  <a:cubicBezTo>
                    <a:pt x="16153" y="1932249"/>
                    <a:pt x="0" y="1916096"/>
                    <a:pt x="0" y="1896170"/>
                  </a:cubicBezTo>
                  <a:lnTo>
                    <a:pt x="0" y="36079"/>
                  </a:lnTo>
                  <a:cubicBezTo>
                    <a:pt x="0" y="16153"/>
                    <a:pt x="16153" y="0"/>
                    <a:pt x="36079" y="0"/>
                  </a:cubicBezTo>
                  <a:close/>
                </a:path>
              </a:pathLst>
            </a:custGeom>
            <a:solidFill>
              <a:srgbClr val="E5E7E3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2882260" cy="2008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834755" y="3952766"/>
            <a:ext cx="3015304" cy="2891000"/>
            <a:chOff x="0" y="0"/>
            <a:chExt cx="794154" cy="76141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94154" cy="761416"/>
            </a:xfrm>
            <a:custGeom>
              <a:avLst/>
              <a:gdLst/>
              <a:ahLst/>
              <a:cxnLst/>
              <a:rect l="l" t="t" r="r" b="b"/>
              <a:pathLst>
                <a:path w="794154" h="761416">
                  <a:moveTo>
                    <a:pt x="130945" y="0"/>
                  </a:moveTo>
                  <a:lnTo>
                    <a:pt x="663210" y="0"/>
                  </a:lnTo>
                  <a:cubicBezTo>
                    <a:pt x="735528" y="0"/>
                    <a:pt x="794154" y="58626"/>
                    <a:pt x="794154" y="130945"/>
                  </a:cubicBezTo>
                  <a:lnTo>
                    <a:pt x="794154" y="630471"/>
                  </a:lnTo>
                  <a:cubicBezTo>
                    <a:pt x="794154" y="665200"/>
                    <a:pt x="780358" y="698506"/>
                    <a:pt x="755801" y="723063"/>
                  </a:cubicBezTo>
                  <a:cubicBezTo>
                    <a:pt x="731244" y="747620"/>
                    <a:pt x="697938" y="761416"/>
                    <a:pt x="663210" y="761416"/>
                  </a:cubicBezTo>
                  <a:lnTo>
                    <a:pt x="130945" y="761416"/>
                  </a:lnTo>
                  <a:cubicBezTo>
                    <a:pt x="96216" y="761416"/>
                    <a:pt x="62910" y="747620"/>
                    <a:pt x="38353" y="723063"/>
                  </a:cubicBezTo>
                  <a:cubicBezTo>
                    <a:pt x="13796" y="698506"/>
                    <a:pt x="0" y="665200"/>
                    <a:pt x="0" y="630471"/>
                  </a:cubicBezTo>
                  <a:lnTo>
                    <a:pt x="0" y="130945"/>
                  </a:lnTo>
                  <a:cubicBezTo>
                    <a:pt x="0" y="96216"/>
                    <a:pt x="13796" y="62910"/>
                    <a:pt x="38353" y="38353"/>
                  </a:cubicBezTo>
                  <a:cubicBezTo>
                    <a:pt x="62910" y="13796"/>
                    <a:pt x="96216" y="0"/>
                    <a:pt x="130945" y="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794154" cy="8376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1662966" y="5280500"/>
            <a:ext cx="1339425" cy="1339425"/>
          </a:xfrm>
          <a:custGeom>
            <a:avLst/>
            <a:gdLst/>
            <a:ahLst/>
            <a:cxnLst/>
            <a:rect l="l" t="t" r="r" b="b"/>
            <a:pathLst>
              <a:path w="1339425" h="1339425">
                <a:moveTo>
                  <a:pt x="0" y="0"/>
                </a:moveTo>
                <a:lnTo>
                  <a:pt x="1339425" y="0"/>
                </a:lnTo>
                <a:lnTo>
                  <a:pt x="1339425" y="1339425"/>
                </a:lnTo>
                <a:lnTo>
                  <a:pt x="0" y="13394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13" name="Group 13"/>
          <p:cNvGrpSpPr/>
          <p:nvPr/>
        </p:nvGrpSpPr>
        <p:grpSpPr>
          <a:xfrm>
            <a:off x="956746" y="7012362"/>
            <a:ext cx="4676108" cy="1262257"/>
            <a:chOff x="0" y="0"/>
            <a:chExt cx="979541" cy="26441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79541" cy="264415"/>
            </a:xfrm>
            <a:custGeom>
              <a:avLst/>
              <a:gdLst/>
              <a:ahLst/>
              <a:cxnLst/>
              <a:rect l="l" t="t" r="r" b="b"/>
              <a:pathLst>
                <a:path w="979541" h="264415">
                  <a:moveTo>
                    <a:pt x="84437" y="0"/>
                  </a:moveTo>
                  <a:lnTo>
                    <a:pt x="895104" y="0"/>
                  </a:lnTo>
                  <a:cubicBezTo>
                    <a:pt x="941737" y="0"/>
                    <a:pt x="979541" y="37804"/>
                    <a:pt x="979541" y="84437"/>
                  </a:cubicBezTo>
                  <a:lnTo>
                    <a:pt x="979541" y="179978"/>
                  </a:lnTo>
                  <a:cubicBezTo>
                    <a:pt x="979541" y="226611"/>
                    <a:pt x="941737" y="264415"/>
                    <a:pt x="895104" y="264415"/>
                  </a:cubicBezTo>
                  <a:lnTo>
                    <a:pt x="84437" y="264415"/>
                  </a:lnTo>
                  <a:cubicBezTo>
                    <a:pt x="37804" y="264415"/>
                    <a:pt x="0" y="226611"/>
                    <a:pt x="0" y="179978"/>
                  </a:cubicBezTo>
                  <a:lnTo>
                    <a:pt x="0" y="84437"/>
                  </a:lnTo>
                  <a:cubicBezTo>
                    <a:pt x="0" y="37804"/>
                    <a:pt x="37804" y="0"/>
                    <a:pt x="84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979541" cy="2929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517185" y="3952766"/>
            <a:ext cx="2538814" cy="2891000"/>
            <a:chOff x="0" y="0"/>
            <a:chExt cx="668659" cy="76141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68659" cy="761416"/>
            </a:xfrm>
            <a:custGeom>
              <a:avLst/>
              <a:gdLst/>
              <a:ahLst/>
              <a:cxnLst/>
              <a:rect l="l" t="t" r="r" b="b"/>
              <a:pathLst>
                <a:path w="668659" h="761416">
                  <a:moveTo>
                    <a:pt x="155521" y="0"/>
                  </a:moveTo>
                  <a:lnTo>
                    <a:pt x="513138" y="0"/>
                  </a:lnTo>
                  <a:cubicBezTo>
                    <a:pt x="554385" y="0"/>
                    <a:pt x="593942" y="16385"/>
                    <a:pt x="623108" y="45551"/>
                  </a:cubicBezTo>
                  <a:cubicBezTo>
                    <a:pt x="652274" y="74717"/>
                    <a:pt x="668659" y="114274"/>
                    <a:pt x="668659" y="155521"/>
                  </a:cubicBezTo>
                  <a:lnTo>
                    <a:pt x="668659" y="605895"/>
                  </a:lnTo>
                  <a:cubicBezTo>
                    <a:pt x="668659" y="647142"/>
                    <a:pt x="652274" y="686699"/>
                    <a:pt x="623108" y="715865"/>
                  </a:cubicBezTo>
                  <a:cubicBezTo>
                    <a:pt x="593942" y="745030"/>
                    <a:pt x="554385" y="761416"/>
                    <a:pt x="513138" y="761416"/>
                  </a:cubicBezTo>
                  <a:lnTo>
                    <a:pt x="155521" y="761416"/>
                  </a:lnTo>
                  <a:cubicBezTo>
                    <a:pt x="114274" y="761416"/>
                    <a:pt x="74717" y="745030"/>
                    <a:pt x="45551" y="715865"/>
                  </a:cubicBezTo>
                  <a:cubicBezTo>
                    <a:pt x="16385" y="686699"/>
                    <a:pt x="0" y="647142"/>
                    <a:pt x="0" y="605895"/>
                  </a:cubicBezTo>
                  <a:lnTo>
                    <a:pt x="0" y="155521"/>
                  </a:lnTo>
                  <a:cubicBezTo>
                    <a:pt x="0" y="114274"/>
                    <a:pt x="16385" y="74717"/>
                    <a:pt x="45551" y="45551"/>
                  </a:cubicBezTo>
                  <a:cubicBezTo>
                    <a:pt x="74717" y="16385"/>
                    <a:pt x="114274" y="0"/>
                    <a:pt x="155521" y="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76200"/>
              <a:ext cx="668659" cy="8376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935942" y="2507266"/>
            <a:ext cx="3098713" cy="5845636"/>
            <a:chOff x="0" y="0"/>
            <a:chExt cx="816122" cy="153959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6122" cy="1539591"/>
            </a:xfrm>
            <a:custGeom>
              <a:avLst/>
              <a:gdLst/>
              <a:ahLst/>
              <a:cxnLst/>
              <a:rect l="l" t="t" r="r" b="b"/>
              <a:pathLst>
                <a:path w="816122" h="1539591">
                  <a:moveTo>
                    <a:pt x="127420" y="0"/>
                  </a:moveTo>
                  <a:lnTo>
                    <a:pt x="688702" y="0"/>
                  </a:lnTo>
                  <a:cubicBezTo>
                    <a:pt x="759074" y="0"/>
                    <a:pt x="816122" y="57048"/>
                    <a:pt x="816122" y="127420"/>
                  </a:cubicBezTo>
                  <a:lnTo>
                    <a:pt x="816122" y="1412171"/>
                  </a:lnTo>
                  <a:cubicBezTo>
                    <a:pt x="816122" y="1482544"/>
                    <a:pt x="759074" y="1539591"/>
                    <a:pt x="688702" y="1539591"/>
                  </a:cubicBezTo>
                  <a:lnTo>
                    <a:pt x="127420" y="1539591"/>
                  </a:lnTo>
                  <a:cubicBezTo>
                    <a:pt x="57048" y="1539591"/>
                    <a:pt x="0" y="1482544"/>
                    <a:pt x="0" y="1412171"/>
                  </a:cubicBezTo>
                  <a:lnTo>
                    <a:pt x="0" y="127420"/>
                  </a:lnTo>
                  <a:cubicBezTo>
                    <a:pt x="0" y="57048"/>
                    <a:pt x="57048" y="0"/>
                    <a:pt x="127420" y="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76200"/>
              <a:ext cx="816122" cy="16157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676750" y="4725541"/>
            <a:ext cx="1295712" cy="704544"/>
          </a:xfrm>
          <a:custGeom>
            <a:avLst/>
            <a:gdLst/>
            <a:ahLst/>
            <a:cxnLst/>
            <a:rect l="l" t="t" r="r" b="b"/>
            <a:pathLst>
              <a:path w="1295712" h="704544">
                <a:moveTo>
                  <a:pt x="0" y="0"/>
                </a:moveTo>
                <a:lnTo>
                  <a:pt x="1295712" y="0"/>
                </a:lnTo>
                <a:lnTo>
                  <a:pt x="1295712" y="704543"/>
                </a:lnTo>
                <a:lnTo>
                  <a:pt x="0" y="704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3" name="TextBox 23"/>
          <p:cNvSpPr txBox="1"/>
          <p:nvPr/>
        </p:nvSpPr>
        <p:spPr>
          <a:xfrm>
            <a:off x="10952510" y="4246775"/>
            <a:ext cx="2760338" cy="885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0"/>
              </a:lnSpc>
              <a:spcBef>
                <a:spcPct val="0"/>
              </a:spcBef>
            </a:pPr>
            <a:r>
              <a:rPr lang="en-US" sz="2507">
                <a:solidFill>
                  <a:srgbClr val="019D97"/>
                </a:solidFill>
                <a:latin typeface="Open Sans Bold"/>
              </a:rPr>
              <a:t>Computer / Microprocessor</a:t>
            </a:r>
          </a:p>
        </p:txBody>
      </p:sp>
      <p:sp>
        <p:nvSpPr>
          <p:cNvPr id="24" name="Freeform 24"/>
          <p:cNvSpPr/>
          <p:nvPr/>
        </p:nvSpPr>
        <p:spPr>
          <a:xfrm>
            <a:off x="13712847" y="5115444"/>
            <a:ext cx="1052374" cy="572228"/>
          </a:xfrm>
          <a:custGeom>
            <a:avLst/>
            <a:gdLst/>
            <a:ahLst/>
            <a:cxnLst/>
            <a:rect l="l" t="t" r="r" b="b"/>
            <a:pathLst>
              <a:path w="1052374" h="572228">
                <a:moveTo>
                  <a:pt x="0" y="0"/>
                </a:moveTo>
                <a:lnTo>
                  <a:pt x="1052374" y="0"/>
                </a:lnTo>
                <a:lnTo>
                  <a:pt x="1052374" y="572228"/>
                </a:lnTo>
                <a:lnTo>
                  <a:pt x="0" y="57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5" name="Freeform 25"/>
          <p:cNvSpPr/>
          <p:nvPr/>
        </p:nvSpPr>
        <p:spPr>
          <a:xfrm>
            <a:off x="7455989" y="2920026"/>
            <a:ext cx="2141653" cy="2284430"/>
          </a:xfrm>
          <a:custGeom>
            <a:avLst/>
            <a:gdLst/>
            <a:ahLst/>
            <a:cxnLst/>
            <a:rect l="l" t="t" r="r" b="b"/>
            <a:pathLst>
              <a:path w="2141653" h="2284430">
                <a:moveTo>
                  <a:pt x="0" y="0"/>
                </a:moveTo>
                <a:lnTo>
                  <a:pt x="2141653" y="0"/>
                </a:lnTo>
                <a:lnTo>
                  <a:pt x="2141653" y="2284429"/>
                </a:lnTo>
                <a:lnTo>
                  <a:pt x="0" y="2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6" name="Freeform 26"/>
          <p:cNvSpPr/>
          <p:nvPr/>
        </p:nvSpPr>
        <p:spPr>
          <a:xfrm>
            <a:off x="1255188" y="2705566"/>
            <a:ext cx="4135477" cy="4114800"/>
          </a:xfrm>
          <a:custGeom>
            <a:avLst/>
            <a:gdLst/>
            <a:ahLst/>
            <a:cxnLst/>
            <a:rect l="l" t="t" r="r" b="b"/>
            <a:pathLst>
              <a:path w="4135477" h="4114800">
                <a:moveTo>
                  <a:pt x="0" y="0"/>
                </a:moveTo>
                <a:lnTo>
                  <a:pt x="4135477" y="0"/>
                </a:lnTo>
                <a:lnTo>
                  <a:pt x="41354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7" name="Freeform 27"/>
          <p:cNvSpPr/>
          <p:nvPr/>
        </p:nvSpPr>
        <p:spPr>
          <a:xfrm>
            <a:off x="14501484" y="4303925"/>
            <a:ext cx="2554515" cy="2123441"/>
          </a:xfrm>
          <a:custGeom>
            <a:avLst/>
            <a:gdLst/>
            <a:ahLst/>
            <a:cxnLst/>
            <a:rect l="l" t="t" r="r" b="b"/>
            <a:pathLst>
              <a:path w="2554515" h="2123441">
                <a:moveTo>
                  <a:pt x="0" y="0"/>
                </a:moveTo>
                <a:lnTo>
                  <a:pt x="2554515" y="0"/>
                </a:lnTo>
                <a:lnTo>
                  <a:pt x="2554515" y="2123441"/>
                </a:lnTo>
                <a:lnTo>
                  <a:pt x="0" y="212344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8" name="TextBox 28"/>
          <p:cNvSpPr txBox="1"/>
          <p:nvPr/>
        </p:nvSpPr>
        <p:spPr>
          <a:xfrm>
            <a:off x="7191320" y="5468803"/>
            <a:ext cx="2587957" cy="2625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1"/>
              </a:lnSpc>
              <a:spcBef>
                <a:spcPct val="0"/>
              </a:spcBef>
            </a:pPr>
            <a:r>
              <a:rPr lang="en-US" sz="1886">
                <a:solidFill>
                  <a:srgbClr val="019D97"/>
                </a:solidFill>
                <a:latin typeface="Alatsi"/>
              </a:rPr>
              <a:t>Incorporates a variety of sensors including ECG (Electrocardiogram) for heart activity, pulse oximeters for blood oxygen levels, blood pressure cuffs for blood pressure,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23967" y="7052605"/>
            <a:ext cx="3768816" cy="1041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54"/>
              </a:lnSpc>
              <a:spcBef>
                <a:spcPct val="0"/>
              </a:spcBef>
            </a:pPr>
            <a:r>
              <a:rPr lang="en-US" sz="3038">
                <a:solidFill>
                  <a:srgbClr val="FFFFFF"/>
                </a:solidFill>
                <a:latin typeface="Open Sans Bold"/>
              </a:rPr>
              <a:t>Hospital Patient Monitoring System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021133" y="2175267"/>
            <a:ext cx="3339836" cy="169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8"/>
              </a:lnSpc>
              <a:spcBef>
                <a:spcPct val="0"/>
              </a:spcBef>
            </a:pPr>
            <a:r>
              <a:rPr lang="en-US" sz="1627">
                <a:solidFill>
                  <a:srgbClr val="000002"/>
                </a:solidFill>
                <a:latin typeface="Alatsi"/>
              </a:rPr>
              <a:t>When the system detects abnormal vital signs or deviations from the preset thresholds, it can trigger alarms, alert healthcare providers, and display the patient's data on a central monitoring station.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spc="-147">
                <a:solidFill>
                  <a:srgbClr val="FFFFFF"/>
                </a:solidFill>
                <a:latin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6002" y="90696"/>
            <a:ext cx="8482213" cy="738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spc="-147">
                <a:solidFill>
                  <a:srgbClr val="FFFFFF"/>
                </a:solidFill>
                <a:latin typeface="Poppins Bold"/>
              </a:rPr>
              <a:t>7.2 Control System</a:t>
            </a:r>
          </a:p>
        </p:txBody>
      </p:sp>
      <p:sp>
        <p:nvSpPr>
          <p:cNvPr id="6" name="Freeform 6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Freeform 7"/>
          <p:cNvSpPr/>
          <p:nvPr/>
        </p:nvSpPr>
        <p:spPr>
          <a:xfrm>
            <a:off x="675011" y="2660473"/>
            <a:ext cx="1198280" cy="1088937"/>
          </a:xfrm>
          <a:custGeom>
            <a:avLst/>
            <a:gdLst/>
            <a:ahLst/>
            <a:cxnLst/>
            <a:rect l="l" t="t" r="r" b="b"/>
            <a:pathLst>
              <a:path w="1198280" h="1088937">
                <a:moveTo>
                  <a:pt x="0" y="0"/>
                </a:moveTo>
                <a:lnTo>
                  <a:pt x="1198279" y="0"/>
                </a:lnTo>
                <a:lnTo>
                  <a:pt x="1198279" y="1088937"/>
                </a:lnTo>
                <a:lnTo>
                  <a:pt x="0" y="10889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8" name="TextBox 8"/>
          <p:cNvSpPr txBox="1"/>
          <p:nvPr/>
        </p:nvSpPr>
        <p:spPr>
          <a:xfrm>
            <a:off x="1083002" y="2916301"/>
            <a:ext cx="4793352" cy="2114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A control system has the monitoring activity plus the capability to </a:t>
            </a:r>
            <a:r>
              <a:rPr lang="en-US" sz="3000">
                <a:solidFill>
                  <a:srgbClr val="019D97"/>
                </a:solidFill>
                <a:latin typeface="Open Sans Bold"/>
              </a:rPr>
              <a:t>control a system.</a:t>
            </a:r>
          </a:p>
        </p:txBody>
      </p:sp>
      <p:sp>
        <p:nvSpPr>
          <p:cNvPr id="9" name="Freeform 9"/>
          <p:cNvSpPr/>
          <p:nvPr/>
        </p:nvSpPr>
        <p:spPr>
          <a:xfrm rot="-10800000">
            <a:off x="5049598" y="4279498"/>
            <a:ext cx="1198280" cy="1088937"/>
          </a:xfrm>
          <a:custGeom>
            <a:avLst/>
            <a:gdLst/>
            <a:ahLst/>
            <a:cxnLst/>
            <a:rect l="l" t="t" r="r" b="b"/>
            <a:pathLst>
              <a:path w="1198280" h="1088937">
                <a:moveTo>
                  <a:pt x="0" y="0"/>
                </a:moveTo>
                <a:lnTo>
                  <a:pt x="1198280" y="0"/>
                </a:lnTo>
                <a:lnTo>
                  <a:pt x="1198280" y="1088937"/>
                </a:lnTo>
                <a:lnTo>
                  <a:pt x="0" y="10889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10" name="Group 10"/>
          <p:cNvGrpSpPr/>
          <p:nvPr/>
        </p:nvGrpSpPr>
        <p:grpSpPr>
          <a:xfrm>
            <a:off x="6952728" y="2487673"/>
            <a:ext cx="10097554" cy="6854224"/>
            <a:chOff x="0" y="0"/>
            <a:chExt cx="2846564" cy="19322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46564" cy="1932249"/>
            </a:xfrm>
            <a:custGeom>
              <a:avLst/>
              <a:gdLst/>
              <a:ahLst/>
              <a:cxnLst/>
              <a:rect l="l" t="t" r="r" b="b"/>
              <a:pathLst>
                <a:path w="2846564" h="1932249">
                  <a:moveTo>
                    <a:pt x="39102" y="0"/>
                  </a:moveTo>
                  <a:lnTo>
                    <a:pt x="2807462" y="0"/>
                  </a:lnTo>
                  <a:cubicBezTo>
                    <a:pt x="2829057" y="0"/>
                    <a:pt x="2846564" y="17507"/>
                    <a:pt x="2846564" y="39102"/>
                  </a:cubicBezTo>
                  <a:lnTo>
                    <a:pt x="2846564" y="1893147"/>
                  </a:lnTo>
                  <a:cubicBezTo>
                    <a:pt x="2846564" y="1914742"/>
                    <a:pt x="2829057" y="1932249"/>
                    <a:pt x="2807462" y="1932249"/>
                  </a:cubicBezTo>
                  <a:lnTo>
                    <a:pt x="39102" y="1932249"/>
                  </a:lnTo>
                  <a:cubicBezTo>
                    <a:pt x="17507" y="1932249"/>
                    <a:pt x="0" y="1914742"/>
                    <a:pt x="0" y="1893147"/>
                  </a:cubicBezTo>
                  <a:lnTo>
                    <a:pt x="0" y="39102"/>
                  </a:lnTo>
                  <a:cubicBezTo>
                    <a:pt x="0" y="17507"/>
                    <a:pt x="17507" y="0"/>
                    <a:pt x="39102" y="0"/>
                  </a:cubicBezTo>
                  <a:close/>
                </a:path>
              </a:pathLst>
            </a:custGeom>
            <a:solidFill>
              <a:srgbClr val="E5E7E3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2846564" cy="2008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-10800000">
            <a:off x="7524527" y="4452282"/>
            <a:ext cx="1582440" cy="1301557"/>
          </a:xfrm>
          <a:custGeom>
            <a:avLst/>
            <a:gdLst/>
            <a:ahLst/>
            <a:cxnLst/>
            <a:rect l="l" t="t" r="r" b="b"/>
            <a:pathLst>
              <a:path w="1582440" h="1301557">
                <a:moveTo>
                  <a:pt x="0" y="0"/>
                </a:moveTo>
                <a:lnTo>
                  <a:pt x="1582439" y="0"/>
                </a:lnTo>
                <a:lnTo>
                  <a:pt x="1582439" y="1301557"/>
                </a:lnTo>
                <a:lnTo>
                  <a:pt x="0" y="13015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4" name="Freeform 14"/>
          <p:cNvSpPr/>
          <p:nvPr/>
        </p:nvSpPr>
        <p:spPr>
          <a:xfrm>
            <a:off x="11442344" y="4421927"/>
            <a:ext cx="1251374" cy="1251374"/>
          </a:xfrm>
          <a:custGeom>
            <a:avLst/>
            <a:gdLst/>
            <a:ahLst/>
            <a:cxnLst/>
            <a:rect l="l" t="t" r="r" b="b"/>
            <a:pathLst>
              <a:path w="1251374" h="1251374">
                <a:moveTo>
                  <a:pt x="0" y="0"/>
                </a:moveTo>
                <a:lnTo>
                  <a:pt x="1251375" y="0"/>
                </a:lnTo>
                <a:lnTo>
                  <a:pt x="1251375" y="1251374"/>
                </a:lnTo>
                <a:lnTo>
                  <a:pt x="0" y="12513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15" name="Group 15"/>
          <p:cNvGrpSpPr/>
          <p:nvPr/>
        </p:nvGrpSpPr>
        <p:grpSpPr>
          <a:xfrm>
            <a:off x="9337368" y="4477374"/>
            <a:ext cx="1873607" cy="1140482"/>
            <a:chOff x="0" y="0"/>
            <a:chExt cx="528181" cy="32150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28181" cy="321509"/>
            </a:xfrm>
            <a:custGeom>
              <a:avLst/>
              <a:gdLst/>
              <a:ahLst/>
              <a:cxnLst/>
              <a:rect l="l" t="t" r="r" b="b"/>
              <a:pathLst>
                <a:path w="528181" h="321509">
                  <a:moveTo>
                    <a:pt x="160754" y="0"/>
                  </a:moveTo>
                  <a:lnTo>
                    <a:pt x="367427" y="0"/>
                  </a:lnTo>
                  <a:cubicBezTo>
                    <a:pt x="410062" y="0"/>
                    <a:pt x="450950" y="16937"/>
                    <a:pt x="481098" y="47084"/>
                  </a:cubicBezTo>
                  <a:cubicBezTo>
                    <a:pt x="511245" y="77231"/>
                    <a:pt x="528181" y="118120"/>
                    <a:pt x="528181" y="160754"/>
                  </a:cubicBezTo>
                  <a:lnTo>
                    <a:pt x="528181" y="160754"/>
                  </a:lnTo>
                  <a:cubicBezTo>
                    <a:pt x="528181" y="249537"/>
                    <a:pt x="456209" y="321509"/>
                    <a:pt x="367427" y="321509"/>
                  </a:cubicBezTo>
                  <a:lnTo>
                    <a:pt x="160754" y="321509"/>
                  </a:lnTo>
                  <a:cubicBezTo>
                    <a:pt x="118120" y="321509"/>
                    <a:pt x="77231" y="304572"/>
                    <a:pt x="47084" y="274425"/>
                  </a:cubicBezTo>
                  <a:cubicBezTo>
                    <a:pt x="16937" y="244278"/>
                    <a:pt x="0" y="203389"/>
                    <a:pt x="0" y="160754"/>
                  </a:cubicBezTo>
                  <a:lnTo>
                    <a:pt x="0" y="160754"/>
                  </a:lnTo>
                  <a:cubicBezTo>
                    <a:pt x="0" y="118120"/>
                    <a:pt x="16937" y="77231"/>
                    <a:pt x="47084" y="47084"/>
                  </a:cubicBezTo>
                  <a:cubicBezTo>
                    <a:pt x="77231" y="16937"/>
                    <a:pt x="118120" y="0"/>
                    <a:pt x="160754" y="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528181" cy="3977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018224" y="4477374"/>
            <a:ext cx="1873607" cy="1140482"/>
            <a:chOff x="0" y="0"/>
            <a:chExt cx="528181" cy="32150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28181" cy="321509"/>
            </a:xfrm>
            <a:custGeom>
              <a:avLst/>
              <a:gdLst/>
              <a:ahLst/>
              <a:cxnLst/>
              <a:rect l="l" t="t" r="r" b="b"/>
              <a:pathLst>
                <a:path w="528181" h="321509">
                  <a:moveTo>
                    <a:pt x="160754" y="0"/>
                  </a:moveTo>
                  <a:lnTo>
                    <a:pt x="367427" y="0"/>
                  </a:lnTo>
                  <a:cubicBezTo>
                    <a:pt x="410062" y="0"/>
                    <a:pt x="450950" y="16937"/>
                    <a:pt x="481098" y="47084"/>
                  </a:cubicBezTo>
                  <a:cubicBezTo>
                    <a:pt x="511245" y="77231"/>
                    <a:pt x="528181" y="118120"/>
                    <a:pt x="528181" y="160754"/>
                  </a:cubicBezTo>
                  <a:lnTo>
                    <a:pt x="528181" y="160754"/>
                  </a:lnTo>
                  <a:cubicBezTo>
                    <a:pt x="528181" y="249537"/>
                    <a:pt x="456209" y="321509"/>
                    <a:pt x="367427" y="321509"/>
                  </a:cubicBezTo>
                  <a:lnTo>
                    <a:pt x="160754" y="321509"/>
                  </a:lnTo>
                  <a:cubicBezTo>
                    <a:pt x="118120" y="321509"/>
                    <a:pt x="77231" y="304572"/>
                    <a:pt x="47084" y="274425"/>
                  </a:cubicBezTo>
                  <a:cubicBezTo>
                    <a:pt x="16937" y="244278"/>
                    <a:pt x="0" y="203389"/>
                    <a:pt x="0" y="160754"/>
                  </a:cubicBezTo>
                  <a:lnTo>
                    <a:pt x="0" y="160754"/>
                  </a:lnTo>
                  <a:cubicBezTo>
                    <a:pt x="0" y="118120"/>
                    <a:pt x="16937" y="77231"/>
                    <a:pt x="47084" y="47084"/>
                  </a:cubicBezTo>
                  <a:cubicBezTo>
                    <a:pt x="77231" y="16937"/>
                    <a:pt x="118120" y="0"/>
                    <a:pt x="160754" y="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528181" cy="3977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316879" y="6337048"/>
            <a:ext cx="9488459" cy="2528665"/>
            <a:chOff x="0" y="0"/>
            <a:chExt cx="2674856" cy="71284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674856" cy="712847"/>
            </a:xfrm>
            <a:custGeom>
              <a:avLst/>
              <a:gdLst/>
              <a:ahLst/>
              <a:cxnLst/>
              <a:rect l="l" t="t" r="r" b="b"/>
              <a:pathLst>
                <a:path w="2674856" h="712847">
                  <a:moveTo>
                    <a:pt x="41612" y="0"/>
                  </a:moveTo>
                  <a:lnTo>
                    <a:pt x="2633244" y="0"/>
                  </a:lnTo>
                  <a:cubicBezTo>
                    <a:pt x="2656226" y="0"/>
                    <a:pt x="2674856" y="18631"/>
                    <a:pt x="2674856" y="41612"/>
                  </a:cubicBezTo>
                  <a:lnTo>
                    <a:pt x="2674856" y="671234"/>
                  </a:lnTo>
                  <a:cubicBezTo>
                    <a:pt x="2674856" y="694216"/>
                    <a:pt x="2656226" y="712847"/>
                    <a:pt x="2633244" y="712847"/>
                  </a:cubicBezTo>
                  <a:lnTo>
                    <a:pt x="41612" y="712847"/>
                  </a:lnTo>
                  <a:cubicBezTo>
                    <a:pt x="18631" y="712847"/>
                    <a:pt x="0" y="694216"/>
                    <a:pt x="0" y="671234"/>
                  </a:cubicBezTo>
                  <a:lnTo>
                    <a:pt x="0" y="41612"/>
                  </a:lnTo>
                  <a:cubicBezTo>
                    <a:pt x="0" y="18631"/>
                    <a:pt x="18631" y="0"/>
                    <a:pt x="4161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76200"/>
              <a:ext cx="2674856" cy="7890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 rot="4692643">
            <a:off x="7592753" y="6122898"/>
            <a:ext cx="777284" cy="219583"/>
          </a:xfrm>
          <a:custGeom>
            <a:avLst/>
            <a:gdLst/>
            <a:ahLst/>
            <a:cxnLst/>
            <a:rect l="l" t="t" r="r" b="b"/>
            <a:pathLst>
              <a:path w="777284" h="219583">
                <a:moveTo>
                  <a:pt x="0" y="0"/>
                </a:moveTo>
                <a:lnTo>
                  <a:pt x="777284" y="0"/>
                </a:lnTo>
                <a:lnTo>
                  <a:pt x="777284" y="219582"/>
                </a:lnTo>
                <a:lnTo>
                  <a:pt x="0" y="2195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25" name="Group 25"/>
          <p:cNvGrpSpPr/>
          <p:nvPr/>
        </p:nvGrpSpPr>
        <p:grpSpPr>
          <a:xfrm>
            <a:off x="7524527" y="7027106"/>
            <a:ext cx="2140282" cy="1630833"/>
            <a:chOff x="0" y="0"/>
            <a:chExt cx="630844" cy="48068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0844" cy="480685"/>
            </a:xfrm>
            <a:custGeom>
              <a:avLst/>
              <a:gdLst/>
              <a:ahLst/>
              <a:cxnLst/>
              <a:rect l="l" t="t" r="r" b="b"/>
              <a:pathLst>
                <a:path w="630844" h="480685">
                  <a:moveTo>
                    <a:pt x="184479" y="0"/>
                  </a:moveTo>
                  <a:lnTo>
                    <a:pt x="446365" y="0"/>
                  </a:lnTo>
                  <a:cubicBezTo>
                    <a:pt x="495292" y="0"/>
                    <a:pt x="542215" y="19436"/>
                    <a:pt x="576812" y="54033"/>
                  </a:cubicBezTo>
                  <a:cubicBezTo>
                    <a:pt x="611408" y="88629"/>
                    <a:pt x="630844" y="135552"/>
                    <a:pt x="630844" y="184479"/>
                  </a:cubicBezTo>
                  <a:lnTo>
                    <a:pt x="630844" y="296206"/>
                  </a:lnTo>
                  <a:cubicBezTo>
                    <a:pt x="630844" y="398091"/>
                    <a:pt x="548250" y="480685"/>
                    <a:pt x="446365" y="480685"/>
                  </a:cubicBezTo>
                  <a:lnTo>
                    <a:pt x="184479" y="480685"/>
                  </a:lnTo>
                  <a:cubicBezTo>
                    <a:pt x="135552" y="480685"/>
                    <a:pt x="88629" y="461249"/>
                    <a:pt x="54033" y="426652"/>
                  </a:cubicBezTo>
                  <a:cubicBezTo>
                    <a:pt x="19436" y="392056"/>
                    <a:pt x="0" y="345133"/>
                    <a:pt x="0" y="296206"/>
                  </a:cubicBezTo>
                  <a:lnTo>
                    <a:pt x="0" y="184479"/>
                  </a:lnTo>
                  <a:cubicBezTo>
                    <a:pt x="0" y="135552"/>
                    <a:pt x="19436" y="88629"/>
                    <a:pt x="54033" y="54033"/>
                  </a:cubicBezTo>
                  <a:cubicBezTo>
                    <a:pt x="88629" y="19436"/>
                    <a:pt x="135552" y="0"/>
                    <a:pt x="184479" y="0"/>
                  </a:cubicBezTo>
                  <a:close/>
                </a:path>
              </a:pathLst>
            </a:custGeom>
            <a:solidFill>
              <a:srgbClr val="E5E7E3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76200"/>
              <a:ext cx="630844" cy="556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838154" y="7027106"/>
            <a:ext cx="2140282" cy="1630833"/>
            <a:chOff x="0" y="0"/>
            <a:chExt cx="630844" cy="48068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0844" cy="480685"/>
            </a:xfrm>
            <a:custGeom>
              <a:avLst/>
              <a:gdLst/>
              <a:ahLst/>
              <a:cxnLst/>
              <a:rect l="l" t="t" r="r" b="b"/>
              <a:pathLst>
                <a:path w="630844" h="480685">
                  <a:moveTo>
                    <a:pt x="184479" y="0"/>
                  </a:moveTo>
                  <a:lnTo>
                    <a:pt x="446365" y="0"/>
                  </a:lnTo>
                  <a:cubicBezTo>
                    <a:pt x="495292" y="0"/>
                    <a:pt x="542215" y="19436"/>
                    <a:pt x="576812" y="54033"/>
                  </a:cubicBezTo>
                  <a:cubicBezTo>
                    <a:pt x="611408" y="88629"/>
                    <a:pt x="630844" y="135552"/>
                    <a:pt x="630844" y="184479"/>
                  </a:cubicBezTo>
                  <a:lnTo>
                    <a:pt x="630844" y="296206"/>
                  </a:lnTo>
                  <a:cubicBezTo>
                    <a:pt x="630844" y="398091"/>
                    <a:pt x="548250" y="480685"/>
                    <a:pt x="446365" y="480685"/>
                  </a:cubicBezTo>
                  <a:lnTo>
                    <a:pt x="184479" y="480685"/>
                  </a:lnTo>
                  <a:cubicBezTo>
                    <a:pt x="135552" y="480685"/>
                    <a:pt x="88629" y="461249"/>
                    <a:pt x="54033" y="426652"/>
                  </a:cubicBezTo>
                  <a:cubicBezTo>
                    <a:pt x="19436" y="392056"/>
                    <a:pt x="0" y="345133"/>
                    <a:pt x="0" y="296206"/>
                  </a:cubicBezTo>
                  <a:lnTo>
                    <a:pt x="0" y="184479"/>
                  </a:lnTo>
                  <a:cubicBezTo>
                    <a:pt x="0" y="135552"/>
                    <a:pt x="19436" y="88629"/>
                    <a:pt x="54033" y="54033"/>
                  </a:cubicBezTo>
                  <a:cubicBezTo>
                    <a:pt x="88629" y="19436"/>
                    <a:pt x="135552" y="0"/>
                    <a:pt x="184479" y="0"/>
                  </a:cubicBezTo>
                  <a:close/>
                </a:path>
              </a:pathLst>
            </a:custGeom>
            <a:solidFill>
              <a:srgbClr val="E5E7E3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76200"/>
              <a:ext cx="630844" cy="556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148659" y="7027106"/>
            <a:ext cx="2140282" cy="1630833"/>
            <a:chOff x="0" y="0"/>
            <a:chExt cx="630844" cy="480685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0844" cy="480685"/>
            </a:xfrm>
            <a:custGeom>
              <a:avLst/>
              <a:gdLst/>
              <a:ahLst/>
              <a:cxnLst/>
              <a:rect l="l" t="t" r="r" b="b"/>
              <a:pathLst>
                <a:path w="630844" h="480685">
                  <a:moveTo>
                    <a:pt x="184479" y="0"/>
                  </a:moveTo>
                  <a:lnTo>
                    <a:pt x="446365" y="0"/>
                  </a:lnTo>
                  <a:cubicBezTo>
                    <a:pt x="495292" y="0"/>
                    <a:pt x="542215" y="19436"/>
                    <a:pt x="576812" y="54033"/>
                  </a:cubicBezTo>
                  <a:cubicBezTo>
                    <a:pt x="611408" y="88629"/>
                    <a:pt x="630844" y="135552"/>
                    <a:pt x="630844" y="184479"/>
                  </a:cubicBezTo>
                  <a:lnTo>
                    <a:pt x="630844" y="296206"/>
                  </a:lnTo>
                  <a:cubicBezTo>
                    <a:pt x="630844" y="398091"/>
                    <a:pt x="548250" y="480685"/>
                    <a:pt x="446365" y="480685"/>
                  </a:cubicBezTo>
                  <a:lnTo>
                    <a:pt x="184479" y="480685"/>
                  </a:lnTo>
                  <a:cubicBezTo>
                    <a:pt x="135552" y="480685"/>
                    <a:pt x="88629" y="461249"/>
                    <a:pt x="54033" y="426652"/>
                  </a:cubicBezTo>
                  <a:cubicBezTo>
                    <a:pt x="19436" y="392056"/>
                    <a:pt x="0" y="345133"/>
                    <a:pt x="0" y="296206"/>
                  </a:cubicBezTo>
                  <a:lnTo>
                    <a:pt x="0" y="184479"/>
                  </a:lnTo>
                  <a:cubicBezTo>
                    <a:pt x="0" y="135552"/>
                    <a:pt x="19436" y="88629"/>
                    <a:pt x="54033" y="54033"/>
                  </a:cubicBezTo>
                  <a:cubicBezTo>
                    <a:pt x="88629" y="19436"/>
                    <a:pt x="135552" y="0"/>
                    <a:pt x="184479" y="0"/>
                  </a:cubicBezTo>
                  <a:close/>
                </a:path>
              </a:pathLst>
            </a:custGeom>
            <a:solidFill>
              <a:srgbClr val="E5E7E3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76200"/>
              <a:ext cx="630844" cy="556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4457409" y="7027106"/>
            <a:ext cx="2140282" cy="1630833"/>
            <a:chOff x="0" y="0"/>
            <a:chExt cx="630844" cy="480685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30844" cy="480685"/>
            </a:xfrm>
            <a:custGeom>
              <a:avLst/>
              <a:gdLst/>
              <a:ahLst/>
              <a:cxnLst/>
              <a:rect l="l" t="t" r="r" b="b"/>
              <a:pathLst>
                <a:path w="630844" h="480685">
                  <a:moveTo>
                    <a:pt x="184479" y="0"/>
                  </a:moveTo>
                  <a:lnTo>
                    <a:pt x="446365" y="0"/>
                  </a:lnTo>
                  <a:cubicBezTo>
                    <a:pt x="495292" y="0"/>
                    <a:pt x="542215" y="19436"/>
                    <a:pt x="576812" y="54033"/>
                  </a:cubicBezTo>
                  <a:cubicBezTo>
                    <a:pt x="611408" y="88629"/>
                    <a:pt x="630844" y="135552"/>
                    <a:pt x="630844" y="184479"/>
                  </a:cubicBezTo>
                  <a:lnTo>
                    <a:pt x="630844" y="296206"/>
                  </a:lnTo>
                  <a:cubicBezTo>
                    <a:pt x="630844" y="398091"/>
                    <a:pt x="548250" y="480685"/>
                    <a:pt x="446365" y="480685"/>
                  </a:cubicBezTo>
                  <a:lnTo>
                    <a:pt x="184479" y="480685"/>
                  </a:lnTo>
                  <a:cubicBezTo>
                    <a:pt x="135552" y="480685"/>
                    <a:pt x="88629" y="461249"/>
                    <a:pt x="54033" y="426652"/>
                  </a:cubicBezTo>
                  <a:cubicBezTo>
                    <a:pt x="19436" y="392056"/>
                    <a:pt x="0" y="345133"/>
                    <a:pt x="0" y="296206"/>
                  </a:cubicBezTo>
                  <a:lnTo>
                    <a:pt x="0" y="184479"/>
                  </a:lnTo>
                  <a:cubicBezTo>
                    <a:pt x="0" y="135552"/>
                    <a:pt x="19436" y="88629"/>
                    <a:pt x="54033" y="54033"/>
                  </a:cubicBezTo>
                  <a:cubicBezTo>
                    <a:pt x="88629" y="19436"/>
                    <a:pt x="135552" y="0"/>
                    <a:pt x="184479" y="0"/>
                  </a:cubicBezTo>
                  <a:close/>
                </a:path>
              </a:pathLst>
            </a:custGeom>
            <a:solidFill>
              <a:srgbClr val="E5E7E3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76200"/>
              <a:ext cx="630844" cy="556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37" name="Freeform 37"/>
          <p:cNvSpPr/>
          <p:nvPr/>
        </p:nvSpPr>
        <p:spPr>
          <a:xfrm>
            <a:off x="8168275" y="7119393"/>
            <a:ext cx="729446" cy="1061012"/>
          </a:xfrm>
          <a:custGeom>
            <a:avLst/>
            <a:gdLst/>
            <a:ahLst/>
            <a:cxnLst/>
            <a:rect l="l" t="t" r="r" b="b"/>
            <a:pathLst>
              <a:path w="729446" h="1061012">
                <a:moveTo>
                  <a:pt x="0" y="0"/>
                </a:moveTo>
                <a:lnTo>
                  <a:pt x="729445" y="0"/>
                </a:lnTo>
                <a:lnTo>
                  <a:pt x="729445" y="1061012"/>
                </a:lnTo>
                <a:lnTo>
                  <a:pt x="0" y="10610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8" name="Freeform 38"/>
          <p:cNvSpPr/>
          <p:nvPr/>
        </p:nvSpPr>
        <p:spPr>
          <a:xfrm>
            <a:off x="10567653" y="7204904"/>
            <a:ext cx="867741" cy="889990"/>
          </a:xfrm>
          <a:custGeom>
            <a:avLst/>
            <a:gdLst/>
            <a:ahLst/>
            <a:cxnLst/>
            <a:rect l="l" t="t" r="r" b="b"/>
            <a:pathLst>
              <a:path w="867741" h="889990">
                <a:moveTo>
                  <a:pt x="0" y="0"/>
                </a:moveTo>
                <a:lnTo>
                  <a:pt x="867740" y="0"/>
                </a:lnTo>
                <a:lnTo>
                  <a:pt x="867740" y="889990"/>
                </a:lnTo>
                <a:lnTo>
                  <a:pt x="0" y="88999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9" name="Freeform 39"/>
          <p:cNvSpPr/>
          <p:nvPr/>
        </p:nvSpPr>
        <p:spPr>
          <a:xfrm>
            <a:off x="12694116" y="7119393"/>
            <a:ext cx="1047614" cy="1117455"/>
          </a:xfrm>
          <a:custGeom>
            <a:avLst/>
            <a:gdLst/>
            <a:ahLst/>
            <a:cxnLst/>
            <a:rect l="l" t="t" r="r" b="b"/>
            <a:pathLst>
              <a:path w="1047614" h="1117455">
                <a:moveTo>
                  <a:pt x="0" y="0"/>
                </a:moveTo>
                <a:lnTo>
                  <a:pt x="1047614" y="0"/>
                </a:lnTo>
                <a:lnTo>
                  <a:pt x="1047614" y="1117455"/>
                </a:lnTo>
                <a:lnTo>
                  <a:pt x="0" y="11174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40" name="Freeform 40"/>
          <p:cNvSpPr/>
          <p:nvPr/>
        </p:nvSpPr>
        <p:spPr>
          <a:xfrm>
            <a:off x="14989998" y="7053386"/>
            <a:ext cx="1075105" cy="1041508"/>
          </a:xfrm>
          <a:custGeom>
            <a:avLst/>
            <a:gdLst/>
            <a:ahLst/>
            <a:cxnLst/>
            <a:rect l="l" t="t" r="r" b="b"/>
            <a:pathLst>
              <a:path w="1075105" h="1041508">
                <a:moveTo>
                  <a:pt x="0" y="0"/>
                </a:moveTo>
                <a:lnTo>
                  <a:pt x="1075104" y="0"/>
                </a:lnTo>
                <a:lnTo>
                  <a:pt x="1075104" y="1041508"/>
                </a:lnTo>
                <a:lnTo>
                  <a:pt x="0" y="104150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41" name="Freeform 41"/>
          <p:cNvSpPr/>
          <p:nvPr/>
        </p:nvSpPr>
        <p:spPr>
          <a:xfrm>
            <a:off x="14877183" y="4555748"/>
            <a:ext cx="1700760" cy="1198091"/>
          </a:xfrm>
          <a:custGeom>
            <a:avLst/>
            <a:gdLst/>
            <a:ahLst/>
            <a:cxnLst/>
            <a:rect l="l" t="t" r="r" b="b"/>
            <a:pathLst>
              <a:path w="1700760" h="1198091">
                <a:moveTo>
                  <a:pt x="0" y="0"/>
                </a:moveTo>
                <a:lnTo>
                  <a:pt x="1700760" y="0"/>
                </a:lnTo>
                <a:lnTo>
                  <a:pt x="1700760" y="1198091"/>
                </a:lnTo>
                <a:lnTo>
                  <a:pt x="0" y="119809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42" name="Freeform 42"/>
          <p:cNvSpPr/>
          <p:nvPr/>
        </p:nvSpPr>
        <p:spPr>
          <a:xfrm rot="-4960997">
            <a:off x="15668673" y="2735033"/>
            <a:ext cx="3326782" cy="939816"/>
          </a:xfrm>
          <a:custGeom>
            <a:avLst/>
            <a:gdLst/>
            <a:ahLst/>
            <a:cxnLst/>
            <a:rect l="l" t="t" r="r" b="b"/>
            <a:pathLst>
              <a:path w="3326782" h="939816">
                <a:moveTo>
                  <a:pt x="0" y="0"/>
                </a:moveTo>
                <a:lnTo>
                  <a:pt x="3326782" y="0"/>
                </a:lnTo>
                <a:lnTo>
                  <a:pt x="3326782" y="939816"/>
                </a:lnTo>
                <a:lnTo>
                  <a:pt x="0" y="93981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43" name="TextBox 43"/>
          <p:cNvSpPr txBox="1"/>
          <p:nvPr/>
        </p:nvSpPr>
        <p:spPr>
          <a:xfrm>
            <a:off x="6952728" y="1819366"/>
            <a:ext cx="2566700" cy="66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231"/>
              </a:lnSpc>
              <a:spcBef>
                <a:spcPct val="0"/>
              </a:spcBef>
            </a:pPr>
            <a:r>
              <a:rPr lang="en-US" sz="3737">
                <a:solidFill>
                  <a:srgbClr val="FF1495"/>
                </a:solidFill>
                <a:latin typeface="Poppins Bold"/>
              </a:rPr>
              <a:t>Structure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98817" y="1841611"/>
            <a:ext cx="2747300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1495"/>
                </a:solidFill>
                <a:latin typeface="Poppins Bold"/>
              </a:rPr>
              <a:t>Definition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636427" y="3789653"/>
            <a:ext cx="1249335" cy="484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3"/>
              </a:lnSpc>
              <a:spcBef>
                <a:spcPct val="0"/>
              </a:spcBef>
            </a:pPr>
            <a:r>
              <a:rPr lang="en-US" sz="2802">
                <a:solidFill>
                  <a:srgbClr val="019D97"/>
                </a:solidFill>
                <a:latin typeface="Open Sans Bold"/>
              </a:rPr>
              <a:t>Sensor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804085" y="3573254"/>
            <a:ext cx="2435380" cy="768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7"/>
              </a:lnSpc>
              <a:spcBef>
                <a:spcPct val="0"/>
              </a:spcBef>
            </a:pPr>
            <a:r>
              <a:rPr lang="en-US" sz="2212">
                <a:solidFill>
                  <a:srgbClr val="019D97"/>
                </a:solidFill>
                <a:latin typeface="Open Sans Bold"/>
              </a:rPr>
              <a:t>Computer / Microprocessor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592347" y="4679169"/>
            <a:ext cx="1363647" cy="689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20"/>
              </a:lnSpc>
              <a:spcBef>
                <a:spcPct val="0"/>
              </a:spcBef>
            </a:pPr>
            <a:r>
              <a:rPr lang="en-US" sz="1943">
                <a:solidFill>
                  <a:srgbClr val="000000"/>
                </a:solidFill>
                <a:latin typeface="Open Sans"/>
              </a:rPr>
              <a:t>Detect real- time data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3158612" y="4748962"/>
            <a:ext cx="1592830" cy="568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90"/>
              </a:lnSpc>
              <a:spcBef>
                <a:spcPct val="0"/>
              </a:spcBef>
            </a:pPr>
            <a:r>
              <a:rPr lang="en-US" sz="1635">
                <a:solidFill>
                  <a:srgbClr val="000000"/>
                </a:solidFill>
                <a:latin typeface="Open Sans"/>
              </a:rPr>
              <a:t>Check if data is out of range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168275" y="6364850"/>
            <a:ext cx="2933435" cy="484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3"/>
              </a:lnSpc>
              <a:spcBef>
                <a:spcPct val="0"/>
              </a:spcBef>
            </a:pPr>
            <a:r>
              <a:rPr lang="en-US" sz="2802">
                <a:solidFill>
                  <a:srgbClr val="FF1495"/>
                </a:solidFill>
                <a:latin typeface="Open Sans Bold"/>
              </a:rPr>
              <a:t>Types of sensor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738184" y="8133645"/>
            <a:ext cx="1750374" cy="381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  <a:spcBef>
                <a:spcPct val="0"/>
              </a:spcBef>
            </a:pPr>
            <a:r>
              <a:rPr lang="en-US" sz="2250">
                <a:solidFill>
                  <a:srgbClr val="000000"/>
                </a:solidFill>
                <a:latin typeface="Open Sans"/>
              </a:rPr>
              <a:t>Temperature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0033108" y="8133645"/>
            <a:ext cx="1750374" cy="372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  <a:spcBef>
                <a:spcPct val="0"/>
              </a:spcBef>
            </a:pPr>
            <a:r>
              <a:rPr lang="en-US" sz="2250">
                <a:solidFill>
                  <a:srgbClr val="000000"/>
                </a:solidFill>
                <a:latin typeface="Open Sans"/>
              </a:rPr>
              <a:t>Humidity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2365656" y="8142305"/>
            <a:ext cx="1750374" cy="372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  <a:spcBef>
                <a:spcPct val="0"/>
              </a:spcBef>
            </a:pPr>
            <a:r>
              <a:rPr lang="en-US" sz="2250">
                <a:solidFill>
                  <a:srgbClr val="000000"/>
                </a:solidFill>
                <a:latin typeface="Open Sans"/>
              </a:rPr>
              <a:t>pH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4652363" y="8142305"/>
            <a:ext cx="1750374" cy="372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  <a:spcBef>
                <a:spcPct val="0"/>
              </a:spcBef>
            </a:pPr>
            <a:r>
              <a:rPr lang="en-US" sz="2250">
                <a:solidFill>
                  <a:srgbClr val="000000"/>
                </a:solidFill>
                <a:latin typeface="Open Sans"/>
              </a:rPr>
              <a:t>Light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4692373" y="3385057"/>
            <a:ext cx="2050188" cy="1092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9"/>
              </a:lnSpc>
              <a:spcBef>
                <a:spcPct val="0"/>
              </a:spcBef>
            </a:pPr>
            <a:r>
              <a:rPr lang="en-US" sz="2106">
                <a:solidFill>
                  <a:srgbClr val="019D97"/>
                </a:solidFill>
                <a:latin typeface="Open Sans Bold"/>
              </a:rPr>
              <a:t>Do something with an actuator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0668653" y="273637"/>
            <a:ext cx="7240576" cy="1470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9"/>
              </a:lnSpc>
              <a:spcBef>
                <a:spcPct val="0"/>
              </a:spcBef>
            </a:pPr>
            <a:r>
              <a:rPr lang="en-US" sz="2106">
                <a:solidFill>
                  <a:srgbClr val="019D97"/>
                </a:solidFill>
                <a:latin typeface="Open Sans Bold"/>
              </a:rPr>
              <a:t>An actuator is a mechanical or electronic device that is responsible for </a:t>
            </a:r>
            <a:r>
              <a:rPr lang="en-US" sz="2106">
                <a:solidFill>
                  <a:srgbClr val="642EC7"/>
                </a:solidFill>
                <a:latin typeface="Open Sans Bold"/>
              </a:rPr>
              <a:t>converting a control signal into a physical action or movement</a:t>
            </a:r>
            <a:r>
              <a:rPr lang="en-US" sz="2106">
                <a:solidFill>
                  <a:srgbClr val="019D97"/>
                </a:solidFill>
                <a:latin typeface="Open Sans Bold"/>
              </a:rPr>
              <a:t>, often used to adjust or manipulate a system or its components.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spc="-147">
                <a:solidFill>
                  <a:srgbClr val="FFFFFF"/>
                </a:solidFill>
                <a:latin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6002" y="90696"/>
            <a:ext cx="8482213" cy="738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spc="-147">
                <a:solidFill>
                  <a:srgbClr val="FFFFFF"/>
                </a:solidFill>
                <a:latin typeface="Poppins Bold"/>
              </a:rPr>
              <a:t>7.2 Control System</a:t>
            </a:r>
          </a:p>
        </p:txBody>
      </p:sp>
      <p:sp>
        <p:nvSpPr>
          <p:cNvPr id="6" name="Freeform 6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TextBox 7"/>
          <p:cNvSpPr txBox="1"/>
          <p:nvPr/>
        </p:nvSpPr>
        <p:spPr>
          <a:xfrm>
            <a:off x="499640" y="1428695"/>
            <a:ext cx="5471529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1495"/>
                </a:solidFill>
                <a:latin typeface="Poppins Bold"/>
              </a:rPr>
              <a:t>Schematic Diagram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2111351" y="3030098"/>
            <a:ext cx="13415083" cy="6423126"/>
            <a:chOff x="0" y="0"/>
            <a:chExt cx="17886777" cy="8564167"/>
          </a:xfrm>
        </p:grpSpPr>
        <p:sp>
          <p:nvSpPr>
            <p:cNvPr id="9" name="Freeform 9"/>
            <p:cNvSpPr/>
            <p:nvPr/>
          </p:nvSpPr>
          <p:spPr>
            <a:xfrm>
              <a:off x="0" y="1659613"/>
              <a:ext cx="5507561" cy="5507561"/>
            </a:xfrm>
            <a:custGeom>
              <a:avLst/>
              <a:gdLst/>
              <a:ahLst/>
              <a:cxnLst/>
              <a:rect l="l" t="t" r="r" b="b"/>
              <a:pathLst>
                <a:path w="5507561" h="5507561">
                  <a:moveTo>
                    <a:pt x="0" y="0"/>
                  </a:moveTo>
                  <a:lnTo>
                    <a:pt x="5507561" y="0"/>
                  </a:lnTo>
                  <a:lnTo>
                    <a:pt x="5507561" y="5507561"/>
                  </a:lnTo>
                  <a:lnTo>
                    <a:pt x="0" y="55075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305786" y="2088923"/>
              <a:ext cx="1816375" cy="1816375"/>
            </a:xfrm>
            <a:custGeom>
              <a:avLst/>
              <a:gdLst/>
              <a:ahLst/>
              <a:cxnLst/>
              <a:rect l="l" t="t" r="r" b="b"/>
              <a:pathLst>
                <a:path w="1816375" h="1816375">
                  <a:moveTo>
                    <a:pt x="0" y="0"/>
                  </a:moveTo>
                  <a:lnTo>
                    <a:pt x="1816375" y="0"/>
                  </a:lnTo>
                  <a:lnTo>
                    <a:pt x="1816375" y="1816376"/>
                  </a:lnTo>
                  <a:lnTo>
                    <a:pt x="0" y="18163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305786" y="4695669"/>
              <a:ext cx="1816375" cy="1816375"/>
            </a:xfrm>
            <a:custGeom>
              <a:avLst/>
              <a:gdLst/>
              <a:ahLst/>
              <a:cxnLst/>
              <a:rect l="l" t="t" r="r" b="b"/>
              <a:pathLst>
                <a:path w="1816375" h="1816375">
                  <a:moveTo>
                    <a:pt x="0" y="0"/>
                  </a:moveTo>
                  <a:lnTo>
                    <a:pt x="1816375" y="0"/>
                  </a:lnTo>
                  <a:lnTo>
                    <a:pt x="1816375" y="1816376"/>
                  </a:lnTo>
                  <a:lnTo>
                    <a:pt x="0" y="18163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12" name="Freeform 12"/>
            <p:cNvSpPr/>
            <p:nvPr/>
          </p:nvSpPr>
          <p:spPr>
            <a:xfrm rot="-1123228">
              <a:off x="4079508" y="1559398"/>
              <a:ext cx="3235807" cy="885802"/>
            </a:xfrm>
            <a:custGeom>
              <a:avLst/>
              <a:gdLst/>
              <a:ahLst/>
              <a:cxnLst/>
              <a:rect l="l" t="t" r="r" b="b"/>
              <a:pathLst>
                <a:path w="3235807" h="885802">
                  <a:moveTo>
                    <a:pt x="0" y="0"/>
                  </a:moveTo>
                  <a:lnTo>
                    <a:pt x="3235807" y="0"/>
                  </a:lnTo>
                  <a:lnTo>
                    <a:pt x="3235807" y="885803"/>
                  </a:lnTo>
                  <a:lnTo>
                    <a:pt x="0" y="885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7495795" y="532937"/>
              <a:ext cx="4031088" cy="1555987"/>
              <a:chOff x="0" y="0"/>
              <a:chExt cx="812800" cy="31373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31373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13738">
                    <a:moveTo>
                      <a:pt x="126431" y="0"/>
                    </a:moveTo>
                    <a:lnTo>
                      <a:pt x="686369" y="0"/>
                    </a:lnTo>
                    <a:cubicBezTo>
                      <a:pt x="756195" y="0"/>
                      <a:pt x="812800" y="56605"/>
                      <a:pt x="812800" y="126431"/>
                    </a:cubicBezTo>
                    <a:lnTo>
                      <a:pt x="812800" y="187307"/>
                    </a:lnTo>
                    <a:cubicBezTo>
                      <a:pt x="812800" y="257133"/>
                      <a:pt x="756195" y="313738"/>
                      <a:pt x="686369" y="313738"/>
                    </a:cubicBezTo>
                    <a:lnTo>
                      <a:pt x="126431" y="313738"/>
                    </a:lnTo>
                    <a:cubicBezTo>
                      <a:pt x="56605" y="313738"/>
                      <a:pt x="0" y="257133"/>
                      <a:pt x="0" y="187307"/>
                    </a:cubicBezTo>
                    <a:lnTo>
                      <a:pt x="0" y="126431"/>
                    </a:lnTo>
                    <a:cubicBezTo>
                      <a:pt x="0" y="56605"/>
                      <a:pt x="56605" y="0"/>
                      <a:pt x="126431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66675"/>
                <a:ext cx="812800" cy="3804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9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 rot="1106096">
              <a:off x="11583915" y="1500799"/>
              <a:ext cx="3235807" cy="885802"/>
            </a:xfrm>
            <a:custGeom>
              <a:avLst/>
              <a:gdLst/>
              <a:ahLst/>
              <a:cxnLst/>
              <a:rect l="l" t="t" r="r" b="b"/>
              <a:pathLst>
                <a:path w="3235807" h="885802">
                  <a:moveTo>
                    <a:pt x="0" y="0"/>
                  </a:moveTo>
                  <a:lnTo>
                    <a:pt x="3235808" y="0"/>
                  </a:lnTo>
                  <a:lnTo>
                    <a:pt x="3235808" y="885802"/>
                  </a:lnTo>
                  <a:lnTo>
                    <a:pt x="0" y="885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490955" y="494837"/>
              <a:ext cx="4068586" cy="1099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90"/>
                </a:lnSpc>
              </a:pPr>
              <a:r>
                <a:rPr lang="en-US" sz="2421">
                  <a:solidFill>
                    <a:srgbClr val="000000"/>
                  </a:solidFill>
                  <a:latin typeface="Alatsi"/>
                </a:rPr>
                <a:t>Controlled environment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457461" y="2633249"/>
              <a:ext cx="1513025" cy="670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47"/>
                </a:lnSpc>
              </a:pPr>
              <a:r>
                <a:rPr lang="en-US" sz="3033">
                  <a:solidFill>
                    <a:srgbClr val="FFFFFF"/>
                  </a:solidFill>
                  <a:latin typeface="Alatsi"/>
                </a:rPr>
                <a:t>Sensor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404995" y="5299475"/>
              <a:ext cx="1617957" cy="561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55"/>
                </a:lnSpc>
              </a:pPr>
              <a:r>
                <a:rPr lang="en-US" sz="2539">
                  <a:solidFill>
                    <a:srgbClr val="FFFFFF"/>
                  </a:solidFill>
                  <a:latin typeface="Alatsi"/>
                </a:rPr>
                <a:t>Actuator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736717" y="686535"/>
              <a:ext cx="3549244" cy="12011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85"/>
                </a:lnSpc>
              </a:pPr>
              <a:r>
                <a:rPr lang="en-US" sz="2632">
                  <a:solidFill>
                    <a:srgbClr val="FFFFFF"/>
                  </a:solidFill>
                  <a:latin typeface="Alatsi"/>
                </a:rPr>
                <a:t>Analogue to Digital Converter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1801" y="-47625"/>
              <a:ext cx="3549244" cy="580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85"/>
                </a:lnSpc>
              </a:pPr>
              <a:r>
                <a:rPr lang="en-US" sz="2632">
                  <a:solidFill>
                    <a:srgbClr val="000002"/>
                  </a:solidFill>
                  <a:latin typeface="Alatsi"/>
                </a:rPr>
                <a:t>ADC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5284467" y="2145141"/>
              <a:ext cx="1133599" cy="545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11"/>
                </a:lnSpc>
              </a:pPr>
              <a:r>
                <a:rPr lang="en-US" sz="2508">
                  <a:solidFill>
                    <a:srgbClr val="000000"/>
                  </a:solidFill>
                  <a:latin typeface="Alatsi"/>
                </a:rPr>
                <a:t>37  c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5851266" y="2050823"/>
              <a:ext cx="289817" cy="452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69"/>
                </a:lnSpc>
              </a:pPr>
              <a:r>
                <a:rPr lang="en-US" sz="2049">
                  <a:solidFill>
                    <a:srgbClr val="000000"/>
                  </a:solidFill>
                  <a:latin typeface="Alatsi"/>
                </a:rPr>
                <a:t>o</a:t>
              </a:r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13855689" y="2857406"/>
              <a:ext cx="4031088" cy="1555987"/>
              <a:chOff x="0" y="0"/>
              <a:chExt cx="812800" cy="313738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31373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13738">
                    <a:moveTo>
                      <a:pt x="126431" y="0"/>
                    </a:moveTo>
                    <a:lnTo>
                      <a:pt x="686369" y="0"/>
                    </a:lnTo>
                    <a:cubicBezTo>
                      <a:pt x="756195" y="0"/>
                      <a:pt x="812800" y="56605"/>
                      <a:pt x="812800" y="126431"/>
                    </a:cubicBezTo>
                    <a:lnTo>
                      <a:pt x="812800" y="187307"/>
                    </a:lnTo>
                    <a:cubicBezTo>
                      <a:pt x="812800" y="257133"/>
                      <a:pt x="756195" y="313738"/>
                      <a:pt x="686369" y="313738"/>
                    </a:cubicBezTo>
                    <a:lnTo>
                      <a:pt x="126431" y="313738"/>
                    </a:lnTo>
                    <a:cubicBezTo>
                      <a:pt x="56605" y="313738"/>
                      <a:pt x="0" y="257133"/>
                      <a:pt x="0" y="187307"/>
                    </a:cubicBezTo>
                    <a:lnTo>
                      <a:pt x="0" y="126431"/>
                    </a:lnTo>
                    <a:cubicBezTo>
                      <a:pt x="0" y="56605"/>
                      <a:pt x="56605" y="0"/>
                      <a:pt x="126431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66675"/>
                <a:ext cx="812800" cy="3804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99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12146332" y="1830550"/>
              <a:ext cx="1055487" cy="523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0"/>
                </a:lnSpc>
                <a:spcBef>
                  <a:spcPct val="0"/>
                </a:spcBef>
              </a:pPr>
              <a:r>
                <a:rPr lang="en-US" sz="2326">
                  <a:solidFill>
                    <a:srgbClr val="000000"/>
                  </a:solidFill>
                  <a:latin typeface="Alatsi"/>
                </a:rPr>
                <a:t>100101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4096611" y="3011005"/>
              <a:ext cx="3549244" cy="12011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85"/>
                </a:lnSpc>
              </a:pPr>
              <a:r>
                <a:rPr lang="en-US" sz="2632">
                  <a:solidFill>
                    <a:srgbClr val="FFFFFF"/>
                  </a:solidFill>
                  <a:latin typeface="Alatsi"/>
                </a:rPr>
                <a:t>Computer or Microprocessor</a:t>
              </a:r>
            </a:p>
          </p:txBody>
        </p:sp>
        <p:sp>
          <p:nvSpPr>
            <p:cNvPr id="29" name="Freeform 29"/>
            <p:cNvSpPr/>
            <p:nvPr/>
          </p:nvSpPr>
          <p:spPr>
            <a:xfrm rot="9002783">
              <a:off x="11993965" y="5162052"/>
              <a:ext cx="3235807" cy="885802"/>
            </a:xfrm>
            <a:custGeom>
              <a:avLst/>
              <a:gdLst/>
              <a:ahLst/>
              <a:cxnLst/>
              <a:rect l="l" t="t" r="r" b="b"/>
              <a:pathLst>
                <a:path w="3235807" h="885802">
                  <a:moveTo>
                    <a:pt x="0" y="0"/>
                  </a:moveTo>
                  <a:lnTo>
                    <a:pt x="3235807" y="0"/>
                  </a:lnTo>
                  <a:lnTo>
                    <a:pt x="3235807" y="885802"/>
                  </a:lnTo>
                  <a:lnTo>
                    <a:pt x="0" y="885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3594838" y="5627508"/>
              <a:ext cx="2276395" cy="1693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0"/>
                </a:lnSpc>
                <a:spcBef>
                  <a:spcPct val="0"/>
                </a:spcBef>
              </a:pPr>
              <a:r>
                <a:rPr lang="en-US" sz="2326">
                  <a:solidFill>
                    <a:srgbClr val="000000"/>
                  </a:solidFill>
                  <a:latin typeface="Alatsi"/>
                </a:rPr>
                <a:t>Digital control signal</a:t>
              </a:r>
            </a:p>
          </p:txBody>
        </p:sp>
        <p:grpSp>
          <p:nvGrpSpPr>
            <p:cNvPr id="31" name="Group 31"/>
            <p:cNvGrpSpPr/>
            <p:nvPr/>
          </p:nvGrpSpPr>
          <p:grpSpPr>
            <a:xfrm>
              <a:off x="7786542" y="5724632"/>
              <a:ext cx="4031088" cy="1555987"/>
              <a:chOff x="0" y="0"/>
              <a:chExt cx="812800" cy="313738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31373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13738">
                    <a:moveTo>
                      <a:pt x="126431" y="0"/>
                    </a:moveTo>
                    <a:lnTo>
                      <a:pt x="686369" y="0"/>
                    </a:lnTo>
                    <a:cubicBezTo>
                      <a:pt x="756195" y="0"/>
                      <a:pt x="812800" y="56605"/>
                      <a:pt x="812800" y="126431"/>
                    </a:cubicBezTo>
                    <a:lnTo>
                      <a:pt x="812800" y="187307"/>
                    </a:lnTo>
                    <a:cubicBezTo>
                      <a:pt x="812800" y="257133"/>
                      <a:pt x="756195" y="313738"/>
                      <a:pt x="686369" y="313738"/>
                    </a:cubicBezTo>
                    <a:lnTo>
                      <a:pt x="126431" y="313738"/>
                    </a:lnTo>
                    <a:cubicBezTo>
                      <a:pt x="56605" y="313738"/>
                      <a:pt x="0" y="257133"/>
                      <a:pt x="0" y="187307"/>
                    </a:cubicBezTo>
                    <a:lnTo>
                      <a:pt x="0" y="126431"/>
                    </a:lnTo>
                    <a:cubicBezTo>
                      <a:pt x="0" y="56605"/>
                      <a:pt x="56605" y="0"/>
                      <a:pt x="126431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66675"/>
                <a:ext cx="812800" cy="3804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99"/>
                  </a:lnSpc>
                </a:pPr>
                <a:endParaRPr/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7931915" y="5866548"/>
              <a:ext cx="3740342" cy="11955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6"/>
                </a:lnSpc>
              </a:pPr>
              <a:r>
                <a:rPr lang="en-US" sz="2597">
                  <a:solidFill>
                    <a:srgbClr val="FFFFFF"/>
                  </a:solidFill>
                  <a:latin typeface="Alatsi"/>
                </a:rPr>
                <a:t>Digital to Analogue Converter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864130" y="5033007"/>
              <a:ext cx="3549244" cy="580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85"/>
                </a:lnSpc>
              </a:pPr>
              <a:r>
                <a:rPr lang="en-US" sz="2632">
                  <a:solidFill>
                    <a:srgbClr val="000002"/>
                  </a:solidFill>
                  <a:latin typeface="Alatsi"/>
                </a:rPr>
                <a:t>DAC</a:t>
              </a:r>
            </a:p>
          </p:txBody>
        </p:sp>
        <p:sp>
          <p:nvSpPr>
            <p:cNvPr id="36" name="Freeform 36"/>
            <p:cNvSpPr/>
            <p:nvPr/>
          </p:nvSpPr>
          <p:spPr>
            <a:xfrm rot="-10363295">
              <a:off x="4233363" y="6049985"/>
              <a:ext cx="3235807" cy="885802"/>
            </a:xfrm>
            <a:custGeom>
              <a:avLst/>
              <a:gdLst/>
              <a:ahLst/>
              <a:cxnLst/>
              <a:rect l="l" t="t" r="r" b="b"/>
              <a:pathLst>
                <a:path w="3235807" h="885802">
                  <a:moveTo>
                    <a:pt x="0" y="0"/>
                  </a:moveTo>
                  <a:lnTo>
                    <a:pt x="3235807" y="0"/>
                  </a:lnTo>
                  <a:lnTo>
                    <a:pt x="3235807" y="885802"/>
                  </a:lnTo>
                  <a:lnTo>
                    <a:pt x="0" y="885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4798493" y="6871082"/>
              <a:ext cx="2276395" cy="1693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0"/>
                </a:lnSpc>
                <a:spcBef>
                  <a:spcPct val="0"/>
                </a:spcBef>
              </a:pPr>
              <a:r>
                <a:rPr lang="en-US" sz="2326">
                  <a:solidFill>
                    <a:srgbClr val="000000"/>
                  </a:solidFill>
                  <a:latin typeface="Alatsi"/>
                </a:rPr>
                <a:t>Analogue control signal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2929</Words>
  <Application>Microsoft Office PowerPoint</Application>
  <PresentationFormat>Custom</PresentationFormat>
  <Paragraphs>940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0" baseType="lpstr">
      <vt:lpstr>Alatsi</vt:lpstr>
      <vt:lpstr>Poppins</vt:lpstr>
      <vt:lpstr>Aptos</vt:lpstr>
      <vt:lpstr>Open Sans</vt:lpstr>
      <vt:lpstr>Times New Roman</vt:lpstr>
      <vt:lpstr>Open Sans Bold Italics</vt:lpstr>
      <vt:lpstr>Poppins Bold</vt:lpstr>
      <vt:lpstr>Open Sans Bold</vt:lpstr>
      <vt:lpstr>Arial</vt:lpstr>
      <vt:lpstr>Open Sans Italics</vt:lpstr>
      <vt:lpstr>Poppins Bold Italics</vt:lpstr>
      <vt:lpstr>Aptos Display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>John</dc:creator>
  <cp:lastModifiedBy>Chezka Mae Madrona</cp:lastModifiedBy>
  <cp:revision>4</cp:revision>
  <dcterms:created xsi:type="dcterms:W3CDTF">2006-08-16T00:00:00Z</dcterms:created>
  <dcterms:modified xsi:type="dcterms:W3CDTF">2024-10-11T11:27:55Z</dcterms:modified>
  <dc:identifier>DAFwtXArwHo</dc:identifier>
</cp:coreProperties>
</file>