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60" r:id="rId1"/>
  </p:sldMasterIdLst>
  <p:sldIdLst>
    <p:sldId id="346" r:id="rId2"/>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3" r:id="rId40"/>
    <p:sldId id="294" r:id="rId41"/>
    <p:sldId id="295" r:id="rId42"/>
    <p:sldId id="296" r:id="rId43"/>
    <p:sldId id="297" r:id="rId44"/>
    <p:sldId id="298" r:id="rId45"/>
    <p:sldId id="299" r:id="rId46"/>
    <p:sldId id="300" r:id="rId47"/>
    <p:sldId id="301" r:id="rId48"/>
    <p:sldId id="302" r:id="rId49"/>
    <p:sldId id="303" r:id="rId50"/>
    <p:sldId id="304" r:id="rId51"/>
    <p:sldId id="305" r:id="rId52"/>
    <p:sldId id="306" r:id="rId53"/>
    <p:sldId id="307" r:id="rId54"/>
    <p:sldId id="308" r:id="rId55"/>
    <p:sldId id="309" r:id="rId56"/>
    <p:sldId id="310" r:id="rId57"/>
    <p:sldId id="311" r:id="rId58"/>
    <p:sldId id="312" r:id="rId59"/>
    <p:sldId id="313" r:id="rId60"/>
    <p:sldId id="314" r:id="rId61"/>
    <p:sldId id="315" r:id="rId62"/>
    <p:sldId id="316" r:id="rId63"/>
    <p:sldId id="317" r:id="rId64"/>
    <p:sldId id="318" r:id="rId65"/>
    <p:sldId id="319" r:id="rId66"/>
    <p:sldId id="320" r:id="rId67"/>
    <p:sldId id="321" r:id="rId68"/>
    <p:sldId id="322" r:id="rId69"/>
    <p:sldId id="323" r:id="rId70"/>
    <p:sldId id="324" r:id="rId71"/>
    <p:sldId id="325" r:id="rId72"/>
    <p:sldId id="326" r:id="rId73"/>
    <p:sldId id="327" r:id="rId74"/>
    <p:sldId id="328" r:id="rId75"/>
    <p:sldId id="329" r:id="rId76"/>
    <p:sldId id="330" r:id="rId77"/>
    <p:sldId id="331" r:id="rId78"/>
    <p:sldId id="332" r:id="rId79"/>
    <p:sldId id="333" r:id="rId80"/>
    <p:sldId id="334" r:id="rId81"/>
    <p:sldId id="335" r:id="rId82"/>
    <p:sldId id="336" r:id="rId83"/>
    <p:sldId id="337" r:id="rId84"/>
    <p:sldId id="338" r:id="rId85"/>
    <p:sldId id="339" r:id="rId86"/>
    <p:sldId id="340" r:id="rId87"/>
    <p:sldId id="341" r:id="rId88"/>
    <p:sldId id="342" r:id="rId89"/>
    <p:sldId id="343" r:id="rId90"/>
    <p:sldId id="344" r:id="rId91"/>
    <p:sldId id="345" r:id="rId92"/>
  </p:sldIdLst>
  <p:sldSz cx="18288000" cy="10287000"/>
  <p:notesSz cx="6858000" cy="9144000"/>
  <p:embeddedFontLst>
    <p:embeddedFont>
      <p:font typeface="Alatsi" panose="020B0604020202020204" charset="0"/>
      <p:regular r:id="rId93"/>
    </p:embeddedFont>
    <p:embeddedFont>
      <p:font typeface="Big Shoulders Display Bold" panose="020B0604020202020204" charset="0"/>
      <p:regular r:id="rId94"/>
    </p:embeddedFont>
    <p:embeddedFont>
      <p:font typeface="Canva Sans Bold" panose="020B0604020202020204" charset="0"/>
      <p:regular r:id="rId95"/>
    </p:embeddedFont>
    <p:embeddedFont>
      <p:font typeface="Code Pro" panose="020B0604020202020204" charset="0"/>
      <p:regular r:id="rId96"/>
    </p:embeddedFont>
    <p:embeddedFont>
      <p:font typeface="Gagalin" panose="020B0604020202020204" charset="0"/>
      <p:regular r:id="rId97"/>
    </p:embeddedFont>
    <p:embeddedFont>
      <p:font typeface="Now" panose="020B0604020202020204" charset="0"/>
      <p:regular r:id="rId98"/>
    </p:embeddedFont>
    <p:embeddedFont>
      <p:font typeface="Now Bold" panose="020B0604020202020204" charset="0"/>
      <p:regular r:id="rId99"/>
    </p:embeddedFont>
    <p:embeddedFont>
      <p:font typeface="Open Sans" panose="020B0606030504020204" pitchFamily="34" charset="0"/>
      <p:regular r:id="rId100"/>
      <p:bold r:id="rId101"/>
      <p:italic r:id="rId102"/>
      <p:boldItalic r:id="rId103"/>
    </p:embeddedFont>
    <p:embeddedFont>
      <p:font typeface="Open Sans Bold" panose="020B0806030504020204" charset="0"/>
      <p:regular r:id="rId104"/>
      <p:bold r:id="rId105"/>
    </p:embeddedFont>
    <p:embeddedFont>
      <p:font typeface="Open Sans Bold Italics" panose="020B0604020202020204" charset="0"/>
      <p:regular r:id="rId106"/>
      <p:bold r:id="rId107"/>
      <p:italic r:id="rId108"/>
      <p:boldItalic r:id="rId109"/>
    </p:embeddedFont>
    <p:embeddedFont>
      <p:font typeface="Open Sans Extra Bold" panose="020B0604020202020204" charset="0"/>
      <p:regular r:id="rId110"/>
    </p:embeddedFont>
    <p:embeddedFont>
      <p:font typeface="Open Sans Italics" panose="020B0604020202020204" charset="0"/>
      <p:regular r:id="rId111"/>
      <p:italic r:id="rId112"/>
    </p:embeddedFont>
    <p:embeddedFont>
      <p:font typeface="Poppins" panose="00000500000000000000" pitchFamily="2" charset="0"/>
      <p:regular r:id="rId113"/>
      <p:bold r:id="rId114"/>
      <p:italic r:id="rId115"/>
      <p:boldItalic r:id="rId116"/>
    </p:embeddedFont>
    <p:embeddedFont>
      <p:font typeface="Poppins Bold" panose="00000800000000000000" charset="0"/>
      <p:regular r:id="rId117"/>
      <p:bold r:id="rId118"/>
    </p:embeddedFont>
    <p:embeddedFont>
      <p:font typeface="Poppins Bold Italics" panose="020B0604020202020204" charset="0"/>
      <p:regular r:id="rId119"/>
    </p:embeddedFont>
    <p:embeddedFont>
      <p:font typeface="Sailors" panose="02000000000000000000" charset="0"/>
      <p:regular r:id="rId120"/>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45" d="100"/>
          <a:sy n="45" d="100"/>
        </p:scale>
        <p:origin x="2334" y="66"/>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font" Target="fonts/font25.fntdata"/><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font" Target="fonts/font20.fntdata"/><Relationship Id="rId16" Type="http://schemas.openxmlformats.org/officeDocument/2006/relationships/slide" Target="slides/slide15.xml"/><Relationship Id="rId107" Type="http://schemas.openxmlformats.org/officeDocument/2006/relationships/font" Target="fonts/font15.fntdata"/><Relationship Id="rId11" Type="http://schemas.openxmlformats.org/officeDocument/2006/relationships/slide" Target="slides/slide10.xml"/><Relationship Id="rId32" Type="http://schemas.openxmlformats.org/officeDocument/2006/relationships/slide" Target="slides/slide31.xml"/><Relationship Id="rId37" Type="http://schemas.openxmlformats.org/officeDocument/2006/relationships/slide" Target="slides/slide36.xml"/><Relationship Id="rId53" Type="http://schemas.openxmlformats.org/officeDocument/2006/relationships/slide" Target="slides/slide52.xml"/><Relationship Id="rId58" Type="http://schemas.openxmlformats.org/officeDocument/2006/relationships/slide" Target="slides/slide57.xml"/><Relationship Id="rId74" Type="http://schemas.openxmlformats.org/officeDocument/2006/relationships/slide" Target="slides/slide73.xml"/><Relationship Id="rId79" Type="http://schemas.openxmlformats.org/officeDocument/2006/relationships/slide" Target="slides/slide78.xml"/><Relationship Id="rId102" Type="http://schemas.openxmlformats.org/officeDocument/2006/relationships/font" Target="fonts/font10.fntdata"/><Relationship Id="rId123" Type="http://schemas.openxmlformats.org/officeDocument/2006/relationships/theme" Target="theme/theme1.xml"/><Relationship Id="rId5" Type="http://schemas.openxmlformats.org/officeDocument/2006/relationships/slide" Target="slides/slide4.xml"/><Relationship Id="rId90" Type="http://schemas.openxmlformats.org/officeDocument/2006/relationships/slide" Target="slides/slide89.xml"/><Relationship Id="rId95" Type="http://schemas.openxmlformats.org/officeDocument/2006/relationships/font" Target="fonts/font3.fntdata"/><Relationship Id="rId22" Type="http://schemas.openxmlformats.org/officeDocument/2006/relationships/slide" Target="slides/slide21.xml"/><Relationship Id="rId27" Type="http://schemas.openxmlformats.org/officeDocument/2006/relationships/slide" Target="slides/slide26.xml"/><Relationship Id="rId43" Type="http://schemas.openxmlformats.org/officeDocument/2006/relationships/slide" Target="slides/slide42.xml"/><Relationship Id="rId48" Type="http://schemas.openxmlformats.org/officeDocument/2006/relationships/slide" Target="slides/slide47.xml"/><Relationship Id="rId64" Type="http://schemas.openxmlformats.org/officeDocument/2006/relationships/slide" Target="slides/slide63.xml"/><Relationship Id="rId69" Type="http://schemas.openxmlformats.org/officeDocument/2006/relationships/slide" Target="slides/slide68.xml"/><Relationship Id="rId113" Type="http://schemas.openxmlformats.org/officeDocument/2006/relationships/font" Target="fonts/font21.fntdata"/><Relationship Id="rId118" Type="http://schemas.openxmlformats.org/officeDocument/2006/relationships/font" Target="fonts/font26.fntdata"/><Relationship Id="rId80" Type="http://schemas.openxmlformats.org/officeDocument/2006/relationships/slide" Target="slides/slide79.xml"/><Relationship Id="rId85" Type="http://schemas.openxmlformats.org/officeDocument/2006/relationships/slide" Target="slides/slide84.xml"/><Relationship Id="rId12" Type="http://schemas.openxmlformats.org/officeDocument/2006/relationships/slide" Target="slides/slide11.xml"/><Relationship Id="rId17" Type="http://schemas.openxmlformats.org/officeDocument/2006/relationships/slide" Target="slides/slide16.xml"/><Relationship Id="rId33" Type="http://schemas.openxmlformats.org/officeDocument/2006/relationships/slide" Target="slides/slide32.xml"/><Relationship Id="rId38" Type="http://schemas.openxmlformats.org/officeDocument/2006/relationships/slide" Target="slides/slide37.xml"/><Relationship Id="rId59" Type="http://schemas.openxmlformats.org/officeDocument/2006/relationships/slide" Target="slides/slide58.xml"/><Relationship Id="rId103" Type="http://schemas.openxmlformats.org/officeDocument/2006/relationships/font" Target="fonts/font11.fntdata"/><Relationship Id="rId108" Type="http://schemas.openxmlformats.org/officeDocument/2006/relationships/font" Target="fonts/font16.fntdata"/><Relationship Id="rId124" Type="http://schemas.openxmlformats.org/officeDocument/2006/relationships/tableStyles" Target="tableStyles.xml"/><Relationship Id="rId54" Type="http://schemas.openxmlformats.org/officeDocument/2006/relationships/slide" Target="slides/slide53.xml"/><Relationship Id="rId70" Type="http://schemas.openxmlformats.org/officeDocument/2006/relationships/slide" Target="slides/slide69.xml"/><Relationship Id="rId75" Type="http://schemas.openxmlformats.org/officeDocument/2006/relationships/slide" Target="slides/slide74.xml"/><Relationship Id="rId91" Type="http://schemas.openxmlformats.org/officeDocument/2006/relationships/slide" Target="slides/slide90.xml"/><Relationship Id="rId96" Type="http://schemas.openxmlformats.org/officeDocument/2006/relationships/font" Target="fonts/font4.fntdata"/><Relationship Id="rId1" Type="http://schemas.openxmlformats.org/officeDocument/2006/relationships/slideMaster" Target="slideMasters/slideMaster1.xml"/><Relationship Id="rId6" Type="http://schemas.openxmlformats.org/officeDocument/2006/relationships/slide" Target="slides/slide5.xml"/><Relationship Id="rId23" Type="http://schemas.openxmlformats.org/officeDocument/2006/relationships/slide" Target="slides/slide22.xml"/><Relationship Id="rId28" Type="http://schemas.openxmlformats.org/officeDocument/2006/relationships/slide" Target="slides/slide27.xml"/><Relationship Id="rId49" Type="http://schemas.openxmlformats.org/officeDocument/2006/relationships/slide" Target="slides/slide48.xml"/><Relationship Id="rId114" Type="http://schemas.openxmlformats.org/officeDocument/2006/relationships/font" Target="fonts/font22.fntdata"/><Relationship Id="rId119" Type="http://schemas.openxmlformats.org/officeDocument/2006/relationships/font" Target="fonts/font27.fntdata"/><Relationship Id="rId44" Type="http://schemas.openxmlformats.org/officeDocument/2006/relationships/slide" Target="slides/slide43.xml"/><Relationship Id="rId60" Type="http://schemas.openxmlformats.org/officeDocument/2006/relationships/slide" Target="slides/slide59.xml"/><Relationship Id="rId65" Type="http://schemas.openxmlformats.org/officeDocument/2006/relationships/slide" Target="slides/slide64.xml"/><Relationship Id="rId81" Type="http://schemas.openxmlformats.org/officeDocument/2006/relationships/slide" Target="slides/slide80.xml"/><Relationship Id="rId86" Type="http://schemas.openxmlformats.org/officeDocument/2006/relationships/slide" Target="slides/slide85.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font" Target="fonts/font17.fntdata"/><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5.fntdata"/><Relationship Id="rId104" Type="http://schemas.openxmlformats.org/officeDocument/2006/relationships/font" Target="fonts/font12.fntdata"/><Relationship Id="rId120" Type="http://schemas.openxmlformats.org/officeDocument/2006/relationships/font" Target="fonts/font28.fntdata"/><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 Id="rId24" Type="http://schemas.openxmlformats.org/officeDocument/2006/relationships/slide" Target="slides/slide23.xml"/><Relationship Id="rId40" Type="http://schemas.openxmlformats.org/officeDocument/2006/relationships/slide" Target="slides/slide39.xml"/><Relationship Id="rId45" Type="http://schemas.openxmlformats.org/officeDocument/2006/relationships/slide" Target="slides/slide44.xml"/><Relationship Id="rId66" Type="http://schemas.openxmlformats.org/officeDocument/2006/relationships/slide" Target="slides/slide65.xml"/><Relationship Id="rId87" Type="http://schemas.openxmlformats.org/officeDocument/2006/relationships/slide" Target="slides/slide86.xml"/><Relationship Id="rId110" Type="http://schemas.openxmlformats.org/officeDocument/2006/relationships/font" Target="fonts/font18.fntdata"/><Relationship Id="rId115" Type="http://schemas.openxmlformats.org/officeDocument/2006/relationships/font" Target="fonts/font23.fntdata"/><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14" Type="http://schemas.openxmlformats.org/officeDocument/2006/relationships/slide" Target="slides/slide13.xml"/><Relationship Id="rId30" Type="http://schemas.openxmlformats.org/officeDocument/2006/relationships/slide" Target="slides/slide29.xml"/><Relationship Id="rId35" Type="http://schemas.openxmlformats.org/officeDocument/2006/relationships/slide" Target="slides/slide34.xml"/><Relationship Id="rId56" Type="http://schemas.openxmlformats.org/officeDocument/2006/relationships/slide" Target="slides/slide55.xml"/><Relationship Id="rId77" Type="http://schemas.openxmlformats.org/officeDocument/2006/relationships/slide" Target="slides/slide76.xml"/><Relationship Id="rId100" Type="http://schemas.openxmlformats.org/officeDocument/2006/relationships/font" Target="fonts/font8.fntdata"/><Relationship Id="rId105" Type="http://schemas.openxmlformats.org/officeDocument/2006/relationships/font" Target="fonts/font13.fntdata"/><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93" Type="http://schemas.openxmlformats.org/officeDocument/2006/relationships/font" Target="fonts/font1.fntdata"/><Relationship Id="rId98" Type="http://schemas.openxmlformats.org/officeDocument/2006/relationships/font" Target="fonts/font6.fntdata"/><Relationship Id="rId121" Type="http://schemas.openxmlformats.org/officeDocument/2006/relationships/presProps" Target="presProps.xml"/><Relationship Id="rId3" Type="http://schemas.openxmlformats.org/officeDocument/2006/relationships/slide" Target="slides/slide2.xml"/><Relationship Id="rId25" Type="http://schemas.openxmlformats.org/officeDocument/2006/relationships/slide" Target="slides/slide24.xml"/><Relationship Id="rId46" Type="http://schemas.openxmlformats.org/officeDocument/2006/relationships/slide" Target="slides/slide45.xml"/><Relationship Id="rId67" Type="http://schemas.openxmlformats.org/officeDocument/2006/relationships/slide" Target="slides/slide66.xml"/><Relationship Id="rId116" Type="http://schemas.openxmlformats.org/officeDocument/2006/relationships/font" Target="fonts/font24.fntdata"/><Relationship Id="rId20" Type="http://schemas.openxmlformats.org/officeDocument/2006/relationships/slide" Target="slides/slide19.xml"/><Relationship Id="rId41" Type="http://schemas.openxmlformats.org/officeDocument/2006/relationships/slide" Target="slides/slide40.xml"/><Relationship Id="rId62" Type="http://schemas.openxmlformats.org/officeDocument/2006/relationships/slide" Target="slides/slide61.xml"/><Relationship Id="rId83" Type="http://schemas.openxmlformats.org/officeDocument/2006/relationships/slide" Target="slides/slide82.xml"/><Relationship Id="rId88" Type="http://schemas.openxmlformats.org/officeDocument/2006/relationships/slide" Target="slides/slide87.xml"/><Relationship Id="rId111" Type="http://schemas.openxmlformats.org/officeDocument/2006/relationships/font" Target="fonts/font19.fntdata"/><Relationship Id="rId15" Type="http://schemas.openxmlformats.org/officeDocument/2006/relationships/slide" Target="slides/slide14.xml"/><Relationship Id="rId36" Type="http://schemas.openxmlformats.org/officeDocument/2006/relationships/slide" Target="slides/slide35.xml"/><Relationship Id="rId57" Type="http://schemas.openxmlformats.org/officeDocument/2006/relationships/slide" Target="slides/slide56.xml"/><Relationship Id="rId106" Type="http://schemas.openxmlformats.org/officeDocument/2006/relationships/font" Target="fonts/font14.fntdata"/><Relationship Id="rId10" Type="http://schemas.openxmlformats.org/officeDocument/2006/relationships/slide" Target="slides/slide9.xml"/><Relationship Id="rId31" Type="http://schemas.openxmlformats.org/officeDocument/2006/relationships/slide" Target="slides/slide30.xml"/><Relationship Id="rId52" Type="http://schemas.openxmlformats.org/officeDocument/2006/relationships/slide" Target="slides/slide51.xml"/><Relationship Id="rId73" Type="http://schemas.openxmlformats.org/officeDocument/2006/relationships/slide" Target="slides/slide72.xml"/><Relationship Id="rId78" Type="http://schemas.openxmlformats.org/officeDocument/2006/relationships/slide" Target="slides/slide77.xml"/><Relationship Id="rId94" Type="http://schemas.openxmlformats.org/officeDocument/2006/relationships/font" Target="fonts/font2.fntdata"/><Relationship Id="rId99" Type="http://schemas.openxmlformats.org/officeDocument/2006/relationships/font" Target="fonts/font7.fntdata"/><Relationship Id="rId101" Type="http://schemas.openxmlformats.org/officeDocument/2006/relationships/font" Target="fonts/font9.fntdata"/><Relationship Id="rId122"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9E6A7-10C6-F7D1-CA5E-826169801D46}"/>
              </a:ext>
            </a:extLst>
          </p:cNvPr>
          <p:cNvSpPr>
            <a:spLocks noGrp="1"/>
          </p:cNvSpPr>
          <p:nvPr>
            <p:ph type="ctrTitle"/>
          </p:nvPr>
        </p:nvSpPr>
        <p:spPr>
          <a:xfrm>
            <a:off x="2286000" y="1684338"/>
            <a:ext cx="13716000" cy="3581400"/>
          </a:xfrm>
        </p:spPr>
        <p:txBody>
          <a:bodyPr anchor="b"/>
          <a:lstStyle>
            <a:lvl1pPr algn="ctr">
              <a:defRPr sz="6000"/>
            </a:lvl1pPr>
          </a:lstStyle>
          <a:p>
            <a:r>
              <a:rPr lang="en-US"/>
              <a:t>Click to edit Master title style</a:t>
            </a:r>
            <a:endParaRPr lang="en-PH"/>
          </a:p>
        </p:txBody>
      </p:sp>
      <p:sp>
        <p:nvSpPr>
          <p:cNvPr id="3" name="Subtitle 2">
            <a:extLst>
              <a:ext uri="{FF2B5EF4-FFF2-40B4-BE49-F238E27FC236}">
                <a16:creationId xmlns:a16="http://schemas.microsoft.com/office/drawing/2014/main" id="{BF00A71D-4457-B3A5-2467-DBBF43D5D13D}"/>
              </a:ext>
            </a:extLst>
          </p:cNvPr>
          <p:cNvSpPr>
            <a:spLocks noGrp="1"/>
          </p:cNvSpPr>
          <p:nvPr>
            <p:ph type="subTitle" idx="1"/>
          </p:nvPr>
        </p:nvSpPr>
        <p:spPr>
          <a:xfrm>
            <a:off x="2286000" y="5403850"/>
            <a:ext cx="13716000" cy="2482850"/>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PH"/>
          </a:p>
        </p:txBody>
      </p:sp>
      <p:sp>
        <p:nvSpPr>
          <p:cNvPr id="4" name="Date Placeholder 3">
            <a:extLst>
              <a:ext uri="{FF2B5EF4-FFF2-40B4-BE49-F238E27FC236}">
                <a16:creationId xmlns:a16="http://schemas.microsoft.com/office/drawing/2014/main" id="{64542FAC-A87B-9193-06A0-1F12E273E586}"/>
              </a:ext>
            </a:extLst>
          </p:cNvPr>
          <p:cNvSpPr>
            <a:spLocks noGrp="1"/>
          </p:cNvSpPr>
          <p:nvPr>
            <p:ph type="dt" sz="half" idx="10"/>
          </p:nvPr>
        </p:nvSpPr>
        <p:spPr/>
        <p:txBody>
          <a:bodyPr/>
          <a:lstStyle/>
          <a:p>
            <a:fld id="{493BDE9B-DB67-4CEF-A29D-FC4E9F190F3F}" type="datetimeFigureOut">
              <a:rPr lang="en-PH" smtClean="0"/>
              <a:t>11/10/2024</a:t>
            </a:fld>
            <a:endParaRPr lang="en-PH"/>
          </a:p>
        </p:txBody>
      </p:sp>
      <p:sp>
        <p:nvSpPr>
          <p:cNvPr id="5" name="Footer Placeholder 4">
            <a:extLst>
              <a:ext uri="{FF2B5EF4-FFF2-40B4-BE49-F238E27FC236}">
                <a16:creationId xmlns:a16="http://schemas.microsoft.com/office/drawing/2014/main" id="{6451CE48-5008-1E3C-A910-87C55B340569}"/>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6C3503D3-BC15-BBED-1981-4FF03071018C}"/>
              </a:ext>
            </a:extLst>
          </p:cNvPr>
          <p:cNvSpPr>
            <a:spLocks noGrp="1"/>
          </p:cNvSpPr>
          <p:nvPr>
            <p:ph type="sldNum" sz="quarter" idx="12"/>
          </p:nvPr>
        </p:nvSpPr>
        <p:spPr/>
        <p:txBody>
          <a:bodyPr/>
          <a:lstStyle/>
          <a:p>
            <a:fld id="{E3AA09A1-02C7-4F56-B48E-2905E95236E7}" type="slidenum">
              <a:rPr lang="en-PH" smtClean="0"/>
              <a:t>‹#›</a:t>
            </a:fld>
            <a:endParaRPr lang="en-PH"/>
          </a:p>
        </p:txBody>
      </p:sp>
    </p:spTree>
    <p:extLst>
      <p:ext uri="{BB962C8B-B14F-4D97-AF65-F5344CB8AC3E}">
        <p14:creationId xmlns:p14="http://schemas.microsoft.com/office/powerpoint/2010/main" val="23508726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BB8931-1ED4-F505-E3F0-1E2019279F00}"/>
              </a:ext>
            </a:extLst>
          </p:cNvPr>
          <p:cNvSpPr>
            <a:spLocks noGrp="1"/>
          </p:cNvSpPr>
          <p:nvPr>
            <p:ph type="title"/>
          </p:nvPr>
        </p:nvSpPr>
        <p:spPr/>
        <p:txBody>
          <a:bodyPr/>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CCDD70F8-6F52-BF02-E39C-276368AD753F}"/>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4A479D08-F6B6-ACAC-6C4C-12882D702B80}"/>
              </a:ext>
            </a:extLst>
          </p:cNvPr>
          <p:cNvSpPr>
            <a:spLocks noGrp="1"/>
          </p:cNvSpPr>
          <p:nvPr>
            <p:ph type="dt" sz="half" idx="10"/>
          </p:nvPr>
        </p:nvSpPr>
        <p:spPr/>
        <p:txBody>
          <a:bodyPr/>
          <a:lstStyle/>
          <a:p>
            <a:fld id="{493BDE9B-DB67-4CEF-A29D-FC4E9F190F3F}" type="datetimeFigureOut">
              <a:rPr lang="en-PH" smtClean="0"/>
              <a:t>11/10/2024</a:t>
            </a:fld>
            <a:endParaRPr lang="en-PH"/>
          </a:p>
        </p:txBody>
      </p:sp>
      <p:sp>
        <p:nvSpPr>
          <p:cNvPr id="5" name="Footer Placeholder 4">
            <a:extLst>
              <a:ext uri="{FF2B5EF4-FFF2-40B4-BE49-F238E27FC236}">
                <a16:creationId xmlns:a16="http://schemas.microsoft.com/office/drawing/2014/main" id="{716056BA-17AF-06ED-2168-2F92C6FDB66E}"/>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74791AFE-DC61-A4DF-46B4-FB8E50CB75E4}"/>
              </a:ext>
            </a:extLst>
          </p:cNvPr>
          <p:cNvSpPr>
            <a:spLocks noGrp="1"/>
          </p:cNvSpPr>
          <p:nvPr>
            <p:ph type="sldNum" sz="quarter" idx="12"/>
          </p:nvPr>
        </p:nvSpPr>
        <p:spPr/>
        <p:txBody>
          <a:bodyPr/>
          <a:lstStyle/>
          <a:p>
            <a:fld id="{E3AA09A1-02C7-4F56-B48E-2905E95236E7}" type="slidenum">
              <a:rPr lang="en-PH" smtClean="0"/>
              <a:t>‹#›</a:t>
            </a:fld>
            <a:endParaRPr lang="en-PH"/>
          </a:p>
        </p:txBody>
      </p:sp>
    </p:spTree>
    <p:extLst>
      <p:ext uri="{BB962C8B-B14F-4D97-AF65-F5344CB8AC3E}">
        <p14:creationId xmlns:p14="http://schemas.microsoft.com/office/powerpoint/2010/main" val="6029443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8118BD6-7134-29BE-562D-5361F0046C80}"/>
              </a:ext>
            </a:extLst>
          </p:cNvPr>
          <p:cNvSpPr>
            <a:spLocks noGrp="1"/>
          </p:cNvSpPr>
          <p:nvPr>
            <p:ph type="title" orient="vert"/>
          </p:nvPr>
        </p:nvSpPr>
        <p:spPr>
          <a:xfrm>
            <a:off x="13087350" y="547688"/>
            <a:ext cx="3943350" cy="8718550"/>
          </a:xfrm>
        </p:spPr>
        <p:txBody>
          <a:bodyPr vert="eaVert"/>
          <a:lstStyle/>
          <a:p>
            <a:r>
              <a:rPr lang="en-US"/>
              <a:t>Click to edit Master title style</a:t>
            </a:r>
            <a:endParaRPr lang="en-PH"/>
          </a:p>
        </p:txBody>
      </p:sp>
      <p:sp>
        <p:nvSpPr>
          <p:cNvPr id="3" name="Vertical Text Placeholder 2">
            <a:extLst>
              <a:ext uri="{FF2B5EF4-FFF2-40B4-BE49-F238E27FC236}">
                <a16:creationId xmlns:a16="http://schemas.microsoft.com/office/drawing/2014/main" id="{AF39E099-69E7-AAB1-D759-E3E34BDB5333}"/>
              </a:ext>
            </a:extLst>
          </p:cNvPr>
          <p:cNvSpPr>
            <a:spLocks noGrp="1"/>
          </p:cNvSpPr>
          <p:nvPr>
            <p:ph type="body" orient="vert" idx="1"/>
          </p:nvPr>
        </p:nvSpPr>
        <p:spPr>
          <a:xfrm>
            <a:off x="1257300" y="547688"/>
            <a:ext cx="11677650" cy="871855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9AFD77B6-8007-D64C-7DB2-CF69BE87C6AE}"/>
              </a:ext>
            </a:extLst>
          </p:cNvPr>
          <p:cNvSpPr>
            <a:spLocks noGrp="1"/>
          </p:cNvSpPr>
          <p:nvPr>
            <p:ph type="dt" sz="half" idx="10"/>
          </p:nvPr>
        </p:nvSpPr>
        <p:spPr/>
        <p:txBody>
          <a:bodyPr/>
          <a:lstStyle/>
          <a:p>
            <a:fld id="{493BDE9B-DB67-4CEF-A29D-FC4E9F190F3F}" type="datetimeFigureOut">
              <a:rPr lang="en-PH" smtClean="0"/>
              <a:t>11/10/2024</a:t>
            </a:fld>
            <a:endParaRPr lang="en-PH"/>
          </a:p>
        </p:txBody>
      </p:sp>
      <p:sp>
        <p:nvSpPr>
          <p:cNvPr id="5" name="Footer Placeholder 4">
            <a:extLst>
              <a:ext uri="{FF2B5EF4-FFF2-40B4-BE49-F238E27FC236}">
                <a16:creationId xmlns:a16="http://schemas.microsoft.com/office/drawing/2014/main" id="{C9835CBF-666C-E2B7-1C42-FDD292ADAF3E}"/>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A92F7ADD-682A-20B9-B338-4F5B6481A0B0}"/>
              </a:ext>
            </a:extLst>
          </p:cNvPr>
          <p:cNvSpPr>
            <a:spLocks noGrp="1"/>
          </p:cNvSpPr>
          <p:nvPr>
            <p:ph type="sldNum" sz="quarter" idx="12"/>
          </p:nvPr>
        </p:nvSpPr>
        <p:spPr/>
        <p:txBody>
          <a:bodyPr/>
          <a:lstStyle/>
          <a:p>
            <a:fld id="{E3AA09A1-02C7-4F56-B48E-2905E95236E7}" type="slidenum">
              <a:rPr lang="en-PH" smtClean="0"/>
              <a:t>‹#›</a:t>
            </a:fld>
            <a:endParaRPr lang="en-PH"/>
          </a:p>
        </p:txBody>
      </p:sp>
    </p:spTree>
    <p:extLst>
      <p:ext uri="{BB962C8B-B14F-4D97-AF65-F5344CB8AC3E}">
        <p14:creationId xmlns:p14="http://schemas.microsoft.com/office/powerpoint/2010/main" val="233704584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978BC2-645E-FEBD-D35E-0E31EEA2B4BD}"/>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520C6DCD-863F-B719-00E0-4A02E566520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Date Placeholder 3">
            <a:extLst>
              <a:ext uri="{FF2B5EF4-FFF2-40B4-BE49-F238E27FC236}">
                <a16:creationId xmlns:a16="http://schemas.microsoft.com/office/drawing/2014/main" id="{F33624BF-8389-1C57-3218-96D7EF720D0C}"/>
              </a:ext>
            </a:extLst>
          </p:cNvPr>
          <p:cNvSpPr>
            <a:spLocks noGrp="1"/>
          </p:cNvSpPr>
          <p:nvPr>
            <p:ph type="dt" sz="half" idx="10"/>
          </p:nvPr>
        </p:nvSpPr>
        <p:spPr/>
        <p:txBody>
          <a:bodyPr/>
          <a:lstStyle/>
          <a:p>
            <a:fld id="{493BDE9B-DB67-4CEF-A29D-FC4E9F190F3F}" type="datetimeFigureOut">
              <a:rPr lang="en-PH" smtClean="0"/>
              <a:t>11/10/2024</a:t>
            </a:fld>
            <a:endParaRPr lang="en-PH"/>
          </a:p>
        </p:txBody>
      </p:sp>
      <p:sp>
        <p:nvSpPr>
          <p:cNvPr id="5" name="Footer Placeholder 4">
            <a:extLst>
              <a:ext uri="{FF2B5EF4-FFF2-40B4-BE49-F238E27FC236}">
                <a16:creationId xmlns:a16="http://schemas.microsoft.com/office/drawing/2014/main" id="{8F20D7C1-3CD3-6C9F-A757-ED86A6622C9B}"/>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D1F68D99-8104-2DDC-3026-E6C9E5077CC3}"/>
              </a:ext>
            </a:extLst>
          </p:cNvPr>
          <p:cNvSpPr>
            <a:spLocks noGrp="1"/>
          </p:cNvSpPr>
          <p:nvPr>
            <p:ph type="sldNum" sz="quarter" idx="12"/>
          </p:nvPr>
        </p:nvSpPr>
        <p:spPr/>
        <p:txBody>
          <a:bodyPr/>
          <a:lstStyle/>
          <a:p>
            <a:fld id="{E3AA09A1-02C7-4F56-B48E-2905E95236E7}" type="slidenum">
              <a:rPr lang="en-PH" smtClean="0"/>
              <a:t>‹#›</a:t>
            </a:fld>
            <a:endParaRPr lang="en-PH"/>
          </a:p>
        </p:txBody>
      </p:sp>
    </p:spTree>
    <p:extLst>
      <p:ext uri="{BB962C8B-B14F-4D97-AF65-F5344CB8AC3E}">
        <p14:creationId xmlns:p14="http://schemas.microsoft.com/office/powerpoint/2010/main" val="28335972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7C224A-4072-0A28-82D4-B23AEF3D885E}"/>
              </a:ext>
            </a:extLst>
          </p:cNvPr>
          <p:cNvSpPr>
            <a:spLocks noGrp="1"/>
          </p:cNvSpPr>
          <p:nvPr>
            <p:ph type="title"/>
          </p:nvPr>
        </p:nvSpPr>
        <p:spPr>
          <a:xfrm>
            <a:off x="1247775" y="2565400"/>
            <a:ext cx="15773400" cy="4278313"/>
          </a:xfrm>
        </p:spPr>
        <p:txBody>
          <a:bodyPr anchor="b"/>
          <a:lstStyle>
            <a:lvl1pPr>
              <a:defRPr sz="6000"/>
            </a:lvl1pPr>
          </a:lstStyle>
          <a:p>
            <a:r>
              <a:rPr lang="en-US"/>
              <a:t>Click to edit Master title style</a:t>
            </a:r>
            <a:endParaRPr lang="en-PH"/>
          </a:p>
        </p:txBody>
      </p:sp>
      <p:sp>
        <p:nvSpPr>
          <p:cNvPr id="3" name="Text Placeholder 2">
            <a:extLst>
              <a:ext uri="{FF2B5EF4-FFF2-40B4-BE49-F238E27FC236}">
                <a16:creationId xmlns:a16="http://schemas.microsoft.com/office/drawing/2014/main" id="{BF7E669D-D82D-4F9E-015B-18DF20950C6C}"/>
              </a:ext>
            </a:extLst>
          </p:cNvPr>
          <p:cNvSpPr>
            <a:spLocks noGrp="1"/>
          </p:cNvSpPr>
          <p:nvPr>
            <p:ph type="body" idx="1"/>
          </p:nvPr>
        </p:nvSpPr>
        <p:spPr>
          <a:xfrm>
            <a:off x="1247775" y="6884988"/>
            <a:ext cx="15773400" cy="22494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0828A82C-84B3-7C75-505A-A1E52EDE2016}"/>
              </a:ext>
            </a:extLst>
          </p:cNvPr>
          <p:cNvSpPr>
            <a:spLocks noGrp="1"/>
          </p:cNvSpPr>
          <p:nvPr>
            <p:ph type="dt" sz="half" idx="10"/>
          </p:nvPr>
        </p:nvSpPr>
        <p:spPr/>
        <p:txBody>
          <a:bodyPr/>
          <a:lstStyle/>
          <a:p>
            <a:fld id="{493BDE9B-DB67-4CEF-A29D-FC4E9F190F3F}" type="datetimeFigureOut">
              <a:rPr lang="en-PH" smtClean="0"/>
              <a:t>11/10/2024</a:t>
            </a:fld>
            <a:endParaRPr lang="en-PH"/>
          </a:p>
        </p:txBody>
      </p:sp>
      <p:sp>
        <p:nvSpPr>
          <p:cNvPr id="5" name="Footer Placeholder 4">
            <a:extLst>
              <a:ext uri="{FF2B5EF4-FFF2-40B4-BE49-F238E27FC236}">
                <a16:creationId xmlns:a16="http://schemas.microsoft.com/office/drawing/2014/main" id="{CED83C5C-EC09-0E3B-75B9-7162BEF98986}"/>
              </a:ext>
            </a:extLst>
          </p:cNvPr>
          <p:cNvSpPr>
            <a:spLocks noGrp="1"/>
          </p:cNvSpPr>
          <p:nvPr>
            <p:ph type="ftr" sz="quarter" idx="11"/>
          </p:nvPr>
        </p:nvSpPr>
        <p:spPr/>
        <p:txBody>
          <a:bodyPr/>
          <a:lstStyle/>
          <a:p>
            <a:endParaRPr lang="en-PH"/>
          </a:p>
        </p:txBody>
      </p:sp>
      <p:sp>
        <p:nvSpPr>
          <p:cNvPr id="6" name="Slide Number Placeholder 5">
            <a:extLst>
              <a:ext uri="{FF2B5EF4-FFF2-40B4-BE49-F238E27FC236}">
                <a16:creationId xmlns:a16="http://schemas.microsoft.com/office/drawing/2014/main" id="{01035544-94CD-DA1C-AEDD-83070AEDCB45}"/>
              </a:ext>
            </a:extLst>
          </p:cNvPr>
          <p:cNvSpPr>
            <a:spLocks noGrp="1"/>
          </p:cNvSpPr>
          <p:nvPr>
            <p:ph type="sldNum" sz="quarter" idx="12"/>
          </p:nvPr>
        </p:nvSpPr>
        <p:spPr/>
        <p:txBody>
          <a:bodyPr/>
          <a:lstStyle/>
          <a:p>
            <a:fld id="{E3AA09A1-02C7-4F56-B48E-2905E95236E7}" type="slidenum">
              <a:rPr lang="en-PH" smtClean="0"/>
              <a:t>‹#›</a:t>
            </a:fld>
            <a:endParaRPr lang="en-PH"/>
          </a:p>
        </p:txBody>
      </p:sp>
    </p:spTree>
    <p:extLst>
      <p:ext uri="{BB962C8B-B14F-4D97-AF65-F5344CB8AC3E}">
        <p14:creationId xmlns:p14="http://schemas.microsoft.com/office/powerpoint/2010/main" val="64609638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5B78C7-1898-16A7-9AA9-FF3BE9DEBDD7}"/>
              </a:ext>
            </a:extLst>
          </p:cNvPr>
          <p:cNvSpPr>
            <a:spLocks noGrp="1"/>
          </p:cNvSpPr>
          <p:nvPr>
            <p:ph type="title"/>
          </p:nvPr>
        </p:nvSpPr>
        <p:spPr/>
        <p:txBody>
          <a:bodyPr/>
          <a:lstStyle/>
          <a:p>
            <a:r>
              <a:rPr lang="en-US"/>
              <a:t>Click to edit Master title style</a:t>
            </a:r>
            <a:endParaRPr lang="en-PH"/>
          </a:p>
        </p:txBody>
      </p:sp>
      <p:sp>
        <p:nvSpPr>
          <p:cNvPr id="3" name="Content Placeholder 2">
            <a:extLst>
              <a:ext uri="{FF2B5EF4-FFF2-40B4-BE49-F238E27FC236}">
                <a16:creationId xmlns:a16="http://schemas.microsoft.com/office/drawing/2014/main" id="{E103B0C0-1646-6246-2C88-D704729016C5}"/>
              </a:ext>
            </a:extLst>
          </p:cNvPr>
          <p:cNvSpPr>
            <a:spLocks noGrp="1"/>
          </p:cNvSpPr>
          <p:nvPr>
            <p:ph sz="half" idx="1"/>
          </p:nvPr>
        </p:nvSpPr>
        <p:spPr>
          <a:xfrm>
            <a:off x="12573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Content Placeholder 3">
            <a:extLst>
              <a:ext uri="{FF2B5EF4-FFF2-40B4-BE49-F238E27FC236}">
                <a16:creationId xmlns:a16="http://schemas.microsoft.com/office/drawing/2014/main" id="{F882CEC1-5E5D-E6C0-8D8C-32C4ECB18E24}"/>
              </a:ext>
            </a:extLst>
          </p:cNvPr>
          <p:cNvSpPr>
            <a:spLocks noGrp="1"/>
          </p:cNvSpPr>
          <p:nvPr>
            <p:ph sz="half" idx="2"/>
          </p:nvPr>
        </p:nvSpPr>
        <p:spPr>
          <a:xfrm>
            <a:off x="9220200" y="2738438"/>
            <a:ext cx="7810500" cy="652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Date Placeholder 4">
            <a:extLst>
              <a:ext uri="{FF2B5EF4-FFF2-40B4-BE49-F238E27FC236}">
                <a16:creationId xmlns:a16="http://schemas.microsoft.com/office/drawing/2014/main" id="{AEE1BD94-E015-9BF5-4888-5BD5FD287DCB}"/>
              </a:ext>
            </a:extLst>
          </p:cNvPr>
          <p:cNvSpPr>
            <a:spLocks noGrp="1"/>
          </p:cNvSpPr>
          <p:nvPr>
            <p:ph type="dt" sz="half" idx="10"/>
          </p:nvPr>
        </p:nvSpPr>
        <p:spPr/>
        <p:txBody>
          <a:bodyPr/>
          <a:lstStyle/>
          <a:p>
            <a:fld id="{493BDE9B-DB67-4CEF-A29D-FC4E9F190F3F}" type="datetimeFigureOut">
              <a:rPr lang="en-PH" smtClean="0"/>
              <a:t>11/10/2024</a:t>
            </a:fld>
            <a:endParaRPr lang="en-PH"/>
          </a:p>
        </p:txBody>
      </p:sp>
      <p:sp>
        <p:nvSpPr>
          <p:cNvPr id="6" name="Footer Placeholder 5">
            <a:extLst>
              <a:ext uri="{FF2B5EF4-FFF2-40B4-BE49-F238E27FC236}">
                <a16:creationId xmlns:a16="http://schemas.microsoft.com/office/drawing/2014/main" id="{FC9BAEF6-11CE-3FC9-481B-2AF01907D736}"/>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61A2B5BC-05DC-530E-C07F-3968D3647F2F}"/>
              </a:ext>
            </a:extLst>
          </p:cNvPr>
          <p:cNvSpPr>
            <a:spLocks noGrp="1"/>
          </p:cNvSpPr>
          <p:nvPr>
            <p:ph type="sldNum" sz="quarter" idx="12"/>
          </p:nvPr>
        </p:nvSpPr>
        <p:spPr/>
        <p:txBody>
          <a:bodyPr/>
          <a:lstStyle/>
          <a:p>
            <a:fld id="{E3AA09A1-02C7-4F56-B48E-2905E95236E7}" type="slidenum">
              <a:rPr lang="en-PH" smtClean="0"/>
              <a:t>‹#›</a:t>
            </a:fld>
            <a:endParaRPr lang="en-PH"/>
          </a:p>
        </p:txBody>
      </p:sp>
    </p:spTree>
    <p:extLst>
      <p:ext uri="{BB962C8B-B14F-4D97-AF65-F5344CB8AC3E}">
        <p14:creationId xmlns:p14="http://schemas.microsoft.com/office/powerpoint/2010/main" val="388207375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E004B1-E056-DCE9-531C-27302BD5F8BB}"/>
              </a:ext>
            </a:extLst>
          </p:cNvPr>
          <p:cNvSpPr>
            <a:spLocks noGrp="1"/>
          </p:cNvSpPr>
          <p:nvPr>
            <p:ph type="title"/>
          </p:nvPr>
        </p:nvSpPr>
        <p:spPr>
          <a:xfrm>
            <a:off x="1260475" y="547688"/>
            <a:ext cx="15773400" cy="1989137"/>
          </a:xfrm>
        </p:spPr>
        <p:txBody>
          <a:bodyPr/>
          <a:lstStyle/>
          <a:p>
            <a:r>
              <a:rPr lang="en-US"/>
              <a:t>Click to edit Master title style</a:t>
            </a:r>
            <a:endParaRPr lang="en-PH"/>
          </a:p>
        </p:txBody>
      </p:sp>
      <p:sp>
        <p:nvSpPr>
          <p:cNvPr id="3" name="Text Placeholder 2">
            <a:extLst>
              <a:ext uri="{FF2B5EF4-FFF2-40B4-BE49-F238E27FC236}">
                <a16:creationId xmlns:a16="http://schemas.microsoft.com/office/drawing/2014/main" id="{B51F729F-62AE-D51D-B0B9-C40FB706CEE8}"/>
              </a:ext>
            </a:extLst>
          </p:cNvPr>
          <p:cNvSpPr>
            <a:spLocks noGrp="1"/>
          </p:cNvSpPr>
          <p:nvPr>
            <p:ph type="body" idx="1"/>
          </p:nvPr>
        </p:nvSpPr>
        <p:spPr>
          <a:xfrm>
            <a:off x="1260475" y="2522538"/>
            <a:ext cx="7735888"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CDB93FC0-56AC-1CA7-4FD8-165184BA329B}"/>
              </a:ext>
            </a:extLst>
          </p:cNvPr>
          <p:cNvSpPr>
            <a:spLocks noGrp="1"/>
          </p:cNvSpPr>
          <p:nvPr>
            <p:ph sz="half" idx="2"/>
          </p:nvPr>
        </p:nvSpPr>
        <p:spPr>
          <a:xfrm>
            <a:off x="1260475" y="3757613"/>
            <a:ext cx="7735888"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5" name="Text Placeholder 4">
            <a:extLst>
              <a:ext uri="{FF2B5EF4-FFF2-40B4-BE49-F238E27FC236}">
                <a16:creationId xmlns:a16="http://schemas.microsoft.com/office/drawing/2014/main" id="{D0B72770-F330-0B8D-A343-AB52E6C219EB}"/>
              </a:ext>
            </a:extLst>
          </p:cNvPr>
          <p:cNvSpPr>
            <a:spLocks noGrp="1"/>
          </p:cNvSpPr>
          <p:nvPr>
            <p:ph type="body" sz="quarter" idx="3"/>
          </p:nvPr>
        </p:nvSpPr>
        <p:spPr>
          <a:xfrm>
            <a:off x="9258300" y="2522538"/>
            <a:ext cx="7775575" cy="123507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DB60A22-29DE-C703-D0BF-63B12686B8BB}"/>
              </a:ext>
            </a:extLst>
          </p:cNvPr>
          <p:cNvSpPr>
            <a:spLocks noGrp="1"/>
          </p:cNvSpPr>
          <p:nvPr>
            <p:ph sz="quarter" idx="4"/>
          </p:nvPr>
        </p:nvSpPr>
        <p:spPr>
          <a:xfrm>
            <a:off x="9258300" y="3757613"/>
            <a:ext cx="7775575" cy="55276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7" name="Date Placeholder 6">
            <a:extLst>
              <a:ext uri="{FF2B5EF4-FFF2-40B4-BE49-F238E27FC236}">
                <a16:creationId xmlns:a16="http://schemas.microsoft.com/office/drawing/2014/main" id="{DC645988-52D0-2BD3-792D-D8B40708C6D9}"/>
              </a:ext>
            </a:extLst>
          </p:cNvPr>
          <p:cNvSpPr>
            <a:spLocks noGrp="1"/>
          </p:cNvSpPr>
          <p:nvPr>
            <p:ph type="dt" sz="half" idx="10"/>
          </p:nvPr>
        </p:nvSpPr>
        <p:spPr/>
        <p:txBody>
          <a:bodyPr/>
          <a:lstStyle/>
          <a:p>
            <a:fld id="{493BDE9B-DB67-4CEF-A29D-FC4E9F190F3F}" type="datetimeFigureOut">
              <a:rPr lang="en-PH" smtClean="0"/>
              <a:t>11/10/2024</a:t>
            </a:fld>
            <a:endParaRPr lang="en-PH"/>
          </a:p>
        </p:txBody>
      </p:sp>
      <p:sp>
        <p:nvSpPr>
          <p:cNvPr id="8" name="Footer Placeholder 7">
            <a:extLst>
              <a:ext uri="{FF2B5EF4-FFF2-40B4-BE49-F238E27FC236}">
                <a16:creationId xmlns:a16="http://schemas.microsoft.com/office/drawing/2014/main" id="{A92E89BB-6B34-E077-D376-B96F1CE9522A}"/>
              </a:ext>
            </a:extLst>
          </p:cNvPr>
          <p:cNvSpPr>
            <a:spLocks noGrp="1"/>
          </p:cNvSpPr>
          <p:nvPr>
            <p:ph type="ftr" sz="quarter" idx="11"/>
          </p:nvPr>
        </p:nvSpPr>
        <p:spPr/>
        <p:txBody>
          <a:bodyPr/>
          <a:lstStyle/>
          <a:p>
            <a:endParaRPr lang="en-PH"/>
          </a:p>
        </p:txBody>
      </p:sp>
      <p:sp>
        <p:nvSpPr>
          <p:cNvPr id="9" name="Slide Number Placeholder 8">
            <a:extLst>
              <a:ext uri="{FF2B5EF4-FFF2-40B4-BE49-F238E27FC236}">
                <a16:creationId xmlns:a16="http://schemas.microsoft.com/office/drawing/2014/main" id="{C11A2081-F15C-19DE-39FE-4FB57DF790D8}"/>
              </a:ext>
            </a:extLst>
          </p:cNvPr>
          <p:cNvSpPr>
            <a:spLocks noGrp="1"/>
          </p:cNvSpPr>
          <p:nvPr>
            <p:ph type="sldNum" sz="quarter" idx="12"/>
          </p:nvPr>
        </p:nvSpPr>
        <p:spPr/>
        <p:txBody>
          <a:bodyPr/>
          <a:lstStyle/>
          <a:p>
            <a:fld id="{E3AA09A1-02C7-4F56-B48E-2905E95236E7}" type="slidenum">
              <a:rPr lang="en-PH" smtClean="0"/>
              <a:t>‹#›</a:t>
            </a:fld>
            <a:endParaRPr lang="en-PH"/>
          </a:p>
        </p:txBody>
      </p:sp>
    </p:spTree>
    <p:extLst>
      <p:ext uri="{BB962C8B-B14F-4D97-AF65-F5344CB8AC3E}">
        <p14:creationId xmlns:p14="http://schemas.microsoft.com/office/powerpoint/2010/main" val="7269262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813667-8FEE-BCA4-C1F5-2806805AC6ED}"/>
              </a:ext>
            </a:extLst>
          </p:cNvPr>
          <p:cNvSpPr>
            <a:spLocks noGrp="1"/>
          </p:cNvSpPr>
          <p:nvPr>
            <p:ph type="title"/>
          </p:nvPr>
        </p:nvSpPr>
        <p:spPr/>
        <p:txBody>
          <a:bodyPr/>
          <a:lstStyle/>
          <a:p>
            <a:r>
              <a:rPr lang="en-US"/>
              <a:t>Click to edit Master title style</a:t>
            </a:r>
            <a:endParaRPr lang="en-PH"/>
          </a:p>
        </p:txBody>
      </p:sp>
      <p:sp>
        <p:nvSpPr>
          <p:cNvPr id="3" name="Date Placeholder 2">
            <a:extLst>
              <a:ext uri="{FF2B5EF4-FFF2-40B4-BE49-F238E27FC236}">
                <a16:creationId xmlns:a16="http://schemas.microsoft.com/office/drawing/2014/main" id="{A4E084BE-F730-A7D5-7D88-0FF3450FA022}"/>
              </a:ext>
            </a:extLst>
          </p:cNvPr>
          <p:cNvSpPr>
            <a:spLocks noGrp="1"/>
          </p:cNvSpPr>
          <p:nvPr>
            <p:ph type="dt" sz="half" idx="10"/>
          </p:nvPr>
        </p:nvSpPr>
        <p:spPr/>
        <p:txBody>
          <a:bodyPr/>
          <a:lstStyle/>
          <a:p>
            <a:fld id="{493BDE9B-DB67-4CEF-A29D-FC4E9F190F3F}" type="datetimeFigureOut">
              <a:rPr lang="en-PH" smtClean="0"/>
              <a:t>11/10/2024</a:t>
            </a:fld>
            <a:endParaRPr lang="en-PH"/>
          </a:p>
        </p:txBody>
      </p:sp>
      <p:sp>
        <p:nvSpPr>
          <p:cNvPr id="4" name="Footer Placeholder 3">
            <a:extLst>
              <a:ext uri="{FF2B5EF4-FFF2-40B4-BE49-F238E27FC236}">
                <a16:creationId xmlns:a16="http://schemas.microsoft.com/office/drawing/2014/main" id="{2A78D644-A938-7F30-697C-2FFA0352F346}"/>
              </a:ext>
            </a:extLst>
          </p:cNvPr>
          <p:cNvSpPr>
            <a:spLocks noGrp="1"/>
          </p:cNvSpPr>
          <p:nvPr>
            <p:ph type="ftr" sz="quarter" idx="11"/>
          </p:nvPr>
        </p:nvSpPr>
        <p:spPr/>
        <p:txBody>
          <a:bodyPr/>
          <a:lstStyle/>
          <a:p>
            <a:endParaRPr lang="en-PH"/>
          </a:p>
        </p:txBody>
      </p:sp>
      <p:sp>
        <p:nvSpPr>
          <p:cNvPr id="5" name="Slide Number Placeholder 4">
            <a:extLst>
              <a:ext uri="{FF2B5EF4-FFF2-40B4-BE49-F238E27FC236}">
                <a16:creationId xmlns:a16="http://schemas.microsoft.com/office/drawing/2014/main" id="{DB5B2D3E-E0B9-25F8-946C-247B8729C99E}"/>
              </a:ext>
            </a:extLst>
          </p:cNvPr>
          <p:cNvSpPr>
            <a:spLocks noGrp="1"/>
          </p:cNvSpPr>
          <p:nvPr>
            <p:ph type="sldNum" sz="quarter" idx="12"/>
          </p:nvPr>
        </p:nvSpPr>
        <p:spPr/>
        <p:txBody>
          <a:bodyPr/>
          <a:lstStyle/>
          <a:p>
            <a:fld id="{E3AA09A1-02C7-4F56-B48E-2905E95236E7}" type="slidenum">
              <a:rPr lang="en-PH" smtClean="0"/>
              <a:t>‹#›</a:t>
            </a:fld>
            <a:endParaRPr lang="en-PH"/>
          </a:p>
        </p:txBody>
      </p:sp>
    </p:spTree>
    <p:extLst>
      <p:ext uri="{BB962C8B-B14F-4D97-AF65-F5344CB8AC3E}">
        <p14:creationId xmlns:p14="http://schemas.microsoft.com/office/powerpoint/2010/main" val="3808565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F94E674-2A51-4551-B3AA-F0CD3384AA27}"/>
              </a:ext>
            </a:extLst>
          </p:cNvPr>
          <p:cNvSpPr>
            <a:spLocks noGrp="1"/>
          </p:cNvSpPr>
          <p:nvPr>
            <p:ph type="dt" sz="half" idx="10"/>
          </p:nvPr>
        </p:nvSpPr>
        <p:spPr/>
        <p:txBody>
          <a:bodyPr/>
          <a:lstStyle/>
          <a:p>
            <a:fld id="{493BDE9B-DB67-4CEF-A29D-FC4E9F190F3F}" type="datetimeFigureOut">
              <a:rPr lang="en-PH" smtClean="0"/>
              <a:t>11/10/2024</a:t>
            </a:fld>
            <a:endParaRPr lang="en-PH"/>
          </a:p>
        </p:txBody>
      </p:sp>
      <p:sp>
        <p:nvSpPr>
          <p:cNvPr id="3" name="Footer Placeholder 2">
            <a:extLst>
              <a:ext uri="{FF2B5EF4-FFF2-40B4-BE49-F238E27FC236}">
                <a16:creationId xmlns:a16="http://schemas.microsoft.com/office/drawing/2014/main" id="{75AEC861-DB9B-8471-2F8A-FE96345ABC97}"/>
              </a:ext>
            </a:extLst>
          </p:cNvPr>
          <p:cNvSpPr>
            <a:spLocks noGrp="1"/>
          </p:cNvSpPr>
          <p:nvPr>
            <p:ph type="ftr" sz="quarter" idx="11"/>
          </p:nvPr>
        </p:nvSpPr>
        <p:spPr/>
        <p:txBody>
          <a:bodyPr/>
          <a:lstStyle/>
          <a:p>
            <a:endParaRPr lang="en-PH"/>
          </a:p>
        </p:txBody>
      </p:sp>
      <p:sp>
        <p:nvSpPr>
          <p:cNvPr id="4" name="Slide Number Placeholder 3">
            <a:extLst>
              <a:ext uri="{FF2B5EF4-FFF2-40B4-BE49-F238E27FC236}">
                <a16:creationId xmlns:a16="http://schemas.microsoft.com/office/drawing/2014/main" id="{12EF06AC-35FC-CA05-5627-DDDE0EAB2BE1}"/>
              </a:ext>
            </a:extLst>
          </p:cNvPr>
          <p:cNvSpPr>
            <a:spLocks noGrp="1"/>
          </p:cNvSpPr>
          <p:nvPr>
            <p:ph type="sldNum" sz="quarter" idx="12"/>
          </p:nvPr>
        </p:nvSpPr>
        <p:spPr/>
        <p:txBody>
          <a:bodyPr/>
          <a:lstStyle/>
          <a:p>
            <a:fld id="{E3AA09A1-02C7-4F56-B48E-2905E95236E7}" type="slidenum">
              <a:rPr lang="en-PH" smtClean="0"/>
              <a:t>‹#›</a:t>
            </a:fld>
            <a:endParaRPr lang="en-PH"/>
          </a:p>
        </p:txBody>
      </p:sp>
    </p:spTree>
    <p:extLst>
      <p:ext uri="{BB962C8B-B14F-4D97-AF65-F5344CB8AC3E}">
        <p14:creationId xmlns:p14="http://schemas.microsoft.com/office/powerpoint/2010/main" val="6387952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409B12-6D02-3065-E848-D929508631BD}"/>
              </a:ext>
            </a:extLst>
          </p:cNvPr>
          <p:cNvSpPr>
            <a:spLocks noGrp="1"/>
          </p:cNvSpPr>
          <p:nvPr>
            <p:ph type="title"/>
          </p:nvPr>
        </p:nvSpPr>
        <p:spPr>
          <a:xfrm>
            <a:off x="1260475" y="685800"/>
            <a:ext cx="5897563" cy="2400300"/>
          </a:xfrm>
        </p:spPr>
        <p:txBody>
          <a:bodyPr anchor="b"/>
          <a:lstStyle>
            <a:lvl1pPr>
              <a:defRPr sz="3200"/>
            </a:lvl1pPr>
          </a:lstStyle>
          <a:p>
            <a:r>
              <a:rPr lang="en-US"/>
              <a:t>Click to edit Master title style</a:t>
            </a:r>
            <a:endParaRPr lang="en-PH"/>
          </a:p>
        </p:txBody>
      </p:sp>
      <p:sp>
        <p:nvSpPr>
          <p:cNvPr id="3" name="Content Placeholder 2">
            <a:extLst>
              <a:ext uri="{FF2B5EF4-FFF2-40B4-BE49-F238E27FC236}">
                <a16:creationId xmlns:a16="http://schemas.microsoft.com/office/drawing/2014/main" id="{B152938B-F2EB-18DC-F79B-36B8E145C86A}"/>
              </a:ext>
            </a:extLst>
          </p:cNvPr>
          <p:cNvSpPr>
            <a:spLocks noGrp="1"/>
          </p:cNvSpPr>
          <p:nvPr>
            <p:ph idx="1"/>
          </p:nvPr>
        </p:nvSpPr>
        <p:spPr>
          <a:xfrm>
            <a:off x="7775575" y="1481138"/>
            <a:ext cx="9258300" cy="731043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PH"/>
          </a:p>
        </p:txBody>
      </p:sp>
      <p:sp>
        <p:nvSpPr>
          <p:cNvPr id="4" name="Text Placeholder 3">
            <a:extLst>
              <a:ext uri="{FF2B5EF4-FFF2-40B4-BE49-F238E27FC236}">
                <a16:creationId xmlns:a16="http://schemas.microsoft.com/office/drawing/2014/main" id="{D5CD1370-5989-2250-B6A3-6F121C7B6432}"/>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5D0DE60-89C7-031D-7059-FCC759D8A021}"/>
              </a:ext>
            </a:extLst>
          </p:cNvPr>
          <p:cNvSpPr>
            <a:spLocks noGrp="1"/>
          </p:cNvSpPr>
          <p:nvPr>
            <p:ph type="dt" sz="half" idx="10"/>
          </p:nvPr>
        </p:nvSpPr>
        <p:spPr/>
        <p:txBody>
          <a:bodyPr/>
          <a:lstStyle/>
          <a:p>
            <a:fld id="{493BDE9B-DB67-4CEF-A29D-FC4E9F190F3F}" type="datetimeFigureOut">
              <a:rPr lang="en-PH" smtClean="0"/>
              <a:t>11/10/2024</a:t>
            </a:fld>
            <a:endParaRPr lang="en-PH"/>
          </a:p>
        </p:txBody>
      </p:sp>
      <p:sp>
        <p:nvSpPr>
          <p:cNvPr id="6" name="Footer Placeholder 5">
            <a:extLst>
              <a:ext uri="{FF2B5EF4-FFF2-40B4-BE49-F238E27FC236}">
                <a16:creationId xmlns:a16="http://schemas.microsoft.com/office/drawing/2014/main" id="{0059F108-7487-D8C0-7124-3ABE26FD50CF}"/>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BA2F9BA8-1073-C41C-5883-470A270D7B18}"/>
              </a:ext>
            </a:extLst>
          </p:cNvPr>
          <p:cNvSpPr>
            <a:spLocks noGrp="1"/>
          </p:cNvSpPr>
          <p:nvPr>
            <p:ph type="sldNum" sz="quarter" idx="12"/>
          </p:nvPr>
        </p:nvSpPr>
        <p:spPr/>
        <p:txBody>
          <a:bodyPr/>
          <a:lstStyle/>
          <a:p>
            <a:fld id="{E3AA09A1-02C7-4F56-B48E-2905E95236E7}" type="slidenum">
              <a:rPr lang="en-PH" smtClean="0"/>
              <a:t>‹#›</a:t>
            </a:fld>
            <a:endParaRPr lang="en-PH"/>
          </a:p>
        </p:txBody>
      </p:sp>
    </p:spTree>
    <p:extLst>
      <p:ext uri="{BB962C8B-B14F-4D97-AF65-F5344CB8AC3E}">
        <p14:creationId xmlns:p14="http://schemas.microsoft.com/office/powerpoint/2010/main" val="248946834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14A83F-C27B-133D-8CED-AA033F37A1FD}"/>
              </a:ext>
            </a:extLst>
          </p:cNvPr>
          <p:cNvSpPr>
            <a:spLocks noGrp="1"/>
          </p:cNvSpPr>
          <p:nvPr>
            <p:ph type="title"/>
          </p:nvPr>
        </p:nvSpPr>
        <p:spPr>
          <a:xfrm>
            <a:off x="1260475" y="685800"/>
            <a:ext cx="5897563" cy="2400300"/>
          </a:xfrm>
        </p:spPr>
        <p:txBody>
          <a:bodyPr anchor="b"/>
          <a:lstStyle>
            <a:lvl1pPr>
              <a:defRPr sz="3200"/>
            </a:lvl1pPr>
          </a:lstStyle>
          <a:p>
            <a:r>
              <a:rPr lang="en-US"/>
              <a:t>Click to edit Master title style</a:t>
            </a:r>
            <a:endParaRPr lang="en-PH"/>
          </a:p>
        </p:txBody>
      </p:sp>
      <p:sp>
        <p:nvSpPr>
          <p:cNvPr id="3" name="Picture Placeholder 2">
            <a:extLst>
              <a:ext uri="{FF2B5EF4-FFF2-40B4-BE49-F238E27FC236}">
                <a16:creationId xmlns:a16="http://schemas.microsoft.com/office/drawing/2014/main" id="{2781A570-E0BB-190D-24CE-C2FB5F59A187}"/>
              </a:ext>
            </a:extLst>
          </p:cNvPr>
          <p:cNvSpPr>
            <a:spLocks noGrp="1"/>
          </p:cNvSpPr>
          <p:nvPr>
            <p:ph type="pic" idx="1"/>
          </p:nvPr>
        </p:nvSpPr>
        <p:spPr>
          <a:xfrm>
            <a:off x="7775575" y="1481138"/>
            <a:ext cx="9258300" cy="7310437"/>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PH"/>
          </a:p>
        </p:txBody>
      </p:sp>
      <p:sp>
        <p:nvSpPr>
          <p:cNvPr id="4" name="Text Placeholder 3">
            <a:extLst>
              <a:ext uri="{FF2B5EF4-FFF2-40B4-BE49-F238E27FC236}">
                <a16:creationId xmlns:a16="http://schemas.microsoft.com/office/drawing/2014/main" id="{3EC37F35-23FB-86B6-0B80-21A45389AC0F}"/>
              </a:ext>
            </a:extLst>
          </p:cNvPr>
          <p:cNvSpPr>
            <a:spLocks noGrp="1"/>
          </p:cNvSpPr>
          <p:nvPr>
            <p:ph type="body" sz="half" idx="2"/>
          </p:nvPr>
        </p:nvSpPr>
        <p:spPr>
          <a:xfrm>
            <a:off x="1260475" y="3086100"/>
            <a:ext cx="5897563" cy="571817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6402565-A191-BD2F-E6AA-A36C928E583D}"/>
              </a:ext>
            </a:extLst>
          </p:cNvPr>
          <p:cNvSpPr>
            <a:spLocks noGrp="1"/>
          </p:cNvSpPr>
          <p:nvPr>
            <p:ph type="dt" sz="half" idx="10"/>
          </p:nvPr>
        </p:nvSpPr>
        <p:spPr/>
        <p:txBody>
          <a:bodyPr/>
          <a:lstStyle/>
          <a:p>
            <a:fld id="{493BDE9B-DB67-4CEF-A29D-FC4E9F190F3F}" type="datetimeFigureOut">
              <a:rPr lang="en-PH" smtClean="0"/>
              <a:t>11/10/2024</a:t>
            </a:fld>
            <a:endParaRPr lang="en-PH"/>
          </a:p>
        </p:txBody>
      </p:sp>
      <p:sp>
        <p:nvSpPr>
          <p:cNvPr id="6" name="Footer Placeholder 5">
            <a:extLst>
              <a:ext uri="{FF2B5EF4-FFF2-40B4-BE49-F238E27FC236}">
                <a16:creationId xmlns:a16="http://schemas.microsoft.com/office/drawing/2014/main" id="{76426E88-6CDB-A1EF-A822-1DC4C9C3E8F7}"/>
              </a:ext>
            </a:extLst>
          </p:cNvPr>
          <p:cNvSpPr>
            <a:spLocks noGrp="1"/>
          </p:cNvSpPr>
          <p:nvPr>
            <p:ph type="ftr" sz="quarter" idx="11"/>
          </p:nvPr>
        </p:nvSpPr>
        <p:spPr/>
        <p:txBody>
          <a:bodyPr/>
          <a:lstStyle/>
          <a:p>
            <a:endParaRPr lang="en-PH"/>
          </a:p>
        </p:txBody>
      </p:sp>
      <p:sp>
        <p:nvSpPr>
          <p:cNvPr id="7" name="Slide Number Placeholder 6">
            <a:extLst>
              <a:ext uri="{FF2B5EF4-FFF2-40B4-BE49-F238E27FC236}">
                <a16:creationId xmlns:a16="http://schemas.microsoft.com/office/drawing/2014/main" id="{930F59AA-C067-5BD5-4366-29D5125A9985}"/>
              </a:ext>
            </a:extLst>
          </p:cNvPr>
          <p:cNvSpPr>
            <a:spLocks noGrp="1"/>
          </p:cNvSpPr>
          <p:nvPr>
            <p:ph type="sldNum" sz="quarter" idx="12"/>
          </p:nvPr>
        </p:nvSpPr>
        <p:spPr/>
        <p:txBody>
          <a:bodyPr/>
          <a:lstStyle/>
          <a:p>
            <a:fld id="{E3AA09A1-02C7-4F56-B48E-2905E95236E7}" type="slidenum">
              <a:rPr lang="en-PH" smtClean="0"/>
              <a:t>‹#›</a:t>
            </a:fld>
            <a:endParaRPr lang="en-PH"/>
          </a:p>
        </p:txBody>
      </p:sp>
    </p:spTree>
    <p:extLst>
      <p:ext uri="{BB962C8B-B14F-4D97-AF65-F5344CB8AC3E}">
        <p14:creationId xmlns:p14="http://schemas.microsoft.com/office/powerpoint/2010/main" val="3065143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hyperlink" Target="http://www.exampaperspractice.co.uk/" TargetMode="Externa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3D2AF9C7-F52A-8218-B5A2-D7006B29296C}"/>
              </a:ext>
            </a:extLst>
          </p:cNvPr>
          <p:cNvSpPr>
            <a:spLocks noGrp="1"/>
          </p:cNvSpPr>
          <p:nvPr>
            <p:ph type="title"/>
          </p:nvPr>
        </p:nvSpPr>
        <p:spPr>
          <a:xfrm>
            <a:off x="1257300" y="547688"/>
            <a:ext cx="15773400" cy="1989137"/>
          </a:xfrm>
          <a:prstGeom prst="rect">
            <a:avLst/>
          </a:prstGeom>
        </p:spPr>
        <p:txBody>
          <a:bodyPr vert="horz" lIns="91440" tIns="45720" rIns="91440" bIns="45720" rtlCol="0" anchor="ctr">
            <a:normAutofit/>
          </a:bodyPr>
          <a:lstStyle/>
          <a:p>
            <a:r>
              <a:rPr lang="en-US"/>
              <a:t>Click to edit Master title style</a:t>
            </a:r>
            <a:endParaRPr lang="en-PH"/>
          </a:p>
        </p:txBody>
      </p:sp>
      <p:sp>
        <p:nvSpPr>
          <p:cNvPr id="3" name="Text Placeholder 2">
            <a:extLst>
              <a:ext uri="{FF2B5EF4-FFF2-40B4-BE49-F238E27FC236}">
                <a16:creationId xmlns:a16="http://schemas.microsoft.com/office/drawing/2014/main" id="{618A7BE7-E21A-343A-1D1D-24FF04E4C84F}"/>
              </a:ext>
            </a:extLst>
          </p:cNvPr>
          <p:cNvSpPr>
            <a:spLocks noGrp="1"/>
          </p:cNvSpPr>
          <p:nvPr>
            <p:ph type="body" idx="1"/>
          </p:nvPr>
        </p:nvSpPr>
        <p:spPr>
          <a:xfrm>
            <a:off x="1257300" y="2738438"/>
            <a:ext cx="15773400" cy="6527800"/>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PH" dirty="0"/>
          </a:p>
        </p:txBody>
      </p:sp>
      <p:sp>
        <p:nvSpPr>
          <p:cNvPr id="4" name="Date Placeholder 3">
            <a:extLst>
              <a:ext uri="{FF2B5EF4-FFF2-40B4-BE49-F238E27FC236}">
                <a16:creationId xmlns:a16="http://schemas.microsoft.com/office/drawing/2014/main" id="{2A72CF74-5B8D-805C-8EB5-D8495CA4A0C7}"/>
              </a:ext>
            </a:extLst>
          </p:cNvPr>
          <p:cNvSpPr>
            <a:spLocks noGrp="1"/>
          </p:cNvSpPr>
          <p:nvPr>
            <p:ph type="dt" sz="half" idx="2"/>
          </p:nvPr>
        </p:nvSpPr>
        <p:spPr>
          <a:xfrm>
            <a:off x="1257300" y="9534525"/>
            <a:ext cx="4114800" cy="547688"/>
          </a:xfrm>
          <a:prstGeom prst="rect">
            <a:avLst/>
          </a:prstGeom>
        </p:spPr>
        <p:txBody>
          <a:bodyPr vert="horz" lIns="91440" tIns="45720" rIns="91440" bIns="45720" rtlCol="0" anchor="ctr"/>
          <a:lstStyle>
            <a:lvl1pPr algn="l">
              <a:defRPr sz="1200">
                <a:solidFill>
                  <a:schemeClr val="tx1">
                    <a:tint val="82000"/>
                  </a:schemeClr>
                </a:solidFill>
              </a:defRPr>
            </a:lvl1pPr>
          </a:lstStyle>
          <a:p>
            <a:fld id="{493BDE9B-DB67-4CEF-A29D-FC4E9F190F3F}" type="datetimeFigureOut">
              <a:rPr lang="en-PH" smtClean="0"/>
              <a:t>11/10/2024</a:t>
            </a:fld>
            <a:endParaRPr lang="en-PH"/>
          </a:p>
        </p:txBody>
      </p:sp>
      <p:sp>
        <p:nvSpPr>
          <p:cNvPr id="5" name="Footer Placeholder 4">
            <a:extLst>
              <a:ext uri="{FF2B5EF4-FFF2-40B4-BE49-F238E27FC236}">
                <a16:creationId xmlns:a16="http://schemas.microsoft.com/office/drawing/2014/main" id="{6D8312FD-2B36-F9D6-87E6-015AFC82C4AE}"/>
              </a:ext>
            </a:extLst>
          </p:cNvPr>
          <p:cNvSpPr>
            <a:spLocks noGrp="1"/>
          </p:cNvSpPr>
          <p:nvPr>
            <p:ph type="ftr" sz="quarter" idx="3"/>
          </p:nvPr>
        </p:nvSpPr>
        <p:spPr>
          <a:xfrm>
            <a:off x="6057900" y="9534525"/>
            <a:ext cx="6172200" cy="547688"/>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PH"/>
          </a:p>
        </p:txBody>
      </p:sp>
      <p:sp>
        <p:nvSpPr>
          <p:cNvPr id="6" name="Slide Number Placeholder 5">
            <a:extLst>
              <a:ext uri="{FF2B5EF4-FFF2-40B4-BE49-F238E27FC236}">
                <a16:creationId xmlns:a16="http://schemas.microsoft.com/office/drawing/2014/main" id="{B1ED20DD-74EA-7E27-017B-DB0C29444709}"/>
              </a:ext>
            </a:extLst>
          </p:cNvPr>
          <p:cNvSpPr>
            <a:spLocks noGrp="1"/>
          </p:cNvSpPr>
          <p:nvPr>
            <p:ph type="sldNum" sz="quarter" idx="4"/>
          </p:nvPr>
        </p:nvSpPr>
        <p:spPr>
          <a:xfrm>
            <a:off x="12915900" y="9534525"/>
            <a:ext cx="4114800" cy="547688"/>
          </a:xfrm>
          <a:prstGeom prst="rect">
            <a:avLst/>
          </a:prstGeom>
        </p:spPr>
        <p:txBody>
          <a:bodyPr vert="horz" lIns="91440" tIns="45720" rIns="91440" bIns="45720" rtlCol="0" anchor="ctr"/>
          <a:lstStyle>
            <a:lvl1pPr algn="r">
              <a:defRPr sz="1200">
                <a:solidFill>
                  <a:schemeClr val="tx1">
                    <a:tint val="82000"/>
                  </a:schemeClr>
                </a:solidFill>
              </a:defRPr>
            </a:lvl1pPr>
          </a:lstStyle>
          <a:p>
            <a:fld id="{E3AA09A1-02C7-4F56-B48E-2905E95236E7}" type="slidenum">
              <a:rPr lang="en-PH" smtClean="0"/>
              <a:t>‹#›</a:t>
            </a:fld>
            <a:endParaRPr lang="en-PH"/>
          </a:p>
        </p:txBody>
      </p:sp>
      <p:pic>
        <p:nvPicPr>
          <p:cNvPr id="7" name="Picture 6">
            <a:extLst>
              <a:ext uri="{FF2B5EF4-FFF2-40B4-BE49-F238E27FC236}">
                <a16:creationId xmlns:a16="http://schemas.microsoft.com/office/drawing/2014/main" id="{8962AE01-DAC6-A4ED-E33C-31C1E5D6D6F0}"/>
              </a:ext>
            </a:extLst>
          </p:cNvPr>
          <p:cNvPicPr>
            <a:picLocks noChangeAspect="1"/>
          </p:cNvPicPr>
          <p:nvPr userDrawn="1"/>
        </p:nvPicPr>
        <p:blipFill>
          <a:blip r:embed="rId13" cstate="print">
            <a:alphaModFix amt="5000"/>
            <a:extLst>
              <a:ext uri="{28A0092B-C50C-407E-A947-70E740481C1C}">
                <a14:useLocalDpi xmlns:a14="http://schemas.microsoft.com/office/drawing/2010/main" val="0"/>
              </a:ext>
            </a:extLst>
          </a:blip>
          <a:stretch>
            <a:fillRect/>
          </a:stretch>
        </p:blipFill>
        <p:spPr>
          <a:xfrm>
            <a:off x="4471757" y="2815221"/>
            <a:ext cx="9344486" cy="4116322"/>
          </a:xfrm>
          <a:prstGeom prst="rect">
            <a:avLst/>
          </a:prstGeom>
        </p:spPr>
      </p:pic>
      <p:sp>
        <p:nvSpPr>
          <p:cNvPr id="8" name="TextBox 7">
            <a:extLst>
              <a:ext uri="{FF2B5EF4-FFF2-40B4-BE49-F238E27FC236}">
                <a16:creationId xmlns:a16="http://schemas.microsoft.com/office/drawing/2014/main" id="{EA684087-D8E9-5DDA-69F7-B0E3FA3B2581}"/>
              </a:ext>
            </a:extLst>
          </p:cNvPr>
          <p:cNvSpPr txBox="1"/>
          <p:nvPr userDrawn="1"/>
        </p:nvSpPr>
        <p:spPr>
          <a:xfrm>
            <a:off x="7172096" y="7061330"/>
            <a:ext cx="3943806" cy="307777"/>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400" b="0" i="0" dirty="0">
                <a:solidFill>
                  <a:schemeClr val="bg1">
                    <a:lumMod val="50000"/>
                  </a:schemeClr>
                </a:solidFill>
                <a:effectLst/>
                <a:latin typeface="Times New Roman" panose="02020603050405020304" pitchFamily="18" charset="0"/>
                <a:cs typeface="Times New Roman" panose="02020603050405020304" pitchFamily="18" charset="0"/>
              </a:rPr>
              <a:t>© 2024 Exams Papers Practice. All Rights Reserved</a:t>
            </a:r>
            <a:endParaRPr lang="en-PH" sz="1400" dirty="0">
              <a:solidFill>
                <a:schemeClr val="bg1">
                  <a:lumMod val="50000"/>
                </a:schemeClr>
              </a:solidFill>
              <a:latin typeface="Times New Roman" panose="02020603050405020304" pitchFamily="18" charset="0"/>
              <a:cs typeface="Times New Roman" panose="02020603050405020304" pitchFamily="18" charset="0"/>
            </a:endParaRPr>
          </a:p>
        </p:txBody>
      </p:sp>
      <p:pic>
        <p:nvPicPr>
          <p:cNvPr id="9" name="Picture 8">
            <a:extLst>
              <a:ext uri="{FF2B5EF4-FFF2-40B4-BE49-F238E27FC236}">
                <a16:creationId xmlns:a16="http://schemas.microsoft.com/office/drawing/2014/main" id="{DBD0FC4B-1564-9E00-E0ED-F1897A56C500}"/>
              </a:ext>
            </a:extLst>
          </p:cNvPr>
          <p:cNvPicPr>
            <a:picLocks noChangeAspect="1"/>
          </p:cNvPicPr>
          <p:nvPr userDrawn="1"/>
        </p:nvPicPr>
        <p:blipFill>
          <a:blip r:embed="rId14" cstate="print">
            <a:alphaModFix amt="85000"/>
            <a:extLst>
              <a:ext uri="{28A0092B-C50C-407E-A947-70E740481C1C}">
                <a14:useLocalDpi xmlns:a14="http://schemas.microsoft.com/office/drawing/2010/main" val="0"/>
              </a:ext>
            </a:extLst>
          </a:blip>
          <a:stretch>
            <a:fillRect/>
          </a:stretch>
        </p:blipFill>
        <p:spPr>
          <a:xfrm>
            <a:off x="8098294" y="204787"/>
            <a:ext cx="2091410" cy="842015"/>
          </a:xfrm>
          <a:prstGeom prst="rect">
            <a:avLst/>
          </a:prstGeom>
        </p:spPr>
      </p:pic>
      <p:sp>
        <p:nvSpPr>
          <p:cNvPr id="10" name="Footer Placeholder 2">
            <a:extLst>
              <a:ext uri="{FF2B5EF4-FFF2-40B4-BE49-F238E27FC236}">
                <a16:creationId xmlns:a16="http://schemas.microsoft.com/office/drawing/2014/main" id="{63E20022-F1EF-5692-18EE-EF182B690454}"/>
              </a:ext>
            </a:extLst>
          </p:cNvPr>
          <p:cNvSpPr txBox="1">
            <a:spLocks/>
          </p:cNvSpPr>
          <p:nvPr userDrawn="1"/>
        </p:nvSpPr>
        <p:spPr>
          <a:xfrm>
            <a:off x="6215062" y="9469847"/>
            <a:ext cx="5857875" cy="365125"/>
          </a:xfrm>
          <a:prstGeom prst="rect">
            <a:avLst/>
          </a:prstGeom>
        </p:spPr>
        <p:txBody>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US" sz="1500" dirty="0">
                <a:solidFill>
                  <a:schemeClr val="tx1">
                    <a:lumMod val="85000"/>
                    <a:lumOff val="15000"/>
                  </a:schemeClr>
                </a:solidFill>
                <a:latin typeface="Times New Roman" panose="02020603050405020304" pitchFamily="18" charset="0"/>
                <a:cs typeface="Times New Roman" panose="02020603050405020304" pitchFamily="18" charset="0"/>
              </a:rPr>
              <a:t>For more help, please visit </a:t>
            </a:r>
            <a:r>
              <a:rPr lang="en-US" sz="1500" dirty="0">
                <a:solidFill>
                  <a:schemeClr val="tx1">
                    <a:lumMod val="85000"/>
                    <a:lumOff val="15000"/>
                  </a:schemeClr>
                </a:solidFill>
                <a:latin typeface="Times New Roman" panose="02020603050405020304" pitchFamily="18" charset="0"/>
                <a:cs typeface="Times New Roman" panose="02020603050405020304" pitchFamily="18" charset="0"/>
                <a:hlinkClick r:id="rId15">
                  <a:extLst>
                    <a:ext uri="{A12FA001-AC4F-418D-AE19-62706E023703}">
                      <ahyp:hlinkClr xmlns:ahyp="http://schemas.microsoft.com/office/drawing/2018/hyperlinkcolor" val="tx"/>
                    </a:ext>
                  </a:extLst>
                </a:hlinkClick>
              </a:rPr>
              <a:t>www.exampaperspractice.co.uk</a:t>
            </a:r>
            <a:endParaRPr lang="en-GB" sz="1500" dirty="0">
              <a:solidFill>
                <a:schemeClr val="tx1">
                  <a:lumMod val="85000"/>
                  <a:lumOff val="15000"/>
                </a:schemeClr>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5856348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3" Type="http://schemas.openxmlformats.org/officeDocument/2006/relationships/image" Target="../media/image12.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39.png"/><Relationship Id="rId5" Type="http://schemas.openxmlformats.org/officeDocument/2006/relationships/image" Target="../media/image16.sv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2.sv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2.sv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16.svg"/><Relationship Id="rId5" Type="http://schemas.openxmlformats.org/officeDocument/2006/relationships/image" Target="../media/image15.png"/><Relationship Id="rId4" Type="http://schemas.openxmlformats.org/officeDocument/2006/relationships/image" Target="../media/image12.svg"/></Relationships>
</file>

<file path=ppt/slides/_rels/slide14.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2.svg"/><Relationship Id="rId7" Type="http://schemas.openxmlformats.org/officeDocument/2006/relationships/image" Target="../media/image41.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0.png"/><Relationship Id="rId11" Type="http://schemas.openxmlformats.org/officeDocument/2006/relationships/image" Target="../media/image45.svg"/><Relationship Id="rId5" Type="http://schemas.openxmlformats.org/officeDocument/2006/relationships/image" Target="../media/image16.svg"/><Relationship Id="rId10" Type="http://schemas.openxmlformats.org/officeDocument/2006/relationships/image" Target="../media/image44.png"/><Relationship Id="rId4" Type="http://schemas.openxmlformats.org/officeDocument/2006/relationships/image" Target="../media/image15.png"/><Relationship Id="rId9" Type="http://schemas.openxmlformats.org/officeDocument/2006/relationships/image" Target="../media/image43.svg"/></Relationships>
</file>

<file path=ppt/slides/_rels/slide1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2.svg"/><Relationship Id="rId7" Type="http://schemas.openxmlformats.org/officeDocument/2006/relationships/image" Target="../media/image4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43.svg"/></Relationships>
</file>

<file path=ppt/slides/_rels/slide16.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12.svg"/><Relationship Id="rId7" Type="http://schemas.openxmlformats.org/officeDocument/2006/relationships/image" Target="../media/image45.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44.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43.svg"/></Relationships>
</file>

<file path=ppt/slides/_rels/slide17.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7.svg"/><Relationship Id="rId3" Type="http://schemas.openxmlformats.org/officeDocument/2006/relationships/image" Target="../media/image47.svg"/><Relationship Id="rId7" Type="http://schemas.openxmlformats.org/officeDocument/2006/relationships/image" Target="../media/image51.svg"/><Relationship Id="rId12" Type="http://schemas.openxmlformats.org/officeDocument/2006/relationships/image" Target="../media/image56.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5.svg"/><Relationship Id="rId5" Type="http://schemas.openxmlformats.org/officeDocument/2006/relationships/image" Target="../media/image49.svg"/><Relationship Id="rId10" Type="http://schemas.openxmlformats.org/officeDocument/2006/relationships/image" Target="../media/image54.png"/><Relationship Id="rId4" Type="http://schemas.openxmlformats.org/officeDocument/2006/relationships/image" Target="../media/image48.png"/><Relationship Id="rId9" Type="http://schemas.openxmlformats.org/officeDocument/2006/relationships/image" Target="../media/image53.svg"/></Relationships>
</file>

<file path=ppt/slides/_rels/slide18.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9.svg"/><Relationship Id="rId18" Type="http://schemas.openxmlformats.org/officeDocument/2006/relationships/image" Target="../media/image63.svg"/><Relationship Id="rId3" Type="http://schemas.openxmlformats.org/officeDocument/2006/relationships/image" Target="../media/image47.svg"/><Relationship Id="rId7" Type="http://schemas.openxmlformats.org/officeDocument/2006/relationships/image" Target="../media/image51.svg"/><Relationship Id="rId12" Type="http://schemas.openxmlformats.org/officeDocument/2006/relationships/image" Target="../media/image58.png"/><Relationship Id="rId17" Type="http://schemas.openxmlformats.org/officeDocument/2006/relationships/image" Target="../media/image62.png"/><Relationship Id="rId2" Type="http://schemas.openxmlformats.org/officeDocument/2006/relationships/image" Target="../media/image46.png"/><Relationship Id="rId16"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7.svg"/><Relationship Id="rId5" Type="http://schemas.openxmlformats.org/officeDocument/2006/relationships/image" Target="../media/image49.svg"/><Relationship Id="rId15" Type="http://schemas.openxmlformats.org/officeDocument/2006/relationships/image" Target="../media/image61.svg"/><Relationship Id="rId10" Type="http://schemas.openxmlformats.org/officeDocument/2006/relationships/image" Target="../media/image56.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60.png"/></Relationships>
</file>

<file path=ppt/slides/_rels/slide19.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9.svg"/><Relationship Id="rId3" Type="http://schemas.openxmlformats.org/officeDocument/2006/relationships/image" Target="../media/image47.svg"/><Relationship Id="rId7" Type="http://schemas.openxmlformats.org/officeDocument/2006/relationships/image" Target="../media/image51.svg"/><Relationship Id="rId12" Type="http://schemas.openxmlformats.org/officeDocument/2006/relationships/image" Target="../media/image58.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7.svg"/><Relationship Id="rId5" Type="http://schemas.openxmlformats.org/officeDocument/2006/relationships/image" Target="../media/image49.svg"/><Relationship Id="rId10" Type="http://schemas.openxmlformats.org/officeDocument/2006/relationships/image" Target="../media/image56.png"/><Relationship Id="rId4" Type="http://schemas.openxmlformats.org/officeDocument/2006/relationships/image" Target="../media/image48.png"/><Relationship Id="rId9" Type="http://schemas.openxmlformats.org/officeDocument/2006/relationships/image" Target="../media/image53.svg"/></Relationships>
</file>

<file path=ppt/slides/_rels/slide2.xml.rels><?xml version="1.0" encoding="UTF-8" standalone="yes"?>
<Relationships xmlns="http://schemas.openxmlformats.org/package/2006/relationships"><Relationship Id="rId3" Type="http://schemas.openxmlformats.org/officeDocument/2006/relationships/image" Target="../media/image4.svg"/><Relationship Id="rId7" Type="http://schemas.openxmlformats.org/officeDocument/2006/relationships/image" Target="../media/image8.svg"/><Relationship Id="rId2" Type="http://schemas.openxmlformats.org/officeDocument/2006/relationships/image" Target="../media/image3.pn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svg"/><Relationship Id="rId4" Type="http://schemas.openxmlformats.org/officeDocument/2006/relationships/image" Target="../media/image5.png"/></Relationships>
</file>

<file path=ppt/slides/_rels/slide20.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9.svg"/><Relationship Id="rId3" Type="http://schemas.openxmlformats.org/officeDocument/2006/relationships/image" Target="../media/image47.svg"/><Relationship Id="rId7" Type="http://schemas.openxmlformats.org/officeDocument/2006/relationships/image" Target="../media/image51.svg"/><Relationship Id="rId12" Type="http://schemas.openxmlformats.org/officeDocument/2006/relationships/image" Target="../media/image58.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7.svg"/><Relationship Id="rId5" Type="http://schemas.openxmlformats.org/officeDocument/2006/relationships/image" Target="../media/image49.svg"/><Relationship Id="rId10" Type="http://schemas.openxmlformats.org/officeDocument/2006/relationships/image" Target="../media/image56.png"/><Relationship Id="rId4" Type="http://schemas.openxmlformats.org/officeDocument/2006/relationships/image" Target="../media/image48.png"/><Relationship Id="rId9" Type="http://schemas.openxmlformats.org/officeDocument/2006/relationships/image" Target="../media/image53.svg"/></Relationships>
</file>

<file path=ppt/slides/_rels/slide21.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9.svg"/><Relationship Id="rId3" Type="http://schemas.openxmlformats.org/officeDocument/2006/relationships/image" Target="../media/image47.svg"/><Relationship Id="rId7" Type="http://schemas.openxmlformats.org/officeDocument/2006/relationships/image" Target="../media/image51.svg"/><Relationship Id="rId12" Type="http://schemas.openxmlformats.org/officeDocument/2006/relationships/image" Target="../media/image58.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7.svg"/><Relationship Id="rId5" Type="http://schemas.openxmlformats.org/officeDocument/2006/relationships/image" Target="../media/image49.svg"/><Relationship Id="rId10" Type="http://schemas.openxmlformats.org/officeDocument/2006/relationships/image" Target="../media/image56.png"/><Relationship Id="rId4" Type="http://schemas.openxmlformats.org/officeDocument/2006/relationships/image" Target="../media/image48.png"/><Relationship Id="rId9" Type="http://schemas.openxmlformats.org/officeDocument/2006/relationships/image" Target="../media/image53.svg"/></Relationships>
</file>

<file path=ppt/slides/_rels/slide22.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9.svg"/><Relationship Id="rId3" Type="http://schemas.openxmlformats.org/officeDocument/2006/relationships/image" Target="../media/image47.svg"/><Relationship Id="rId7" Type="http://schemas.openxmlformats.org/officeDocument/2006/relationships/image" Target="../media/image51.svg"/><Relationship Id="rId12" Type="http://schemas.openxmlformats.org/officeDocument/2006/relationships/image" Target="../media/image58.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7.svg"/><Relationship Id="rId5" Type="http://schemas.openxmlformats.org/officeDocument/2006/relationships/image" Target="../media/image49.svg"/><Relationship Id="rId10" Type="http://schemas.openxmlformats.org/officeDocument/2006/relationships/image" Target="../media/image56.png"/><Relationship Id="rId4" Type="http://schemas.openxmlformats.org/officeDocument/2006/relationships/image" Target="../media/image48.png"/><Relationship Id="rId9" Type="http://schemas.openxmlformats.org/officeDocument/2006/relationships/image" Target="../media/image53.svg"/></Relationships>
</file>

<file path=ppt/slides/_rels/slide23.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9.svg"/><Relationship Id="rId3" Type="http://schemas.openxmlformats.org/officeDocument/2006/relationships/image" Target="../media/image47.svg"/><Relationship Id="rId7" Type="http://schemas.openxmlformats.org/officeDocument/2006/relationships/image" Target="../media/image51.svg"/><Relationship Id="rId12" Type="http://schemas.openxmlformats.org/officeDocument/2006/relationships/image" Target="../media/image58.png"/><Relationship Id="rId17" Type="http://schemas.openxmlformats.org/officeDocument/2006/relationships/image" Target="../media/image67.svg"/><Relationship Id="rId2" Type="http://schemas.openxmlformats.org/officeDocument/2006/relationships/image" Target="../media/image46.png"/><Relationship Id="rId16" Type="http://schemas.openxmlformats.org/officeDocument/2006/relationships/image" Target="../media/image66.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7.svg"/><Relationship Id="rId5" Type="http://schemas.openxmlformats.org/officeDocument/2006/relationships/image" Target="../media/image49.svg"/><Relationship Id="rId15" Type="http://schemas.openxmlformats.org/officeDocument/2006/relationships/image" Target="../media/image65.svg"/><Relationship Id="rId10" Type="http://schemas.openxmlformats.org/officeDocument/2006/relationships/image" Target="../media/image56.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64.png"/></Relationships>
</file>

<file path=ppt/slides/_rels/slide24.xml.rels><?xml version="1.0" encoding="UTF-8" standalone="yes"?>
<Relationships xmlns="http://schemas.openxmlformats.org/package/2006/relationships"><Relationship Id="rId8" Type="http://schemas.openxmlformats.org/officeDocument/2006/relationships/image" Target="../media/image52.png"/><Relationship Id="rId13" Type="http://schemas.openxmlformats.org/officeDocument/2006/relationships/image" Target="../media/image59.svg"/><Relationship Id="rId3" Type="http://schemas.openxmlformats.org/officeDocument/2006/relationships/image" Target="../media/image47.svg"/><Relationship Id="rId7" Type="http://schemas.openxmlformats.org/officeDocument/2006/relationships/image" Target="../media/image51.svg"/><Relationship Id="rId12" Type="http://schemas.openxmlformats.org/officeDocument/2006/relationships/image" Target="../media/image58.pn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57.svg"/><Relationship Id="rId5" Type="http://schemas.openxmlformats.org/officeDocument/2006/relationships/image" Target="../media/image49.svg"/><Relationship Id="rId15" Type="http://schemas.openxmlformats.org/officeDocument/2006/relationships/image" Target="../media/image65.svg"/><Relationship Id="rId10" Type="http://schemas.openxmlformats.org/officeDocument/2006/relationships/image" Target="../media/image56.png"/><Relationship Id="rId4" Type="http://schemas.openxmlformats.org/officeDocument/2006/relationships/image" Target="../media/image48.png"/><Relationship Id="rId9" Type="http://schemas.openxmlformats.org/officeDocument/2006/relationships/image" Target="../media/image53.svg"/><Relationship Id="rId14" Type="http://schemas.openxmlformats.org/officeDocument/2006/relationships/image" Target="../media/image64.png"/></Relationships>
</file>

<file path=ppt/slides/_rels/slide2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55.svg"/><Relationship Id="rId4" Type="http://schemas.openxmlformats.org/officeDocument/2006/relationships/image" Target="../media/image54.png"/></Relationships>
</file>

<file path=ppt/slides/_rels/slide26.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69.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68.png"/><Relationship Id="rId5" Type="http://schemas.openxmlformats.org/officeDocument/2006/relationships/image" Target="../media/image55.svg"/><Relationship Id="rId4" Type="http://schemas.openxmlformats.org/officeDocument/2006/relationships/image" Target="../media/image54.png"/></Relationships>
</file>

<file path=ppt/slides/_rels/slide2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69.svg"/><Relationship Id="rId4" Type="http://schemas.openxmlformats.org/officeDocument/2006/relationships/image" Target="../media/image68.png"/></Relationships>
</file>

<file path=ppt/slides/_rels/slide2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svg"/><Relationship Id="rId7" Type="http://schemas.openxmlformats.org/officeDocument/2006/relationships/image" Target="../media/image14.svg"/><Relationship Id="rId2" Type="http://schemas.openxmlformats.org/officeDocument/2006/relationships/image" Target="../media/image9.png"/><Relationship Id="rId1" Type="http://schemas.openxmlformats.org/officeDocument/2006/relationships/slideLayout" Target="../slideLayouts/slideLayout7.xml"/><Relationship Id="rId6" Type="http://schemas.openxmlformats.org/officeDocument/2006/relationships/image" Target="../media/image13.png"/><Relationship Id="rId5" Type="http://schemas.openxmlformats.org/officeDocument/2006/relationships/image" Target="../media/image12.svg"/><Relationship Id="rId4" Type="http://schemas.openxmlformats.org/officeDocument/2006/relationships/image" Target="../media/image11.png"/></Relationships>
</file>

<file path=ppt/slides/_rels/slide3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20.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svg"/><Relationship Id="rId4" Type="http://schemas.openxmlformats.org/officeDocument/2006/relationships/image" Target="../media/image17.png"/></Relationships>
</file>

<file path=ppt/slides/_rels/slide4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4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18.svg"/><Relationship Id="rId4" Type="http://schemas.openxmlformats.org/officeDocument/2006/relationships/image" Target="../media/image17.png"/></Relationships>
</file>

<file path=ppt/slides/_rels/slide50.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1.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8.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59.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22.svg"/><Relationship Id="rId4" Type="http://schemas.openxmlformats.org/officeDocument/2006/relationships/image" Target="../media/image21.png"/></Relationships>
</file>

<file path=ppt/slides/_rels/slide60.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73.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svg"/><Relationship Id="rId4" Type="http://schemas.openxmlformats.org/officeDocument/2006/relationships/image" Target="../media/image70.png"/></Relationships>
</file>

<file path=ppt/slides/_rels/slide61.xml.rels><?xml version="1.0" encoding="UTF-8" standalone="yes"?>
<Relationships xmlns="http://schemas.openxmlformats.org/package/2006/relationships"><Relationship Id="rId8" Type="http://schemas.openxmlformats.org/officeDocument/2006/relationships/image" Target="../media/image74.png"/><Relationship Id="rId3" Type="http://schemas.openxmlformats.org/officeDocument/2006/relationships/image" Target="../media/image16.svg"/><Relationship Id="rId7" Type="http://schemas.openxmlformats.org/officeDocument/2006/relationships/image" Target="../media/image73.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svg"/><Relationship Id="rId4" Type="http://schemas.openxmlformats.org/officeDocument/2006/relationships/image" Target="../media/image70.png"/><Relationship Id="rId9" Type="http://schemas.openxmlformats.org/officeDocument/2006/relationships/image" Target="../media/image75.svg"/></Relationships>
</file>

<file path=ppt/slides/_rels/slide62.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73.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72.png"/><Relationship Id="rId5" Type="http://schemas.openxmlformats.org/officeDocument/2006/relationships/image" Target="../media/image71.svg"/><Relationship Id="rId4" Type="http://schemas.openxmlformats.org/officeDocument/2006/relationships/image" Target="../media/image70.png"/></Relationships>
</file>

<file path=ppt/slides/_rels/slide63.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 Id="rId5" Type="http://schemas.openxmlformats.org/officeDocument/2006/relationships/image" Target="../media/image73.svg"/><Relationship Id="rId4" Type="http://schemas.openxmlformats.org/officeDocument/2006/relationships/image" Target="../media/image72.png"/></Relationships>
</file>

<file path=ppt/slides/_rels/slide64.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3" Type="http://schemas.openxmlformats.org/officeDocument/2006/relationships/image" Target="../media/image16.svg"/><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6.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12.svg"/><Relationship Id="rId7" Type="http://schemas.openxmlformats.org/officeDocument/2006/relationships/image" Target="../media/image77.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16.svg"/><Relationship Id="rId4" Type="http://schemas.openxmlformats.org/officeDocument/2006/relationships/image" Target="../media/image15.png"/><Relationship Id="rId9" Type="http://schemas.openxmlformats.org/officeDocument/2006/relationships/image" Target="../media/image79.svg"/></Relationships>
</file>

<file path=ppt/slides/_rels/slide67.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77.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16.svg"/><Relationship Id="rId4" Type="http://schemas.openxmlformats.org/officeDocument/2006/relationships/image" Target="../media/image15.png"/></Relationships>
</file>

<file path=ppt/slides/_rels/slide68.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77.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16.svg"/><Relationship Id="rId4" Type="http://schemas.openxmlformats.org/officeDocument/2006/relationships/image" Target="../media/image15.png"/></Relationships>
</file>

<file path=ppt/slides/_rels/slide69.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77.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16.svg"/><Relationship Id="rId4" Type="http://schemas.openxmlformats.org/officeDocument/2006/relationships/image" Target="../media/image15.png"/></Relationships>
</file>

<file path=ppt/slides/_rels/slide7.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16.svg"/><Relationship Id="rId7" Type="http://schemas.openxmlformats.org/officeDocument/2006/relationships/image" Target="../media/image26.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25.png"/><Relationship Id="rId5" Type="http://schemas.openxmlformats.org/officeDocument/2006/relationships/image" Target="../media/image24.svg"/><Relationship Id="rId4" Type="http://schemas.openxmlformats.org/officeDocument/2006/relationships/image" Target="../media/image23.png"/><Relationship Id="rId9" Type="http://schemas.openxmlformats.org/officeDocument/2006/relationships/image" Target="../media/image28.svg"/></Relationships>
</file>

<file path=ppt/slides/_rels/slide70.xml.rels><?xml version="1.0" encoding="UTF-8" standalone="yes"?>
<Relationships xmlns="http://schemas.openxmlformats.org/package/2006/relationships"><Relationship Id="rId3" Type="http://schemas.openxmlformats.org/officeDocument/2006/relationships/image" Target="../media/image12.svg"/><Relationship Id="rId7" Type="http://schemas.openxmlformats.org/officeDocument/2006/relationships/image" Target="../media/image77.svg"/><Relationship Id="rId2" Type="http://schemas.openxmlformats.org/officeDocument/2006/relationships/image" Target="../media/image11.png"/><Relationship Id="rId1" Type="http://schemas.openxmlformats.org/officeDocument/2006/relationships/slideLayout" Target="../slideLayouts/slideLayout7.xml"/><Relationship Id="rId6" Type="http://schemas.openxmlformats.org/officeDocument/2006/relationships/image" Target="../media/image76.png"/><Relationship Id="rId5" Type="http://schemas.openxmlformats.org/officeDocument/2006/relationships/image" Target="../media/image16.svg"/><Relationship Id="rId4" Type="http://schemas.openxmlformats.org/officeDocument/2006/relationships/image" Target="../media/image15.png"/></Relationships>
</file>

<file path=ppt/slides/_rels/slide7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 Id="rId9" Type="http://schemas.openxmlformats.org/officeDocument/2006/relationships/image" Target="../media/image81.svg"/></Relationships>
</file>

<file path=ppt/slides/_rels/slide72.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73.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74.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75.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76.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77.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78.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79.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8.xml.rels><?xml version="1.0" encoding="UTF-8" standalone="yes"?>
<Relationships xmlns="http://schemas.openxmlformats.org/package/2006/relationships"><Relationship Id="rId8" Type="http://schemas.openxmlformats.org/officeDocument/2006/relationships/image" Target="../media/image33.png"/><Relationship Id="rId3" Type="http://schemas.openxmlformats.org/officeDocument/2006/relationships/image" Target="../media/image16.svg"/><Relationship Id="rId7" Type="http://schemas.openxmlformats.org/officeDocument/2006/relationships/image" Target="../media/image32.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1.png"/><Relationship Id="rId11" Type="http://schemas.openxmlformats.org/officeDocument/2006/relationships/image" Target="../media/image36.svg"/><Relationship Id="rId5" Type="http://schemas.openxmlformats.org/officeDocument/2006/relationships/image" Target="../media/image30.svg"/><Relationship Id="rId10" Type="http://schemas.openxmlformats.org/officeDocument/2006/relationships/image" Target="../media/image35.png"/><Relationship Id="rId4" Type="http://schemas.openxmlformats.org/officeDocument/2006/relationships/image" Target="../media/image29.png"/><Relationship Id="rId9" Type="http://schemas.openxmlformats.org/officeDocument/2006/relationships/image" Target="../media/image34.svg"/></Relationships>
</file>

<file path=ppt/slides/_rels/slide80.xml.rels><?xml version="1.0" encoding="UTF-8" standalone="yes"?>
<Relationships xmlns="http://schemas.openxmlformats.org/package/2006/relationships"><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s>
</file>

<file path=ppt/slides/_rels/slide81.xml.rels><?xml version="1.0" encoding="UTF-8" standalone="yes"?>
<Relationships xmlns="http://schemas.openxmlformats.org/package/2006/relationships"><Relationship Id="rId8" Type="http://schemas.openxmlformats.org/officeDocument/2006/relationships/image" Target="../media/image80.png"/><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 Id="rId9" Type="http://schemas.openxmlformats.org/officeDocument/2006/relationships/image" Target="../media/image81.svg"/></Relationships>
</file>

<file path=ppt/slides/_rels/slide82.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 Id="rId9" Type="http://schemas.openxmlformats.org/officeDocument/2006/relationships/image" Target="../media/image79.svg"/></Relationships>
</file>

<file path=ppt/slides/_rels/slide83.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 Id="rId9" Type="http://schemas.openxmlformats.org/officeDocument/2006/relationships/image" Target="../media/image79.svg"/></Relationships>
</file>

<file path=ppt/slides/_rels/slide84.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 Id="rId9" Type="http://schemas.openxmlformats.org/officeDocument/2006/relationships/image" Target="../media/image79.svg"/></Relationships>
</file>

<file path=ppt/slides/_rels/slide85.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 Id="rId9" Type="http://schemas.openxmlformats.org/officeDocument/2006/relationships/image" Target="../media/image79.svg"/></Relationships>
</file>

<file path=ppt/slides/_rels/slide86.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 Id="rId9" Type="http://schemas.openxmlformats.org/officeDocument/2006/relationships/image" Target="../media/image79.svg"/></Relationships>
</file>

<file path=ppt/slides/_rels/slide87.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 Id="rId9" Type="http://schemas.openxmlformats.org/officeDocument/2006/relationships/image" Target="../media/image79.svg"/></Relationships>
</file>

<file path=ppt/slides/_rels/slide88.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 Id="rId9" Type="http://schemas.openxmlformats.org/officeDocument/2006/relationships/image" Target="../media/image79.svg"/></Relationships>
</file>

<file path=ppt/slides/_rels/slide89.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 Id="rId9" Type="http://schemas.openxmlformats.org/officeDocument/2006/relationships/image" Target="../media/image79.svg"/></Relationships>
</file>

<file path=ppt/slides/_rels/slide9.xml.rels><?xml version="1.0" encoding="UTF-8" standalone="yes"?>
<Relationships xmlns="http://schemas.openxmlformats.org/package/2006/relationships"><Relationship Id="rId3" Type="http://schemas.openxmlformats.org/officeDocument/2006/relationships/image" Target="../media/image16.svg"/><Relationship Id="rId7" Type="http://schemas.openxmlformats.org/officeDocument/2006/relationships/image" Target="../media/image38.svg"/><Relationship Id="rId2" Type="http://schemas.openxmlformats.org/officeDocument/2006/relationships/image" Target="../media/image15.png"/><Relationship Id="rId1" Type="http://schemas.openxmlformats.org/officeDocument/2006/relationships/slideLayout" Target="../slideLayouts/slideLayout7.xml"/><Relationship Id="rId6" Type="http://schemas.openxmlformats.org/officeDocument/2006/relationships/image" Target="../media/image37.png"/><Relationship Id="rId5" Type="http://schemas.openxmlformats.org/officeDocument/2006/relationships/image" Target="../media/image28.svg"/><Relationship Id="rId4" Type="http://schemas.openxmlformats.org/officeDocument/2006/relationships/image" Target="../media/image27.png"/></Relationships>
</file>

<file path=ppt/slides/_rels/slide90.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5" Type="http://schemas.openxmlformats.org/officeDocument/2006/relationships/image" Target="../media/image49.svg"/><Relationship Id="rId4" Type="http://schemas.openxmlformats.org/officeDocument/2006/relationships/image" Target="../media/image48.png"/><Relationship Id="rId9" Type="http://schemas.openxmlformats.org/officeDocument/2006/relationships/image" Target="../media/image79.svg"/></Relationships>
</file>

<file path=ppt/slides/_rels/slide91.xml.rels><?xml version="1.0" encoding="UTF-8" standalone="yes"?>
<Relationships xmlns="http://schemas.openxmlformats.org/package/2006/relationships"><Relationship Id="rId8" Type="http://schemas.openxmlformats.org/officeDocument/2006/relationships/image" Target="../media/image78.png"/><Relationship Id="rId3" Type="http://schemas.openxmlformats.org/officeDocument/2006/relationships/image" Target="../media/image47.svg"/><Relationship Id="rId7" Type="http://schemas.openxmlformats.org/officeDocument/2006/relationships/image" Target="../media/image51.svg"/><Relationship Id="rId2" Type="http://schemas.openxmlformats.org/officeDocument/2006/relationships/image" Target="../media/image46.png"/><Relationship Id="rId1" Type="http://schemas.openxmlformats.org/officeDocument/2006/relationships/slideLayout" Target="../slideLayouts/slideLayout7.xml"/><Relationship Id="rId6" Type="http://schemas.openxmlformats.org/officeDocument/2006/relationships/image" Target="../media/image50.png"/><Relationship Id="rId11" Type="http://schemas.openxmlformats.org/officeDocument/2006/relationships/image" Target="../media/image81.svg"/><Relationship Id="rId5" Type="http://schemas.openxmlformats.org/officeDocument/2006/relationships/image" Target="../media/image49.svg"/><Relationship Id="rId10" Type="http://schemas.openxmlformats.org/officeDocument/2006/relationships/image" Target="../media/image80.png"/><Relationship Id="rId4" Type="http://schemas.openxmlformats.org/officeDocument/2006/relationships/image" Target="../media/image48.png"/><Relationship Id="rId9" Type="http://schemas.openxmlformats.org/officeDocument/2006/relationships/image" Target="../media/image79.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B38714-E931-E0CF-3E5A-BBCEDF5D1692}"/>
              </a:ext>
            </a:extLst>
          </p:cNvPr>
          <p:cNvSpPr>
            <a:spLocks noGrp="1"/>
          </p:cNvSpPr>
          <p:nvPr/>
        </p:nvSpPr>
        <p:spPr>
          <a:xfrm>
            <a:off x="3648075" y="1787695"/>
            <a:ext cx="10991850" cy="2560308"/>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b">
            <a:no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US" sz="5400" dirty="0"/>
              <a:t>Cambridge International </a:t>
            </a:r>
            <a:br>
              <a:rPr lang="en-US" sz="5400" dirty="0"/>
            </a:br>
            <a:r>
              <a:rPr lang="en-US" sz="5400" dirty="0"/>
              <a:t>AS Level Computer Science </a:t>
            </a:r>
            <a:br>
              <a:rPr lang="en-US" sz="5400" dirty="0"/>
            </a:br>
            <a:r>
              <a:rPr lang="en-US" sz="5400" dirty="0"/>
              <a:t>(9618) – Revision Notes</a:t>
            </a:r>
            <a:endParaRPr lang="en-GB" sz="5400" dirty="0"/>
          </a:p>
        </p:txBody>
      </p:sp>
      <p:sp>
        <p:nvSpPr>
          <p:cNvPr id="3" name="Subtitle 2">
            <a:extLst>
              <a:ext uri="{FF2B5EF4-FFF2-40B4-BE49-F238E27FC236}">
                <a16:creationId xmlns:a16="http://schemas.microsoft.com/office/drawing/2014/main" id="{56DF1438-DC40-C74F-EA56-4630432217FC}"/>
              </a:ext>
            </a:extLst>
          </p:cNvPr>
          <p:cNvSpPr>
            <a:spLocks noGrp="1"/>
          </p:cNvSpPr>
          <p:nvPr/>
        </p:nvSpPr>
        <p:spPr>
          <a:xfrm>
            <a:off x="4762500" y="5396333"/>
            <a:ext cx="8763000" cy="2743200"/>
          </a:xfrm>
          <a:prstGeom prst="rect">
            <a:avLst/>
          </a:prstGeom>
        </p:spPr>
        <p:txBody>
          <a:bodyPr vert="horz" lIns="91440" tIns="45720" rIns="91440" bIns="45720" rtlCol="0">
            <a:normAutofit fontScale="92500" lnSpcReduction="20000"/>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3200" dirty="0"/>
              <a:t>This pack is intended for students to who are taking CIE AS Level in Computer Science, either in preparation for their AS exam, or more likely </a:t>
            </a:r>
            <a:r>
              <a:rPr lang="en-GB" sz="3200" u="sng" dirty="0"/>
              <a:t>alongside year 2 </a:t>
            </a:r>
            <a:r>
              <a:rPr lang="en-GB" sz="3200" dirty="0"/>
              <a:t>of the course to improve fluency, recall and pace on AS topics. It could be used as </a:t>
            </a:r>
            <a:r>
              <a:rPr lang="en-GB" sz="3200" u="sng" dirty="0"/>
              <a:t>lesson starters</a:t>
            </a:r>
            <a:r>
              <a:rPr lang="en-GB" sz="3200" dirty="0"/>
              <a:t>, or supplied to students for </a:t>
            </a:r>
            <a:r>
              <a:rPr lang="en-GB" sz="3200" u="sng" dirty="0"/>
              <a:t>independent use.</a:t>
            </a:r>
          </a:p>
        </p:txBody>
      </p:sp>
      <p:sp>
        <p:nvSpPr>
          <p:cNvPr id="4" name="Rectangle 3">
            <a:extLst>
              <a:ext uri="{FF2B5EF4-FFF2-40B4-BE49-F238E27FC236}">
                <a16:creationId xmlns:a16="http://schemas.microsoft.com/office/drawing/2014/main" id="{799A7A03-A368-793C-6173-E5C567C0E6B2}"/>
              </a:ext>
            </a:extLst>
          </p:cNvPr>
          <p:cNvSpPr/>
          <p:nvPr/>
        </p:nvSpPr>
        <p:spPr>
          <a:xfrm>
            <a:off x="3648075" y="4497169"/>
            <a:ext cx="10991850" cy="646331"/>
          </a:xfrm>
          <a:prstGeom prst="rect">
            <a:avLst/>
          </a:prstGeom>
          <a:solidFill>
            <a:schemeClr val="accent4"/>
          </a:solidFill>
        </p:spPr>
        <p:style>
          <a:lnRef idx="0">
            <a:schemeClr val="accent5"/>
          </a:lnRef>
          <a:fillRef idx="3">
            <a:schemeClr val="accent5"/>
          </a:fillRef>
          <a:effectRef idx="3">
            <a:schemeClr val="accent5"/>
          </a:effectRef>
          <a:fontRef idx="minor">
            <a:schemeClr val="lt1"/>
          </a:fontRef>
        </p:style>
        <p:txBody>
          <a:bodyPr wrap="square">
            <a:spAutoFit/>
          </a:bodyP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r>
              <a:rPr lang="en-GB" sz="3600" dirty="0"/>
              <a:t>Introduction to Assembly Language Programming</a:t>
            </a:r>
          </a:p>
        </p:txBody>
      </p:sp>
    </p:spTree>
    <p:extLst>
      <p:ext uri="{BB962C8B-B14F-4D97-AF65-F5344CB8AC3E}">
        <p14:creationId xmlns:p14="http://schemas.microsoft.com/office/powerpoint/2010/main" val="2746561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0"/>
            <a:ext cx="3076618" cy="961984"/>
            <a:chOff x="0" y="0"/>
            <a:chExt cx="9759796" cy="3051653"/>
          </a:xfrm>
        </p:grpSpPr>
        <p:sp>
          <p:nvSpPr>
            <p:cNvPr id="3" name="Freeform 3"/>
            <p:cNvSpPr/>
            <p:nvPr/>
          </p:nvSpPr>
          <p:spPr>
            <a:xfrm>
              <a:off x="0" y="0"/>
              <a:ext cx="9759796" cy="3051653"/>
            </a:xfrm>
            <a:custGeom>
              <a:avLst/>
              <a:gdLst/>
              <a:ahLst/>
              <a:cxnLst/>
              <a:rect l="l" t="t" r="r" b="b"/>
              <a:pathLst>
                <a:path w="9759796" h="3051653">
                  <a:moveTo>
                    <a:pt x="0" y="0"/>
                  </a:moveTo>
                  <a:lnTo>
                    <a:pt x="9759796" y="0"/>
                  </a:lnTo>
                  <a:lnTo>
                    <a:pt x="9759796" y="3051653"/>
                  </a:lnTo>
                  <a:lnTo>
                    <a:pt x="0" y="3051653"/>
                  </a:lnTo>
                  <a:close/>
                </a:path>
              </a:pathLst>
            </a:custGeom>
            <a:solidFill>
              <a:srgbClr val="019D97"/>
            </a:solidFill>
          </p:spPr>
          <p:txBody>
            <a:bodyPr/>
            <a:lstStyle/>
            <a:p>
              <a:endParaRPr lang="en-PH"/>
            </a:p>
          </p:txBody>
        </p:sp>
      </p:grpSp>
      <p:sp>
        <p:nvSpPr>
          <p:cNvPr id="4" name="Freeform 4"/>
          <p:cNvSpPr/>
          <p:nvPr/>
        </p:nvSpPr>
        <p:spPr>
          <a:xfrm rot="5400000" flipH="1">
            <a:off x="2951292" y="0"/>
            <a:ext cx="961984" cy="961984"/>
          </a:xfrm>
          <a:custGeom>
            <a:avLst/>
            <a:gdLst/>
            <a:ahLst/>
            <a:cxnLst/>
            <a:rect l="l" t="t" r="r" b="b"/>
            <a:pathLst>
              <a:path w="961984" h="961984">
                <a:moveTo>
                  <a:pt x="961984" y="0"/>
                </a:moveTo>
                <a:lnTo>
                  <a:pt x="0" y="0"/>
                </a:lnTo>
                <a:lnTo>
                  <a:pt x="0" y="961984"/>
                </a:lnTo>
                <a:lnTo>
                  <a:pt x="961984" y="961984"/>
                </a:lnTo>
                <a:lnTo>
                  <a:pt x="96198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3099506" y="165664"/>
            <a:ext cx="332777" cy="332777"/>
          </a:xfrm>
          <a:custGeom>
            <a:avLst/>
            <a:gdLst/>
            <a:ahLst/>
            <a:cxnLst/>
            <a:rect l="l" t="t" r="r" b="b"/>
            <a:pathLst>
              <a:path w="332777" h="332777">
                <a:moveTo>
                  <a:pt x="0" y="0"/>
                </a:moveTo>
                <a:lnTo>
                  <a:pt x="332778" y="0"/>
                </a:lnTo>
                <a:lnTo>
                  <a:pt x="332778" y="332777"/>
                </a:lnTo>
                <a:lnTo>
                  <a:pt x="0" y="3327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a:off x="3943156" y="54372"/>
            <a:ext cx="12266394" cy="2210060"/>
          </a:xfrm>
          <a:custGeom>
            <a:avLst/>
            <a:gdLst/>
            <a:ahLst/>
            <a:cxnLst/>
            <a:rect l="l" t="t" r="r" b="b"/>
            <a:pathLst>
              <a:path w="12266394" h="2210060">
                <a:moveTo>
                  <a:pt x="0" y="0"/>
                </a:moveTo>
                <a:lnTo>
                  <a:pt x="12266394" y="0"/>
                </a:lnTo>
                <a:lnTo>
                  <a:pt x="12266394" y="2210060"/>
                </a:lnTo>
                <a:lnTo>
                  <a:pt x="0" y="2210060"/>
                </a:lnTo>
                <a:lnTo>
                  <a:pt x="0" y="0"/>
                </a:lnTo>
                <a:close/>
              </a:path>
            </a:pathLst>
          </a:custGeom>
          <a:blipFill>
            <a:blip r:embed="rId6"/>
            <a:stretch>
              <a:fillRect b="-358756"/>
            </a:stretch>
          </a:blipFill>
        </p:spPr>
        <p:txBody>
          <a:bodyPr/>
          <a:lstStyle/>
          <a:p>
            <a:endParaRPr lang="en-PH"/>
          </a:p>
        </p:txBody>
      </p:sp>
      <p:sp>
        <p:nvSpPr>
          <p:cNvPr id="7" name="TextBox 7"/>
          <p:cNvSpPr txBox="1"/>
          <p:nvPr/>
        </p:nvSpPr>
        <p:spPr>
          <a:xfrm>
            <a:off x="487658" y="3433424"/>
            <a:ext cx="2891284" cy="2056488"/>
          </a:xfrm>
          <a:prstGeom prst="rect">
            <a:avLst/>
          </a:prstGeom>
        </p:spPr>
        <p:txBody>
          <a:bodyPr lIns="0" tIns="0" rIns="0" bIns="0" rtlCol="0" anchor="t">
            <a:spAutoFit/>
          </a:bodyPr>
          <a:lstStyle/>
          <a:p>
            <a:pPr algn="ctr">
              <a:lnSpc>
                <a:spcPts val="3998"/>
              </a:lnSpc>
            </a:pPr>
            <a:r>
              <a:rPr lang="en-US" sz="3998" b="1">
                <a:solidFill>
                  <a:srgbClr val="5E17EB"/>
                </a:solidFill>
                <a:latin typeface="Big Shoulders Display Bold"/>
                <a:ea typeface="Big Shoulders Display Bold"/>
                <a:cs typeface="Big Shoulders Display Bold"/>
                <a:sym typeface="Big Shoulders Display Bold"/>
              </a:rPr>
              <a:t>ASSEMBLY LANGUAGE LINE BY LINE EXPLANATION</a:t>
            </a:r>
          </a:p>
        </p:txBody>
      </p:sp>
      <p:sp>
        <p:nvSpPr>
          <p:cNvPr id="8" name="TextBox 8"/>
          <p:cNvSpPr txBox="1"/>
          <p:nvPr/>
        </p:nvSpPr>
        <p:spPr>
          <a:xfrm>
            <a:off x="424042" y="5560239"/>
            <a:ext cx="3018517" cy="1153529"/>
          </a:xfrm>
          <a:prstGeom prst="rect">
            <a:avLst/>
          </a:prstGeom>
        </p:spPr>
        <p:txBody>
          <a:bodyPr lIns="0" tIns="0" rIns="0" bIns="0" rtlCol="0" anchor="t">
            <a:spAutoFit/>
          </a:bodyPr>
          <a:lstStyle/>
          <a:p>
            <a:pPr algn="ctr">
              <a:lnSpc>
                <a:spcPts val="3091"/>
              </a:lnSpc>
            </a:pPr>
            <a:r>
              <a:rPr lang="en-US" sz="2208" i="1">
                <a:solidFill>
                  <a:srgbClr val="000000"/>
                </a:solidFill>
                <a:latin typeface="Open Sans Italics"/>
                <a:ea typeface="Open Sans Italics"/>
                <a:cs typeface="Open Sans Italics"/>
                <a:sym typeface="Open Sans Italics"/>
              </a:rPr>
              <a:t>Sample program: </a:t>
            </a:r>
          </a:p>
          <a:p>
            <a:pPr algn="ctr">
              <a:lnSpc>
                <a:spcPts val="3091"/>
              </a:lnSpc>
              <a:spcBef>
                <a:spcPct val="0"/>
              </a:spcBef>
            </a:pPr>
            <a:r>
              <a:rPr lang="en-US" sz="2208" i="1">
                <a:solidFill>
                  <a:srgbClr val="000000"/>
                </a:solidFill>
                <a:latin typeface="Open Sans Italics"/>
                <a:ea typeface="Open Sans Italics"/>
                <a:cs typeface="Open Sans Italics"/>
                <a:sym typeface="Open Sans Italics"/>
              </a:rPr>
              <a:t>Totals single numbers input at the keyboard</a:t>
            </a:r>
          </a:p>
        </p:txBody>
      </p:sp>
      <p:sp>
        <p:nvSpPr>
          <p:cNvPr id="9" name="TextBox 9"/>
          <p:cNvSpPr txBox="1"/>
          <p:nvPr/>
        </p:nvSpPr>
        <p:spPr>
          <a:xfrm>
            <a:off x="298757" y="148482"/>
            <a:ext cx="2246648" cy="655494"/>
          </a:xfrm>
          <a:prstGeom prst="rect">
            <a:avLst/>
          </a:prstGeom>
        </p:spPr>
        <p:txBody>
          <a:bodyPr lIns="0" tIns="0" rIns="0" bIns="0" rtlCol="0" anchor="t">
            <a:spAutoFit/>
          </a:bodyPr>
          <a:lstStyle/>
          <a:p>
            <a:pPr marL="0" lvl="0" indent="0" algn="ctr">
              <a:lnSpc>
                <a:spcPts val="2512"/>
              </a:lnSpc>
              <a:spcBef>
                <a:spcPct val="0"/>
              </a:spcBef>
            </a:pPr>
            <a:r>
              <a:rPr lang="en-US" sz="2243" b="1" spc="-67">
                <a:solidFill>
                  <a:srgbClr val="FFFFFF"/>
                </a:solidFill>
                <a:latin typeface="Poppins Bold"/>
                <a:ea typeface="Poppins Bold"/>
                <a:cs typeface="Poppins Bold"/>
                <a:sym typeface="Poppins Bold"/>
              </a:rPr>
              <a:t>Symbolic Addressing</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28856" y="148215"/>
            <a:ext cx="12266394" cy="3775911"/>
          </a:xfrm>
          <a:custGeom>
            <a:avLst/>
            <a:gdLst/>
            <a:ahLst/>
            <a:cxnLst/>
            <a:rect l="l" t="t" r="r" b="b"/>
            <a:pathLst>
              <a:path w="12266394" h="3775911">
                <a:moveTo>
                  <a:pt x="0" y="0"/>
                </a:moveTo>
                <a:lnTo>
                  <a:pt x="12266394" y="0"/>
                </a:lnTo>
                <a:lnTo>
                  <a:pt x="12266394" y="3775911"/>
                </a:lnTo>
                <a:lnTo>
                  <a:pt x="0" y="3775911"/>
                </a:lnTo>
                <a:lnTo>
                  <a:pt x="0" y="0"/>
                </a:lnTo>
                <a:close/>
              </a:path>
            </a:pathLst>
          </a:custGeom>
          <a:blipFill>
            <a:blip r:embed="rId2"/>
            <a:stretch>
              <a:fillRect t="-1962" b="-166549"/>
            </a:stretch>
          </a:blipFill>
        </p:spPr>
        <p:txBody>
          <a:bodyPr/>
          <a:lstStyle/>
          <a:p>
            <a:endParaRPr lang="en-PH"/>
          </a:p>
        </p:txBody>
      </p:sp>
      <p:sp>
        <p:nvSpPr>
          <p:cNvPr id="3" name="TextBox 3"/>
          <p:cNvSpPr txBox="1"/>
          <p:nvPr/>
        </p:nvSpPr>
        <p:spPr>
          <a:xfrm>
            <a:off x="487658" y="3433424"/>
            <a:ext cx="2891284" cy="2056488"/>
          </a:xfrm>
          <a:prstGeom prst="rect">
            <a:avLst/>
          </a:prstGeom>
        </p:spPr>
        <p:txBody>
          <a:bodyPr lIns="0" tIns="0" rIns="0" bIns="0" rtlCol="0" anchor="t">
            <a:spAutoFit/>
          </a:bodyPr>
          <a:lstStyle/>
          <a:p>
            <a:pPr algn="ctr">
              <a:lnSpc>
                <a:spcPts val="3998"/>
              </a:lnSpc>
            </a:pPr>
            <a:r>
              <a:rPr lang="en-US" sz="3998" b="1">
                <a:solidFill>
                  <a:srgbClr val="5E17EB"/>
                </a:solidFill>
                <a:latin typeface="Big Shoulders Display Bold"/>
                <a:ea typeface="Big Shoulders Display Bold"/>
                <a:cs typeface="Big Shoulders Display Bold"/>
                <a:sym typeface="Big Shoulders Display Bold"/>
              </a:rPr>
              <a:t>ASSEMBLY LANGUAGE LINE BY LINE EXPLANATION</a:t>
            </a:r>
          </a:p>
        </p:txBody>
      </p:sp>
      <p:sp>
        <p:nvSpPr>
          <p:cNvPr id="4" name="TextBox 4"/>
          <p:cNvSpPr txBox="1"/>
          <p:nvPr/>
        </p:nvSpPr>
        <p:spPr>
          <a:xfrm>
            <a:off x="424042" y="5560239"/>
            <a:ext cx="3018517" cy="1153529"/>
          </a:xfrm>
          <a:prstGeom prst="rect">
            <a:avLst/>
          </a:prstGeom>
        </p:spPr>
        <p:txBody>
          <a:bodyPr lIns="0" tIns="0" rIns="0" bIns="0" rtlCol="0" anchor="t">
            <a:spAutoFit/>
          </a:bodyPr>
          <a:lstStyle/>
          <a:p>
            <a:pPr algn="ctr">
              <a:lnSpc>
                <a:spcPts val="3091"/>
              </a:lnSpc>
            </a:pPr>
            <a:r>
              <a:rPr lang="en-US" sz="2208" i="1">
                <a:solidFill>
                  <a:srgbClr val="000000"/>
                </a:solidFill>
                <a:latin typeface="Open Sans Italics"/>
                <a:ea typeface="Open Sans Italics"/>
                <a:cs typeface="Open Sans Italics"/>
                <a:sym typeface="Open Sans Italics"/>
              </a:rPr>
              <a:t>Sample program: </a:t>
            </a:r>
          </a:p>
          <a:p>
            <a:pPr algn="ctr">
              <a:lnSpc>
                <a:spcPts val="3091"/>
              </a:lnSpc>
              <a:spcBef>
                <a:spcPct val="0"/>
              </a:spcBef>
            </a:pPr>
            <a:r>
              <a:rPr lang="en-US" sz="2208" i="1">
                <a:solidFill>
                  <a:srgbClr val="000000"/>
                </a:solidFill>
                <a:latin typeface="Open Sans Italics"/>
                <a:ea typeface="Open Sans Italics"/>
                <a:cs typeface="Open Sans Italics"/>
                <a:sym typeface="Open Sans Italics"/>
              </a:rPr>
              <a:t>Totals single numbers input at the keyboard</a:t>
            </a:r>
          </a:p>
        </p:txBody>
      </p:sp>
      <p:grpSp>
        <p:nvGrpSpPr>
          <p:cNvPr id="5" name="Group 5"/>
          <p:cNvGrpSpPr/>
          <p:nvPr/>
        </p:nvGrpSpPr>
        <p:grpSpPr>
          <a:xfrm>
            <a:off x="-84420" y="0"/>
            <a:ext cx="3076618" cy="961984"/>
            <a:chOff x="0" y="0"/>
            <a:chExt cx="9759796" cy="3051653"/>
          </a:xfrm>
        </p:grpSpPr>
        <p:sp>
          <p:nvSpPr>
            <p:cNvPr id="6" name="Freeform 6"/>
            <p:cNvSpPr/>
            <p:nvPr/>
          </p:nvSpPr>
          <p:spPr>
            <a:xfrm>
              <a:off x="0" y="0"/>
              <a:ext cx="9759796" cy="3051653"/>
            </a:xfrm>
            <a:custGeom>
              <a:avLst/>
              <a:gdLst/>
              <a:ahLst/>
              <a:cxnLst/>
              <a:rect l="l" t="t" r="r" b="b"/>
              <a:pathLst>
                <a:path w="9759796" h="3051653">
                  <a:moveTo>
                    <a:pt x="0" y="0"/>
                  </a:moveTo>
                  <a:lnTo>
                    <a:pt x="9759796" y="0"/>
                  </a:lnTo>
                  <a:lnTo>
                    <a:pt x="9759796" y="3051653"/>
                  </a:lnTo>
                  <a:lnTo>
                    <a:pt x="0" y="3051653"/>
                  </a:lnTo>
                  <a:close/>
                </a:path>
              </a:pathLst>
            </a:custGeom>
            <a:solidFill>
              <a:srgbClr val="019D97"/>
            </a:solidFill>
          </p:spPr>
          <p:txBody>
            <a:bodyPr/>
            <a:lstStyle/>
            <a:p>
              <a:endParaRPr lang="en-PH"/>
            </a:p>
          </p:txBody>
        </p:sp>
      </p:grpSp>
      <p:sp>
        <p:nvSpPr>
          <p:cNvPr id="7" name="Freeform 7"/>
          <p:cNvSpPr/>
          <p:nvPr/>
        </p:nvSpPr>
        <p:spPr>
          <a:xfrm rot="5400000" flipH="1">
            <a:off x="2866872" y="0"/>
            <a:ext cx="961984" cy="961984"/>
          </a:xfrm>
          <a:custGeom>
            <a:avLst/>
            <a:gdLst/>
            <a:ahLst/>
            <a:cxnLst/>
            <a:rect l="l" t="t" r="r" b="b"/>
            <a:pathLst>
              <a:path w="961984" h="961984">
                <a:moveTo>
                  <a:pt x="961984" y="0"/>
                </a:moveTo>
                <a:lnTo>
                  <a:pt x="0" y="0"/>
                </a:lnTo>
                <a:lnTo>
                  <a:pt x="0" y="961984"/>
                </a:lnTo>
                <a:lnTo>
                  <a:pt x="961984" y="961984"/>
                </a:lnTo>
                <a:lnTo>
                  <a:pt x="96198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PH"/>
          </a:p>
        </p:txBody>
      </p:sp>
      <p:sp>
        <p:nvSpPr>
          <p:cNvPr id="8" name="Freeform 8"/>
          <p:cNvSpPr/>
          <p:nvPr/>
        </p:nvSpPr>
        <p:spPr>
          <a:xfrm rot="5400000">
            <a:off x="3015087" y="165664"/>
            <a:ext cx="332777" cy="332777"/>
          </a:xfrm>
          <a:custGeom>
            <a:avLst/>
            <a:gdLst/>
            <a:ahLst/>
            <a:cxnLst/>
            <a:rect l="l" t="t" r="r" b="b"/>
            <a:pathLst>
              <a:path w="332777" h="332777">
                <a:moveTo>
                  <a:pt x="0" y="0"/>
                </a:moveTo>
                <a:lnTo>
                  <a:pt x="332777" y="0"/>
                </a:lnTo>
                <a:lnTo>
                  <a:pt x="332777" y="332777"/>
                </a:lnTo>
                <a:lnTo>
                  <a:pt x="0" y="33277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9"/>
          <p:cNvSpPr txBox="1"/>
          <p:nvPr/>
        </p:nvSpPr>
        <p:spPr>
          <a:xfrm>
            <a:off x="298757" y="148482"/>
            <a:ext cx="2246648" cy="655494"/>
          </a:xfrm>
          <a:prstGeom prst="rect">
            <a:avLst/>
          </a:prstGeom>
        </p:spPr>
        <p:txBody>
          <a:bodyPr lIns="0" tIns="0" rIns="0" bIns="0" rtlCol="0" anchor="t">
            <a:spAutoFit/>
          </a:bodyPr>
          <a:lstStyle/>
          <a:p>
            <a:pPr marL="0" lvl="0" indent="0" algn="ctr">
              <a:lnSpc>
                <a:spcPts val="2512"/>
              </a:lnSpc>
              <a:spcBef>
                <a:spcPct val="0"/>
              </a:spcBef>
            </a:pPr>
            <a:r>
              <a:rPr lang="en-US" sz="2243" b="1" spc="-67">
                <a:solidFill>
                  <a:srgbClr val="FFFFFF"/>
                </a:solidFill>
                <a:latin typeface="Poppins Bold"/>
                <a:ea typeface="Poppins Bold"/>
                <a:cs typeface="Poppins Bold"/>
                <a:sym typeface="Poppins Bold"/>
              </a:rPr>
              <a:t>Symbolic Addressing</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28856" y="74107"/>
            <a:ext cx="12266394" cy="6953742"/>
          </a:xfrm>
          <a:custGeom>
            <a:avLst/>
            <a:gdLst/>
            <a:ahLst/>
            <a:cxnLst/>
            <a:rect l="l" t="t" r="r" b="b"/>
            <a:pathLst>
              <a:path w="12266394" h="6953742">
                <a:moveTo>
                  <a:pt x="0" y="0"/>
                </a:moveTo>
                <a:lnTo>
                  <a:pt x="12266394" y="0"/>
                </a:lnTo>
                <a:lnTo>
                  <a:pt x="12266394" y="6953742"/>
                </a:lnTo>
                <a:lnTo>
                  <a:pt x="0" y="6953742"/>
                </a:lnTo>
                <a:lnTo>
                  <a:pt x="0" y="0"/>
                </a:lnTo>
                <a:close/>
              </a:path>
            </a:pathLst>
          </a:custGeom>
          <a:blipFill>
            <a:blip r:embed="rId2"/>
            <a:stretch>
              <a:fillRect b="-45803"/>
            </a:stretch>
          </a:blipFill>
        </p:spPr>
        <p:txBody>
          <a:bodyPr/>
          <a:lstStyle/>
          <a:p>
            <a:endParaRPr lang="en-PH"/>
          </a:p>
        </p:txBody>
      </p:sp>
      <p:sp>
        <p:nvSpPr>
          <p:cNvPr id="3" name="TextBox 3"/>
          <p:cNvSpPr txBox="1"/>
          <p:nvPr/>
        </p:nvSpPr>
        <p:spPr>
          <a:xfrm>
            <a:off x="487658" y="3433424"/>
            <a:ext cx="2891284" cy="2056488"/>
          </a:xfrm>
          <a:prstGeom prst="rect">
            <a:avLst/>
          </a:prstGeom>
        </p:spPr>
        <p:txBody>
          <a:bodyPr lIns="0" tIns="0" rIns="0" bIns="0" rtlCol="0" anchor="t">
            <a:spAutoFit/>
          </a:bodyPr>
          <a:lstStyle/>
          <a:p>
            <a:pPr algn="ctr">
              <a:lnSpc>
                <a:spcPts val="3998"/>
              </a:lnSpc>
            </a:pPr>
            <a:r>
              <a:rPr lang="en-US" sz="3998" b="1">
                <a:solidFill>
                  <a:srgbClr val="5E17EB"/>
                </a:solidFill>
                <a:latin typeface="Big Shoulders Display Bold"/>
                <a:ea typeface="Big Shoulders Display Bold"/>
                <a:cs typeface="Big Shoulders Display Bold"/>
                <a:sym typeface="Big Shoulders Display Bold"/>
              </a:rPr>
              <a:t>ASSEMBLY LANGUAGE LINE BY LINE EXPLANATION</a:t>
            </a:r>
          </a:p>
        </p:txBody>
      </p:sp>
      <p:sp>
        <p:nvSpPr>
          <p:cNvPr id="4" name="TextBox 4"/>
          <p:cNvSpPr txBox="1"/>
          <p:nvPr/>
        </p:nvSpPr>
        <p:spPr>
          <a:xfrm>
            <a:off x="424042" y="5560239"/>
            <a:ext cx="3018517" cy="1153529"/>
          </a:xfrm>
          <a:prstGeom prst="rect">
            <a:avLst/>
          </a:prstGeom>
        </p:spPr>
        <p:txBody>
          <a:bodyPr lIns="0" tIns="0" rIns="0" bIns="0" rtlCol="0" anchor="t">
            <a:spAutoFit/>
          </a:bodyPr>
          <a:lstStyle/>
          <a:p>
            <a:pPr algn="ctr">
              <a:lnSpc>
                <a:spcPts val="3091"/>
              </a:lnSpc>
            </a:pPr>
            <a:r>
              <a:rPr lang="en-US" sz="2208" i="1">
                <a:solidFill>
                  <a:srgbClr val="000000"/>
                </a:solidFill>
                <a:latin typeface="Open Sans Italics"/>
                <a:ea typeface="Open Sans Italics"/>
                <a:cs typeface="Open Sans Italics"/>
                <a:sym typeface="Open Sans Italics"/>
              </a:rPr>
              <a:t>Sample program: </a:t>
            </a:r>
          </a:p>
          <a:p>
            <a:pPr algn="ctr">
              <a:lnSpc>
                <a:spcPts val="3091"/>
              </a:lnSpc>
              <a:spcBef>
                <a:spcPct val="0"/>
              </a:spcBef>
            </a:pPr>
            <a:r>
              <a:rPr lang="en-US" sz="2208" i="1">
                <a:solidFill>
                  <a:srgbClr val="000000"/>
                </a:solidFill>
                <a:latin typeface="Open Sans Italics"/>
                <a:ea typeface="Open Sans Italics"/>
                <a:cs typeface="Open Sans Italics"/>
                <a:sym typeface="Open Sans Italics"/>
              </a:rPr>
              <a:t>Totals single numbers input at the keyboard</a:t>
            </a:r>
          </a:p>
        </p:txBody>
      </p:sp>
      <p:grpSp>
        <p:nvGrpSpPr>
          <p:cNvPr id="5" name="Group 5"/>
          <p:cNvGrpSpPr/>
          <p:nvPr/>
        </p:nvGrpSpPr>
        <p:grpSpPr>
          <a:xfrm>
            <a:off x="-189747" y="0"/>
            <a:ext cx="3076618" cy="961984"/>
            <a:chOff x="0" y="0"/>
            <a:chExt cx="9759796" cy="3051653"/>
          </a:xfrm>
        </p:grpSpPr>
        <p:sp>
          <p:nvSpPr>
            <p:cNvPr id="6" name="Freeform 6"/>
            <p:cNvSpPr/>
            <p:nvPr/>
          </p:nvSpPr>
          <p:spPr>
            <a:xfrm>
              <a:off x="0" y="0"/>
              <a:ext cx="9759796" cy="3051653"/>
            </a:xfrm>
            <a:custGeom>
              <a:avLst/>
              <a:gdLst/>
              <a:ahLst/>
              <a:cxnLst/>
              <a:rect l="l" t="t" r="r" b="b"/>
              <a:pathLst>
                <a:path w="9759796" h="3051653">
                  <a:moveTo>
                    <a:pt x="0" y="0"/>
                  </a:moveTo>
                  <a:lnTo>
                    <a:pt x="9759796" y="0"/>
                  </a:lnTo>
                  <a:lnTo>
                    <a:pt x="9759796" y="3051653"/>
                  </a:lnTo>
                  <a:lnTo>
                    <a:pt x="0" y="3051653"/>
                  </a:lnTo>
                  <a:close/>
                </a:path>
              </a:pathLst>
            </a:custGeom>
            <a:solidFill>
              <a:srgbClr val="019D97"/>
            </a:solidFill>
          </p:spPr>
          <p:txBody>
            <a:bodyPr/>
            <a:lstStyle/>
            <a:p>
              <a:endParaRPr lang="en-PH"/>
            </a:p>
          </p:txBody>
        </p:sp>
      </p:grpSp>
      <p:sp>
        <p:nvSpPr>
          <p:cNvPr id="7" name="Freeform 7"/>
          <p:cNvSpPr/>
          <p:nvPr/>
        </p:nvSpPr>
        <p:spPr>
          <a:xfrm rot="5400000" flipH="1">
            <a:off x="2761544" y="0"/>
            <a:ext cx="961984" cy="961984"/>
          </a:xfrm>
          <a:custGeom>
            <a:avLst/>
            <a:gdLst/>
            <a:ahLst/>
            <a:cxnLst/>
            <a:rect l="l" t="t" r="r" b="b"/>
            <a:pathLst>
              <a:path w="961984" h="961984">
                <a:moveTo>
                  <a:pt x="961985" y="0"/>
                </a:moveTo>
                <a:lnTo>
                  <a:pt x="0" y="0"/>
                </a:lnTo>
                <a:lnTo>
                  <a:pt x="0" y="961984"/>
                </a:lnTo>
                <a:lnTo>
                  <a:pt x="961985" y="961984"/>
                </a:lnTo>
                <a:lnTo>
                  <a:pt x="961985"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PH"/>
          </a:p>
        </p:txBody>
      </p:sp>
      <p:sp>
        <p:nvSpPr>
          <p:cNvPr id="8" name="Freeform 8"/>
          <p:cNvSpPr/>
          <p:nvPr/>
        </p:nvSpPr>
        <p:spPr>
          <a:xfrm rot="5400000">
            <a:off x="2909759" y="165664"/>
            <a:ext cx="332777" cy="332777"/>
          </a:xfrm>
          <a:custGeom>
            <a:avLst/>
            <a:gdLst/>
            <a:ahLst/>
            <a:cxnLst/>
            <a:rect l="l" t="t" r="r" b="b"/>
            <a:pathLst>
              <a:path w="332777" h="332777">
                <a:moveTo>
                  <a:pt x="0" y="0"/>
                </a:moveTo>
                <a:lnTo>
                  <a:pt x="332778" y="0"/>
                </a:lnTo>
                <a:lnTo>
                  <a:pt x="332778" y="332777"/>
                </a:lnTo>
                <a:lnTo>
                  <a:pt x="0" y="33277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9"/>
          <p:cNvSpPr txBox="1"/>
          <p:nvPr/>
        </p:nvSpPr>
        <p:spPr>
          <a:xfrm>
            <a:off x="298757" y="148482"/>
            <a:ext cx="2246648" cy="655494"/>
          </a:xfrm>
          <a:prstGeom prst="rect">
            <a:avLst/>
          </a:prstGeom>
        </p:spPr>
        <p:txBody>
          <a:bodyPr lIns="0" tIns="0" rIns="0" bIns="0" rtlCol="0" anchor="t">
            <a:spAutoFit/>
          </a:bodyPr>
          <a:lstStyle/>
          <a:p>
            <a:pPr marL="0" lvl="0" indent="0" algn="ctr">
              <a:lnSpc>
                <a:spcPts val="2512"/>
              </a:lnSpc>
              <a:spcBef>
                <a:spcPct val="0"/>
              </a:spcBef>
            </a:pPr>
            <a:r>
              <a:rPr lang="en-US" sz="2243" b="1" spc="-67">
                <a:solidFill>
                  <a:srgbClr val="FFFFFF"/>
                </a:solidFill>
                <a:latin typeface="Poppins Bold"/>
                <a:ea typeface="Poppins Bold"/>
                <a:cs typeface="Poppins Bold"/>
                <a:sym typeface="Poppins Bold"/>
              </a:rPr>
              <a:t>Symbolic Addressing</a:t>
            </a: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reeform 2"/>
          <p:cNvSpPr/>
          <p:nvPr/>
        </p:nvSpPr>
        <p:spPr>
          <a:xfrm>
            <a:off x="3828856" y="74107"/>
            <a:ext cx="12266394" cy="10138785"/>
          </a:xfrm>
          <a:custGeom>
            <a:avLst/>
            <a:gdLst/>
            <a:ahLst/>
            <a:cxnLst/>
            <a:rect l="l" t="t" r="r" b="b"/>
            <a:pathLst>
              <a:path w="12266394" h="10138785">
                <a:moveTo>
                  <a:pt x="0" y="0"/>
                </a:moveTo>
                <a:lnTo>
                  <a:pt x="12266394" y="0"/>
                </a:lnTo>
                <a:lnTo>
                  <a:pt x="12266394" y="10138786"/>
                </a:lnTo>
                <a:lnTo>
                  <a:pt x="0" y="10138786"/>
                </a:lnTo>
                <a:lnTo>
                  <a:pt x="0" y="0"/>
                </a:lnTo>
                <a:close/>
              </a:path>
            </a:pathLst>
          </a:custGeom>
          <a:blipFill>
            <a:blip r:embed="rId2"/>
            <a:stretch>
              <a:fillRect/>
            </a:stretch>
          </a:blipFill>
        </p:spPr>
        <p:txBody>
          <a:bodyPr/>
          <a:lstStyle/>
          <a:p>
            <a:endParaRPr lang="en-PH"/>
          </a:p>
        </p:txBody>
      </p:sp>
      <p:sp>
        <p:nvSpPr>
          <p:cNvPr id="3" name="TextBox 3"/>
          <p:cNvSpPr txBox="1"/>
          <p:nvPr/>
        </p:nvSpPr>
        <p:spPr>
          <a:xfrm>
            <a:off x="487658" y="3433424"/>
            <a:ext cx="2891284" cy="2056488"/>
          </a:xfrm>
          <a:prstGeom prst="rect">
            <a:avLst/>
          </a:prstGeom>
        </p:spPr>
        <p:txBody>
          <a:bodyPr lIns="0" tIns="0" rIns="0" bIns="0" rtlCol="0" anchor="t">
            <a:spAutoFit/>
          </a:bodyPr>
          <a:lstStyle/>
          <a:p>
            <a:pPr algn="ctr">
              <a:lnSpc>
                <a:spcPts val="3998"/>
              </a:lnSpc>
            </a:pPr>
            <a:r>
              <a:rPr lang="en-US" sz="3998" b="1">
                <a:solidFill>
                  <a:srgbClr val="5E17EB"/>
                </a:solidFill>
                <a:latin typeface="Big Shoulders Display Bold"/>
                <a:ea typeface="Big Shoulders Display Bold"/>
                <a:cs typeface="Big Shoulders Display Bold"/>
                <a:sym typeface="Big Shoulders Display Bold"/>
              </a:rPr>
              <a:t>ASSEMBLY LANGUAGE LINE BY LINE EXPLANATION</a:t>
            </a:r>
          </a:p>
        </p:txBody>
      </p:sp>
      <p:sp>
        <p:nvSpPr>
          <p:cNvPr id="4" name="TextBox 4"/>
          <p:cNvSpPr txBox="1"/>
          <p:nvPr/>
        </p:nvSpPr>
        <p:spPr>
          <a:xfrm>
            <a:off x="424042" y="5560239"/>
            <a:ext cx="3018517" cy="1153529"/>
          </a:xfrm>
          <a:prstGeom prst="rect">
            <a:avLst/>
          </a:prstGeom>
        </p:spPr>
        <p:txBody>
          <a:bodyPr lIns="0" tIns="0" rIns="0" bIns="0" rtlCol="0" anchor="t">
            <a:spAutoFit/>
          </a:bodyPr>
          <a:lstStyle/>
          <a:p>
            <a:pPr algn="ctr">
              <a:lnSpc>
                <a:spcPts val="3091"/>
              </a:lnSpc>
            </a:pPr>
            <a:r>
              <a:rPr lang="en-US" sz="2208" i="1">
                <a:solidFill>
                  <a:srgbClr val="000000"/>
                </a:solidFill>
                <a:latin typeface="Open Sans Italics"/>
                <a:ea typeface="Open Sans Italics"/>
                <a:cs typeface="Open Sans Italics"/>
                <a:sym typeface="Open Sans Italics"/>
              </a:rPr>
              <a:t>Sample program: </a:t>
            </a:r>
          </a:p>
          <a:p>
            <a:pPr algn="ctr">
              <a:lnSpc>
                <a:spcPts val="3091"/>
              </a:lnSpc>
              <a:spcBef>
                <a:spcPct val="0"/>
              </a:spcBef>
            </a:pPr>
            <a:r>
              <a:rPr lang="en-US" sz="2208" i="1">
                <a:solidFill>
                  <a:srgbClr val="000000"/>
                </a:solidFill>
                <a:latin typeface="Open Sans Italics"/>
                <a:ea typeface="Open Sans Italics"/>
                <a:cs typeface="Open Sans Italics"/>
                <a:sym typeface="Open Sans Italics"/>
              </a:rPr>
              <a:t>Totals single numbers input at the keyboard</a:t>
            </a:r>
          </a:p>
        </p:txBody>
      </p:sp>
      <p:grpSp>
        <p:nvGrpSpPr>
          <p:cNvPr id="5" name="Group 5"/>
          <p:cNvGrpSpPr/>
          <p:nvPr/>
        </p:nvGrpSpPr>
        <p:grpSpPr>
          <a:xfrm>
            <a:off x="-243961" y="0"/>
            <a:ext cx="3076618" cy="961984"/>
            <a:chOff x="0" y="0"/>
            <a:chExt cx="9759796" cy="3051653"/>
          </a:xfrm>
        </p:grpSpPr>
        <p:sp>
          <p:nvSpPr>
            <p:cNvPr id="6" name="Freeform 6"/>
            <p:cNvSpPr/>
            <p:nvPr/>
          </p:nvSpPr>
          <p:spPr>
            <a:xfrm>
              <a:off x="0" y="0"/>
              <a:ext cx="9759796" cy="3051653"/>
            </a:xfrm>
            <a:custGeom>
              <a:avLst/>
              <a:gdLst/>
              <a:ahLst/>
              <a:cxnLst/>
              <a:rect l="l" t="t" r="r" b="b"/>
              <a:pathLst>
                <a:path w="9759796" h="3051653">
                  <a:moveTo>
                    <a:pt x="0" y="0"/>
                  </a:moveTo>
                  <a:lnTo>
                    <a:pt x="9759796" y="0"/>
                  </a:lnTo>
                  <a:lnTo>
                    <a:pt x="9759796" y="3051653"/>
                  </a:lnTo>
                  <a:lnTo>
                    <a:pt x="0" y="3051653"/>
                  </a:lnTo>
                  <a:close/>
                </a:path>
              </a:pathLst>
            </a:custGeom>
            <a:solidFill>
              <a:srgbClr val="019D97"/>
            </a:solidFill>
          </p:spPr>
          <p:txBody>
            <a:bodyPr/>
            <a:lstStyle/>
            <a:p>
              <a:endParaRPr lang="en-PH"/>
            </a:p>
          </p:txBody>
        </p:sp>
      </p:grpSp>
      <p:sp>
        <p:nvSpPr>
          <p:cNvPr id="7" name="Freeform 7"/>
          <p:cNvSpPr/>
          <p:nvPr/>
        </p:nvSpPr>
        <p:spPr>
          <a:xfrm rot="5400000" flipH="1">
            <a:off x="2707331" y="0"/>
            <a:ext cx="961984" cy="961984"/>
          </a:xfrm>
          <a:custGeom>
            <a:avLst/>
            <a:gdLst/>
            <a:ahLst/>
            <a:cxnLst/>
            <a:rect l="l" t="t" r="r" b="b"/>
            <a:pathLst>
              <a:path w="961984" h="961984">
                <a:moveTo>
                  <a:pt x="961984" y="0"/>
                </a:moveTo>
                <a:lnTo>
                  <a:pt x="0" y="0"/>
                </a:lnTo>
                <a:lnTo>
                  <a:pt x="0" y="961984"/>
                </a:lnTo>
                <a:lnTo>
                  <a:pt x="961984" y="961984"/>
                </a:lnTo>
                <a:lnTo>
                  <a:pt x="961984"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PH"/>
          </a:p>
        </p:txBody>
      </p:sp>
      <p:sp>
        <p:nvSpPr>
          <p:cNvPr id="8" name="Freeform 8"/>
          <p:cNvSpPr/>
          <p:nvPr/>
        </p:nvSpPr>
        <p:spPr>
          <a:xfrm rot="5400000">
            <a:off x="2855546" y="165664"/>
            <a:ext cx="332777" cy="332777"/>
          </a:xfrm>
          <a:custGeom>
            <a:avLst/>
            <a:gdLst/>
            <a:ahLst/>
            <a:cxnLst/>
            <a:rect l="l" t="t" r="r" b="b"/>
            <a:pathLst>
              <a:path w="332777" h="332777">
                <a:moveTo>
                  <a:pt x="0" y="0"/>
                </a:moveTo>
                <a:lnTo>
                  <a:pt x="332777" y="0"/>
                </a:lnTo>
                <a:lnTo>
                  <a:pt x="332777" y="332777"/>
                </a:lnTo>
                <a:lnTo>
                  <a:pt x="0" y="332777"/>
                </a:lnTo>
                <a:lnTo>
                  <a:pt x="0" y="0"/>
                </a:lnTo>
                <a:close/>
              </a:path>
            </a:pathLst>
          </a:custGeom>
          <a:blipFill>
            <a:blip r:embed="rId5">
              <a:extLst>
                <a:ext uri="{96DAC541-7B7A-43D3-8B79-37D633B846F1}">
                  <asvg:svgBlip xmlns:asvg="http://schemas.microsoft.com/office/drawing/2016/SVG/main" r:embed="rId6"/>
                </a:ext>
              </a:extLst>
            </a:blip>
            <a:stretch>
              <a:fillRect/>
            </a:stretch>
          </a:blipFill>
        </p:spPr>
        <p:txBody>
          <a:bodyPr/>
          <a:lstStyle/>
          <a:p>
            <a:endParaRPr lang="en-PH"/>
          </a:p>
        </p:txBody>
      </p:sp>
      <p:sp>
        <p:nvSpPr>
          <p:cNvPr id="9" name="TextBox 9"/>
          <p:cNvSpPr txBox="1"/>
          <p:nvPr/>
        </p:nvSpPr>
        <p:spPr>
          <a:xfrm>
            <a:off x="298757" y="148482"/>
            <a:ext cx="2246648" cy="655494"/>
          </a:xfrm>
          <a:prstGeom prst="rect">
            <a:avLst/>
          </a:prstGeom>
        </p:spPr>
        <p:txBody>
          <a:bodyPr lIns="0" tIns="0" rIns="0" bIns="0" rtlCol="0" anchor="t">
            <a:spAutoFit/>
          </a:bodyPr>
          <a:lstStyle/>
          <a:p>
            <a:pPr marL="0" lvl="0" indent="0" algn="ctr">
              <a:lnSpc>
                <a:spcPts val="2512"/>
              </a:lnSpc>
              <a:spcBef>
                <a:spcPct val="0"/>
              </a:spcBef>
            </a:pPr>
            <a:r>
              <a:rPr lang="en-US" sz="2243" b="1" spc="-67">
                <a:solidFill>
                  <a:srgbClr val="FFFFFF"/>
                </a:solidFill>
                <a:latin typeface="Poppins Bold"/>
                <a:ea typeface="Poppins Bold"/>
                <a:cs typeface="Poppins Bold"/>
                <a:sym typeface="Poppins Bold"/>
              </a:rPr>
              <a:t>Symbolic Addressing</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3961" y="0"/>
            <a:ext cx="3076618" cy="961984"/>
            <a:chOff x="0" y="0"/>
            <a:chExt cx="9759796" cy="3051653"/>
          </a:xfrm>
        </p:grpSpPr>
        <p:sp>
          <p:nvSpPr>
            <p:cNvPr id="3" name="Freeform 3"/>
            <p:cNvSpPr/>
            <p:nvPr/>
          </p:nvSpPr>
          <p:spPr>
            <a:xfrm>
              <a:off x="0" y="0"/>
              <a:ext cx="9759796" cy="3051653"/>
            </a:xfrm>
            <a:custGeom>
              <a:avLst/>
              <a:gdLst/>
              <a:ahLst/>
              <a:cxnLst/>
              <a:rect l="l" t="t" r="r" b="b"/>
              <a:pathLst>
                <a:path w="9759796" h="3051653">
                  <a:moveTo>
                    <a:pt x="0" y="0"/>
                  </a:moveTo>
                  <a:lnTo>
                    <a:pt x="9759796" y="0"/>
                  </a:lnTo>
                  <a:lnTo>
                    <a:pt x="9759796" y="3051653"/>
                  </a:lnTo>
                  <a:lnTo>
                    <a:pt x="0" y="3051653"/>
                  </a:lnTo>
                  <a:close/>
                </a:path>
              </a:pathLst>
            </a:custGeom>
            <a:solidFill>
              <a:srgbClr val="019D97"/>
            </a:solidFill>
          </p:spPr>
          <p:txBody>
            <a:bodyPr/>
            <a:lstStyle/>
            <a:p>
              <a:endParaRPr lang="en-PH"/>
            </a:p>
          </p:txBody>
        </p:sp>
      </p:grpSp>
      <p:sp>
        <p:nvSpPr>
          <p:cNvPr id="4" name="Freeform 4"/>
          <p:cNvSpPr/>
          <p:nvPr/>
        </p:nvSpPr>
        <p:spPr>
          <a:xfrm rot="5400000" flipH="1">
            <a:off x="2707331" y="0"/>
            <a:ext cx="961984" cy="961984"/>
          </a:xfrm>
          <a:custGeom>
            <a:avLst/>
            <a:gdLst/>
            <a:ahLst/>
            <a:cxnLst/>
            <a:rect l="l" t="t" r="r" b="b"/>
            <a:pathLst>
              <a:path w="961984" h="961984">
                <a:moveTo>
                  <a:pt x="961984" y="0"/>
                </a:moveTo>
                <a:lnTo>
                  <a:pt x="0" y="0"/>
                </a:lnTo>
                <a:lnTo>
                  <a:pt x="0" y="961984"/>
                </a:lnTo>
                <a:lnTo>
                  <a:pt x="961984" y="961984"/>
                </a:lnTo>
                <a:lnTo>
                  <a:pt x="96198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2855546" y="165664"/>
            <a:ext cx="332777" cy="332777"/>
          </a:xfrm>
          <a:custGeom>
            <a:avLst/>
            <a:gdLst/>
            <a:ahLst/>
            <a:cxnLst/>
            <a:rect l="l" t="t" r="r" b="b"/>
            <a:pathLst>
              <a:path w="332777" h="332777">
                <a:moveTo>
                  <a:pt x="0" y="0"/>
                </a:moveTo>
                <a:lnTo>
                  <a:pt x="332777" y="0"/>
                </a:lnTo>
                <a:lnTo>
                  <a:pt x="332777" y="332777"/>
                </a:lnTo>
                <a:lnTo>
                  <a:pt x="0" y="3327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6" name="Group 6"/>
          <p:cNvGrpSpPr/>
          <p:nvPr/>
        </p:nvGrpSpPr>
        <p:grpSpPr>
          <a:xfrm>
            <a:off x="4999044" y="498441"/>
            <a:ext cx="12934316" cy="9379789"/>
            <a:chOff x="0" y="0"/>
            <a:chExt cx="3250441" cy="2357175"/>
          </a:xfrm>
        </p:grpSpPr>
        <p:sp>
          <p:nvSpPr>
            <p:cNvPr id="7" name="Freeform 7"/>
            <p:cNvSpPr/>
            <p:nvPr/>
          </p:nvSpPr>
          <p:spPr>
            <a:xfrm>
              <a:off x="0" y="0"/>
              <a:ext cx="3250441" cy="2357175"/>
            </a:xfrm>
            <a:custGeom>
              <a:avLst/>
              <a:gdLst/>
              <a:ahLst/>
              <a:cxnLst/>
              <a:rect l="l" t="t" r="r" b="b"/>
              <a:pathLst>
                <a:path w="3250441" h="2357175">
                  <a:moveTo>
                    <a:pt x="35315" y="0"/>
                  </a:moveTo>
                  <a:lnTo>
                    <a:pt x="3215126" y="0"/>
                  </a:lnTo>
                  <a:cubicBezTo>
                    <a:pt x="3234630" y="0"/>
                    <a:pt x="3250441" y="15811"/>
                    <a:pt x="3250441" y="35315"/>
                  </a:cubicBezTo>
                  <a:lnTo>
                    <a:pt x="3250441" y="2321860"/>
                  </a:lnTo>
                  <a:cubicBezTo>
                    <a:pt x="3250441" y="2331226"/>
                    <a:pt x="3246720" y="2340209"/>
                    <a:pt x="3240097" y="2346832"/>
                  </a:cubicBezTo>
                  <a:cubicBezTo>
                    <a:pt x="3233475" y="2353454"/>
                    <a:pt x="3224492" y="2357175"/>
                    <a:pt x="3215126" y="2357175"/>
                  </a:cubicBezTo>
                  <a:lnTo>
                    <a:pt x="35315" y="2357175"/>
                  </a:lnTo>
                  <a:cubicBezTo>
                    <a:pt x="25949" y="2357175"/>
                    <a:pt x="16966" y="2353454"/>
                    <a:pt x="10343" y="2346832"/>
                  </a:cubicBezTo>
                  <a:cubicBezTo>
                    <a:pt x="3721" y="2340209"/>
                    <a:pt x="0" y="2331226"/>
                    <a:pt x="0" y="2321860"/>
                  </a:cubicBezTo>
                  <a:lnTo>
                    <a:pt x="0" y="35315"/>
                  </a:lnTo>
                  <a:cubicBezTo>
                    <a:pt x="0" y="25949"/>
                    <a:pt x="3721" y="16966"/>
                    <a:pt x="10343" y="10343"/>
                  </a:cubicBezTo>
                  <a:cubicBezTo>
                    <a:pt x="16966" y="3721"/>
                    <a:pt x="25949" y="0"/>
                    <a:pt x="35315" y="0"/>
                  </a:cubicBezTo>
                  <a:close/>
                </a:path>
              </a:pathLst>
            </a:custGeom>
            <a:solidFill>
              <a:srgbClr val="EFEFEF"/>
            </a:solidFill>
          </p:spPr>
          <p:txBody>
            <a:bodyPr/>
            <a:lstStyle/>
            <a:p>
              <a:endParaRPr lang="en-PH"/>
            </a:p>
          </p:txBody>
        </p:sp>
        <p:sp>
          <p:nvSpPr>
            <p:cNvPr id="8" name="TextBox 8"/>
            <p:cNvSpPr txBox="1"/>
            <p:nvPr/>
          </p:nvSpPr>
          <p:spPr>
            <a:xfrm>
              <a:off x="0" y="-28575"/>
              <a:ext cx="3250441" cy="2385750"/>
            </a:xfrm>
            <a:prstGeom prst="rect">
              <a:avLst/>
            </a:prstGeom>
          </p:spPr>
          <p:txBody>
            <a:bodyPr lIns="42076" tIns="42076" rIns="42076" bIns="42076" rtlCol="0" anchor="ctr"/>
            <a:lstStyle/>
            <a:p>
              <a:pPr algn="ctr">
                <a:lnSpc>
                  <a:spcPts val="2595"/>
                </a:lnSpc>
              </a:pPr>
              <a:endParaRPr/>
            </a:p>
          </p:txBody>
        </p:sp>
      </p:grpSp>
      <p:grpSp>
        <p:nvGrpSpPr>
          <p:cNvPr id="9" name="Group 9"/>
          <p:cNvGrpSpPr/>
          <p:nvPr/>
        </p:nvGrpSpPr>
        <p:grpSpPr>
          <a:xfrm>
            <a:off x="8655540" y="1024046"/>
            <a:ext cx="3826447" cy="8187092"/>
            <a:chOff x="0" y="0"/>
            <a:chExt cx="961600" cy="2057446"/>
          </a:xfrm>
        </p:grpSpPr>
        <p:sp>
          <p:nvSpPr>
            <p:cNvPr id="10" name="Freeform 10"/>
            <p:cNvSpPr/>
            <p:nvPr/>
          </p:nvSpPr>
          <p:spPr>
            <a:xfrm>
              <a:off x="0" y="0"/>
              <a:ext cx="961600" cy="2057446"/>
            </a:xfrm>
            <a:custGeom>
              <a:avLst/>
              <a:gdLst/>
              <a:ahLst/>
              <a:cxnLst/>
              <a:rect l="l" t="t" r="r" b="b"/>
              <a:pathLst>
                <a:path w="961600" h="2057446">
                  <a:moveTo>
                    <a:pt x="119373" y="0"/>
                  </a:moveTo>
                  <a:lnTo>
                    <a:pt x="842227" y="0"/>
                  </a:lnTo>
                  <a:cubicBezTo>
                    <a:pt x="908155" y="0"/>
                    <a:pt x="961600" y="53445"/>
                    <a:pt x="961600" y="119373"/>
                  </a:cubicBezTo>
                  <a:lnTo>
                    <a:pt x="961600" y="1938073"/>
                  </a:lnTo>
                  <a:cubicBezTo>
                    <a:pt x="961600" y="2004001"/>
                    <a:pt x="908155" y="2057446"/>
                    <a:pt x="842227" y="2057446"/>
                  </a:cubicBezTo>
                  <a:lnTo>
                    <a:pt x="119373" y="2057446"/>
                  </a:lnTo>
                  <a:cubicBezTo>
                    <a:pt x="87713" y="2057446"/>
                    <a:pt x="57350" y="2044869"/>
                    <a:pt x="34963" y="2022483"/>
                  </a:cubicBezTo>
                  <a:cubicBezTo>
                    <a:pt x="12577" y="2000096"/>
                    <a:pt x="0" y="1969733"/>
                    <a:pt x="0" y="1938073"/>
                  </a:cubicBezTo>
                  <a:lnTo>
                    <a:pt x="0" y="119373"/>
                  </a:lnTo>
                  <a:cubicBezTo>
                    <a:pt x="0" y="53445"/>
                    <a:pt x="53445" y="0"/>
                    <a:pt x="119373" y="0"/>
                  </a:cubicBezTo>
                  <a:close/>
                </a:path>
              </a:pathLst>
            </a:custGeom>
            <a:solidFill>
              <a:srgbClr val="5E17EB"/>
            </a:solidFill>
          </p:spPr>
          <p:txBody>
            <a:bodyPr/>
            <a:lstStyle/>
            <a:p>
              <a:endParaRPr lang="en-PH"/>
            </a:p>
          </p:txBody>
        </p:sp>
        <p:sp>
          <p:nvSpPr>
            <p:cNvPr id="11" name="TextBox 11"/>
            <p:cNvSpPr txBox="1"/>
            <p:nvPr/>
          </p:nvSpPr>
          <p:spPr>
            <a:xfrm>
              <a:off x="0" y="-28575"/>
              <a:ext cx="961600" cy="2086021"/>
            </a:xfrm>
            <a:prstGeom prst="rect">
              <a:avLst/>
            </a:prstGeom>
          </p:spPr>
          <p:txBody>
            <a:bodyPr lIns="42076" tIns="42076" rIns="42076" bIns="42076" rtlCol="0" anchor="ctr"/>
            <a:lstStyle/>
            <a:p>
              <a:pPr algn="ctr">
                <a:lnSpc>
                  <a:spcPts val="2595"/>
                </a:lnSpc>
              </a:pPr>
              <a:endParaRPr/>
            </a:p>
          </p:txBody>
        </p:sp>
      </p:grpSp>
      <p:grpSp>
        <p:nvGrpSpPr>
          <p:cNvPr id="12" name="Group 12"/>
          <p:cNvGrpSpPr/>
          <p:nvPr/>
        </p:nvGrpSpPr>
        <p:grpSpPr>
          <a:xfrm>
            <a:off x="9495099" y="1674787"/>
            <a:ext cx="1684965" cy="412633"/>
            <a:chOff x="0" y="0"/>
            <a:chExt cx="1520437" cy="372342"/>
          </a:xfrm>
        </p:grpSpPr>
        <p:sp>
          <p:nvSpPr>
            <p:cNvPr id="13" name="Freeform 1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14" name="Group 14"/>
          <p:cNvGrpSpPr/>
          <p:nvPr/>
        </p:nvGrpSpPr>
        <p:grpSpPr>
          <a:xfrm>
            <a:off x="9495099" y="2082043"/>
            <a:ext cx="1684965" cy="412633"/>
            <a:chOff x="0" y="0"/>
            <a:chExt cx="1520437" cy="372342"/>
          </a:xfrm>
        </p:grpSpPr>
        <p:sp>
          <p:nvSpPr>
            <p:cNvPr id="15" name="Freeform 1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16" name="Group 16"/>
          <p:cNvGrpSpPr/>
          <p:nvPr/>
        </p:nvGrpSpPr>
        <p:grpSpPr>
          <a:xfrm>
            <a:off x="9495099" y="2430257"/>
            <a:ext cx="1684965" cy="412633"/>
            <a:chOff x="0" y="0"/>
            <a:chExt cx="1520437" cy="372342"/>
          </a:xfrm>
        </p:grpSpPr>
        <p:sp>
          <p:nvSpPr>
            <p:cNvPr id="17" name="Freeform 1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18" name="Group 18"/>
          <p:cNvGrpSpPr/>
          <p:nvPr/>
        </p:nvGrpSpPr>
        <p:grpSpPr>
          <a:xfrm>
            <a:off x="9495099" y="2837513"/>
            <a:ext cx="1684965" cy="412633"/>
            <a:chOff x="0" y="0"/>
            <a:chExt cx="1520437" cy="372342"/>
          </a:xfrm>
        </p:grpSpPr>
        <p:sp>
          <p:nvSpPr>
            <p:cNvPr id="19" name="Freeform 1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0" name="Group 20"/>
          <p:cNvGrpSpPr/>
          <p:nvPr/>
        </p:nvGrpSpPr>
        <p:grpSpPr>
          <a:xfrm>
            <a:off x="9495099" y="3250146"/>
            <a:ext cx="1684965" cy="412633"/>
            <a:chOff x="0" y="0"/>
            <a:chExt cx="1520437" cy="372342"/>
          </a:xfrm>
        </p:grpSpPr>
        <p:sp>
          <p:nvSpPr>
            <p:cNvPr id="21" name="Freeform 2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2" name="Group 22"/>
          <p:cNvGrpSpPr/>
          <p:nvPr/>
        </p:nvGrpSpPr>
        <p:grpSpPr>
          <a:xfrm>
            <a:off x="9500519" y="3657401"/>
            <a:ext cx="1684965" cy="412633"/>
            <a:chOff x="0" y="0"/>
            <a:chExt cx="1520437" cy="372342"/>
          </a:xfrm>
        </p:grpSpPr>
        <p:sp>
          <p:nvSpPr>
            <p:cNvPr id="23" name="Freeform 2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4" name="Group 24"/>
          <p:cNvGrpSpPr/>
          <p:nvPr/>
        </p:nvGrpSpPr>
        <p:grpSpPr>
          <a:xfrm>
            <a:off x="9500519" y="6049729"/>
            <a:ext cx="1684965" cy="412633"/>
            <a:chOff x="0" y="0"/>
            <a:chExt cx="1520437" cy="372342"/>
          </a:xfrm>
        </p:grpSpPr>
        <p:sp>
          <p:nvSpPr>
            <p:cNvPr id="25" name="Freeform 2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6" name="Group 26"/>
          <p:cNvGrpSpPr/>
          <p:nvPr/>
        </p:nvGrpSpPr>
        <p:grpSpPr>
          <a:xfrm>
            <a:off x="9500519" y="6462362"/>
            <a:ext cx="1684965" cy="412633"/>
            <a:chOff x="0" y="0"/>
            <a:chExt cx="1520437" cy="372342"/>
          </a:xfrm>
        </p:grpSpPr>
        <p:sp>
          <p:nvSpPr>
            <p:cNvPr id="27" name="Freeform 2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8" name="Group 28"/>
          <p:cNvGrpSpPr/>
          <p:nvPr/>
        </p:nvGrpSpPr>
        <p:grpSpPr>
          <a:xfrm>
            <a:off x="9500519" y="6869618"/>
            <a:ext cx="1684965" cy="412633"/>
            <a:chOff x="0" y="0"/>
            <a:chExt cx="1520437" cy="372342"/>
          </a:xfrm>
        </p:grpSpPr>
        <p:sp>
          <p:nvSpPr>
            <p:cNvPr id="29" name="Freeform 2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0" name="Group 30"/>
          <p:cNvGrpSpPr/>
          <p:nvPr/>
        </p:nvGrpSpPr>
        <p:grpSpPr>
          <a:xfrm>
            <a:off x="9500519" y="7217832"/>
            <a:ext cx="1684965" cy="412633"/>
            <a:chOff x="0" y="0"/>
            <a:chExt cx="1520437" cy="372342"/>
          </a:xfrm>
        </p:grpSpPr>
        <p:sp>
          <p:nvSpPr>
            <p:cNvPr id="31" name="Freeform 3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2" name="Group 32"/>
          <p:cNvGrpSpPr/>
          <p:nvPr/>
        </p:nvGrpSpPr>
        <p:grpSpPr>
          <a:xfrm>
            <a:off x="9500519" y="7625088"/>
            <a:ext cx="1684965" cy="412633"/>
            <a:chOff x="0" y="0"/>
            <a:chExt cx="1520437" cy="372342"/>
          </a:xfrm>
        </p:grpSpPr>
        <p:sp>
          <p:nvSpPr>
            <p:cNvPr id="33" name="Freeform 3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4" name="Group 34"/>
          <p:cNvGrpSpPr/>
          <p:nvPr/>
        </p:nvGrpSpPr>
        <p:grpSpPr>
          <a:xfrm>
            <a:off x="9495099" y="4070035"/>
            <a:ext cx="1684965" cy="412633"/>
            <a:chOff x="0" y="0"/>
            <a:chExt cx="1520437" cy="372342"/>
          </a:xfrm>
        </p:grpSpPr>
        <p:sp>
          <p:nvSpPr>
            <p:cNvPr id="35" name="Freeform 3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6" name="Group 36"/>
          <p:cNvGrpSpPr/>
          <p:nvPr/>
        </p:nvGrpSpPr>
        <p:grpSpPr>
          <a:xfrm>
            <a:off x="9495099" y="4482668"/>
            <a:ext cx="1684965" cy="412633"/>
            <a:chOff x="0" y="0"/>
            <a:chExt cx="1520437" cy="372342"/>
          </a:xfrm>
        </p:grpSpPr>
        <p:sp>
          <p:nvSpPr>
            <p:cNvPr id="37" name="Freeform 3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8" name="Group 38"/>
          <p:cNvGrpSpPr/>
          <p:nvPr/>
        </p:nvGrpSpPr>
        <p:grpSpPr>
          <a:xfrm>
            <a:off x="9495099" y="4889923"/>
            <a:ext cx="1684965" cy="412633"/>
            <a:chOff x="0" y="0"/>
            <a:chExt cx="1520437" cy="372342"/>
          </a:xfrm>
        </p:grpSpPr>
        <p:sp>
          <p:nvSpPr>
            <p:cNvPr id="39" name="Freeform 3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0" name="Group 40"/>
          <p:cNvGrpSpPr/>
          <p:nvPr/>
        </p:nvGrpSpPr>
        <p:grpSpPr>
          <a:xfrm>
            <a:off x="9495099" y="5238138"/>
            <a:ext cx="1684965" cy="412633"/>
            <a:chOff x="0" y="0"/>
            <a:chExt cx="1520437" cy="372342"/>
          </a:xfrm>
        </p:grpSpPr>
        <p:sp>
          <p:nvSpPr>
            <p:cNvPr id="41" name="Freeform 4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2" name="Group 42"/>
          <p:cNvGrpSpPr/>
          <p:nvPr/>
        </p:nvGrpSpPr>
        <p:grpSpPr>
          <a:xfrm>
            <a:off x="9495099" y="5645393"/>
            <a:ext cx="1684965" cy="412633"/>
            <a:chOff x="0" y="0"/>
            <a:chExt cx="1520437" cy="372342"/>
          </a:xfrm>
        </p:grpSpPr>
        <p:sp>
          <p:nvSpPr>
            <p:cNvPr id="43" name="Freeform 4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4" name="Group 44"/>
          <p:cNvGrpSpPr/>
          <p:nvPr/>
        </p:nvGrpSpPr>
        <p:grpSpPr>
          <a:xfrm>
            <a:off x="9500519" y="8031831"/>
            <a:ext cx="1684965" cy="412633"/>
            <a:chOff x="0" y="0"/>
            <a:chExt cx="1520437" cy="372342"/>
          </a:xfrm>
        </p:grpSpPr>
        <p:sp>
          <p:nvSpPr>
            <p:cNvPr id="45" name="Freeform 4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6" name="Group 46"/>
          <p:cNvGrpSpPr/>
          <p:nvPr/>
        </p:nvGrpSpPr>
        <p:grpSpPr>
          <a:xfrm>
            <a:off x="9500519" y="8439087"/>
            <a:ext cx="1684965" cy="412633"/>
            <a:chOff x="0" y="0"/>
            <a:chExt cx="1520437" cy="372342"/>
          </a:xfrm>
        </p:grpSpPr>
        <p:sp>
          <p:nvSpPr>
            <p:cNvPr id="47" name="Freeform 4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sp>
        <p:nvSpPr>
          <p:cNvPr id="48" name="TextBox 48"/>
          <p:cNvSpPr txBox="1"/>
          <p:nvPr/>
        </p:nvSpPr>
        <p:spPr>
          <a:xfrm>
            <a:off x="11070173" y="7300000"/>
            <a:ext cx="931661"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214</a:t>
            </a:r>
          </a:p>
        </p:txBody>
      </p:sp>
      <p:sp>
        <p:nvSpPr>
          <p:cNvPr id="49" name="TextBox 49"/>
          <p:cNvSpPr txBox="1"/>
          <p:nvPr/>
        </p:nvSpPr>
        <p:spPr>
          <a:xfrm>
            <a:off x="11070173" y="7664993"/>
            <a:ext cx="931661"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215</a:t>
            </a:r>
          </a:p>
        </p:txBody>
      </p:sp>
      <p:sp>
        <p:nvSpPr>
          <p:cNvPr id="50" name="TextBox 50"/>
          <p:cNvSpPr txBox="1"/>
          <p:nvPr/>
        </p:nvSpPr>
        <p:spPr>
          <a:xfrm>
            <a:off x="11070173" y="8132656"/>
            <a:ext cx="931661"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216</a:t>
            </a:r>
          </a:p>
        </p:txBody>
      </p:sp>
      <p:sp>
        <p:nvSpPr>
          <p:cNvPr id="51" name="TextBox 51"/>
          <p:cNvSpPr txBox="1"/>
          <p:nvPr/>
        </p:nvSpPr>
        <p:spPr>
          <a:xfrm>
            <a:off x="11070173" y="8516231"/>
            <a:ext cx="931661"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217</a:t>
            </a:r>
          </a:p>
        </p:txBody>
      </p:sp>
      <p:grpSp>
        <p:nvGrpSpPr>
          <p:cNvPr id="52" name="Group 52"/>
          <p:cNvGrpSpPr/>
          <p:nvPr/>
        </p:nvGrpSpPr>
        <p:grpSpPr>
          <a:xfrm>
            <a:off x="11801591" y="7529134"/>
            <a:ext cx="1517661" cy="432767"/>
            <a:chOff x="0" y="0"/>
            <a:chExt cx="414422" cy="118174"/>
          </a:xfrm>
        </p:grpSpPr>
        <p:sp>
          <p:nvSpPr>
            <p:cNvPr id="53" name="Freeform 53"/>
            <p:cNvSpPr/>
            <p:nvPr/>
          </p:nvSpPr>
          <p:spPr>
            <a:xfrm>
              <a:off x="0" y="0"/>
              <a:ext cx="414422" cy="118174"/>
            </a:xfrm>
            <a:custGeom>
              <a:avLst/>
              <a:gdLst/>
              <a:ahLst/>
              <a:cxnLst/>
              <a:rect l="l" t="t" r="r" b="b"/>
              <a:pathLst>
                <a:path w="414422" h="118174">
                  <a:moveTo>
                    <a:pt x="59087" y="0"/>
                  </a:moveTo>
                  <a:lnTo>
                    <a:pt x="355335" y="0"/>
                  </a:lnTo>
                  <a:cubicBezTo>
                    <a:pt x="371006" y="0"/>
                    <a:pt x="386035" y="6225"/>
                    <a:pt x="397116" y="17306"/>
                  </a:cubicBezTo>
                  <a:cubicBezTo>
                    <a:pt x="408197" y="28387"/>
                    <a:pt x="414422" y="43416"/>
                    <a:pt x="414422" y="59087"/>
                  </a:cubicBezTo>
                  <a:lnTo>
                    <a:pt x="414422" y="59087"/>
                  </a:lnTo>
                  <a:cubicBezTo>
                    <a:pt x="414422" y="74758"/>
                    <a:pt x="408197" y="89787"/>
                    <a:pt x="397116" y="100868"/>
                  </a:cubicBezTo>
                  <a:cubicBezTo>
                    <a:pt x="386035" y="111949"/>
                    <a:pt x="371006" y="118174"/>
                    <a:pt x="355335" y="118174"/>
                  </a:cubicBezTo>
                  <a:lnTo>
                    <a:pt x="59087" y="118174"/>
                  </a:lnTo>
                  <a:cubicBezTo>
                    <a:pt x="43416" y="118174"/>
                    <a:pt x="28387" y="111949"/>
                    <a:pt x="17306" y="100868"/>
                  </a:cubicBezTo>
                  <a:cubicBezTo>
                    <a:pt x="6225" y="89787"/>
                    <a:pt x="0" y="74758"/>
                    <a:pt x="0" y="59087"/>
                  </a:cubicBezTo>
                  <a:lnTo>
                    <a:pt x="0" y="59087"/>
                  </a:lnTo>
                  <a:cubicBezTo>
                    <a:pt x="0" y="43416"/>
                    <a:pt x="6225" y="28387"/>
                    <a:pt x="17306" y="17306"/>
                  </a:cubicBezTo>
                  <a:cubicBezTo>
                    <a:pt x="28387" y="6225"/>
                    <a:pt x="43416" y="0"/>
                    <a:pt x="59087" y="0"/>
                  </a:cubicBezTo>
                  <a:close/>
                </a:path>
              </a:pathLst>
            </a:custGeom>
            <a:solidFill>
              <a:srgbClr val="FF1495"/>
            </a:solidFill>
          </p:spPr>
          <p:txBody>
            <a:bodyPr/>
            <a:lstStyle/>
            <a:p>
              <a:endParaRPr lang="en-PH"/>
            </a:p>
          </p:txBody>
        </p:sp>
        <p:sp>
          <p:nvSpPr>
            <p:cNvPr id="54" name="TextBox 54"/>
            <p:cNvSpPr txBox="1"/>
            <p:nvPr/>
          </p:nvSpPr>
          <p:spPr>
            <a:xfrm>
              <a:off x="0" y="-28575"/>
              <a:ext cx="414422" cy="146749"/>
            </a:xfrm>
            <a:prstGeom prst="rect">
              <a:avLst/>
            </a:prstGeom>
          </p:spPr>
          <p:txBody>
            <a:bodyPr lIns="50800" tIns="50800" rIns="50800" bIns="50800" rtlCol="0" anchor="ctr"/>
            <a:lstStyle/>
            <a:p>
              <a:pPr algn="ctr">
                <a:lnSpc>
                  <a:spcPts val="2595"/>
                </a:lnSpc>
              </a:pPr>
              <a:endParaRPr/>
            </a:p>
          </p:txBody>
        </p:sp>
      </p:grpSp>
      <p:grpSp>
        <p:nvGrpSpPr>
          <p:cNvPr id="55" name="Group 55"/>
          <p:cNvGrpSpPr/>
          <p:nvPr/>
        </p:nvGrpSpPr>
        <p:grpSpPr>
          <a:xfrm>
            <a:off x="11801591" y="8047695"/>
            <a:ext cx="1517661" cy="432767"/>
            <a:chOff x="0" y="0"/>
            <a:chExt cx="414422" cy="118174"/>
          </a:xfrm>
        </p:grpSpPr>
        <p:sp>
          <p:nvSpPr>
            <p:cNvPr id="56" name="Freeform 56"/>
            <p:cNvSpPr/>
            <p:nvPr/>
          </p:nvSpPr>
          <p:spPr>
            <a:xfrm>
              <a:off x="0" y="0"/>
              <a:ext cx="414422" cy="118174"/>
            </a:xfrm>
            <a:custGeom>
              <a:avLst/>
              <a:gdLst/>
              <a:ahLst/>
              <a:cxnLst/>
              <a:rect l="l" t="t" r="r" b="b"/>
              <a:pathLst>
                <a:path w="414422" h="118174">
                  <a:moveTo>
                    <a:pt x="59087" y="0"/>
                  </a:moveTo>
                  <a:lnTo>
                    <a:pt x="355335" y="0"/>
                  </a:lnTo>
                  <a:cubicBezTo>
                    <a:pt x="371006" y="0"/>
                    <a:pt x="386035" y="6225"/>
                    <a:pt x="397116" y="17306"/>
                  </a:cubicBezTo>
                  <a:cubicBezTo>
                    <a:pt x="408197" y="28387"/>
                    <a:pt x="414422" y="43416"/>
                    <a:pt x="414422" y="59087"/>
                  </a:cubicBezTo>
                  <a:lnTo>
                    <a:pt x="414422" y="59087"/>
                  </a:lnTo>
                  <a:cubicBezTo>
                    <a:pt x="414422" y="74758"/>
                    <a:pt x="408197" y="89787"/>
                    <a:pt x="397116" y="100868"/>
                  </a:cubicBezTo>
                  <a:cubicBezTo>
                    <a:pt x="386035" y="111949"/>
                    <a:pt x="371006" y="118174"/>
                    <a:pt x="355335" y="118174"/>
                  </a:cubicBezTo>
                  <a:lnTo>
                    <a:pt x="59087" y="118174"/>
                  </a:lnTo>
                  <a:cubicBezTo>
                    <a:pt x="43416" y="118174"/>
                    <a:pt x="28387" y="111949"/>
                    <a:pt x="17306" y="100868"/>
                  </a:cubicBezTo>
                  <a:cubicBezTo>
                    <a:pt x="6225" y="89787"/>
                    <a:pt x="0" y="74758"/>
                    <a:pt x="0" y="59087"/>
                  </a:cubicBezTo>
                  <a:lnTo>
                    <a:pt x="0" y="59087"/>
                  </a:lnTo>
                  <a:cubicBezTo>
                    <a:pt x="0" y="43416"/>
                    <a:pt x="6225" y="28387"/>
                    <a:pt x="17306" y="17306"/>
                  </a:cubicBezTo>
                  <a:cubicBezTo>
                    <a:pt x="28387" y="6225"/>
                    <a:pt x="43416" y="0"/>
                    <a:pt x="59087" y="0"/>
                  </a:cubicBezTo>
                  <a:close/>
                </a:path>
              </a:pathLst>
            </a:custGeom>
            <a:solidFill>
              <a:srgbClr val="FF1495"/>
            </a:solidFill>
          </p:spPr>
          <p:txBody>
            <a:bodyPr/>
            <a:lstStyle/>
            <a:p>
              <a:endParaRPr lang="en-PH"/>
            </a:p>
          </p:txBody>
        </p:sp>
        <p:sp>
          <p:nvSpPr>
            <p:cNvPr id="57" name="TextBox 57"/>
            <p:cNvSpPr txBox="1"/>
            <p:nvPr/>
          </p:nvSpPr>
          <p:spPr>
            <a:xfrm>
              <a:off x="0" y="-28575"/>
              <a:ext cx="414422" cy="146749"/>
            </a:xfrm>
            <a:prstGeom prst="rect">
              <a:avLst/>
            </a:prstGeom>
          </p:spPr>
          <p:txBody>
            <a:bodyPr lIns="50800" tIns="50800" rIns="50800" bIns="50800" rtlCol="0" anchor="ctr"/>
            <a:lstStyle/>
            <a:p>
              <a:pPr algn="ctr">
                <a:lnSpc>
                  <a:spcPts val="2595"/>
                </a:lnSpc>
              </a:pPr>
              <a:endParaRPr/>
            </a:p>
          </p:txBody>
        </p:sp>
      </p:grpSp>
      <p:grpSp>
        <p:nvGrpSpPr>
          <p:cNvPr id="58" name="Group 58"/>
          <p:cNvGrpSpPr/>
          <p:nvPr/>
        </p:nvGrpSpPr>
        <p:grpSpPr>
          <a:xfrm>
            <a:off x="11801591" y="8544806"/>
            <a:ext cx="1517661" cy="432767"/>
            <a:chOff x="0" y="0"/>
            <a:chExt cx="414422" cy="118174"/>
          </a:xfrm>
        </p:grpSpPr>
        <p:sp>
          <p:nvSpPr>
            <p:cNvPr id="59" name="Freeform 59"/>
            <p:cNvSpPr/>
            <p:nvPr/>
          </p:nvSpPr>
          <p:spPr>
            <a:xfrm>
              <a:off x="0" y="0"/>
              <a:ext cx="414422" cy="118174"/>
            </a:xfrm>
            <a:custGeom>
              <a:avLst/>
              <a:gdLst/>
              <a:ahLst/>
              <a:cxnLst/>
              <a:rect l="l" t="t" r="r" b="b"/>
              <a:pathLst>
                <a:path w="414422" h="118174">
                  <a:moveTo>
                    <a:pt x="59087" y="0"/>
                  </a:moveTo>
                  <a:lnTo>
                    <a:pt x="355335" y="0"/>
                  </a:lnTo>
                  <a:cubicBezTo>
                    <a:pt x="371006" y="0"/>
                    <a:pt x="386035" y="6225"/>
                    <a:pt x="397116" y="17306"/>
                  </a:cubicBezTo>
                  <a:cubicBezTo>
                    <a:pt x="408197" y="28387"/>
                    <a:pt x="414422" y="43416"/>
                    <a:pt x="414422" y="59087"/>
                  </a:cubicBezTo>
                  <a:lnTo>
                    <a:pt x="414422" y="59087"/>
                  </a:lnTo>
                  <a:cubicBezTo>
                    <a:pt x="414422" y="74758"/>
                    <a:pt x="408197" y="89787"/>
                    <a:pt x="397116" y="100868"/>
                  </a:cubicBezTo>
                  <a:cubicBezTo>
                    <a:pt x="386035" y="111949"/>
                    <a:pt x="371006" y="118174"/>
                    <a:pt x="355335" y="118174"/>
                  </a:cubicBezTo>
                  <a:lnTo>
                    <a:pt x="59087" y="118174"/>
                  </a:lnTo>
                  <a:cubicBezTo>
                    <a:pt x="43416" y="118174"/>
                    <a:pt x="28387" y="111949"/>
                    <a:pt x="17306" y="100868"/>
                  </a:cubicBezTo>
                  <a:cubicBezTo>
                    <a:pt x="6225" y="89787"/>
                    <a:pt x="0" y="74758"/>
                    <a:pt x="0" y="59087"/>
                  </a:cubicBezTo>
                  <a:lnTo>
                    <a:pt x="0" y="59087"/>
                  </a:lnTo>
                  <a:cubicBezTo>
                    <a:pt x="0" y="43416"/>
                    <a:pt x="6225" y="28387"/>
                    <a:pt x="17306" y="17306"/>
                  </a:cubicBezTo>
                  <a:cubicBezTo>
                    <a:pt x="28387" y="6225"/>
                    <a:pt x="43416" y="0"/>
                    <a:pt x="59087" y="0"/>
                  </a:cubicBezTo>
                  <a:close/>
                </a:path>
              </a:pathLst>
            </a:custGeom>
            <a:solidFill>
              <a:srgbClr val="FF1495"/>
            </a:solidFill>
          </p:spPr>
          <p:txBody>
            <a:bodyPr/>
            <a:lstStyle/>
            <a:p>
              <a:endParaRPr lang="en-PH"/>
            </a:p>
          </p:txBody>
        </p:sp>
        <p:sp>
          <p:nvSpPr>
            <p:cNvPr id="60" name="TextBox 60"/>
            <p:cNvSpPr txBox="1"/>
            <p:nvPr/>
          </p:nvSpPr>
          <p:spPr>
            <a:xfrm>
              <a:off x="0" y="-28575"/>
              <a:ext cx="414422" cy="146749"/>
            </a:xfrm>
            <a:prstGeom prst="rect">
              <a:avLst/>
            </a:prstGeom>
          </p:spPr>
          <p:txBody>
            <a:bodyPr lIns="50800" tIns="50800" rIns="50800" bIns="50800" rtlCol="0" anchor="ctr"/>
            <a:lstStyle/>
            <a:p>
              <a:pPr algn="ctr">
                <a:lnSpc>
                  <a:spcPts val="2595"/>
                </a:lnSpc>
              </a:pPr>
              <a:endParaRPr/>
            </a:p>
          </p:txBody>
        </p:sp>
      </p:grpSp>
      <p:sp>
        <p:nvSpPr>
          <p:cNvPr id="61" name="Freeform 61"/>
          <p:cNvSpPr/>
          <p:nvPr/>
        </p:nvSpPr>
        <p:spPr>
          <a:xfrm>
            <a:off x="11282473" y="7649000"/>
            <a:ext cx="507061" cy="382831"/>
          </a:xfrm>
          <a:custGeom>
            <a:avLst/>
            <a:gdLst/>
            <a:ahLst/>
            <a:cxnLst/>
            <a:rect l="l" t="t" r="r" b="b"/>
            <a:pathLst>
              <a:path w="507061" h="382831">
                <a:moveTo>
                  <a:pt x="0" y="0"/>
                </a:moveTo>
                <a:lnTo>
                  <a:pt x="507061" y="0"/>
                </a:lnTo>
                <a:lnTo>
                  <a:pt x="507061" y="382831"/>
                </a:lnTo>
                <a:lnTo>
                  <a:pt x="0" y="3828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62" name="TextBox 62"/>
          <p:cNvSpPr txBox="1"/>
          <p:nvPr/>
        </p:nvSpPr>
        <p:spPr>
          <a:xfrm>
            <a:off x="9525256" y="5263677"/>
            <a:ext cx="1647448"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STO TOTAL</a:t>
            </a:r>
          </a:p>
        </p:txBody>
      </p:sp>
      <p:sp>
        <p:nvSpPr>
          <p:cNvPr id="63" name="TextBox 63"/>
          <p:cNvSpPr txBox="1"/>
          <p:nvPr/>
        </p:nvSpPr>
        <p:spPr>
          <a:xfrm>
            <a:off x="9536820" y="5688968"/>
            <a:ext cx="1669673"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LDD COUNT</a:t>
            </a:r>
          </a:p>
        </p:txBody>
      </p:sp>
      <p:sp>
        <p:nvSpPr>
          <p:cNvPr id="64" name="Freeform 64"/>
          <p:cNvSpPr/>
          <p:nvPr/>
        </p:nvSpPr>
        <p:spPr>
          <a:xfrm>
            <a:off x="6254087" y="4895301"/>
            <a:ext cx="3076495" cy="869110"/>
          </a:xfrm>
          <a:custGeom>
            <a:avLst/>
            <a:gdLst/>
            <a:ahLst/>
            <a:cxnLst/>
            <a:rect l="l" t="t" r="r" b="b"/>
            <a:pathLst>
              <a:path w="3076495" h="869110">
                <a:moveTo>
                  <a:pt x="0" y="0"/>
                </a:moveTo>
                <a:lnTo>
                  <a:pt x="3076495" y="0"/>
                </a:lnTo>
                <a:lnTo>
                  <a:pt x="3076495" y="869110"/>
                </a:lnTo>
                <a:lnTo>
                  <a:pt x="0" y="86911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65" name="TextBox 65"/>
          <p:cNvSpPr txBox="1"/>
          <p:nvPr/>
        </p:nvSpPr>
        <p:spPr>
          <a:xfrm>
            <a:off x="11070173" y="5256420"/>
            <a:ext cx="931661"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209</a:t>
            </a:r>
          </a:p>
        </p:txBody>
      </p:sp>
      <p:sp>
        <p:nvSpPr>
          <p:cNvPr id="66" name="TextBox 66"/>
          <p:cNvSpPr txBox="1"/>
          <p:nvPr/>
        </p:nvSpPr>
        <p:spPr>
          <a:xfrm>
            <a:off x="11070173" y="5724083"/>
            <a:ext cx="931661"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210</a:t>
            </a:r>
          </a:p>
        </p:txBody>
      </p:sp>
      <p:sp>
        <p:nvSpPr>
          <p:cNvPr id="67" name="TextBox 67"/>
          <p:cNvSpPr txBox="1"/>
          <p:nvPr/>
        </p:nvSpPr>
        <p:spPr>
          <a:xfrm>
            <a:off x="11070173" y="6098918"/>
            <a:ext cx="931661"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211</a:t>
            </a:r>
          </a:p>
        </p:txBody>
      </p:sp>
      <p:sp>
        <p:nvSpPr>
          <p:cNvPr id="68" name="Freeform 68"/>
          <p:cNvSpPr/>
          <p:nvPr/>
        </p:nvSpPr>
        <p:spPr>
          <a:xfrm flipH="1">
            <a:off x="11185483" y="5223449"/>
            <a:ext cx="4205237" cy="1187979"/>
          </a:xfrm>
          <a:custGeom>
            <a:avLst/>
            <a:gdLst/>
            <a:ahLst/>
            <a:cxnLst/>
            <a:rect l="l" t="t" r="r" b="b"/>
            <a:pathLst>
              <a:path w="4205237" h="1187979">
                <a:moveTo>
                  <a:pt x="4205237" y="0"/>
                </a:moveTo>
                <a:lnTo>
                  <a:pt x="0" y="0"/>
                </a:lnTo>
                <a:lnTo>
                  <a:pt x="0" y="1187980"/>
                </a:lnTo>
                <a:lnTo>
                  <a:pt x="4205237" y="1187980"/>
                </a:lnTo>
                <a:lnTo>
                  <a:pt x="4205237"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69" name="Freeform 69"/>
          <p:cNvSpPr/>
          <p:nvPr/>
        </p:nvSpPr>
        <p:spPr>
          <a:xfrm>
            <a:off x="11294530" y="8084370"/>
            <a:ext cx="507061" cy="382831"/>
          </a:xfrm>
          <a:custGeom>
            <a:avLst/>
            <a:gdLst/>
            <a:ahLst/>
            <a:cxnLst/>
            <a:rect l="l" t="t" r="r" b="b"/>
            <a:pathLst>
              <a:path w="507061" h="382831">
                <a:moveTo>
                  <a:pt x="0" y="0"/>
                </a:moveTo>
                <a:lnTo>
                  <a:pt x="507061" y="0"/>
                </a:lnTo>
                <a:lnTo>
                  <a:pt x="507061" y="382831"/>
                </a:lnTo>
                <a:lnTo>
                  <a:pt x="0" y="3828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0" name="Freeform 70"/>
          <p:cNvSpPr/>
          <p:nvPr/>
        </p:nvSpPr>
        <p:spPr>
          <a:xfrm>
            <a:off x="11294530" y="8535584"/>
            <a:ext cx="507061" cy="382831"/>
          </a:xfrm>
          <a:custGeom>
            <a:avLst/>
            <a:gdLst/>
            <a:ahLst/>
            <a:cxnLst/>
            <a:rect l="l" t="t" r="r" b="b"/>
            <a:pathLst>
              <a:path w="507061" h="382831">
                <a:moveTo>
                  <a:pt x="0" y="0"/>
                </a:moveTo>
                <a:lnTo>
                  <a:pt x="507061" y="0"/>
                </a:lnTo>
                <a:lnTo>
                  <a:pt x="507061" y="382831"/>
                </a:lnTo>
                <a:lnTo>
                  <a:pt x="0" y="38283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1" name="Group 71"/>
          <p:cNvGrpSpPr/>
          <p:nvPr/>
        </p:nvGrpSpPr>
        <p:grpSpPr>
          <a:xfrm>
            <a:off x="352100" y="2509942"/>
            <a:ext cx="4208794" cy="5121564"/>
            <a:chOff x="0" y="0"/>
            <a:chExt cx="1108489" cy="1348889"/>
          </a:xfrm>
        </p:grpSpPr>
        <p:sp>
          <p:nvSpPr>
            <p:cNvPr id="72" name="Freeform 72"/>
            <p:cNvSpPr/>
            <p:nvPr/>
          </p:nvSpPr>
          <p:spPr>
            <a:xfrm>
              <a:off x="0" y="0"/>
              <a:ext cx="1108489" cy="1348889"/>
            </a:xfrm>
            <a:custGeom>
              <a:avLst/>
              <a:gdLst/>
              <a:ahLst/>
              <a:cxnLst/>
              <a:rect l="l" t="t" r="r" b="b"/>
              <a:pathLst>
                <a:path w="1108489" h="1348889">
                  <a:moveTo>
                    <a:pt x="93813" y="0"/>
                  </a:moveTo>
                  <a:lnTo>
                    <a:pt x="1014676" y="0"/>
                  </a:lnTo>
                  <a:cubicBezTo>
                    <a:pt x="1039557" y="0"/>
                    <a:pt x="1063419" y="9884"/>
                    <a:pt x="1081012" y="27477"/>
                  </a:cubicBezTo>
                  <a:cubicBezTo>
                    <a:pt x="1098605" y="45070"/>
                    <a:pt x="1108489" y="68932"/>
                    <a:pt x="1108489" y="93813"/>
                  </a:cubicBezTo>
                  <a:lnTo>
                    <a:pt x="1108489" y="1255077"/>
                  </a:lnTo>
                  <a:cubicBezTo>
                    <a:pt x="1108489" y="1279957"/>
                    <a:pt x="1098605" y="1303819"/>
                    <a:pt x="1081012" y="1321412"/>
                  </a:cubicBezTo>
                  <a:cubicBezTo>
                    <a:pt x="1063419" y="1339005"/>
                    <a:pt x="1039557" y="1348889"/>
                    <a:pt x="1014676" y="1348889"/>
                  </a:cubicBezTo>
                  <a:lnTo>
                    <a:pt x="93813" y="1348889"/>
                  </a:lnTo>
                  <a:cubicBezTo>
                    <a:pt x="68932" y="1348889"/>
                    <a:pt x="45070" y="1339005"/>
                    <a:pt x="27477" y="1321412"/>
                  </a:cubicBezTo>
                  <a:cubicBezTo>
                    <a:pt x="9884" y="1303819"/>
                    <a:pt x="0" y="1279957"/>
                    <a:pt x="0" y="1255077"/>
                  </a:cubicBezTo>
                  <a:lnTo>
                    <a:pt x="0" y="93813"/>
                  </a:lnTo>
                  <a:cubicBezTo>
                    <a:pt x="0" y="68932"/>
                    <a:pt x="9884" y="45070"/>
                    <a:pt x="27477" y="27477"/>
                  </a:cubicBezTo>
                  <a:cubicBezTo>
                    <a:pt x="45070" y="9884"/>
                    <a:pt x="68932" y="0"/>
                    <a:pt x="93813" y="0"/>
                  </a:cubicBezTo>
                  <a:close/>
                </a:path>
              </a:pathLst>
            </a:custGeom>
            <a:solidFill>
              <a:srgbClr val="FF1495"/>
            </a:solidFill>
          </p:spPr>
          <p:txBody>
            <a:bodyPr/>
            <a:lstStyle/>
            <a:p>
              <a:endParaRPr lang="en-PH"/>
            </a:p>
          </p:txBody>
        </p:sp>
        <p:sp>
          <p:nvSpPr>
            <p:cNvPr id="73" name="TextBox 73"/>
            <p:cNvSpPr txBox="1"/>
            <p:nvPr/>
          </p:nvSpPr>
          <p:spPr>
            <a:xfrm>
              <a:off x="0" y="-28575"/>
              <a:ext cx="1108489" cy="1377464"/>
            </a:xfrm>
            <a:prstGeom prst="rect">
              <a:avLst/>
            </a:prstGeom>
          </p:spPr>
          <p:txBody>
            <a:bodyPr lIns="50800" tIns="50800" rIns="50800" bIns="50800" rtlCol="0" anchor="ctr"/>
            <a:lstStyle/>
            <a:p>
              <a:pPr algn="ctr">
                <a:lnSpc>
                  <a:spcPts val="2595"/>
                </a:lnSpc>
              </a:pPr>
              <a:endParaRPr/>
            </a:p>
          </p:txBody>
        </p:sp>
      </p:grpSp>
      <p:grpSp>
        <p:nvGrpSpPr>
          <p:cNvPr id="74" name="Group 74"/>
          <p:cNvGrpSpPr/>
          <p:nvPr/>
        </p:nvGrpSpPr>
        <p:grpSpPr>
          <a:xfrm>
            <a:off x="474080" y="2604816"/>
            <a:ext cx="3761725" cy="899420"/>
            <a:chOff x="0" y="0"/>
            <a:chExt cx="990742" cy="236884"/>
          </a:xfrm>
        </p:grpSpPr>
        <p:sp>
          <p:nvSpPr>
            <p:cNvPr id="75" name="Freeform 75"/>
            <p:cNvSpPr/>
            <p:nvPr/>
          </p:nvSpPr>
          <p:spPr>
            <a:xfrm>
              <a:off x="0" y="0"/>
              <a:ext cx="990742" cy="236884"/>
            </a:xfrm>
            <a:custGeom>
              <a:avLst/>
              <a:gdLst/>
              <a:ahLst/>
              <a:cxnLst/>
              <a:rect l="l" t="t" r="r" b="b"/>
              <a:pathLst>
                <a:path w="990742" h="236884">
                  <a:moveTo>
                    <a:pt x="104962" y="0"/>
                  </a:moveTo>
                  <a:lnTo>
                    <a:pt x="885781" y="0"/>
                  </a:lnTo>
                  <a:cubicBezTo>
                    <a:pt x="943749" y="0"/>
                    <a:pt x="990742" y="46993"/>
                    <a:pt x="990742" y="104962"/>
                  </a:cubicBezTo>
                  <a:lnTo>
                    <a:pt x="990742" y="131922"/>
                  </a:lnTo>
                  <a:cubicBezTo>
                    <a:pt x="990742" y="189891"/>
                    <a:pt x="943749" y="236884"/>
                    <a:pt x="885781" y="236884"/>
                  </a:cubicBezTo>
                  <a:lnTo>
                    <a:pt x="104962" y="236884"/>
                  </a:lnTo>
                  <a:cubicBezTo>
                    <a:pt x="46993" y="236884"/>
                    <a:pt x="0" y="189891"/>
                    <a:pt x="0" y="131922"/>
                  </a:cubicBezTo>
                  <a:lnTo>
                    <a:pt x="0" y="104962"/>
                  </a:lnTo>
                  <a:cubicBezTo>
                    <a:pt x="0" y="46993"/>
                    <a:pt x="46993" y="0"/>
                    <a:pt x="104962" y="0"/>
                  </a:cubicBezTo>
                  <a:close/>
                </a:path>
              </a:pathLst>
            </a:custGeom>
            <a:solidFill>
              <a:srgbClr val="642EC7"/>
            </a:solidFill>
          </p:spPr>
          <p:txBody>
            <a:bodyPr/>
            <a:lstStyle/>
            <a:p>
              <a:endParaRPr lang="en-PH"/>
            </a:p>
          </p:txBody>
        </p:sp>
        <p:sp>
          <p:nvSpPr>
            <p:cNvPr id="76" name="TextBox 76"/>
            <p:cNvSpPr txBox="1"/>
            <p:nvPr/>
          </p:nvSpPr>
          <p:spPr>
            <a:xfrm>
              <a:off x="0" y="-28575"/>
              <a:ext cx="990742" cy="265459"/>
            </a:xfrm>
            <a:prstGeom prst="rect">
              <a:avLst/>
            </a:prstGeom>
          </p:spPr>
          <p:txBody>
            <a:bodyPr lIns="50800" tIns="50800" rIns="50800" bIns="50800" rtlCol="0" anchor="ctr"/>
            <a:lstStyle/>
            <a:p>
              <a:pPr algn="ctr">
                <a:lnSpc>
                  <a:spcPts val="2595"/>
                </a:lnSpc>
              </a:pPr>
              <a:endParaRPr/>
            </a:p>
          </p:txBody>
        </p:sp>
      </p:grpSp>
      <p:sp>
        <p:nvSpPr>
          <p:cNvPr id="77" name="Freeform 77"/>
          <p:cNvSpPr/>
          <p:nvPr/>
        </p:nvSpPr>
        <p:spPr>
          <a:xfrm>
            <a:off x="4235806" y="4850175"/>
            <a:ext cx="1014026" cy="902483"/>
          </a:xfrm>
          <a:custGeom>
            <a:avLst/>
            <a:gdLst/>
            <a:ahLst/>
            <a:cxnLst/>
            <a:rect l="l" t="t" r="r" b="b"/>
            <a:pathLst>
              <a:path w="1014026" h="902483">
                <a:moveTo>
                  <a:pt x="0" y="0"/>
                </a:moveTo>
                <a:lnTo>
                  <a:pt x="1014025" y="0"/>
                </a:lnTo>
                <a:lnTo>
                  <a:pt x="1014025" y="902483"/>
                </a:lnTo>
                <a:lnTo>
                  <a:pt x="0" y="90248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78" name="TextBox 78"/>
          <p:cNvSpPr txBox="1"/>
          <p:nvPr/>
        </p:nvSpPr>
        <p:spPr>
          <a:xfrm>
            <a:off x="171024" y="148482"/>
            <a:ext cx="2246648" cy="655494"/>
          </a:xfrm>
          <a:prstGeom prst="rect">
            <a:avLst/>
          </a:prstGeom>
        </p:spPr>
        <p:txBody>
          <a:bodyPr lIns="0" tIns="0" rIns="0" bIns="0" rtlCol="0" anchor="t">
            <a:spAutoFit/>
          </a:bodyPr>
          <a:lstStyle/>
          <a:p>
            <a:pPr marL="0" lvl="0" indent="0" algn="ctr">
              <a:lnSpc>
                <a:spcPts val="2512"/>
              </a:lnSpc>
              <a:spcBef>
                <a:spcPct val="0"/>
              </a:spcBef>
            </a:pPr>
            <a:r>
              <a:rPr lang="en-US" sz="2243" b="1" spc="-67">
                <a:solidFill>
                  <a:srgbClr val="FFFFFF"/>
                </a:solidFill>
                <a:latin typeface="Poppins Bold"/>
                <a:ea typeface="Poppins Bold"/>
                <a:cs typeface="Poppins Bold"/>
                <a:sym typeface="Poppins Bold"/>
              </a:rPr>
              <a:t>Symbolic Addressing</a:t>
            </a:r>
          </a:p>
        </p:txBody>
      </p:sp>
      <p:sp>
        <p:nvSpPr>
          <p:cNvPr id="79" name="TextBox 79"/>
          <p:cNvSpPr txBox="1"/>
          <p:nvPr/>
        </p:nvSpPr>
        <p:spPr>
          <a:xfrm>
            <a:off x="13070593" y="3937359"/>
            <a:ext cx="4640254" cy="1162190"/>
          </a:xfrm>
          <a:prstGeom prst="rect">
            <a:avLst/>
          </a:prstGeom>
        </p:spPr>
        <p:txBody>
          <a:bodyPr lIns="0" tIns="0" rIns="0" bIns="0" rtlCol="0" anchor="t">
            <a:spAutoFit/>
          </a:bodyPr>
          <a:lstStyle/>
          <a:p>
            <a:pPr algn="ctr">
              <a:lnSpc>
                <a:spcPts val="3139"/>
              </a:lnSpc>
              <a:spcBef>
                <a:spcPct val="0"/>
              </a:spcBef>
            </a:pPr>
            <a:r>
              <a:rPr lang="en-US" sz="2242" b="1" i="1">
                <a:solidFill>
                  <a:srgbClr val="000000"/>
                </a:solidFill>
                <a:latin typeface="Open Sans Bold Italics"/>
                <a:ea typeface="Open Sans Bold Italics"/>
                <a:cs typeface="Open Sans Bold Italics"/>
                <a:sym typeface="Open Sans Bold Italics"/>
              </a:rPr>
              <a:t>We don’t need to remember the exact location of the address in symbolic addressing</a:t>
            </a:r>
          </a:p>
        </p:txBody>
      </p:sp>
      <p:sp>
        <p:nvSpPr>
          <p:cNvPr id="80" name="TextBox 80"/>
          <p:cNvSpPr txBox="1"/>
          <p:nvPr/>
        </p:nvSpPr>
        <p:spPr>
          <a:xfrm>
            <a:off x="9736611" y="1097191"/>
            <a:ext cx="1799392" cy="482400"/>
          </a:xfrm>
          <a:prstGeom prst="rect">
            <a:avLst/>
          </a:prstGeom>
        </p:spPr>
        <p:txBody>
          <a:bodyPr lIns="0" tIns="0" rIns="0" bIns="0" rtlCol="0" anchor="t">
            <a:spAutoFit/>
          </a:bodyPr>
          <a:lstStyle/>
          <a:p>
            <a:pPr algn="ctr">
              <a:lnSpc>
                <a:spcPts val="3909"/>
              </a:lnSpc>
            </a:pPr>
            <a:r>
              <a:rPr lang="en-US" sz="2792" b="1">
                <a:solidFill>
                  <a:srgbClr val="FFFFFF"/>
                </a:solidFill>
                <a:latin typeface="Now Bold"/>
                <a:ea typeface="Now Bold"/>
                <a:cs typeface="Now Bold"/>
                <a:sym typeface="Now Bold"/>
              </a:rPr>
              <a:t>Memory</a:t>
            </a:r>
          </a:p>
        </p:txBody>
      </p:sp>
      <p:sp>
        <p:nvSpPr>
          <p:cNvPr id="81" name="TextBox 81"/>
          <p:cNvSpPr txBox="1"/>
          <p:nvPr/>
        </p:nvSpPr>
        <p:spPr>
          <a:xfrm>
            <a:off x="9610409" y="1719410"/>
            <a:ext cx="1465183" cy="294814"/>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IN</a:t>
            </a:r>
          </a:p>
        </p:txBody>
      </p:sp>
      <p:sp>
        <p:nvSpPr>
          <p:cNvPr id="82" name="TextBox 82"/>
          <p:cNvSpPr txBox="1"/>
          <p:nvPr/>
        </p:nvSpPr>
        <p:spPr>
          <a:xfrm>
            <a:off x="9803391" y="6095421"/>
            <a:ext cx="1091179" cy="292675"/>
          </a:xfrm>
          <a:prstGeom prst="rect">
            <a:avLst/>
          </a:prstGeom>
        </p:spPr>
        <p:txBody>
          <a:bodyPr lIns="0" tIns="0" rIns="0" bIns="0" rtlCol="0" anchor="t">
            <a:spAutoFit/>
          </a:bodyPr>
          <a:lstStyle/>
          <a:p>
            <a:pPr algn="l">
              <a:lnSpc>
                <a:spcPts val="2463"/>
              </a:lnSpc>
            </a:pPr>
            <a:r>
              <a:rPr lang="en-US" sz="1759" b="1">
                <a:solidFill>
                  <a:srgbClr val="FFFFFF"/>
                </a:solidFill>
                <a:latin typeface="Now Bold"/>
                <a:ea typeface="Now Bold"/>
                <a:cs typeface="Now Bold"/>
                <a:sym typeface="Now Bold"/>
              </a:rPr>
              <a:t>INC ACC</a:t>
            </a:r>
          </a:p>
        </p:txBody>
      </p:sp>
      <p:sp>
        <p:nvSpPr>
          <p:cNvPr id="83" name="TextBox 83"/>
          <p:cNvSpPr txBox="1"/>
          <p:nvPr/>
        </p:nvSpPr>
        <p:spPr>
          <a:xfrm>
            <a:off x="9650915" y="6498096"/>
            <a:ext cx="1737673" cy="292675"/>
          </a:xfrm>
          <a:prstGeom prst="rect">
            <a:avLst/>
          </a:prstGeom>
        </p:spPr>
        <p:txBody>
          <a:bodyPr lIns="0" tIns="0" rIns="0" bIns="0" rtlCol="0" anchor="t">
            <a:spAutoFit/>
          </a:bodyPr>
          <a:lstStyle/>
          <a:p>
            <a:pPr algn="l">
              <a:lnSpc>
                <a:spcPts val="2463"/>
              </a:lnSpc>
            </a:pPr>
            <a:r>
              <a:rPr lang="en-US" sz="1759" b="1">
                <a:solidFill>
                  <a:srgbClr val="FFFFFF"/>
                </a:solidFill>
                <a:latin typeface="Now Bold"/>
                <a:ea typeface="Now Bold"/>
                <a:cs typeface="Now Bold"/>
                <a:sym typeface="Now Bold"/>
              </a:rPr>
              <a:t>CMP MAX</a:t>
            </a:r>
          </a:p>
        </p:txBody>
      </p:sp>
      <p:sp>
        <p:nvSpPr>
          <p:cNvPr id="84" name="TextBox 84"/>
          <p:cNvSpPr txBox="1"/>
          <p:nvPr/>
        </p:nvSpPr>
        <p:spPr>
          <a:xfrm>
            <a:off x="9592927" y="6901542"/>
            <a:ext cx="1467627"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JPN STRLTP</a:t>
            </a:r>
          </a:p>
        </p:txBody>
      </p:sp>
      <p:sp>
        <p:nvSpPr>
          <p:cNvPr id="85" name="TextBox 85"/>
          <p:cNvSpPr txBox="1"/>
          <p:nvPr/>
        </p:nvSpPr>
        <p:spPr>
          <a:xfrm>
            <a:off x="9893975" y="7253676"/>
            <a:ext cx="931661"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END</a:t>
            </a:r>
          </a:p>
        </p:txBody>
      </p:sp>
      <p:sp>
        <p:nvSpPr>
          <p:cNvPr id="86" name="TextBox 86"/>
          <p:cNvSpPr txBox="1"/>
          <p:nvPr/>
        </p:nvSpPr>
        <p:spPr>
          <a:xfrm>
            <a:off x="9610409" y="2142904"/>
            <a:ext cx="1465183" cy="294814"/>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SUB #48</a:t>
            </a:r>
          </a:p>
        </p:txBody>
      </p:sp>
      <p:sp>
        <p:nvSpPr>
          <p:cNvPr id="87" name="TextBox 87"/>
          <p:cNvSpPr txBox="1"/>
          <p:nvPr/>
        </p:nvSpPr>
        <p:spPr>
          <a:xfrm>
            <a:off x="9610409" y="2478333"/>
            <a:ext cx="1465183" cy="294814"/>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STO MAX</a:t>
            </a:r>
          </a:p>
        </p:txBody>
      </p:sp>
      <p:sp>
        <p:nvSpPr>
          <p:cNvPr id="88" name="TextBox 88"/>
          <p:cNvSpPr txBox="1"/>
          <p:nvPr/>
        </p:nvSpPr>
        <p:spPr>
          <a:xfrm>
            <a:off x="9604989" y="2904294"/>
            <a:ext cx="1465183" cy="294814"/>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LDM #0</a:t>
            </a:r>
          </a:p>
        </p:txBody>
      </p:sp>
      <p:sp>
        <p:nvSpPr>
          <p:cNvPr id="89" name="TextBox 89"/>
          <p:cNvSpPr txBox="1"/>
          <p:nvPr/>
        </p:nvSpPr>
        <p:spPr>
          <a:xfrm>
            <a:off x="9604989" y="3315140"/>
            <a:ext cx="1465183" cy="294814"/>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STO TOTAL</a:t>
            </a:r>
          </a:p>
        </p:txBody>
      </p:sp>
      <p:sp>
        <p:nvSpPr>
          <p:cNvPr id="90" name="TextBox 90"/>
          <p:cNvSpPr txBox="1"/>
          <p:nvPr/>
        </p:nvSpPr>
        <p:spPr>
          <a:xfrm>
            <a:off x="9627214" y="3727773"/>
            <a:ext cx="1465183" cy="294814"/>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STO COUNT</a:t>
            </a:r>
          </a:p>
        </p:txBody>
      </p:sp>
      <p:sp>
        <p:nvSpPr>
          <p:cNvPr id="91" name="TextBox 91"/>
          <p:cNvSpPr txBox="1"/>
          <p:nvPr/>
        </p:nvSpPr>
        <p:spPr>
          <a:xfrm>
            <a:off x="9650915" y="4921848"/>
            <a:ext cx="1441482"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ADD TOTAL</a:t>
            </a:r>
          </a:p>
        </p:txBody>
      </p:sp>
      <p:sp>
        <p:nvSpPr>
          <p:cNvPr id="92" name="TextBox 92"/>
          <p:cNvSpPr txBox="1"/>
          <p:nvPr/>
        </p:nvSpPr>
        <p:spPr>
          <a:xfrm>
            <a:off x="5168511" y="3674429"/>
            <a:ext cx="2420229" cy="1153746"/>
          </a:xfrm>
          <a:prstGeom prst="rect">
            <a:avLst/>
          </a:prstGeom>
        </p:spPr>
        <p:txBody>
          <a:bodyPr lIns="0" tIns="0" rIns="0" bIns="0" rtlCol="0" anchor="t">
            <a:spAutoFit/>
          </a:bodyPr>
          <a:lstStyle/>
          <a:p>
            <a:pPr algn="ctr">
              <a:lnSpc>
                <a:spcPts val="3079"/>
              </a:lnSpc>
              <a:spcBef>
                <a:spcPct val="0"/>
              </a:spcBef>
            </a:pPr>
            <a:r>
              <a:rPr lang="en-US" sz="2199" b="1" i="1">
                <a:solidFill>
                  <a:srgbClr val="000000"/>
                </a:solidFill>
                <a:latin typeface="Open Sans Bold Italics"/>
                <a:ea typeface="Open Sans Bold Italics"/>
                <a:cs typeface="Open Sans Bold Italics"/>
                <a:sym typeface="Open Sans Bold Italics"/>
              </a:rPr>
              <a:t>Labels (eg. MAX, TOTAL, COUNT) are used</a:t>
            </a:r>
          </a:p>
        </p:txBody>
      </p:sp>
      <p:sp>
        <p:nvSpPr>
          <p:cNvPr id="93" name="TextBox 93"/>
          <p:cNvSpPr txBox="1"/>
          <p:nvPr/>
        </p:nvSpPr>
        <p:spPr>
          <a:xfrm>
            <a:off x="11070173" y="1731104"/>
            <a:ext cx="931661"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200</a:t>
            </a:r>
          </a:p>
        </p:txBody>
      </p:sp>
      <p:sp>
        <p:nvSpPr>
          <p:cNvPr id="94" name="TextBox 94"/>
          <p:cNvSpPr txBox="1"/>
          <p:nvPr/>
        </p:nvSpPr>
        <p:spPr>
          <a:xfrm>
            <a:off x="9803391" y="4113609"/>
            <a:ext cx="931661"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IN</a:t>
            </a:r>
          </a:p>
        </p:txBody>
      </p:sp>
      <p:sp>
        <p:nvSpPr>
          <p:cNvPr id="95" name="TextBox 95"/>
          <p:cNvSpPr txBox="1"/>
          <p:nvPr/>
        </p:nvSpPr>
        <p:spPr>
          <a:xfrm>
            <a:off x="9690553" y="4531266"/>
            <a:ext cx="1272376"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SUB #48</a:t>
            </a:r>
          </a:p>
        </p:txBody>
      </p:sp>
      <p:sp>
        <p:nvSpPr>
          <p:cNvPr id="96" name="TextBox 96"/>
          <p:cNvSpPr txBox="1"/>
          <p:nvPr/>
        </p:nvSpPr>
        <p:spPr>
          <a:xfrm>
            <a:off x="11070173" y="2096097"/>
            <a:ext cx="931661"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201</a:t>
            </a:r>
          </a:p>
        </p:txBody>
      </p:sp>
      <p:sp>
        <p:nvSpPr>
          <p:cNvPr id="97" name="TextBox 97"/>
          <p:cNvSpPr txBox="1"/>
          <p:nvPr/>
        </p:nvSpPr>
        <p:spPr>
          <a:xfrm>
            <a:off x="11070173" y="2504694"/>
            <a:ext cx="931661"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202</a:t>
            </a:r>
          </a:p>
        </p:txBody>
      </p:sp>
      <p:sp>
        <p:nvSpPr>
          <p:cNvPr id="98" name="TextBox 98"/>
          <p:cNvSpPr txBox="1"/>
          <p:nvPr/>
        </p:nvSpPr>
        <p:spPr>
          <a:xfrm>
            <a:off x="11070173" y="2869687"/>
            <a:ext cx="931661"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203</a:t>
            </a:r>
          </a:p>
        </p:txBody>
      </p:sp>
      <p:sp>
        <p:nvSpPr>
          <p:cNvPr id="99" name="TextBox 99"/>
          <p:cNvSpPr txBox="1"/>
          <p:nvPr/>
        </p:nvSpPr>
        <p:spPr>
          <a:xfrm>
            <a:off x="11070173" y="3337350"/>
            <a:ext cx="931661"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204</a:t>
            </a:r>
          </a:p>
        </p:txBody>
      </p:sp>
      <p:sp>
        <p:nvSpPr>
          <p:cNvPr id="100" name="TextBox 100"/>
          <p:cNvSpPr txBox="1"/>
          <p:nvPr/>
        </p:nvSpPr>
        <p:spPr>
          <a:xfrm>
            <a:off x="11070173" y="3702343"/>
            <a:ext cx="931661"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205</a:t>
            </a:r>
          </a:p>
        </p:txBody>
      </p:sp>
      <p:sp>
        <p:nvSpPr>
          <p:cNvPr id="101" name="TextBox 101"/>
          <p:cNvSpPr txBox="1"/>
          <p:nvPr/>
        </p:nvSpPr>
        <p:spPr>
          <a:xfrm>
            <a:off x="11070173" y="4117838"/>
            <a:ext cx="931661"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206</a:t>
            </a:r>
          </a:p>
        </p:txBody>
      </p:sp>
      <p:sp>
        <p:nvSpPr>
          <p:cNvPr id="102" name="TextBox 102"/>
          <p:cNvSpPr txBox="1"/>
          <p:nvPr/>
        </p:nvSpPr>
        <p:spPr>
          <a:xfrm>
            <a:off x="11070173" y="4482831"/>
            <a:ext cx="931661"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207</a:t>
            </a:r>
          </a:p>
        </p:txBody>
      </p:sp>
      <p:sp>
        <p:nvSpPr>
          <p:cNvPr id="103" name="TextBox 103"/>
          <p:cNvSpPr txBox="1"/>
          <p:nvPr/>
        </p:nvSpPr>
        <p:spPr>
          <a:xfrm>
            <a:off x="11070173" y="4891427"/>
            <a:ext cx="931661"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208</a:t>
            </a:r>
          </a:p>
        </p:txBody>
      </p:sp>
      <p:sp>
        <p:nvSpPr>
          <p:cNvPr id="104" name="TextBox 104"/>
          <p:cNvSpPr txBox="1"/>
          <p:nvPr/>
        </p:nvSpPr>
        <p:spPr>
          <a:xfrm>
            <a:off x="11070173" y="6487817"/>
            <a:ext cx="931661"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212</a:t>
            </a:r>
          </a:p>
        </p:txBody>
      </p:sp>
      <p:sp>
        <p:nvSpPr>
          <p:cNvPr id="105" name="TextBox 105"/>
          <p:cNvSpPr txBox="1"/>
          <p:nvPr/>
        </p:nvSpPr>
        <p:spPr>
          <a:xfrm>
            <a:off x="11070173" y="6891403"/>
            <a:ext cx="931661"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213</a:t>
            </a:r>
          </a:p>
        </p:txBody>
      </p:sp>
      <p:sp>
        <p:nvSpPr>
          <p:cNvPr id="106" name="TextBox 106"/>
          <p:cNvSpPr txBox="1"/>
          <p:nvPr/>
        </p:nvSpPr>
        <p:spPr>
          <a:xfrm>
            <a:off x="12113821" y="7523341"/>
            <a:ext cx="817367" cy="363243"/>
          </a:xfrm>
          <a:prstGeom prst="rect">
            <a:avLst/>
          </a:prstGeom>
        </p:spPr>
        <p:txBody>
          <a:bodyPr lIns="0" tIns="0" rIns="0" bIns="0" rtlCol="0" anchor="t">
            <a:spAutoFit/>
          </a:bodyPr>
          <a:lstStyle/>
          <a:p>
            <a:pPr algn="ctr">
              <a:lnSpc>
                <a:spcPts val="2993"/>
              </a:lnSpc>
              <a:spcBef>
                <a:spcPct val="0"/>
              </a:spcBef>
            </a:pPr>
            <a:r>
              <a:rPr lang="en-US" sz="2138" i="1">
                <a:solidFill>
                  <a:srgbClr val="FFFFFF"/>
                </a:solidFill>
                <a:latin typeface="Open Sans Italics"/>
                <a:ea typeface="Open Sans Italics"/>
                <a:cs typeface="Open Sans Italics"/>
                <a:sym typeface="Open Sans Italics"/>
              </a:rPr>
              <a:t>Total</a:t>
            </a:r>
          </a:p>
        </p:txBody>
      </p:sp>
      <p:sp>
        <p:nvSpPr>
          <p:cNvPr id="107" name="TextBox 107"/>
          <p:cNvSpPr txBox="1"/>
          <p:nvPr/>
        </p:nvSpPr>
        <p:spPr>
          <a:xfrm>
            <a:off x="12113821" y="8075114"/>
            <a:ext cx="817367" cy="363243"/>
          </a:xfrm>
          <a:prstGeom prst="rect">
            <a:avLst/>
          </a:prstGeom>
        </p:spPr>
        <p:txBody>
          <a:bodyPr lIns="0" tIns="0" rIns="0" bIns="0" rtlCol="0" anchor="t">
            <a:spAutoFit/>
          </a:bodyPr>
          <a:lstStyle/>
          <a:p>
            <a:pPr algn="ctr">
              <a:lnSpc>
                <a:spcPts val="2993"/>
              </a:lnSpc>
              <a:spcBef>
                <a:spcPct val="0"/>
              </a:spcBef>
            </a:pPr>
            <a:r>
              <a:rPr lang="en-US" sz="2138" i="1">
                <a:solidFill>
                  <a:srgbClr val="FFFFFF"/>
                </a:solidFill>
                <a:latin typeface="Open Sans Italics"/>
                <a:ea typeface="Open Sans Italics"/>
                <a:cs typeface="Open Sans Italics"/>
                <a:sym typeface="Open Sans Italics"/>
              </a:rPr>
              <a:t>Max</a:t>
            </a:r>
          </a:p>
        </p:txBody>
      </p:sp>
      <p:sp>
        <p:nvSpPr>
          <p:cNvPr id="108" name="TextBox 108"/>
          <p:cNvSpPr txBox="1"/>
          <p:nvPr/>
        </p:nvSpPr>
        <p:spPr>
          <a:xfrm>
            <a:off x="12113821" y="8560518"/>
            <a:ext cx="817367" cy="363243"/>
          </a:xfrm>
          <a:prstGeom prst="rect">
            <a:avLst/>
          </a:prstGeom>
        </p:spPr>
        <p:txBody>
          <a:bodyPr lIns="0" tIns="0" rIns="0" bIns="0" rtlCol="0" anchor="t">
            <a:spAutoFit/>
          </a:bodyPr>
          <a:lstStyle/>
          <a:p>
            <a:pPr algn="ctr">
              <a:lnSpc>
                <a:spcPts val="2993"/>
              </a:lnSpc>
              <a:spcBef>
                <a:spcPct val="0"/>
              </a:spcBef>
            </a:pPr>
            <a:r>
              <a:rPr lang="en-US" sz="2138" i="1">
                <a:solidFill>
                  <a:srgbClr val="FFFFFF"/>
                </a:solidFill>
                <a:latin typeface="Open Sans Italics"/>
                <a:ea typeface="Open Sans Italics"/>
                <a:cs typeface="Open Sans Italics"/>
                <a:sym typeface="Open Sans Italics"/>
              </a:rPr>
              <a:t>Count</a:t>
            </a:r>
          </a:p>
        </p:txBody>
      </p:sp>
      <p:sp>
        <p:nvSpPr>
          <p:cNvPr id="109" name="TextBox 109"/>
          <p:cNvSpPr txBox="1"/>
          <p:nvPr/>
        </p:nvSpPr>
        <p:spPr>
          <a:xfrm>
            <a:off x="1142832" y="2679004"/>
            <a:ext cx="2424223" cy="636745"/>
          </a:xfrm>
          <a:prstGeom prst="rect">
            <a:avLst/>
          </a:prstGeom>
        </p:spPr>
        <p:txBody>
          <a:bodyPr lIns="0" tIns="0" rIns="0" bIns="0" rtlCol="0" anchor="t">
            <a:spAutoFit/>
          </a:bodyPr>
          <a:lstStyle/>
          <a:p>
            <a:pPr marL="0" lvl="0" indent="0" algn="ctr">
              <a:lnSpc>
                <a:spcPts val="4800"/>
              </a:lnSpc>
              <a:spcBef>
                <a:spcPct val="0"/>
              </a:spcBef>
            </a:pPr>
            <a:r>
              <a:rPr lang="en-US" sz="3428" b="1">
                <a:solidFill>
                  <a:srgbClr val="FFFFFF"/>
                </a:solidFill>
                <a:latin typeface="Poppins Bold"/>
                <a:ea typeface="Poppins Bold"/>
                <a:cs typeface="Poppins Bold"/>
                <a:sym typeface="Poppins Bold"/>
              </a:rPr>
              <a:t>Definition</a:t>
            </a:r>
          </a:p>
        </p:txBody>
      </p:sp>
      <p:sp>
        <p:nvSpPr>
          <p:cNvPr id="110" name="TextBox 110"/>
          <p:cNvSpPr txBox="1"/>
          <p:nvPr/>
        </p:nvSpPr>
        <p:spPr>
          <a:xfrm>
            <a:off x="460715" y="3611706"/>
            <a:ext cx="3991564" cy="3274452"/>
          </a:xfrm>
          <a:prstGeom prst="rect">
            <a:avLst/>
          </a:prstGeom>
        </p:spPr>
        <p:txBody>
          <a:bodyPr lIns="0" tIns="0" rIns="0" bIns="0" rtlCol="0" anchor="t">
            <a:spAutoFit/>
          </a:bodyPr>
          <a:lstStyle/>
          <a:p>
            <a:pPr algn="ctr">
              <a:lnSpc>
                <a:spcPts val="3246"/>
              </a:lnSpc>
              <a:spcBef>
                <a:spcPct val="0"/>
              </a:spcBef>
            </a:pPr>
            <a:r>
              <a:rPr lang="en-US" sz="2318">
                <a:solidFill>
                  <a:srgbClr val="FAFAFA"/>
                </a:solidFill>
                <a:latin typeface="Poppins"/>
                <a:ea typeface="Poppins"/>
                <a:cs typeface="Poppins"/>
                <a:sym typeface="Poppins"/>
              </a:rPr>
              <a:t>Symbolic addressing is a method in which memory locations are referred to by </a:t>
            </a:r>
            <a:r>
              <a:rPr lang="en-US" sz="2318" b="1" i="1" u="sng">
                <a:solidFill>
                  <a:srgbClr val="FAFAFA"/>
                </a:solidFill>
                <a:latin typeface="Poppins Bold Italics"/>
                <a:ea typeface="Poppins Bold Italics"/>
                <a:cs typeface="Poppins Bold Italics"/>
                <a:sym typeface="Poppins Bold Italics"/>
              </a:rPr>
              <a:t>labels or symbols,</a:t>
            </a:r>
            <a:r>
              <a:rPr lang="en-US" sz="2318">
                <a:solidFill>
                  <a:srgbClr val="FAFAFA"/>
                </a:solidFill>
                <a:latin typeface="Poppins"/>
                <a:ea typeface="Poppins"/>
                <a:cs typeface="Poppins"/>
                <a:sym typeface="Poppins"/>
              </a:rPr>
              <a:t> making the code more human-readable, with the actual addresses determined during assembly or linking.</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3961" y="0"/>
            <a:ext cx="3076618" cy="961984"/>
            <a:chOff x="0" y="0"/>
            <a:chExt cx="9759796" cy="3051653"/>
          </a:xfrm>
        </p:grpSpPr>
        <p:sp>
          <p:nvSpPr>
            <p:cNvPr id="3" name="Freeform 3"/>
            <p:cNvSpPr/>
            <p:nvPr/>
          </p:nvSpPr>
          <p:spPr>
            <a:xfrm>
              <a:off x="0" y="0"/>
              <a:ext cx="9759796" cy="3051653"/>
            </a:xfrm>
            <a:custGeom>
              <a:avLst/>
              <a:gdLst/>
              <a:ahLst/>
              <a:cxnLst/>
              <a:rect l="l" t="t" r="r" b="b"/>
              <a:pathLst>
                <a:path w="9759796" h="3051653">
                  <a:moveTo>
                    <a:pt x="0" y="0"/>
                  </a:moveTo>
                  <a:lnTo>
                    <a:pt x="9759796" y="0"/>
                  </a:lnTo>
                  <a:lnTo>
                    <a:pt x="9759796" y="3051653"/>
                  </a:lnTo>
                  <a:lnTo>
                    <a:pt x="0" y="3051653"/>
                  </a:lnTo>
                  <a:close/>
                </a:path>
              </a:pathLst>
            </a:custGeom>
            <a:solidFill>
              <a:srgbClr val="019D97"/>
            </a:solidFill>
          </p:spPr>
          <p:txBody>
            <a:bodyPr/>
            <a:lstStyle/>
            <a:p>
              <a:endParaRPr lang="en-PH"/>
            </a:p>
          </p:txBody>
        </p:sp>
      </p:grpSp>
      <p:sp>
        <p:nvSpPr>
          <p:cNvPr id="4" name="Freeform 4"/>
          <p:cNvSpPr/>
          <p:nvPr/>
        </p:nvSpPr>
        <p:spPr>
          <a:xfrm rot="5400000" flipH="1">
            <a:off x="2707331" y="0"/>
            <a:ext cx="961984" cy="961984"/>
          </a:xfrm>
          <a:custGeom>
            <a:avLst/>
            <a:gdLst/>
            <a:ahLst/>
            <a:cxnLst/>
            <a:rect l="l" t="t" r="r" b="b"/>
            <a:pathLst>
              <a:path w="961984" h="961984">
                <a:moveTo>
                  <a:pt x="961984" y="0"/>
                </a:moveTo>
                <a:lnTo>
                  <a:pt x="0" y="0"/>
                </a:lnTo>
                <a:lnTo>
                  <a:pt x="0" y="961984"/>
                </a:lnTo>
                <a:lnTo>
                  <a:pt x="961984" y="961984"/>
                </a:lnTo>
                <a:lnTo>
                  <a:pt x="96198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2855546" y="165664"/>
            <a:ext cx="332777" cy="332777"/>
          </a:xfrm>
          <a:custGeom>
            <a:avLst/>
            <a:gdLst/>
            <a:ahLst/>
            <a:cxnLst/>
            <a:rect l="l" t="t" r="r" b="b"/>
            <a:pathLst>
              <a:path w="332777" h="332777">
                <a:moveTo>
                  <a:pt x="0" y="0"/>
                </a:moveTo>
                <a:lnTo>
                  <a:pt x="332777" y="0"/>
                </a:lnTo>
                <a:lnTo>
                  <a:pt x="332777" y="332777"/>
                </a:lnTo>
                <a:lnTo>
                  <a:pt x="0" y="3327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6" name="Group 6"/>
          <p:cNvGrpSpPr/>
          <p:nvPr/>
        </p:nvGrpSpPr>
        <p:grpSpPr>
          <a:xfrm>
            <a:off x="352100" y="2509942"/>
            <a:ext cx="4208794" cy="5121564"/>
            <a:chOff x="0" y="0"/>
            <a:chExt cx="1108489" cy="1348889"/>
          </a:xfrm>
        </p:grpSpPr>
        <p:sp>
          <p:nvSpPr>
            <p:cNvPr id="7" name="Freeform 7"/>
            <p:cNvSpPr/>
            <p:nvPr/>
          </p:nvSpPr>
          <p:spPr>
            <a:xfrm>
              <a:off x="0" y="0"/>
              <a:ext cx="1108489" cy="1348889"/>
            </a:xfrm>
            <a:custGeom>
              <a:avLst/>
              <a:gdLst/>
              <a:ahLst/>
              <a:cxnLst/>
              <a:rect l="l" t="t" r="r" b="b"/>
              <a:pathLst>
                <a:path w="1108489" h="1348889">
                  <a:moveTo>
                    <a:pt x="93813" y="0"/>
                  </a:moveTo>
                  <a:lnTo>
                    <a:pt x="1014676" y="0"/>
                  </a:lnTo>
                  <a:cubicBezTo>
                    <a:pt x="1039557" y="0"/>
                    <a:pt x="1063419" y="9884"/>
                    <a:pt x="1081012" y="27477"/>
                  </a:cubicBezTo>
                  <a:cubicBezTo>
                    <a:pt x="1098605" y="45070"/>
                    <a:pt x="1108489" y="68932"/>
                    <a:pt x="1108489" y="93813"/>
                  </a:cubicBezTo>
                  <a:lnTo>
                    <a:pt x="1108489" y="1255077"/>
                  </a:lnTo>
                  <a:cubicBezTo>
                    <a:pt x="1108489" y="1279957"/>
                    <a:pt x="1098605" y="1303819"/>
                    <a:pt x="1081012" y="1321412"/>
                  </a:cubicBezTo>
                  <a:cubicBezTo>
                    <a:pt x="1063419" y="1339005"/>
                    <a:pt x="1039557" y="1348889"/>
                    <a:pt x="1014676" y="1348889"/>
                  </a:cubicBezTo>
                  <a:lnTo>
                    <a:pt x="93813" y="1348889"/>
                  </a:lnTo>
                  <a:cubicBezTo>
                    <a:pt x="68932" y="1348889"/>
                    <a:pt x="45070" y="1339005"/>
                    <a:pt x="27477" y="1321412"/>
                  </a:cubicBezTo>
                  <a:cubicBezTo>
                    <a:pt x="9884" y="1303819"/>
                    <a:pt x="0" y="1279957"/>
                    <a:pt x="0" y="1255077"/>
                  </a:cubicBezTo>
                  <a:lnTo>
                    <a:pt x="0" y="93813"/>
                  </a:lnTo>
                  <a:cubicBezTo>
                    <a:pt x="0" y="68932"/>
                    <a:pt x="9884" y="45070"/>
                    <a:pt x="27477" y="27477"/>
                  </a:cubicBezTo>
                  <a:cubicBezTo>
                    <a:pt x="45070" y="9884"/>
                    <a:pt x="68932" y="0"/>
                    <a:pt x="93813" y="0"/>
                  </a:cubicBezTo>
                  <a:close/>
                </a:path>
              </a:pathLst>
            </a:custGeom>
            <a:solidFill>
              <a:srgbClr val="FF1495"/>
            </a:solidFill>
          </p:spPr>
          <p:txBody>
            <a:bodyPr/>
            <a:lstStyle/>
            <a:p>
              <a:endParaRPr lang="en-PH"/>
            </a:p>
          </p:txBody>
        </p:sp>
        <p:sp>
          <p:nvSpPr>
            <p:cNvPr id="8" name="TextBox 8"/>
            <p:cNvSpPr txBox="1"/>
            <p:nvPr/>
          </p:nvSpPr>
          <p:spPr>
            <a:xfrm>
              <a:off x="0" y="-28575"/>
              <a:ext cx="1108489" cy="1377464"/>
            </a:xfrm>
            <a:prstGeom prst="rect">
              <a:avLst/>
            </a:prstGeom>
          </p:spPr>
          <p:txBody>
            <a:bodyPr lIns="50800" tIns="50800" rIns="50800" bIns="50800" rtlCol="0" anchor="ctr"/>
            <a:lstStyle/>
            <a:p>
              <a:pPr algn="ctr">
                <a:lnSpc>
                  <a:spcPts val="2595"/>
                </a:lnSpc>
              </a:pPr>
              <a:endParaRPr/>
            </a:p>
          </p:txBody>
        </p:sp>
      </p:grpSp>
      <p:grpSp>
        <p:nvGrpSpPr>
          <p:cNvPr id="9" name="Group 9"/>
          <p:cNvGrpSpPr/>
          <p:nvPr/>
        </p:nvGrpSpPr>
        <p:grpSpPr>
          <a:xfrm>
            <a:off x="474080" y="2604816"/>
            <a:ext cx="3761725" cy="899420"/>
            <a:chOff x="0" y="0"/>
            <a:chExt cx="990742" cy="236884"/>
          </a:xfrm>
        </p:grpSpPr>
        <p:sp>
          <p:nvSpPr>
            <p:cNvPr id="10" name="Freeform 10"/>
            <p:cNvSpPr/>
            <p:nvPr/>
          </p:nvSpPr>
          <p:spPr>
            <a:xfrm>
              <a:off x="0" y="0"/>
              <a:ext cx="990742" cy="236884"/>
            </a:xfrm>
            <a:custGeom>
              <a:avLst/>
              <a:gdLst/>
              <a:ahLst/>
              <a:cxnLst/>
              <a:rect l="l" t="t" r="r" b="b"/>
              <a:pathLst>
                <a:path w="990742" h="236884">
                  <a:moveTo>
                    <a:pt x="104962" y="0"/>
                  </a:moveTo>
                  <a:lnTo>
                    <a:pt x="885781" y="0"/>
                  </a:lnTo>
                  <a:cubicBezTo>
                    <a:pt x="943749" y="0"/>
                    <a:pt x="990742" y="46993"/>
                    <a:pt x="990742" y="104962"/>
                  </a:cubicBezTo>
                  <a:lnTo>
                    <a:pt x="990742" y="131922"/>
                  </a:lnTo>
                  <a:cubicBezTo>
                    <a:pt x="990742" y="189891"/>
                    <a:pt x="943749" y="236884"/>
                    <a:pt x="885781" y="236884"/>
                  </a:cubicBezTo>
                  <a:lnTo>
                    <a:pt x="104962" y="236884"/>
                  </a:lnTo>
                  <a:cubicBezTo>
                    <a:pt x="46993" y="236884"/>
                    <a:pt x="0" y="189891"/>
                    <a:pt x="0" y="131922"/>
                  </a:cubicBezTo>
                  <a:lnTo>
                    <a:pt x="0" y="104962"/>
                  </a:lnTo>
                  <a:cubicBezTo>
                    <a:pt x="0" y="46993"/>
                    <a:pt x="46993" y="0"/>
                    <a:pt x="104962" y="0"/>
                  </a:cubicBezTo>
                  <a:close/>
                </a:path>
              </a:pathLst>
            </a:custGeom>
            <a:solidFill>
              <a:srgbClr val="642EC7"/>
            </a:solidFill>
          </p:spPr>
          <p:txBody>
            <a:bodyPr/>
            <a:lstStyle/>
            <a:p>
              <a:endParaRPr lang="en-PH"/>
            </a:p>
          </p:txBody>
        </p:sp>
        <p:sp>
          <p:nvSpPr>
            <p:cNvPr id="11" name="TextBox 11"/>
            <p:cNvSpPr txBox="1"/>
            <p:nvPr/>
          </p:nvSpPr>
          <p:spPr>
            <a:xfrm>
              <a:off x="0" y="-28575"/>
              <a:ext cx="990742" cy="265459"/>
            </a:xfrm>
            <a:prstGeom prst="rect">
              <a:avLst/>
            </a:prstGeom>
          </p:spPr>
          <p:txBody>
            <a:bodyPr lIns="50800" tIns="50800" rIns="50800" bIns="50800" rtlCol="0" anchor="ctr"/>
            <a:lstStyle/>
            <a:p>
              <a:pPr algn="ctr">
                <a:lnSpc>
                  <a:spcPts val="2595"/>
                </a:lnSpc>
              </a:pPr>
              <a:endParaRPr/>
            </a:p>
          </p:txBody>
        </p:sp>
      </p:grpSp>
      <p:grpSp>
        <p:nvGrpSpPr>
          <p:cNvPr id="12" name="Group 12"/>
          <p:cNvGrpSpPr/>
          <p:nvPr/>
        </p:nvGrpSpPr>
        <p:grpSpPr>
          <a:xfrm>
            <a:off x="4999044" y="498441"/>
            <a:ext cx="12934316" cy="9379789"/>
            <a:chOff x="0" y="0"/>
            <a:chExt cx="3250441" cy="2357175"/>
          </a:xfrm>
        </p:grpSpPr>
        <p:sp>
          <p:nvSpPr>
            <p:cNvPr id="13" name="Freeform 13"/>
            <p:cNvSpPr/>
            <p:nvPr/>
          </p:nvSpPr>
          <p:spPr>
            <a:xfrm>
              <a:off x="0" y="0"/>
              <a:ext cx="3250441" cy="2357175"/>
            </a:xfrm>
            <a:custGeom>
              <a:avLst/>
              <a:gdLst/>
              <a:ahLst/>
              <a:cxnLst/>
              <a:rect l="l" t="t" r="r" b="b"/>
              <a:pathLst>
                <a:path w="3250441" h="2357175">
                  <a:moveTo>
                    <a:pt x="35315" y="0"/>
                  </a:moveTo>
                  <a:lnTo>
                    <a:pt x="3215126" y="0"/>
                  </a:lnTo>
                  <a:cubicBezTo>
                    <a:pt x="3234630" y="0"/>
                    <a:pt x="3250441" y="15811"/>
                    <a:pt x="3250441" y="35315"/>
                  </a:cubicBezTo>
                  <a:lnTo>
                    <a:pt x="3250441" y="2321860"/>
                  </a:lnTo>
                  <a:cubicBezTo>
                    <a:pt x="3250441" y="2331226"/>
                    <a:pt x="3246720" y="2340209"/>
                    <a:pt x="3240097" y="2346832"/>
                  </a:cubicBezTo>
                  <a:cubicBezTo>
                    <a:pt x="3233475" y="2353454"/>
                    <a:pt x="3224492" y="2357175"/>
                    <a:pt x="3215126" y="2357175"/>
                  </a:cubicBezTo>
                  <a:lnTo>
                    <a:pt x="35315" y="2357175"/>
                  </a:lnTo>
                  <a:cubicBezTo>
                    <a:pt x="25949" y="2357175"/>
                    <a:pt x="16966" y="2353454"/>
                    <a:pt x="10343" y="2346832"/>
                  </a:cubicBezTo>
                  <a:cubicBezTo>
                    <a:pt x="3721" y="2340209"/>
                    <a:pt x="0" y="2331226"/>
                    <a:pt x="0" y="2321860"/>
                  </a:cubicBezTo>
                  <a:lnTo>
                    <a:pt x="0" y="35315"/>
                  </a:lnTo>
                  <a:cubicBezTo>
                    <a:pt x="0" y="25949"/>
                    <a:pt x="3721" y="16966"/>
                    <a:pt x="10343" y="10343"/>
                  </a:cubicBezTo>
                  <a:cubicBezTo>
                    <a:pt x="16966" y="3721"/>
                    <a:pt x="25949" y="0"/>
                    <a:pt x="35315" y="0"/>
                  </a:cubicBezTo>
                  <a:close/>
                </a:path>
              </a:pathLst>
            </a:custGeom>
            <a:solidFill>
              <a:srgbClr val="EFEFEF"/>
            </a:solidFill>
          </p:spPr>
          <p:txBody>
            <a:bodyPr/>
            <a:lstStyle/>
            <a:p>
              <a:endParaRPr lang="en-PH"/>
            </a:p>
          </p:txBody>
        </p:sp>
        <p:sp>
          <p:nvSpPr>
            <p:cNvPr id="14" name="TextBox 14"/>
            <p:cNvSpPr txBox="1"/>
            <p:nvPr/>
          </p:nvSpPr>
          <p:spPr>
            <a:xfrm>
              <a:off x="0" y="-28575"/>
              <a:ext cx="3250441" cy="2385750"/>
            </a:xfrm>
            <a:prstGeom prst="rect">
              <a:avLst/>
            </a:prstGeom>
          </p:spPr>
          <p:txBody>
            <a:bodyPr lIns="42076" tIns="42076" rIns="42076" bIns="42076" rtlCol="0" anchor="ctr"/>
            <a:lstStyle/>
            <a:p>
              <a:pPr algn="ctr">
                <a:lnSpc>
                  <a:spcPts val="2595"/>
                </a:lnSpc>
              </a:pPr>
              <a:endParaRPr/>
            </a:p>
          </p:txBody>
        </p:sp>
      </p:grpSp>
      <p:sp>
        <p:nvSpPr>
          <p:cNvPr id="15" name="Freeform 15"/>
          <p:cNvSpPr/>
          <p:nvPr/>
        </p:nvSpPr>
        <p:spPr>
          <a:xfrm>
            <a:off x="4235806" y="4850175"/>
            <a:ext cx="1014026" cy="902483"/>
          </a:xfrm>
          <a:custGeom>
            <a:avLst/>
            <a:gdLst/>
            <a:ahLst/>
            <a:cxnLst/>
            <a:rect l="l" t="t" r="r" b="b"/>
            <a:pathLst>
              <a:path w="1014026" h="902483">
                <a:moveTo>
                  <a:pt x="0" y="0"/>
                </a:moveTo>
                <a:lnTo>
                  <a:pt x="1014025" y="0"/>
                </a:lnTo>
                <a:lnTo>
                  <a:pt x="1014025" y="902483"/>
                </a:lnTo>
                <a:lnTo>
                  <a:pt x="0" y="9024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6" name="TextBox 16"/>
          <p:cNvSpPr txBox="1"/>
          <p:nvPr/>
        </p:nvSpPr>
        <p:spPr>
          <a:xfrm>
            <a:off x="171024" y="148482"/>
            <a:ext cx="2246648" cy="655494"/>
          </a:xfrm>
          <a:prstGeom prst="rect">
            <a:avLst/>
          </a:prstGeom>
        </p:spPr>
        <p:txBody>
          <a:bodyPr lIns="0" tIns="0" rIns="0" bIns="0" rtlCol="0" anchor="t">
            <a:spAutoFit/>
          </a:bodyPr>
          <a:lstStyle/>
          <a:p>
            <a:pPr marL="0" lvl="0" indent="0" algn="ctr">
              <a:lnSpc>
                <a:spcPts val="2512"/>
              </a:lnSpc>
              <a:spcBef>
                <a:spcPct val="0"/>
              </a:spcBef>
            </a:pPr>
            <a:r>
              <a:rPr lang="en-US" sz="2243" b="1" spc="-67">
                <a:solidFill>
                  <a:srgbClr val="FFFFFF"/>
                </a:solidFill>
                <a:latin typeface="Poppins Bold"/>
                <a:ea typeface="Poppins Bold"/>
                <a:cs typeface="Poppins Bold"/>
                <a:sym typeface="Poppins Bold"/>
              </a:rPr>
              <a:t>Absolute Addressing</a:t>
            </a:r>
          </a:p>
        </p:txBody>
      </p:sp>
      <p:sp>
        <p:nvSpPr>
          <p:cNvPr id="17" name="TextBox 17"/>
          <p:cNvSpPr txBox="1"/>
          <p:nvPr/>
        </p:nvSpPr>
        <p:spPr>
          <a:xfrm>
            <a:off x="1142832" y="2679004"/>
            <a:ext cx="2424223" cy="636745"/>
          </a:xfrm>
          <a:prstGeom prst="rect">
            <a:avLst/>
          </a:prstGeom>
        </p:spPr>
        <p:txBody>
          <a:bodyPr lIns="0" tIns="0" rIns="0" bIns="0" rtlCol="0" anchor="t">
            <a:spAutoFit/>
          </a:bodyPr>
          <a:lstStyle/>
          <a:p>
            <a:pPr marL="0" lvl="0" indent="0" algn="ctr">
              <a:lnSpc>
                <a:spcPts val="4800"/>
              </a:lnSpc>
              <a:spcBef>
                <a:spcPct val="0"/>
              </a:spcBef>
            </a:pPr>
            <a:r>
              <a:rPr lang="en-US" sz="3428" b="1">
                <a:solidFill>
                  <a:srgbClr val="FFFFFF"/>
                </a:solidFill>
                <a:latin typeface="Poppins Bold"/>
                <a:ea typeface="Poppins Bold"/>
                <a:cs typeface="Poppins Bold"/>
                <a:sym typeface="Poppins Bold"/>
              </a:rPr>
              <a:t>Definition</a:t>
            </a:r>
          </a:p>
        </p:txBody>
      </p:sp>
      <p:sp>
        <p:nvSpPr>
          <p:cNvPr id="18" name="TextBox 18"/>
          <p:cNvSpPr txBox="1"/>
          <p:nvPr/>
        </p:nvSpPr>
        <p:spPr>
          <a:xfrm>
            <a:off x="460715" y="3611706"/>
            <a:ext cx="3991564" cy="3274452"/>
          </a:xfrm>
          <a:prstGeom prst="rect">
            <a:avLst/>
          </a:prstGeom>
        </p:spPr>
        <p:txBody>
          <a:bodyPr lIns="0" tIns="0" rIns="0" bIns="0" rtlCol="0" anchor="t">
            <a:spAutoFit/>
          </a:bodyPr>
          <a:lstStyle/>
          <a:p>
            <a:pPr algn="ctr">
              <a:lnSpc>
                <a:spcPts val="3246"/>
              </a:lnSpc>
              <a:spcBef>
                <a:spcPct val="0"/>
              </a:spcBef>
            </a:pPr>
            <a:r>
              <a:rPr lang="en-US" sz="2318">
                <a:solidFill>
                  <a:srgbClr val="FAFAFA"/>
                </a:solidFill>
                <a:latin typeface="Poppins"/>
                <a:ea typeface="Poppins"/>
                <a:cs typeface="Poppins"/>
                <a:sym typeface="Poppins"/>
              </a:rPr>
              <a:t>Absolute addressing directly specifies the </a:t>
            </a:r>
            <a:r>
              <a:rPr lang="en-US" sz="2318" b="1" i="1" u="sng">
                <a:solidFill>
                  <a:srgbClr val="FAFAFA"/>
                </a:solidFill>
                <a:latin typeface="Poppins Bold Italics"/>
                <a:ea typeface="Poppins Bold Italics"/>
                <a:cs typeface="Poppins Bold Italics"/>
                <a:sym typeface="Poppins Bold Italics"/>
              </a:rPr>
              <a:t>precise memory location or address</a:t>
            </a:r>
            <a:r>
              <a:rPr lang="en-US" sz="2318">
                <a:solidFill>
                  <a:srgbClr val="FAFAFA"/>
                </a:solidFill>
                <a:latin typeface="Poppins"/>
                <a:ea typeface="Poppins"/>
                <a:cs typeface="Poppins"/>
                <a:sym typeface="Poppins"/>
              </a:rPr>
              <a:t> where data or instructions are stored in memory, providing fixed references to memory locations.</a:t>
            </a:r>
          </a:p>
        </p:txBody>
      </p:sp>
      <p:grpSp>
        <p:nvGrpSpPr>
          <p:cNvPr id="19" name="Group 19"/>
          <p:cNvGrpSpPr/>
          <p:nvPr/>
        </p:nvGrpSpPr>
        <p:grpSpPr>
          <a:xfrm>
            <a:off x="9643517" y="961984"/>
            <a:ext cx="4105816" cy="8784831"/>
            <a:chOff x="0" y="0"/>
            <a:chExt cx="961600" cy="2057446"/>
          </a:xfrm>
        </p:grpSpPr>
        <p:sp>
          <p:nvSpPr>
            <p:cNvPr id="20" name="Freeform 20"/>
            <p:cNvSpPr/>
            <p:nvPr/>
          </p:nvSpPr>
          <p:spPr>
            <a:xfrm>
              <a:off x="0" y="0"/>
              <a:ext cx="961600" cy="2057446"/>
            </a:xfrm>
            <a:custGeom>
              <a:avLst/>
              <a:gdLst/>
              <a:ahLst/>
              <a:cxnLst/>
              <a:rect l="l" t="t" r="r" b="b"/>
              <a:pathLst>
                <a:path w="961600" h="2057446">
                  <a:moveTo>
                    <a:pt x="111250" y="0"/>
                  </a:moveTo>
                  <a:lnTo>
                    <a:pt x="850350" y="0"/>
                  </a:lnTo>
                  <a:cubicBezTo>
                    <a:pt x="911792" y="0"/>
                    <a:pt x="961600" y="49808"/>
                    <a:pt x="961600" y="111250"/>
                  </a:cubicBezTo>
                  <a:lnTo>
                    <a:pt x="961600" y="1946196"/>
                  </a:lnTo>
                  <a:cubicBezTo>
                    <a:pt x="961600" y="1975701"/>
                    <a:pt x="949879" y="2003998"/>
                    <a:pt x="929016" y="2024861"/>
                  </a:cubicBezTo>
                  <a:cubicBezTo>
                    <a:pt x="908152" y="2045725"/>
                    <a:pt x="879855" y="2057446"/>
                    <a:pt x="850350" y="2057446"/>
                  </a:cubicBezTo>
                  <a:lnTo>
                    <a:pt x="111250" y="2057446"/>
                  </a:lnTo>
                  <a:cubicBezTo>
                    <a:pt x="81745" y="2057446"/>
                    <a:pt x="53448" y="2045725"/>
                    <a:pt x="32584" y="2024861"/>
                  </a:cubicBezTo>
                  <a:cubicBezTo>
                    <a:pt x="11721" y="2003998"/>
                    <a:pt x="0" y="1975701"/>
                    <a:pt x="0" y="1946196"/>
                  </a:cubicBezTo>
                  <a:lnTo>
                    <a:pt x="0" y="111250"/>
                  </a:lnTo>
                  <a:cubicBezTo>
                    <a:pt x="0" y="81745"/>
                    <a:pt x="11721" y="53448"/>
                    <a:pt x="32584" y="32584"/>
                  </a:cubicBezTo>
                  <a:cubicBezTo>
                    <a:pt x="53448" y="11721"/>
                    <a:pt x="81745" y="0"/>
                    <a:pt x="111250" y="0"/>
                  </a:cubicBezTo>
                  <a:close/>
                </a:path>
              </a:pathLst>
            </a:custGeom>
            <a:solidFill>
              <a:srgbClr val="5E17EB"/>
            </a:solidFill>
          </p:spPr>
          <p:txBody>
            <a:bodyPr/>
            <a:lstStyle/>
            <a:p>
              <a:endParaRPr lang="en-PH"/>
            </a:p>
          </p:txBody>
        </p:sp>
        <p:sp>
          <p:nvSpPr>
            <p:cNvPr id="21" name="TextBox 21"/>
            <p:cNvSpPr txBox="1"/>
            <p:nvPr/>
          </p:nvSpPr>
          <p:spPr>
            <a:xfrm>
              <a:off x="0" y="-28575"/>
              <a:ext cx="961600" cy="2086021"/>
            </a:xfrm>
            <a:prstGeom prst="rect">
              <a:avLst/>
            </a:prstGeom>
          </p:spPr>
          <p:txBody>
            <a:bodyPr lIns="46220" tIns="46220" rIns="46220" bIns="46220" rtlCol="0" anchor="ctr"/>
            <a:lstStyle/>
            <a:p>
              <a:pPr algn="ctr">
                <a:lnSpc>
                  <a:spcPts val="2595"/>
                </a:lnSpc>
              </a:pPr>
              <a:endParaRPr/>
            </a:p>
          </p:txBody>
        </p:sp>
      </p:grpSp>
      <p:grpSp>
        <p:nvGrpSpPr>
          <p:cNvPr id="22" name="Group 22"/>
          <p:cNvGrpSpPr/>
          <p:nvPr/>
        </p:nvGrpSpPr>
        <p:grpSpPr>
          <a:xfrm>
            <a:off x="10544372" y="1660237"/>
            <a:ext cx="1807984" cy="442760"/>
            <a:chOff x="0" y="0"/>
            <a:chExt cx="1520437" cy="372342"/>
          </a:xfrm>
        </p:grpSpPr>
        <p:sp>
          <p:nvSpPr>
            <p:cNvPr id="23" name="Freeform 2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4" name="Group 24"/>
          <p:cNvGrpSpPr/>
          <p:nvPr/>
        </p:nvGrpSpPr>
        <p:grpSpPr>
          <a:xfrm>
            <a:off x="10544372" y="2097226"/>
            <a:ext cx="1807984" cy="442760"/>
            <a:chOff x="0" y="0"/>
            <a:chExt cx="1520437" cy="372342"/>
          </a:xfrm>
        </p:grpSpPr>
        <p:sp>
          <p:nvSpPr>
            <p:cNvPr id="25" name="Freeform 2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6" name="Group 26"/>
          <p:cNvGrpSpPr/>
          <p:nvPr/>
        </p:nvGrpSpPr>
        <p:grpSpPr>
          <a:xfrm>
            <a:off x="10544372" y="2470863"/>
            <a:ext cx="1807984" cy="442760"/>
            <a:chOff x="0" y="0"/>
            <a:chExt cx="1520437" cy="372342"/>
          </a:xfrm>
        </p:grpSpPr>
        <p:sp>
          <p:nvSpPr>
            <p:cNvPr id="27" name="Freeform 2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8" name="Group 28"/>
          <p:cNvGrpSpPr/>
          <p:nvPr/>
        </p:nvGrpSpPr>
        <p:grpSpPr>
          <a:xfrm>
            <a:off x="10544372" y="2907853"/>
            <a:ext cx="1807984" cy="442760"/>
            <a:chOff x="0" y="0"/>
            <a:chExt cx="1520437" cy="372342"/>
          </a:xfrm>
        </p:grpSpPr>
        <p:sp>
          <p:nvSpPr>
            <p:cNvPr id="29" name="Freeform 2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0" name="Group 30"/>
          <p:cNvGrpSpPr/>
          <p:nvPr/>
        </p:nvGrpSpPr>
        <p:grpSpPr>
          <a:xfrm>
            <a:off x="10544372" y="3350612"/>
            <a:ext cx="1807984" cy="442760"/>
            <a:chOff x="0" y="0"/>
            <a:chExt cx="1520437" cy="372342"/>
          </a:xfrm>
        </p:grpSpPr>
        <p:sp>
          <p:nvSpPr>
            <p:cNvPr id="31" name="Freeform 3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2" name="Group 32"/>
          <p:cNvGrpSpPr/>
          <p:nvPr/>
        </p:nvGrpSpPr>
        <p:grpSpPr>
          <a:xfrm>
            <a:off x="10550187" y="3787601"/>
            <a:ext cx="1807984" cy="442760"/>
            <a:chOff x="0" y="0"/>
            <a:chExt cx="1520437" cy="372342"/>
          </a:xfrm>
        </p:grpSpPr>
        <p:sp>
          <p:nvSpPr>
            <p:cNvPr id="33" name="Freeform 3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4" name="Group 34"/>
          <p:cNvGrpSpPr/>
          <p:nvPr/>
        </p:nvGrpSpPr>
        <p:grpSpPr>
          <a:xfrm>
            <a:off x="10550187" y="6354593"/>
            <a:ext cx="1807984" cy="442760"/>
            <a:chOff x="0" y="0"/>
            <a:chExt cx="1520437" cy="372342"/>
          </a:xfrm>
        </p:grpSpPr>
        <p:sp>
          <p:nvSpPr>
            <p:cNvPr id="35" name="Freeform 3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6" name="Group 36"/>
          <p:cNvGrpSpPr/>
          <p:nvPr/>
        </p:nvGrpSpPr>
        <p:grpSpPr>
          <a:xfrm>
            <a:off x="10550187" y="6797352"/>
            <a:ext cx="1807984" cy="442760"/>
            <a:chOff x="0" y="0"/>
            <a:chExt cx="1520437" cy="372342"/>
          </a:xfrm>
        </p:grpSpPr>
        <p:sp>
          <p:nvSpPr>
            <p:cNvPr id="37" name="Freeform 3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8" name="Group 38"/>
          <p:cNvGrpSpPr/>
          <p:nvPr/>
        </p:nvGrpSpPr>
        <p:grpSpPr>
          <a:xfrm>
            <a:off x="10550187" y="7234341"/>
            <a:ext cx="1807984" cy="442760"/>
            <a:chOff x="0" y="0"/>
            <a:chExt cx="1520437" cy="372342"/>
          </a:xfrm>
        </p:grpSpPr>
        <p:sp>
          <p:nvSpPr>
            <p:cNvPr id="39" name="Freeform 3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0" name="Group 40"/>
          <p:cNvGrpSpPr/>
          <p:nvPr/>
        </p:nvGrpSpPr>
        <p:grpSpPr>
          <a:xfrm>
            <a:off x="10550187" y="7607979"/>
            <a:ext cx="1807984" cy="442760"/>
            <a:chOff x="0" y="0"/>
            <a:chExt cx="1520437" cy="372342"/>
          </a:xfrm>
        </p:grpSpPr>
        <p:sp>
          <p:nvSpPr>
            <p:cNvPr id="41" name="Freeform 4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2" name="Group 42"/>
          <p:cNvGrpSpPr/>
          <p:nvPr/>
        </p:nvGrpSpPr>
        <p:grpSpPr>
          <a:xfrm>
            <a:off x="10550187" y="8044968"/>
            <a:ext cx="1807984" cy="442760"/>
            <a:chOff x="0" y="0"/>
            <a:chExt cx="1520437" cy="372342"/>
          </a:xfrm>
        </p:grpSpPr>
        <p:sp>
          <p:nvSpPr>
            <p:cNvPr id="43" name="Freeform 4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sp>
        <p:nvSpPr>
          <p:cNvPr id="44" name="TextBox 44"/>
          <p:cNvSpPr txBox="1"/>
          <p:nvPr/>
        </p:nvSpPr>
        <p:spPr>
          <a:xfrm>
            <a:off x="10803517" y="1044642"/>
            <a:ext cx="1930765" cy="513447"/>
          </a:xfrm>
          <a:prstGeom prst="rect">
            <a:avLst/>
          </a:prstGeom>
        </p:spPr>
        <p:txBody>
          <a:bodyPr lIns="0" tIns="0" rIns="0" bIns="0" rtlCol="0" anchor="t">
            <a:spAutoFit/>
          </a:bodyPr>
          <a:lstStyle/>
          <a:p>
            <a:pPr algn="ctr">
              <a:lnSpc>
                <a:spcPts val="4195"/>
              </a:lnSpc>
            </a:pPr>
            <a:r>
              <a:rPr lang="en-US" sz="2996" b="1">
                <a:solidFill>
                  <a:srgbClr val="FFFFFF"/>
                </a:solidFill>
                <a:latin typeface="Now Bold"/>
                <a:ea typeface="Now Bold"/>
                <a:cs typeface="Now Bold"/>
                <a:sym typeface="Now Bold"/>
              </a:rPr>
              <a:t>Memory</a:t>
            </a:r>
          </a:p>
        </p:txBody>
      </p:sp>
      <p:sp>
        <p:nvSpPr>
          <p:cNvPr id="45" name="TextBox 45"/>
          <p:cNvSpPr txBox="1"/>
          <p:nvPr/>
        </p:nvSpPr>
        <p:spPr>
          <a:xfrm>
            <a:off x="10668101" y="1700678"/>
            <a:ext cx="1572156" cy="323777"/>
          </a:xfrm>
          <a:prstGeom prst="rect">
            <a:avLst/>
          </a:prstGeom>
        </p:spPr>
        <p:txBody>
          <a:bodyPr lIns="0" tIns="0" rIns="0" bIns="0" rtlCol="0" anchor="t">
            <a:spAutoFit/>
          </a:bodyPr>
          <a:lstStyle/>
          <a:p>
            <a:pPr algn="ctr">
              <a:lnSpc>
                <a:spcPts val="2643"/>
              </a:lnSpc>
            </a:pPr>
            <a:r>
              <a:rPr lang="en-US" sz="1888" b="1">
                <a:solidFill>
                  <a:srgbClr val="FFFFFF"/>
                </a:solidFill>
                <a:latin typeface="Now Bold"/>
                <a:ea typeface="Now Bold"/>
                <a:cs typeface="Now Bold"/>
                <a:sym typeface="Now Bold"/>
              </a:rPr>
              <a:t>IN</a:t>
            </a:r>
          </a:p>
        </p:txBody>
      </p:sp>
      <p:sp>
        <p:nvSpPr>
          <p:cNvPr id="46" name="TextBox 46"/>
          <p:cNvSpPr txBox="1"/>
          <p:nvPr/>
        </p:nvSpPr>
        <p:spPr>
          <a:xfrm>
            <a:off x="10875172" y="6396182"/>
            <a:ext cx="1170845" cy="321481"/>
          </a:xfrm>
          <a:prstGeom prst="rect">
            <a:avLst/>
          </a:prstGeom>
        </p:spPr>
        <p:txBody>
          <a:bodyPr lIns="0" tIns="0" rIns="0" bIns="0" rtlCol="0" anchor="t">
            <a:spAutoFit/>
          </a:bodyPr>
          <a:lstStyle/>
          <a:p>
            <a:pPr algn="l">
              <a:lnSpc>
                <a:spcPts val="2643"/>
              </a:lnSpc>
            </a:pPr>
            <a:r>
              <a:rPr lang="en-US" sz="1888" b="1">
                <a:solidFill>
                  <a:srgbClr val="FFFFFF"/>
                </a:solidFill>
                <a:latin typeface="Now Bold"/>
                <a:ea typeface="Now Bold"/>
                <a:cs typeface="Now Bold"/>
                <a:sym typeface="Now Bold"/>
              </a:rPr>
              <a:t>INC ACC</a:t>
            </a:r>
          </a:p>
        </p:txBody>
      </p:sp>
      <p:sp>
        <p:nvSpPr>
          <p:cNvPr id="47" name="TextBox 47"/>
          <p:cNvSpPr txBox="1"/>
          <p:nvPr/>
        </p:nvSpPr>
        <p:spPr>
          <a:xfrm>
            <a:off x="10869742" y="6842073"/>
            <a:ext cx="1133980" cy="323514"/>
          </a:xfrm>
          <a:prstGeom prst="rect">
            <a:avLst/>
          </a:prstGeom>
        </p:spPr>
        <p:txBody>
          <a:bodyPr lIns="0" tIns="0" rIns="0" bIns="0" rtlCol="0" anchor="t">
            <a:spAutoFit/>
          </a:bodyPr>
          <a:lstStyle/>
          <a:p>
            <a:pPr algn="l">
              <a:lnSpc>
                <a:spcPts val="2643"/>
              </a:lnSpc>
            </a:pPr>
            <a:r>
              <a:rPr lang="en-US" sz="1888" b="1">
                <a:solidFill>
                  <a:srgbClr val="FFFFFF"/>
                </a:solidFill>
                <a:latin typeface="Now Bold"/>
                <a:ea typeface="Now Bold"/>
                <a:cs typeface="Now Bold"/>
                <a:sym typeface="Now Bold"/>
              </a:rPr>
              <a:t>CMP </a:t>
            </a:r>
            <a:r>
              <a:rPr lang="en-US" sz="1888" b="1" u="sng">
                <a:solidFill>
                  <a:srgbClr val="FFFFFF"/>
                </a:solidFill>
                <a:latin typeface="Now Bold"/>
                <a:ea typeface="Now Bold"/>
                <a:cs typeface="Now Bold"/>
                <a:sym typeface="Now Bold"/>
              </a:rPr>
              <a:t>215</a:t>
            </a:r>
          </a:p>
        </p:txBody>
      </p:sp>
      <p:sp>
        <p:nvSpPr>
          <p:cNvPr id="48" name="TextBox 48"/>
          <p:cNvSpPr txBox="1"/>
          <p:nvPr/>
        </p:nvSpPr>
        <p:spPr>
          <a:xfrm>
            <a:off x="10954338" y="7275917"/>
            <a:ext cx="999682" cy="323514"/>
          </a:xfrm>
          <a:prstGeom prst="rect">
            <a:avLst/>
          </a:prstGeom>
        </p:spPr>
        <p:txBody>
          <a:bodyPr lIns="0" tIns="0" rIns="0" bIns="0" rtlCol="0" anchor="t">
            <a:spAutoFit/>
          </a:bodyPr>
          <a:lstStyle/>
          <a:p>
            <a:pPr algn="ctr">
              <a:lnSpc>
                <a:spcPts val="2643"/>
              </a:lnSpc>
            </a:pPr>
            <a:r>
              <a:rPr lang="en-US" sz="1888" b="1">
                <a:solidFill>
                  <a:srgbClr val="FFFFFF"/>
                </a:solidFill>
                <a:latin typeface="Now Bold"/>
                <a:ea typeface="Now Bold"/>
                <a:cs typeface="Now Bold"/>
                <a:sym typeface="Now Bold"/>
              </a:rPr>
              <a:t>JPN </a:t>
            </a:r>
            <a:r>
              <a:rPr lang="en-US" sz="1888" b="1" u="sng">
                <a:solidFill>
                  <a:srgbClr val="FFFFFF"/>
                </a:solidFill>
                <a:latin typeface="Now Bold"/>
                <a:ea typeface="Now Bold"/>
                <a:cs typeface="Now Bold"/>
                <a:sym typeface="Now Bold"/>
              </a:rPr>
              <a:t>207</a:t>
            </a:r>
          </a:p>
        </p:txBody>
      </p:sp>
      <p:sp>
        <p:nvSpPr>
          <p:cNvPr id="49" name="TextBox 49"/>
          <p:cNvSpPr txBox="1"/>
          <p:nvPr/>
        </p:nvSpPr>
        <p:spPr>
          <a:xfrm>
            <a:off x="10972370" y="7639001"/>
            <a:ext cx="999682" cy="326025"/>
          </a:xfrm>
          <a:prstGeom prst="rect">
            <a:avLst/>
          </a:prstGeom>
        </p:spPr>
        <p:txBody>
          <a:bodyPr lIns="0" tIns="0" rIns="0" bIns="0" rtlCol="0" anchor="t">
            <a:spAutoFit/>
          </a:bodyPr>
          <a:lstStyle/>
          <a:p>
            <a:pPr algn="ctr">
              <a:lnSpc>
                <a:spcPts val="2643"/>
              </a:lnSpc>
            </a:pPr>
            <a:r>
              <a:rPr lang="en-US" sz="1888" b="1">
                <a:solidFill>
                  <a:srgbClr val="FFFFFF"/>
                </a:solidFill>
                <a:latin typeface="Now Bold"/>
                <a:ea typeface="Now Bold"/>
                <a:cs typeface="Now Bold"/>
                <a:sym typeface="Now Bold"/>
              </a:rPr>
              <a:t>END</a:t>
            </a:r>
          </a:p>
        </p:txBody>
      </p:sp>
      <p:sp>
        <p:nvSpPr>
          <p:cNvPr id="50" name="TextBox 50"/>
          <p:cNvSpPr txBox="1"/>
          <p:nvPr/>
        </p:nvSpPr>
        <p:spPr>
          <a:xfrm>
            <a:off x="10668101" y="2155092"/>
            <a:ext cx="1572156" cy="323777"/>
          </a:xfrm>
          <a:prstGeom prst="rect">
            <a:avLst/>
          </a:prstGeom>
        </p:spPr>
        <p:txBody>
          <a:bodyPr lIns="0" tIns="0" rIns="0" bIns="0" rtlCol="0" anchor="t">
            <a:spAutoFit/>
          </a:bodyPr>
          <a:lstStyle/>
          <a:p>
            <a:pPr algn="ctr">
              <a:lnSpc>
                <a:spcPts val="2643"/>
              </a:lnSpc>
            </a:pPr>
            <a:r>
              <a:rPr lang="en-US" sz="1888" b="1">
                <a:solidFill>
                  <a:srgbClr val="FFFFFF"/>
                </a:solidFill>
                <a:latin typeface="Now Bold"/>
                <a:ea typeface="Now Bold"/>
                <a:cs typeface="Now Bold"/>
                <a:sym typeface="Now Bold"/>
              </a:rPr>
              <a:t>SUB #48</a:t>
            </a:r>
          </a:p>
        </p:txBody>
      </p:sp>
      <p:sp>
        <p:nvSpPr>
          <p:cNvPr id="51" name="TextBox 51"/>
          <p:cNvSpPr txBox="1"/>
          <p:nvPr/>
        </p:nvSpPr>
        <p:spPr>
          <a:xfrm>
            <a:off x="10668101" y="2515010"/>
            <a:ext cx="1572156" cy="323514"/>
          </a:xfrm>
          <a:prstGeom prst="rect">
            <a:avLst/>
          </a:prstGeom>
        </p:spPr>
        <p:txBody>
          <a:bodyPr lIns="0" tIns="0" rIns="0" bIns="0" rtlCol="0" anchor="t">
            <a:spAutoFit/>
          </a:bodyPr>
          <a:lstStyle/>
          <a:p>
            <a:pPr algn="ctr">
              <a:lnSpc>
                <a:spcPts val="2643"/>
              </a:lnSpc>
            </a:pPr>
            <a:r>
              <a:rPr lang="en-US" sz="1888" b="1">
                <a:solidFill>
                  <a:srgbClr val="FFFFFF"/>
                </a:solidFill>
                <a:latin typeface="Now Bold"/>
                <a:ea typeface="Now Bold"/>
                <a:cs typeface="Now Bold"/>
                <a:sym typeface="Now Bold"/>
              </a:rPr>
              <a:t>STO </a:t>
            </a:r>
            <a:r>
              <a:rPr lang="en-US" sz="1888" b="1" u="sng">
                <a:solidFill>
                  <a:srgbClr val="FFFFFF"/>
                </a:solidFill>
                <a:latin typeface="Now Bold"/>
                <a:ea typeface="Now Bold"/>
                <a:cs typeface="Now Bold"/>
                <a:sym typeface="Now Bold"/>
              </a:rPr>
              <a:t>215</a:t>
            </a:r>
          </a:p>
        </p:txBody>
      </p:sp>
      <p:sp>
        <p:nvSpPr>
          <p:cNvPr id="52" name="TextBox 52"/>
          <p:cNvSpPr txBox="1"/>
          <p:nvPr/>
        </p:nvSpPr>
        <p:spPr>
          <a:xfrm>
            <a:off x="10662285" y="2972071"/>
            <a:ext cx="1572156" cy="323777"/>
          </a:xfrm>
          <a:prstGeom prst="rect">
            <a:avLst/>
          </a:prstGeom>
        </p:spPr>
        <p:txBody>
          <a:bodyPr lIns="0" tIns="0" rIns="0" bIns="0" rtlCol="0" anchor="t">
            <a:spAutoFit/>
          </a:bodyPr>
          <a:lstStyle/>
          <a:p>
            <a:pPr algn="ctr">
              <a:lnSpc>
                <a:spcPts val="2643"/>
              </a:lnSpc>
            </a:pPr>
            <a:r>
              <a:rPr lang="en-US" sz="1888" b="1">
                <a:solidFill>
                  <a:srgbClr val="FFFFFF"/>
                </a:solidFill>
                <a:latin typeface="Now Bold"/>
                <a:ea typeface="Now Bold"/>
                <a:cs typeface="Now Bold"/>
                <a:sym typeface="Now Bold"/>
              </a:rPr>
              <a:t>LDM #0</a:t>
            </a:r>
          </a:p>
        </p:txBody>
      </p:sp>
      <p:sp>
        <p:nvSpPr>
          <p:cNvPr id="53" name="TextBox 53"/>
          <p:cNvSpPr txBox="1"/>
          <p:nvPr/>
        </p:nvSpPr>
        <p:spPr>
          <a:xfrm>
            <a:off x="10662285" y="3412912"/>
            <a:ext cx="1572156" cy="323514"/>
          </a:xfrm>
          <a:prstGeom prst="rect">
            <a:avLst/>
          </a:prstGeom>
        </p:spPr>
        <p:txBody>
          <a:bodyPr lIns="0" tIns="0" rIns="0" bIns="0" rtlCol="0" anchor="t">
            <a:spAutoFit/>
          </a:bodyPr>
          <a:lstStyle/>
          <a:p>
            <a:pPr algn="ctr">
              <a:lnSpc>
                <a:spcPts val="2643"/>
              </a:lnSpc>
            </a:pPr>
            <a:r>
              <a:rPr lang="en-US" sz="1888" b="1">
                <a:solidFill>
                  <a:srgbClr val="FFFFFF"/>
                </a:solidFill>
                <a:latin typeface="Now Bold"/>
                <a:ea typeface="Now Bold"/>
                <a:cs typeface="Now Bold"/>
                <a:sym typeface="Now Bold"/>
              </a:rPr>
              <a:t>STO </a:t>
            </a:r>
            <a:r>
              <a:rPr lang="en-US" sz="1888" b="1" u="sng">
                <a:solidFill>
                  <a:srgbClr val="FFFFFF"/>
                </a:solidFill>
                <a:latin typeface="Now Bold"/>
                <a:ea typeface="Now Bold"/>
                <a:cs typeface="Now Bold"/>
                <a:sym typeface="Now Bold"/>
              </a:rPr>
              <a:t>216</a:t>
            </a:r>
          </a:p>
        </p:txBody>
      </p:sp>
      <p:sp>
        <p:nvSpPr>
          <p:cNvPr id="54" name="TextBox 54"/>
          <p:cNvSpPr txBox="1"/>
          <p:nvPr/>
        </p:nvSpPr>
        <p:spPr>
          <a:xfrm>
            <a:off x="10686132" y="3855672"/>
            <a:ext cx="1572156" cy="323514"/>
          </a:xfrm>
          <a:prstGeom prst="rect">
            <a:avLst/>
          </a:prstGeom>
        </p:spPr>
        <p:txBody>
          <a:bodyPr lIns="0" tIns="0" rIns="0" bIns="0" rtlCol="0" anchor="t">
            <a:spAutoFit/>
          </a:bodyPr>
          <a:lstStyle/>
          <a:p>
            <a:pPr algn="ctr">
              <a:lnSpc>
                <a:spcPts val="2643"/>
              </a:lnSpc>
            </a:pPr>
            <a:r>
              <a:rPr lang="en-US" sz="1888" b="1">
                <a:solidFill>
                  <a:srgbClr val="FFFFFF"/>
                </a:solidFill>
                <a:latin typeface="Now Bold"/>
                <a:ea typeface="Now Bold"/>
                <a:cs typeface="Now Bold"/>
                <a:sym typeface="Now Bold"/>
              </a:rPr>
              <a:t>STO </a:t>
            </a:r>
            <a:r>
              <a:rPr lang="en-US" sz="1888" b="1" u="sng">
                <a:solidFill>
                  <a:srgbClr val="FFFFFF"/>
                </a:solidFill>
                <a:latin typeface="Now Bold"/>
                <a:ea typeface="Now Bold"/>
                <a:cs typeface="Now Bold"/>
                <a:sym typeface="Now Bold"/>
              </a:rPr>
              <a:t>217</a:t>
            </a:r>
          </a:p>
        </p:txBody>
      </p:sp>
      <p:grpSp>
        <p:nvGrpSpPr>
          <p:cNvPr id="55" name="Group 55"/>
          <p:cNvGrpSpPr/>
          <p:nvPr/>
        </p:nvGrpSpPr>
        <p:grpSpPr>
          <a:xfrm>
            <a:off x="10544372" y="4230361"/>
            <a:ext cx="1807984" cy="442760"/>
            <a:chOff x="0" y="0"/>
            <a:chExt cx="1520437" cy="372342"/>
          </a:xfrm>
        </p:grpSpPr>
        <p:sp>
          <p:nvSpPr>
            <p:cNvPr id="56" name="Freeform 5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7" name="Group 57"/>
          <p:cNvGrpSpPr/>
          <p:nvPr/>
        </p:nvGrpSpPr>
        <p:grpSpPr>
          <a:xfrm>
            <a:off x="10544372" y="4673120"/>
            <a:ext cx="1807984" cy="442760"/>
            <a:chOff x="0" y="0"/>
            <a:chExt cx="1520437" cy="372342"/>
          </a:xfrm>
        </p:grpSpPr>
        <p:sp>
          <p:nvSpPr>
            <p:cNvPr id="58" name="Freeform 5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9" name="Group 59"/>
          <p:cNvGrpSpPr/>
          <p:nvPr/>
        </p:nvGrpSpPr>
        <p:grpSpPr>
          <a:xfrm>
            <a:off x="10544372" y="5110109"/>
            <a:ext cx="1807984" cy="442760"/>
            <a:chOff x="0" y="0"/>
            <a:chExt cx="1520437" cy="372342"/>
          </a:xfrm>
        </p:grpSpPr>
        <p:sp>
          <p:nvSpPr>
            <p:cNvPr id="60" name="Freeform 6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61" name="Group 61"/>
          <p:cNvGrpSpPr/>
          <p:nvPr/>
        </p:nvGrpSpPr>
        <p:grpSpPr>
          <a:xfrm>
            <a:off x="10544372" y="5483747"/>
            <a:ext cx="1807984" cy="442760"/>
            <a:chOff x="0" y="0"/>
            <a:chExt cx="1520437" cy="372342"/>
          </a:xfrm>
        </p:grpSpPr>
        <p:sp>
          <p:nvSpPr>
            <p:cNvPr id="62" name="Freeform 6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63" name="Group 63"/>
          <p:cNvGrpSpPr/>
          <p:nvPr/>
        </p:nvGrpSpPr>
        <p:grpSpPr>
          <a:xfrm>
            <a:off x="10544372" y="5920736"/>
            <a:ext cx="1807984" cy="442760"/>
            <a:chOff x="0" y="0"/>
            <a:chExt cx="1520437" cy="372342"/>
          </a:xfrm>
        </p:grpSpPr>
        <p:sp>
          <p:nvSpPr>
            <p:cNvPr id="64" name="Freeform 6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sp>
        <p:nvSpPr>
          <p:cNvPr id="65" name="TextBox 65"/>
          <p:cNvSpPr txBox="1"/>
          <p:nvPr/>
        </p:nvSpPr>
        <p:spPr>
          <a:xfrm>
            <a:off x="10948523" y="5151685"/>
            <a:ext cx="999682" cy="323514"/>
          </a:xfrm>
          <a:prstGeom prst="rect">
            <a:avLst/>
          </a:prstGeom>
        </p:spPr>
        <p:txBody>
          <a:bodyPr lIns="0" tIns="0" rIns="0" bIns="0" rtlCol="0" anchor="t">
            <a:spAutoFit/>
          </a:bodyPr>
          <a:lstStyle/>
          <a:p>
            <a:pPr algn="ctr">
              <a:lnSpc>
                <a:spcPts val="2643"/>
              </a:lnSpc>
            </a:pPr>
            <a:r>
              <a:rPr lang="en-US" sz="1888" b="1">
                <a:solidFill>
                  <a:srgbClr val="FFFFFF"/>
                </a:solidFill>
                <a:latin typeface="Now Bold"/>
                <a:ea typeface="Now Bold"/>
                <a:cs typeface="Now Bold"/>
                <a:sym typeface="Now Bold"/>
              </a:rPr>
              <a:t>ADD </a:t>
            </a:r>
            <a:r>
              <a:rPr lang="en-US" sz="1888" b="1" u="sng">
                <a:solidFill>
                  <a:srgbClr val="FFFFFF"/>
                </a:solidFill>
                <a:latin typeface="Now Bold"/>
                <a:ea typeface="Now Bold"/>
                <a:cs typeface="Now Bold"/>
                <a:sym typeface="Now Bold"/>
              </a:rPr>
              <a:t>216</a:t>
            </a:r>
          </a:p>
        </p:txBody>
      </p:sp>
      <p:sp>
        <p:nvSpPr>
          <p:cNvPr id="66" name="TextBox 66"/>
          <p:cNvSpPr txBox="1"/>
          <p:nvPr/>
        </p:nvSpPr>
        <p:spPr>
          <a:xfrm>
            <a:off x="10966554" y="5514769"/>
            <a:ext cx="999682" cy="323514"/>
          </a:xfrm>
          <a:prstGeom prst="rect">
            <a:avLst/>
          </a:prstGeom>
        </p:spPr>
        <p:txBody>
          <a:bodyPr lIns="0" tIns="0" rIns="0" bIns="0" rtlCol="0" anchor="t">
            <a:spAutoFit/>
          </a:bodyPr>
          <a:lstStyle/>
          <a:p>
            <a:pPr algn="ctr">
              <a:lnSpc>
                <a:spcPts val="2643"/>
              </a:lnSpc>
            </a:pPr>
            <a:r>
              <a:rPr lang="en-US" sz="1888" b="1">
                <a:solidFill>
                  <a:srgbClr val="FFFFFF"/>
                </a:solidFill>
                <a:latin typeface="Now Bold"/>
                <a:ea typeface="Now Bold"/>
                <a:cs typeface="Now Bold"/>
                <a:sym typeface="Now Bold"/>
              </a:rPr>
              <a:t>STO </a:t>
            </a:r>
            <a:r>
              <a:rPr lang="en-US" sz="1888" b="1" u="sng">
                <a:solidFill>
                  <a:srgbClr val="FFFFFF"/>
                </a:solidFill>
                <a:latin typeface="Now Bold"/>
                <a:ea typeface="Now Bold"/>
                <a:cs typeface="Now Bold"/>
                <a:sym typeface="Now Bold"/>
              </a:rPr>
              <a:t>216</a:t>
            </a:r>
          </a:p>
        </p:txBody>
      </p:sp>
      <p:sp>
        <p:nvSpPr>
          <p:cNvPr id="67" name="TextBox 67"/>
          <p:cNvSpPr txBox="1"/>
          <p:nvPr/>
        </p:nvSpPr>
        <p:spPr>
          <a:xfrm>
            <a:off x="10942707" y="5962311"/>
            <a:ext cx="999682" cy="323514"/>
          </a:xfrm>
          <a:prstGeom prst="rect">
            <a:avLst/>
          </a:prstGeom>
        </p:spPr>
        <p:txBody>
          <a:bodyPr lIns="0" tIns="0" rIns="0" bIns="0" rtlCol="0" anchor="t">
            <a:spAutoFit/>
          </a:bodyPr>
          <a:lstStyle/>
          <a:p>
            <a:pPr algn="ctr">
              <a:lnSpc>
                <a:spcPts val="2643"/>
              </a:lnSpc>
            </a:pPr>
            <a:r>
              <a:rPr lang="en-US" sz="1888" b="1">
                <a:solidFill>
                  <a:srgbClr val="FFFFFF"/>
                </a:solidFill>
                <a:latin typeface="Now Bold"/>
                <a:ea typeface="Now Bold"/>
                <a:cs typeface="Now Bold"/>
                <a:sym typeface="Now Bold"/>
              </a:rPr>
              <a:t>LDD </a:t>
            </a:r>
            <a:r>
              <a:rPr lang="en-US" sz="1888" b="1" u="sng">
                <a:solidFill>
                  <a:srgbClr val="FFFFFF"/>
                </a:solidFill>
                <a:latin typeface="Now Bold"/>
                <a:ea typeface="Now Bold"/>
                <a:cs typeface="Now Bold"/>
                <a:sym typeface="Now Bold"/>
              </a:rPr>
              <a:t>217</a:t>
            </a:r>
          </a:p>
        </p:txBody>
      </p:sp>
      <p:grpSp>
        <p:nvGrpSpPr>
          <p:cNvPr id="68" name="Group 68"/>
          <p:cNvGrpSpPr/>
          <p:nvPr/>
        </p:nvGrpSpPr>
        <p:grpSpPr>
          <a:xfrm>
            <a:off x="10550187" y="8481408"/>
            <a:ext cx="1807984" cy="442760"/>
            <a:chOff x="0" y="0"/>
            <a:chExt cx="1520437" cy="372342"/>
          </a:xfrm>
        </p:grpSpPr>
        <p:sp>
          <p:nvSpPr>
            <p:cNvPr id="69" name="Freeform 6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sp>
        <p:nvSpPr>
          <p:cNvPr id="70" name="TextBox 70"/>
          <p:cNvSpPr txBox="1"/>
          <p:nvPr/>
        </p:nvSpPr>
        <p:spPr>
          <a:xfrm>
            <a:off x="12234442" y="1713227"/>
            <a:ext cx="999682" cy="326025"/>
          </a:xfrm>
          <a:prstGeom prst="rect">
            <a:avLst/>
          </a:prstGeom>
        </p:spPr>
        <p:txBody>
          <a:bodyPr lIns="0" tIns="0" rIns="0" bIns="0" rtlCol="0" anchor="t">
            <a:spAutoFit/>
          </a:bodyPr>
          <a:lstStyle/>
          <a:p>
            <a:pPr algn="ctr">
              <a:lnSpc>
                <a:spcPts val="2643"/>
              </a:lnSpc>
            </a:pPr>
            <a:r>
              <a:rPr lang="en-US" sz="1888" b="1">
                <a:solidFill>
                  <a:srgbClr val="FFFFFF"/>
                </a:solidFill>
                <a:latin typeface="Now Bold"/>
                <a:ea typeface="Now Bold"/>
                <a:cs typeface="Now Bold"/>
                <a:sym typeface="Now Bold"/>
              </a:rPr>
              <a:t>200</a:t>
            </a:r>
          </a:p>
        </p:txBody>
      </p:sp>
      <p:sp>
        <p:nvSpPr>
          <p:cNvPr id="71" name="TextBox 71"/>
          <p:cNvSpPr txBox="1"/>
          <p:nvPr/>
        </p:nvSpPr>
        <p:spPr>
          <a:xfrm>
            <a:off x="10875172" y="4269678"/>
            <a:ext cx="999682" cy="326025"/>
          </a:xfrm>
          <a:prstGeom prst="rect">
            <a:avLst/>
          </a:prstGeom>
        </p:spPr>
        <p:txBody>
          <a:bodyPr lIns="0" tIns="0" rIns="0" bIns="0" rtlCol="0" anchor="t">
            <a:spAutoFit/>
          </a:bodyPr>
          <a:lstStyle/>
          <a:p>
            <a:pPr algn="ctr">
              <a:lnSpc>
                <a:spcPts val="2643"/>
              </a:lnSpc>
            </a:pPr>
            <a:r>
              <a:rPr lang="en-US" sz="1888" b="1">
                <a:solidFill>
                  <a:srgbClr val="FFFFFF"/>
                </a:solidFill>
                <a:latin typeface="Now Bold"/>
                <a:ea typeface="Now Bold"/>
                <a:cs typeface="Now Bold"/>
                <a:sym typeface="Now Bold"/>
              </a:rPr>
              <a:t>IN</a:t>
            </a:r>
          </a:p>
        </p:txBody>
      </p:sp>
      <p:sp>
        <p:nvSpPr>
          <p:cNvPr id="72" name="TextBox 72"/>
          <p:cNvSpPr txBox="1"/>
          <p:nvPr/>
        </p:nvSpPr>
        <p:spPr>
          <a:xfrm>
            <a:off x="10754096" y="4717828"/>
            <a:ext cx="1365272" cy="326025"/>
          </a:xfrm>
          <a:prstGeom prst="rect">
            <a:avLst/>
          </a:prstGeom>
        </p:spPr>
        <p:txBody>
          <a:bodyPr lIns="0" tIns="0" rIns="0" bIns="0" rtlCol="0" anchor="t">
            <a:spAutoFit/>
          </a:bodyPr>
          <a:lstStyle/>
          <a:p>
            <a:pPr algn="ctr">
              <a:lnSpc>
                <a:spcPts val="2643"/>
              </a:lnSpc>
            </a:pPr>
            <a:r>
              <a:rPr lang="en-US" sz="1888" b="1">
                <a:solidFill>
                  <a:srgbClr val="FFFFFF"/>
                </a:solidFill>
                <a:latin typeface="Now Bold"/>
                <a:ea typeface="Now Bold"/>
                <a:cs typeface="Now Bold"/>
                <a:sym typeface="Now Bold"/>
              </a:rPr>
              <a:t>SUB #48</a:t>
            </a:r>
          </a:p>
        </p:txBody>
      </p:sp>
      <p:grpSp>
        <p:nvGrpSpPr>
          <p:cNvPr id="73" name="Group 73"/>
          <p:cNvGrpSpPr/>
          <p:nvPr/>
        </p:nvGrpSpPr>
        <p:grpSpPr>
          <a:xfrm>
            <a:off x="10550187" y="8918397"/>
            <a:ext cx="1807984" cy="442760"/>
            <a:chOff x="0" y="0"/>
            <a:chExt cx="1520437" cy="372342"/>
          </a:xfrm>
        </p:grpSpPr>
        <p:sp>
          <p:nvSpPr>
            <p:cNvPr id="74" name="Freeform 7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sp>
        <p:nvSpPr>
          <p:cNvPr id="75" name="TextBox 75"/>
          <p:cNvSpPr txBox="1"/>
          <p:nvPr/>
        </p:nvSpPr>
        <p:spPr>
          <a:xfrm>
            <a:off x="12234442" y="2104868"/>
            <a:ext cx="999682" cy="326025"/>
          </a:xfrm>
          <a:prstGeom prst="rect">
            <a:avLst/>
          </a:prstGeom>
        </p:spPr>
        <p:txBody>
          <a:bodyPr lIns="0" tIns="0" rIns="0" bIns="0" rtlCol="0" anchor="t">
            <a:spAutoFit/>
          </a:bodyPr>
          <a:lstStyle/>
          <a:p>
            <a:pPr algn="ctr">
              <a:lnSpc>
                <a:spcPts val="2643"/>
              </a:lnSpc>
            </a:pPr>
            <a:r>
              <a:rPr lang="en-US" sz="1888" b="1">
                <a:solidFill>
                  <a:srgbClr val="FFFFFF"/>
                </a:solidFill>
                <a:latin typeface="Now Bold"/>
                <a:ea typeface="Now Bold"/>
                <a:cs typeface="Now Bold"/>
                <a:sym typeface="Now Bold"/>
              </a:rPr>
              <a:t>201</a:t>
            </a:r>
          </a:p>
        </p:txBody>
      </p:sp>
      <p:sp>
        <p:nvSpPr>
          <p:cNvPr id="76" name="TextBox 76"/>
          <p:cNvSpPr txBox="1"/>
          <p:nvPr/>
        </p:nvSpPr>
        <p:spPr>
          <a:xfrm>
            <a:off x="12234442" y="2543296"/>
            <a:ext cx="999682" cy="326025"/>
          </a:xfrm>
          <a:prstGeom prst="rect">
            <a:avLst/>
          </a:prstGeom>
        </p:spPr>
        <p:txBody>
          <a:bodyPr lIns="0" tIns="0" rIns="0" bIns="0" rtlCol="0" anchor="t">
            <a:spAutoFit/>
          </a:bodyPr>
          <a:lstStyle/>
          <a:p>
            <a:pPr algn="ctr">
              <a:lnSpc>
                <a:spcPts val="2643"/>
              </a:lnSpc>
            </a:pPr>
            <a:r>
              <a:rPr lang="en-US" sz="1888" b="1">
                <a:solidFill>
                  <a:srgbClr val="FFFFFF"/>
                </a:solidFill>
                <a:latin typeface="Now Bold"/>
                <a:ea typeface="Now Bold"/>
                <a:cs typeface="Now Bold"/>
                <a:sym typeface="Now Bold"/>
              </a:rPr>
              <a:t>202</a:t>
            </a:r>
          </a:p>
        </p:txBody>
      </p:sp>
      <p:sp>
        <p:nvSpPr>
          <p:cNvPr id="77" name="TextBox 77"/>
          <p:cNvSpPr txBox="1"/>
          <p:nvPr/>
        </p:nvSpPr>
        <p:spPr>
          <a:xfrm>
            <a:off x="12234442" y="2934937"/>
            <a:ext cx="999682" cy="326025"/>
          </a:xfrm>
          <a:prstGeom prst="rect">
            <a:avLst/>
          </a:prstGeom>
        </p:spPr>
        <p:txBody>
          <a:bodyPr lIns="0" tIns="0" rIns="0" bIns="0" rtlCol="0" anchor="t">
            <a:spAutoFit/>
          </a:bodyPr>
          <a:lstStyle/>
          <a:p>
            <a:pPr algn="ctr">
              <a:lnSpc>
                <a:spcPts val="2643"/>
              </a:lnSpc>
            </a:pPr>
            <a:r>
              <a:rPr lang="en-US" sz="1888" b="1">
                <a:solidFill>
                  <a:srgbClr val="FFFFFF"/>
                </a:solidFill>
                <a:latin typeface="Now Bold"/>
                <a:ea typeface="Now Bold"/>
                <a:cs typeface="Now Bold"/>
                <a:sym typeface="Now Bold"/>
              </a:rPr>
              <a:t>203</a:t>
            </a:r>
          </a:p>
        </p:txBody>
      </p:sp>
      <p:sp>
        <p:nvSpPr>
          <p:cNvPr id="78" name="TextBox 78"/>
          <p:cNvSpPr txBox="1"/>
          <p:nvPr/>
        </p:nvSpPr>
        <p:spPr>
          <a:xfrm>
            <a:off x="12234442" y="3436744"/>
            <a:ext cx="999682" cy="326025"/>
          </a:xfrm>
          <a:prstGeom prst="rect">
            <a:avLst/>
          </a:prstGeom>
        </p:spPr>
        <p:txBody>
          <a:bodyPr lIns="0" tIns="0" rIns="0" bIns="0" rtlCol="0" anchor="t">
            <a:spAutoFit/>
          </a:bodyPr>
          <a:lstStyle/>
          <a:p>
            <a:pPr algn="ctr">
              <a:lnSpc>
                <a:spcPts val="2643"/>
              </a:lnSpc>
            </a:pPr>
            <a:r>
              <a:rPr lang="en-US" sz="1888" b="1">
                <a:solidFill>
                  <a:srgbClr val="FFFFFF"/>
                </a:solidFill>
                <a:latin typeface="Now Bold"/>
                <a:ea typeface="Now Bold"/>
                <a:cs typeface="Now Bold"/>
                <a:sym typeface="Now Bold"/>
              </a:rPr>
              <a:t>204</a:t>
            </a:r>
          </a:p>
        </p:txBody>
      </p:sp>
      <p:sp>
        <p:nvSpPr>
          <p:cNvPr id="79" name="TextBox 79"/>
          <p:cNvSpPr txBox="1"/>
          <p:nvPr/>
        </p:nvSpPr>
        <p:spPr>
          <a:xfrm>
            <a:off x="12234442" y="3828385"/>
            <a:ext cx="999682" cy="326025"/>
          </a:xfrm>
          <a:prstGeom prst="rect">
            <a:avLst/>
          </a:prstGeom>
        </p:spPr>
        <p:txBody>
          <a:bodyPr lIns="0" tIns="0" rIns="0" bIns="0" rtlCol="0" anchor="t">
            <a:spAutoFit/>
          </a:bodyPr>
          <a:lstStyle/>
          <a:p>
            <a:pPr algn="ctr">
              <a:lnSpc>
                <a:spcPts val="2643"/>
              </a:lnSpc>
            </a:pPr>
            <a:r>
              <a:rPr lang="en-US" sz="1888" b="1">
                <a:solidFill>
                  <a:srgbClr val="FFFFFF"/>
                </a:solidFill>
                <a:latin typeface="Now Bold"/>
                <a:ea typeface="Now Bold"/>
                <a:cs typeface="Now Bold"/>
                <a:sym typeface="Now Bold"/>
              </a:rPr>
              <a:t>205</a:t>
            </a:r>
          </a:p>
        </p:txBody>
      </p:sp>
      <p:sp>
        <p:nvSpPr>
          <p:cNvPr id="80" name="TextBox 80"/>
          <p:cNvSpPr txBox="1"/>
          <p:nvPr/>
        </p:nvSpPr>
        <p:spPr>
          <a:xfrm>
            <a:off x="12234442" y="4274215"/>
            <a:ext cx="999682" cy="326025"/>
          </a:xfrm>
          <a:prstGeom prst="rect">
            <a:avLst/>
          </a:prstGeom>
        </p:spPr>
        <p:txBody>
          <a:bodyPr lIns="0" tIns="0" rIns="0" bIns="0" rtlCol="0" anchor="t">
            <a:spAutoFit/>
          </a:bodyPr>
          <a:lstStyle/>
          <a:p>
            <a:pPr algn="ctr">
              <a:lnSpc>
                <a:spcPts val="2643"/>
              </a:lnSpc>
            </a:pPr>
            <a:r>
              <a:rPr lang="en-US" sz="1888" b="1">
                <a:solidFill>
                  <a:srgbClr val="FFFFFF"/>
                </a:solidFill>
                <a:latin typeface="Now Bold"/>
                <a:ea typeface="Now Bold"/>
                <a:cs typeface="Now Bold"/>
                <a:sym typeface="Now Bold"/>
              </a:rPr>
              <a:t>206</a:t>
            </a:r>
          </a:p>
        </p:txBody>
      </p:sp>
      <p:sp>
        <p:nvSpPr>
          <p:cNvPr id="81" name="TextBox 81"/>
          <p:cNvSpPr txBox="1"/>
          <p:nvPr/>
        </p:nvSpPr>
        <p:spPr>
          <a:xfrm>
            <a:off x="12234442" y="4665856"/>
            <a:ext cx="999682" cy="326025"/>
          </a:xfrm>
          <a:prstGeom prst="rect">
            <a:avLst/>
          </a:prstGeom>
        </p:spPr>
        <p:txBody>
          <a:bodyPr lIns="0" tIns="0" rIns="0" bIns="0" rtlCol="0" anchor="t">
            <a:spAutoFit/>
          </a:bodyPr>
          <a:lstStyle/>
          <a:p>
            <a:pPr algn="ctr">
              <a:lnSpc>
                <a:spcPts val="2643"/>
              </a:lnSpc>
            </a:pPr>
            <a:r>
              <a:rPr lang="en-US" sz="1888" b="1">
                <a:solidFill>
                  <a:srgbClr val="FFFFFF"/>
                </a:solidFill>
                <a:latin typeface="Now Bold"/>
                <a:ea typeface="Now Bold"/>
                <a:cs typeface="Now Bold"/>
                <a:sym typeface="Now Bold"/>
              </a:rPr>
              <a:t>207</a:t>
            </a:r>
          </a:p>
        </p:txBody>
      </p:sp>
      <p:sp>
        <p:nvSpPr>
          <p:cNvPr id="82" name="TextBox 82"/>
          <p:cNvSpPr txBox="1"/>
          <p:nvPr/>
        </p:nvSpPr>
        <p:spPr>
          <a:xfrm>
            <a:off x="12234442" y="5104284"/>
            <a:ext cx="999682" cy="326025"/>
          </a:xfrm>
          <a:prstGeom prst="rect">
            <a:avLst/>
          </a:prstGeom>
        </p:spPr>
        <p:txBody>
          <a:bodyPr lIns="0" tIns="0" rIns="0" bIns="0" rtlCol="0" anchor="t">
            <a:spAutoFit/>
          </a:bodyPr>
          <a:lstStyle/>
          <a:p>
            <a:pPr algn="ctr">
              <a:lnSpc>
                <a:spcPts val="2643"/>
              </a:lnSpc>
            </a:pPr>
            <a:r>
              <a:rPr lang="en-US" sz="1888" b="1">
                <a:solidFill>
                  <a:srgbClr val="FFFFFF"/>
                </a:solidFill>
                <a:latin typeface="Now Bold"/>
                <a:ea typeface="Now Bold"/>
                <a:cs typeface="Now Bold"/>
                <a:sym typeface="Now Bold"/>
              </a:rPr>
              <a:t>208</a:t>
            </a:r>
          </a:p>
        </p:txBody>
      </p:sp>
      <p:sp>
        <p:nvSpPr>
          <p:cNvPr id="83" name="TextBox 83"/>
          <p:cNvSpPr txBox="1"/>
          <p:nvPr/>
        </p:nvSpPr>
        <p:spPr>
          <a:xfrm>
            <a:off x="12234442" y="5495925"/>
            <a:ext cx="999682" cy="326025"/>
          </a:xfrm>
          <a:prstGeom prst="rect">
            <a:avLst/>
          </a:prstGeom>
        </p:spPr>
        <p:txBody>
          <a:bodyPr lIns="0" tIns="0" rIns="0" bIns="0" rtlCol="0" anchor="t">
            <a:spAutoFit/>
          </a:bodyPr>
          <a:lstStyle/>
          <a:p>
            <a:pPr algn="ctr">
              <a:lnSpc>
                <a:spcPts val="2643"/>
              </a:lnSpc>
            </a:pPr>
            <a:r>
              <a:rPr lang="en-US" sz="1888" b="1">
                <a:solidFill>
                  <a:srgbClr val="FFFFFF"/>
                </a:solidFill>
                <a:latin typeface="Now Bold"/>
                <a:ea typeface="Now Bold"/>
                <a:cs typeface="Now Bold"/>
                <a:sym typeface="Now Bold"/>
              </a:rPr>
              <a:t>209</a:t>
            </a:r>
          </a:p>
        </p:txBody>
      </p:sp>
      <p:sp>
        <p:nvSpPr>
          <p:cNvPr id="84" name="TextBox 84"/>
          <p:cNvSpPr txBox="1"/>
          <p:nvPr/>
        </p:nvSpPr>
        <p:spPr>
          <a:xfrm>
            <a:off x="12234442" y="5997732"/>
            <a:ext cx="999682" cy="326025"/>
          </a:xfrm>
          <a:prstGeom prst="rect">
            <a:avLst/>
          </a:prstGeom>
        </p:spPr>
        <p:txBody>
          <a:bodyPr lIns="0" tIns="0" rIns="0" bIns="0" rtlCol="0" anchor="t">
            <a:spAutoFit/>
          </a:bodyPr>
          <a:lstStyle/>
          <a:p>
            <a:pPr algn="ctr">
              <a:lnSpc>
                <a:spcPts val="2643"/>
              </a:lnSpc>
            </a:pPr>
            <a:r>
              <a:rPr lang="en-US" sz="1888" b="1">
                <a:solidFill>
                  <a:srgbClr val="FFFFFF"/>
                </a:solidFill>
                <a:latin typeface="Now Bold"/>
                <a:ea typeface="Now Bold"/>
                <a:cs typeface="Now Bold"/>
                <a:sym typeface="Now Bold"/>
              </a:rPr>
              <a:t>210</a:t>
            </a:r>
          </a:p>
        </p:txBody>
      </p:sp>
      <p:sp>
        <p:nvSpPr>
          <p:cNvPr id="85" name="TextBox 85"/>
          <p:cNvSpPr txBox="1"/>
          <p:nvPr/>
        </p:nvSpPr>
        <p:spPr>
          <a:xfrm>
            <a:off x="12234442" y="6399934"/>
            <a:ext cx="999682" cy="326025"/>
          </a:xfrm>
          <a:prstGeom prst="rect">
            <a:avLst/>
          </a:prstGeom>
        </p:spPr>
        <p:txBody>
          <a:bodyPr lIns="0" tIns="0" rIns="0" bIns="0" rtlCol="0" anchor="t">
            <a:spAutoFit/>
          </a:bodyPr>
          <a:lstStyle/>
          <a:p>
            <a:pPr algn="ctr">
              <a:lnSpc>
                <a:spcPts val="2643"/>
              </a:lnSpc>
            </a:pPr>
            <a:r>
              <a:rPr lang="en-US" sz="1888" b="1">
                <a:solidFill>
                  <a:srgbClr val="FFFFFF"/>
                </a:solidFill>
                <a:latin typeface="Now Bold"/>
                <a:ea typeface="Now Bold"/>
                <a:cs typeface="Now Bold"/>
                <a:sym typeface="Now Bold"/>
              </a:rPr>
              <a:t>211</a:t>
            </a:r>
          </a:p>
        </p:txBody>
      </p:sp>
      <p:sp>
        <p:nvSpPr>
          <p:cNvPr id="86" name="TextBox 86"/>
          <p:cNvSpPr txBox="1"/>
          <p:nvPr/>
        </p:nvSpPr>
        <p:spPr>
          <a:xfrm>
            <a:off x="12234442" y="6817227"/>
            <a:ext cx="999682" cy="326025"/>
          </a:xfrm>
          <a:prstGeom prst="rect">
            <a:avLst/>
          </a:prstGeom>
        </p:spPr>
        <p:txBody>
          <a:bodyPr lIns="0" tIns="0" rIns="0" bIns="0" rtlCol="0" anchor="t">
            <a:spAutoFit/>
          </a:bodyPr>
          <a:lstStyle/>
          <a:p>
            <a:pPr algn="ctr">
              <a:lnSpc>
                <a:spcPts val="2643"/>
              </a:lnSpc>
            </a:pPr>
            <a:r>
              <a:rPr lang="en-US" sz="1888" b="1">
                <a:solidFill>
                  <a:srgbClr val="FFFFFF"/>
                </a:solidFill>
                <a:latin typeface="Now Bold"/>
                <a:ea typeface="Now Bold"/>
                <a:cs typeface="Now Bold"/>
                <a:sym typeface="Now Bold"/>
              </a:rPr>
              <a:t>212</a:t>
            </a:r>
          </a:p>
        </p:txBody>
      </p:sp>
      <p:sp>
        <p:nvSpPr>
          <p:cNvPr id="87" name="TextBox 87"/>
          <p:cNvSpPr txBox="1"/>
          <p:nvPr/>
        </p:nvSpPr>
        <p:spPr>
          <a:xfrm>
            <a:off x="12234442" y="7250278"/>
            <a:ext cx="999682" cy="326025"/>
          </a:xfrm>
          <a:prstGeom prst="rect">
            <a:avLst/>
          </a:prstGeom>
        </p:spPr>
        <p:txBody>
          <a:bodyPr lIns="0" tIns="0" rIns="0" bIns="0" rtlCol="0" anchor="t">
            <a:spAutoFit/>
          </a:bodyPr>
          <a:lstStyle/>
          <a:p>
            <a:pPr algn="ctr">
              <a:lnSpc>
                <a:spcPts val="2643"/>
              </a:lnSpc>
            </a:pPr>
            <a:r>
              <a:rPr lang="en-US" sz="1888" b="1">
                <a:solidFill>
                  <a:srgbClr val="FFFFFF"/>
                </a:solidFill>
                <a:latin typeface="Now Bold"/>
                <a:ea typeface="Now Bold"/>
                <a:cs typeface="Now Bold"/>
                <a:sym typeface="Now Bold"/>
              </a:rPr>
              <a:t>213</a:t>
            </a:r>
          </a:p>
        </p:txBody>
      </p:sp>
      <p:sp>
        <p:nvSpPr>
          <p:cNvPr id="88" name="TextBox 88"/>
          <p:cNvSpPr txBox="1"/>
          <p:nvPr/>
        </p:nvSpPr>
        <p:spPr>
          <a:xfrm>
            <a:off x="12234442" y="7688707"/>
            <a:ext cx="999682" cy="326025"/>
          </a:xfrm>
          <a:prstGeom prst="rect">
            <a:avLst/>
          </a:prstGeom>
        </p:spPr>
        <p:txBody>
          <a:bodyPr lIns="0" tIns="0" rIns="0" bIns="0" rtlCol="0" anchor="t">
            <a:spAutoFit/>
          </a:bodyPr>
          <a:lstStyle/>
          <a:p>
            <a:pPr algn="ctr">
              <a:lnSpc>
                <a:spcPts val="2643"/>
              </a:lnSpc>
            </a:pPr>
            <a:r>
              <a:rPr lang="en-US" sz="1888" b="1">
                <a:solidFill>
                  <a:srgbClr val="FFFFFF"/>
                </a:solidFill>
                <a:latin typeface="Now Bold"/>
                <a:ea typeface="Now Bold"/>
                <a:cs typeface="Now Bold"/>
                <a:sym typeface="Now Bold"/>
              </a:rPr>
              <a:t>214</a:t>
            </a:r>
          </a:p>
        </p:txBody>
      </p:sp>
      <p:sp>
        <p:nvSpPr>
          <p:cNvPr id="89" name="TextBox 89"/>
          <p:cNvSpPr txBox="1"/>
          <p:nvPr/>
        </p:nvSpPr>
        <p:spPr>
          <a:xfrm>
            <a:off x="12234442" y="8080348"/>
            <a:ext cx="999682" cy="326025"/>
          </a:xfrm>
          <a:prstGeom prst="rect">
            <a:avLst/>
          </a:prstGeom>
        </p:spPr>
        <p:txBody>
          <a:bodyPr lIns="0" tIns="0" rIns="0" bIns="0" rtlCol="0" anchor="t">
            <a:spAutoFit/>
          </a:bodyPr>
          <a:lstStyle/>
          <a:p>
            <a:pPr algn="ctr">
              <a:lnSpc>
                <a:spcPts val="2643"/>
              </a:lnSpc>
            </a:pPr>
            <a:r>
              <a:rPr lang="en-US" sz="1888" b="1">
                <a:solidFill>
                  <a:srgbClr val="FFFFFF"/>
                </a:solidFill>
                <a:latin typeface="Now Bold"/>
                <a:ea typeface="Now Bold"/>
                <a:cs typeface="Now Bold"/>
                <a:sym typeface="Now Bold"/>
              </a:rPr>
              <a:t>215</a:t>
            </a:r>
          </a:p>
        </p:txBody>
      </p:sp>
      <p:sp>
        <p:nvSpPr>
          <p:cNvPr id="90" name="TextBox 90"/>
          <p:cNvSpPr txBox="1"/>
          <p:nvPr/>
        </p:nvSpPr>
        <p:spPr>
          <a:xfrm>
            <a:off x="12234442" y="8582155"/>
            <a:ext cx="999682" cy="326025"/>
          </a:xfrm>
          <a:prstGeom prst="rect">
            <a:avLst/>
          </a:prstGeom>
        </p:spPr>
        <p:txBody>
          <a:bodyPr lIns="0" tIns="0" rIns="0" bIns="0" rtlCol="0" anchor="t">
            <a:spAutoFit/>
          </a:bodyPr>
          <a:lstStyle/>
          <a:p>
            <a:pPr algn="ctr">
              <a:lnSpc>
                <a:spcPts val="2643"/>
              </a:lnSpc>
            </a:pPr>
            <a:r>
              <a:rPr lang="en-US" sz="1888" b="1">
                <a:solidFill>
                  <a:srgbClr val="FFFFFF"/>
                </a:solidFill>
                <a:latin typeface="Now Bold"/>
                <a:ea typeface="Now Bold"/>
                <a:cs typeface="Now Bold"/>
                <a:sym typeface="Now Bold"/>
              </a:rPr>
              <a:t>216</a:t>
            </a:r>
          </a:p>
        </p:txBody>
      </p:sp>
      <p:sp>
        <p:nvSpPr>
          <p:cNvPr id="91" name="TextBox 91"/>
          <p:cNvSpPr txBox="1"/>
          <p:nvPr/>
        </p:nvSpPr>
        <p:spPr>
          <a:xfrm>
            <a:off x="12234442" y="8993735"/>
            <a:ext cx="999682" cy="326025"/>
          </a:xfrm>
          <a:prstGeom prst="rect">
            <a:avLst/>
          </a:prstGeom>
        </p:spPr>
        <p:txBody>
          <a:bodyPr lIns="0" tIns="0" rIns="0" bIns="0" rtlCol="0" anchor="t">
            <a:spAutoFit/>
          </a:bodyPr>
          <a:lstStyle/>
          <a:p>
            <a:pPr algn="ctr">
              <a:lnSpc>
                <a:spcPts val="2643"/>
              </a:lnSpc>
            </a:pPr>
            <a:r>
              <a:rPr lang="en-US" sz="1888" b="1">
                <a:solidFill>
                  <a:srgbClr val="FFFFFF"/>
                </a:solidFill>
                <a:latin typeface="Now Bold"/>
                <a:ea typeface="Now Bold"/>
                <a:cs typeface="Now Bold"/>
                <a:sym typeface="Now Bold"/>
              </a:rPr>
              <a:t>217</a:t>
            </a:r>
          </a:p>
        </p:txBody>
      </p:sp>
      <p:sp>
        <p:nvSpPr>
          <p:cNvPr id="92" name="Freeform 92"/>
          <p:cNvSpPr/>
          <p:nvPr/>
        </p:nvSpPr>
        <p:spPr>
          <a:xfrm>
            <a:off x="7710736" y="3928979"/>
            <a:ext cx="2910133" cy="822113"/>
          </a:xfrm>
          <a:custGeom>
            <a:avLst/>
            <a:gdLst/>
            <a:ahLst/>
            <a:cxnLst/>
            <a:rect l="l" t="t" r="r" b="b"/>
            <a:pathLst>
              <a:path w="2910133" h="822113">
                <a:moveTo>
                  <a:pt x="0" y="0"/>
                </a:moveTo>
                <a:lnTo>
                  <a:pt x="2910133" y="0"/>
                </a:lnTo>
                <a:lnTo>
                  <a:pt x="2910133" y="822112"/>
                </a:lnTo>
                <a:lnTo>
                  <a:pt x="0" y="82211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93" name="TextBox 93"/>
          <p:cNvSpPr txBox="1"/>
          <p:nvPr/>
        </p:nvSpPr>
        <p:spPr>
          <a:xfrm>
            <a:off x="6257779" y="1982101"/>
            <a:ext cx="2908023" cy="1840006"/>
          </a:xfrm>
          <a:prstGeom prst="rect">
            <a:avLst/>
          </a:prstGeom>
        </p:spPr>
        <p:txBody>
          <a:bodyPr lIns="0" tIns="0" rIns="0" bIns="0" rtlCol="0" anchor="t">
            <a:spAutoFit/>
          </a:bodyPr>
          <a:lstStyle/>
          <a:p>
            <a:pPr algn="ctr">
              <a:lnSpc>
                <a:spcPts val="3660"/>
              </a:lnSpc>
              <a:spcBef>
                <a:spcPct val="0"/>
              </a:spcBef>
            </a:pPr>
            <a:r>
              <a:rPr lang="en-US" sz="2614" i="1">
                <a:solidFill>
                  <a:srgbClr val="000000"/>
                </a:solidFill>
                <a:latin typeface="Open Sans Italics"/>
                <a:ea typeface="Open Sans Italics"/>
                <a:cs typeface="Open Sans Italics"/>
                <a:sym typeface="Open Sans Italics"/>
              </a:rPr>
              <a:t>Instruction specifies the actual memory address in which a data will be store</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243961" y="0"/>
            <a:ext cx="3076618" cy="961984"/>
            <a:chOff x="0" y="0"/>
            <a:chExt cx="9759796" cy="3051653"/>
          </a:xfrm>
        </p:grpSpPr>
        <p:sp>
          <p:nvSpPr>
            <p:cNvPr id="3" name="Freeform 3"/>
            <p:cNvSpPr/>
            <p:nvPr/>
          </p:nvSpPr>
          <p:spPr>
            <a:xfrm>
              <a:off x="0" y="0"/>
              <a:ext cx="9759796" cy="3051653"/>
            </a:xfrm>
            <a:custGeom>
              <a:avLst/>
              <a:gdLst/>
              <a:ahLst/>
              <a:cxnLst/>
              <a:rect l="l" t="t" r="r" b="b"/>
              <a:pathLst>
                <a:path w="9759796" h="3051653">
                  <a:moveTo>
                    <a:pt x="0" y="0"/>
                  </a:moveTo>
                  <a:lnTo>
                    <a:pt x="9759796" y="0"/>
                  </a:lnTo>
                  <a:lnTo>
                    <a:pt x="9759796" y="3051653"/>
                  </a:lnTo>
                  <a:lnTo>
                    <a:pt x="0" y="3051653"/>
                  </a:lnTo>
                  <a:close/>
                </a:path>
              </a:pathLst>
            </a:custGeom>
            <a:solidFill>
              <a:srgbClr val="019D97"/>
            </a:solidFill>
          </p:spPr>
          <p:txBody>
            <a:bodyPr/>
            <a:lstStyle/>
            <a:p>
              <a:endParaRPr lang="en-PH"/>
            </a:p>
          </p:txBody>
        </p:sp>
      </p:grpSp>
      <p:sp>
        <p:nvSpPr>
          <p:cNvPr id="4" name="Freeform 4"/>
          <p:cNvSpPr/>
          <p:nvPr/>
        </p:nvSpPr>
        <p:spPr>
          <a:xfrm rot="5400000" flipH="1">
            <a:off x="2707331" y="0"/>
            <a:ext cx="961984" cy="961984"/>
          </a:xfrm>
          <a:custGeom>
            <a:avLst/>
            <a:gdLst/>
            <a:ahLst/>
            <a:cxnLst/>
            <a:rect l="l" t="t" r="r" b="b"/>
            <a:pathLst>
              <a:path w="961984" h="961984">
                <a:moveTo>
                  <a:pt x="961984" y="0"/>
                </a:moveTo>
                <a:lnTo>
                  <a:pt x="0" y="0"/>
                </a:lnTo>
                <a:lnTo>
                  <a:pt x="0" y="961984"/>
                </a:lnTo>
                <a:lnTo>
                  <a:pt x="961984" y="961984"/>
                </a:lnTo>
                <a:lnTo>
                  <a:pt x="961984"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2855546" y="165664"/>
            <a:ext cx="332777" cy="332777"/>
          </a:xfrm>
          <a:custGeom>
            <a:avLst/>
            <a:gdLst/>
            <a:ahLst/>
            <a:cxnLst/>
            <a:rect l="l" t="t" r="r" b="b"/>
            <a:pathLst>
              <a:path w="332777" h="332777">
                <a:moveTo>
                  <a:pt x="0" y="0"/>
                </a:moveTo>
                <a:lnTo>
                  <a:pt x="332777" y="0"/>
                </a:lnTo>
                <a:lnTo>
                  <a:pt x="332777" y="332777"/>
                </a:lnTo>
                <a:lnTo>
                  <a:pt x="0" y="332777"/>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6" name="Group 6"/>
          <p:cNvGrpSpPr/>
          <p:nvPr/>
        </p:nvGrpSpPr>
        <p:grpSpPr>
          <a:xfrm>
            <a:off x="352100" y="2509942"/>
            <a:ext cx="4208794" cy="5121564"/>
            <a:chOff x="0" y="0"/>
            <a:chExt cx="1108489" cy="1348889"/>
          </a:xfrm>
        </p:grpSpPr>
        <p:sp>
          <p:nvSpPr>
            <p:cNvPr id="7" name="Freeform 7"/>
            <p:cNvSpPr/>
            <p:nvPr/>
          </p:nvSpPr>
          <p:spPr>
            <a:xfrm>
              <a:off x="0" y="0"/>
              <a:ext cx="1108489" cy="1348889"/>
            </a:xfrm>
            <a:custGeom>
              <a:avLst/>
              <a:gdLst/>
              <a:ahLst/>
              <a:cxnLst/>
              <a:rect l="l" t="t" r="r" b="b"/>
              <a:pathLst>
                <a:path w="1108489" h="1348889">
                  <a:moveTo>
                    <a:pt x="93813" y="0"/>
                  </a:moveTo>
                  <a:lnTo>
                    <a:pt x="1014676" y="0"/>
                  </a:lnTo>
                  <a:cubicBezTo>
                    <a:pt x="1039557" y="0"/>
                    <a:pt x="1063419" y="9884"/>
                    <a:pt x="1081012" y="27477"/>
                  </a:cubicBezTo>
                  <a:cubicBezTo>
                    <a:pt x="1098605" y="45070"/>
                    <a:pt x="1108489" y="68932"/>
                    <a:pt x="1108489" y="93813"/>
                  </a:cubicBezTo>
                  <a:lnTo>
                    <a:pt x="1108489" y="1255077"/>
                  </a:lnTo>
                  <a:cubicBezTo>
                    <a:pt x="1108489" y="1279957"/>
                    <a:pt x="1098605" y="1303819"/>
                    <a:pt x="1081012" y="1321412"/>
                  </a:cubicBezTo>
                  <a:cubicBezTo>
                    <a:pt x="1063419" y="1339005"/>
                    <a:pt x="1039557" y="1348889"/>
                    <a:pt x="1014676" y="1348889"/>
                  </a:cubicBezTo>
                  <a:lnTo>
                    <a:pt x="93813" y="1348889"/>
                  </a:lnTo>
                  <a:cubicBezTo>
                    <a:pt x="68932" y="1348889"/>
                    <a:pt x="45070" y="1339005"/>
                    <a:pt x="27477" y="1321412"/>
                  </a:cubicBezTo>
                  <a:cubicBezTo>
                    <a:pt x="9884" y="1303819"/>
                    <a:pt x="0" y="1279957"/>
                    <a:pt x="0" y="1255077"/>
                  </a:cubicBezTo>
                  <a:lnTo>
                    <a:pt x="0" y="93813"/>
                  </a:lnTo>
                  <a:cubicBezTo>
                    <a:pt x="0" y="68932"/>
                    <a:pt x="9884" y="45070"/>
                    <a:pt x="27477" y="27477"/>
                  </a:cubicBezTo>
                  <a:cubicBezTo>
                    <a:pt x="45070" y="9884"/>
                    <a:pt x="68932" y="0"/>
                    <a:pt x="93813" y="0"/>
                  </a:cubicBezTo>
                  <a:close/>
                </a:path>
              </a:pathLst>
            </a:custGeom>
            <a:solidFill>
              <a:srgbClr val="FF1495"/>
            </a:solidFill>
          </p:spPr>
          <p:txBody>
            <a:bodyPr/>
            <a:lstStyle/>
            <a:p>
              <a:endParaRPr lang="en-PH"/>
            </a:p>
          </p:txBody>
        </p:sp>
        <p:sp>
          <p:nvSpPr>
            <p:cNvPr id="8" name="TextBox 8"/>
            <p:cNvSpPr txBox="1"/>
            <p:nvPr/>
          </p:nvSpPr>
          <p:spPr>
            <a:xfrm>
              <a:off x="0" y="-28575"/>
              <a:ext cx="1108489" cy="1377464"/>
            </a:xfrm>
            <a:prstGeom prst="rect">
              <a:avLst/>
            </a:prstGeom>
          </p:spPr>
          <p:txBody>
            <a:bodyPr lIns="50800" tIns="50800" rIns="50800" bIns="50800" rtlCol="0" anchor="ctr"/>
            <a:lstStyle/>
            <a:p>
              <a:pPr algn="ctr">
                <a:lnSpc>
                  <a:spcPts val="2595"/>
                </a:lnSpc>
              </a:pPr>
              <a:endParaRPr/>
            </a:p>
          </p:txBody>
        </p:sp>
      </p:grpSp>
      <p:grpSp>
        <p:nvGrpSpPr>
          <p:cNvPr id="9" name="Group 9"/>
          <p:cNvGrpSpPr/>
          <p:nvPr/>
        </p:nvGrpSpPr>
        <p:grpSpPr>
          <a:xfrm>
            <a:off x="474080" y="2604816"/>
            <a:ext cx="3761725" cy="899420"/>
            <a:chOff x="0" y="0"/>
            <a:chExt cx="990742" cy="236884"/>
          </a:xfrm>
        </p:grpSpPr>
        <p:sp>
          <p:nvSpPr>
            <p:cNvPr id="10" name="Freeform 10"/>
            <p:cNvSpPr/>
            <p:nvPr/>
          </p:nvSpPr>
          <p:spPr>
            <a:xfrm>
              <a:off x="0" y="0"/>
              <a:ext cx="990742" cy="236884"/>
            </a:xfrm>
            <a:custGeom>
              <a:avLst/>
              <a:gdLst/>
              <a:ahLst/>
              <a:cxnLst/>
              <a:rect l="l" t="t" r="r" b="b"/>
              <a:pathLst>
                <a:path w="990742" h="236884">
                  <a:moveTo>
                    <a:pt x="104962" y="0"/>
                  </a:moveTo>
                  <a:lnTo>
                    <a:pt x="885781" y="0"/>
                  </a:lnTo>
                  <a:cubicBezTo>
                    <a:pt x="943749" y="0"/>
                    <a:pt x="990742" y="46993"/>
                    <a:pt x="990742" y="104962"/>
                  </a:cubicBezTo>
                  <a:lnTo>
                    <a:pt x="990742" y="131922"/>
                  </a:lnTo>
                  <a:cubicBezTo>
                    <a:pt x="990742" y="189891"/>
                    <a:pt x="943749" y="236884"/>
                    <a:pt x="885781" y="236884"/>
                  </a:cubicBezTo>
                  <a:lnTo>
                    <a:pt x="104962" y="236884"/>
                  </a:lnTo>
                  <a:cubicBezTo>
                    <a:pt x="46993" y="236884"/>
                    <a:pt x="0" y="189891"/>
                    <a:pt x="0" y="131922"/>
                  </a:cubicBezTo>
                  <a:lnTo>
                    <a:pt x="0" y="104962"/>
                  </a:lnTo>
                  <a:cubicBezTo>
                    <a:pt x="0" y="46993"/>
                    <a:pt x="46993" y="0"/>
                    <a:pt x="104962" y="0"/>
                  </a:cubicBezTo>
                  <a:close/>
                </a:path>
              </a:pathLst>
            </a:custGeom>
            <a:solidFill>
              <a:srgbClr val="642EC7"/>
            </a:solidFill>
          </p:spPr>
          <p:txBody>
            <a:bodyPr/>
            <a:lstStyle/>
            <a:p>
              <a:endParaRPr lang="en-PH"/>
            </a:p>
          </p:txBody>
        </p:sp>
        <p:sp>
          <p:nvSpPr>
            <p:cNvPr id="11" name="TextBox 11"/>
            <p:cNvSpPr txBox="1"/>
            <p:nvPr/>
          </p:nvSpPr>
          <p:spPr>
            <a:xfrm>
              <a:off x="0" y="-28575"/>
              <a:ext cx="990742" cy="265459"/>
            </a:xfrm>
            <a:prstGeom prst="rect">
              <a:avLst/>
            </a:prstGeom>
          </p:spPr>
          <p:txBody>
            <a:bodyPr lIns="50800" tIns="50800" rIns="50800" bIns="50800" rtlCol="0" anchor="ctr"/>
            <a:lstStyle/>
            <a:p>
              <a:pPr algn="ctr">
                <a:lnSpc>
                  <a:spcPts val="2595"/>
                </a:lnSpc>
              </a:pPr>
              <a:endParaRPr/>
            </a:p>
          </p:txBody>
        </p:sp>
      </p:grpSp>
      <p:grpSp>
        <p:nvGrpSpPr>
          <p:cNvPr id="12" name="Group 12"/>
          <p:cNvGrpSpPr/>
          <p:nvPr/>
        </p:nvGrpSpPr>
        <p:grpSpPr>
          <a:xfrm>
            <a:off x="4999044" y="498441"/>
            <a:ext cx="12934316" cy="9379789"/>
            <a:chOff x="0" y="0"/>
            <a:chExt cx="3250441" cy="2357175"/>
          </a:xfrm>
        </p:grpSpPr>
        <p:sp>
          <p:nvSpPr>
            <p:cNvPr id="13" name="Freeform 13"/>
            <p:cNvSpPr/>
            <p:nvPr/>
          </p:nvSpPr>
          <p:spPr>
            <a:xfrm>
              <a:off x="0" y="0"/>
              <a:ext cx="3250441" cy="2357175"/>
            </a:xfrm>
            <a:custGeom>
              <a:avLst/>
              <a:gdLst/>
              <a:ahLst/>
              <a:cxnLst/>
              <a:rect l="l" t="t" r="r" b="b"/>
              <a:pathLst>
                <a:path w="3250441" h="2357175">
                  <a:moveTo>
                    <a:pt x="35315" y="0"/>
                  </a:moveTo>
                  <a:lnTo>
                    <a:pt x="3215126" y="0"/>
                  </a:lnTo>
                  <a:cubicBezTo>
                    <a:pt x="3234630" y="0"/>
                    <a:pt x="3250441" y="15811"/>
                    <a:pt x="3250441" y="35315"/>
                  </a:cubicBezTo>
                  <a:lnTo>
                    <a:pt x="3250441" y="2321860"/>
                  </a:lnTo>
                  <a:cubicBezTo>
                    <a:pt x="3250441" y="2331226"/>
                    <a:pt x="3246720" y="2340209"/>
                    <a:pt x="3240097" y="2346832"/>
                  </a:cubicBezTo>
                  <a:cubicBezTo>
                    <a:pt x="3233475" y="2353454"/>
                    <a:pt x="3224492" y="2357175"/>
                    <a:pt x="3215126" y="2357175"/>
                  </a:cubicBezTo>
                  <a:lnTo>
                    <a:pt x="35315" y="2357175"/>
                  </a:lnTo>
                  <a:cubicBezTo>
                    <a:pt x="25949" y="2357175"/>
                    <a:pt x="16966" y="2353454"/>
                    <a:pt x="10343" y="2346832"/>
                  </a:cubicBezTo>
                  <a:cubicBezTo>
                    <a:pt x="3721" y="2340209"/>
                    <a:pt x="0" y="2331226"/>
                    <a:pt x="0" y="2321860"/>
                  </a:cubicBezTo>
                  <a:lnTo>
                    <a:pt x="0" y="35315"/>
                  </a:lnTo>
                  <a:cubicBezTo>
                    <a:pt x="0" y="25949"/>
                    <a:pt x="3721" y="16966"/>
                    <a:pt x="10343" y="10343"/>
                  </a:cubicBezTo>
                  <a:cubicBezTo>
                    <a:pt x="16966" y="3721"/>
                    <a:pt x="25949" y="0"/>
                    <a:pt x="35315" y="0"/>
                  </a:cubicBezTo>
                  <a:close/>
                </a:path>
              </a:pathLst>
            </a:custGeom>
            <a:solidFill>
              <a:srgbClr val="EFEFEF"/>
            </a:solidFill>
          </p:spPr>
          <p:txBody>
            <a:bodyPr/>
            <a:lstStyle/>
            <a:p>
              <a:endParaRPr lang="en-PH"/>
            </a:p>
          </p:txBody>
        </p:sp>
        <p:sp>
          <p:nvSpPr>
            <p:cNvPr id="14" name="TextBox 14"/>
            <p:cNvSpPr txBox="1"/>
            <p:nvPr/>
          </p:nvSpPr>
          <p:spPr>
            <a:xfrm>
              <a:off x="0" y="-28575"/>
              <a:ext cx="3250441" cy="2385750"/>
            </a:xfrm>
            <a:prstGeom prst="rect">
              <a:avLst/>
            </a:prstGeom>
          </p:spPr>
          <p:txBody>
            <a:bodyPr lIns="42076" tIns="42076" rIns="42076" bIns="42076" rtlCol="0" anchor="ctr"/>
            <a:lstStyle/>
            <a:p>
              <a:pPr algn="ctr">
                <a:lnSpc>
                  <a:spcPts val="2595"/>
                </a:lnSpc>
              </a:pPr>
              <a:endParaRPr/>
            </a:p>
          </p:txBody>
        </p:sp>
      </p:grpSp>
      <p:sp>
        <p:nvSpPr>
          <p:cNvPr id="15" name="Freeform 15"/>
          <p:cNvSpPr/>
          <p:nvPr/>
        </p:nvSpPr>
        <p:spPr>
          <a:xfrm>
            <a:off x="4235806" y="4850175"/>
            <a:ext cx="1014026" cy="902483"/>
          </a:xfrm>
          <a:custGeom>
            <a:avLst/>
            <a:gdLst/>
            <a:ahLst/>
            <a:cxnLst/>
            <a:rect l="l" t="t" r="r" b="b"/>
            <a:pathLst>
              <a:path w="1014026" h="902483">
                <a:moveTo>
                  <a:pt x="0" y="0"/>
                </a:moveTo>
                <a:lnTo>
                  <a:pt x="1014025" y="0"/>
                </a:lnTo>
                <a:lnTo>
                  <a:pt x="1014025" y="902483"/>
                </a:lnTo>
                <a:lnTo>
                  <a:pt x="0" y="902483"/>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6" name="TextBox 16"/>
          <p:cNvSpPr txBox="1"/>
          <p:nvPr/>
        </p:nvSpPr>
        <p:spPr>
          <a:xfrm>
            <a:off x="171024" y="148482"/>
            <a:ext cx="2246648" cy="655494"/>
          </a:xfrm>
          <a:prstGeom prst="rect">
            <a:avLst/>
          </a:prstGeom>
        </p:spPr>
        <p:txBody>
          <a:bodyPr lIns="0" tIns="0" rIns="0" bIns="0" rtlCol="0" anchor="t">
            <a:spAutoFit/>
          </a:bodyPr>
          <a:lstStyle/>
          <a:p>
            <a:pPr marL="0" lvl="0" indent="0" algn="ctr">
              <a:lnSpc>
                <a:spcPts val="2512"/>
              </a:lnSpc>
              <a:spcBef>
                <a:spcPct val="0"/>
              </a:spcBef>
            </a:pPr>
            <a:r>
              <a:rPr lang="en-US" sz="2243" b="1" spc="-67">
                <a:solidFill>
                  <a:srgbClr val="FFFFFF"/>
                </a:solidFill>
                <a:latin typeface="Poppins Bold"/>
                <a:ea typeface="Poppins Bold"/>
                <a:cs typeface="Poppins Bold"/>
                <a:sym typeface="Poppins Bold"/>
              </a:rPr>
              <a:t>Relative Addressing</a:t>
            </a:r>
          </a:p>
        </p:txBody>
      </p:sp>
      <p:sp>
        <p:nvSpPr>
          <p:cNvPr id="17" name="TextBox 17"/>
          <p:cNvSpPr txBox="1"/>
          <p:nvPr/>
        </p:nvSpPr>
        <p:spPr>
          <a:xfrm>
            <a:off x="1142832" y="2679004"/>
            <a:ext cx="2424223" cy="636745"/>
          </a:xfrm>
          <a:prstGeom prst="rect">
            <a:avLst/>
          </a:prstGeom>
        </p:spPr>
        <p:txBody>
          <a:bodyPr lIns="0" tIns="0" rIns="0" bIns="0" rtlCol="0" anchor="t">
            <a:spAutoFit/>
          </a:bodyPr>
          <a:lstStyle/>
          <a:p>
            <a:pPr marL="0" lvl="0" indent="0" algn="ctr">
              <a:lnSpc>
                <a:spcPts val="4800"/>
              </a:lnSpc>
              <a:spcBef>
                <a:spcPct val="0"/>
              </a:spcBef>
            </a:pPr>
            <a:r>
              <a:rPr lang="en-US" sz="3428" b="1">
                <a:solidFill>
                  <a:srgbClr val="FFFFFF"/>
                </a:solidFill>
                <a:latin typeface="Poppins Bold"/>
                <a:ea typeface="Poppins Bold"/>
                <a:cs typeface="Poppins Bold"/>
                <a:sym typeface="Poppins Bold"/>
              </a:rPr>
              <a:t>Definition</a:t>
            </a:r>
          </a:p>
        </p:txBody>
      </p:sp>
      <p:sp>
        <p:nvSpPr>
          <p:cNvPr id="18" name="TextBox 18"/>
          <p:cNvSpPr txBox="1"/>
          <p:nvPr/>
        </p:nvSpPr>
        <p:spPr>
          <a:xfrm>
            <a:off x="460715" y="3611706"/>
            <a:ext cx="3991564" cy="2864927"/>
          </a:xfrm>
          <a:prstGeom prst="rect">
            <a:avLst/>
          </a:prstGeom>
        </p:spPr>
        <p:txBody>
          <a:bodyPr lIns="0" tIns="0" rIns="0" bIns="0" rtlCol="0" anchor="t">
            <a:spAutoFit/>
          </a:bodyPr>
          <a:lstStyle/>
          <a:p>
            <a:pPr algn="ctr">
              <a:lnSpc>
                <a:spcPts val="3246"/>
              </a:lnSpc>
              <a:spcBef>
                <a:spcPct val="0"/>
              </a:spcBef>
            </a:pPr>
            <a:r>
              <a:rPr lang="en-US" sz="2318">
                <a:solidFill>
                  <a:srgbClr val="FAFAFA"/>
                </a:solidFill>
                <a:latin typeface="Poppins"/>
                <a:ea typeface="Poppins"/>
                <a:cs typeface="Poppins"/>
                <a:sym typeface="Poppins"/>
              </a:rPr>
              <a:t>Relative addressing involves specifying memory locations based on their position </a:t>
            </a:r>
            <a:r>
              <a:rPr lang="en-US" sz="2318" b="1" i="1" u="sng">
                <a:solidFill>
                  <a:srgbClr val="FAFAFA"/>
                </a:solidFill>
                <a:latin typeface="Poppins Bold Italics"/>
                <a:ea typeface="Poppins Bold Italics"/>
                <a:cs typeface="Poppins Bold Italics"/>
                <a:sym typeface="Poppins Bold Italics"/>
              </a:rPr>
              <a:t>relative to the current instruction or data</a:t>
            </a:r>
            <a:r>
              <a:rPr lang="en-US" sz="2318">
                <a:solidFill>
                  <a:srgbClr val="FAFAFA"/>
                </a:solidFill>
                <a:latin typeface="Poppins"/>
                <a:ea typeface="Poppins"/>
                <a:cs typeface="Poppins"/>
                <a:sym typeface="Poppins"/>
              </a:rPr>
              <a:t>, typically using offsets or displacements.</a:t>
            </a:r>
          </a:p>
        </p:txBody>
      </p:sp>
      <p:grpSp>
        <p:nvGrpSpPr>
          <p:cNvPr id="19" name="Group 19"/>
          <p:cNvGrpSpPr/>
          <p:nvPr/>
        </p:nvGrpSpPr>
        <p:grpSpPr>
          <a:xfrm>
            <a:off x="10385523" y="1123796"/>
            <a:ext cx="3866832" cy="8273499"/>
            <a:chOff x="0" y="0"/>
            <a:chExt cx="961600" cy="2057446"/>
          </a:xfrm>
        </p:grpSpPr>
        <p:sp>
          <p:nvSpPr>
            <p:cNvPr id="20" name="Freeform 20"/>
            <p:cNvSpPr/>
            <p:nvPr/>
          </p:nvSpPr>
          <p:spPr>
            <a:xfrm>
              <a:off x="0" y="0"/>
              <a:ext cx="961600" cy="2057446"/>
            </a:xfrm>
            <a:custGeom>
              <a:avLst/>
              <a:gdLst/>
              <a:ahLst/>
              <a:cxnLst/>
              <a:rect l="l" t="t" r="r" b="b"/>
              <a:pathLst>
                <a:path w="961600" h="2057446">
                  <a:moveTo>
                    <a:pt x="118126" y="0"/>
                  </a:moveTo>
                  <a:lnTo>
                    <a:pt x="843474" y="0"/>
                  </a:lnTo>
                  <a:cubicBezTo>
                    <a:pt x="908713" y="0"/>
                    <a:pt x="961600" y="52887"/>
                    <a:pt x="961600" y="118126"/>
                  </a:cubicBezTo>
                  <a:lnTo>
                    <a:pt x="961600" y="1939320"/>
                  </a:lnTo>
                  <a:cubicBezTo>
                    <a:pt x="961600" y="1970649"/>
                    <a:pt x="949155" y="2000695"/>
                    <a:pt x="927002" y="2022848"/>
                  </a:cubicBezTo>
                  <a:cubicBezTo>
                    <a:pt x="904849" y="2045001"/>
                    <a:pt x="874803" y="2057446"/>
                    <a:pt x="843474" y="2057446"/>
                  </a:cubicBezTo>
                  <a:lnTo>
                    <a:pt x="118126" y="2057446"/>
                  </a:lnTo>
                  <a:cubicBezTo>
                    <a:pt x="86797" y="2057446"/>
                    <a:pt x="56751" y="2045001"/>
                    <a:pt x="34598" y="2022848"/>
                  </a:cubicBezTo>
                  <a:cubicBezTo>
                    <a:pt x="12445" y="2000695"/>
                    <a:pt x="0" y="1970649"/>
                    <a:pt x="0" y="1939320"/>
                  </a:cubicBezTo>
                  <a:lnTo>
                    <a:pt x="0" y="118126"/>
                  </a:lnTo>
                  <a:cubicBezTo>
                    <a:pt x="0" y="86797"/>
                    <a:pt x="12445" y="56751"/>
                    <a:pt x="34598" y="34598"/>
                  </a:cubicBezTo>
                  <a:cubicBezTo>
                    <a:pt x="56751" y="12445"/>
                    <a:pt x="86797" y="0"/>
                    <a:pt x="118126" y="0"/>
                  </a:cubicBezTo>
                  <a:close/>
                </a:path>
              </a:pathLst>
            </a:custGeom>
            <a:solidFill>
              <a:srgbClr val="5E17EB"/>
            </a:solidFill>
          </p:spPr>
          <p:txBody>
            <a:bodyPr/>
            <a:lstStyle/>
            <a:p>
              <a:endParaRPr lang="en-PH"/>
            </a:p>
          </p:txBody>
        </p:sp>
        <p:sp>
          <p:nvSpPr>
            <p:cNvPr id="21" name="TextBox 21"/>
            <p:cNvSpPr txBox="1"/>
            <p:nvPr/>
          </p:nvSpPr>
          <p:spPr>
            <a:xfrm>
              <a:off x="0" y="-28575"/>
              <a:ext cx="961600" cy="2086021"/>
            </a:xfrm>
            <a:prstGeom prst="rect">
              <a:avLst/>
            </a:prstGeom>
          </p:spPr>
          <p:txBody>
            <a:bodyPr lIns="43529" tIns="43529" rIns="43529" bIns="43529" rtlCol="0" anchor="ctr"/>
            <a:lstStyle/>
            <a:p>
              <a:pPr algn="ctr">
                <a:lnSpc>
                  <a:spcPts val="2595"/>
                </a:lnSpc>
              </a:pPr>
              <a:endParaRPr/>
            </a:p>
          </p:txBody>
        </p:sp>
      </p:grpSp>
      <p:grpSp>
        <p:nvGrpSpPr>
          <p:cNvPr id="22" name="Group 22"/>
          <p:cNvGrpSpPr/>
          <p:nvPr/>
        </p:nvGrpSpPr>
        <p:grpSpPr>
          <a:xfrm>
            <a:off x="11233943" y="1781406"/>
            <a:ext cx="1702748" cy="416988"/>
            <a:chOff x="0" y="0"/>
            <a:chExt cx="1520437" cy="372342"/>
          </a:xfrm>
        </p:grpSpPr>
        <p:sp>
          <p:nvSpPr>
            <p:cNvPr id="23" name="Freeform 2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4" name="Group 24"/>
          <p:cNvGrpSpPr/>
          <p:nvPr/>
        </p:nvGrpSpPr>
        <p:grpSpPr>
          <a:xfrm>
            <a:off x="11233943" y="2192960"/>
            <a:ext cx="1702748" cy="416988"/>
            <a:chOff x="0" y="0"/>
            <a:chExt cx="1520437" cy="372342"/>
          </a:xfrm>
        </p:grpSpPr>
        <p:sp>
          <p:nvSpPr>
            <p:cNvPr id="25" name="Freeform 2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6" name="Group 26"/>
          <p:cNvGrpSpPr/>
          <p:nvPr/>
        </p:nvGrpSpPr>
        <p:grpSpPr>
          <a:xfrm>
            <a:off x="11233943" y="2544849"/>
            <a:ext cx="1702748" cy="416988"/>
            <a:chOff x="0" y="0"/>
            <a:chExt cx="1520437" cy="372342"/>
          </a:xfrm>
        </p:grpSpPr>
        <p:sp>
          <p:nvSpPr>
            <p:cNvPr id="27" name="Freeform 2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8" name="Group 28"/>
          <p:cNvGrpSpPr/>
          <p:nvPr/>
        </p:nvGrpSpPr>
        <p:grpSpPr>
          <a:xfrm>
            <a:off x="11233943" y="2956403"/>
            <a:ext cx="1702748" cy="416988"/>
            <a:chOff x="0" y="0"/>
            <a:chExt cx="1520437" cy="372342"/>
          </a:xfrm>
        </p:grpSpPr>
        <p:sp>
          <p:nvSpPr>
            <p:cNvPr id="29" name="Freeform 2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0" name="Group 30"/>
          <p:cNvGrpSpPr/>
          <p:nvPr/>
        </p:nvGrpSpPr>
        <p:grpSpPr>
          <a:xfrm>
            <a:off x="11233943" y="3373391"/>
            <a:ext cx="1702748" cy="416988"/>
            <a:chOff x="0" y="0"/>
            <a:chExt cx="1520437" cy="372342"/>
          </a:xfrm>
        </p:grpSpPr>
        <p:sp>
          <p:nvSpPr>
            <p:cNvPr id="31" name="Freeform 3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2" name="Group 32"/>
          <p:cNvGrpSpPr/>
          <p:nvPr/>
        </p:nvGrpSpPr>
        <p:grpSpPr>
          <a:xfrm>
            <a:off x="11239420" y="3784945"/>
            <a:ext cx="1702748" cy="416988"/>
            <a:chOff x="0" y="0"/>
            <a:chExt cx="1520437" cy="372342"/>
          </a:xfrm>
        </p:grpSpPr>
        <p:sp>
          <p:nvSpPr>
            <p:cNvPr id="33" name="Freeform 3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4" name="Group 34"/>
          <p:cNvGrpSpPr/>
          <p:nvPr/>
        </p:nvGrpSpPr>
        <p:grpSpPr>
          <a:xfrm>
            <a:off x="11239420" y="6202522"/>
            <a:ext cx="1702748" cy="416988"/>
            <a:chOff x="0" y="0"/>
            <a:chExt cx="1520437" cy="372342"/>
          </a:xfrm>
        </p:grpSpPr>
        <p:sp>
          <p:nvSpPr>
            <p:cNvPr id="35" name="Freeform 3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6" name="Group 36"/>
          <p:cNvGrpSpPr/>
          <p:nvPr/>
        </p:nvGrpSpPr>
        <p:grpSpPr>
          <a:xfrm>
            <a:off x="11239420" y="6619510"/>
            <a:ext cx="1702748" cy="416988"/>
            <a:chOff x="0" y="0"/>
            <a:chExt cx="1520437" cy="372342"/>
          </a:xfrm>
        </p:grpSpPr>
        <p:sp>
          <p:nvSpPr>
            <p:cNvPr id="37" name="Freeform 3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8" name="Group 38"/>
          <p:cNvGrpSpPr/>
          <p:nvPr/>
        </p:nvGrpSpPr>
        <p:grpSpPr>
          <a:xfrm>
            <a:off x="11239420" y="7031063"/>
            <a:ext cx="1702748" cy="416988"/>
            <a:chOff x="0" y="0"/>
            <a:chExt cx="1520437" cy="372342"/>
          </a:xfrm>
        </p:grpSpPr>
        <p:sp>
          <p:nvSpPr>
            <p:cNvPr id="39" name="Freeform 3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0" name="Group 40"/>
          <p:cNvGrpSpPr/>
          <p:nvPr/>
        </p:nvGrpSpPr>
        <p:grpSpPr>
          <a:xfrm>
            <a:off x="11239420" y="7382953"/>
            <a:ext cx="1702748" cy="416988"/>
            <a:chOff x="0" y="0"/>
            <a:chExt cx="1520437" cy="372342"/>
          </a:xfrm>
        </p:grpSpPr>
        <p:sp>
          <p:nvSpPr>
            <p:cNvPr id="41" name="Freeform 4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2" name="Group 42"/>
          <p:cNvGrpSpPr/>
          <p:nvPr/>
        </p:nvGrpSpPr>
        <p:grpSpPr>
          <a:xfrm>
            <a:off x="11239420" y="7794507"/>
            <a:ext cx="1702748" cy="416988"/>
            <a:chOff x="0" y="0"/>
            <a:chExt cx="1520437" cy="372342"/>
          </a:xfrm>
        </p:grpSpPr>
        <p:sp>
          <p:nvSpPr>
            <p:cNvPr id="43" name="Freeform 4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sp>
        <p:nvSpPr>
          <p:cNvPr id="44" name="TextBox 44"/>
          <p:cNvSpPr txBox="1"/>
          <p:nvPr/>
        </p:nvSpPr>
        <p:spPr>
          <a:xfrm>
            <a:off x="11478005" y="1198316"/>
            <a:ext cx="1818383" cy="486888"/>
          </a:xfrm>
          <a:prstGeom prst="rect">
            <a:avLst/>
          </a:prstGeom>
        </p:spPr>
        <p:txBody>
          <a:bodyPr lIns="0" tIns="0" rIns="0" bIns="0" rtlCol="0" anchor="t">
            <a:spAutoFit/>
          </a:bodyPr>
          <a:lstStyle/>
          <a:p>
            <a:pPr algn="ctr">
              <a:lnSpc>
                <a:spcPts val="3951"/>
              </a:lnSpc>
            </a:pPr>
            <a:r>
              <a:rPr lang="en-US" sz="2822" b="1">
                <a:solidFill>
                  <a:srgbClr val="FFFFFF"/>
                </a:solidFill>
                <a:latin typeface="Now Bold"/>
                <a:ea typeface="Now Bold"/>
                <a:cs typeface="Now Bold"/>
                <a:sym typeface="Now Bold"/>
              </a:rPr>
              <a:t>Memory</a:t>
            </a:r>
          </a:p>
        </p:txBody>
      </p:sp>
      <p:sp>
        <p:nvSpPr>
          <p:cNvPr id="45" name="TextBox 45"/>
          <p:cNvSpPr txBox="1"/>
          <p:nvPr/>
        </p:nvSpPr>
        <p:spPr>
          <a:xfrm>
            <a:off x="11350471" y="1826801"/>
            <a:ext cx="1480647" cy="297624"/>
          </a:xfrm>
          <a:prstGeom prst="rect">
            <a:avLst/>
          </a:prstGeom>
        </p:spPr>
        <p:txBody>
          <a:bodyPr lIns="0" tIns="0" rIns="0" bIns="0" rtlCol="0" anchor="t">
            <a:spAutoFit/>
          </a:bodyPr>
          <a:lstStyle/>
          <a:p>
            <a:pPr algn="ctr">
              <a:lnSpc>
                <a:spcPts val="2489"/>
              </a:lnSpc>
            </a:pPr>
            <a:r>
              <a:rPr lang="en-US" sz="1778" b="1">
                <a:solidFill>
                  <a:srgbClr val="FFFFFF"/>
                </a:solidFill>
                <a:latin typeface="Now Bold"/>
                <a:ea typeface="Now Bold"/>
                <a:cs typeface="Now Bold"/>
                <a:sym typeface="Now Bold"/>
              </a:rPr>
              <a:t>IN</a:t>
            </a:r>
          </a:p>
        </p:txBody>
      </p:sp>
      <p:sp>
        <p:nvSpPr>
          <p:cNvPr id="46" name="TextBox 46"/>
          <p:cNvSpPr txBox="1"/>
          <p:nvPr/>
        </p:nvSpPr>
        <p:spPr>
          <a:xfrm>
            <a:off x="11545489" y="6248997"/>
            <a:ext cx="1102695" cy="295462"/>
          </a:xfrm>
          <a:prstGeom prst="rect">
            <a:avLst/>
          </a:prstGeom>
        </p:spPr>
        <p:txBody>
          <a:bodyPr lIns="0" tIns="0" rIns="0" bIns="0" rtlCol="0" anchor="t">
            <a:spAutoFit/>
          </a:bodyPr>
          <a:lstStyle/>
          <a:p>
            <a:pPr algn="l">
              <a:lnSpc>
                <a:spcPts val="2489"/>
              </a:lnSpc>
            </a:pPr>
            <a:r>
              <a:rPr lang="en-US" sz="1778" b="1">
                <a:solidFill>
                  <a:srgbClr val="FFFFFF"/>
                </a:solidFill>
                <a:latin typeface="Now Bold"/>
                <a:ea typeface="Now Bold"/>
                <a:cs typeface="Now Bold"/>
                <a:sym typeface="Now Bold"/>
              </a:rPr>
              <a:t>INC ACC</a:t>
            </a:r>
          </a:p>
        </p:txBody>
      </p:sp>
      <p:sp>
        <p:nvSpPr>
          <p:cNvPr id="47" name="TextBox 47"/>
          <p:cNvSpPr txBox="1"/>
          <p:nvPr/>
        </p:nvSpPr>
        <p:spPr>
          <a:xfrm>
            <a:off x="11344993" y="6669766"/>
            <a:ext cx="1486125" cy="264519"/>
          </a:xfrm>
          <a:prstGeom prst="rect">
            <a:avLst/>
          </a:prstGeom>
        </p:spPr>
        <p:txBody>
          <a:bodyPr lIns="0" tIns="0" rIns="0" bIns="0" rtlCol="0" anchor="t">
            <a:spAutoFit/>
          </a:bodyPr>
          <a:lstStyle/>
          <a:p>
            <a:pPr algn="l">
              <a:lnSpc>
                <a:spcPts val="2199"/>
              </a:lnSpc>
            </a:pPr>
            <a:r>
              <a:rPr lang="en-US" sz="1571" b="1">
                <a:solidFill>
                  <a:srgbClr val="FFFFFF"/>
                </a:solidFill>
                <a:latin typeface="Now Bold"/>
                <a:ea typeface="Now Bold"/>
                <a:cs typeface="Now Bold"/>
                <a:sym typeface="Now Bold"/>
              </a:rPr>
              <a:t>CMP [BR] + 15</a:t>
            </a:r>
          </a:p>
        </p:txBody>
      </p:sp>
      <p:sp>
        <p:nvSpPr>
          <p:cNvPr id="48" name="TextBox 48"/>
          <p:cNvSpPr txBox="1"/>
          <p:nvPr/>
        </p:nvSpPr>
        <p:spPr>
          <a:xfrm>
            <a:off x="11318316" y="7067046"/>
            <a:ext cx="1507324" cy="299741"/>
          </a:xfrm>
          <a:prstGeom prst="rect">
            <a:avLst/>
          </a:prstGeom>
        </p:spPr>
        <p:txBody>
          <a:bodyPr lIns="0" tIns="0" rIns="0" bIns="0" rtlCol="0" anchor="t">
            <a:spAutoFit/>
          </a:bodyPr>
          <a:lstStyle/>
          <a:p>
            <a:pPr algn="ctr">
              <a:lnSpc>
                <a:spcPts val="2489"/>
              </a:lnSpc>
            </a:pPr>
            <a:r>
              <a:rPr lang="en-US" sz="1778" b="1">
                <a:solidFill>
                  <a:srgbClr val="FFFFFF"/>
                </a:solidFill>
                <a:latin typeface="Now Bold"/>
                <a:ea typeface="Now Bold"/>
                <a:cs typeface="Now Bold"/>
                <a:sym typeface="Now Bold"/>
              </a:rPr>
              <a:t>JPN [BR] + 7</a:t>
            </a:r>
          </a:p>
        </p:txBody>
      </p:sp>
      <p:sp>
        <p:nvSpPr>
          <p:cNvPr id="49" name="TextBox 49"/>
          <p:cNvSpPr txBox="1"/>
          <p:nvPr/>
        </p:nvSpPr>
        <p:spPr>
          <a:xfrm>
            <a:off x="11637029" y="7419477"/>
            <a:ext cx="941494" cy="299741"/>
          </a:xfrm>
          <a:prstGeom prst="rect">
            <a:avLst/>
          </a:prstGeom>
        </p:spPr>
        <p:txBody>
          <a:bodyPr lIns="0" tIns="0" rIns="0" bIns="0" rtlCol="0" anchor="t">
            <a:spAutoFit/>
          </a:bodyPr>
          <a:lstStyle/>
          <a:p>
            <a:pPr algn="ctr">
              <a:lnSpc>
                <a:spcPts val="2489"/>
              </a:lnSpc>
            </a:pPr>
            <a:r>
              <a:rPr lang="en-US" sz="1778" b="1">
                <a:solidFill>
                  <a:srgbClr val="FFFFFF"/>
                </a:solidFill>
                <a:latin typeface="Now Bold"/>
                <a:ea typeface="Now Bold"/>
                <a:cs typeface="Now Bold"/>
                <a:sym typeface="Now Bold"/>
              </a:rPr>
              <a:t>END</a:t>
            </a:r>
          </a:p>
        </p:txBody>
      </p:sp>
      <p:sp>
        <p:nvSpPr>
          <p:cNvPr id="50" name="TextBox 50"/>
          <p:cNvSpPr txBox="1"/>
          <p:nvPr/>
        </p:nvSpPr>
        <p:spPr>
          <a:xfrm>
            <a:off x="11350471" y="2254765"/>
            <a:ext cx="1480647" cy="297624"/>
          </a:xfrm>
          <a:prstGeom prst="rect">
            <a:avLst/>
          </a:prstGeom>
        </p:spPr>
        <p:txBody>
          <a:bodyPr lIns="0" tIns="0" rIns="0" bIns="0" rtlCol="0" anchor="t">
            <a:spAutoFit/>
          </a:bodyPr>
          <a:lstStyle/>
          <a:p>
            <a:pPr algn="ctr">
              <a:lnSpc>
                <a:spcPts val="2489"/>
              </a:lnSpc>
            </a:pPr>
            <a:r>
              <a:rPr lang="en-US" sz="1778" b="1">
                <a:solidFill>
                  <a:srgbClr val="FFFFFF"/>
                </a:solidFill>
                <a:latin typeface="Now Bold"/>
                <a:ea typeface="Now Bold"/>
                <a:cs typeface="Now Bold"/>
                <a:sym typeface="Now Bold"/>
              </a:rPr>
              <a:t>SUB #48</a:t>
            </a:r>
          </a:p>
        </p:txBody>
      </p:sp>
      <p:sp>
        <p:nvSpPr>
          <p:cNvPr id="51" name="TextBox 51"/>
          <p:cNvSpPr txBox="1"/>
          <p:nvPr/>
        </p:nvSpPr>
        <p:spPr>
          <a:xfrm>
            <a:off x="11350471" y="2593734"/>
            <a:ext cx="1393547" cy="264130"/>
          </a:xfrm>
          <a:prstGeom prst="rect">
            <a:avLst/>
          </a:prstGeom>
        </p:spPr>
        <p:txBody>
          <a:bodyPr lIns="0" tIns="0" rIns="0" bIns="0" rtlCol="0" anchor="t">
            <a:spAutoFit/>
          </a:bodyPr>
          <a:lstStyle/>
          <a:p>
            <a:pPr algn="ctr">
              <a:lnSpc>
                <a:spcPts val="2179"/>
              </a:lnSpc>
            </a:pPr>
            <a:r>
              <a:rPr lang="en-US" sz="1556" b="1">
                <a:solidFill>
                  <a:srgbClr val="FFFFFF"/>
                </a:solidFill>
                <a:latin typeface="Now Bold"/>
                <a:ea typeface="Now Bold"/>
                <a:cs typeface="Now Bold"/>
                <a:sym typeface="Now Bold"/>
              </a:rPr>
              <a:t>STO [BR] +15</a:t>
            </a:r>
          </a:p>
        </p:txBody>
      </p:sp>
      <p:sp>
        <p:nvSpPr>
          <p:cNvPr id="52" name="TextBox 52"/>
          <p:cNvSpPr txBox="1"/>
          <p:nvPr/>
        </p:nvSpPr>
        <p:spPr>
          <a:xfrm>
            <a:off x="11344993" y="3024191"/>
            <a:ext cx="1480647" cy="297624"/>
          </a:xfrm>
          <a:prstGeom prst="rect">
            <a:avLst/>
          </a:prstGeom>
        </p:spPr>
        <p:txBody>
          <a:bodyPr lIns="0" tIns="0" rIns="0" bIns="0" rtlCol="0" anchor="t">
            <a:spAutoFit/>
          </a:bodyPr>
          <a:lstStyle/>
          <a:p>
            <a:pPr algn="ctr">
              <a:lnSpc>
                <a:spcPts val="2489"/>
              </a:lnSpc>
            </a:pPr>
            <a:r>
              <a:rPr lang="en-US" sz="1778" b="1">
                <a:solidFill>
                  <a:srgbClr val="FFFFFF"/>
                </a:solidFill>
                <a:latin typeface="Now Bold"/>
                <a:ea typeface="Now Bold"/>
                <a:cs typeface="Now Bold"/>
                <a:sym typeface="Now Bold"/>
              </a:rPr>
              <a:t>LDM #0</a:t>
            </a:r>
          </a:p>
        </p:txBody>
      </p:sp>
      <p:sp>
        <p:nvSpPr>
          <p:cNvPr id="53" name="TextBox 53"/>
          <p:cNvSpPr txBox="1"/>
          <p:nvPr/>
        </p:nvSpPr>
        <p:spPr>
          <a:xfrm>
            <a:off x="11174323" y="3427617"/>
            <a:ext cx="1762368" cy="278496"/>
          </a:xfrm>
          <a:prstGeom prst="rect">
            <a:avLst/>
          </a:prstGeom>
        </p:spPr>
        <p:txBody>
          <a:bodyPr lIns="0" tIns="0" rIns="0" bIns="0" rtlCol="0" anchor="t">
            <a:spAutoFit/>
          </a:bodyPr>
          <a:lstStyle/>
          <a:p>
            <a:pPr algn="ctr">
              <a:lnSpc>
                <a:spcPts val="2224"/>
              </a:lnSpc>
            </a:pPr>
            <a:r>
              <a:rPr lang="en-US" sz="1588" b="1">
                <a:solidFill>
                  <a:srgbClr val="FFFFFF"/>
                </a:solidFill>
                <a:latin typeface="Now Bold"/>
                <a:ea typeface="Now Bold"/>
                <a:cs typeface="Now Bold"/>
                <a:sym typeface="Now Bold"/>
              </a:rPr>
              <a:t>STO [BR] +16</a:t>
            </a:r>
          </a:p>
        </p:txBody>
      </p:sp>
      <p:sp>
        <p:nvSpPr>
          <p:cNvPr id="54" name="TextBox 54"/>
          <p:cNvSpPr txBox="1"/>
          <p:nvPr/>
        </p:nvSpPr>
        <p:spPr>
          <a:xfrm>
            <a:off x="14422025" y="1296909"/>
            <a:ext cx="3305474" cy="1934762"/>
          </a:xfrm>
          <a:prstGeom prst="rect">
            <a:avLst/>
          </a:prstGeom>
        </p:spPr>
        <p:txBody>
          <a:bodyPr lIns="0" tIns="0" rIns="0" bIns="0" rtlCol="0" anchor="t">
            <a:spAutoFit/>
          </a:bodyPr>
          <a:lstStyle/>
          <a:p>
            <a:pPr algn="ctr">
              <a:lnSpc>
                <a:spcPts val="3080"/>
              </a:lnSpc>
              <a:spcBef>
                <a:spcPct val="0"/>
              </a:spcBef>
            </a:pPr>
            <a:r>
              <a:rPr lang="en-US" sz="2200" b="1" i="1">
                <a:solidFill>
                  <a:srgbClr val="000000"/>
                </a:solidFill>
                <a:latin typeface="Open Sans Bold Italics"/>
                <a:ea typeface="Open Sans Bold Italics"/>
                <a:cs typeface="Open Sans Bold Italics"/>
                <a:sym typeface="Open Sans Bold Italics"/>
              </a:rPr>
              <a:t>This is just the offset from the base address which is the address of the first instruction in the program.</a:t>
            </a:r>
          </a:p>
        </p:txBody>
      </p:sp>
      <p:grpSp>
        <p:nvGrpSpPr>
          <p:cNvPr id="55" name="Group 55"/>
          <p:cNvGrpSpPr/>
          <p:nvPr/>
        </p:nvGrpSpPr>
        <p:grpSpPr>
          <a:xfrm>
            <a:off x="11233943" y="4201933"/>
            <a:ext cx="1702748" cy="416988"/>
            <a:chOff x="0" y="0"/>
            <a:chExt cx="1520437" cy="372342"/>
          </a:xfrm>
        </p:grpSpPr>
        <p:sp>
          <p:nvSpPr>
            <p:cNvPr id="56" name="Freeform 5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7" name="Group 57"/>
          <p:cNvGrpSpPr/>
          <p:nvPr/>
        </p:nvGrpSpPr>
        <p:grpSpPr>
          <a:xfrm>
            <a:off x="11233943" y="4618921"/>
            <a:ext cx="1702748" cy="416988"/>
            <a:chOff x="0" y="0"/>
            <a:chExt cx="1520437" cy="372342"/>
          </a:xfrm>
        </p:grpSpPr>
        <p:sp>
          <p:nvSpPr>
            <p:cNvPr id="58" name="Freeform 5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9" name="Group 59"/>
          <p:cNvGrpSpPr/>
          <p:nvPr/>
        </p:nvGrpSpPr>
        <p:grpSpPr>
          <a:xfrm>
            <a:off x="11233943" y="5030475"/>
            <a:ext cx="1702748" cy="416988"/>
            <a:chOff x="0" y="0"/>
            <a:chExt cx="1520437" cy="372342"/>
          </a:xfrm>
        </p:grpSpPr>
        <p:sp>
          <p:nvSpPr>
            <p:cNvPr id="60" name="Freeform 6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61" name="Group 61"/>
          <p:cNvGrpSpPr/>
          <p:nvPr/>
        </p:nvGrpSpPr>
        <p:grpSpPr>
          <a:xfrm>
            <a:off x="11233943" y="5382364"/>
            <a:ext cx="1702748" cy="416988"/>
            <a:chOff x="0" y="0"/>
            <a:chExt cx="1520437" cy="372342"/>
          </a:xfrm>
        </p:grpSpPr>
        <p:sp>
          <p:nvSpPr>
            <p:cNvPr id="62" name="Freeform 6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63" name="Group 63"/>
          <p:cNvGrpSpPr/>
          <p:nvPr/>
        </p:nvGrpSpPr>
        <p:grpSpPr>
          <a:xfrm>
            <a:off x="11233943" y="5793918"/>
            <a:ext cx="1702748" cy="416988"/>
            <a:chOff x="0" y="0"/>
            <a:chExt cx="1520437" cy="372342"/>
          </a:xfrm>
        </p:grpSpPr>
        <p:sp>
          <p:nvSpPr>
            <p:cNvPr id="64" name="Freeform 6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sp>
        <p:nvSpPr>
          <p:cNvPr id="65" name="TextBox 65"/>
          <p:cNvSpPr txBox="1"/>
          <p:nvPr/>
        </p:nvSpPr>
        <p:spPr>
          <a:xfrm>
            <a:off x="11344993" y="5418888"/>
            <a:ext cx="1480647" cy="281749"/>
          </a:xfrm>
          <a:prstGeom prst="rect">
            <a:avLst/>
          </a:prstGeom>
        </p:spPr>
        <p:txBody>
          <a:bodyPr lIns="0" tIns="0" rIns="0" bIns="0" rtlCol="0" anchor="t">
            <a:spAutoFit/>
          </a:bodyPr>
          <a:lstStyle/>
          <a:p>
            <a:pPr algn="ctr">
              <a:lnSpc>
                <a:spcPts val="2360"/>
              </a:lnSpc>
            </a:pPr>
            <a:r>
              <a:rPr lang="en-US" sz="1686" b="1">
                <a:solidFill>
                  <a:srgbClr val="FFFFFF"/>
                </a:solidFill>
                <a:latin typeface="Now Bold"/>
                <a:ea typeface="Now Bold"/>
                <a:cs typeface="Now Bold"/>
                <a:sym typeface="Now Bold"/>
              </a:rPr>
              <a:t>STO [BR] +16</a:t>
            </a:r>
          </a:p>
        </p:txBody>
      </p:sp>
      <p:sp>
        <p:nvSpPr>
          <p:cNvPr id="66" name="TextBox 66"/>
          <p:cNvSpPr txBox="1"/>
          <p:nvPr/>
        </p:nvSpPr>
        <p:spPr>
          <a:xfrm>
            <a:off x="11318316" y="5839755"/>
            <a:ext cx="1578919" cy="299741"/>
          </a:xfrm>
          <a:prstGeom prst="rect">
            <a:avLst/>
          </a:prstGeom>
        </p:spPr>
        <p:txBody>
          <a:bodyPr lIns="0" tIns="0" rIns="0" bIns="0" rtlCol="0" anchor="t">
            <a:spAutoFit/>
          </a:bodyPr>
          <a:lstStyle/>
          <a:p>
            <a:pPr algn="ctr">
              <a:lnSpc>
                <a:spcPts val="2489"/>
              </a:lnSpc>
            </a:pPr>
            <a:r>
              <a:rPr lang="en-US" sz="1778" b="1">
                <a:solidFill>
                  <a:srgbClr val="FFFFFF"/>
                </a:solidFill>
                <a:latin typeface="Now Bold"/>
                <a:ea typeface="Now Bold"/>
                <a:cs typeface="Now Bold"/>
                <a:sym typeface="Now Bold"/>
              </a:rPr>
              <a:t>LDD [BR] +17</a:t>
            </a:r>
          </a:p>
        </p:txBody>
      </p:sp>
      <p:grpSp>
        <p:nvGrpSpPr>
          <p:cNvPr id="67" name="Group 67"/>
          <p:cNvGrpSpPr/>
          <p:nvPr/>
        </p:nvGrpSpPr>
        <p:grpSpPr>
          <a:xfrm>
            <a:off x="11239420" y="8205543"/>
            <a:ext cx="1702748" cy="416988"/>
            <a:chOff x="0" y="0"/>
            <a:chExt cx="1520437" cy="372342"/>
          </a:xfrm>
        </p:grpSpPr>
        <p:sp>
          <p:nvSpPr>
            <p:cNvPr id="68" name="Freeform 6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sp>
        <p:nvSpPr>
          <p:cNvPr id="69" name="TextBox 69"/>
          <p:cNvSpPr txBox="1"/>
          <p:nvPr/>
        </p:nvSpPr>
        <p:spPr>
          <a:xfrm>
            <a:off x="12717265" y="1854936"/>
            <a:ext cx="941494" cy="299741"/>
          </a:xfrm>
          <a:prstGeom prst="rect">
            <a:avLst/>
          </a:prstGeom>
        </p:spPr>
        <p:txBody>
          <a:bodyPr lIns="0" tIns="0" rIns="0" bIns="0" rtlCol="0" anchor="t">
            <a:spAutoFit/>
          </a:bodyPr>
          <a:lstStyle/>
          <a:p>
            <a:pPr algn="ctr">
              <a:lnSpc>
                <a:spcPts val="2489"/>
              </a:lnSpc>
            </a:pPr>
            <a:r>
              <a:rPr lang="en-US" sz="1778" b="1">
                <a:solidFill>
                  <a:srgbClr val="A7DFFF"/>
                </a:solidFill>
                <a:latin typeface="Now Bold"/>
                <a:ea typeface="Now Bold"/>
                <a:cs typeface="Now Bold"/>
                <a:sym typeface="Now Bold"/>
              </a:rPr>
              <a:t>0</a:t>
            </a:r>
          </a:p>
        </p:txBody>
      </p:sp>
      <p:sp>
        <p:nvSpPr>
          <p:cNvPr id="70" name="TextBox 70"/>
          <p:cNvSpPr txBox="1"/>
          <p:nvPr/>
        </p:nvSpPr>
        <p:spPr>
          <a:xfrm>
            <a:off x="11545489" y="4246269"/>
            <a:ext cx="941494" cy="299741"/>
          </a:xfrm>
          <a:prstGeom prst="rect">
            <a:avLst/>
          </a:prstGeom>
        </p:spPr>
        <p:txBody>
          <a:bodyPr lIns="0" tIns="0" rIns="0" bIns="0" rtlCol="0" anchor="t">
            <a:spAutoFit/>
          </a:bodyPr>
          <a:lstStyle/>
          <a:p>
            <a:pPr algn="ctr">
              <a:lnSpc>
                <a:spcPts val="2489"/>
              </a:lnSpc>
            </a:pPr>
            <a:r>
              <a:rPr lang="en-US" sz="1778" b="1">
                <a:solidFill>
                  <a:srgbClr val="FFFFFF"/>
                </a:solidFill>
                <a:latin typeface="Now Bold"/>
                <a:ea typeface="Now Bold"/>
                <a:cs typeface="Now Bold"/>
                <a:sym typeface="Now Bold"/>
              </a:rPr>
              <a:t>IN</a:t>
            </a:r>
          </a:p>
        </p:txBody>
      </p:sp>
      <p:sp>
        <p:nvSpPr>
          <p:cNvPr id="71" name="TextBox 71"/>
          <p:cNvSpPr txBox="1"/>
          <p:nvPr/>
        </p:nvSpPr>
        <p:spPr>
          <a:xfrm>
            <a:off x="11431460" y="4668334"/>
            <a:ext cx="1285805" cy="299741"/>
          </a:xfrm>
          <a:prstGeom prst="rect">
            <a:avLst/>
          </a:prstGeom>
        </p:spPr>
        <p:txBody>
          <a:bodyPr lIns="0" tIns="0" rIns="0" bIns="0" rtlCol="0" anchor="t">
            <a:spAutoFit/>
          </a:bodyPr>
          <a:lstStyle/>
          <a:p>
            <a:pPr algn="ctr">
              <a:lnSpc>
                <a:spcPts val="2489"/>
              </a:lnSpc>
            </a:pPr>
            <a:r>
              <a:rPr lang="en-US" sz="1778" b="1">
                <a:solidFill>
                  <a:srgbClr val="FFFFFF"/>
                </a:solidFill>
                <a:latin typeface="Now Bold"/>
                <a:ea typeface="Now Bold"/>
                <a:cs typeface="Now Bold"/>
                <a:sym typeface="Now Bold"/>
              </a:rPr>
              <a:t>SUB #48</a:t>
            </a:r>
          </a:p>
        </p:txBody>
      </p:sp>
      <p:grpSp>
        <p:nvGrpSpPr>
          <p:cNvPr id="72" name="Group 72"/>
          <p:cNvGrpSpPr/>
          <p:nvPr/>
        </p:nvGrpSpPr>
        <p:grpSpPr>
          <a:xfrm>
            <a:off x="11239420" y="8617097"/>
            <a:ext cx="1702748" cy="416988"/>
            <a:chOff x="0" y="0"/>
            <a:chExt cx="1520437" cy="372342"/>
          </a:xfrm>
        </p:grpSpPr>
        <p:sp>
          <p:nvSpPr>
            <p:cNvPr id="73" name="Freeform 7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sp>
        <p:nvSpPr>
          <p:cNvPr id="74" name="TextBox 74"/>
          <p:cNvSpPr txBox="1"/>
          <p:nvPr/>
        </p:nvSpPr>
        <p:spPr>
          <a:xfrm>
            <a:off x="12717265" y="2223781"/>
            <a:ext cx="941494" cy="299741"/>
          </a:xfrm>
          <a:prstGeom prst="rect">
            <a:avLst/>
          </a:prstGeom>
        </p:spPr>
        <p:txBody>
          <a:bodyPr lIns="0" tIns="0" rIns="0" bIns="0" rtlCol="0" anchor="t">
            <a:spAutoFit/>
          </a:bodyPr>
          <a:lstStyle/>
          <a:p>
            <a:pPr algn="ctr">
              <a:lnSpc>
                <a:spcPts val="2489"/>
              </a:lnSpc>
            </a:pPr>
            <a:r>
              <a:rPr lang="en-US" sz="1778" b="1">
                <a:solidFill>
                  <a:srgbClr val="A7DFFF"/>
                </a:solidFill>
                <a:latin typeface="Now Bold"/>
                <a:ea typeface="Now Bold"/>
                <a:cs typeface="Now Bold"/>
                <a:sym typeface="Now Bold"/>
              </a:rPr>
              <a:t>1</a:t>
            </a:r>
          </a:p>
        </p:txBody>
      </p:sp>
      <p:sp>
        <p:nvSpPr>
          <p:cNvPr id="75" name="TextBox 75"/>
          <p:cNvSpPr txBox="1"/>
          <p:nvPr/>
        </p:nvSpPr>
        <p:spPr>
          <a:xfrm>
            <a:off x="12717265" y="2636690"/>
            <a:ext cx="941494" cy="299741"/>
          </a:xfrm>
          <a:prstGeom prst="rect">
            <a:avLst/>
          </a:prstGeom>
        </p:spPr>
        <p:txBody>
          <a:bodyPr lIns="0" tIns="0" rIns="0" bIns="0" rtlCol="0" anchor="t">
            <a:spAutoFit/>
          </a:bodyPr>
          <a:lstStyle/>
          <a:p>
            <a:pPr algn="ctr">
              <a:lnSpc>
                <a:spcPts val="2489"/>
              </a:lnSpc>
            </a:pPr>
            <a:r>
              <a:rPr lang="en-US" sz="1778" b="1">
                <a:solidFill>
                  <a:srgbClr val="A7DFFF"/>
                </a:solidFill>
                <a:latin typeface="Now Bold"/>
                <a:ea typeface="Now Bold"/>
                <a:cs typeface="Now Bold"/>
                <a:sym typeface="Now Bold"/>
              </a:rPr>
              <a:t>2</a:t>
            </a:r>
          </a:p>
        </p:txBody>
      </p:sp>
      <p:sp>
        <p:nvSpPr>
          <p:cNvPr id="76" name="TextBox 76"/>
          <p:cNvSpPr txBox="1"/>
          <p:nvPr/>
        </p:nvSpPr>
        <p:spPr>
          <a:xfrm>
            <a:off x="12717265" y="3005536"/>
            <a:ext cx="941494" cy="299741"/>
          </a:xfrm>
          <a:prstGeom prst="rect">
            <a:avLst/>
          </a:prstGeom>
        </p:spPr>
        <p:txBody>
          <a:bodyPr lIns="0" tIns="0" rIns="0" bIns="0" rtlCol="0" anchor="t">
            <a:spAutoFit/>
          </a:bodyPr>
          <a:lstStyle/>
          <a:p>
            <a:pPr algn="ctr">
              <a:lnSpc>
                <a:spcPts val="2489"/>
              </a:lnSpc>
            </a:pPr>
            <a:r>
              <a:rPr lang="en-US" sz="1778" b="1">
                <a:solidFill>
                  <a:srgbClr val="A7DFFF"/>
                </a:solidFill>
                <a:latin typeface="Now Bold"/>
                <a:ea typeface="Now Bold"/>
                <a:cs typeface="Now Bold"/>
                <a:sym typeface="Now Bold"/>
              </a:rPr>
              <a:t>3</a:t>
            </a:r>
          </a:p>
        </p:txBody>
      </p:sp>
      <p:sp>
        <p:nvSpPr>
          <p:cNvPr id="77" name="TextBox 77"/>
          <p:cNvSpPr txBox="1"/>
          <p:nvPr/>
        </p:nvSpPr>
        <p:spPr>
          <a:xfrm>
            <a:off x="12717265" y="3478134"/>
            <a:ext cx="941494" cy="299741"/>
          </a:xfrm>
          <a:prstGeom prst="rect">
            <a:avLst/>
          </a:prstGeom>
        </p:spPr>
        <p:txBody>
          <a:bodyPr lIns="0" tIns="0" rIns="0" bIns="0" rtlCol="0" anchor="t">
            <a:spAutoFit/>
          </a:bodyPr>
          <a:lstStyle/>
          <a:p>
            <a:pPr algn="ctr">
              <a:lnSpc>
                <a:spcPts val="2489"/>
              </a:lnSpc>
            </a:pPr>
            <a:r>
              <a:rPr lang="en-US" sz="1778" b="1">
                <a:solidFill>
                  <a:srgbClr val="A7DFFF"/>
                </a:solidFill>
                <a:latin typeface="Now Bold"/>
                <a:ea typeface="Now Bold"/>
                <a:cs typeface="Now Bold"/>
                <a:sym typeface="Now Bold"/>
              </a:rPr>
              <a:t>4</a:t>
            </a:r>
          </a:p>
        </p:txBody>
      </p:sp>
      <p:sp>
        <p:nvSpPr>
          <p:cNvPr id="78" name="TextBox 78"/>
          <p:cNvSpPr txBox="1"/>
          <p:nvPr/>
        </p:nvSpPr>
        <p:spPr>
          <a:xfrm>
            <a:off x="12717265" y="3846979"/>
            <a:ext cx="941494" cy="299741"/>
          </a:xfrm>
          <a:prstGeom prst="rect">
            <a:avLst/>
          </a:prstGeom>
        </p:spPr>
        <p:txBody>
          <a:bodyPr lIns="0" tIns="0" rIns="0" bIns="0" rtlCol="0" anchor="t">
            <a:spAutoFit/>
          </a:bodyPr>
          <a:lstStyle/>
          <a:p>
            <a:pPr algn="ctr">
              <a:lnSpc>
                <a:spcPts val="2489"/>
              </a:lnSpc>
            </a:pPr>
            <a:r>
              <a:rPr lang="en-US" sz="1778" b="1">
                <a:solidFill>
                  <a:srgbClr val="A7DFFF"/>
                </a:solidFill>
                <a:latin typeface="Now Bold"/>
                <a:ea typeface="Now Bold"/>
                <a:cs typeface="Now Bold"/>
                <a:sym typeface="Now Bold"/>
              </a:rPr>
              <a:t>5</a:t>
            </a:r>
          </a:p>
        </p:txBody>
      </p:sp>
      <p:sp>
        <p:nvSpPr>
          <p:cNvPr id="79" name="TextBox 79"/>
          <p:cNvSpPr txBox="1"/>
          <p:nvPr/>
        </p:nvSpPr>
        <p:spPr>
          <a:xfrm>
            <a:off x="12717265" y="4266859"/>
            <a:ext cx="941494" cy="299741"/>
          </a:xfrm>
          <a:prstGeom prst="rect">
            <a:avLst/>
          </a:prstGeom>
        </p:spPr>
        <p:txBody>
          <a:bodyPr lIns="0" tIns="0" rIns="0" bIns="0" rtlCol="0" anchor="t">
            <a:spAutoFit/>
          </a:bodyPr>
          <a:lstStyle/>
          <a:p>
            <a:pPr algn="ctr">
              <a:lnSpc>
                <a:spcPts val="2489"/>
              </a:lnSpc>
            </a:pPr>
            <a:r>
              <a:rPr lang="en-US" sz="1778" b="1">
                <a:solidFill>
                  <a:srgbClr val="A7DFFF"/>
                </a:solidFill>
                <a:latin typeface="Now Bold"/>
                <a:ea typeface="Now Bold"/>
                <a:cs typeface="Now Bold"/>
                <a:sym typeface="Now Bold"/>
              </a:rPr>
              <a:t>6</a:t>
            </a:r>
          </a:p>
        </p:txBody>
      </p:sp>
      <p:sp>
        <p:nvSpPr>
          <p:cNvPr id="80" name="TextBox 80"/>
          <p:cNvSpPr txBox="1"/>
          <p:nvPr/>
        </p:nvSpPr>
        <p:spPr>
          <a:xfrm>
            <a:off x="12717265" y="4635705"/>
            <a:ext cx="941494" cy="299741"/>
          </a:xfrm>
          <a:prstGeom prst="rect">
            <a:avLst/>
          </a:prstGeom>
        </p:spPr>
        <p:txBody>
          <a:bodyPr lIns="0" tIns="0" rIns="0" bIns="0" rtlCol="0" anchor="t">
            <a:spAutoFit/>
          </a:bodyPr>
          <a:lstStyle/>
          <a:p>
            <a:pPr algn="ctr">
              <a:lnSpc>
                <a:spcPts val="2489"/>
              </a:lnSpc>
            </a:pPr>
            <a:r>
              <a:rPr lang="en-US" sz="1778" b="1">
                <a:solidFill>
                  <a:srgbClr val="A7DFFF"/>
                </a:solidFill>
                <a:latin typeface="Now Bold"/>
                <a:ea typeface="Now Bold"/>
                <a:cs typeface="Now Bold"/>
                <a:sym typeface="Now Bold"/>
              </a:rPr>
              <a:t>7</a:t>
            </a:r>
          </a:p>
        </p:txBody>
      </p:sp>
      <p:sp>
        <p:nvSpPr>
          <p:cNvPr id="81" name="TextBox 81"/>
          <p:cNvSpPr txBox="1"/>
          <p:nvPr/>
        </p:nvSpPr>
        <p:spPr>
          <a:xfrm>
            <a:off x="12717265" y="5048614"/>
            <a:ext cx="941494" cy="299741"/>
          </a:xfrm>
          <a:prstGeom prst="rect">
            <a:avLst/>
          </a:prstGeom>
        </p:spPr>
        <p:txBody>
          <a:bodyPr lIns="0" tIns="0" rIns="0" bIns="0" rtlCol="0" anchor="t">
            <a:spAutoFit/>
          </a:bodyPr>
          <a:lstStyle/>
          <a:p>
            <a:pPr algn="ctr">
              <a:lnSpc>
                <a:spcPts val="2489"/>
              </a:lnSpc>
            </a:pPr>
            <a:r>
              <a:rPr lang="en-US" sz="1778" b="1">
                <a:solidFill>
                  <a:srgbClr val="A7DFFF"/>
                </a:solidFill>
                <a:latin typeface="Now Bold"/>
                <a:ea typeface="Now Bold"/>
                <a:cs typeface="Now Bold"/>
                <a:sym typeface="Now Bold"/>
              </a:rPr>
              <a:t>8</a:t>
            </a:r>
          </a:p>
        </p:txBody>
      </p:sp>
      <p:sp>
        <p:nvSpPr>
          <p:cNvPr id="82" name="TextBox 82"/>
          <p:cNvSpPr txBox="1"/>
          <p:nvPr/>
        </p:nvSpPr>
        <p:spPr>
          <a:xfrm>
            <a:off x="12717265" y="5431664"/>
            <a:ext cx="941494" cy="299741"/>
          </a:xfrm>
          <a:prstGeom prst="rect">
            <a:avLst/>
          </a:prstGeom>
        </p:spPr>
        <p:txBody>
          <a:bodyPr lIns="0" tIns="0" rIns="0" bIns="0" rtlCol="0" anchor="t">
            <a:spAutoFit/>
          </a:bodyPr>
          <a:lstStyle/>
          <a:p>
            <a:pPr algn="ctr">
              <a:lnSpc>
                <a:spcPts val="2489"/>
              </a:lnSpc>
            </a:pPr>
            <a:r>
              <a:rPr lang="en-US" sz="1778" b="1">
                <a:solidFill>
                  <a:srgbClr val="A7DFFF"/>
                </a:solidFill>
                <a:latin typeface="Now Bold"/>
                <a:ea typeface="Now Bold"/>
                <a:cs typeface="Now Bold"/>
                <a:sym typeface="Now Bold"/>
              </a:rPr>
              <a:t>9</a:t>
            </a:r>
          </a:p>
        </p:txBody>
      </p:sp>
      <p:sp>
        <p:nvSpPr>
          <p:cNvPr id="83" name="TextBox 83"/>
          <p:cNvSpPr txBox="1"/>
          <p:nvPr/>
        </p:nvSpPr>
        <p:spPr>
          <a:xfrm>
            <a:off x="12717265" y="5836364"/>
            <a:ext cx="941494" cy="299741"/>
          </a:xfrm>
          <a:prstGeom prst="rect">
            <a:avLst/>
          </a:prstGeom>
        </p:spPr>
        <p:txBody>
          <a:bodyPr lIns="0" tIns="0" rIns="0" bIns="0" rtlCol="0" anchor="t">
            <a:spAutoFit/>
          </a:bodyPr>
          <a:lstStyle/>
          <a:p>
            <a:pPr algn="ctr">
              <a:lnSpc>
                <a:spcPts val="2489"/>
              </a:lnSpc>
            </a:pPr>
            <a:r>
              <a:rPr lang="en-US" sz="1778" b="1">
                <a:solidFill>
                  <a:srgbClr val="A7DFFF"/>
                </a:solidFill>
                <a:latin typeface="Now Bold"/>
                <a:ea typeface="Now Bold"/>
                <a:cs typeface="Now Bold"/>
                <a:sym typeface="Now Bold"/>
              </a:rPr>
              <a:t>10</a:t>
            </a:r>
          </a:p>
        </p:txBody>
      </p:sp>
      <p:sp>
        <p:nvSpPr>
          <p:cNvPr id="84" name="TextBox 84"/>
          <p:cNvSpPr txBox="1"/>
          <p:nvPr/>
        </p:nvSpPr>
        <p:spPr>
          <a:xfrm>
            <a:off x="12717265" y="6268849"/>
            <a:ext cx="941494" cy="299741"/>
          </a:xfrm>
          <a:prstGeom prst="rect">
            <a:avLst/>
          </a:prstGeom>
        </p:spPr>
        <p:txBody>
          <a:bodyPr lIns="0" tIns="0" rIns="0" bIns="0" rtlCol="0" anchor="t">
            <a:spAutoFit/>
          </a:bodyPr>
          <a:lstStyle/>
          <a:p>
            <a:pPr algn="ctr">
              <a:lnSpc>
                <a:spcPts val="2489"/>
              </a:lnSpc>
            </a:pPr>
            <a:r>
              <a:rPr lang="en-US" sz="1778" b="1">
                <a:solidFill>
                  <a:srgbClr val="A7DFFF"/>
                </a:solidFill>
                <a:latin typeface="Now Bold"/>
                <a:ea typeface="Now Bold"/>
                <a:cs typeface="Now Bold"/>
                <a:sym typeface="Now Bold"/>
              </a:rPr>
              <a:t>11</a:t>
            </a:r>
          </a:p>
        </p:txBody>
      </p:sp>
      <p:sp>
        <p:nvSpPr>
          <p:cNvPr id="85" name="TextBox 85"/>
          <p:cNvSpPr txBox="1"/>
          <p:nvPr/>
        </p:nvSpPr>
        <p:spPr>
          <a:xfrm>
            <a:off x="12717265" y="6661852"/>
            <a:ext cx="941494" cy="299741"/>
          </a:xfrm>
          <a:prstGeom prst="rect">
            <a:avLst/>
          </a:prstGeom>
        </p:spPr>
        <p:txBody>
          <a:bodyPr lIns="0" tIns="0" rIns="0" bIns="0" rtlCol="0" anchor="t">
            <a:spAutoFit/>
          </a:bodyPr>
          <a:lstStyle/>
          <a:p>
            <a:pPr algn="ctr">
              <a:lnSpc>
                <a:spcPts val="2489"/>
              </a:lnSpc>
            </a:pPr>
            <a:r>
              <a:rPr lang="en-US" sz="1778" b="1">
                <a:solidFill>
                  <a:srgbClr val="A7DFFF"/>
                </a:solidFill>
                <a:latin typeface="Now Bold"/>
                <a:ea typeface="Now Bold"/>
                <a:cs typeface="Now Bold"/>
                <a:sym typeface="Now Bold"/>
              </a:rPr>
              <a:t>12</a:t>
            </a:r>
          </a:p>
        </p:txBody>
      </p:sp>
      <p:sp>
        <p:nvSpPr>
          <p:cNvPr id="86" name="TextBox 86"/>
          <p:cNvSpPr txBox="1"/>
          <p:nvPr/>
        </p:nvSpPr>
        <p:spPr>
          <a:xfrm>
            <a:off x="12717265" y="7069698"/>
            <a:ext cx="941494" cy="299741"/>
          </a:xfrm>
          <a:prstGeom prst="rect">
            <a:avLst/>
          </a:prstGeom>
        </p:spPr>
        <p:txBody>
          <a:bodyPr lIns="0" tIns="0" rIns="0" bIns="0" rtlCol="0" anchor="t">
            <a:spAutoFit/>
          </a:bodyPr>
          <a:lstStyle/>
          <a:p>
            <a:pPr algn="ctr">
              <a:lnSpc>
                <a:spcPts val="2489"/>
              </a:lnSpc>
            </a:pPr>
            <a:r>
              <a:rPr lang="en-US" sz="1778" b="1">
                <a:solidFill>
                  <a:srgbClr val="A7DFFF"/>
                </a:solidFill>
                <a:latin typeface="Now Bold"/>
                <a:ea typeface="Now Bold"/>
                <a:cs typeface="Now Bold"/>
                <a:sym typeface="Now Bold"/>
              </a:rPr>
              <a:t>13</a:t>
            </a:r>
          </a:p>
        </p:txBody>
      </p:sp>
      <p:sp>
        <p:nvSpPr>
          <p:cNvPr id="87" name="TextBox 87"/>
          <p:cNvSpPr txBox="1"/>
          <p:nvPr/>
        </p:nvSpPr>
        <p:spPr>
          <a:xfrm>
            <a:off x="12717265" y="7482607"/>
            <a:ext cx="941494" cy="299741"/>
          </a:xfrm>
          <a:prstGeom prst="rect">
            <a:avLst/>
          </a:prstGeom>
        </p:spPr>
        <p:txBody>
          <a:bodyPr lIns="0" tIns="0" rIns="0" bIns="0" rtlCol="0" anchor="t">
            <a:spAutoFit/>
          </a:bodyPr>
          <a:lstStyle/>
          <a:p>
            <a:pPr algn="ctr">
              <a:lnSpc>
                <a:spcPts val="2489"/>
              </a:lnSpc>
            </a:pPr>
            <a:r>
              <a:rPr lang="en-US" sz="1778" b="1">
                <a:solidFill>
                  <a:srgbClr val="A7DFFF"/>
                </a:solidFill>
                <a:latin typeface="Now Bold"/>
                <a:ea typeface="Now Bold"/>
                <a:cs typeface="Now Bold"/>
                <a:sym typeface="Now Bold"/>
              </a:rPr>
              <a:t>14</a:t>
            </a:r>
          </a:p>
        </p:txBody>
      </p:sp>
      <p:sp>
        <p:nvSpPr>
          <p:cNvPr id="88" name="TextBox 88"/>
          <p:cNvSpPr txBox="1"/>
          <p:nvPr/>
        </p:nvSpPr>
        <p:spPr>
          <a:xfrm>
            <a:off x="12717265" y="7851452"/>
            <a:ext cx="941494" cy="299741"/>
          </a:xfrm>
          <a:prstGeom prst="rect">
            <a:avLst/>
          </a:prstGeom>
        </p:spPr>
        <p:txBody>
          <a:bodyPr lIns="0" tIns="0" rIns="0" bIns="0" rtlCol="0" anchor="t">
            <a:spAutoFit/>
          </a:bodyPr>
          <a:lstStyle/>
          <a:p>
            <a:pPr algn="ctr">
              <a:lnSpc>
                <a:spcPts val="2489"/>
              </a:lnSpc>
            </a:pPr>
            <a:r>
              <a:rPr lang="en-US" sz="1778" b="1">
                <a:solidFill>
                  <a:srgbClr val="A7DFFF"/>
                </a:solidFill>
                <a:latin typeface="Now Bold"/>
                <a:ea typeface="Now Bold"/>
                <a:cs typeface="Now Bold"/>
                <a:sym typeface="Now Bold"/>
              </a:rPr>
              <a:t>15</a:t>
            </a:r>
          </a:p>
        </p:txBody>
      </p:sp>
      <p:sp>
        <p:nvSpPr>
          <p:cNvPr id="89" name="TextBox 89"/>
          <p:cNvSpPr txBox="1"/>
          <p:nvPr/>
        </p:nvSpPr>
        <p:spPr>
          <a:xfrm>
            <a:off x="12717265" y="8324050"/>
            <a:ext cx="941494" cy="299741"/>
          </a:xfrm>
          <a:prstGeom prst="rect">
            <a:avLst/>
          </a:prstGeom>
        </p:spPr>
        <p:txBody>
          <a:bodyPr lIns="0" tIns="0" rIns="0" bIns="0" rtlCol="0" anchor="t">
            <a:spAutoFit/>
          </a:bodyPr>
          <a:lstStyle/>
          <a:p>
            <a:pPr algn="ctr">
              <a:lnSpc>
                <a:spcPts val="2489"/>
              </a:lnSpc>
            </a:pPr>
            <a:r>
              <a:rPr lang="en-US" sz="1778" b="1">
                <a:solidFill>
                  <a:srgbClr val="A7DFFF"/>
                </a:solidFill>
                <a:latin typeface="Now Bold"/>
                <a:ea typeface="Now Bold"/>
                <a:cs typeface="Now Bold"/>
                <a:sym typeface="Now Bold"/>
              </a:rPr>
              <a:t>16</a:t>
            </a:r>
          </a:p>
        </p:txBody>
      </p:sp>
      <p:sp>
        <p:nvSpPr>
          <p:cNvPr id="90" name="TextBox 90"/>
          <p:cNvSpPr txBox="1"/>
          <p:nvPr/>
        </p:nvSpPr>
        <p:spPr>
          <a:xfrm>
            <a:off x="12717265" y="8711674"/>
            <a:ext cx="941494" cy="299741"/>
          </a:xfrm>
          <a:prstGeom prst="rect">
            <a:avLst/>
          </a:prstGeom>
        </p:spPr>
        <p:txBody>
          <a:bodyPr lIns="0" tIns="0" rIns="0" bIns="0" rtlCol="0" anchor="t">
            <a:spAutoFit/>
          </a:bodyPr>
          <a:lstStyle/>
          <a:p>
            <a:pPr algn="ctr">
              <a:lnSpc>
                <a:spcPts val="2489"/>
              </a:lnSpc>
            </a:pPr>
            <a:r>
              <a:rPr lang="en-US" sz="1778" b="1">
                <a:solidFill>
                  <a:srgbClr val="A7DFFF"/>
                </a:solidFill>
                <a:latin typeface="Now Bold"/>
                <a:ea typeface="Now Bold"/>
                <a:cs typeface="Now Bold"/>
                <a:sym typeface="Now Bold"/>
              </a:rPr>
              <a:t>17</a:t>
            </a:r>
          </a:p>
        </p:txBody>
      </p:sp>
      <p:sp>
        <p:nvSpPr>
          <p:cNvPr id="91" name="Freeform 91"/>
          <p:cNvSpPr/>
          <p:nvPr/>
        </p:nvSpPr>
        <p:spPr>
          <a:xfrm rot="-1611339">
            <a:off x="13465535" y="3763105"/>
            <a:ext cx="2839980" cy="802294"/>
          </a:xfrm>
          <a:custGeom>
            <a:avLst/>
            <a:gdLst/>
            <a:ahLst/>
            <a:cxnLst/>
            <a:rect l="l" t="t" r="r" b="b"/>
            <a:pathLst>
              <a:path w="2839980" h="802294">
                <a:moveTo>
                  <a:pt x="0" y="0"/>
                </a:moveTo>
                <a:lnTo>
                  <a:pt x="2839980" y="0"/>
                </a:lnTo>
                <a:lnTo>
                  <a:pt x="2839980" y="802294"/>
                </a:lnTo>
                <a:lnTo>
                  <a:pt x="0" y="802294"/>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92" name="TextBox 92"/>
          <p:cNvSpPr txBox="1"/>
          <p:nvPr/>
        </p:nvSpPr>
        <p:spPr>
          <a:xfrm>
            <a:off x="11166060" y="3852839"/>
            <a:ext cx="1762368" cy="278496"/>
          </a:xfrm>
          <a:prstGeom prst="rect">
            <a:avLst/>
          </a:prstGeom>
        </p:spPr>
        <p:txBody>
          <a:bodyPr lIns="0" tIns="0" rIns="0" bIns="0" rtlCol="0" anchor="t">
            <a:spAutoFit/>
          </a:bodyPr>
          <a:lstStyle/>
          <a:p>
            <a:pPr algn="ctr">
              <a:lnSpc>
                <a:spcPts val="2224"/>
              </a:lnSpc>
            </a:pPr>
            <a:r>
              <a:rPr lang="en-US" sz="1588" b="1">
                <a:solidFill>
                  <a:srgbClr val="FFFFFF"/>
                </a:solidFill>
                <a:latin typeface="Now Bold"/>
                <a:ea typeface="Now Bold"/>
                <a:cs typeface="Now Bold"/>
                <a:sym typeface="Now Bold"/>
              </a:rPr>
              <a:t>STO [BR] +17</a:t>
            </a:r>
          </a:p>
        </p:txBody>
      </p:sp>
      <p:sp>
        <p:nvSpPr>
          <p:cNvPr id="93" name="TextBox 93"/>
          <p:cNvSpPr txBox="1"/>
          <p:nvPr/>
        </p:nvSpPr>
        <p:spPr>
          <a:xfrm>
            <a:off x="11179800" y="5086494"/>
            <a:ext cx="1762368" cy="278496"/>
          </a:xfrm>
          <a:prstGeom prst="rect">
            <a:avLst/>
          </a:prstGeom>
        </p:spPr>
        <p:txBody>
          <a:bodyPr lIns="0" tIns="0" rIns="0" bIns="0" rtlCol="0" anchor="t">
            <a:spAutoFit/>
          </a:bodyPr>
          <a:lstStyle/>
          <a:p>
            <a:pPr algn="ctr">
              <a:lnSpc>
                <a:spcPts val="2224"/>
              </a:lnSpc>
            </a:pPr>
            <a:r>
              <a:rPr lang="en-US" sz="1588" b="1">
                <a:solidFill>
                  <a:srgbClr val="FFFFFF"/>
                </a:solidFill>
                <a:latin typeface="Now Bold"/>
                <a:ea typeface="Now Bold"/>
                <a:cs typeface="Now Bold"/>
                <a:sym typeface="Now Bold"/>
              </a:rPr>
              <a:t>ADD [BR] +16</a:t>
            </a:r>
          </a:p>
        </p:txBody>
      </p:sp>
      <p:sp>
        <p:nvSpPr>
          <p:cNvPr id="94" name="Freeform 94"/>
          <p:cNvSpPr/>
          <p:nvPr/>
        </p:nvSpPr>
        <p:spPr>
          <a:xfrm flipH="1">
            <a:off x="9256053" y="5163607"/>
            <a:ext cx="2678863" cy="756779"/>
          </a:xfrm>
          <a:custGeom>
            <a:avLst/>
            <a:gdLst/>
            <a:ahLst/>
            <a:cxnLst/>
            <a:rect l="l" t="t" r="r" b="b"/>
            <a:pathLst>
              <a:path w="2678863" h="756779">
                <a:moveTo>
                  <a:pt x="2678863" y="0"/>
                </a:moveTo>
                <a:lnTo>
                  <a:pt x="0" y="0"/>
                </a:lnTo>
                <a:lnTo>
                  <a:pt x="0" y="756779"/>
                </a:lnTo>
                <a:lnTo>
                  <a:pt x="2678863" y="756779"/>
                </a:lnTo>
                <a:lnTo>
                  <a:pt x="2678863"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95" name="TextBox 95"/>
          <p:cNvSpPr txBox="1"/>
          <p:nvPr/>
        </p:nvSpPr>
        <p:spPr>
          <a:xfrm>
            <a:off x="5487506" y="4183305"/>
            <a:ext cx="3768546" cy="2325271"/>
          </a:xfrm>
          <a:prstGeom prst="rect">
            <a:avLst/>
          </a:prstGeom>
        </p:spPr>
        <p:txBody>
          <a:bodyPr lIns="0" tIns="0" rIns="0" bIns="0" rtlCol="0" anchor="t">
            <a:spAutoFit/>
          </a:bodyPr>
          <a:lstStyle/>
          <a:p>
            <a:pPr algn="ctr">
              <a:lnSpc>
                <a:spcPts val="3079"/>
              </a:lnSpc>
              <a:spcBef>
                <a:spcPct val="0"/>
              </a:spcBef>
            </a:pPr>
            <a:r>
              <a:rPr lang="en-US" sz="2199" b="1" i="1">
                <a:solidFill>
                  <a:srgbClr val="000000"/>
                </a:solidFill>
                <a:latin typeface="Open Sans Bold Italics"/>
                <a:ea typeface="Open Sans Bold Italics"/>
                <a:cs typeface="Open Sans Bold Italics"/>
                <a:sym typeface="Open Sans Bold Italics"/>
              </a:rPr>
              <a:t>[BR] = special function </a:t>
            </a:r>
            <a:r>
              <a:rPr lang="en-US" sz="2199" b="1" i="1">
                <a:solidFill>
                  <a:srgbClr val="FF1495"/>
                </a:solidFill>
                <a:latin typeface="Open Sans Bold Italics"/>
                <a:ea typeface="Open Sans Bold Italics"/>
                <a:cs typeface="Open Sans Bold Italics"/>
                <a:sym typeface="Open Sans Bold Italics"/>
              </a:rPr>
              <a:t>base register </a:t>
            </a:r>
            <a:r>
              <a:rPr lang="en-US" sz="2199" b="1" i="1">
                <a:solidFill>
                  <a:srgbClr val="000000"/>
                </a:solidFill>
                <a:latin typeface="Open Sans Bold Italics"/>
                <a:ea typeface="Open Sans Bold Italics"/>
                <a:cs typeface="Open Sans Bold Italics"/>
                <a:sym typeface="Open Sans Bold Italics"/>
              </a:rPr>
              <a:t>that contains the base address, in which the address is the address of the first instruction in the program.</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rot="-5400000">
            <a:off x="6774693" y="2854096"/>
            <a:ext cx="3033435" cy="4509160"/>
          </a:xfrm>
          <a:custGeom>
            <a:avLst/>
            <a:gdLst/>
            <a:ahLst/>
            <a:cxnLst/>
            <a:rect l="l" t="t" r="r" b="b"/>
            <a:pathLst>
              <a:path w="3033435" h="4509160">
                <a:moveTo>
                  <a:pt x="0" y="0"/>
                </a:moveTo>
                <a:lnTo>
                  <a:pt x="3033435" y="0"/>
                </a:lnTo>
                <a:lnTo>
                  <a:pt x="3033435" y="4509160"/>
                </a:lnTo>
                <a:lnTo>
                  <a:pt x="0" y="4509160"/>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8" name="Freeform 8"/>
          <p:cNvSpPr/>
          <p:nvPr/>
        </p:nvSpPr>
        <p:spPr>
          <a:xfrm>
            <a:off x="10968253" y="4042959"/>
            <a:ext cx="701845" cy="637802"/>
          </a:xfrm>
          <a:custGeom>
            <a:avLst/>
            <a:gdLst/>
            <a:ahLst/>
            <a:cxnLst/>
            <a:rect l="l" t="t" r="r" b="b"/>
            <a:pathLst>
              <a:path w="701845" h="637802">
                <a:moveTo>
                  <a:pt x="0" y="0"/>
                </a:moveTo>
                <a:lnTo>
                  <a:pt x="701845" y="0"/>
                </a:lnTo>
                <a:lnTo>
                  <a:pt x="701845" y="637802"/>
                </a:lnTo>
                <a:lnTo>
                  <a:pt x="0" y="63780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9" name="Freeform 9"/>
          <p:cNvSpPr/>
          <p:nvPr/>
        </p:nvSpPr>
        <p:spPr>
          <a:xfrm rot="-10800000">
            <a:off x="16123747" y="5536591"/>
            <a:ext cx="701845" cy="637802"/>
          </a:xfrm>
          <a:custGeom>
            <a:avLst/>
            <a:gdLst/>
            <a:ahLst/>
            <a:cxnLst/>
            <a:rect l="l" t="t" r="r" b="b"/>
            <a:pathLst>
              <a:path w="701845" h="637802">
                <a:moveTo>
                  <a:pt x="0" y="0"/>
                </a:moveTo>
                <a:lnTo>
                  <a:pt x="701845" y="0"/>
                </a:lnTo>
                <a:lnTo>
                  <a:pt x="701845" y="637801"/>
                </a:lnTo>
                <a:lnTo>
                  <a:pt x="0" y="63780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10" name="Freeform 10"/>
          <p:cNvSpPr/>
          <p:nvPr/>
        </p:nvSpPr>
        <p:spPr>
          <a:xfrm>
            <a:off x="7331776" y="4052334"/>
            <a:ext cx="1803158" cy="1803158"/>
          </a:xfrm>
          <a:custGeom>
            <a:avLst/>
            <a:gdLst/>
            <a:ahLst/>
            <a:cxnLst/>
            <a:rect l="l" t="t" r="r" b="b"/>
            <a:pathLst>
              <a:path w="1803158" h="1803158">
                <a:moveTo>
                  <a:pt x="0" y="0"/>
                </a:moveTo>
                <a:lnTo>
                  <a:pt x="1803158" y="0"/>
                </a:lnTo>
                <a:lnTo>
                  <a:pt x="1803158" y="1803157"/>
                </a:lnTo>
                <a:lnTo>
                  <a:pt x="0" y="1803157"/>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11" name="TextBox 11"/>
          <p:cNvSpPr txBox="1"/>
          <p:nvPr/>
        </p:nvSpPr>
        <p:spPr>
          <a:xfrm>
            <a:off x="1028700" y="267814"/>
            <a:ext cx="7502022" cy="493072"/>
          </a:xfrm>
          <a:prstGeom prst="rect">
            <a:avLst/>
          </a:prstGeom>
        </p:spPr>
        <p:txBody>
          <a:bodyPr lIns="0" tIns="0" rIns="0" bIns="0" rtlCol="0" anchor="t">
            <a:spAutoFit/>
          </a:bodyPr>
          <a:lstStyle/>
          <a:p>
            <a:pPr marL="0" lvl="0" indent="0" algn="l">
              <a:lnSpc>
                <a:spcPts val="3647"/>
              </a:lnSpc>
              <a:spcBef>
                <a:spcPct val="0"/>
              </a:spcBef>
            </a:pPr>
            <a:r>
              <a:rPr lang="en-US" sz="3256" b="1" spc="-97">
                <a:solidFill>
                  <a:srgbClr val="FF1495"/>
                </a:solidFill>
                <a:latin typeface="Poppins Bold"/>
                <a:ea typeface="Poppins Bold"/>
                <a:cs typeface="Poppins Bold"/>
                <a:sym typeface="Poppins Bold"/>
              </a:rPr>
              <a:t>6.4 The Two-Pass Assembly Process</a:t>
            </a:r>
          </a:p>
        </p:txBody>
      </p:sp>
      <p:sp>
        <p:nvSpPr>
          <p:cNvPr id="12" name="TextBox 12"/>
          <p:cNvSpPr txBox="1"/>
          <p:nvPr/>
        </p:nvSpPr>
        <p:spPr>
          <a:xfrm>
            <a:off x="11174176" y="4149133"/>
            <a:ext cx="5519499" cy="1923859"/>
          </a:xfrm>
          <a:prstGeom prst="rect">
            <a:avLst/>
          </a:prstGeom>
        </p:spPr>
        <p:txBody>
          <a:bodyPr lIns="0" tIns="0" rIns="0" bIns="0" rtlCol="0" anchor="t">
            <a:spAutoFit/>
          </a:bodyPr>
          <a:lstStyle/>
          <a:p>
            <a:pPr marL="0" lvl="0" indent="0" algn="l">
              <a:lnSpc>
                <a:spcPts val="5087"/>
              </a:lnSpc>
              <a:spcBef>
                <a:spcPct val="0"/>
              </a:spcBef>
            </a:pPr>
            <a:r>
              <a:rPr lang="en-US" sz="3634" b="1">
                <a:solidFill>
                  <a:srgbClr val="019D97"/>
                </a:solidFill>
                <a:latin typeface="Poppins Bold"/>
                <a:ea typeface="Poppins Bold"/>
                <a:cs typeface="Poppins Bold"/>
                <a:sym typeface="Poppins Bold"/>
              </a:rPr>
              <a:t>01010100101010010101010010101010101001010111001010101010101110101..</a:t>
            </a:r>
          </a:p>
        </p:txBody>
      </p:sp>
      <p:sp>
        <p:nvSpPr>
          <p:cNvPr id="13" name="TextBox 13"/>
          <p:cNvSpPr txBox="1"/>
          <p:nvPr/>
        </p:nvSpPr>
        <p:spPr>
          <a:xfrm>
            <a:off x="5772652" y="2728049"/>
            <a:ext cx="4665555" cy="703783"/>
          </a:xfrm>
          <a:prstGeom prst="rect">
            <a:avLst/>
          </a:prstGeom>
        </p:spPr>
        <p:txBody>
          <a:bodyPr lIns="0" tIns="0" rIns="0" bIns="0" rtlCol="0" anchor="t">
            <a:spAutoFit/>
          </a:bodyPr>
          <a:lstStyle/>
          <a:p>
            <a:pPr algn="ctr">
              <a:lnSpc>
                <a:spcPts val="2837"/>
              </a:lnSpc>
            </a:pPr>
            <a:r>
              <a:rPr lang="en-US" sz="2026" b="1">
                <a:solidFill>
                  <a:srgbClr val="000000"/>
                </a:solidFill>
                <a:latin typeface="Canva Sans Bold"/>
                <a:ea typeface="Canva Sans Bold"/>
                <a:cs typeface="Canva Sans Bold"/>
                <a:sym typeface="Canva Sans Bold"/>
              </a:rPr>
              <a:t>Assembler translates assembly language into machine codes</a:t>
            </a:r>
          </a:p>
        </p:txBody>
      </p:sp>
      <p:grpSp>
        <p:nvGrpSpPr>
          <p:cNvPr id="14" name="Group 14"/>
          <p:cNvGrpSpPr/>
          <p:nvPr/>
        </p:nvGrpSpPr>
        <p:grpSpPr>
          <a:xfrm>
            <a:off x="1946204" y="1443045"/>
            <a:ext cx="3826447" cy="8187092"/>
            <a:chOff x="0" y="0"/>
            <a:chExt cx="961600" cy="2057446"/>
          </a:xfrm>
        </p:grpSpPr>
        <p:sp>
          <p:nvSpPr>
            <p:cNvPr id="15" name="Freeform 15"/>
            <p:cNvSpPr/>
            <p:nvPr/>
          </p:nvSpPr>
          <p:spPr>
            <a:xfrm>
              <a:off x="0" y="0"/>
              <a:ext cx="961600" cy="2057446"/>
            </a:xfrm>
            <a:custGeom>
              <a:avLst/>
              <a:gdLst/>
              <a:ahLst/>
              <a:cxnLst/>
              <a:rect l="l" t="t" r="r" b="b"/>
              <a:pathLst>
                <a:path w="961600" h="2057446">
                  <a:moveTo>
                    <a:pt x="119373" y="0"/>
                  </a:moveTo>
                  <a:lnTo>
                    <a:pt x="842227" y="0"/>
                  </a:lnTo>
                  <a:cubicBezTo>
                    <a:pt x="908155" y="0"/>
                    <a:pt x="961600" y="53445"/>
                    <a:pt x="961600" y="119373"/>
                  </a:cubicBezTo>
                  <a:lnTo>
                    <a:pt x="961600" y="1938073"/>
                  </a:lnTo>
                  <a:cubicBezTo>
                    <a:pt x="961600" y="2004001"/>
                    <a:pt x="908155" y="2057446"/>
                    <a:pt x="842227" y="2057446"/>
                  </a:cubicBezTo>
                  <a:lnTo>
                    <a:pt x="119373" y="2057446"/>
                  </a:lnTo>
                  <a:cubicBezTo>
                    <a:pt x="87713" y="2057446"/>
                    <a:pt x="57350" y="2044869"/>
                    <a:pt x="34963" y="2022483"/>
                  </a:cubicBezTo>
                  <a:cubicBezTo>
                    <a:pt x="12577" y="2000096"/>
                    <a:pt x="0" y="1969733"/>
                    <a:pt x="0" y="1938073"/>
                  </a:cubicBezTo>
                  <a:lnTo>
                    <a:pt x="0" y="119373"/>
                  </a:lnTo>
                  <a:cubicBezTo>
                    <a:pt x="0" y="53445"/>
                    <a:pt x="53445" y="0"/>
                    <a:pt x="119373" y="0"/>
                  </a:cubicBezTo>
                  <a:close/>
                </a:path>
              </a:pathLst>
            </a:custGeom>
            <a:solidFill>
              <a:srgbClr val="5E17EB"/>
            </a:solidFill>
          </p:spPr>
          <p:txBody>
            <a:bodyPr/>
            <a:lstStyle/>
            <a:p>
              <a:endParaRPr lang="en-PH"/>
            </a:p>
          </p:txBody>
        </p:sp>
        <p:sp>
          <p:nvSpPr>
            <p:cNvPr id="16" name="TextBox 16"/>
            <p:cNvSpPr txBox="1"/>
            <p:nvPr/>
          </p:nvSpPr>
          <p:spPr>
            <a:xfrm>
              <a:off x="0" y="-28575"/>
              <a:ext cx="961600" cy="2086021"/>
            </a:xfrm>
            <a:prstGeom prst="rect">
              <a:avLst/>
            </a:prstGeom>
          </p:spPr>
          <p:txBody>
            <a:bodyPr lIns="42076" tIns="42076" rIns="42076" bIns="42076" rtlCol="0" anchor="ctr"/>
            <a:lstStyle/>
            <a:p>
              <a:pPr algn="ctr">
                <a:lnSpc>
                  <a:spcPts val="2595"/>
                </a:lnSpc>
              </a:pPr>
              <a:endParaRPr/>
            </a:p>
          </p:txBody>
        </p:sp>
      </p:grpSp>
      <p:grpSp>
        <p:nvGrpSpPr>
          <p:cNvPr id="17" name="Group 17"/>
          <p:cNvGrpSpPr/>
          <p:nvPr/>
        </p:nvGrpSpPr>
        <p:grpSpPr>
          <a:xfrm>
            <a:off x="2785763" y="2093787"/>
            <a:ext cx="1684965" cy="412633"/>
            <a:chOff x="0" y="0"/>
            <a:chExt cx="1520437" cy="372342"/>
          </a:xfrm>
        </p:grpSpPr>
        <p:sp>
          <p:nvSpPr>
            <p:cNvPr id="18" name="Freeform 1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19" name="Group 19"/>
          <p:cNvGrpSpPr/>
          <p:nvPr/>
        </p:nvGrpSpPr>
        <p:grpSpPr>
          <a:xfrm>
            <a:off x="2785763" y="2501042"/>
            <a:ext cx="1684965" cy="412633"/>
            <a:chOff x="0" y="0"/>
            <a:chExt cx="1520437" cy="372342"/>
          </a:xfrm>
        </p:grpSpPr>
        <p:sp>
          <p:nvSpPr>
            <p:cNvPr id="20" name="Freeform 2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1" name="Group 21"/>
          <p:cNvGrpSpPr/>
          <p:nvPr/>
        </p:nvGrpSpPr>
        <p:grpSpPr>
          <a:xfrm>
            <a:off x="2785763" y="2849257"/>
            <a:ext cx="1684965" cy="412633"/>
            <a:chOff x="0" y="0"/>
            <a:chExt cx="1520437" cy="372342"/>
          </a:xfrm>
        </p:grpSpPr>
        <p:sp>
          <p:nvSpPr>
            <p:cNvPr id="22" name="Freeform 2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3" name="Group 23"/>
          <p:cNvGrpSpPr/>
          <p:nvPr/>
        </p:nvGrpSpPr>
        <p:grpSpPr>
          <a:xfrm>
            <a:off x="2785763" y="3256512"/>
            <a:ext cx="1684965" cy="412633"/>
            <a:chOff x="0" y="0"/>
            <a:chExt cx="1520437" cy="372342"/>
          </a:xfrm>
        </p:grpSpPr>
        <p:sp>
          <p:nvSpPr>
            <p:cNvPr id="24" name="Freeform 2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5" name="Group 25"/>
          <p:cNvGrpSpPr/>
          <p:nvPr/>
        </p:nvGrpSpPr>
        <p:grpSpPr>
          <a:xfrm>
            <a:off x="2785763" y="3669145"/>
            <a:ext cx="1684965" cy="412633"/>
            <a:chOff x="0" y="0"/>
            <a:chExt cx="1520437" cy="372342"/>
          </a:xfrm>
        </p:grpSpPr>
        <p:sp>
          <p:nvSpPr>
            <p:cNvPr id="26" name="Freeform 2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7" name="Group 27"/>
          <p:cNvGrpSpPr/>
          <p:nvPr/>
        </p:nvGrpSpPr>
        <p:grpSpPr>
          <a:xfrm>
            <a:off x="2791183" y="4076400"/>
            <a:ext cx="1684965" cy="412633"/>
            <a:chOff x="0" y="0"/>
            <a:chExt cx="1520437" cy="372342"/>
          </a:xfrm>
        </p:grpSpPr>
        <p:sp>
          <p:nvSpPr>
            <p:cNvPr id="28" name="Freeform 2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9" name="Group 29"/>
          <p:cNvGrpSpPr/>
          <p:nvPr/>
        </p:nvGrpSpPr>
        <p:grpSpPr>
          <a:xfrm>
            <a:off x="2791183" y="6468728"/>
            <a:ext cx="1684965" cy="412633"/>
            <a:chOff x="0" y="0"/>
            <a:chExt cx="1520437" cy="372342"/>
          </a:xfrm>
        </p:grpSpPr>
        <p:sp>
          <p:nvSpPr>
            <p:cNvPr id="30" name="Freeform 3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1" name="Group 31"/>
          <p:cNvGrpSpPr/>
          <p:nvPr/>
        </p:nvGrpSpPr>
        <p:grpSpPr>
          <a:xfrm>
            <a:off x="2791183" y="6881361"/>
            <a:ext cx="1684965" cy="412633"/>
            <a:chOff x="0" y="0"/>
            <a:chExt cx="1520437" cy="372342"/>
          </a:xfrm>
        </p:grpSpPr>
        <p:sp>
          <p:nvSpPr>
            <p:cNvPr id="32" name="Freeform 3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3" name="Group 33"/>
          <p:cNvGrpSpPr/>
          <p:nvPr/>
        </p:nvGrpSpPr>
        <p:grpSpPr>
          <a:xfrm>
            <a:off x="2791183" y="7288617"/>
            <a:ext cx="1684965" cy="412633"/>
            <a:chOff x="0" y="0"/>
            <a:chExt cx="1520437" cy="372342"/>
          </a:xfrm>
        </p:grpSpPr>
        <p:sp>
          <p:nvSpPr>
            <p:cNvPr id="34" name="Freeform 3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5" name="Group 35"/>
          <p:cNvGrpSpPr/>
          <p:nvPr/>
        </p:nvGrpSpPr>
        <p:grpSpPr>
          <a:xfrm>
            <a:off x="2791183" y="7636831"/>
            <a:ext cx="1684965" cy="412633"/>
            <a:chOff x="0" y="0"/>
            <a:chExt cx="1520437" cy="372342"/>
          </a:xfrm>
        </p:grpSpPr>
        <p:sp>
          <p:nvSpPr>
            <p:cNvPr id="36" name="Freeform 3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7" name="Group 37"/>
          <p:cNvGrpSpPr/>
          <p:nvPr/>
        </p:nvGrpSpPr>
        <p:grpSpPr>
          <a:xfrm>
            <a:off x="2791183" y="8044087"/>
            <a:ext cx="1684965" cy="412633"/>
            <a:chOff x="0" y="0"/>
            <a:chExt cx="1520437" cy="372342"/>
          </a:xfrm>
        </p:grpSpPr>
        <p:sp>
          <p:nvSpPr>
            <p:cNvPr id="38" name="Freeform 3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9" name="Group 39"/>
          <p:cNvGrpSpPr/>
          <p:nvPr/>
        </p:nvGrpSpPr>
        <p:grpSpPr>
          <a:xfrm>
            <a:off x="2785763" y="4489034"/>
            <a:ext cx="1684965" cy="412633"/>
            <a:chOff x="0" y="0"/>
            <a:chExt cx="1520437" cy="372342"/>
          </a:xfrm>
        </p:grpSpPr>
        <p:sp>
          <p:nvSpPr>
            <p:cNvPr id="40" name="Freeform 4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1" name="Group 41"/>
          <p:cNvGrpSpPr/>
          <p:nvPr/>
        </p:nvGrpSpPr>
        <p:grpSpPr>
          <a:xfrm>
            <a:off x="2785763" y="4901667"/>
            <a:ext cx="1684965" cy="412633"/>
            <a:chOff x="0" y="0"/>
            <a:chExt cx="1520437" cy="372342"/>
          </a:xfrm>
        </p:grpSpPr>
        <p:sp>
          <p:nvSpPr>
            <p:cNvPr id="42" name="Freeform 4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3" name="Group 43"/>
          <p:cNvGrpSpPr/>
          <p:nvPr/>
        </p:nvGrpSpPr>
        <p:grpSpPr>
          <a:xfrm>
            <a:off x="2785763" y="5308922"/>
            <a:ext cx="1684965" cy="412633"/>
            <a:chOff x="0" y="0"/>
            <a:chExt cx="1520437" cy="372342"/>
          </a:xfrm>
        </p:grpSpPr>
        <p:sp>
          <p:nvSpPr>
            <p:cNvPr id="44" name="Freeform 4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5" name="Group 45"/>
          <p:cNvGrpSpPr/>
          <p:nvPr/>
        </p:nvGrpSpPr>
        <p:grpSpPr>
          <a:xfrm>
            <a:off x="2785763" y="5657137"/>
            <a:ext cx="1684965" cy="412633"/>
            <a:chOff x="0" y="0"/>
            <a:chExt cx="1520437" cy="372342"/>
          </a:xfrm>
        </p:grpSpPr>
        <p:sp>
          <p:nvSpPr>
            <p:cNvPr id="46" name="Freeform 4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7" name="Group 47"/>
          <p:cNvGrpSpPr/>
          <p:nvPr/>
        </p:nvGrpSpPr>
        <p:grpSpPr>
          <a:xfrm>
            <a:off x="2785763" y="6064392"/>
            <a:ext cx="1684965" cy="412633"/>
            <a:chOff x="0" y="0"/>
            <a:chExt cx="1520437" cy="372342"/>
          </a:xfrm>
        </p:grpSpPr>
        <p:sp>
          <p:nvSpPr>
            <p:cNvPr id="48" name="Freeform 4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9" name="Group 49"/>
          <p:cNvGrpSpPr/>
          <p:nvPr/>
        </p:nvGrpSpPr>
        <p:grpSpPr>
          <a:xfrm>
            <a:off x="2791183" y="8450830"/>
            <a:ext cx="1684965" cy="412633"/>
            <a:chOff x="0" y="0"/>
            <a:chExt cx="1520437" cy="372342"/>
          </a:xfrm>
        </p:grpSpPr>
        <p:sp>
          <p:nvSpPr>
            <p:cNvPr id="50" name="Freeform 5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1" name="Group 51"/>
          <p:cNvGrpSpPr/>
          <p:nvPr/>
        </p:nvGrpSpPr>
        <p:grpSpPr>
          <a:xfrm>
            <a:off x="2791183" y="8858086"/>
            <a:ext cx="1684965" cy="412633"/>
            <a:chOff x="0" y="0"/>
            <a:chExt cx="1520437" cy="372342"/>
          </a:xfrm>
        </p:grpSpPr>
        <p:sp>
          <p:nvSpPr>
            <p:cNvPr id="52" name="Freeform 5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sp>
        <p:nvSpPr>
          <p:cNvPr id="53" name="TextBox 53"/>
          <p:cNvSpPr txBox="1"/>
          <p:nvPr/>
        </p:nvSpPr>
        <p:spPr>
          <a:xfrm>
            <a:off x="4360837" y="7718999"/>
            <a:ext cx="931661"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214</a:t>
            </a:r>
          </a:p>
        </p:txBody>
      </p:sp>
      <p:sp>
        <p:nvSpPr>
          <p:cNvPr id="54" name="TextBox 54"/>
          <p:cNvSpPr txBox="1"/>
          <p:nvPr/>
        </p:nvSpPr>
        <p:spPr>
          <a:xfrm>
            <a:off x="4360837" y="8083992"/>
            <a:ext cx="931661"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215</a:t>
            </a:r>
          </a:p>
        </p:txBody>
      </p:sp>
      <p:sp>
        <p:nvSpPr>
          <p:cNvPr id="55" name="TextBox 55"/>
          <p:cNvSpPr txBox="1"/>
          <p:nvPr/>
        </p:nvSpPr>
        <p:spPr>
          <a:xfrm>
            <a:off x="4360837" y="8551655"/>
            <a:ext cx="931661"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216</a:t>
            </a:r>
          </a:p>
        </p:txBody>
      </p:sp>
      <p:sp>
        <p:nvSpPr>
          <p:cNvPr id="56" name="TextBox 56"/>
          <p:cNvSpPr txBox="1"/>
          <p:nvPr/>
        </p:nvSpPr>
        <p:spPr>
          <a:xfrm>
            <a:off x="4360837" y="8935230"/>
            <a:ext cx="931661"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217</a:t>
            </a:r>
          </a:p>
        </p:txBody>
      </p:sp>
      <p:sp>
        <p:nvSpPr>
          <p:cNvPr id="57" name="TextBox 57"/>
          <p:cNvSpPr txBox="1"/>
          <p:nvPr/>
        </p:nvSpPr>
        <p:spPr>
          <a:xfrm>
            <a:off x="2815920" y="5682676"/>
            <a:ext cx="1647448"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STO TOTAL</a:t>
            </a:r>
          </a:p>
        </p:txBody>
      </p:sp>
      <p:sp>
        <p:nvSpPr>
          <p:cNvPr id="58" name="TextBox 58"/>
          <p:cNvSpPr txBox="1"/>
          <p:nvPr/>
        </p:nvSpPr>
        <p:spPr>
          <a:xfrm>
            <a:off x="2827484" y="6107967"/>
            <a:ext cx="1669673"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LDD COUNT</a:t>
            </a:r>
          </a:p>
        </p:txBody>
      </p:sp>
      <p:sp>
        <p:nvSpPr>
          <p:cNvPr id="59" name="TextBox 59"/>
          <p:cNvSpPr txBox="1"/>
          <p:nvPr/>
        </p:nvSpPr>
        <p:spPr>
          <a:xfrm>
            <a:off x="4360837" y="5675419"/>
            <a:ext cx="931661"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209</a:t>
            </a:r>
          </a:p>
        </p:txBody>
      </p:sp>
      <p:sp>
        <p:nvSpPr>
          <p:cNvPr id="60" name="TextBox 60"/>
          <p:cNvSpPr txBox="1"/>
          <p:nvPr/>
        </p:nvSpPr>
        <p:spPr>
          <a:xfrm>
            <a:off x="4360837" y="6143082"/>
            <a:ext cx="931661"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210</a:t>
            </a:r>
          </a:p>
        </p:txBody>
      </p:sp>
      <p:sp>
        <p:nvSpPr>
          <p:cNvPr id="61" name="TextBox 61"/>
          <p:cNvSpPr txBox="1"/>
          <p:nvPr/>
        </p:nvSpPr>
        <p:spPr>
          <a:xfrm>
            <a:off x="4360837" y="6517918"/>
            <a:ext cx="931661"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211</a:t>
            </a:r>
          </a:p>
        </p:txBody>
      </p:sp>
      <p:sp>
        <p:nvSpPr>
          <p:cNvPr id="62" name="TextBox 62"/>
          <p:cNvSpPr txBox="1"/>
          <p:nvPr/>
        </p:nvSpPr>
        <p:spPr>
          <a:xfrm>
            <a:off x="3027276" y="1516190"/>
            <a:ext cx="1799392" cy="482400"/>
          </a:xfrm>
          <a:prstGeom prst="rect">
            <a:avLst/>
          </a:prstGeom>
        </p:spPr>
        <p:txBody>
          <a:bodyPr lIns="0" tIns="0" rIns="0" bIns="0" rtlCol="0" anchor="t">
            <a:spAutoFit/>
          </a:bodyPr>
          <a:lstStyle/>
          <a:p>
            <a:pPr algn="ctr">
              <a:lnSpc>
                <a:spcPts val="3909"/>
              </a:lnSpc>
            </a:pPr>
            <a:r>
              <a:rPr lang="en-US" sz="2792" b="1">
                <a:solidFill>
                  <a:srgbClr val="FFFFFF"/>
                </a:solidFill>
                <a:latin typeface="Now Bold"/>
                <a:ea typeface="Now Bold"/>
                <a:cs typeface="Now Bold"/>
                <a:sym typeface="Now Bold"/>
              </a:rPr>
              <a:t>Memory</a:t>
            </a:r>
          </a:p>
        </p:txBody>
      </p:sp>
      <p:sp>
        <p:nvSpPr>
          <p:cNvPr id="63" name="TextBox 63"/>
          <p:cNvSpPr txBox="1"/>
          <p:nvPr/>
        </p:nvSpPr>
        <p:spPr>
          <a:xfrm>
            <a:off x="2901074" y="2138409"/>
            <a:ext cx="1465183" cy="294814"/>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IN</a:t>
            </a:r>
          </a:p>
        </p:txBody>
      </p:sp>
      <p:sp>
        <p:nvSpPr>
          <p:cNvPr id="64" name="TextBox 64"/>
          <p:cNvSpPr txBox="1"/>
          <p:nvPr/>
        </p:nvSpPr>
        <p:spPr>
          <a:xfrm>
            <a:off x="3094055" y="6514420"/>
            <a:ext cx="1091179" cy="292675"/>
          </a:xfrm>
          <a:prstGeom prst="rect">
            <a:avLst/>
          </a:prstGeom>
        </p:spPr>
        <p:txBody>
          <a:bodyPr lIns="0" tIns="0" rIns="0" bIns="0" rtlCol="0" anchor="t">
            <a:spAutoFit/>
          </a:bodyPr>
          <a:lstStyle/>
          <a:p>
            <a:pPr algn="l">
              <a:lnSpc>
                <a:spcPts val="2463"/>
              </a:lnSpc>
            </a:pPr>
            <a:r>
              <a:rPr lang="en-US" sz="1759" b="1">
                <a:solidFill>
                  <a:srgbClr val="FFFFFF"/>
                </a:solidFill>
                <a:latin typeface="Now Bold"/>
                <a:ea typeface="Now Bold"/>
                <a:cs typeface="Now Bold"/>
                <a:sym typeface="Now Bold"/>
              </a:rPr>
              <a:t>INC ACC</a:t>
            </a:r>
          </a:p>
        </p:txBody>
      </p:sp>
      <p:sp>
        <p:nvSpPr>
          <p:cNvPr id="65" name="TextBox 65"/>
          <p:cNvSpPr txBox="1"/>
          <p:nvPr/>
        </p:nvSpPr>
        <p:spPr>
          <a:xfrm>
            <a:off x="2941580" y="6917095"/>
            <a:ext cx="1737673" cy="292675"/>
          </a:xfrm>
          <a:prstGeom prst="rect">
            <a:avLst/>
          </a:prstGeom>
        </p:spPr>
        <p:txBody>
          <a:bodyPr lIns="0" tIns="0" rIns="0" bIns="0" rtlCol="0" anchor="t">
            <a:spAutoFit/>
          </a:bodyPr>
          <a:lstStyle/>
          <a:p>
            <a:pPr algn="l">
              <a:lnSpc>
                <a:spcPts val="2463"/>
              </a:lnSpc>
            </a:pPr>
            <a:r>
              <a:rPr lang="en-US" sz="1759" b="1">
                <a:solidFill>
                  <a:srgbClr val="FFFFFF"/>
                </a:solidFill>
                <a:latin typeface="Now Bold"/>
                <a:ea typeface="Now Bold"/>
                <a:cs typeface="Now Bold"/>
                <a:sym typeface="Now Bold"/>
              </a:rPr>
              <a:t>CMP MAX</a:t>
            </a:r>
          </a:p>
        </p:txBody>
      </p:sp>
      <p:sp>
        <p:nvSpPr>
          <p:cNvPr id="66" name="TextBox 66"/>
          <p:cNvSpPr txBox="1"/>
          <p:nvPr/>
        </p:nvSpPr>
        <p:spPr>
          <a:xfrm>
            <a:off x="2883592" y="7320541"/>
            <a:ext cx="1467627"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JPN STRLTP</a:t>
            </a:r>
          </a:p>
        </p:txBody>
      </p:sp>
      <p:sp>
        <p:nvSpPr>
          <p:cNvPr id="67" name="TextBox 67"/>
          <p:cNvSpPr txBox="1"/>
          <p:nvPr/>
        </p:nvSpPr>
        <p:spPr>
          <a:xfrm>
            <a:off x="3184639" y="7672675"/>
            <a:ext cx="931661"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END</a:t>
            </a:r>
          </a:p>
        </p:txBody>
      </p:sp>
      <p:sp>
        <p:nvSpPr>
          <p:cNvPr id="68" name="TextBox 68"/>
          <p:cNvSpPr txBox="1"/>
          <p:nvPr/>
        </p:nvSpPr>
        <p:spPr>
          <a:xfrm>
            <a:off x="2901074" y="2561903"/>
            <a:ext cx="1465183" cy="294814"/>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SUB #48</a:t>
            </a:r>
          </a:p>
        </p:txBody>
      </p:sp>
      <p:sp>
        <p:nvSpPr>
          <p:cNvPr id="69" name="TextBox 69"/>
          <p:cNvSpPr txBox="1"/>
          <p:nvPr/>
        </p:nvSpPr>
        <p:spPr>
          <a:xfrm>
            <a:off x="2901074" y="2897332"/>
            <a:ext cx="1465183" cy="294814"/>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STO MAX</a:t>
            </a:r>
          </a:p>
        </p:txBody>
      </p:sp>
      <p:sp>
        <p:nvSpPr>
          <p:cNvPr id="70" name="TextBox 70"/>
          <p:cNvSpPr txBox="1"/>
          <p:nvPr/>
        </p:nvSpPr>
        <p:spPr>
          <a:xfrm>
            <a:off x="2895654" y="3323293"/>
            <a:ext cx="1465183" cy="294814"/>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LDM #0</a:t>
            </a:r>
          </a:p>
        </p:txBody>
      </p:sp>
      <p:sp>
        <p:nvSpPr>
          <p:cNvPr id="71" name="TextBox 71"/>
          <p:cNvSpPr txBox="1"/>
          <p:nvPr/>
        </p:nvSpPr>
        <p:spPr>
          <a:xfrm>
            <a:off x="2895654" y="3734139"/>
            <a:ext cx="1465183" cy="294814"/>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STO TOTAL</a:t>
            </a:r>
          </a:p>
        </p:txBody>
      </p:sp>
      <p:sp>
        <p:nvSpPr>
          <p:cNvPr id="72" name="TextBox 72"/>
          <p:cNvSpPr txBox="1"/>
          <p:nvPr/>
        </p:nvSpPr>
        <p:spPr>
          <a:xfrm>
            <a:off x="2917878" y="4146772"/>
            <a:ext cx="1465183" cy="294814"/>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STO COUNT</a:t>
            </a:r>
          </a:p>
        </p:txBody>
      </p:sp>
      <p:sp>
        <p:nvSpPr>
          <p:cNvPr id="73" name="TextBox 73"/>
          <p:cNvSpPr txBox="1"/>
          <p:nvPr/>
        </p:nvSpPr>
        <p:spPr>
          <a:xfrm>
            <a:off x="2941580" y="5340847"/>
            <a:ext cx="1441482"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ADD TOTAL</a:t>
            </a:r>
          </a:p>
        </p:txBody>
      </p:sp>
      <p:sp>
        <p:nvSpPr>
          <p:cNvPr id="74" name="TextBox 74"/>
          <p:cNvSpPr txBox="1"/>
          <p:nvPr/>
        </p:nvSpPr>
        <p:spPr>
          <a:xfrm>
            <a:off x="4360837" y="2150103"/>
            <a:ext cx="931661"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200</a:t>
            </a:r>
          </a:p>
        </p:txBody>
      </p:sp>
      <p:sp>
        <p:nvSpPr>
          <p:cNvPr id="75" name="TextBox 75"/>
          <p:cNvSpPr txBox="1"/>
          <p:nvPr/>
        </p:nvSpPr>
        <p:spPr>
          <a:xfrm>
            <a:off x="3094055" y="4532608"/>
            <a:ext cx="931661"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IN</a:t>
            </a:r>
          </a:p>
        </p:txBody>
      </p:sp>
      <p:sp>
        <p:nvSpPr>
          <p:cNvPr id="76" name="TextBox 76"/>
          <p:cNvSpPr txBox="1"/>
          <p:nvPr/>
        </p:nvSpPr>
        <p:spPr>
          <a:xfrm>
            <a:off x="2981217" y="4950265"/>
            <a:ext cx="1272376"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SUB #48</a:t>
            </a:r>
          </a:p>
        </p:txBody>
      </p:sp>
      <p:sp>
        <p:nvSpPr>
          <p:cNvPr id="77" name="TextBox 77"/>
          <p:cNvSpPr txBox="1"/>
          <p:nvPr/>
        </p:nvSpPr>
        <p:spPr>
          <a:xfrm>
            <a:off x="4360837" y="2515096"/>
            <a:ext cx="931661"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201</a:t>
            </a:r>
          </a:p>
        </p:txBody>
      </p:sp>
      <p:sp>
        <p:nvSpPr>
          <p:cNvPr id="78" name="TextBox 78"/>
          <p:cNvSpPr txBox="1"/>
          <p:nvPr/>
        </p:nvSpPr>
        <p:spPr>
          <a:xfrm>
            <a:off x="4360837" y="2923693"/>
            <a:ext cx="931661"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202</a:t>
            </a:r>
          </a:p>
        </p:txBody>
      </p:sp>
      <p:sp>
        <p:nvSpPr>
          <p:cNvPr id="79" name="TextBox 79"/>
          <p:cNvSpPr txBox="1"/>
          <p:nvPr/>
        </p:nvSpPr>
        <p:spPr>
          <a:xfrm>
            <a:off x="4360837" y="3288686"/>
            <a:ext cx="931661"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203</a:t>
            </a:r>
          </a:p>
        </p:txBody>
      </p:sp>
      <p:sp>
        <p:nvSpPr>
          <p:cNvPr id="80" name="TextBox 80"/>
          <p:cNvSpPr txBox="1"/>
          <p:nvPr/>
        </p:nvSpPr>
        <p:spPr>
          <a:xfrm>
            <a:off x="4360837" y="3756349"/>
            <a:ext cx="931661"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204</a:t>
            </a:r>
          </a:p>
        </p:txBody>
      </p:sp>
      <p:sp>
        <p:nvSpPr>
          <p:cNvPr id="81" name="TextBox 81"/>
          <p:cNvSpPr txBox="1"/>
          <p:nvPr/>
        </p:nvSpPr>
        <p:spPr>
          <a:xfrm>
            <a:off x="4360837" y="4121342"/>
            <a:ext cx="931661"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205</a:t>
            </a:r>
          </a:p>
        </p:txBody>
      </p:sp>
      <p:sp>
        <p:nvSpPr>
          <p:cNvPr id="82" name="TextBox 82"/>
          <p:cNvSpPr txBox="1"/>
          <p:nvPr/>
        </p:nvSpPr>
        <p:spPr>
          <a:xfrm>
            <a:off x="4360837" y="4536837"/>
            <a:ext cx="931661"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206</a:t>
            </a:r>
          </a:p>
        </p:txBody>
      </p:sp>
      <p:sp>
        <p:nvSpPr>
          <p:cNvPr id="83" name="TextBox 83"/>
          <p:cNvSpPr txBox="1"/>
          <p:nvPr/>
        </p:nvSpPr>
        <p:spPr>
          <a:xfrm>
            <a:off x="4360837" y="4901830"/>
            <a:ext cx="931661"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207</a:t>
            </a:r>
          </a:p>
        </p:txBody>
      </p:sp>
      <p:sp>
        <p:nvSpPr>
          <p:cNvPr id="84" name="TextBox 84"/>
          <p:cNvSpPr txBox="1"/>
          <p:nvPr/>
        </p:nvSpPr>
        <p:spPr>
          <a:xfrm>
            <a:off x="4360837" y="5310426"/>
            <a:ext cx="931661"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208</a:t>
            </a:r>
          </a:p>
        </p:txBody>
      </p:sp>
      <p:sp>
        <p:nvSpPr>
          <p:cNvPr id="85" name="TextBox 85"/>
          <p:cNvSpPr txBox="1"/>
          <p:nvPr/>
        </p:nvSpPr>
        <p:spPr>
          <a:xfrm>
            <a:off x="4360837" y="6906816"/>
            <a:ext cx="931661"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212</a:t>
            </a:r>
          </a:p>
        </p:txBody>
      </p:sp>
      <p:sp>
        <p:nvSpPr>
          <p:cNvPr id="86" name="TextBox 86"/>
          <p:cNvSpPr txBox="1"/>
          <p:nvPr/>
        </p:nvSpPr>
        <p:spPr>
          <a:xfrm>
            <a:off x="4360837" y="7310402"/>
            <a:ext cx="931661" cy="296908"/>
          </a:xfrm>
          <a:prstGeom prst="rect">
            <a:avLst/>
          </a:prstGeom>
        </p:spPr>
        <p:txBody>
          <a:bodyPr lIns="0" tIns="0" rIns="0" bIns="0" rtlCol="0" anchor="t">
            <a:spAutoFit/>
          </a:bodyPr>
          <a:lstStyle/>
          <a:p>
            <a:pPr algn="ctr">
              <a:lnSpc>
                <a:spcPts val="2463"/>
              </a:lnSpc>
            </a:pPr>
            <a:r>
              <a:rPr lang="en-US" sz="1759" b="1">
                <a:solidFill>
                  <a:srgbClr val="FFFFFF"/>
                </a:solidFill>
                <a:latin typeface="Now Bold"/>
                <a:ea typeface="Now Bold"/>
                <a:cs typeface="Now Bold"/>
                <a:sym typeface="Now Bold"/>
              </a:rPr>
              <a:t>213</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rot="-5400000">
            <a:off x="669156" y="785696"/>
            <a:ext cx="2115127" cy="3144107"/>
          </a:xfrm>
          <a:custGeom>
            <a:avLst/>
            <a:gdLst/>
            <a:ahLst/>
            <a:cxnLst/>
            <a:rect l="l" t="t" r="r" b="b"/>
            <a:pathLst>
              <a:path w="2115127" h="3144107">
                <a:moveTo>
                  <a:pt x="0" y="0"/>
                </a:moveTo>
                <a:lnTo>
                  <a:pt x="2115126" y="0"/>
                </a:lnTo>
                <a:lnTo>
                  <a:pt x="2115126" y="3144107"/>
                </a:lnTo>
                <a:lnTo>
                  <a:pt x="0" y="314410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8" name="Freeform 8"/>
          <p:cNvSpPr/>
          <p:nvPr/>
        </p:nvSpPr>
        <p:spPr>
          <a:xfrm>
            <a:off x="965607" y="1729105"/>
            <a:ext cx="1257290" cy="1257290"/>
          </a:xfrm>
          <a:custGeom>
            <a:avLst/>
            <a:gdLst/>
            <a:ahLst/>
            <a:cxnLst/>
            <a:rect l="l" t="t" r="r" b="b"/>
            <a:pathLst>
              <a:path w="1257290" h="1257290">
                <a:moveTo>
                  <a:pt x="0" y="0"/>
                </a:moveTo>
                <a:lnTo>
                  <a:pt x="1257290" y="0"/>
                </a:lnTo>
                <a:lnTo>
                  <a:pt x="1257290" y="1257290"/>
                </a:lnTo>
                <a:lnTo>
                  <a:pt x="0" y="125729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9" name="Freeform 9"/>
          <p:cNvSpPr/>
          <p:nvPr/>
        </p:nvSpPr>
        <p:spPr>
          <a:xfrm>
            <a:off x="1610581" y="2543496"/>
            <a:ext cx="1224631" cy="1224631"/>
          </a:xfrm>
          <a:custGeom>
            <a:avLst/>
            <a:gdLst/>
            <a:ahLst/>
            <a:cxnLst/>
            <a:rect l="l" t="t" r="r" b="b"/>
            <a:pathLst>
              <a:path w="1224631" h="1224631">
                <a:moveTo>
                  <a:pt x="0" y="0"/>
                </a:moveTo>
                <a:lnTo>
                  <a:pt x="1224631" y="0"/>
                </a:lnTo>
                <a:lnTo>
                  <a:pt x="1224631" y="1224631"/>
                </a:lnTo>
                <a:lnTo>
                  <a:pt x="0" y="1224631"/>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10" name="Freeform 10"/>
          <p:cNvSpPr/>
          <p:nvPr/>
        </p:nvSpPr>
        <p:spPr>
          <a:xfrm rot="-5400000">
            <a:off x="5054668" y="2742957"/>
            <a:ext cx="4214589" cy="6264929"/>
          </a:xfrm>
          <a:custGeom>
            <a:avLst/>
            <a:gdLst/>
            <a:ahLst/>
            <a:cxnLst/>
            <a:rect l="l" t="t" r="r" b="b"/>
            <a:pathLst>
              <a:path w="4214589" h="6264929">
                <a:moveTo>
                  <a:pt x="0" y="0"/>
                </a:moveTo>
                <a:lnTo>
                  <a:pt x="4214589" y="0"/>
                </a:lnTo>
                <a:lnTo>
                  <a:pt x="4214589" y="6264929"/>
                </a:lnTo>
                <a:lnTo>
                  <a:pt x="0" y="626492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PH"/>
          </a:p>
        </p:txBody>
      </p:sp>
      <p:sp>
        <p:nvSpPr>
          <p:cNvPr id="11" name="Freeform 11"/>
          <p:cNvSpPr/>
          <p:nvPr/>
        </p:nvSpPr>
        <p:spPr>
          <a:xfrm rot="-5400000">
            <a:off x="9851011" y="2742957"/>
            <a:ext cx="4214589" cy="6264929"/>
          </a:xfrm>
          <a:custGeom>
            <a:avLst/>
            <a:gdLst/>
            <a:ahLst/>
            <a:cxnLst/>
            <a:rect l="l" t="t" r="r" b="b"/>
            <a:pathLst>
              <a:path w="4214589" h="6264929">
                <a:moveTo>
                  <a:pt x="0" y="0"/>
                </a:moveTo>
                <a:lnTo>
                  <a:pt x="4214589" y="0"/>
                </a:lnTo>
                <a:lnTo>
                  <a:pt x="4214589" y="6264929"/>
                </a:lnTo>
                <a:lnTo>
                  <a:pt x="0" y="6264929"/>
                </a:lnTo>
                <a:lnTo>
                  <a:pt x="0"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PH"/>
          </a:p>
        </p:txBody>
      </p:sp>
      <p:sp>
        <p:nvSpPr>
          <p:cNvPr id="12" name="Freeform 12"/>
          <p:cNvSpPr/>
          <p:nvPr/>
        </p:nvSpPr>
        <p:spPr>
          <a:xfrm>
            <a:off x="5289281" y="4302673"/>
            <a:ext cx="2866785" cy="410987"/>
          </a:xfrm>
          <a:custGeom>
            <a:avLst/>
            <a:gdLst/>
            <a:ahLst/>
            <a:cxnLst/>
            <a:rect l="l" t="t" r="r" b="b"/>
            <a:pathLst>
              <a:path w="2866785" h="410987">
                <a:moveTo>
                  <a:pt x="0" y="0"/>
                </a:moveTo>
                <a:lnTo>
                  <a:pt x="2866786" y="0"/>
                </a:lnTo>
                <a:lnTo>
                  <a:pt x="2866786" y="410986"/>
                </a:lnTo>
                <a:lnTo>
                  <a:pt x="0" y="410986"/>
                </a:lnTo>
                <a:lnTo>
                  <a:pt x="0" y="0"/>
                </a:lnTo>
                <a:close/>
              </a:path>
            </a:pathLst>
          </a:custGeom>
          <a:blipFill>
            <a:blip r:embed="rId16"/>
            <a:stretch>
              <a:fillRect l="-368" t="-458503" r="-350878" b="-2043156"/>
            </a:stretch>
          </a:blipFill>
        </p:spPr>
        <p:txBody>
          <a:bodyPr/>
          <a:lstStyle/>
          <a:p>
            <a:endParaRPr lang="en-PH"/>
          </a:p>
        </p:txBody>
      </p:sp>
      <p:sp>
        <p:nvSpPr>
          <p:cNvPr id="13" name="Freeform 13"/>
          <p:cNvSpPr/>
          <p:nvPr/>
        </p:nvSpPr>
        <p:spPr>
          <a:xfrm>
            <a:off x="5425115" y="4818647"/>
            <a:ext cx="2866785" cy="1056774"/>
          </a:xfrm>
          <a:custGeom>
            <a:avLst/>
            <a:gdLst/>
            <a:ahLst/>
            <a:cxnLst/>
            <a:rect l="l" t="t" r="r" b="b"/>
            <a:pathLst>
              <a:path w="2866785" h="1056774">
                <a:moveTo>
                  <a:pt x="0" y="0"/>
                </a:moveTo>
                <a:lnTo>
                  <a:pt x="2866785" y="0"/>
                </a:lnTo>
                <a:lnTo>
                  <a:pt x="2866785" y="1056775"/>
                </a:lnTo>
                <a:lnTo>
                  <a:pt x="0" y="1056775"/>
                </a:lnTo>
                <a:lnTo>
                  <a:pt x="0" y="0"/>
                </a:lnTo>
                <a:close/>
              </a:path>
            </a:pathLst>
          </a:custGeom>
          <a:blipFill>
            <a:blip r:embed="rId16"/>
            <a:stretch>
              <a:fillRect l="-368" t="-278315" r="-350878" b="-633488"/>
            </a:stretch>
          </a:blipFill>
        </p:spPr>
        <p:txBody>
          <a:bodyPr/>
          <a:lstStyle/>
          <a:p>
            <a:endParaRPr lang="en-PH"/>
          </a:p>
        </p:txBody>
      </p:sp>
      <p:sp>
        <p:nvSpPr>
          <p:cNvPr id="14" name="Freeform 14"/>
          <p:cNvSpPr/>
          <p:nvPr/>
        </p:nvSpPr>
        <p:spPr>
          <a:xfrm rot="5473732">
            <a:off x="5932853" y="4375928"/>
            <a:ext cx="2226803" cy="1322103"/>
          </a:xfrm>
          <a:custGeom>
            <a:avLst/>
            <a:gdLst/>
            <a:ahLst/>
            <a:cxnLst/>
            <a:rect l="l" t="t" r="r" b="b"/>
            <a:pathLst>
              <a:path w="2226803" h="1322103">
                <a:moveTo>
                  <a:pt x="0" y="0"/>
                </a:moveTo>
                <a:lnTo>
                  <a:pt x="2226802" y="0"/>
                </a:lnTo>
                <a:lnTo>
                  <a:pt x="2226802" y="1322104"/>
                </a:lnTo>
                <a:lnTo>
                  <a:pt x="0" y="1322104"/>
                </a:lnTo>
                <a:lnTo>
                  <a:pt x="0" y="0"/>
                </a:lnTo>
                <a:close/>
              </a:path>
            </a:pathLst>
          </a:custGeom>
          <a:blipFill>
            <a:blip r:embed="rId17">
              <a:extLst>
                <a:ext uri="{96DAC541-7B7A-43D3-8B79-37D633B846F1}">
                  <asvg:svgBlip xmlns:asvg="http://schemas.microsoft.com/office/drawing/2016/SVG/main" r:embed="rId18"/>
                </a:ext>
              </a:extLst>
            </a:blip>
            <a:stretch>
              <a:fillRect/>
            </a:stretch>
          </a:blipFill>
        </p:spPr>
        <p:txBody>
          <a:bodyPr/>
          <a:lstStyle/>
          <a:p>
            <a:endParaRPr lang="en-PH"/>
          </a:p>
        </p:txBody>
      </p:sp>
      <p:sp>
        <p:nvSpPr>
          <p:cNvPr id="15" name="TextBox 15"/>
          <p:cNvSpPr txBox="1"/>
          <p:nvPr/>
        </p:nvSpPr>
        <p:spPr>
          <a:xfrm>
            <a:off x="3384952" y="2402168"/>
            <a:ext cx="11705818" cy="995387"/>
          </a:xfrm>
          <a:prstGeom prst="rect">
            <a:avLst/>
          </a:prstGeom>
        </p:spPr>
        <p:txBody>
          <a:bodyPr lIns="0" tIns="0" rIns="0" bIns="0" rtlCol="0" anchor="t">
            <a:spAutoFit/>
          </a:bodyPr>
          <a:lstStyle/>
          <a:p>
            <a:pPr algn="ctr">
              <a:lnSpc>
                <a:spcPts val="4097"/>
              </a:lnSpc>
            </a:pPr>
            <a:r>
              <a:rPr lang="en-US" sz="2927">
                <a:solidFill>
                  <a:srgbClr val="FF1495"/>
                </a:solidFill>
                <a:latin typeface="Alatsi"/>
                <a:ea typeface="Alatsi"/>
                <a:cs typeface="Alatsi"/>
                <a:sym typeface="Alatsi"/>
              </a:rPr>
              <a:t>A two-pass assembler is a type of assembly language assembler that processes the source code in two sequential passes, where: </a:t>
            </a:r>
          </a:p>
        </p:txBody>
      </p:sp>
      <p:sp>
        <p:nvSpPr>
          <p:cNvPr id="16" name="TextBox 16"/>
          <p:cNvSpPr txBox="1"/>
          <p:nvPr/>
        </p:nvSpPr>
        <p:spPr>
          <a:xfrm>
            <a:off x="4978510" y="6461550"/>
            <a:ext cx="3488329" cy="1405458"/>
          </a:xfrm>
          <a:prstGeom prst="rect">
            <a:avLst/>
          </a:prstGeom>
        </p:spPr>
        <p:txBody>
          <a:bodyPr lIns="0" tIns="0" rIns="0" bIns="0" rtlCol="0" anchor="t">
            <a:spAutoFit/>
          </a:bodyPr>
          <a:lstStyle/>
          <a:p>
            <a:pPr algn="ctr">
              <a:lnSpc>
                <a:spcPts val="3743"/>
              </a:lnSpc>
              <a:spcBef>
                <a:spcPct val="0"/>
              </a:spcBef>
            </a:pPr>
            <a:r>
              <a:rPr lang="en-US" sz="2673">
                <a:solidFill>
                  <a:srgbClr val="000000"/>
                </a:solidFill>
                <a:latin typeface="Alatsi"/>
                <a:ea typeface="Alatsi"/>
                <a:cs typeface="Alatsi"/>
                <a:sym typeface="Alatsi"/>
              </a:rPr>
              <a:t>The first pass gathers information about labels and addresses</a:t>
            </a:r>
          </a:p>
        </p:txBody>
      </p:sp>
      <p:sp>
        <p:nvSpPr>
          <p:cNvPr id="17" name="TextBox 17"/>
          <p:cNvSpPr txBox="1"/>
          <p:nvPr/>
        </p:nvSpPr>
        <p:spPr>
          <a:xfrm>
            <a:off x="10112600" y="6461550"/>
            <a:ext cx="3240383" cy="1405458"/>
          </a:xfrm>
          <a:prstGeom prst="rect">
            <a:avLst/>
          </a:prstGeom>
        </p:spPr>
        <p:txBody>
          <a:bodyPr lIns="0" tIns="0" rIns="0" bIns="0" rtlCol="0" anchor="t">
            <a:spAutoFit/>
          </a:bodyPr>
          <a:lstStyle/>
          <a:p>
            <a:pPr algn="ctr">
              <a:lnSpc>
                <a:spcPts val="3743"/>
              </a:lnSpc>
              <a:spcBef>
                <a:spcPct val="0"/>
              </a:spcBef>
            </a:pPr>
            <a:r>
              <a:rPr lang="en-US" sz="2673">
                <a:solidFill>
                  <a:srgbClr val="000000"/>
                </a:solidFill>
                <a:latin typeface="Alatsi"/>
                <a:ea typeface="Alatsi"/>
                <a:cs typeface="Alatsi"/>
                <a:sym typeface="Alatsi"/>
              </a:rPr>
              <a:t>The second pass generates the machine code</a:t>
            </a:r>
          </a:p>
        </p:txBody>
      </p:sp>
      <p:sp>
        <p:nvSpPr>
          <p:cNvPr id="18" name="TextBox 18"/>
          <p:cNvSpPr txBox="1"/>
          <p:nvPr/>
        </p:nvSpPr>
        <p:spPr>
          <a:xfrm>
            <a:off x="10649428" y="4001168"/>
            <a:ext cx="2400804" cy="2163134"/>
          </a:xfrm>
          <a:prstGeom prst="rect">
            <a:avLst/>
          </a:prstGeom>
        </p:spPr>
        <p:txBody>
          <a:bodyPr lIns="0" tIns="0" rIns="0" bIns="0" rtlCol="0" anchor="t">
            <a:spAutoFit/>
          </a:bodyPr>
          <a:lstStyle/>
          <a:p>
            <a:pPr marL="0" lvl="0" indent="0" algn="l">
              <a:lnSpc>
                <a:spcPts val="3414"/>
              </a:lnSpc>
              <a:spcBef>
                <a:spcPct val="0"/>
              </a:spcBef>
            </a:pPr>
            <a:r>
              <a:rPr lang="en-US" sz="2439" b="1">
                <a:solidFill>
                  <a:srgbClr val="000000"/>
                </a:solidFill>
                <a:latin typeface="Poppins Bold"/>
                <a:ea typeface="Poppins Bold"/>
                <a:cs typeface="Poppins Bold"/>
                <a:sym typeface="Poppins Bold"/>
              </a:rPr>
              <a:t>01010100101010010101010010101010101001010111001010101010101110101..</a:t>
            </a:r>
          </a:p>
        </p:txBody>
      </p:sp>
      <p:sp>
        <p:nvSpPr>
          <p:cNvPr id="19" name="TextBox 19"/>
          <p:cNvSpPr txBox="1"/>
          <p:nvPr/>
        </p:nvSpPr>
        <p:spPr>
          <a:xfrm>
            <a:off x="1028700" y="267814"/>
            <a:ext cx="7502022" cy="493072"/>
          </a:xfrm>
          <a:prstGeom prst="rect">
            <a:avLst/>
          </a:prstGeom>
        </p:spPr>
        <p:txBody>
          <a:bodyPr lIns="0" tIns="0" rIns="0" bIns="0" rtlCol="0" anchor="t">
            <a:spAutoFit/>
          </a:bodyPr>
          <a:lstStyle/>
          <a:p>
            <a:pPr marL="0" lvl="0" indent="0" algn="l">
              <a:lnSpc>
                <a:spcPts val="3647"/>
              </a:lnSpc>
              <a:spcBef>
                <a:spcPct val="0"/>
              </a:spcBef>
            </a:pPr>
            <a:r>
              <a:rPr lang="en-US" sz="3256" b="1" spc="-97">
                <a:solidFill>
                  <a:srgbClr val="FF1495"/>
                </a:solidFill>
                <a:latin typeface="Poppins Bold"/>
                <a:ea typeface="Poppins Bold"/>
                <a:cs typeface="Poppins Bold"/>
                <a:sym typeface="Poppins Bold"/>
              </a:rPr>
              <a:t>6.4 The Two-Pass Assembly Process</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rot="-5400000">
            <a:off x="512600" y="1049546"/>
            <a:ext cx="1030408" cy="1531688"/>
          </a:xfrm>
          <a:custGeom>
            <a:avLst/>
            <a:gdLst/>
            <a:ahLst/>
            <a:cxnLst/>
            <a:rect l="l" t="t" r="r" b="b"/>
            <a:pathLst>
              <a:path w="1030408" h="1531688">
                <a:moveTo>
                  <a:pt x="0" y="0"/>
                </a:moveTo>
                <a:lnTo>
                  <a:pt x="1030408" y="0"/>
                </a:lnTo>
                <a:lnTo>
                  <a:pt x="1030408" y="1531689"/>
                </a:lnTo>
                <a:lnTo>
                  <a:pt x="0" y="153168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8" name="Freeform 8"/>
          <p:cNvSpPr/>
          <p:nvPr/>
        </p:nvSpPr>
        <p:spPr>
          <a:xfrm>
            <a:off x="657019" y="1509139"/>
            <a:ext cx="612503" cy="612503"/>
          </a:xfrm>
          <a:custGeom>
            <a:avLst/>
            <a:gdLst/>
            <a:ahLst/>
            <a:cxnLst/>
            <a:rect l="l" t="t" r="r" b="b"/>
            <a:pathLst>
              <a:path w="612503" h="612503">
                <a:moveTo>
                  <a:pt x="0" y="0"/>
                </a:moveTo>
                <a:lnTo>
                  <a:pt x="612504" y="0"/>
                </a:lnTo>
                <a:lnTo>
                  <a:pt x="612504" y="612503"/>
                </a:lnTo>
                <a:lnTo>
                  <a:pt x="0" y="61250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9" name="Freeform 9"/>
          <p:cNvSpPr/>
          <p:nvPr/>
        </p:nvSpPr>
        <p:spPr>
          <a:xfrm>
            <a:off x="971226" y="1905879"/>
            <a:ext cx="596593" cy="596593"/>
          </a:xfrm>
          <a:custGeom>
            <a:avLst/>
            <a:gdLst/>
            <a:ahLst/>
            <a:cxnLst/>
            <a:rect l="l" t="t" r="r" b="b"/>
            <a:pathLst>
              <a:path w="596593" h="596593">
                <a:moveTo>
                  <a:pt x="0" y="0"/>
                </a:moveTo>
                <a:lnTo>
                  <a:pt x="596593" y="0"/>
                </a:lnTo>
                <a:lnTo>
                  <a:pt x="596593" y="596593"/>
                </a:lnTo>
                <a:lnTo>
                  <a:pt x="0" y="59659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10" name="TextBox 10"/>
          <p:cNvSpPr txBox="1"/>
          <p:nvPr/>
        </p:nvSpPr>
        <p:spPr>
          <a:xfrm>
            <a:off x="2002437" y="1603809"/>
            <a:ext cx="2140424" cy="537466"/>
          </a:xfrm>
          <a:prstGeom prst="rect">
            <a:avLst/>
          </a:prstGeom>
        </p:spPr>
        <p:txBody>
          <a:bodyPr lIns="0" tIns="0" rIns="0" bIns="0" rtlCol="0" anchor="t">
            <a:spAutoFit/>
          </a:bodyPr>
          <a:lstStyle/>
          <a:p>
            <a:pPr algn="ctr">
              <a:lnSpc>
                <a:spcPts val="4417"/>
              </a:lnSpc>
            </a:pPr>
            <a:r>
              <a:rPr lang="en-US" sz="3155">
                <a:solidFill>
                  <a:srgbClr val="FF1495"/>
                </a:solidFill>
                <a:latin typeface="Alatsi"/>
                <a:ea typeface="Alatsi"/>
                <a:cs typeface="Alatsi"/>
                <a:sym typeface="Alatsi"/>
              </a:rPr>
              <a:t>Examples:</a:t>
            </a:r>
          </a:p>
        </p:txBody>
      </p:sp>
      <p:sp>
        <p:nvSpPr>
          <p:cNvPr id="11" name="Freeform 11"/>
          <p:cNvSpPr/>
          <p:nvPr/>
        </p:nvSpPr>
        <p:spPr>
          <a:xfrm rot="-5400000">
            <a:off x="4971663" y="3444179"/>
            <a:ext cx="2862721" cy="4255397"/>
          </a:xfrm>
          <a:custGeom>
            <a:avLst/>
            <a:gdLst/>
            <a:ahLst/>
            <a:cxnLst/>
            <a:rect l="l" t="t" r="r" b="b"/>
            <a:pathLst>
              <a:path w="2862721" h="4255397">
                <a:moveTo>
                  <a:pt x="0" y="0"/>
                </a:moveTo>
                <a:lnTo>
                  <a:pt x="2862721" y="0"/>
                </a:lnTo>
                <a:lnTo>
                  <a:pt x="2862721" y="4255397"/>
                </a:lnTo>
                <a:lnTo>
                  <a:pt x="0" y="425539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2" name="TextBox 12"/>
          <p:cNvSpPr txBox="1"/>
          <p:nvPr/>
        </p:nvSpPr>
        <p:spPr>
          <a:xfrm>
            <a:off x="5144173" y="4463100"/>
            <a:ext cx="2517701" cy="2179455"/>
          </a:xfrm>
          <a:prstGeom prst="rect">
            <a:avLst/>
          </a:prstGeom>
        </p:spPr>
        <p:txBody>
          <a:bodyPr lIns="0" tIns="0" rIns="0" bIns="0" rtlCol="0" anchor="t">
            <a:spAutoFit/>
          </a:bodyPr>
          <a:lstStyle/>
          <a:p>
            <a:pPr algn="l">
              <a:lnSpc>
                <a:spcPts val="2492"/>
              </a:lnSpc>
            </a:pPr>
            <a:r>
              <a:rPr lang="en-US" sz="1780">
                <a:solidFill>
                  <a:srgbClr val="000000"/>
                </a:solidFill>
                <a:latin typeface="Alatsi"/>
                <a:ea typeface="Alatsi"/>
                <a:cs typeface="Alatsi"/>
                <a:sym typeface="Alatsi"/>
              </a:rPr>
              <a:t>Eliminate </a:t>
            </a:r>
            <a:r>
              <a:rPr lang="en-US" sz="1780" u="sng">
                <a:solidFill>
                  <a:srgbClr val="000000"/>
                </a:solidFill>
                <a:latin typeface="Alatsi"/>
                <a:ea typeface="Alatsi"/>
                <a:cs typeface="Alatsi"/>
                <a:sym typeface="Alatsi"/>
              </a:rPr>
              <a:t>comments</a:t>
            </a:r>
            <a:r>
              <a:rPr lang="en-US" sz="1780">
                <a:solidFill>
                  <a:srgbClr val="000000"/>
                </a:solidFill>
                <a:latin typeface="Alatsi"/>
                <a:ea typeface="Alatsi"/>
                <a:cs typeface="Alatsi"/>
                <a:sym typeface="Alatsi"/>
              </a:rPr>
              <a:t>, expand </a:t>
            </a:r>
            <a:r>
              <a:rPr lang="en-US" sz="1780" u="sng">
                <a:solidFill>
                  <a:srgbClr val="000000"/>
                </a:solidFill>
                <a:latin typeface="Alatsi"/>
                <a:ea typeface="Alatsi"/>
                <a:cs typeface="Alatsi"/>
                <a:sym typeface="Alatsi"/>
              </a:rPr>
              <a:t>macro instructions</a:t>
            </a:r>
            <a:r>
              <a:rPr lang="en-US" sz="1780">
                <a:solidFill>
                  <a:srgbClr val="000000"/>
                </a:solidFill>
                <a:latin typeface="Alatsi"/>
                <a:ea typeface="Alatsi"/>
                <a:cs typeface="Alatsi"/>
                <a:sym typeface="Alatsi"/>
              </a:rPr>
              <a:t> into individual instruction, and remove and store </a:t>
            </a:r>
            <a:r>
              <a:rPr lang="en-US" sz="1780" u="sng">
                <a:solidFill>
                  <a:srgbClr val="000000"/>
                </a:solidFill>
                <a:latin typeface="Alatsi"/>
                <a:ea typeface="Alatsi"/>
                <a:cs typeface="Alatsi"/>
                <a:sym typeface="Alatsi"/>
              </a:rPr>
              <a:t>directives</a:t>
            </a:r>
            <a:r>
              <a:rPr lang="en-US" sz="1780">
                <a:solidFill>
                  <a:srgbClr val="000000"/>
                </a:solidFill>
                <a:latin typeface="Alatsi"/>
                <a:ea typeface="Alatsi"/>
                <a:cs typeface="Alatsi"/>
                <a:sym typeface="Alatsi"/>
              </a:rPr>
              <a:t> for later processing.</a:t>
            </a:r>
          </a:p>
        </p:txBody>
      </p:sp>
      <p:sp>
        <p:nvSpPr>
          <p:cNvPr id="13" name="TextBox 13"/>
          <p:cNvSpPr txBox="1"/>
          <p:nvPr/>
        </p:nvSpPr>
        <p:spPr>
          <a:xfrm>
            <a:off x="5157726" y="3411159"/>
            <a:ext cx="2066787" cy="620931"/>
          </a:xfrm>
          <a:prstGeom prst="rect">
            <a:avLst/>
          </a:prstGeom>
        </p:spPr>
        <p:txBody>
          <a:bodyPr lIns="0" tIns="0" rIns="0" bIns="0" rtlCol="0" anchor="t">
            <a:spAutoFit/>
          </a:bodyPr>
          <a:lstStyle/>
          <a:p>
            <a:pPr algn="ctr">
              <a:lnSpc>
                <a:spcPts val="2519"/>
              </a:lnSpc>
            </a:pPr>
            <a:r>
              <a:rPr lang="en-US" sz="1799">
                <a:solidFill>
                  <a:srgbClr val="FF1495"/>
                </a:solidFill>
                <a:latin typeface="Alatsi"/>
                <a:ea typeface="Alatsi"/>
                <a:cs typeface="Alatsi"/>
                <a:sym typeface="Alatsi"/>
              </a:rPr>
              <a:t>Pre-translation steps</a:t>
            </a:r>
          </a:p>
        </p:txBody>
      </p:sp>
      <p:grpSp>
        <p:nvGrpSpPr>
          <p:cNvPr id="14" name="Group 14"/>
          <p:cNvGrpSpPr/>
          <p:nvPr/>
        </p:nvGrpSpPr>
        <p:grpSpPr>
          <a:xfrm>
            <a:off x="1793648" y="2211933"/>
            <a:ext cx="2727951" cy="7399849"/>
            <a:chOff x="0" y="0"/>
            <a:chExt cx="3637268" cy="9866466"/>
          </a:xfrm>
        </p:grpSpPr>
        <p:grpSp>
          <p:nvGrpSpPr>
            <p:cNvPr id="15" name="Group 15"/>
            <p:cNvGrpSpPr/>
            <p:nvPr/>
          </p:nvGrpSpPr>
          <p:grpSpPr>
            <a:xfrm>
              <a:off x="0" y="0"/>
              <a:ext cx="3637268" cy="9866466"/>
              <a:chOff x="0" y="0"/>
              <a:chExt cx="758477" cy="2057446"/>
            </a:xfrm>
          </p:grpSpPr>
          <p:sp>
            <p:nvSpPr>
              <p:cNvPr id="16" name="Freeform 16"/>
              <p:cNvSpPr/>
              <p:nvPr/>
            </p:nvSpPr>
            <p:spPr>
              <a:xfrm>
                <a:off x="0" y="0"/>
                <a:ext cx="758477" cy="2057446"/>
              </a:xfrm>
              <a:custGeom>
                <a:avLst/>
                <a:gdLst/>
                <a:ahLst/>
                <a:cxnLst/>
                <a:rect l="l" t="t" r="r" b="b"/>
                <a:pathLst>
                  <a:path w="758477" h="2057446">
                    <a:moveTo>
                      <a:pt x="167442" y="0"/>
                    </a:moveTo>
                    <a:lnTo>
                      <a:pt x="591035" y="0"/>
                    </a:lnTo>
                    <a:cubicBezTo>
                      <a:pt x="635443" y="0"/>
                      <a:pt x="678033" y="17641"/>
                      <a:pt x="709434" y="49043"/>
                    </a:cubicBezTo>
                    <a:cubicBezTo>
                      <a:pt x="740835" y="80444"/>
                      <a:pt x="758477" y="123034"/>
                      <a:pt x="758477" y="167442"/>
                    </a:cubicBezTo>
                    <a:lnTo>
                      <a:pt x="758477" y="1890004"/>
                    </a:lnTo>
                    <a:cubicBezTo>
                      <a:pt x="758477" y="1982480"/>
                      <a:pt x="683510" y="2057446"/>
                      <a:pt x="591035" y="2057446"/>
                    </a:cubicBezTo>
                    <a:lnTo>
                      <a:pt x="167442" y="2057446"/>
                    </a:lnTo>
                    <a:cubicBezTo>
                      <a:pt x="74966" y="2057446"/>
                      <a:pt x="0" y="1982480"/>
                      <a:pt x="0" y="1890004"/>
                    </a:cubicBezTo>
                    <a:lnTo>
                      <a:pt x="0" y="167442"/>
                    </a:lnTo>
                    <a:cubicBezTo>
                      <a:pt x="0" y="74966"/>
                      <a:pt x="74966" y="0"/>
                      <a:pt x="167442" y="0"/>
                    </a:cubicBezTo>
                    <a:close/>
                  </a:path>
                </a:pathLst>
              </a:custGeom>
              <a:solidFill>
                <a:srgbClr val="5E17EB"/>
              </a:solidFill>
            </p:spPr>
            <p:txBody>
              <a:bodyPr/>
              <a:lstStyle/>
              <a:p>
                <a:endParaRPr lang="en-PH"/>
              </a:p>
            </p:txBody>
          </p:sp>
          <p:sp>
            <p:nvSpPr>
              <p:cNvPr id="17" name="TextBox 17"/>
              <p:cNvSpPr txBox="1"/>
              <p:nvPr/>
            </p:nvSpPr>
            <p:spPr>
              <a:xfrm>
                <a:off x="0" y="-28575"/>
                <a:ext cx="758477" cy="2086021"/>
              </a:xfrm>
              <a:prstGeom prst="rect">
                <a:avLst/>
              </a:prstGeom>
            </p:spPr>
            <p:txBody>
              <a:bodyPr lIns="42076" tIns="42076" rIns="42076" bIns="42076" rtlCol="0" anchor="ctr"/>
              <a:lstStyle/>
              <a:p>
                <a:pPr algn="ctr">
                  <a:lnSpc>
                    <a:spcPts val="2595"/>
                  </a:lnSpc>
                </a:pPr>
                <a:endParaRPr/>
              </a:p>
            </p:txBody>
          </p:sp>
        </p:grpSp>
        <p:grpSp>
          <p:nvGrpSpPr>
            <p:cNvPr id="18" name="Group 18"/>
            <p:cNvGrpSpPr/>
            <p:nvPr/>
          </p:nvGrpSpPr>
          <p:grpSpPr>
            <a:xfrm>
              <a:off x="485771" y="784225"/>
              <a:ext cx="2030592" cy="497274"/>
              <a:chOff x="0" y="0"/>
              <a:chExt cx="1520437" cy="372342"/>
            </a:xfrm>
          </p:grpSpPr>
          <p:sp>
            <p:nvSpPr>
              <p:cNvPr id="19" name="Freeform 1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0" name="Group 20"/>
            <p:cNvGrpSpPr/>
            <p:nvPr/>
          </p:nvGrpSpPr>
          <p:grpSpPr>
            <a:xfrm>
              <a:off x="485771" y="1275018"/>
              <a:ext cx="2030592" cy="497274"/>
              <a:chOff x="0" y="0"/>
              <a:chExt cx="1520437" cy="372342"/>
            </a:xfrm>
          </p:grpSpPr>
          <p:sp>
            <p:nvSpPr>
              <p:cNvPr id="21" name="Freeform 2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2" name="Group 22"/>
            <p:cNvGrpSpPr/>
            <p:nvPr/>
          </p:nvGrpSpPr>
          <p:grpSpPr>
            <a:xfrm>
              <a:off x="485771" y="1694660"/>
              <a:ext cx="2030592" cy="497274"/>
              <a:chOff x="0" y="0"/>
              <a:chExt cx="1520437" cy="372342"/>
            </a:xfrm>
          </p:grpSpPr>
          <p:sp>
            <p:nvSpPr>
              <p:cNvPr id="23" name="Freeform 2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4" name="Group 24"/>
            <p:cNvGrpSpPr/>
            <p:nvPr/>
          </p:nvGrpSpPr>
          <p:grpSpPr>
            <a:xfrm>
              <a:off x="485771" y="2185454"/>
              <a:ext cx="2030592" cy="497274"/>
              <a:chOff x="0" y="0"/>
              <a:chExt cx="1520437" cy="372342"/>
            </a:xfrm>
          </p:grpSpPr>
          <p:sp>
            <p:nvSpPr>
              <p:cNvPr id="25" name="Freeform 2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6" name="Group 26"/>
            <p:cNvGrpSpPr/>
            <p:nvPr/>
          </p:nvGrpSpPr>
          <p:grpSpPr>
            <a:xfrm>
              <a:off x="485771" y="2682728"/>
              <a:ext cx="2030592" cy="497274"/>
              <a:chOff x="0" y="0"/>
              <a:chExt cx="1520437" cy="372342"/>
            </a:xfrm>
          </p:grpSpPr>
          <p:sp>
            <p:nvSpPr>
              <p:cNvPr id="27" name="Freeform 2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8" name="Group 28"/>
            <p:cNvGrpSpPr/>
            <p:nvPr/>
          </p:nvGrpSpPr>
          <p:grpSpPr>
            <a:xfrm>
              <a:off x="492303" y="3173522"/>
              <a:ext cx="2030592" cy="497274"/>
              <a:chOff x="0" y="0"/>
              <a:chExt cx="1520437" cy="372342"/>
            </a:xfrm>
          </p:grpSpPr>
          <p:sp>
            <p:nvSpPr>
              <p:cNvPr id="29" name="Freeform 2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0" name="Group 30"/>
            <p:cNvGrpSpPr/>
            <p:nvPr/>
          </p:nvGrpSpPr>
          <p:grpSpPr>
            <a:xfrm>
              <a:off x="492303" y="6056575"/>
              <a:ext cx="2030592" cy="497274"/>
              <a:chOff x="0" y="0"/>
              <a:chExt cx="1520437" cy="372342"/>
            </a:xfrm>
          </p:grpSpPr>
          <p:sp>
            <p:nvSpPr>
              <p:cNvPr id="31" name="Freeform 3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2" name="Group 32"/>
            <p:cNvGrpSpPr/>
            <p:nvPr/>
          </p:nvGrpSpPr>
          <p:grpSpPr>
            <a:xfrm>
              <a:off x="492303" y="6553850"/>
              <a:ext cx="2030592" cy="497274"/>
              <a:chOff x="0" y="0"/>
              <a:chExt cx="1520437" cy="372342"/>
            </a:xfrm>
          </p:grpSpPr>
          <p:sp>
            <p:nvSpPr>
              <p:cNvPr id="33" name="Freeform 3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4" name="Group 34"/>
            <p:cNvGrpSpPr/>
            <p:nvPr/>
          </p:nvGrpSpPr>
          <p:grpSpPr>
            <a:xfrm>
              <a:off x="492303" y="7044643"/>
              <a:ext cx="2030592" cy="497274"/>
              <a:chOff x="0" y="0"/>
              <a:chExt cx="1520437" cy="372342"/>
            </a:xfrm>
          </p:grpSpPr>
          <p:sp>
            <p:nvSpPr>
              <p:cNvPr id="35" name="Freeform 3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6" name="Group 36"/>
            <p:cNvGrpSpPr/>
            <p:nvPr/>
          </p:nvGrpSpPr>
          <p:grpSpPr>
            <a:xfrm>
              <a:off x="492303" y="7464285"/>
              <a:ext cx="2030592" cy="497274"/>
              <a:chOff x="0" y="0"/>
              <a:chExt cx="1520437" cy="372342"/>
            </a:xfrm>
          </p:grpSpPr>
          <p:sp>
            <p:nvSpPr>
              <p:cNvPr id="37" name="Freeform 3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8" name="Group 38"/>
            <p:cNvGrpSpPr/>
            <p:nvPr/>
          </p:nvGrpSpPr>
          <p:grpSpPr>
            <a:xfrm>
              <a:off x="492303" y="7955079"/>
              <a:ext cx="2030592" cy="497274"/>
              <a:chOff x="0" y="0"/>
              <a:chExt cx="1520437" cy="372342"/>
            </a:xfrm>
          </p:grpSpPr>
          <p:sp>
            <p:nvSpPr>
              <p:cNvPr id="39" name="Freeform 3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0" name="Group 40"/>
            <p:cNvGrpSpPr/>
            <p:nvPr/>
          </p:nvGrpSpPr>
          <p:grpSpPr>
            <a:xfrm>
              <a:off x="485771" y="3670796"/>
              <a:ext cx="2030592" cy="497274"/>
              <a:chOff x="0" y="0"/>
              <a:chExt cx="1520437" cy="372342"/>
            </a:xfrm>
          </p:grpSpPr>
          <p:sp>
            <p:nvSpPr>
              <p:cNvPr id="41" name="Freeform 4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2" name="Group 42"/>
            <p:cNvGrpSpPr/>
            <p:nvPr/>
          </p:nvGrpSpPr>
          <p:grpSpPr>
            <a:xfrm>
              <a:off x="485771" y="4168071"/>
              <a:ext cx="2030592" cy="497274"/>
              <a:chOff x="0" y="0"/>
              <a:chExt cx="1520437" cy="372342"/>
            </a:xfrm>
          </p:grpSpPr>
          <p:sp>
            <p:nvSpPr>
              <p:cNvPr id="43" name="Freeform 4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4" name="Group 44"/>
            <p:cNvGrpSpPr/>
            <p:nvPr/>
          </p:nvGrpSpPr>
          <p:grpSpPr>
            <a:xfrm>
              <a:off x="485771" y="4658864"/>
              <a:ext cx="2030592" cy="497274"/>
              <a:chOff x="0" y="0"/>
              <a:chExt cx="1520437" cy="372342"/>
            </a:xfrm>
          </p:grpSpPr>
          <p:sp>
            <p:nvSpPr>
              <p:cNvPr id="45" name="Freeform 4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6" name="Group 46"/>
            <p:cNvGrpSpPr/>
            <p:nvPr/>
          </p:nvGrpSpPr>
          <p:grpSpPr>
            <a:xfrm>
              <a:off x="485771" y="5078506"/>
              <a:ext cx="2030592" cy="497274"/>
              <a:chOff x="0" y="0"/>
              <a:chExt cx="1520437" cy="372342"/>
            </a:xfrm>
          </p:grpSpPr>
          <p:sp>
            <p:nvSpPr>
              <p:cNvPr id="47" name="Freeform 4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8" name="Group 48"/>
            <p:cNvGrpSpPr/>
            <p:nvPr/>
          </p:nvGrpSpPr>
          <p:grpSpPr>
            <a:xfrm>
              <a:off x="485771" y="5569300"/>
              <a:ext cx="2030592" cy="497274"/>
              <a:chOff x="0" y="0"/>
              <a:chExt cx="1520437" cy="372342"/>
            </a:xfrm>
          </p:grpSpPr>
          <p:sp>
            <p:nvSpPr>
              <p:cNvPr id="49" name="Freeform 4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0" name="Group 50"/>
            <p:cNvGrpSpPr/>
            <p:nvPr/>
          </p:nvGrpSpPr>
          <p:grpSpPr>
            <a:xfrm>
              <a:off x="492303" y="8445255"/>
              <a:ext cx="2030592" cy="497274"/>
              <a:chOff x="0" y="0"/>
              <a:chExt cx="1520437" cy="372342"/>
            </a:xfrm>
          </p:grpSpPr>
          <p:sp>
            <p:nvSpPr>
              <p:cNvPr id="51" name="Freeform 5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2" name="Group 52"/>
            <p:cNvGrpSpPr/>
            <p:nvPr/>
          </p:nvGrpSpPr>
          <p:grpSpPr>
            <a:xfrm>
              <a:off x="492303" y="8936049"/>
              <a:ext cx="2030592" cy="497274"/>
              <a:chOff x="0" y="0"/>
              <a:chExt cx="1520437" cy="372342"/>
            </a:xfrm>
          </p:grpSpPr>
          <p:sp>
            <p:nvSpPr>
              <p:cNvPr id="53" name="Freeform 5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sp>
          <p:nvSpPr>
            <p:cNvPr id="54" name="TextBox 54"/>
            <p:cNvSpPr txBox="1"/>
            <p:nvPr/>
          </p:nvSpPr>
          <p:spPr>
            <a:xfrm>
              <a:off x="2383932" y="7559643"/>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214</a:t>
              </a:r>
            </a:p>
          </p:txBody>
        </p:sp>
        <p:sp>
          <p:nvSpPr>
            <p:cNvPr id="55" name="TextBox 55"/>
            <p:cNvSpPr txBox="1"/>
            <p:nvPr/>
          </p:nvSpPr>
          <p:spPr>
            <a:xfrm>
              <a:off x="2383932" y="7999505"/>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215</a:t>
              </a:r>
            </a:p>
          </p:txBody>
        </p:sp>
        <p:sp>
          <p:nvSpPr>
            <p:cNvPr id="56" name="TextBox 56"/>
            <p:cNvSpPr txBox="1"/>
            <p:nvPr/>
          </p:nvSpPr>
          <p:spPr>
            <a:xfrm>
              <a:off x="2383932" y="8563097"/>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216</a:t>
              </a:r>
            </a:p>
          </p:txBody>
        </p:sp>
        <p:sp>
          <p:nvSpPr>
            <p:cNvPr id="57" name="TextBox 57"/>
            <p:cNvSpPr txBox="1"/>
            <p:nvPr/>
          </p:nvSpPr>
          <p:spPr>
            <a:xfrm>
              <a:off x="2383932" y="9025354"/>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217</a:t>
              </a:r>
            </a:p>
          </p:txBody>
        </p:sp>
        <p:sp>
          <p:nvSpPr>
            <p:cNvPr id="58" name="TextBox 58"/>
            <p:cNvSpPr txBox="1"/>
            <p:nvPr/>
          </p:nvSpPr>
          <p:spPr>
            <a:xfrm>
              <a:off x="522114" y="5105620"/>
              <a:ext cx="1985381"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STO TOTAL</a:t>
              </a:r>
            </a:p>
          </p:txBody>
        </p:sp>
        <p:sp>
          <p:nvSpPr>
            <p:cNvPr id="59" name="TextBox 59"/>
            <p:cNvSpPr txBox="1"/>
            <p:nvPr/>
          </p:nvSpPr>
          <p:spPr>
            <a:xfrm>
              <a:off x="536050" y="5618149"/>
              <a:ext cx="2012164"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LDD COUNT</a:t>
              </a:r>
            </a:p>
          </p:txBody>
        </p:sp>
        <p:sp>
          <p:nvSpPr>
            <p:cNvPr id="60" name="TextBox 60"/>
            <p:cNvSpPr txBox="1"/>
            <p:nvPr/>
          </p:nvSpPr>
          <p:spPr>
            <a:xfrm>
              <a:off x="2383932" y="5096875"/>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209</a:t>
              </a:r>
            </a:p>
          </p:txBody>
        </p:sp>
        <p:sp>
          <p:nvSpPr>
            <p:cNvPr id="61" name="TextBox 61"/>
            <p:cNvSpPr txBox="1"/>
            <p:nvPr/>
          </p:nvSpPr>
          <p:spPr>
            <a:xfrm>
              <a:off x="2383932" y="5660467"/>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210</a:t>
              </a:r>
            </a:p>
          </p:txBody>
        </p:sp>
        <p:sp>
          <p:nvSpPr>
            <p:cNvPr id="62" name="TextBox 62"/>
            <p:cNvSpPr txBox="1"/>
            <p:nvPr/>
          </p:nvSpPr>
          <p:spPr>
            <a:xfrm>
              <a:off x="2383932" y="6112191"/>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211</a:t>
              </a:r>
            </a:p>
          </p:txBody>
        </p:sp>
        <p:sp>
          <p:nvSpPr>
            <p:cNvPr id="63" name="TextBox 63"/>
            <p:cNvSpPr txBox="1"/>
            <p:nvPr/>
          </p:nvSpPr>
          <p:spPr>
            <a:xfrm>
              <a:off x="776824" y="109397"/>
              <a:ext cx="2168491" cy="560104"/>
            </a:xfrm>
            <a:prstGeom prst="rect">
              <a:avLst/>
            </a:prstGeom>
          </p:spPr>
          <p:txBody>
            <a:bodyPr lIns="0" tIns="0" rIns="0" bIns="0" rtlCol="0" anchor="t">
              <a:spAutoFit/>
            </a:bodyPr>
            <a:lstStyle/>
            <a:p>
              <a:pPr algn="ctr">
                <a:lnSpc>
                  <a:spcPts val="3533"/>
                </a:lnSpc>
              </a:pPr>
              <a:r>
                <a:rPr lang="en-US" sz="2524" b="1">
                  <a:solidFill>
                    <a:srgbClr val="FFFFFF"/>
                  </a:solidFill>
                  <a:latin typeface="Now Bold"/>
                  <a:ea typeface="Now Bold"/>
                  <a:cs typeface="Now Bold"/>
                  <a:sym typeface="Now Bold"/>
                </a:rPr>
                <a:t>Memory</a:t>
              </a:r>
            </a:p>
          </p:txBody>
        </p:sp>
        <p:sp>
          <p:nvSpPr>
            <p:cNvPr id="64" name="TextBox 64"/>
            <p:cNvSpPr txBox="1"/>
            <p:nvPr/>
          </p:nvSpPr>
          <p:spPr>
            <a:xfrm>
              <a:off x="624735" y="834337"/>
              <a:ext cx="1765729" cy="35895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IN</a:t>
              </a:r>
            </a:p>
          </p:txBody>
        </p:sp>
        <p:sp>
          <p:nvSpPr>
            <p:cNvPr id="65" name="TextBox 65"/>
            <p:cNvSpPr txBox="1"/>
            <p:nvPr/>
          </p:nvSpPr>
          <p:spPr>
            <a:xfrm>
              <a:off x="857301" y="6107976"/>
              <a:ext cx="1315006" cy="356373"/>
            </a:xfrm>
            <a:prstGeom prst="rect">
              <a:avLst/>
            </a:prstGeom>
          </p:spPr>
          <p:txBody>
            <a:bodyPr lIns="0" tIns="0" rIns="0" bIns="0" rtlCol="0" anchor="t">
              <a:spAutoFit/>
            </a:bodyPr>
            <a:lstStyle/>
            <a:p>
              <a:pPr algn="l">
                <a:lnSpc>
                  <a:spcPts val="2226"/>
                </a:lnSpc>
              </a:pPr>
              <a:r>
                <a:rPr lang="en-US" sz="1590" b="1">
                  <a:solidFill>
                    <a:srgbClr val="FFFFFF"/>
                  </a:solidFill>
                  <a:latin typeface="Now Bold"/>
                  <a:ea typeface="Now Bold"/>
                  <a:cs typeface="Now Bold"/>
                  <a:sym typeface="Now Bold"/>
                </a:rPr>
                <a:t>INC ACC</a:t>
              </a:r>
            </a:p>
          </p:txBody>
        </p:sp>
        <p:sp>
          <p:nvSpPr>
            <p:cNvPr id="66" name="TextBox 66"/>
            <p:cNvSpPr txBox="1"/>
            <p:nvPr/>
          </p:nvSpPr>
          <p:spPr>
            <a:xfrm>
              <a:off x="673549" y="6593249"/>
              <a:ext cx="2094113" cy="356373"/>
            </a:xfrm>
            <a:prstGeom prst="rect">
              <a:avLst/>
            </a:prstGeom>
          </p:spPr>
          <p:txBody>
            <a:bodyPr lIns="0" tIns="0" rIns="0" bIns="0" rtlCol="0" anchor="t">
              <a:spAutoFit/>
            </a:bodyPr>
            <a:lstStyle/>
            <a:p>
              <a:pPr algn="l">
                <a:lnSpc>
                  <a:spcPts val="2226"/>
                </a:lnSpc>
              </a:pPr>
              <a:r>
                <a:rPr lang="en-US" sz="1590" b="1">
                  <a:solidFill>
                    <a:srgbClr val="FFFFFF"/>
                  </a:solidFill>
                  <a:latin typeface="Now Bold"/>
                  <a:ea typeface="Now Bold"/>
                  <a:cs typeface="Now Bold"/>
                  <a:sym typeface="Now Bold"/>
                </a:rPr>
                <a:t>CMP MAX</a:t>
              </a:r>
            </a:p>
          </p:txBody>
        </p:sp>
        <p:sp>
          <p:nvSpPr>
            <p:cNvPr id="67" name="TextBox 67"/>
            <p:cNvSpPr txBox="1"/>
            <p:nvPr/>
          </p:nvSpPr>
          <p:spPr>
            <a:xfrm>
              <a:off x="603667" y="7079452"/>
              <a:ext cx="1768673"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JPN STRLTP</a:t>
              </a:r>
            </a:p>
          </p:txBody>
        </p:sp>
        <p:sp>
          <p:nvSpPr>
            <p:cNvPr id="68" name="TextBox 68"/>
            <p:cNvSpPr txBox="1"/>
            <p:nvPr/>
          </p:nvSpPr>
          <p:spPr>
            <a:xfrm>
              <a:off x="966467" y="7503817"/>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END</a:t>
              </a:r>
            </a:p>
          </p:txBody>
        </p:sp>
        <p:sp>
          <p:nvSpPr>
            <p:cNvPr id="69" name="TextBox 69"/>
            <p:cNvSpPr txBox="1"/>
            <p:nvPr/>
          </p:nvSpPr>
          <p:spPr>
            <a:xfrm>
              <a:off x="624735" y="1344701"/>
              <a:ext cx="1765729" cy="35895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SUB #48</a:t>
              </a:r>
            </a:p>
          </p:txBody>
        </p:sp>
        <p:sp>
          <p:nvSpPr>
            <p:cNvPr id="70" name="TextBox 70"/>
            <p:cNvSpPr txBox="1"/>
            <p:nvPr/>
          </p:nvSpPr>
          <p:spPr>
            <a:xfrm>
              <a:off x="624735" y="1748934"/>
              <a:ext cx="1765729" cy="35895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STO MAX</a:t>
              </a:r>
            </a:p>
          </p:txBody>
        </p:sp>
        <p:sp>
          <p:nvSpPr>
            <p:cNvPr id="71" name="TextBox 71"/>
            <p:cNvSpPr txBox="1"/>
            <p:nvPr/>
          </p:nvSpPr>
          <p:spPr>
            <a:xfrm>
              <a:off x="618203" y="2262271"/>
              <a:ext cx="1765729" cy="35895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LDM #0</a:t>
              </a:r>
            </a:p>
          </p:txBody>
        </p:sp>
        <p:sp>
          <p:nvSpPr>
            <p:cNvPr id="72" name="TextBox 72"/>
            <p:cNvSpPr txBox="1"/>
            <p:nvPr/>
          </p:nvSpPr>
          <p:spPr>
            <a:xfrm>
              <a:off x="618203" y="2757391"/>
              <a:ext cx="1765729" cy="35895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STO TOTAL</a:t>
              </a:r>
            </a:p>
          </p:txBody>
        </p:sp>
        <p:sp>
          <p:nvSpPr>
            <p:cNvPr id="73" name="TextBox 73"/>
            <p:cNvSpPr txBox="1"/>
            <p:nvPr/>
          </p:nvSpPr>
          <p:spPr>
            <a:xfrm>
              <a:off x="644986" y="3254665"/>
              <a:ext cx="1765729" cy="35895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STO COUNT</a:t>
              </a:r>
            </a:p>
          </p:txBody>
        </p:sp>
        <p:sp>
          <p:nvSpPr>
            <p:cNvPr id="74" name="TextBox 74"/>
            <p:cNvSpPr txBox="1"/>
            <p:nvPr/>
          </p:nvSpPr>
          <p:spPr>
            <a:xfrm>
              <a:off x="673549" y="4693674"/>
              <a:ext cx="1737166"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ADD TOTAL</a:t>
              </a:r>
            </a:p>
          </p:txBody>
        </p:sp>
        <p:sp>
          <p:nvSpPr>
            <p:cNvPr id="75" name="TextBox 75"/>
            <p:cNvSpPr txBox="1"/>
            <p:nvPr/>
          </p:nvSpPr>
          <p:spPr>
            <a:xfrm>
              <a:off x="2383932" y="848430"/>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200</a:t>
              </a:r>
            </a:p>
          </p:txBody>
        </p:sp>
        <p:sp>
          <p:nvSpPr>
            <p:cNvPr id="76" name="TextBox 76"/>
            <p:cNvSpPr txBox="1"/>
            <p:nvPr/>
          </p:nvSpPr>
          <p:spPr>
            <a:xfrm>
              <a:off x="857301" y="3719646"/>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IN</a:t>
              </a:r>
            </a:p>
          </p:txBody>
        </p:sp>
        <p:sp>
          <p:nvSpPr>
            <p:cNvPr id="77" name="TextBox 77"/>
            <p:cNvSpPr txBox="1"/>
            <p:nvPr/>
          </p:nvSpPr>
          <p:spPr>
            <a:xfrm>
              <a:off x="721317" y="4222974"/>
              <a:ext cx="1533372"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SUB #48</a:t>
              </a:r>
            </a:p>
          </p:txBody>
        </p:sp>
        <p:sp>
          <p:nvSpPr>
            <p:cNvPr id="78" name="TextBox 78"/>
            <p:cNvSpPr txBox="1"/>
            <p:nvPr/>
          </p:nvSpPr>
          <p:spPr>
            <a:xfrm>
              <a:off x="2383932" y="1288292"/>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201</a:t>
              </a:r>
            </a:p>
          </p:txBody>
        </p:sp>
        <p:sp>
          <p:nvSpPr>
            <p:cNvPr id="79" name="TextBox 79"/>
            <p:cNvSpPr txBox="1"/>
            <p:nvPr/>
          </p:nvSpPr>
          <p:spPr>
            <a:xfrm>
              <a:off x="2383932" y="1780702"/>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202</a:t>
              </a:r>
            </a:p>
          </p:txBody>
        </p:sp>
        <p:sp>
          <p:nvSpPr>
            <p:cNvPr id="80" name="TextBox 80"/>
            <p:cNvSpPr txBox="1"/>
            <p:nvPr/>
          </p:nvSpPr>
          <p:spPr>
            <a:xfrm>
              <a:off x="2383932" y="2220564"/>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203</a:t>
              </a:r>
            </a:p>
          </p:txBody>
        </p:sp>
        <p:sp>
          <p:nvSpPr>
            <p:cNvPr id="81" name="TextBox 81"/>
            <p:cNvSpPr txBox="1"/>
            <p:nvPr/>
          </p:nvSpPr>
          <p:spPr>
            <a:xfrm>
              <a:off x="2383932" y="2784156"/>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204</a:t>
              </a:r>
            </a:p>
          </p:txBody>
        </p:sp>
        <p:sp>
          <p:nvSpPr>
            <p:cNvPr id="82" name="TextBox 82"/>
            <p:cNvSpPr txBox="1"/>
            <p:nvPr/>
          </p:nvSpPr>
          <p:spPr>
            <a:xfrm>
              <a:off x="2383932" y="3224018"/>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205</a:t>
              </a:r>
            </a:p>
          </p:txBody>
        </p:sp>
        <p:sp>
          <p:nvSpPr>
            <p:cNvPr id="83" name="TextBox 83"/>
            <p:cNvSpPr txBox="1"/>
            <p:nvPr/>
          </p:nvSpPr>
          <p:spPr>
            <a:xfrm>
              <a:off x="2383932" y="3724741"/>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206</a:t>
              </a:r>
            </a:p>
          </p:txBody>
        </p:sp>
        <p:sp>
          <p:nvSpPr>
            <p:cNvPr id="84" name="TextBox 84"/>
            <p:cNvSpPr txBox="1"/>
            <p:nvPr/>
          </p:nvSpPr>
          <p:spPr>
            <a:xfrm>
              <a:off x="2383932" y="4164603"/>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207</a:t>
              </a:r>
            </a:p>
          </p:txBody>
        </p:sp>
        <p:sp>
          <p:nvSpPr>
            <p:cNvPr id="85" name="TextBox 85"/>
            <p:cNvSpPr txBox="1"/>
            <p:nvPr/>
          </p:nvSpPr>
          <p:spPr>
            <a:xfrm>
              <a:off x="2383932" y="4657013"/>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208</a:t>
              </a:r>
            </a:p>
          </p:txBody>
        </p:sp>
        <p:sp>
          <p:nvSpPr>
            <p:cNvPr id="86" name="TextBox 86"/>
            <p:cNvSpPr txBox="1"/>
            <p:nvPr/>
          </p:nvSpPr>
          <p:spPr>
            <a:xfrm>
              <a:off x="2383932" y="6580862"/>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212</a:t>
              </a:r>
            </a:p>
          </p:txBody>
        </p:sp>
        <p:sp>
          <p:nvSpPr>
            <p:cNvPr id="87" name="TextBox 87"/>
            <p:cNvSpPr txBox="1"/>
            <p:nvPr/>
          </p:nvSpPr>
          <p:spPr>
            <a:xfrm>
              <a:off x="2383932" y="7067234"/>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213</a:t>
              </a:r>
            </a:p>
          </p:txBody>
        </p:sp>
      </p:grpSp>
      <p:sp>
        <p:nvSpPr>
          <p:cNvPr id="88" name="TextBox 88"/>
          <p:cNvSpPr txBox="1"/>
          <p:nvPr/>
        </p:nvSpPr>
        <p:spPr>
          <a:xfrm>
            <a:off x="1028700" y="267814"/>
            <a:ext cx="7502022" cy="493072"/>
          </a:xfrm>
          <a:prstGeom prst="rect">
            <a:avLst/>
          </a:prstGeom>
        </p:spPr>
        <p:txBody>
          <a:bodyPr lIns="0" tIns="0" rIns="0" bIns="0" rtlCol="0" anchor="t">
            <a:spAutoFit/>
          </a:bodyPr>
          <a:lstStyle/>
          <a:p>
            <a:pPr marL="0" lvl="0" indent="0" algn="l">
              <a:lnSpc>
                <a:spcPts val="3647"/>
              </a:lnSpc>
              <a:spcBef>
                <a:spcPct val="0"/>
              </a:spcBef>
            </a:pPr>
            <a:r>
              <a:rPr lang="en-US" sz="3256" b="1" spc="-97">
                <a:solidFill>
                  <a:srgbClr val="FF1495"/>
                </a:solidFill>
                <a:latin typeface="Poppins Bold"/>
                <a:ea typeface="Poppins Bold"/>
                <a:cs typeface="Poppins Bold"/>
                <a:sym typeface="Poppins Bold"/>
              </a:rPr>
              <a:t>6.4 The Two-Pass Assembly Process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13406161" y="9004006"/>
            <a:ext cx="4974376" cy="1174616"/>
            <a:chOff x="0" y="0"/>
            <a:chExt cx="6632502" cy="1566154"/>
          </a:xfrm>
        </p:grpSpPr>
        <p:sp>
          <p:nvSpPr>
            <p:cNvPr id="3" name="AutoShape 3"/>
            <p:cNvSpPr/>
            <p:nvPr/>
          </p:nvSpPr>
          <p:spPr>
            <a:xfrm rot="-10800000">
              <a:off x="783077" y="0"/>
              <a:ext cx="5849425" cy="1566154"/>
            </a:xfrm>
            <a:prstGeom prst="rect">
              <a:avLst/>
            </a:prstGeom>
            <a:solidFill>
              <a:srgbClr val="FAFAFA"/>
            </a:solidFill>
          </p:spPr>
          <p:txBody>
            <a:bodyPr/>
            <a:lstStyle/>
            <a:p>
              <a:endParaRPr lang="en-PH"/>
            </a:p>
          </p:txBody>
        </p:sp>
        <p:sp>
          <p:nvSpPr>
            <p:cNvPr id="4" name="Freeform 4"/>
            <p:cNvSpPr/>
            <p:nvPr/>
          </p:nvSpPr>
          <p:spPr>
            <a:xfrm rot="-10800000">
              <a:off x="0" y="0"/>
              <a:ext cx="1566154" cy="1566154"/>
            </a:xfrm>
            <a:custGeom>
              <a:avLst/>
              <a:gdLst/>
              <a:ahLst/>
              <a:cxnLst/>
              <a:rect l="l" t="t" r="r" b="b"/>
              <a:pathLst>
                <a:path w="1566154" h="1566154">
                  <a:moveTo>
                    <a:pt x="0" y="0"/>
                  </a:moveTo>
                  <a:lnTo>
                    <a:pt x="1566154" y="0"/>
                  </a:lnTo>
                  <a:lnTo>
                    <a:pt x="1566154" y="1566154"/>
                  </a:lnTo>
                  <a:lnTo>
                    <a:pt x="0" y="1566154"/>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grpSp>
        <p:nvGrpSpPr>
          <p:cNvPr id="7" name="Group 7"/>
          <p:cNvGrpSpPr/>
          <p:nvPr/>
        </p:nvGrpSpPr>
        <p:grpSpPr>
          <a:xfrm>
            <a:off x="1028700" y="0"/>
            <a:ext cx="5940055" cy="1028700"/>
            <a:chOff x="0" y="0"/>
            <a:chExt cx="2210287" cy="382778"/>
          </a:xfrm>
        </p:grpSpPr>
        <p:sp>
          <p:nvSpPr>
            <p:cNvPr id="8" name="Freeform 8"/>
            <p:cNvSpPr/>
            <p:nvPr/>
          </p:nvSpPr>
          <p:spPr>
            <a:xfrm>
              <a:off x="0" y="0"/>
              <a:ext cx="2210287" cy="382778"/>
            </a:xfrm>
            <a:custGeom>
              <a:avLst/>
              <a:gdLst/>
              <a:ahLst/>
              <a:cxnLst/>
              <a:rect l="l" t="t" r="r" b="b"/>
              <a:pathLst>
                <a:path w="2210287" h="382778">
                  <a:moveTo>
                    <a:pt x="0" y="0"/>
                  </a:moveTo>
                  <a:lnTo>
                    <a:pt x="2210287" y="0"/>
                  </a:lnTo>
                  <a:lnTo>
                    <a:pt x="2210287" y="382778"/>
                  </a:lnTo>
                  <a:lnTo>
                    <a:pt x="0" y="382778"/>
                  </a:lnTo>
                  <a:close/>
                </a:path>
              </a:pathLst>
            </a:custGeom>
            <a:solidFill>
              <a:srgbClr val="642EC7"/>
            </a:solidFill>
          </p:spPr>
          <p:txBody>
            <a:bodyPr/>
            <a:lstStyle/>
            <a:p>
              <a:endParaRPr lang="en-PH"/>
            </a:p>
          </p:txBody>
        </p:sp>
      </p:grpSp>
      <p:grpSp>
        <p:nvGrpSpPr>
          <p:cNvPr id="9" name="Group 9"/>
          <p:cNvGrpSpPr/>
          <p:nvPr/>
        </p:nvGrpSpPr>
        <p:grpSpPr>
          <a:xfrm>
            <a:off x="8050551" y="855696"/>
            <a:ext cx="9303622" cy="7878642"/>
            <a:chOff x="0" y="0"/>
            <a:chExt cx="2450337" cy="2075033"/>
          </a:xfrm>
        </p:grpSpPr>
        <p:sp>
          <p:nvSpPr>
            <p:cNvPr id="10" name="Freeform 10"/>
            <p:cNvSpPr/>
            <p:nvPr/>
          </p:nvSpPr>
          <p:spPr>
            <a:xfrm>
              <a:off x="0" y="0"/>
              <a:ext cx="2450337" cy="2075033"/>
            </a:xfrm>
            <a:custGeom>
              <a:avLst/>
              <a:gdLst/>
              <a:ahLst/>
              <a:cxnLst/>
              <a:rect l="l" t="t" r="r" b="b"/>
              <a:pathLst>
                <a:path w="2450337" h="2075033">
                  <a:moveTo>
                    <a:pt x="42439" y="0"/>
                  </a:moveTo>
                  <a:lnTo>
                    <a:pt x="2407898" y="0"/>
                  </a:lnTo>
                  <a:cubicBezTo>
                    <a:pt x="2431336" y="0"/>
                    <a:pt x="2450337" y="19001"/>
                    <a:pt x="2450337" y="42439"/>
                  </a:cubicBezTo>
                  <a:lnTo>
                    <a:pt x="2450337" y="2032594"/>
                  </a:lnTo>
                  <a:cubicBezTo>
                    <a:pt x="2450337" y="2056033"/>
                    <a:pt x="2431336" y="2075033"/>
                    <a:pt x="2407898" y="2075033"/>
                  </a:cubicBezTo>
                  <a:lnTo>
                    <a:pt x="42439" y="2075033"/>
                  </a:lnTo>
                  <a:cubicBezTo>
                    <a:pt x="19001" y="2075033"/>
                    <a:pt x="0" y="2056033"/>
                    <a:pt x="0" y="2032594"/>
                  </a:cubicBezTo>
                  <a:lnTo>
                    <a:pt x="0" y="42439"/>
                  </a:lnTo>
                  <a:cubicBezTo>
                    <a:pt x="0" y="19001"/>
                    <a:pt x="19001" y="0"/>
                    <a:pt x="42439" y="0"/>
                  </a:cubicBezTo>
                  <a:close/>
                </a:path>
              </a:pathLst>
            </a:custGeom>
            <a:solidFill>
              <a:srgbClr val="FFDE59"/>
            </a:solidFill>
          </p:spPr>
          <p:txBody>
            <a:bodyPr/>
            <a:lstStyle/>
            <a:p>
              <a:endParaRPr lang="en-PH"/>
            </a:p>
          </p:txBody>
        </p:sp>
        <p:sp>
          <p:nvSpPr>
            <p:cNvPr id="11" name="TextBox 11"/>
            <p:cNvSpPr txBox="1"/>
            <p:nvPr/>
          </p:nvSpPr>
          <p:spPr>
            <a:xfrm>
              <a:off x="0" y="-76200"/>
              <a:ext cx="2450337" cy="2151233"/>
            </a:xfrm>
            <a:prstGeom prst="rect">
              <a:avLst/>
            </a:prstGeom>
          </p:spPr>
          <p:txBody>
            <a:bodyPr lIns="50800" tIns="50800" rIns="50800" bIns="50800" rtlCol="0" anchor="ctr"/>
            <a:lstStyle/>
            <a:p>
              <a:pPr algn="ctr">
                <a:lnSpc>
                  <a:spcPts val="2700"/>
                </a:lnSpc>
              </a:pPr>
              <a:endParaRPr/>
            </a:p>
          </p:txBody>
        </p:sp>
      </p:grpSp>
      <p:grpSp>
        <p:nvGrpSpPr>
          <p:cNvPr id="12" name="Group 12"/>
          <p:cNvGrpSpPr/>
          <p:nvPr/>
        </p:nvGrpSpPr>
        <p:grpSpPr>
          <a:xfrm>
            <a:off x="2513714" y="1772063"/>
            <a:ext cx="1485014" cy="1485014"/>
            <a:chOff x="0" y="0"/>
            <a:chExt cx="1913890" cy="1913890"/>
          </a:xfrm>
        </p:grpSpPr>
        <p:sp>
          <p:nvSpPr>
            <p:cNvPr id="13" name="Freeform 1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1495"/>
            </a:solidFill>
          </p:spPr>
          <p:txBody>
            <a:bodyPr/>
            <a:lstStyle/>
            <a:p>
              <a:endParaRPr lang="en-PH"/>
            </a:p>
          </p:txBody>
        </p:sp>
      </p:grpSp>
      <p:sp>
        <p:nvSpPr>
          <p:cNvPr id="14" name="Freeform 14"/>
          <p:cNvSpPr/>
          <p:nvPr/>
        </p:nvSpPr>
        <p:spPr>
          <a:xfrm>
            <a:off x="1028700" y="1786160"/>
            <a:ext cx="1485014" cy="1485014"/>
          </a:xfrm>
          <a:custGeom>
            <a:avLst/>
            <a:gdLst/>
            <a:ahLst/>
            <a:cxnLst/>
            <a:rect l="l" t="t" r="r" b="b"/>
            <a:pathLst>
              <a:path w="1485014" h="1485014">
                <a:moveTo>
                  <a:pt x="0" y="0"/>
                </a:moveTo>
                <a:lnTo>
                  <a:pt x="1485014" y="0"/>
                </a:lnTo>
                <a:lnTo>
                  <a:pt x="1485014" y="1485014"/>
                </a:lnTo>
                <a:lnTo>
                  <a:pt x="0" y="148501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5" name="Freeform 15"/>
          <p:cNvSpPr/>
          <p:nvPr/>
        </p:nvSpPr>
        <p:spPr>
          <a:xfrm>
            <a:off x="8621164" y="1795336"/>
            <a:ext cx="8162397" cy="5999362"/>
          </a:xfrm>
          <a:custGeom>
            <a:avLst/>
            <a:gdLst/>
            <a:ahLst/>
            <a:cxnLst/>
            <a:rect l="l" t="t" r="r" b="b"/>
            <a:pathLst>
              <a:path w="8162397" h="5999362">
                <a:moveTo>
                  <a:pt x="0" y="0"/>
                </a:moveTo>
                <a:lnTo>
                  <a:pt x="8162397" y="0"/>
                </a:lnTo>
                <a:lnTo>
                  <a:pt x="8162397" y="5999362"/>
                </a:lnTo>
                <a:lnTo>
                  <a:pt x="0" y="599936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6" name="TextBox 16"/>
          <p:cNvSpPr txBox="1"/>
          <p:nvPr/>
        </p:nvSpPr>
        <p:spPr>
          <a:xfrm>
            <a:off x="1028700" y="3523511"/>
            <a:ext cx="6695876" cy="4336061"/>
          </a:xfrm>
          <a:prstGeom prst="rect">
            <a:avLst/>
          </a:prstGeom>
        </p:spPr>
        <p:txBody>
          <a:bodyPr lIns="0" tIns="0" rIns="0" bIns="0" rtlCol="0" anchor="t">
            <a:spAutoFit/>
          </a:bodyPr>
          <a:lstStyle/>
          <a:p>
            <a:pPr marL="0" lvl="0" indent="0" algn="l">
              <a:lnSpc>
                <a:spcPts val="8417"/>
              </a:lnSpc>
              <a:spcBef>
                <a:spcPct val="0"/>
              </a:spcBef>
            </a:pPr>
            <a:r>
              <a:rPr lang="en-US" sz="7515" b="1" spc="-225">
                <a:solidFill>
                  <a:srgbClr val="3F4042"/>
                </a:solidFill>
                <a:latin typeface="Poppins Bold"/>
                <a:ea typeface="Poppins Bold"/>
                <a:cs typeface="Poppins Bold"/>
                <a:sym typeface="Poppins Bold"/>
              </a:rPr>
              <a:t>Introduction to Assembly Language Programming</a:t>
            </a:r>
          </a:p>
        </p:txBody>
      </p:sp>
      <p:sp>
        <p:nvSpPr>
          <p:cNvPr id="18" name="TextBox 18"/>
          <p:cNvSpPr txBox="1"/>
          <p:nvPr/>
        </p:nvSpPr>
        <p:spPr>
          <a:xfrm>
            <a:off x="12115800" y="8839198"/>
            <a:ext cx="5238373" cy="413190"/>
          </a:xfrm>
          <a:prstGeom prst="rect">
            <a:avLst/>
          </a:prstGeom>
        </p:spPr>
        <p:txBody>
          <a:bodyPr wrap="square" lIns="0" tIns="0" rIns="0" bIns="0" rtlCol="0" anchor="t">
            <a:spAutoFit/>
          </a:bodyPr>
          <a:lstStyle/>
          <a:p>
            <a:pPr marL="0" lvl="0" indent="0" algn="l">
              <a:lnSpc>
                <a:spcPts val="3359"/>
              </a:lnSpc>
            </a:pPr>
            <a:r>
              <a:rPr lang="en-US" sz="2400" b="1" spc="-24" dirty="0">
                <a:solidFill>
                  <a:srgbClr val="FF1495"/>
                </a:solidFill>
                <a:latin typeface="Poppins Bold"/>
                <a:ea typeface="Poppins Bold"/>
                <a:cs typeface="Poppins Bold"/>
                <a:sym typeface="Poppins Bold"/>
              </a:rPr>
              <a:t>AS LEVEL COMPUTER SCIENCE 9618</a:t>
            </a:r>
          </a:p>
        </p:txBody>
      </p:sp>
      <p:sp>
        <p:nvSpPr>
          <p:cNvPr id="19" name="TextBox 19"/>
          <p:cNvSpPr txBox="1"/>
          <p:nvPr/>
        </p:nvSpPr>
        <p:spPr>
          <a:xfrm>
            <a:off x="1143618" y="2350212"/>
            <a:ext cx="1255178" cy="338242"/>
          </a:xfrm>
          <a:prstGeom prst="rect">
            <a:avLst/>
          </a:prstGeom>
        </p:spPr>
        <p:txBody>
          <a:bodyPr lIns="0" tIns="0" rIns="0" bIns="0" rtlCol="0" anchor="t">
            <a:spAutoFit/>
          </a:bodyPr>
          <a:lstStyle/>
          <a:p>
            <a:pPr marL="0" lvl="0" indent="0" algn="l">
              <a:lnSpc>
                <a:spcPts val="2575"/>
              </a:lnSpc>
              <a:spcBef>
                <a:spcPct val="0"/>
              </a:spcBef>
            </a:pPr>
            <a:r>
              <a:rPr lang="en-US" sz="2299" b="1" spc="-68">
                <a:solidFill>
                  <a:srgbClr val="FAFAFA"/>
                </a:solidFill>
                <a:latin typeface="Poppins Bold"/>
                <a:ea typeface="Poppins Bold"/>
                <a:cs typeface="Poppins Bold"/>
                <a:sym typeface="Poppins Bold"/>
              </a:rPr>
              <a:t>Chapter</a:t>
            </a:r>
          </a:p>
        </p:txBody>
      </p:sp>
      <p:sp>
        <p:nvSpPr>
          <p:cNvPr id="20" name="TextBox 20"/>
          <p:cNvSpPr txBox="1"/>
          <p:nvPr/>
        </p:nvSpPr>
        <p:spPr>
          <a:xfrm>
            <a:off x="3052763" y="2161892"/>
            <a:ext cx="406916" cy="724024"/>
          </a:xfrm>
          <a:prstGeom prst="rect">
            <a:avLst/>
          </a:prstGeom>
        </p:spPr>
        <p:txBody>
          <a:bodyPr lIns="0" tIns="0" rIns="0" bIns="0" rtlCol="0" anchor="t">
            <a:spAutoFit/>
          </a:bodyPr>
          <a:lstStyle/>
          <a:p>
            <a:pPr marL="0" lvl="0" indent="0" algn="ctr">
              <a:lnSpc>
                <a:spcPts val="5263"/>
              </a:lnSpc>
              <a:spcBef>
                <a:spcPct val="0"/>
              </a:spcBef>
            </a:pPr>
            <a:r>
              <a:rPr lang="en-US" sz="4699" b="1" spc="-140">
                <a:solidFill>
                  <a:srgbClr val="FFDE59"/>
                </a:solidFill>
                <a:latin typeface="Poppins Bold"/>
                <a:ea typeface="Poppins Bold"/>
                <a:cs typeface="Poppins Bold"/>
                <a:sym typeface="Poppins Bold"/>
              </a:rPr>
              <a:t>6</a:t>
            </a: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rot="-5400000">
            <a:off x="512600" y="1049546"/>
            <a:ext cx="1030408" cy="1531688"/>
          </a:xfrm>
          <a:custGeom>
            <a:avLst/>
            <a:gdLst/>
            <a:ahLst/>
            <a:cxnLst/>
            <a:rect l="l" t="t" r="r" b="b"/>
            <a:pathLst>
              <a:path w="1030408" h="1531688">
                <a:moveTo>
                  <a:pt x="0" y="0"/>
                </a:moveTo>
                <a:lnTo>
                  <a:pt x="1030408" y="0"/>
                </a:lnTo>
                <a:lnTo>
                  <a:pt x="1030408" y="1531689"/>
                </a:lnTo>
                <a:lnTo>
                  <a:pt x="0" y="153168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8" name="Freeform 8"/>
          <p:cNvSpPr/>
          <p:nvPr/>
        </p:nvSpPr>
        <p:spPr>
          <a:xfrm>
            <a:off x="657019" y="1509139"/>
            <a:ext cx="612503" cy="612503"/>
          </a:xfrm>
          <a:custGeom>
            <a:avLst/>
            <a:gdLst/>
            <a:ahLst/>
            <a:cxnLst/>
            <a:rect l="l" t="t" r="r" b="b"/>
            <a:pathLst>
              <a:path w="612503" h="612503">
                <a:moveTo>
                  <a:pt x="0" y="0"/>
                </a:moveTo>
                <a:lnTo>
                  <a:pt x="612504" y="0"/>
                </a:lnTo>
                <a:lnTo>
                  <a:pt x="612504" y="612503"/>
                </a:lnTo>
                <a:lnTo>
                  <a:pt x="0" y="61250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9" name="Freeform 9"/>
          <p:cNvSpPr/>
          <p:nvPr/>
        </p:nvSpPr>
        <p:spPr>
          <a:xfrm>
            <a:off x="971226" y="1905879"/>
            <a:ext cx="596593" cy="596593"/>
          </a:xfrm>
          <a:custGeom>
            <a:avLst/>
            <a:gdLst/>
            <a:ahLst/>
            <a:cxnLst/>
            <a:rect l="l" t="t" r="r" b="b"/>
            <a:pathLst>
              <a:path w="596593" h="596593">
                <a:moveTo>
                  <a:pt x="0" y="0"/>
                </a:moveTo>
                <a:lnTo>
                  <a:pt x="596593" y="0"/>
                </a:lnTo>
                <a:lnTo>
                  <a:pt x="596593" y="596593"/>
                </a:lnTo>
                <a:lnTo>
                  <a:pt x="0" y="59659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10" name="Freeform 10"/>
          <p:cNvSpPr/>
          <p:nvPr/>
        </p:nvSpPr>
        <p:spPr>
          <a:xfrm rot="-5400000">
            <a:off x="4992615" y="4660183"/>
            <a:ext cx="1209589" cy="1798037"/>
          </a:xfrm>
          <a:custGeom>
            <a:avLst/>
            <a:gdLst/>
            <a:ahLst/>
            <a:cxnLst/>
            <a:rect l="l" t="t" r="r" b="b"/>
            <a:pathLst>
              <a:path w="1209589" h="1798037">
                <a:moveTo>
                  <a:pt x="0" y="0"/>
                </a:moveTo>
                <a:lnTo>
                  <a:pt x="1209589" y="0"/>
                </a:lnTo>
                <a:lnTo>
                  <a:pt x="1209589" y="1798037"/>
                </a:lnTo>
                <a:lnTo>
                  <a:pt x="0" y="179803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1" name="TextBox 11"/>
          <p:cNvSpPr txBox="1"/>
          <p:nvPr/>
        </p:nvSpPr>
        <p:spPr>
          <a:xfrm>
            <a:off x="4993253" y="5192817"/>
            <a:ext cx="1095670" cy="704121"/>
          </a:xfrm>
          <a:prstGeom prst="rect">
            <a:avLst/>
          </a:prstGeom>
        </p:spPr>
        <p:txBody>
          <a:bodyPr lIns="0" tIns="0" rIns="0" bIns="0" rtlCol="0" anchor="t">
            <a:spAutoFit/>
          </a:bodyPr>
          <a:lstStyle/>
          <a:p>
            <a:pPr algn="l">
              <a:lnSpc>
                <a:spcPts val="1897"/>
              </a:lnSpc>
            </a:pPr>
            <a:r>
              <a:rPr lang="en-US" sz="1355">
                <a:solidFill>
                  <a:srgbClr val="000000"/>
                </a:solidFill>
                <a:latin typeface="Alatsi"/>
                <a:ea typeface="Alatsi"/>
                <a:cs typeface="Alatsi"/>
                <a:sym typeface="Alatsi"/>
              </a:rPr>
              <a:t>Pre-translation steps</a:t>
            </a:r>
          </a:p>
        </p:txBody>
      </p:sp>
      <p:sp>
        <p:nvSpPr>
          <p:cNvPr id="12" name="Freeform 12"/>
          <p:cNvSpPr/>
          <p:nvPr/>
        </p:nvSpPr>
        <p:spPr>
          <a:xfrm rot="-5400000">
            <a:off x="6712467" y="2317726"/>
            <a:ext cx="4815666" cy="7158422"/>
          </a:xfrm>
          <a:custGeom>
            <a:avLst/>
            <a:gdLst/>
            <a:ahLst/>
            <a:cxnLst/>
            <a:rect l="l" t="t" r="r" b="b"/>
            <a:pathLst>
              <a:path w="4815666" h="7158422">
                <a:moveTo>
                  <a:pt x="0" y="0"/>
                </a:moveTo>
                <a:lnTo>
                  <a:pt x="4815666" y="0"/>
                </a:lnTo>
                <a:lnTo>
                  <a:pt x="4815666" y="7158423"/>
                </a:lnTo>
                <a:lnTo>
                  <a:pt x="0" y="715842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grpSp>
        <p:nvGrpSpPr>
          <p:cNvPr id="13" name="Group 13"/>
          <p:cNvGrpSpPr/>
          <p:nvPr/>
        </p:nvGrpSpPr>
        <p:grpSpPr>
          <a:xfrm>
            <a:off x="1793648" y="2211933"/>
            <a:ext cx="2727951" cy="7399849"/>
            <a:chOff x="0" y="0"/>
            <a:chExt cx="3637268" cy="9866466"/>
          </a:xfrm>
        </p:grpSpPr>
        <p:grpSp>
          <p:nvGrpSpPr>
            <p:cNvPr id="14" name="Group 14"/>
            <p:cNvGrpSpPr/>
            <p:nvPr/>
          </p:nvGrpSpPr>
          <p:grpSpPr>
            <a:xfrm>
              <a:off x="0" y="0"/>
              <a:ext cx="3637268" cy="9866466"/>
              <a:chOff x="0" y="0"/>
              <a:chExt cx="758477" cy="2057446"/>
            </a:xfrm>
          </p:grpSpPr>
          <p:sp>
            <p:nvSpPr>
              <p:cNvPr id="15" name="Freeform 15"/>
              <p:cNvSpPr/>
              <p:nvPr/>
            </p:nvSpPr>
            <p:spPr>
              <a:xfrm>
                <a:off x="0" y="0"/>
                <a:ext cx="758477" cy="2057446"/>
              </a:xfrm>
              <a:custGeom>
                <a:avLst/>
                <a:gdLst/>
                <a:ahLst/>
                <a:cxnLst/>
                <a:rect l="l" t="t" r="r" b="b"/>
                <a:pathLst>
                  <a:path w="758477" h="2057446">
                    <a:moveTo>
                      <a:pt x="167442" y="0"/>
                    </a:moveTo>
                    <a:lnTo>
                      <a:pt x="591035" y="0"/>
                    </a:lnTo>
                    <a:cubicBezTo>
                      <a:pt x="635443" y="0"/>
                      <a:pt x="678033" y="17641"/>
                      <a:pt x="709434" y="49043"/>
                    </a:cubicBezTo>
                    <a:cubicBezTo>
                      <a:pt x="740835" y="80444"/>
                      <a:pt x="758477" y="123034"/>
                      <a:pt x="758477" y="167442"/>
                    </a:cubicBezTo>
                    <a:lnTo>
                      <a:pt x="758477" y="1890004"/>
                    </a:lnTo>
                    <a:cubicBezTo>
                      <a:pt x="758477" y="1982480"/>
                      <a:pt x="683510" y="2057446"/>
                      <a:pt x="591035" y="2057446"/>
                    </a:cubicBezTo>
                    <a:lnTo>
                      <a:pt x="167442" y="2057446"/>
                    </a:lnTo>
                    <a:cubicBezTo>
                      <a:pt x="74966" y="2057446"/>
                      <a:pt x="0" y="1982480"/>
                      <a:pt x="0" y="1890004"/>
                    </a:cubicBezTo>
                    <a:lnTo>
                      <a:pt x="0" y="167442"/>
                    </a:lnTo>
                    <a:cubicBezTo>
                      <a:pt x="0" y="74966"/>
                      <a:pt x="74966" y="0"/>
                      <a:pt x="167442" y="0"/>
                    </a:cubicBezTo>
                    <a:close/>
                  </a:path>
                </a:pathLst>
              </a:custGeom>
              <a:solidFill>
                <a:srgbClr val="5E17EB"/>
              </a:solidFill>
            </p:spPr>
            <p:txBody>
              <a:bodyPr/>
              <a:lstStyle/>
              <a:p>
                <a:endParaRPr lang="en-PH"/>
              </a:p>
            </p:txBody>
          </p:sp>
          <p:sp>
            <p:nvSpPr>
              <p:cNvPr id="16" name="TextBox 16"/>
              <p:cNvSpPr txBox="1"/>
              <p:nvPr/>
            </p:nvSpPr>
            <p:spPr>
              <a:xfrm>
                <a:off x="0" y="-28575"/>
                <a:ext cx="758477" cy="2086021"/>
              </a:xfrm>
              <a:prstGeom prst="rect">
                <a:avLst/>
              </a:prstGeom>
            </p:spPr>
            <p:txBody>
              <a:bodyPr lIns="42076" tIns="42076" rIns="42076" bIns="42076" rtlCol="0" anchor="ctr"/>
              <a:lstStyle/>
              <a:p>
                <a:pPr algn="ctr">
                  <a:lnSpc>
                    <a:spcPts val="2595"/>
                  </a:lnSpc>
                </a:pPr>
                <a:endParaRPr/>
              </a:p>
            </p:txBody>
          </p:sp>
        </p:grpSp>
        <p:grpSp>
          <p:nvGrpSpPr>
            <p:cNvPr id="17" name="Group 17"/>
            <p:cNvGrpSpPr/>
            <p:nvPr/>
          </p:nvGrpSpPr>
          <p:grpSpPr>
            <a:xfrm>
              <a:off x="485771" y="784225"/>
              <a:ext cx="2030592" cy="497274"/>
              <a:chOff x="0" y="0"/>
              <a:chExt cx="1520437" cy="372342"/>
            </a:xfrm>
          </p:grpSpPr>
          <p:sp>
            <p:nvSpPr>
              <p:cNvPr id="18" name="Freeform 1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19" name="Group 19"/>
            <p:cNvGrpSpPr/>
            <p:nvPr/>
          </p:nvGrpSpPr>
          <p:grpSpPr>
            <a:xfrm>
              <a:off x="485771" y="1275018"/>
              <a:ext cx="2030592" cy="497274"/>
              <a:chOff x="0" y="0"/>
              <a:chExt cx="1520437" cy="372342"/>
            </a:xfrm>
          </p:grpSpPr>
          <p:sp>
            <p:nvSpPr>
              <p:cNvPr id="20" name="Freeform 2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1" name="Group 21"/>
            <p:cNvGrpSpPr/>
            <p:nvPr/>
          </p:nvGrpSpPr>
          <p:grpSpPr>
            <a:xfrm>
              <a:off x="485771" y="1694660"/>
              <a:ext cx="2030592" cy="497274"/>
              <a:chOff x="0" y="0"/>
              <a:chExt cx="1520437" cy="372342"/>
            </a:xfrm>
          </p:grpSpPr>
          <p:sp>
            <p:nvSpPr>
              <p:cNvPr id="22" name="Freeform 2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3" name="Group 23"/>
            <p:cNvGrpSpPr/>
            <p:nvPr/>
          </p:nvGrpSpPr>
          <p:grpSpPr>
            <a:xfrm>
              <a:off x="485771" y="2185454"/>
              <a:ext cx="2030592" cy="497274"/>
              <a:chOff x="0" y="0"/>
              <a:chExt cx="1520437" cy="372342"/>
            </a:xfrm>
          </p:grpSpPr>
          <p:sp>
            <p:nvSpPr>
              <p:cNvPr id="24" name="Freeform 2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5" name="Group 25"/>
            <p:cNvGrpSpPr/>
            <p:nvPr/>
          </p:nvGrpSpPr>
          <p:grpSpPr>
            <a:xfrm>
              <a:off x="485771" y="2682728"/>
              <a:ext cx="2030592" cy="497274"/>
              <a:chOff x="0" y="0"/>
              <a:chExt cx="1520437" cy="372342"/>
            </a:xfrm>
          </p:grpSpPr>
          <p:sp>
            <p:nvSpPr>
              <p:cNvPr id="26" name="Freeform 2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7" name="Group 27"/>
            <p:cNvGrpSpPr/>
            <p:nvPr/>
          </p:nvGrpSpPr>
          <p:grpSpPr>
            <a:xfrm>
              <a:off x="492303" y="3173522"/>
              <a:ext cx="2030592" cy="497274"/>
              <a:chOff x="0" y="0"/>
              <a:chExt cx="1520437" cy="372342"/>
            </a:xfrm>
          </p:grpSpPr>
          <p:sp>
            <p:nvSpPr>
              <p:cNvPr id="28" name="Freeform 2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9" name="Group 29"/>
            <p:cNvGrpSpPr/>
            <p:nvPr/>
          </p:nvGrpSpPr>
          <p:grpSpPr>
            <a:xfrm>
              <a:off x="492303" y="6056575"/>
              <a:ext cx="2030592" cy="497274"/>
              <a:chOff x="0" y="0"/>
              <a:chExt cx="1520437" cy="372342"/>
            </a:xfrm>
          </p:grpSpPr>
          <p:sp>
            <p:nvSpPr>
              <p:cNvPr id="30" name="Freeform 3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1" name="Group 31"/>
            <p:cNvGrpSpPr/>
            <p:nvPr/>
          </p:nvGrpSpPr>
          <p:grpSpPr>
            <a:xfrm>
              <a:off x="492303" y="6553850"/>
              <a:ext cx="2030592" cy="497274"/>
              <a:chOff x="0" y="0"/>
              <a:chExt cx="1520437" cy="372342"/>
            </a:xfrm>
          </p:grpSpPr>
          <p:sp>
            <p:nvSpPr>
              <p:cNvPr id="32" name="Freeform 3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3" name="Group 33"/>
            <p:cNvGrpSpPr/>
            <p:nvPr/>
          </p:nvGrpSpPr>
          <p:grpSpPr>
            <a:xfrm>
              <a:off x="492303" y="7044643"/>
              <a:ext cx="2030592" cy="497274"/>
              <a:chOff x="0" y="0"/>
              <a:chExt cx="1520437" cy="372342"/>
            </a:xfrm>
          </p:grpSpPr>
          <p:sp>
            <p:nvSpPr>
              <p:cNvPr id="34" name="Freeform 3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5" name="Group 35"/>
            <p:cNvGrpSpPr/>
            <p:nvPr/>
          </p:nvGrpSpPr>
          <p:grpSpPr>
            <a:xfrm>
              <a:off x="492303" y="7464285"/>
              <a:ext cx="2030592" cy="497274"/>
              <a:chOff x="0" y="0"/>
              <a:chExt cx="1520437" cy="372342"/>
            </a:xfrm>
          </p:grpSpPr>
          <p:sp>
            <p:nvSpPr>
              <p:cNvPr id="36" name="Freeform 3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7" name="Group 37"/>
            <p:cNvGrpSpPr/>
            <p:nvPr/>
          </p:nvGrpSpPr>
          <p:grpSpPr>
            <a:xfrm>
              <a:off x="492303" y="7955079"/>
              <a:ext cx="2030592" cy="497274"/>
              <a:chOff x="0" y="0"/>
              <a:chExt cx="1520437" cy="372342"/>
            </a:xfrm>
          </p:grpSpPr>
          <p:sp>
            <p:nvSpPr>
              <p:cNvPr id="38" name="Freeform 3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9" name="Group 39"/>
            <p:cNvGrpSpPr/>
            <p:nvPr/>
          </p:nvGrpSpPr>
          <p:grpSpPr>
            <a:xfrm>
              <a:off x="485771" y="3670796"/>
              <a:ext cx="2030592" cy="497274"/>
              <a:chOff x="0" y="0"/>
              <a:chExt cx="1520437" cy="372342"/>
            </a:xfrm>
          </p:grpSpPr>
          <p:sp>
            <p:nvSpPr>
              <p:cNvPr id="40" name="Freeform 4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1" name="Group 41"/>
            <p:cNvGrpSpPr/>
            <p:nvPr/>
          </p:nvGrpSpPr>
          <p:grpSpPr>
            <a:xfrm>
              <a:off x="485771" y="4168071"/>
              <a:ext cx="2030592" cy="497274"/>
              <a:chOff x="0" y="0"/>
              <a:chExt cx="1520437" cy="372342"/>
            </a:xfrm>
          </p:grpSpPr>
          <p:sp>
            <p:nvSpPr>
              <p:cNvPr id="42" name="Freeform 4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3" name="Group 43"/>
            <p:cNvGrpSpPr/>
            <p:nvPr/>
          </p:nvGrpSpPr>
          <p:grpSpPr>
            <a:xfrm>
              <a:off x="485771" y="4658864"/>
              <a:ext cx="2030592" cy="497274"/>
              <a:chOff x="0" y="0"/>
              <a:chExt cx="1520437" cy="372342"/>
            </a:xfrm>
          </p:grpSpPr>
          <p:sp>
            <p:nvSpPr>
              <p:cNvPr id="44" name="Freeform 4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5" name="Group 45"/>
            <p:cNvGrpSpPr/>
            <p:nvPr/>
          </p:nvGrpSpPr>
          <p:grpSpPr>
            <a:xfrm>
              <a:off x="485771" y="5078506"/>
              <a:ext cx="2030592" cy="497274"/>
              <a:chOff x="0" y="0"/>
              <a:chExt cx="1520437" cy="372342"/>
            </a:xfrm>
          </p:grpSpPr>
          <p:sp>
            <p:nvSpPr>
              <p:cNvPr id="46" name="Freeform 4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7" name="Group 47"/>
            <p:cNvGrpSpPr/>
            <p:nvPr/>
          </p:nvGrpSpPr>
          <p:grpSpPr>
            <a:xfrm>
              <a:off x="485771" y="5569300"/>
              <a:ext cx="2030592" cy="497274"/>
              <a:chOff x="0" y="0"/>
              <a:chExt cx="1520437" cy="372342"/>
            </a:xfrm>
          </p:grpSpPr>
          <p:sp>
            <p:nvSpPr>
              <p:cNvPr id="48" name="Freeform 4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9" name="Group 49"/>
            <p:cNvGrpSpPr/>
            <p:nvPr/>
          </p:nvGrpSpPr>
          <p:grpSpPr>
            <a:xfrm>
              <a:off x="492303" y="8445255"/>
              <a:ext cx="2030592" cy="497274"/>
              <a:chOff x="0" y="0"/>
              <a:chExt cx="1520437" cy="372342"/>
            </a:xfrm>
          </p:grpSpPr>
          <p:sp>
            <p:nvSpPr>
              <p:cNvPr id="50" name="Freeform 5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1" name="Group 51"/>
            <p:cNvGrpSpPr/>
            <p:nvPr/>
          </p:nvGrpSpPr>
          <p:grpSpPr>
            <a:xfrm>
              <a:off x="492303" y="8936049"/>
              <a:ext cx="2030592" cy="497274"/>
              <a:chOff x="0" y="0"/>
              <a:chExt cx="1520437" cy="372342"/>
            </a:xfrm>
          </p:grpSpPr>
          <p:sp>
            <p:nvSpPr>
              <p:cNvPr id="52" name="Freeform 5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sp>
          <p:nvSpPr>
            <p:cNvPr id="53" name="TextBox 53"/>
            <p:cNvSpPr txBox="1"/>
            <p:nvPr/>
          </p:nvSpPr>
          <p:spPr>
            <a:xfrm>
              <a:off x="2383932" y="7559643"/>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214</a:t>
              </a:r>
            </a:p>
          </p:txBody>
        </p:sp>
        <p:sp>
          <p:nvSpPr>
            <p:cNvPr id="54" name="TextBox 54"/>
            <p:cNvSpPr txBox="1"/>
            <p:nvPr/>
          </p:nvSpPr>
          <p:spPr>
            <a:xfrm>
              <a:off x="2383932" y="7999505"/>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215</a:t>
              </a:r>
            </a:p>
          </p:txBody>
        </p:sp>
        <p:sp>
          <p:nvSpPr>
            <p:cNvPr id="55" name="TextBox 55"/>
            <p:cNvSpPr txBox="1"/>
            <p:nvPr/>
          </p:nvSpPr>
          <p:spPr>
            <a:xfrm>
              <a:off x="2383932" y="8563097"/>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216</a:t>
              </a:r>
            </a:p>
          </p:txBody>
        </p:sp>
        <p:sp>
          <p:nvSpPr>
            <p:cNvPr id="56" name="TextBox 56"/>
            <p:cNvSpPr txBox="1"/>
            <p:nvPr/>
          </p:nvSpPr>
          <p:spPr>
            <a:xfrm>
              <a:off x="2383932" y="9025354"/>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217</a:t>
              </a:r>
            </a:p>
          </p:txBody>
        </p:sp>
        <p:sp>
          <p:nvSpPr>
            <p:cNvPr id="57" name="TextBox 57"/>
            <p:cNvSpPr txBox="1"/>
            <p:nvPr/>
          </p:nvSpPr>
          <p:spPr>
            <a:xfrm>
              <a:off x="522114" y="5105620"/>
              <a:ext cx="1985381"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STO TOTAL</a:t>
              </a:r>
            </a:p>
          </p:txBody>
        </p:sp>
        <p:sp>
          <p:nvSpPr>
            <p:cNvPr id="58" name="TextBox 58"/>
            <p:cNvSpPr txBox="1"/>
            <p:nvPr/>
          </p:nvSpPr>
          <p:spPr>
            <a:xfrm>
              <a:off x="536050" y="5618149"/>
              <a:ext cx="2012164"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LDD COUNT</a:t>
              </a:r>
            </a:p>
          </p:txBody>
        </p:sp>
        <p:sp>
          <p:nvSpPr>
            <p:cNvPr id="59" name="TextBox 59"/>
            <p:cNvSpPr txBox="1"/>
            <p:nvPr/>
          </p:nvSpPr>
          <p:spPr>
            <a:xfrm>
              <a:off x="2383932" y="5096875"/>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209</a:t>
              </a:r>
            </a:p>
          </p:txBody>
        </p:sp>
        <p:sp>
          <p:nvSpPr>
            <p:cNvPr id="60" name="TextBox 60"/>
            <p:cNvSpPr txBox="1"/>
            <p:nvPr/>
          </p:nvSpPr>
          <p:spPr>
            <a:xfrm>
              <a:off x="2383932" y="5660467"/>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210</a:t>
              </a:r>
            </a:p>
          </p:txBody>
        </p:sp>
        <p:sp>
          <p:nvSpPr>
            <p:cNvPr id="61" name="TextBox 61"/>
            <p:cNvSpPr txBox="1"/>
            <p:nvPr/>
          </p:nvSpPr>
          <p:spPr>
            <a:xfrm>
              <a:off x="2383932" y="6112191"/>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211</a:t>
              </a:r>
            </a:p>
          </p:txBody>
        </p:sp>
        <p:sp>
          <p:nvSpPr>
            <p:cNvPr id="62" name="TextBox 62"/>
            <p:cNvSpPr txBox="1"/>
            <p:nvPr/>
          </p:nvSpPr>
          <p:spPr>
            <a:xfrm>
              <a:off x="776824" y="109397"/>
              <a:ext cx="2168491" cy="560104"/>
            </a:xfrm>
            <a:prstGeom prst="rect">
              <a:avLst/>
            </a:prstGeom>
          </p:spPr>
          <p:txBody>
            <a:bodyPr lIns="0" tIns="0" rIns="0" bIns="0" rtlCol="0" anchor="t">
              <a:spAutoFit/>
            </a:bodyPr>
            <a:lstStyle/>
            <a:p>
              <a:pPr algn="ctr">
                <a:lnSpc>
                  <a:spcPts val="3533"/>
                </a:lnSpc>
              </a:pPr>
              <a:r>
                <a:rPr lang="en-US" sz="2524" b="1">
                  <a:solidFill>
                    <a:srgbClr val="FFFFFF"/>
                  </a:solidFill>
                  <a:latin typeface="Now Bold"/>
                  <a:ea typeface="Now Bold"/>
                  <a:cs typeface="Now Bold"/>
                  <a:sym typeface="Now Bold"/>
                </a:rPr>
                <a:t>Memory</a:t>
              </a:r>
            </a:p>
          </p:txBody>
        </p:sp>
        <p:sp>
          <p:nvSpPr>
            <p:cNvPr id="63" name="TextBox 63"/>
            <p:cNvSpPr txBox="1"/>
            <p:nvPr/>
          </p:nvSpPr>
          <p:spPr>
            <a:xfrm>
              <a:off x="624735" y="834337"/>
              <a:ext cx="1765729" cy="35895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IN</a:t>
              </a:r>
            </a:p>
          </p:txBody>
        </p:sp>
        <p:sp>
          <p:nvSpPr>
            <p:cNvPr id="64" name="TextBox 64"/>
            <p:cNvSpPr txBox="1"/>
            <p:nvPr/>
          </p:nvSpPr>
          <p:spPr>
            <a:xfrm>
              <a:off x="857301" y="6107976"/>
              <a:ext cx="1315006" cy="356373"/>
            </a:xfrm>
            <a:prstGeom prst="rect">
              <a:avLst/>
            </a:prstGeom>
          </p:spPr>
          <p:txBody>
            <a:bodyPr lIns="0" tIns="0" rIns="0" bIns="0" rtlCol="0" anchor="t">
              <a:spAutoFit/>
            </a:bodyPr>
            <a:lstStyle/>
            <a:p>
              <a:pPr algn="l">
                <a:lnSpc>
                  <a:spcPts val="2226"/>
                </a:lnSpc>
              </a:pPr>
              <a:r>
                <a:rPr lang="en-US" sz="1590" b="1">
                  <a:solidFill>
                    <a:srgbClr val="FFFFFF"/>
                  </a:solidFill>
                  <a:latin typeface="Now Bold"/>
                  <a:ea typeface="Now Bold"/>
                  <a:cs typeface="Now Bold"/>
                  <a:sym typeface="Now Bold"/>
                </a:rPr>
                <a:t>INC ACC</a:t>
              </a:r>
            </a:p>
          </p:txBody>
        </p:sp>
        <p:sp>
          <p:nvSpPr>
            <p:cNvPr id="65" name="TextBox 65"/>
            <p:cNvSpPr txBox="1"/>
            <p:nvPr/>
          </p:nvSpPr>
          <p:spPr>
            <a:xfrm>
              <a:off x="673549" y="6593249"/>
              <a:ext cx="2094113" cy="356373"/>
            </a:xfrm>
            <a:prstGeom prst="rect">
              <a:avLst/>
            </a:prstGeom>
          </p:spPr>
          <p:txBody>
            <a:bodyPr lIns="0" tIns="0" rIns="0" bIns="0" rtlCol="0" anchor="t">
              <a:spAutoFit/>
            </a:bodyPr>
            <a:lstStyle/>
            <a:p>
              <a:pPr algn="l">
                <a:lnSpc>
                  <a:spcPts val="2226"/>
                </a:lnSpc>
              </a:pPr>
              <a:r>
                <a:rPr lang="en-US" sz="1590" b="1">
                  <a:solidFill>
                    <a:srgbClr val="FFFFFF"/>
                  </a:solidFill>
                  <a:latin typeface="Now Bold"/>
                  <a:ea typeface="Now Bold"/>
                  <a:cs typeface="Now Bold"/>
                  <a:sym typeface="Now Bold"/>
                </a:rPr>
                <a:t>CMP MAX</a:t>
              </a:r>
            </a:p>
          </p:txBody>
        </p:sp>
        <p:sp>
          <p:nvSpPr>
            <p:cNvPr id="66" name="TextBox 66"/>
            <p:cNvSpPr txBox="1"/>
            <p:nvPr/>
          </p:nvSpPr>
          <p:spPr>
            <a:xfrm>
              <a:off x="603667" y="7079452"/>
              <a:ext cx="1768673"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JPN STRLTP</a:t>
              </a:r>
            </a:p>
          </p:txBody>
        </p:sp>
        <p:sp>
          <p:nvSpPr>
            <p:cNvPr id="67" name="TextBox 67"/>
            <p:cNvSpPr txBox="1"/>
            <p:nvPr/>
          </p:nvSpPr>
          <p:spPr>
            <a:xfrm>
              <a:off x="966467" y="7503817"/>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END</a:t>
              </a:r>
            </a:p>
          </p:txBody>
        </p:sp>
        <p:sp>
          <p:nvSpPr>
            <p:cNvPr id="68" name="TextBox 68"/>
            <p:cNvSpPr txBox="1"/>
            <p:nvPr/>
          </p:nvSpPr>
          <p:spPr>
            <a:xfrm>
              <a:off x="624735" y="1344701"/>
              <a:ext cx="1765729" cy="35895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SUB #48</a:t>
              </a:r>
            </a:p>
          </p:txBody>
        </p:sp>
        <p:sp>
          <p:nvSpPr>
            <p:cNvPr id="69" name="TextBox 69"/>
            <p:cNvSpPr txBox="1"/>
            <p:nvPr/>
          </p:nvSpPr>
          <p:spPr>
            <a:xfrm>
              <a:off x="624735" y="1748934"/>
              <a:ext cx="1765729" cy="35895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STO MAX</a:t>
              </a:r>
            </a:p>
          </p:txBody>
        </p:sp>
        <p:sp>
          <p:nvSpPr>
            <p:cNvPr id="70" name="TextBox 70"/>
            <p:cNvSpPr txBox="1"/>
            <p:nvPr/>
          </p:nvSpPr>
          <p:spPr>
            <a:xfrm>
              <a:off x="618203" y="2262271"/>
              <a:ext cx="1765729" cy="35895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LDM #0</a:t>
              </a:r>
            </a:p>
          </p:txBody>
        </p:sp>
        <p:sp>
          <p:nvSpPr>
            <p:cNvPr id="71" name="TextBox 71"/>
            <p:cNvSpPr txBox="1"/>
            <p:nvPr/>
          </p:nvSpPr>
          <p:spPr>
            <a:xfrm>
              <a:off x="618203" y="2757391"/>
              <a:ext cx="1765729" cy="35895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STO TOTAL</a:t>
              </a:r>
            </a:p>
          </p:txBody>
        </p:sp>
        <p:sp>
          <p:nvSpPr>
            <p:cNvPr id="72" name="TextBox 72"/>
            <p:cNvSpPr txBox="1"/>
            <p:nvPr/>
          </p:nvSpPr>
          <p:spPr>
            <a:xfrm>
              <a:off x="644986" y="3254665"/>
              <a:ext cx="1765729" cy="35895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STO COUNT</a:t>
              </a:r>
            </a:p>
          </p:txBody>
        </p:sp>
        <p:sp>
          <p:nvSpPr>
            <p:cNvPr id="73" name="TextBox 73"/>
            <p:cNvSpPr txBox="1"/>
            <p:nvPr/>
          </p:nvSpPr>
          <p:spPr>
            <a:xfrm>
              <a:off x="673549" y="4693674"/>
              <a:ext cx="1737166"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ADD TOTAL</a:t>
              </a:r>
            </a:p>
          </p:txBody>
        </p:sp>
        <p:sp>
          <p:nvSpPr>
            <p:cNvPr id="74" name="TextBox 74"/>
            <p:cNvSpPr txBox="1"/>
            <p:nvPr/>
          </p:nvSpPr>
          <p:spPr>
            <a:xfrm>
              <a:off x="2383932" y="848430"/>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200</a:t>
              </a:r>
            </a:p>
          </p:txBody>
        </p:sp>
        <p:sp>
          <p:nvSpPr>
            <p:cNvPr id="75" name="TextBox 75"/>
            <p:cNvSpPr txBox="1"/>
            <p:nvPr/>
          </p:nvSpPr>
          <p:spPr>
            <a:xfrm>
              <a:off x="857301" y="3719646"/>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IN</a:t>
              </a:r>
            </a:p>
          </p:txBody>
        </p:sp>
        <p:sp>
          <p:nvSpPr>
            <p:cNvPr id="76" name="TextBox 76"/>
            <p:cNvSpPr txBox="1"/>
            <p:nvPr/>
          </p:nvSpPr>
          <p:spPr>
            <a:xfrm>
              <a:off x="721317" y="4222974"/>
              <a:ext cx="1533372"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SUB #48</a:t>
              </a:r>
            </a:p>
          </p:txBody>
        </p:sp>
        <p:sp>
          <p:nvSpPr>
            <p:cNvPr id="77" name="TextBox 77"/>
            <p:cNvSpPr txBox="1"/>
            <p:nvPr/>
          </p:nvSpPr>
          <p:spPr>
            <a:xfrm>
              <a:off x="2383932" y="1288292"/>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201</a:t>
              </a:r>
            </a:p>
          </p:txBody>
        </p:sp>
        <p:sp>
          <p:nvSpPr>
            <p:cNvPr id="78" name="TextBox 78"/>
            <p:cNvSpPr txBox="1"/>
            <p:nvPr/>
          </p:nvSpPr>
          <p:spPr>
            <a:xfrm>
              <a:off x="2383932" y="1780702"/>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202</a:t>
              </a:r>
            </a:p>
          </p:txBody>
        </p:sp>
        <p:sp>
          <p:nvSpPr>
            <p:cNvPr id="79" name="TextBox 79"/>
            <p:cNvSpPr txBox="1"/>
            <p:nvPr/>
          </p:nvSpPr>
          <p:spPr>
            <a:xfrm>
              <a:off x="2383932" y="2220564"/>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203</a:t>
              </a:r>
            </a:p>
          </p:txBody>
        </p:sp>
        <p:sp>
          <p:nvSpPr>
            <p:cNvPr id="80" name="TextBox 80"/>
            <p:cNvSpPr txBox="1"/>
            <p:nvPr/>
          </p:nvSpPr>
          <p:spPr>
            <a:xfrm>
              <a:off x="2383932" y="2784156"/>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204</a:t>
              </a:r>
            </a:p>
          </p:txBody>
        </p:sp>
        <p:sp>
          <p:nvSpPr>
            <p:cNvPr id="81" name="TextBox 81"/>
            <p:cNvSpPr txBox="1"/>
            <p:nvPr/>
          </p:nvSpPr>
          <p:spPr>
            <a:xfrm>
              <a:off x="2383932" y="3224018"/>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205</a:t>
              </a:r>
            </a:p>
          </p:txBody>
        </p:sp>
        <p:sp>
          <p:nvSpPr>
            <p:cNvPr id="82" name="TextBox 82"/>
            <p:cNvSpPr txBox="1"/>
            <p:nvPr/>
          </p:nvSpPr>
          <p:spPr>
            <a:xfrm>
              <a:off x="2383932" y="3724741"/>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206</a:t>
              </a:r>
            </a:p>
          </p:txBody>
        </p:sp>
        <p:sp>
          <p:nvSpPr>
            <p:cNvPr id="83" name="TextBox 83"/>
            <p:cNvSpPr txBox="1"/>
            <p:nvPr/>
          </p:nvSpPr>
          <p:spPr>
            <a:xfrm>
              <a:off x="2383932" y="4164603"/>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207</a:t>
              </a:r>
            </a:p>
          </p:txBody>
        </p:sp>
        <p:sp>
          <p:nvSpPr>
            <p:cNvPr id="84" name="TextBox 84"/>
            <p:cNvSpPr txBox="1"/>
            <p:nvPr/>
          </p:nvSpPr>
          <p:spPr>
            <a:xfrm>
              <a:off x="2383932" y="4657013"/>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208</a:t>
              </a:r>
            </a:p>
          </p:txBody>
        </p:sp>
        <p:sp>
          <p:nvSpPr>
            <p:cNvPr id="85" name="TextBox 85"/>
            <p:cNvSpPr txBox="1"/>
            <p:nvPr/>
          </p:nvSpPr>
          <p:spPr>
            <a:xfrm>
              <a:off x="2383932" y="6580862"/>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212</a:t>
              </a:r>
            </a:p>
          </p:txBody>
        </p:sp>
        <p:sp>
          <p:nvSpPr>
            <p:cNvPr id="86" name="TextBox 86"/>
            <p:cNvSpPr txBox="1"/>
            <p:nvPr/>
          </p:nvSpPr>
          <p:spPr>
            <a:xfrm>
              <a:off x="2383932" y="7067234"/>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213</a:t>
              </a:r>
            </a:p>
          </p:txBody>
        </p:sp>
      </p:grpSp>
      <p:graphicFrame>
        <p:nvGraphicFramePr>
          <p:cNvPr id="87" name="Table 87"/>
          <p:cNvGraphicFramePr>
            <a:graphicFrameLocks noGrp="1"/>
          </p:cNvGraphicFramePr>
          <p:nvPr/>
        </p:nvGraphicFramePr>
        <p:xfrm>
          <a:off x="6677403" y="3754165"/>
          <a:ext cx="3737109" cy="3952875"/>
        </p:xfrm>
        <a:graphic>
          <a:graphicData uri="http://schemas.openxmlformats.org/drawingml/2006/table">
            <a:tbl>
              <a:tblPr/>
              <a:tblGrid>
                <a:gridCol w="1868554">
                  <a:extLst>
                    <a:ext uri="{9D8B030D-6E8A-4147-A177-3AD203B41FA5}">
                      <a16:colId xmlns:a16="http://schemas.microsoft.com/office/drawing/2014/main" val="20000"/>
                    </a:ext>
                  </a:extLst>
                </a:gridCol>
                <a:gridCol w="1868554">
                  <a:extLst>
                    <a:ext uri="{9D8B030D-6E8A-4147-A177-3AD203B41FA5}">
                      <a16:colId xmlns:a16="http://schemas.microsoft.com/office/drawing/2014/main" val="20001"/>
                    </a:ext>
                  </a:extLst>
                </a:gridCol>
              </a:tblGrid>
              <a:tr h="790575">
                <a:tc>
                  <a:txBody>
                    <a:bodyPr/>
                    <a:lstStyle/>
                    <a:p>
                      <a:pPr algn="ctr">
                        <a:lnSpc>
                          <a:spcPts val="1623"/>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623"/>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790575">
                <a:tc>
                  <a:txBody>
                    <a:bodyPr/>
                    <a:lstStyle/>
                    <a:p>
                      <a:pPr algn="ctr">
                        <a:lnSpc>
                          <a:spcPts val="1623"/>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3"/>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1"/>
                  </a:ext>
                </a:extLst>
              </a:tr>
              <a:tr h="790575">
                <a:tc>
                  <a:txBody>
                    <a:bodyPr/>
                    <a:lstStyle/>
                    <a:p>
                      <a:pPr algn="ctr">
                        <a:lnSpc>
                          <a:spcPts val="1623"/>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3"/>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2"/>
                  </a:ext>
                </a:extLst>
              </a:tr>
              <a:tr h="790575">
                <a:tc>
                  <a:txBody>
                    <a:bodyPr/>
                    <a:lstStyle/>
                    <a:p>
                      <a:pPr algn="ctr">
                        <a:lnSpc>
                          <a:spcPts val="1623"/>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3"/>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3"/>
                  </a:ext>
                </a:extLst>
              </a:tr>
              <a:tr h="790575">
                <a:tc>
                  <a:txBody>
                    <a:bodyPr/>
                    <a:lstStyle/>
                    <a:p>
                      <a:pPr algn="ctr">
                        <a:lnSpc>
                          <a:spcPts val="1623"/>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3"/>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4"/>
                  </a:ext>
                </a:extLst>
              </a:tr>
            </a:tbl>
          </a:graphicData>
        </a:graphic>
      </p:graphicFrame>
      <p:sp>
        <p:nvSpPr>
          <p:cNvPr id="88" name="TextBox 88"/>
          <p:cNvSpPr txBox="1"/>
          <p:nvPr/>
        </p:nvSpPr>
        <p:spPr>
          <a:xfrm>
            <a:off x="2164890" y="1637309"/>
            <a:ext cx="1985467" cy="484333"/>
          </a:xfrm>
          <a:prstGeom prst="rect">
            <a:avLst/>
          </a:prstGeom>
        </p:spPr>
        <p:txBody>
          <a:bodyPr lIns="0" tIns="0" rIns="0" bIns="0" rtlCol="0" anchor="t">
            <a:spAutoFit/>
          </a:bodyPr>
          <a:lstStyle/>
          <a:p>
            <a:pPr algn="ctr">
              <a:lnSpc>
                <a:spcPts val="4097"/>
              </a:lnSpc>
            </a:pPr>
            <a:r>
              <a:rPr lang="en-US" sz="2927">
                <a:solidFill>
                  <a:srgbClr val="FF1495"/>
                </a:solidFill>
                <a:latin typeface="Alatsi"/>
                <a:ea typeface="Alatsi"/>
                <a:cs typeface="Alatsi"/>
                <a:sym typeface="Alatsi"/>
              </a:rPr>
              <a:t>Examples:</a:t>
            </a:r>
          </a:p>
        </p:txBody>
      </p:sp>
      <p:sp>
        <p:nvSpPr>
          <p:cNvPr id="89" name="TextBox 89"/>
          <p:cNvSpPr txBox="1"/>
          <p:nvPr/>
        </p:nvSpPr>
        <p:spPr>
          <a:xfrm>
            <a:off x="5872973" y="2508953"/>
            <a:ext cx="4953702" cy="908051"/>
          </a:xfrm>
          <a:prstGeom prst="rect">
            <a:avLst/>
          </a:prstGeom>
        </p:spPr>
        <p:txBody>
          <a:bodyPr lIns="0" tIns="0" rIns="0" bIns="0" rtlCol="0" anchor="t">
            <a:spAutoFit/>
          </a:bodyPr>
          <a:lstStyle/>
          <a:p>
            <a:pPr algn="ctr">
              <a:lnSpc>
                <a:spcPts val="3635"/>
              </a:lnSpc>
              <a:spcBef>
                <a:spcPct val="0"/>
              </a:spcBef>
            </a:pPr>
            <a:r>
              <a:rPr lang="en-US" sz="2596">
                <a:solidFill>
                  <a:srgbClr val="000000"/>
                </a:solidFill>
                <a:latin typeface="Alatsi"/>
                <a:ea typeface="Alatsi"/>
                <a:cs typeface="Alatsi"/>
                <a:sym typeface="Alatsi"/>
              </a:rPr>
              <a:t>Pass #1: Gather information about the address of the labels.</a:t>
            </a:r>
          </a:p>
        </p:txBody>
      </p:sp>
      <p:sp>
        <p:nvSpPr>
          <p:cNvPr id="90" name="TextBox 90"/>
          <p:cNvSpPr txBox="1"/>
          <p:nvPr/>
        </p:nvSpPr>
        <p:spPr>
          <a:xfrm>
            <a:off x="2681149" y="8199953"/>
            <a:ext cx="476475" cy="281300"/>
          </a:xfrm>
          <a:prstGeom prst="rect">
            <a:avLst/>
          </a:prstGeom>
        </p:spPr>
        <p:txBody>
          <a:bodyPr lIns="0" tIns="0" rIns="0" bIns="0" rtlCol="0" anchor="t">
            <a:spAutoFit/>
          </a:bodyPr>
          <a:lstStyle/>
          <a:p>
            <a:pPr algn="l">
              <a:lnSpc>
                <a:spcPts val="2307"/>
              </a:lnSpc>
            </a:pPr>
            <a:r>
              <a:rPr lang="en-US" sz="1648">
                <a:solidFill>
                  <a:srgbClr val="5CE1E6"/>
                </a:solidFill>
                <a:latin typeface="Alatsi"/>
                <a:ea typeface="Alatsi"/>
                <a:cs typeface="Alatsi"/>
                <a:sym typeface="Alatsi"/>
              </a:rPr>
              <a:t>MAX</a:t>
            </a:r>
          </a:p>
        </p:txBody>
      </p:sp>
      <p:sp>
        <p:nvSpPr>
          <p:cNvPr id="91" name="TextBox 91"/>
          <p:cNvSpPr txBox="1"/>
          <p:nvPr/>
        </p:nvSpPr>
        <p:spPr>
          <a:xfrm>
            <a:off x="2609327" y="8571410"/>
            <a:ext cx="620119" cy="274216"/>
          </a:xfrm>
          <a:prstGeom prst="rect">
            <a:avLst/>
          </a:prstGeom>
        </p:spPr>
        <p:txBody>
          <a:bodyPr lIns="0" tIns="0" rIns="0" bIns="0" rtlCol="0" anchor="t">
            <a:spAutoFit/>
          </a:bodyPr>
          <a:lstStyle/>
          <a:p>
            <a:pPr algn="l">
              <a:lnSpc>
                <a:spcPts val="2240"/>
              </a:lnSpc>
            </a:pPr>
            <a:r>
              <a:rPr lang="en-US" sz="1600">
                <a:solidFill>
                  <a:srgbClr val="5CE1E6"/>
                </a:solidFill>
                <a:latin typeface="Alatsi"/>
                <a:ea typeface="Alatsi"/>
                <a:cs typeface="Alatsi"/>
                <a:sym typeface="Alatsi"/>
              </a:rPr>
              <a:t>TOTAL</a:t>
            </a:r>
          </a:p>
        </p:txBody>
      </p:sp>
      <p:sp>
        <p:nvSpPr>
          <p:cNvPr id="92" name="TextBox 92"/>
          <p:cNvSpPr txBox="1"/>
          <p:nvPr/>
        </p:nvSpPr>
        <p:spPr>
          <a:xfrm>
            <a:off x="2577344" y="8931351"/>
            <a:ext cx="652102" cy="286394"/>
          </a:xfrm>
          <a:prstGeom prst="rect">
            <a:avLst/>
          </a:prstGeom>
        </p:spPr>
        <p:txBody>
          <a:bodyPr lIns="0" tIns="0" rIns="0" bIns="0" rtlCol="0" anchor="t">
            <a:spAutoFit/>
          </a:bodyPr>
          <a:lstStyle/>
          <a:p>
            <a:pPr algn="l">
              <a:lnSpc>
                <a:spcPts val="2355"/>
              </a:lnSpc>
            </a:pPr>
            <a:r>
              <a:rPr lang="en-US" sz="1682">
                <a:solidFill>
                  <a:srgbClr val="5CE1E6"/>
                </a:solidFill>
                <a:latin typeface="Alatsi"/>
                <a:ea typeface="Alatsi"/>
                <a:cs typeface="Alatsi"/>
                <a:sym typeface="Alatsi"/>
              </a:rPr>
              <a:t>COUNT</a:t>
            </a:r>
          </a:p>
        </p:txBody>
      </p:sp>
      <p:sp>
        <p:nvSpPr>
          <p:cNvPr id="93" name="TextBox 93"/>
          <p:cNvSpPr txBox="1"/>
          <p:nvPr/>
        </p:nvSpPr>
        <p:spPr>
          <a:xfrm>
            <a:off x="7010201" y="3871576"/>
            <a:ext cx="1015022" cy="374033"/>
          </a:xfrm>
          <a:prstGeom prst="rect">
            <a:avLst/>
          </a:prstGeom>
        </p:spPr>
        <p:txBody>
          <a:bodyPr lIns="0" tIns="0" rIns="0" bIns="0" rtlCol="0" anchor="t">
            <a:spAutoFit/>
          </a:bodyPr>
          <a:lstStyle/>
          <a:p>
            <a:pPr algn="ctr">
              <a:lnSpc>
                <a:spcPts val="3111"/>
              </a:lnSpc>
              <a:spcBef>
                <a:spcPct val="0"/>
              </a:spcBef>
            </a:pPr>
            <a:r>
              <a:rPr lang="en-US" sz="2222">
                <a:solidFill>
                  <a:srgbClr val="000000"/>
                </a:solidFill>
                <a:latin typeface="Alatsi"/>
                <a:ea typeface="Alatsi"/>
                <a:cs typeface="Alatsi"/>
                <a:sym typeface="Alatsi"/>
              </a:rPr>
              <a:t>Symbol</a:t>
            </a:r>
          </a:p>
        </p:txBody>
      </p:sp>
      <p:sp>
        <p:nvSpPr>
          <p:cNvPr id="94" name="TextBox 94"/>
          <p:cNvSpPr txBox="1"/>
          <p:nvPr/>
        </p:nvSpPr>
        <p:spPr>
          <a:xfrm>
            <a:off x="9003010" y="3871576"/>
            <a:ext cx="1015022" cy="374033"/>
          </a:xfrm>
          <a:prstGeom prst="rect">
            <a:avLst/>
          </a:prstGeom>
        </p:spPr>
        <p:txBody>
          <a:bodyPr lIns="0" tIns="0" rIns="0" bIns="0" rtlCol="0" anchor="t">
            <a:spAutoFit/>
          </a:bodyPr>
          <a:lstStyle/>
          <a:p>
            <a:pPr algn="ctr">
              <a:lnSpc>
                <a:spcPts val="3111"/>
              </a:lnSpc>
              <a:spcBef>
                <a:spcPct val="0"/>
              </a:spcBef>
            </a:pPr>
            <a:r>
              <a:rPr lang="en-US" sz="2222">
                <a:solidFill>
                  <a:srgbClr val="000000"/>
                </a:solidFill>
                <a:latin typeface="Alatsi"/>
                <a:ea typeface="Alatsi"/>
                <a:cs typeface="Alatsi"/>
                <a:sym typeface="Alatsi"/>
              </a:rPr>
              <a:t>Offset</a:t>
            </a:r>
          </a:p>
        </p:txBody>
      </p:sp>
      <p:sp>
        <p:nvSpPr>
          <p:cNvPr id="95" name="TextBox 95"/>
          <p:cNvSpPr txBox="1"/>
          <p:nvPr/>
        </p:nvSpPr>
        <p:spPr>
          <a:xfrm>
            <a:off x="7010201" y="4702809"/>
            <a:ext cx="1015022" cy="374033"/>
          </a:xfrm>
          <a:prstGeom prst="rect">
            <a:avLst/>
          </a:prstGeom>
        </p:spPr>
        <p:txBody>
          <a:bodyPr lIns="0" tIns="0" rIns="0" bIns="0" rtlCol="0" anchor="t">
            <a:spAutoFit/>
          </a:bodyPr>
          <a:lstStyle/>
          <a:p>
            <a:pPr algn="ctr">
              <a:lnSpc>
                <a:spcPts val="3111"/>
              </a:lnSpc>
              <a:spcBef>
                <a:spcPct val="0"/>
              </a:spcBef>
            </a:pPr>
            <a:r>
              <a:rPr lang="en-US" sz="2222">
                <a:solidFill>
                  <a:srgbClr val="000000"/>
                </a:solidFill>
                <a:latin typeface="Alatsi"/>
                <a:ea typeface="Alatsi"/>
                <a:cs typeface="Alatsi"/>
                <a:sym typeface="Alatsi"/>
              </a:rPr>
              <a:t>MAX</a:t>
            </a:r>
          </a:p>
        </p:txBody>
      </p:sp>
      <p:sp>
        <p:nvSpPr>
          <p:cNvPr id="96" name="TextBox 96"/>
          <p:cNvSpPr txBox="1"/>
          <p:nvPr/>
        </p:nvSpPr>
        <p:spPr>
          <a:xfrm>
            <a:off x="7010201" y="5534042"/>
            <a:ext cx="1015022" cy="374033"/>
          </a:xfrm>
          <a:prstGeom prst="rect">
            <a:avLst/>
          </a:prstGeom>
        </p:spPr>
        <p:txBody>
          <a:bodyPr lIns="0" tIns="0" rIns="0" bIns="0" rtlCol="0" anchor="t">
            <a:spAutoFit/>
          </a:bodyPr>
          <a:lstStyle/>
          <a:p>
            <a:pPr algn="ctr">
              <a:lnSpc>
                <a:spcPts val="3111"/>
              </a:lnSpc>
              <a:spcBef>
                <a:spcPct val="0"/>
              </a:spcBef>
            </a:pPr>
            <a:r>
              <a:rPr lang="en-US" sz="2222">
                <a:solidFill>
                  <a:srgbClr val="000000"/>
                </a:solidFill>
                <a:latin typeface="Alatsi"/>
                <a:ea typeface="Alatsi"/>
                <a:cs typeface="Alatsi"/>
                <a:sym typeface="Alatsi"/>
              </a:rPr>
              <a:t>TOTAL</a:t>
            </a:r>
          </a:p>
        </p:txBody>
      </p:sp>
      <p:sp>
        <p:nvSpPr>
          <p:cNvPr id="97" name="TextBox 97"/>
          <p:cNvSpPr txBox="1"/>
          <p:nvPr/>
        </p:nvSpPr>
        <p:spPr>
          <a:xfrm>
            <a:off x="7010201" y="6365275"/>
            <a:ext cx="1015022" cy="374033"/>
          </a:xfrm>
          <a:prstGeom prst="rect">
            <a:avLst/>
          </a:prstGeom>
        </p:spPr>
        <p:txBody>
          <a:bodyPr lIns="0" tIns="0" rIns="0" bIns="0" rtlCol="0" anchor="t">
            <a:spAutoFit/>
          </a:bodyPr>
          <a:lstStyle/>
          <a:p>
            <a:pPr algn="ctr">
              <a:lnSpc>
                <a:spcPts val="3111"/>
              </a:lnSpc>
              <a:spcBef>
                <a:spcPct val="0"/>
              </a:spcBef>
            </a:pPr>
            <a:r>
              <a:rPr lang="en-US" sz="2222">
                <a:solidFill>
                  <a:srgbClr val="000000"/>
                </a:solidFill>
                <a:latin typeface="Alatsi"/>
                <a:ea typeface="Alatsi"/>
                <a:cs typeface="Alatsi"/>
                <a:sym typeface="Alatsi"/>
              </a:rPr>
              <a:t>COUNT</a:t>
            </a:r>
          </a:p>
        </p:txBody>
      </p:sp>
      <p:sp>
        <p:nvSpPr>
          <p:cNvPr id="98" name="TextBox 98"/>
          <p:cNvSpPr txBox="1"/>
          <p:nvPr/>
        </p:nvSpPr>
        <p:spPr>
          <a:xfrm>
            <a:off x="7010201" y="7196508"/>
            <a:ext cx="1015022" cy="374033"/>
          </a:xfrm>
          <a:prstGeom prst="rect">
            <a:avLst/>
          </a:prstGeom>
        </p:spPr>
        <p:txBody>
          <a:bodyPr lIns="0" tIns="0" rIns="0" bIns="0" rtlCol="0" anchor="t">
            <a:spAutoFit/>
          </a:bodyPr>
          <a:lstStyle/>
          <a:p>
            <a:pPr algn="ctr">
              <a:lnSpc>
                <a:spcPts val="3111"/>
              </a:lnSpc>
              <a:spcBef>
                <a:spcPct val="0"/>
              </a:spcBef>
            </a:pPr>
            <a:r>
              <a:rPr lang="en-US" sz="2222">
                <a:solidFill>
                  <a:srgbClr val="000000"/>
                </a:solidFill>
                <a:latin typeface="Alatsi"/>
                <a:ea typeface="Alatsi"/>
                <a:cs typeface="Alatsi"/>
                <a:sym typeface="Alatsi"/>
              </a:rPr>
              <a:t>STRTLP</a:t>
            </a:r>
          </a:p>
        </p:txBody>
      </p:sp>
      <p:sp>
        <p:nvSpPr>
          <p:cNvPr id="99" name="TextBox 99"/>
          <p:cNvSpPr txBox="1"/>
          <p:nvPr/>
        </p:nvSpPr>
        <p:spPr>
          <a:xfrm>
            <a:off x="9003010" y="4702809"/>
            <a:ext cx="1015022" cy="374033"/>
          </a:xfrm>
          <a:prstGeom prst="rect">
            <a:avLst/>
          </a:prstGeom>
        </p:spPr>
        <p:txBody>
          <a:bodyPr lIns="0" tIns="0" rIns="0" bIns="0" rtlCol="0" anchor="t">
            <a:spAutoFit/>
          </a:bodyPr>
          <a:lstStyle/>
          <a:p>
            <a:pPr algn="ctr">
              <a:lnSpc>
                <a:spcPts val="3111"/>
              </a:lnSpc>
              <a:spcBef>
                <a:spcPct val="0"/>
              </a:spcBef>
            </a:pPr>
            <a:r>
              <a:rPr lang="en-US" sz="2222">
                <a:solidFill>
                  <a:srgbClr val="000000"/>
                </a:solidFill>
                <a:latin typeface="Alatsi"/>
                <a:ea typeface="Alatsi"/>
                <a:cs typeface="Alatsi"/>
                <a:sym typeface="Alatsi"/>
              </a:rPr>
              <a:t>+15</a:t>
            </a:r>
          </a:p>
        </p:txBody>
      </p:sp>
      <p:sp>
        <p:nvSpPr>
          <p:cNvPr id="100" name="TextBox 100"/>
          <p:cNvSpPr txBox="1"/>
          <p:nvPr/>
        </p:nvSpPr>
        <p:spPr>
          <a:xfrm>
            <a:off x="9003010" y="5521065"/>
            <a:ext cx="1015022" cy="374033"/>
          </a:xfrm>
          <a:prstGeom prst="rect">
            <a:avLst/>
          </a:prstGeom>
        </p:spPr>
        <p:txBody>
          <a:bodyPr lIns="0" tIns="0" rIns="0" bIns="0" rtlCol="0" anchor="t">
            <a:spAutoFit/>
          </a:bodyPr>
          <a:lstStyle/>
          <a:p>
            <a:pPr algn="ctr">
              <a:lnSpc>
                <a:spcPts val="3111"/>
              </a:lnSpc>
              <a:spcBef>
                <a:spcPct val="0"/>
              </a:spcBef>
            </a:pPr>
            <a:r>
              <a:rPr lang="en-US" sz="2222">
                <a:solidFill>
                  <a:srgbClr val="000000"/>
                </a:solidFill>
                <a:latin typeface="Alatsi"/>
                <a:ea typeface="Alatsi"/>
                <a:cs typeface="Alatsi"/>
                <a:sym typeface="Alatsi"/>
              </a:rPr>
              <a:t>+16</a:t>
            </a:r>
          </a:p>
        </p:txBody>
      </p:sp>
      <p:sp>
        <p:nvSpPr>
          <p:cNvPr id="101" name="TextBox 101"/>
          <p:cNvSpPr txBox="1"/>
          <p:nvPr/>
        </p:nvSpPr>
        <p:spPr>
          <a:xfrm>
            <a:off x="9003010" y="6365275"/>
            <a:ext cx="1015022" cy="374033"/>
          </a:xfrm>
          <a:prstGeom prst="rect">
            <a:avLst/>
          </a:prstGeom>
        </p:spPr>
        <p:txBody>
          <a:bodyPr lIns="0" tIns="0" rIns="0" bIns="0" rtlCol="0" anchor="t">
            <a:spAutoFit/>
          </a:bodyPr>
          <a:lstStyle/>
          <a:p>
            <a:pPr algn="ctr">
              <a:lnSpc>
                <a:spcPts val="3111"/>
              </a:lnSpc>
              <a:spcBef>
                <a:spcPct val="0"/>
              </a:spcBef>
            </a:pPr>
            <a:r>
              <a:rPr lang="en-US" sz="2222">
                <a:solidFill>
                  <a:srgbClr val="000000"/>
                </a:solidFill>
                <a:latin typeface="Alatsi"/>
                <a:ea typeface="Alatsi"/>
                <a:cs typeface="Alatsi"/>
                <a:sym typeface="Alatsi"/>
              </a:rPr>
              <a:t>+17</a:t>
            </a:r>
          </a:p>
        </p:txBody>
      </p:sp>
      <p:sp>
        <p:nvSpPr>
          <p:cNvPr id="102" name="TextBox 102"/>
          <p:cNvSpPr txBox="1"/>
          <p:nvPr/>
        </p:nvSpPr>
        <p:spPr>
          <a:xfrm>
            <a:off x="9003010" y="7206033"/>
            <a:ext cx="1015022" cy="374033"/>
          </a:xfrm>
          <a:prstGeom prst="rect">
            <a:avLst/>
          </a:prstGeom>
        </p:spPr>
        <p:txBody>
          <a:bodyPr lIns="0" tIns="0" rIns="0" bIns="0" rtlCol="0" anchor="t">
            <a:spAutoFit/>
          </a:bodyPr>
          <a:lstStyle/>
          <a:p>
            <a:pPr algn="ctr">
              <a:lnSpc>
                <a:spcPts val="3111"/>
              </a:lnSpc>
              <a:spcBef>
                <a:spcPct val="0"/>
              </a:spcBef>
            </a:pPr>
            <a:r>
              <a:rPr lang="en-US" sz="2222">
                <a:solidFill>
                  <a:srgbClr val="000000"/>
                </a:solidFill>
                <a:latin typeface="Alatsi"/>
                <a:ea typeface="Alatsi"/>
                <a:cs typeface="Alatsi"/>
                <a:sym typeface="Alatsi"/>
              </a:rPr>
              <a:t>+7</a:t>
            </a:r>
          </a:p>
        </p:txBody>
      </p:sp>
      <p:sp>
        <p:nvSpPr>
          <p:cNvPr id="103" name="TextBox 103"/>
          <p:cNvSpPr txBox="1"/>
          <p:nvPr/>
        </p:nvSpPr>
        <p:spPr>
          <a:xfrm>
            <a:off x="7010201" y="7788429"/>
            <a:ext cx="2867072" cy="449625"/>
          </a:xfrm>
          <a:prstGeom prst="rect">
            <a:avLst/>
          </a:prstGeom>
        </p:spPr>
        <p:txBody>
          <a:bodyPr lIns="0" tIns="0" rIns="0" bIns="0" rtlCol="0" anchor="t">
            <a:spAutoFit/>
          </a:bodyPr>
          <a:lstStyle/>
          <a:p>
            <a:pPr algn="ctr">
              <a:lnSpc>
                <a:spcPts val="3635"/>
              </a:lnSpc>
              <a:spcBef>
                <a:spcPct val="0"/>
              </a:spcBef>
            </a:pPr>
            <a:r>
              <a:rPr lang="en-US" sz="2596">
                <a:solidFill>
                  <a:srgbClr val="000000"/>
                </a:solidFill>
                <a:latin typeface="Alatsi"/>
                <a:ea typeface="Alatsi"/>
                <a:cs typeface="Alatsi"/>
                <a:sym typeface="Alatsi"/>
              </a:rPr>
              <a:t>Symbol Table</a:t>
            </a:r>
          </a:p>
        </p:txBody>
      </p:sp>
      <p:sp>
        <p:nvSpPr>
          <p:cNvPr id="104" name="TextBox 104"/>
          <p:cNvSpPr txBox="1"/>
          <p:nvPr/>
        </p:nvSpPr>
        <p:spPr>
          <a:xfrm>
            <a:off x="1028700" y="267814"/>
            <a:ext cx="7502022" cy="493072"/>
          </a:xfrm>
          <a:prstGeom prst="rect">
            <a:avLst/>
          </a:prstGeom>
        </p:spPr>
        <p:txBody>
          <a:bodyPr lIns="0" tIns="0" rIns="0" bIns="0" rtlCol="0" anchor="t">
            <a:spAutoFit/>
          </a:bodyPr>
          <a:lstStyle/>
          <a:p>
            <a:pPr marL="0" lvl="0" indent="0" algn="l">
              <a:lnSpc>
                <a:spcPts val="3647"/>
              </a:lnSpc>
              <a:spcBef>
                <a:spcPct val="0"/>
              </a:spcBef>
            </a:pPr>
            <a:r>
              <a:rPr lang="en-US" sz="3256" b="1" spc="-97">
                <a:solidFill>
                  <a:srgbClr val="FF1495"/>
                </a:solidFill>
                <a:latin typeface="Poppins Bold"/>
                <a:ea typeface="Poppins Bold"/>
                <a:cs typeface="Poppins Bold"/>
                <a:sym typeface="Poppins Bold"/>
              </a:rPr>
              <a:t>6.4 The Two-Pass Assembly Process</a:t>
            </a: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rot="-5400000">
            <a:off x="512600" y="1049546"/>
            <a:ext cx="1030408" cy="1531688"/>
          </a:xfrm>
          <a:custGeom>
            <a:avLst/>
            <a:gdLst/>
            <a:ahLst/>
            <a:cxnLst/>
            <a:rect l="l" t="t" r="r" b="b"/>
            <a:pathLst>
              <a:path w="1030408" h="1531688">
                <a:moveTo>
                  <a:pt x="0" y="0"/>
                </a:moveTo>
                <a:lnTo>
                  <a:pt x="1030408" y="0"/>
                </a:lnTo>
                <a:lnTo>
                  <a:pt x="1030408" y="1531689"/>
                </a:lnTo>
                <a:lnTo>
                  <a:pt x="0" y="153168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8" name="Freeform 8"/>
          <p:cNvSpPr/>
          <p:nvPr/>
        </p:nvSpPr>
        <p:spPr>
          <a:xfrm>
            <a:off x="657019" y="1509139"/>
            <a:ext cx="612503" cy="612503"/>
          </a:xfrm>
          <a:custGeom>
            <a:avLst/>
            <a:gdLst/>
            <a:ahLst/>
            <a:cxnLst/>
            <a:rect l="l" t="t" r="r" b="b"/>
            <a:pathLst>
              <a:path w="612503" h="612503">
                <a:moveTo>
                  <a:pt x="0" y="0"/>
                </a:moveTo>
                <a:lnTo>
                  <a:pt x="612504" y="0"/>
                </a:lnTo>
                <a:lnTo>
                  <a:pt x="612504" y="612503"/>
                </a:lnTo>
                <a:lnTo>
                  <a:pt x="0" y="61250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9" name="Freeform 9"/>
          <p:cNvSpPr/>
          <p:nvPr/>
        </p:nvSpPr>
        <p:spPr>
          <a:xfrm>
            <a:off x="971226" y="1905879"/>
            <a:ext cx="596593" cy="596593"/>
          </a:xfrm>
          <a:custGeom>
            <a:avLst/>
            <a:gdLst/>
            <a:ahLst/>
            <a:cxnLst/>
            <a:rect l="l" t="t" r="r" b="b"/>
            <a:pathLst>
              <a:path w="596593" h="596593">
                <a:moveTo>
                  <a:pt x="0" y="0"/>
                </a:moveTo>
                <a:lnTo>
                  <a:pt x="596593" y="0"/>
                </a:lnTo>
                <a:lnTo>
                  <a:pt x="596593" y="596593"/>
                </a:lnTo>
                <a:lnTo>
                  <a:pt x="0" y="59659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10" name="Freeform 10"/>
          <p:cNvSpPr/>
          <p:nvPr/>
        </p:nvSpPr>
        <p:spPr>
          <a:xfrm rot="-5400000">
            <a:off x="4992615" y="4660183"/>
            <a:ext cx="1209589" cy="1798037"/>
          </a:xfrm>
          <a:custGeom>
            <a:avLst/>
            <a:gdLst/>
            <a:ahLst/>
            <a:cxnLst/>
            <a:rect l="l" t="t" r="r" b="b"/>
            <a:pathLst>
              <a:path w="1209589" h="1798037">
                <a:moveTo>
                  <a:pt x="0" y="0"/>
                </a:moveTo>
                <a:lnTo>
                  <a:pt x="1209589" y="0"/>
                </a:lnTo>
                <a:lnTo>
                  <a:pt x="1209589" y="1798037"/>
                </a:lnTo>
                <a:lnTo>
                  <a:pt x="0" y="179803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1" name="TextBox 11"/>
          <p:cNvSpPr txBox="1"/>
          <p:nvPr/>
        </p:nvSpPr>
        <p:spPr>
          <a:xfrm>
            <a:off x="4993253" y="5192817"/>
            <a:ext cx="1095670" cy="704121"/>
          </a:xfrm>
          <a:prstGeom prst="rect">
            <a:avLst/>
          </a:prstGeom>
        </p:spPr>
        <p:txBody>
          <a:bodyPr lIns="0" tIns="0" rIns="0" bIns="0" rtlCol="0" anchor="t">
            <a:spAutoFit/>
          </a:bodyPr>
          <a:lstStyle/>
          <a:p>
            <a:pPr algn="l">
              <a:lnSpc>
                <a:spcPts val="1897"/>
              </a:lnSpc>
            </a:pPr>
            <a:r>
              <a:rPr lang="en-US" sz="1355">
                <a:solidFill>
                  <a:srgbClr val="000000"/>
                </a:solidFill>
                <a:latin typeface="Alatsi"/>
                <a:ea typeface="Alatsi"/>
                <a:cs typeface="Alatsi"/>
                <a:sym typeface="Alatsi"/>
              </a:rPr>
              <a:t>Pre-translation steps</a:t>
            </a:r>
          </a:p>
        </p:txBody>
      </p:sp>
      <p:grpSp>
        <p:nvGrpSpPr>
          <p:cNvPr id="12" name="Group 12"/>
          <p:cNvGrpSpPr/>
          <p:nvPr/>
        </p:nvGrpSpPr>
        <p:grpSpPr>
          <a:xfrm>
            <a:off x="1793648" y="2211933"/>
            <a:ext cx="2727951" cy="7399849"/>
            <a:chOff x="0" y="0"/>
            <a:chExt cx="3637268" cy="9866466"/>
          </a:xfrm>
        </p:grpSpPr>
        <p:grpSp>
          <p:nvGrpSpPr>
            <p:cNvPr id="13" name="Group 13"/>
            <p:cNvGrpSpPr/>
            <p:nvPr/>
          </p:nvGrpSpPr>
          <p:grpSpPr>
            <a:xfrm>
              <a:off x="0" y="0"/>
              <a:ext cx="3637268" cy="9866466"/>
              <a:chOff x="0" y="0"/>
              <a:chExt cx="758477" cy="2057446"/>
            </a:xfrm>
          </p:grpSpPr>
          <p:sp>
            <p:nvSpPr>
              <p:cNvPr id="14" name="Freeform 14"/>
              <p:cNvSpPr/>
              <p:nvPr/>
            </p:nvSpPr>
            <p:spPr>
              <a:xfrm>
                <a:off x="0" y="0"/>
                <a:ext cx="758477" cy="2057446"/>
              </a:xfrm>
              <a:custGeom>
                <a:avLst/>
                <a:gdLst/>
                <a:ahLst/>
                <a:cxnLst/>
                <a:rect l="l" t="t" r="r" b="b"/>
                <a:pathLst>
                  <a:path w="758477" h="2057446">
                    <a:moveTo>
                      <a:pt x="167442" y="0"/>
                    </a:moveTo>
                    <a:lnTo>
                      <a:pt x="591035" y="0"/>
                    </a:lnTo>
                    <a:cubicBezTo>
                      <a:pt x="635443" y="0"/>
                      <a:pt x="678033" y="17641"/>
                      <a:pt x="709434" y="49043"/>
                    </a:cubicBezTo>
                    <a:cubicBezTo>
                      <a:pt x="740835" y="80444"/>
                      <a:pt x="758477" y="123034"/>
                      <a:pt x="758477" y="167442"/>
                    </a:cubicBezTo>
                    <a:lnTo>
                      <a:pt x="758477" y="1890004"/>
                    </a:lnTo>
                    <a:cubicBezTo>
                      <a:pt x="758477" y="1982480"/>
                      <a:pt x="683510" y="2057446"/>
                      <a:pt x="591035" y="2057446"/>
                    </a:cubicBezTo>
                    <a:lnTo>
                      <a:pt x="167442" y="2057446"/>
                    </a:lnTo>
                    <a:cubicBezTo>
                      <a:pt x="74966" y="2057446"/>
                      <a:pt x="0" y="1982480"/>
                      <a:pt x="0" y="1890004"/>
                    </a:cubicBezTo>
                    <a:lnTo>
                      <a:pt x="0" y="167442"/>
                    </a:lnTo>
                    <a:cubicBezTo>
                      <a:pt x="0" y="74966"/>
                      <a:pt x="74966" y="0"/>
                      <a:pt x="167442" y="0"/>
                    </a:cubicBezTo>
                    <a:close/>
                  </a:path>
                </a:pathLst>
              </a:custGeom>
              <a:solidFill>
                <a:srgbClr val="5E17EB"/>
              </a:solidFill>
            </p:spPr>
            <p:txBody>
              <a:bodyPr/>
              <a:lstStyle/>
              <a:p>
                <a:endParaRPr lang="en-PH"/>
              </a:p>
            </p:txBody>
          </p:sp>
          <p:sp>
            <p:nvSpPr>
              <p:cNvPr id="15" name="TextBox 15"/>
              <p:cNvSpPr txBox="1"/>
              <p:nvPr/>
            </p:nvSpPr>
            <p:spPr>
              <a:xfrm>
                <a:off x="0" y="-28575"/>
                <a:ext cx="758477" cy="2086021"/>
              </a:xfrm>
              <a:prstGeom prst="rect">
                <a:avLst/>
              </a:prstGeom>
            </p:spPr>
            <p:txBody>
              <a:bodyPr lIns="42076" tIns="42076" rIns="42076" bIns="42076" rtlCol="0" anchor="ctr"/>
              <a:lstStyle/>
              <a:p>
                <a:pPr algn="ctr">
                  <a:lnSpc>
                    <a:spcPts val="2595"/>
                  </a:lnSpc>
                </a:pPr>
                <a:endParaRPr/>
              </a:p>
            </p:txBody>
          </p:sp>
        </p:grpSp>
        <p:grpSp>
          <p:nvGrpSpPr>
            <p:cNvPr id="16" name="Group 16"/>
            <p:cNvGrpSpPr/>
            <p:nvPr/>
          </p:nvGrpSpPr>
          <p:grpSpPr>
            <a:xfrm>
              <a:off x="485771" y="784225"/>
              <a:ext cx="2030592" cy="497274"/>
              <a:chOff x="0" y="0"/>
              <a:chExt cx="1520437" cy="372342"/>
            </a:xfrm>
          </p:grpSpPr>
          <p:sp>
            <p:nvSpPr>
              <p:cNvPr id="17" name="Freeform 1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18" name="Group 18"/>
            <p:cNvGrpSpPr/>
            <p:nvPr/>
          </p:nvGrpSpPr>
          <p:grpSpPr>
            <a:xfrm>
              <a:off x="485771" y="1275018"/>
              <a:ext cx="2030592" cy="497274"/>
              <a:chOff x="0" y="0"/>
              <a:chExt cx="1520437" cy="372342"/>
            </a:xfrm>
          </p:grpSpPr>
          <p:sp>
            <p:nvSpPr>
              <p:cNvPr id="19" name="Freeform 1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0" name="Group 20"/>
            <p:cNvGrpSpPr/>
            <p:nvPr/>
          </p:nvGrpSpPr>
          <p:grpSpPr>
            <a:xfrm>
              <a:off x="485771" y="1694660"/>
              <a:ext cx="2030592" cy="497274"/>
              <a:chOff x="0" y="0"/>
              <a:chExt cx="1520437" cy="372342"/>
            </a:xfrm>
          </p:grpSpPr>
          <p:sp>
            <p:nvSpPr>
              <p:cNvPr id="21" name="Freeform 2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2" name="Group 22"/>
            <p:cNvGrpSpPr/>
            <p:nvPr/>
          </p:nvGrpSpPr>
          <p:grpSpPr>
            <a:xfrm>
              <a:off x="485771" y="2185454"/>
              <a:ext cx="2030592" cy="497274"/>
              <a:chOff x="0" y="0"/>
              <a:chExt cx="1520437" cy="372342"/>
            </a:xfrm>
          </p:grpSpPr>
          <p:sp>
            <p:nvSpPr>
              <p:cNvPr id="23" name="Freeform 2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4" name="Group 24"/>
            <p:cNvGrpSpPr/>
            <p:nvPr/>
          </p:nvGrpSpPr>
          <p:grpSpPr>
            <a:xfrm>
              <a:off x="485771" y="2682728"/>
              <a:ext cx="2030592" cy="497274"/>
              <a:chOff x="0" y="0"/>
              <a:chExt cx="1520437" cy="372342"/>
            </a:xfrm>
          </p:grpSpPr>
          <p:sp>
            <p:nvSpPr>
              <p:cNvPr id="25" name="Freeform 2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6" name="Group 26"/>
            <p:cNvGrpSpPr/>
            <p:nvPr/>
          </p:nvGrpSpPr>
          <p:grpSpPr>
            <a:xfrm>
              <a:off x="492303" y="3173522"/>
              <a:ext cx="2030592" cy="497274"/>
              <a:chOff x="0" y="0"/>
              <a:chExt cx="1520437" cy="372342"/>
            </a:xfrm>
          </p:grpSpPr>
          <p:sp>
            <p:nvSpPr>
              <p:cNvPr id="27" name="Freeform 2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8" name="Group 28"/>
            <p:cNvGrpSpPr/>
            <p:nvPr/>
          </p:nvGrpSpPr>
          <p:grpSpPr>
            <a:xfrm>
              <a:off x="492303" y="6056575"/>
              <a:ext cx="2030592" cy="497274"/>
              <a:chOff x="0" y="0"/>
              <a:chExt cx="1520437" cy="372342"/>
            </a:xfrm>
          </p:grpSpPr>
          <p:sp>
            <p:nvSpPr>
              <p:cNvPr id="29" name="Freeform 2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0" name="Group 30"/>
            <p:cNvGrpSpPr/>
            <p:nvPr/>
          </p:nvGrpSpPr>
          <p:grpSpPr>
            <a:xfrm>
              <a:off x="492303" y="6553850"/>
              <a:ext cx="2030592" cy="497274"/>
              <a:chOff x="0" y="0"/>
              <a:chExt cx="1520437" cy="372342"/>
            </a:xfrm>
          </p:grpSpPr>
          <p:sp>
            <p:nvSpPr>
              <p:cNvPr id="31" name="Freeform 3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2" name="Group 32"/>
            <p:cNvGrpSpPr/>
            <p:nvPr/>
          </p:nvGrpSpPr>
          <p:grpSpPr>
            <a:xfrm>
              <a:off x="492303" y="7044643"/>
              <a:ext cx="2030592" cy="497274"/>
              <a:chOff x="0" y="0"/>
              <a:chExt cx="1520437" cy="372342"/>
            </a:xfrm>
          </p:grpSpPr>
          <p:sp>
            <p:nvSpPr>
              <p:cNvPr id="33" name="Freeform 3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4" name="Group 34"/>
            <p:cNvGrpSpPr/>
            <p:nvPr/>
          </p:nvGrpSpPr>
          <p:grpSpPr>
            <a:xfrm>
              <a:off x="492303" y="7464285"/>
              <a:ext cx="2030592" cy="497274"/>
              <a:chOff x="0" y="0"/>
              <a:chExt cx="1520437" cy="372342"/>
            </a:xfrm>
          </p:grpSpPr>
          <p:sp>
            <p:nvSpPr>
              <p:cNvPr id="35" name="Freeform 3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6" name="Group 36"/>
            <p:cNvGrpSpPr/>
            <p:nvPr/>
          </p:nvGrpSpPr>
          <p:grpSpPr>
            <a:xfrm>
              <a:off x="492303" y="7955079"/>
              <a:ext cx="2030592" cy="497274"/>
              <a:chOff x="0" y="0"/>
              <a:chExt cx="1520437" cy="372342"/>
            </a:xfrm>
          </p:grpSpPr>
          <p:sp>
            <p:nvSpPr>
              <p:cNvPr id="37" name="Freeform 3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8" name="Group 38"/>
            <p:cNvGrpSpPr/>
            <p:nvPr/>
          </p:nvGrpSpPr>
          <p:grpSpPr>
            <a:xfrm>
              <a:off x="485771" y="3670796"/>
              <a:ext cx="2030592" cy="497274"/>
              <a:chOff x="0" y="0"/>
              <a:chExt cx="1520437" cy="372342"/>
            </a:xfrm>
          </p:grpSpPr>
          <p:sp>
            <p:nvSpPr>
              <p:cNvPr id="39" name="Freeform 3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0" name="Group 40"/>
            <p:cNvGrpSpPr/>
            <p:nvPr/>
          </p:nvGrpSpPr>
          <p:grpSpPr>
            <a:xfrm>
              <a:off x="485771" y="4168071"/>
              <a:ext cx="2030592" cy="497274"/>
              <a:chOff x="0" y="0"/>
              <a:chExt cx="1520437" cy="372342"/>
            </a:xfrm>
          </p:grpSpPr>
          <p:sp>
            <p:nvSpPr>
              <p:cNvPr id="41" name="Freeform 4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2" name="Group 42"/>
            <p:cNvGrpSpPr/>
            <p:nvPr/>
          </p:nvGrpSpPr>
          <p:grpSpPr>
            <a:xfrm>
              <a:off x="485771" y="4658864"/>
              <a:ext cx="2030592" cy="497274"/>
              <a:chOff x="0" y="0"/>
              <a:chExt cx="1520437" cy="372342"/>
            </a:xfrm>
          </p:grpSpPr>
          <p:sp>
            <p:nvSpPr>
              <p:cNvPr id="43" name="Freeform 4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4" name="Group 44"/>
            <p:cNvGrpSpPr/>
            <p:nvPr/>
          </p:nvGrpSpPr>
          <p:grpSpPr>
            <a:xfrm>
              <a:off x="485771" y="5078506"/>
              <a:ext cx="2030592" cy="497274"/>
              <a:chOff x="0" y="0"/>
              <a:chExt cx="1520437" cy="372342"/>
            </a:xfrm>
          </p:grpSpPr>
          <p:sp>
            <p:nvSpPr>
              <p:cNvPr id="45" name="Freeform 4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6" name="Group 46"/>
            <p:cNvGrpSpPr/>
            <p:nvPr/>
          </p:nvGrpSpPr>
          <p:grpSpPr>
            <a:xfrm>
              <a:off x="485771" y="5569300"/>
              <a:ext cx="2030592" cy="497274"/>
              <a:chOff x="0" y="0"/>
              <a:chExt cx="1520437" cy="372342"/>
            </a:xfrm>
          </p:grpSpPr>
          <p:sp>
            <p:nvSpPr>
              <p:cNvPr id="47" name="Freeform 4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8" name="Group 48"/>
            <p:cNvGrpSpPr/>
            <p:nvPr/>
          </p:nvGrpSpPr>
          <p:grpSpPr>
            <a:xfrm>
              <a:off x="492303" y="8445255"/>
              <a:ext cx="2030592" cy="497274"/>
              <a:chOff x="0" y="0"/>
              <a:chExt cx="1520437" cy="372342"/>
            </a:xfrm>
          </p:grpSpPr>
          <p:sp>
            <p:nvSpPr>
              <p:cNvPr id="49" name="Freeform 4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0" name="Group 50"/>
            <p:cNvGrpSpPr/>
            <p:nvPr/>
          </p:nvGrpSpPr>
          <p:grpSpPr>
            <a:xfrm>
              <a:off x="492303" y="8936049"/>
              <a:ext cx="2030592" cy="497274"/>
              <a:chOff x="0" y="0"/>
              <a:chExt cx="1520437" cy="372342"/>
            </a:xfrm>
          </p:grpSpPr>
          <p:sp>
            <p:nvSpPr>
              <p:cNvPr id="51" name="Freeform 5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sp>
          <p:nvSpPr>
            <p:cNvPr id="52" name="TextBox 52"/>
            <p:cNvSpPr txBox="1"/>
            <p:nvPr/>
          </p:nvSpPr>
          <p:spPr>
            <a:xfrm>
              <a:off x="2383932" y="7559643"/>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214</a:t>
              </a:r>
            </a:p>
          </p:txBody>
        </p:sp>
        <p:sp>
          <p:nvSpPr>
            <p:cNvPr id="53" name="TextBox 53"/>
            <p:cNvSpPr txBox="1"/>
            <p:nvPr/>
          </p:nvSpPr>
          <p:spPr>
            <a:xfrm>
              <a:off x="2383932" y="7999505"/>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215</a:t>
              </a:r>
            </a:p>
          </p:txBody>
        </p:sp>
        <p:sp>
          <p:nvSpPr>
            <p:cNvPr id="54" name="TextBox 54"/>
            <p:cNvSpPr txBox="1"/>
            <p:nvPr/>
          </p:nvSpPr>
          <p:spPr>
            <a:xfrm>
              <a:off x="2383932" y="8563097"/>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216</a:t>
              </a:r>
            </a:p>
          </p:txBody>
        </p:sp>
        <p:sp>
          <p:nvSpPr>
            <p:cNvPr id="55" name="TextBox 55"/>
            <p:cNvSpPr txBox="1"/>
            <p:nvPr/>
          </p:nvSpPr>
          <p:spPr>
            <a:xfrm>
              <a:off x="2383932" y="9025354"/>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217</a:t>
              </a:r>
            </a:p>
          </p:txBody>
        </p:sp>
        <p:sp>
          <p:nvSpPr>
            <p:cNvPr id="56" name="TextBox 56"/>
            <p:cNvSpPr txBox="1"/>
            <p:nvPr/>
          </p:nvSpPr>
          <p:spPr>
            <a:xfrm>
              <a:off x="522114" y="5105620"/>
              <a:ext cx="1985381"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STO TOTAL</a:t>
              </a:r>
            </a:p>
          </p:txBody>
        </p:sp>
        <p:sp>
          <p:nvSpPr>
            <p:cNvPr id="57" name="TextBox 57"/>
            <p:cNvSpPr txBox="1"/>
            <p:nvPr/>
          </p:nvSpPr>
          <p:spPr>
            <a:xfrm>
              <a:off x="536050" y="5618149"/>
              <a:ext cx="2012164"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LDD COUNT</a:t>
              </a:r>
            </a:p>
          </p:txBody>
        </p:sp>
        <p:sp>
          <p:nvSpPr>
            <p:cNvPr id="58" name="TextBox 58"/>
            <p:cNvSpPr txBox="1"/>
            <p:nvPr/>
          </p:nvSpPr>
          <p:spPr>
            <a:xfrm>
              <a:off x="2383932" y="5096875"/>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209</a:t>
              </a:r>
            </a:p>
          </p:txBody>
        </p:sp>
        <p:sp>
          <p:nvSpPr>
            <p:cNvPr id="59" name="TextBox 59"/>
            <p:cNvSpPr txBox="1"/>
            <p:nvPr/>
          </p:nvSpPr>
          <p:spPr>
            <a:xfrm>
              <a:off x="2383932" y="5660467"/>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210</a:t>
              </a:r>
            </a:p>
          </p:txBody>
        </p:sp>
        <p:sp>
          <p:nvSpPr>
            <p:cNvPr id="60" name="TextBox 60"/>
            <p:cNvSpPr txBox="1"/>
            <p:nvPr/>
          </p:nvSpPr>
          <p:spPr>
            <a:xfrm>
              <a:off x="2383932" y="6112191"/>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211</a:t>
              </a:r>
            </a:p>
          </p:txBody>
        </p:sp>
        <p:sp>
          <p:nvSpPr>
            <p:cNvPr id="61" name="TextBox 61"/>
            <p:cNvSpPr txBox="1"/>
            <p:nvPr/>
          </p:nvSpPr>
          <p:spPr>
            <a:xfrm>
              <a:off x="776824" y="109397"/>
              <a:ext cx="2168491" cy="560104"/>
            </a:xfrm>
            <a:prstGeom prst="rect">
              <a:avLst/>
            </a:prstGeom>
          </p:spPr>
          <p:txBody>
            <a:bodyPr lIns="0" tIns="0" rIns="0" bIns="0" rtlCol="0" anchor="t">
              <a:spAutoFit/>
            </a:bodyPr>
            <a:lstStyle/>
            <a:p>
              <a:pPr algn="ctr">
                <a:lnSpc>
                  <a:spcPts val="3533"/>
                </a:lnSpc>
              </a:pPr>
              <a:r>
                <a:rPr lang="en-US" sz="2524" b="1">
                  <a:solidFill>
                    <a:srgbClr val="FFFFFF"/>
                  </a:solidFill>
                  <a:latin typeface="Now Bold"/>
                  <a:ea typeface="Now Bold"/>
                  <a:cs typeface="Now Bold"/>
                  <a:sym typeface="Now Bold"/>
                </a:rPr>
                <a:t>Memory</a:t>
              </a:r>
            </a:p>
          </p:txBody>
        </p:sp>
        <p:sp>
          <p:nvSpPr>
            <p:cNvPr id="62" name="TextBox 62"/>
            <p:cNvSpPr txBox="1"/>
            <p:nvPr/>
          </p:nvSpPr>
          <p:spPr>
            <a:xfrm>
              <a:off x="624735" y="834337"/>
              <a:ext cx="1765729" cy="35895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IN</a:t>
              </a:r>
            </a:p>
          </p:txBody>
        </p:sp>
        <p:sp>
          <p:nvSpPr>
            <p:cNvPr id="63" name="TextBox 63"/>
            <p:cNvSpPr txBox="1"/>
            <p:nvPr/>
          </p:nvSpPr>
          <p:spPr>
            <a:xfrm>
              <a:off x="857301" y="6107976"/>
              <a:ext cx="1315006" cy="356373"/>
            </a:xfrm>
            <a:prstGeom prst="rect">
              <a:avLst/>
            </a:prstGeom>
          </p:spPr>
          <p:txBody>
            <a:bodyPr lIns="0" tIns="0" rIns="0" bIns="0" rtlCol="0" anchor="t">
              <a:spAutoFit/>
            </a:bodyPr>
            <a:lstStyle/>
            <a:p>
              <a:pPr algn="l">
                <a:lnSpc>
                  <a:spcPts val="2226"/>
                </a:lnSpc>
              </a:pPr>
              <a:r>
                <a:rPr lang="en-US" sz="1590" b="1">
                  <a:solidFill>
                    <a:srgbClr val="FFFFFF"/>
                  </a:solidFill>
                  <a:latin typeface="Now Bold"/>
                  <a:ea typeface="Now Bold"/>
                  <a:cs typeface="Now Bold"/>
                  <a:sym typeface="Now Bold"/>
                </a:rPr>
                <a:t>INC ACC</a:t>
              </a:r>
            </a:p>
          </p:txBody>
        </p:sp>
        <p:sp>
          <p:nvSpPr>
            <p:cNvPr id="64" name="TextBox 64"/>
            <p:cNvSpPr txBox="1"/>
            <p:nvPr/>
          </p:nvSpPr>
          <p:spPr>
            <a:xfrm>
              <a:off x="673549" y="6593249"/>
              <a:ext cx="2094113" cy="356373"/>
            </a:xfrm>
            <a:prstGeom prst="rect">
              <a:avLst/>
            </a:prstGeom>
          </p:spPr>
          <p:txBody>
            <a:bodyPr lIns="0" tIns="0" rIns="0" bIns="0" rtlCol="0" anchor="t">
              <a:spAutoFit/>
            </a:bodyPr>
            <a:lstStyle/>
            <a:p>
              <a:pPr algn="l">
                <a:lnSpc>
                  <a:spcPts val="2226"/>
                </a:lnSpc>
              </a:pPr>
              <a:r>
                <a:rPr lang="en-US" sz="1590" b="1">
                  <a:solidFill>
                    <a:srgbClr val="FFFFFF"/>
                  </a:solidFill>
                  <a:latin typeface="Now Bold"/>
                  <a:ea typeface="Now Bold"/>
                  <a:cs typeface="Now Bold"/>
                  <a:sym typeface="Now Bold"/>
                </a:rPr>
                <a:t>CMP MAX</a:t>
              </a:r>
            </a:p>
          </p:txBody>
        </p:sp>
        <p:sp>
          <p:nvSpPr>
            <p:cNvPr id="65" name="TextBox 65"/>
            <p:cNvSpPr txBox="1"/>
            <p:nvPr/>
          </p:nvSpPr>
          <p:spPr>
            <a:xfrm>
              <a:off x="603667" y="7079452"/>
              <a:ext cx="1768673"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JPN STRLTP</a:t>
              </a:r>
            </a:p>
          </p:txBody>
        </p:sp>
        <p:sp>
          <p:nvSpPr>
            <p:cNvPr id="66" name="TextBox 66"/>
            <p:cNvSpPr txBox="1"/>
            <p:nvPr/>
          </p:nvSpPr>
          <p:spPr>
            <a:xfrm>
              <a:off x="966467" y="7503817"/>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END</a:t>
              </a:r>
            </a:p>
          </p:txBody>
        </p:sp>
        <p:sp>
          <p:nvSpPr>
            <p:cNvPr id="67" name="TextBox 67"/>
            <p:cNvSpPr txBox="1"/>
            <p:nvPr/>
          </p:nvSpPr>
          <p:spPr>
            <a:xfrm>
              <a:off x="624735" y="1344701"/>
              <a:ext cx="1765729" cy="35895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SUB #48</a:t>
              </a:r>
            </a:p>
          </p:txBody>
        </p:sp>
        <p:sp>
          <p:nvSpPr>
            <p:cNvPr id="68" name="TextBox 68"/>
            <p:cNvSpPr txBox="1"/>
            <p:nvPr/>
          </p:nvSpPr>
          <p:spPr>
            <a:xfrm>
              <a:off x="624735" y="1748934"/>
              <a:ext cx="1765729" cy="35895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STO MAX</a:t>
              </a:r>
            </a:p>
          </p:txBody>
        </p:sp>
        <p:sp>
          <p:nvSpPr>
            <p:cNvPr id="69" name="TextBox 69"/>
            <p:cNvSpPr txBox="1"/>
            <p:nvPr/>
          </p:nvSpPr>
          <p:spPr>
            <a:xfrm>
              <a:off x="618203" y="2262271"/>
              <a:ext cx="1765729" cy="35895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LDM #0</a:t>
              </a:r>
            </a:p>
          </p:txBody>
        </p:sp>
        <p:sp>
          <p:nvSpPr>
            <p:cNvPr id="70" name="TextBox 70"/>
            <p:cNvSpPr txBox="1"/>
            <p:nvPr/>
          </p:nvSpPr>
          <p:spPr>
            <a:xfrm>
              <a:off x="618203" y="2757391"/>
              <a:ext cx="1765729" cy="35895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STO TOTAL</a:t>
              </a:r>
            </a:p>
          </p:txBody>
        </p:sp>
        <p:sp>
          <p:nvSpPr>
            <p:cNvPr id="71" name="TextBox 71"/>
            <p:cNvSpPr txBox="1"/>
            <p:nvPr/>
          </p:nvSpPr>
          <p:spPr>
            <a:xfrm>
              <a:off x="644986" y="3254665"/>
              <a:ext cx="1765729" cy="35895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STO COUNT</a:t>
              </a:r>
            </a:p>
          </p:txBody>
        </p:sp>
        <p:sp>
          <p:nvSpPr>
            <p:cNvPr id="72" name="TextBox 72"/>
            <p:cNvSpPr txBox="1"/>
            <p:nvPr/>
          </p:nvSpPr>
          <p:spPr>
            <a:xfrm>
              <a:off x="673549" y="4693674"/>
              <a:ext cx="1737166"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ADD TOTAL</a:t>
              </a:r>
            </a:p>
          </p:txBody>
        </p:sp>
        <p:sp>
          <p:nvSpPr>
            <p:cNvPr id="73" name="TextBox 73"/>
            <p:cNvSpPr txBox="1"/>
            <p:nvPr/>
          </p:nvSpPr>
          <p:spPr>
            <a:xfrm>
              <a:off x="2383932" y="848430"/>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200</a:t>
              </a:r>
            </a:p>
          </p:txBody>
        </p:sp>
        <p:sp>
          <p:nvSpPr>
            <p:cNvPr id="74" name="TextBox 74"/>
            <p:cNvSpPr txBox="1"/>
            <p:nvPr/>
          </p:nvSpPr>
          <p:spPr>
            <a:xfrm>
              <a:off x="857301" y="3719646"/>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IN</a:t>
              </a:r>
            </a:p>
          </p:txBody>
        </p:sp>
        <p:sp>
          <p:nvSpPr>
            <p:cNvPr id="75" name="TextBox 75"/>
            <p:cNvSpPr txBox="1"/>
            <p:nvPr/>
          </p:nvSpPr>
          <p:spPr>
            <a:xfrm>
              <a:off x="721317" y="4222974"/>
              <a:ext cx="1533372"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SUB #48</a:t>
              </a:r>
            </a:p>
          </p:txBody>
        </p:sp>
        <p:sp>
          <p:nvSpPr>
            <p:cNvPr id="76" name="TextBox 76"/>
            <p:cNvSpPr txBox="1"/>
            <p:nvPr/>
          </p:nvSpPr>
          <p:spPr>
            <a:xfrm>
              <a:off x="2383932" y="1288292"/>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201</a:t>
              </a:r>
            </a:p>
          </p:txBody>
        </p:sp>
        <p:sp>
          <p:nvSpPr>
            <p:cNvPr id="77" name="TextBox 77"/>
            <p:cNvSpPr txBox="1"/>
            <p:nvPr/>
          </p:nvSpPr>
          <p:spPr>
            <a:xfrm>
              <a:off x="2383932" y="1780702"/>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202</a:t>
              </a:r>
            </a:p>
          </p:txBody>
        </p:sp>
        <p:sp>
          <p:nvSpPr>
            <p:cNvPr id="78" name="TextBox 78"/>
            <p:cNvSpPr txBox="1"/>
            <p:nvPr/>
          </p:nvSpPr>
          <p:spPr>
            <a:xfrm>
              <a:off x="2383932" y="2220564"/>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203</a:t>
              </a:r>
            </a:p>
          </p:txBody>
        </p:sp>
        <p:sp>
          <p:nvSpPr>
            <p:cNvPr id="79" name="TextBox 79"/>
            <p:cNvSpPr txBox="1"/>
            <p:nvPr/>
          </p:nvSpPr>
          <p:spPr>
            <a:xfrm>
              <a:off x="2383932" y="2784156"/>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204</a:t>
              </a:r>
            </a:p>
          </p:txBody>
        </p:sp>
        <p:sp>
          <p:nvSpPr>
            <p:cNvPr id="80" name="TextBox 80"/>
            <p:cNvSpPr txBox="1"/>
            <p:nvPr/>
          </p:nvSpPr>
          <p:spPr>
            <a:xfrm>
              <a:off x="2383932" y="3224018"/>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205</a:t>
              </a:r>
            </a:p>
          </p:txBody>
        </p:sp>
        <p:sp>
          <p:nvSpPr>
            <p:cNvPr id="81" name="TextBox 81"/>
            <p:cNvSpPr txBox="1"/>
            <p:nvPr/>
          </p:nvSpPr>
          <p:spPr>
            <a:xfrm>
              <a:off x="2383932" y="3724741"/>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206</a:t>
              </a:r>
            </a:p>
          </p:txBody>
        </p:sp>
        <p:sp>
          <p:nvSpPr>
            <p:cNvPr id="82" name="TextBox 82"/>
            <p:cNvSpPr txBox="1"/>
            <p:nvPr/>
          </p:nvSpPr>
          <p:spPr>
            <a:xfrm>
              <a:off x="2383932" y="4164603"/>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207</a:t>
              </a:r>
            </a:p>
          </p:txBody>
        </p:sp>
        <p:sp>
          <p:nvSpPr>
            <p:cNvPr id="83" name="TextBox 83"/>
            <p:cNvSpPr txBox="1"/>
            <p:nvPr/>
          </p:nvSpPr>
          <p:spPr>
            <a:xfrm>
              <a:off x="2383932" y="4657013"/>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208</a:t>
              </a:r>
            </a:p>
          </p:txBody>
        </p:sp>
        <p:sp>
          <p:nvSpPr>
            <p:cNvPr id="84" name="TextBox 84"/>
            <p:cNvSpPr txBox="1"/>
            <p:nvPr/>
          </p:nvSpPr>
          <p:spPr>
            <a:xfrm>
              <a:off x="2383932" y="6580862"/>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212</a:t>
              </a:r>
            </a:p>
          </p:txBody>
        </p:sp>
        <p:sp>
          <p:nvSpPr>
            <p:cNvPr id="85" name="TextBox 85"/>
            <p:cNvSpPr txBox="1"/>
            <p:nvPr/>
          </p:nvSpPr>
          <p:spPr>
            <a:xfrm>
              <a:off x="2383932" y="7067234"/>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213</a:t>
              </a:r>
            </a:p>
          </p:txBody>
        </p:sp>
      </p:grpSp>
      <p:sp>
        <p:nvSpPr>
          <p:cNvPr id="86" name="TextBox 86"/>
          <p:cNvSpPr txBox="1"/>
          <p:nvPr/>
        </p:nvSpPr>
        <p:spPr>
          <a:xfrm>
            <a:off x="2164890" y="1637309"/>
            <a:ext cx="1985467" cy="484333"/>
          </a:xfrm>
          <a:prstGeom prst="rect">
            <a:avLst/>
          </a:prstGeom>
        </p:spPr>
        <p:txBody>
          <a:bodyPr lIns="0" tIns="0" rIns="0" bIns="0" rtlCol="0" anchor="t">
            <a:spAutoFit/>
          </a:bodyPr>
          <a:lstStyle/>
          <a:p>
            <a:pPr algn="ctr">
              <a:lnSpc>
                <a:spcPts val="4097"/>
              </a:lnSpc>
            </a:pPr>
            <a:r>
              <a:rPr lang="en-US" sz="2927">
                <a:solidFill>
                  <a:srgbClr val="FF1495"/>
                </a:solidFill>
                <a:latin typeface="Alatsi"/>
                <a:ea typeface="Alatsi"/>
                <a:cs typeface="Alatsi"/>
                <a:sym typeface="Alatsi"/>
              </a:rPr>
              <a:t>Examples:</a:t>
            </a:r>
          </a:p>
        </p:txBody>
      </p:sp>
      <p:sp>
        <p:nvSpPr>
          <p:cNvPr id="87" name="TextBox 87"/>
          <p:cNvSpPr txBox="1"/>
          <p:nvPr/>
        </p:nvSpPr>
        <p:spPr>
          <a:xfrm>
            <a:off x="2681149" y="8199953"/>
            <a:ext cx="476475" cy="281300"/>
          </a:xfrm>
          <a:prstGeom prst="rect">
            <a:avLst/>
          </a:prstGeom>
        </p:spPr>
        <p:txBody>
          <a:bodyPr lIns="0" tIns="0" rIns="0" bIns="0" rtlCol="0" anchor="t">
            <a:spAutoFit/>
          </a:bodyPr>
          <a:lstStyle/>
          <a:p>
            <a:pPr algn="l">
              <a:lnSpc>
                <a:spcPts val="2307"/>
              </a:lnSpc>
            </a:pPr>
            <a:r>
              <a:rPr lang="en-US" sz="1648">
                <a:solidFill>
                  <a:srgbClr val="5CE1E6"/>
                </a:solidFill>
                <a:latin typeface="Alatsi"/>
                <a:ea typeface="Alatsi"/>
                <a:cs typeface="Alatsi"/>
                <a:sym typeface="Alatsi"/>
              </a:rPr>
              <a:t>MAX</a:t>
            </a:r>
          </a:p>
        </p:txBody>
      </p:sp>
      <p:sp>
        <p:nvSpPr>
          <p:cNvPr id="88" name="TextBox 88"/>
          <p:cNvSpPr txBox="1"/>
          <p:nvPr/>
        </p:nvSpPr>
        <p:spPr>
          <a:xfrm>
            <a:off x="2609327" y="8571410"/>
            <a:ext cx="620119" cy="274216"/>
          </a:xfrm>
          <a:prstGeom prst="rect">
            <a:avLst/>
          </a:prstGeom>
        </p:spPr>
        <p:txBody>
          <a:bodyPr lIns="0" tIns="0" rIns="0" bIns="0" rtlCol="0" anchor="t">
            <a:spAutoFit/>
          </a:bodyPr>
          <a:lstStyle/>
          <a:p>
            <a:pPr algn="l">
              <a:lnSpc>
                <a:spcPts val="2240"/>
              </a:lnSpc>
            </a:pPr>
            <a:r>
              <a:rPr lang="en-US" sz="1600">
                <a:solidFill>
                  <a:srgbClr val="5CE1E6"/>
                </a:solidFill>
                <a:latin typeface="Alatsi"/>
                <a:ea typeface="Alatsi"/>
                <a:cs typeface="Alatsi"/>
                <a:sym typeface="Alatsi"/>
              </a:rPr>
              <a:t>TOTAL</a:t>
            </a:r>
          </a:p>
        </p:txBody>
      </p:sp>
      <p:sp>
        <p:nvSpPr>
          <p:cNvPr id="89" name="TextBox 89"/>
          <p:cNvSpPr txBox="1"/>
          <p:nvPr/>
        </p:nvSpPr>
        <p:spPr>
          <a:xfrm>
            <a:off x="2577344" y="8931351"/>
            <a:ext cx="652102" cy="286394"/>
          </a:xfrm>
          <a:prstGeom prst="rect">
            <a:avLst/>
          </a:prstGeom>
        </p:spPr>
        <p:txBody>
          <a:bodyPr lIns="0" tIns="0" rIns="0" bIns="0" rtlCol="0" anchor="t">
            <a:spAutoFit/>
          </a:bodyPr>
          <a:lstStyle/>
          <a:p>
            <a:pPr algn="l">
              <a:lnSpc>
                <a:spcPts val="2355"/>
              </a:lnSpc>
            </a:pPr>
            <a:r>
              <a:rPr lang="en-US" sz="1682">
                <a:solidFill>
                  <a:srgbClr val="5CE1E6"/>
                </a:solidFill>
                <a:latin typeface="Alatsi"/>
                <a:ea typeface="Alatsi"/>
                <a:cs typeface="Alatsi"/>
                <a:sym typeface="Alatsi"/>
              </a:rPr>
              <a:t>COUNT</a:t>
            </a:r>
          </a:p>
        </p:txBody>
      </p:sp>
      <p:sp>
        <p:nvSpPr>
          <p:cNvPr id="90" name="Freeform 90"/>
          <p:cNvSpPr/>
          <p:nvPr/>
        </p:nvSpPr>
        <p:spPr>
          <a:xfrm rot="-5400000">
            <a:off x="10845574" y="2351267"/>
            <a:ext cx="4808850" cy="7148291"/>
          </a:xfrm>
          <a:custGeom>
            <a:avLst/>
            <a:gdLst/>
            <a:ahLst/>
            <a:cxnLst/>
            <a:rect l="l" t="t" r="r" b="b"/>
            <a:pathLst>
              <a:path w="4808850" h="7148291">
                <a:moveTo>
                  <a:pt x="0" y="0"/>
                </a:moveTo>
                <a:lnTo>
                  <a:pt x="4808850" y="0"/>
                </a:lnTo>
                <a:lnTo>
                  <a:pt x="4808850" y="7148291"/>
                </a:lnTo>
                <a:lnTo>
                  <a:pt x="0" y="714829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91" name="TextBox 91"/>
          <p:cNvSpPr txBox="1"/>
          <p:nvPr/>
        </p:nvSpPr>
        <p:spPr>
          <a:xfrm>
            <a:off x="10082455" y="2064492"/>
            <a:ext cx="5975290" cy="1364624"/>
          </a:xfrm>
          <a:prstGeom prst="rect">
            <a:avLst/>
          </a:prstGeom>
        </p:spPr>
        <p:txBody>
          <a:bodyPr lIns="0" tIns="0" rIns="0" bIns="0" rtlCol="0" anchor="t">
            <a:spAutoFit/>
          </a:bodyPr>
          <a:lstStyle/>
          <a:p>
            <a:pPr algn="ctr">
              <a:lnSpc>
                <a:spcPts val="3629"/>
              </a:lnSpc>
              <a:spcBef>
                <a:spcPct val="0"/>
              </a:spcBef>
            </a:pPr>
            <a:r>
              <a:rPr lang="en-US" sz="2592">
                <a:solidFill>
                  <a:srgbClr val="000000"/>
                </a:solidFill>
                <a:latin typeface="Alatsi"/>
                <a:ea typeface="Alatsi"/>
                <a:cs typeface="Alatsi"/>
                <a:sym typeface="Alatsi"/>
              </a:rPr>
              <a:t>Pass #2: Use the symbol table and the opcode lookup table to output the machine code for the program.</a:t>
            </a:r>
          </a:p>
        </p:txBody>
      </p:sp>
      <p:graphicFrame>
        <p:nvGraphicFramePr>
          <p:cNvPr id="92" name="Table 92"/>
          <p:cNvGraphicFramePr>
            <a:graphicFrameLocks noGrp="1"/>
          </p:cNvGraphicFramePr>
          <p:nvPr/>
        </p:nvGraphicFramePr>
        <p:xfrm>
          <a:off x="10921217" y="3706068"/>
          <a:ext cx="3726537" cy="3941695"/>
        </p:xfrm>
        <a:graphic>
          <a:graphicData uri="http://schemas.openxmlformats.org/drawingml/2006/table">
            <a:tbl>
              <a:tblPr/>
              <a:tblGrid>
                <a:gridCol w="1564208">
                  <a:extLst>
                    <a:ext uri="{9D8B030D-6E8A-4147-A177-3AD203B41FA5}">
                      <a16:colId xmlns:a16="http://schemas.microsoft.com/office/drawing/2014/main" val="20000"/>
                    </a:ext>
                  </a:extLst>
                </a:gridCol>
                <a:gridCol w="2162329">
                  <a:extLst>
                    <a:ext uri="{9D8B030D-6E8A-4147-A177-3AD203B41FA5}">
                      <a16:colId xmlns:a16="http://schemas.microsoft.com/office/drawing/2014/main" val="20001"/>
                    </a:ext>
                  </a:extLst>
                </a:gridCol>
              </a:tblGrid>
              <a:tr h="788339">
                <a:tc>
                  <a:txBody>
                    <a:bodyPr/>
                    <a:lstStyle/>
                    <a:p>
                      <a:pPr algn="ctr">
                        <a:lnSpc>
                          <a:spcPts val="1621"/>
                        </a:lnSpc>
                        <a:defRPr/>
                      </a:pPr>
                      <a:endParaRPr lang="en-US" sz="1100"/>
                    </a:p>
                  </a:txBody>
                  <a:tcPr marL="190230" marR="190230" marT="190230" marB="19023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621"/>
                        </a:lnSpc>
                        <a:defRPr/>
                      </a:pPr>
                      <a:endParaRPr lang="en-US" sz="1100"/>
                    </a:p>
                  </a:txBody>
                  <a:tcPr marL="190230" marR="190230" marT="190230" marB="19023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788339">
                <a:tc>
                  <a:txBody>
                    <a:bodyPr/>
                    <a:lstStyle/>
                    <a:p>
                      <a:pPr algn="ctr">
                        <a:lnSpc>
                          <a:spcPts val="1621"/>
                        </a:lnSpc>
                        <a:defRPr/>
                      </a:pPr>
                      <a:endParaRPr lang="en-US" sz="1100"/>
                    </a:p>
                  </a:txBody>
                  <a:tcPr marL="190230" marR="190230" marT="190230" marB="19023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1"/>
                        </a:lnSpc>
                        <a:defRPr/>
                      </a:pPr>
                      <a:endParaRPr lang="en-US" sz="1100"/>
                    </a:p>
                  </a:txBody>
                  <a:tcPr marL="190230" marR="190230" marT="190230" marB="19023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1"/>
                  </a:ext>
                </a:extLst>
              </a:tr>
              <a:tr h="788339">
                <a:tc>
                  <a:txBody>
                    <a:bodyPr/>
                    <a:lstStyle/>
                    <a:p>
                      <a:pPr algn="ctr">
                        <a:lnSpc>
                          <a:spcPts val="1621"/>
                        </a:lnSpc>
                        <a:defRPr/>
                      </a:pPr>
                      <a:endParaRPr lang="en-US" sz="1100"/>
                    </a:p>
                  </a:txBody>
                  <a:tcPr marL="190230" marR="190230" marT="190230" marB="19023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1"/>
                        </a:lnSpc>
                        <a:defRPr/>
                      </a:pPr>
                      <a:endParaRPr lang="en-US" sz="1100"/>
                    </a:p>
                  </a:txBody>
                  <a:tcPr marL="190230" marR="190230" marT="190230" marB="19023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2"/>
                  </a:ext>
                </a:extLst>
              </a:tr>
              <a:tr h="788339">
                <a:tc>
                  <a:txBody>
                    <a:bodyPr/>
                    <a:lstStyle/>
                    <a:p>
                      <a:pPr algn="ctr">
                        <a:lnSpc>
                          <a:spcPts val="1621"/>
                        </a:lnSpc>
                        <a:defRPr/>
                      </a:pPr>
                      <a:endParaRPr lang="en-US" sz="1100"/>
                    </a:p>
                  </a:txBody>
                  <a:tcPr marL="190230" marR="190230" marT="190230" marB="19023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1"/>
                        </a:lnSpc>
                        <a:defRPr/>
                      </a:pPr>
                      <a:endParaRPr lang="en-US" sz="1100"/>
                    </a:p>
                  </a:txBody>
                  <a:tcPr marL="190230" marR="190230" marT="190230" marB="19023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3"/>
                  </a:ext>
                </a:extLst>
              </a:tr>
              <a:tr h="788339">
                <a:tc>
                  <a:txBody>
                    <a:bodyPr/>
                    <a:lstStyle/>
                    <a:p>
                      <a:pPr algn="ctr">
                        <a:lnSpc>
                          <a:spcPts val="1621"/>
                        </a:lnSpc>
                        <a:defRPr/>
                      </a:pPr>
                      <a:endParaRPr lang="en-US" sz="1100"/>
                    </a:p>
                  </a:txBody>
                  <a:tcPr marL="190230" marR="190230" marT="190230" marB="19023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621"/>
                        </a:lnSpc>
                        <a:defRPr/>
                      </a:pPr>
                      <a:endParaRPr lang="en-US" sz="1100"/>
                    </a:p>
                  </a:txBody>
                  <a:tcPr marL="190230" marR="190230" marT="190230" marB="19023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4"/>
                  </a:ext>
                </a:extLst>
              </a:tr>
            </a:tbl>
          </a:graphicData>
        </a:graphic>
      </p:graphicFrame>
      <p:sp>
        <p:nvSpPr>
          <p:cNvPr id="93" name="TextBox 93"/>
          <p:cNvSpPr txBox="1"/>
          <p:nvPr/>
        </p:nvSpPr>
        <p:spPr>
          <a:xfrm>
            <a:off x="11181071" y="3823258"/>
            <a:ext cx="1013585" cy="373558"/>
          </a:xfrm>
          <a:prstGeom prst="rect">
            <a:avLst/>
          </a:prstGeom>
        </p:spPr>
        <p:txBody>
          <a:bodyPr lIns="0" tIns="0" rIns="0" bIns="0" rtlCol="0" anchor="t">
            <a:spAutoFit/>
          </a:bodyPr>
          <a:lstStyle/>
          <a:p>
            <a:pPr algn="ctr">
              <a:lnSpc>
                <a:spcPts val="3107"/>
              </a:lnSpc>
              <a:spcBef>
                <a:spcPct val="0"/>
              </a:spcBef>
            </a:pPr>
            <a:r>
              <a:rPr lang="en-US" sz="2219">
                <a:solidFill>
                  <a:srgbClr val="000000"/>
                </a:solidFill>
                <a:latin typeface="Alatsi"/>
                <a:ea typeface="Alatsi"/>
                <a:cs typeface="Alatsi"/>
                <a:sym typeface="Alatsi"/>
              </a:rPr>
              <a:t>Symbol</a:t>
            </a:r>
          </a:p>
        </p:txBody>
      </p:sp>
      <p:sp>
        <p:nvSpPr>
          <p:cNvPr id="94" name="TextBox 94"/>
          <p:cNvSpPr txBox="1"/>
          <p:nvPr/>
        </p:nvSpPr>
        <p:spPr>
          <a:xfrm>
            <a:off x="12663498" y="3823258"/>
            <a:ext cx="1796632" cy="342209"/>
          </a:xfrm>
          <a:prstGeom prst="rect">
            <a:avLst/>
          </a:prstGeom>
        </p:spPr>
        <p:txBody>
          <a:bodyPr lIns="0" tIns="0" rIns="0" bIns="0" rtlCol="0" anchor="t">
            <a:spAutoFit/>
          </a:bodyPr>
          <a:lstStyle/>
          <a:p>
            <a:pPr algn="ctr">
              <a:lnSpc>
                <a:spcPts val="2816"/>
              </a:lnSpc>
              <a:spcBef>
                <a:spcPct val="0"/>
              </a:spcBef>
            </a:pPr>
            <a:r>
              <a:rPr lang="en-US" sz="2011">
                <a:solidFill>
                  <a:srgbClr val="000000"/>
                </a:solidFill>
                <a:latin typeface="Alatsi"/>
                <a:ea typeface="Alatsi"/>
                <a:cs typeface="Alatsi"/>
                <a:sym typeface="Alatsi"/>
              </a:rPr>
              <a:t>Opcode Binary</a:t>
            </a:r>
          </a:p>
        </p:txBody>
      </p:sp>
      <p:sp>
        <p:nvSpPr>
          <p:cNvPr id="95" name="TextBox 95"/>
          <p:cNvSpPr txBox="1"/>
          <p:nvPr/>
        </p:nvSpPr>
        <p:spPr>
          <a:xfrm>
            <a:off x="11181071" y="4653315"/>
            <a:ext cx="1013585" cy="373558"/>
          </a:xfrm>
          <a:prstGeom prst="rect">
            <a:avLst/>
          </a:prstGeom>
        </p:spPr>
        <p:txBody>
          <a:bodyPr lIns="0" tIns="0" rIns="0" bIns="0" rtlCol="0" anchor="t">
            <a:spAutoFit/>
          </a:bodyPr>
          <a:lstStyle/>
          <a:p>
            <a:pPr algn="ctr">
              <a:lnSpc>
                <a:spcPts val="3107"/>
              </a:lnSpc>
              <a:spcBef>
                <a:spcPct val="0"/>
              </a:spcBef>
            </a:pPr>
            <a:r>
              <a:rPr lang="en-US" sz="2219">
                <a:solidFill>
                  <a:srgbClr val="000000"/>
                </a:solidFill>
                <a:latin typeface="Alatsi"/>
                <a:ea typeface="Alatsi"/>
                <a:cs typeface="Alatsi"/>
                <a:sym typeface="Alatsi"/>
              </a:rPr>
              <a:t>IN</a:t>
            </a:r>
          </a:p>
        </p:txBody>
      </p:sp>
      <p:sp>
        <p:nvSpPr>
          <p:cNvPr id="96" name="TextBox 96"/>
          <p:cNvSpPr txBox="1"/>
          <p:nvPr/>
        </p:nvSpPr>
        <p:spPr>
          <a:xfrm>
            <a:off x="11181071" y="5483372"/>
            <a:ext cx="1013585" cy="373558"/>
          </a:xfrm>
          <a:prstGeom prst="rect">
            <a:avLst/>
          </a:prstGeom>
        </p:spPr>
        <p:txBody>
          <a:bodyPr lIns="0" tIns="0" rIns="0" bIns="0" rtlCol="0" anchor="t">
            <a:spAutoFit/>
          </a:bodyPr>
          <a:lstStyle/>
          <a:p>
            <a:pPr algn="ctr">
              <a:lnSpc>
                <a:spcPts val="3107"/>
              </a:lnSpc>
              <a:spcBef>
                <a:spcPct val="0"/>
              </a:spcBef>
            </a:pPr>
            <a:r>
              <a:rPr lang="en-US" sz="2219">
                <a:solidFill>
                  <a:srgbClr val="000000"/>
                </a:solidFill>
                <a:latin typeface="Alatsi"/>
                <a:ea typeface="Alatsi"/>
                <a:cs typeface="Alatsi"/>
                <a:sym typeface="Alatsi"/>
              </a:rPr>
              <a:t>SUB</a:t>
            </a:r>
          </a:p>
        </p:txBody>
      </p:sp>
      <p:sp>
        <p:nvSpPr>
          <p:cNvPr id="97" name="TextBox 97"/>
          <p:cNvSpPr txBox="1"/>
          <p:nvPr/>
        </p:nvSpPr>
        <p:spPr>
          <a:xfrm>
            <a:off x="11181071" y="6313428"/>
            <a:ext cx="1013585" cy="373558"/>
          </a:xfrm>
          <a:prstGeom prst="rect">
            <a:avLst/>
          </a:prstGeom>
        </p:spPr>
        <p:txBody>
          <a:bodyPr lIns="0" tIns="0" rIns="0" bIns="0" rtlCol="0" anchor="t">
            <a:spAutoFit/>
          </a:bodyPr>
          <a:lstStyle/>
          <a:p>
            <a:pPr algn="ctr">
              <a:lnSpc>
                <a:spcPts val="3107"/>
              </a:lnSpc>
              <a:spcBef>
                <a:spcPct val="0"/>
              </a:spcBef>
            </a:pPr>
            <a:r>
              <a:rPr lang="en-US" sz="2219">
                <a:solidFill>
                  <a:srgbClr val="000000"/>
                </a:solidFill>
                <a:latin typeface="Alatsi"/>
                <a:ea typeface="Alatsi"/>
                <a:cs typeface="Alatsi"/>
                <a:sym typeface="Alatsi"/>
              </a:rPr>
              <a:t>STO</a:t>
            </a:r>
          </a:p>
        </p:txBody>
      </p:sp>
      <p:sp>
        <p:nvSpPr>
          <p:cNvPr id="98" name="TextBox 98"/>
          <p:cNvSpPr txBox="1"/>
          <p:nvPr/>
        </p:nvSpPr>
        <p:spPr>
          <a:xfrm>
            <a:off x="11181071" y="7143485"/>
            <a:ext cx="1013585" cy="373558"/>
          </a:xfrm>
          <a:prstGeom prst="rect">
            <a:avLst/>
          </a:prstGeom>
        </p:spPr>
        <p:txBody>
          <a:bodyPr lIns="0" tIns="0" rIns="0" bIns="0" rtlCol="0" anchor="t">
            <a:spAutoFit/>
          </a:bodyPr>
          <a:lstStyle/>
          <a:p>
            <a:pPr algn="ctr">
              <a:lnSpc>
                <a:spcPts val="3107"/>
              </a:lnSpc>
              <a:spcBef>
                <a:spcPct val="0"/>
              </a:spcBef>
            </a:pPr>
            <a:r>
              <a:rPr lang="en-US" sz="2219">
                <a:solidFill>
                  <a:srgbClr val="000000"/>
                </a:solidFill>
                <a:latin typeface="Alatsi"/>
                <a:ea typeface="Alatsi"/>
                <a:cs typeface="Alatsi"/>
                <a:sym typeface="Alatsi"/>
              </a:rPr>
              <a:t>...</a:t>
            </a:r>
          </a:p>
        </p:txBody>
      </p:sp>
      <p:sp>
        <p:nvSpPr>
          <p:cNvPr id="99" name="TextBox 99"/>
          <p:cNvSpPr txBox="1"/>
          <p:nvPr/>
        </p:nvSpPr>
        <p:spPr>
          <a:xfrm>
            <a:off x="12663498" y="4653315"/>
            <a:ext cx="1893308" cy="371686"/>
          </a:xfrm>
          <a:prstGeom prst="rect">
            <a:avLst/>
          </a:prstGeom>
        </p:spPr>
        <p:txBody>
          <a:bodyPr lIns="0" tIns="0" rIns="0" bIns="0" rtlCol="0" anchor="t">
            <a:spAutoFit/>
          </a:bodyPr>
          <a:lstStyle/>
          <a:p>
            <a:pPr algn="l">
              <a:lnSpc>
                <a:spcPts val="3107"/>
              </a:lnSpc>
              <a:spcBef>
                <a:spcPct val="0"/>
              </a:spcBef>
            </a:pPr>
            <a:r>
              <a:rPr lang="en-US" sz="2219">
                <a:solidFill>
                  <a:srgbClr val="000000"/>
                </a:solidFill>
                <a:latin typeface="Alatsi"/>
                <a:ea typeface="Alatsi"/>
                <a:cs typeface="Alatsi"/>
                <a:sym typeface="Alatsi"/>
              </a:rPr>
              <a:t>0001 0000</a:t>
            </a:r>
          </a:p>
        </p:txBody>
      </p:sp>
      <p:sp>
        <p:nvSpPr>
          <p:cNvPr id="100" name="TextBox 100"/>
          <p:cNvSpPr txBox="1"/>
          <p:nvPr/>
        </p:nvSpPr>
        <p:spPr>
          <a:xfrm>
            <a:off x="12670232" y="5485244"/>
            <a:ext cx="1893308" cy="371686"/>
          </a:xfrm>
          <a:prstGeom prst="rect">
            <a:avLst/>
          </a:prstGeom>
        </p:spPr>
        <p:txBody>
          <a:bodyPr lIns="0" tIns="0" rIns="0" bIns="0" rtlCol="0" anchor="t">
            <a:spAutoFit/>
          </a:bodyPr>
          <a:lstStyle/>
          <a:p>
            <a:pPr algn="l">
              <a:lnSpc>
                <a:spcPts val="3107"/>
              </a:lnSpc>
              <a:spcBef>
                <a:spcPct val="0"/>
              </a:spcBef>
            </a:pPr>
            <a:r>
              <a:rPr lang="en-US" sz="2219">
                <a:solidFill>
                  <a:srgbClr val="000000"/>
                </a:solidFill>
                <a:latin typeface="Alatsi"/>
                <a:ea typeface="Alatsi"/>
                <a:cs typeface="Alatsi"/>
                <a:sym typeface="Alatsi"/>
              </a:rPr>
              <a:t>0110 0001</a:t>
            </a:r>
          </a:p>
        </p:txBody>
      </p:sp>
      <p:sp>
        <p:nvSpPr>
          <p:cNvPr id="101" name="TextBox 101"/>
          <p:cNvSpPr txBox="1"/>
          <p:nvPr/>
        </p:nvSpPr>
        <p:spPr>
          <a:xfrm>
            <a:off x="12670232" y="6314364"/>
            <a:ext cx="1893308" cy="371686"/>
          </a:xfrm>
          <a:prstGeom prst="rect">
            <a:avLst/>
          </a:prstGeom>
        </p:spPr>
        <p:txBody>
          <a:bodyPr lIns="0" tIns="0" rIns="0" bIns="0" rtlCol="0" anchor="t">
            <a:spAutoFit/>
          </a:bodyPr>
          <a:lstStyle/>
          <a:p>
            <a:pPr algn="l">
              <a:lnSpc>
                <a:spcPts val="3107"/>
              </a:lnSpc>
              <a:spcBef>
                <a:spcPct val="0"/>
              </a:spcBef>
            </a:pPr>
            <a:r>
              <a:rPr lang="en-US" sz="2219">
                <a:solidFill>
                  <a:srgbClr val="000000"/>
                </a:solidFill>
                <a:latin typeface="Alatsi"/>
                <a:ea typeface="Alatsi"/>
                <a:cs typeface="Alatsi"/>
                <a:sym typeface="Alatsi"/>
              </a:rPr>
              <a:t>0100 0100</a:t>
            </a:r>
          </a:p>
        </p:txBody>
      </p:sp>
      <p:sp>
        <p:nvSpPr>
          <p:cNvPr id="102" name="TextBox 102"/>
          <p:cNvSpPr txBox="1"/>
          <p:nvPr/>
        </p:nvSpPr>
        <p:spPr>
          <a:xfrm>
            <a:off x="12759728" y="7143485"/>
            <a:ext cx="1893308" cy="371686"/>
          </a:xfrm>
          <a:prstGeom prst="rect">
            <a:avLst/>
          </a:prstGeom>
        </p:spPr>
        <p:txBody>
          <a:bodyPr lIns="0" tIns="0" rIns="0" bIns="0" rtlCol="0" anchor="t">
            <a:spAutoFit/>
          </a:bodyPr>
          <a:lstStyle/>
          <a:p>
            <a:pPr algn="l">
              <a:lnSpc>
                <a:spcPts val="3107"/>
              </a:lnSpc>
              <a:spcBef>
                <a:spcPct val="0"/>
              </a:spcBef>
            </a:pPr>
            <a:r>
              <a:rPr lang="en-US" sz="2219">
                <a:solidFill>
                  <a:srgbClr val="000000"/>
                </a:solidFill>
                <a:latin typeface="Alatsi"/>
                <a:ea typeface="Alatsi"/>
                <a:cs typeface="Alatsi"/>
                <a:sym typeface="Alatsi"/>
              </a:rPr>
              <a:t>...</a:t>
            </a:r>
          </a:p>
        </p:txBody>
      </p:sp>
      <p:sp>
        <p:nvSpPr>
          <p:cNvPr id="103" name="Freeform 103"/>
          <p:cNvSpPr/>
          <p:nvPr/>
        </p:nvSpPr>
        <p:spPr>
          <a:xfrm rot="-5400000">
            <a:off x="6821134" y="3384787"/>
            <a:ext cx="3010198" cy="4474618"/>
          </a:xfrm>
          <a:custGeom>
            <a:avLst/>
            <a:gdLst/>
            <a:ahLst/>
            <a:cxnLst/>
            <a:rect l="l" t="t" r="r" b="b"/>
            <a:pathLst>
              <a:path w="3010198" h="4474618">
                <a:moveTo>
                  <a:pt x="0" y="0"/>
                </a:moveTo>
                <a:lnTo>
                  <a:pt x="3010198" y="0"/>
                </a:lnTo>
                <a:lnTo>
                  <a:pt x="3010198" y="4474618"/>
                </a:lnTo>
                <a:lnTo>
                  <a:pt x="0" y="447461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graphicFrame>
        <p:nvGraphicFramePr>
          <p:cNvPr id="104" name="Table 104"/>
          <p:cNvGraphicFramePr>
            <a:graphicFrameLocks noGrp="1"/>
          </p:cNvGraphicFramePr>
          <p:nvPr/>
        </p:nvGraphicFramePr>
        <p:xfrm>
          <a:off x="6799216" y="4282683"/>
          <a:ext cx="1460202" cy="1860400"/>
        </p:xfrm>
        <a:graphic>
          <a:graphicData uri="http://schemas.openxmlformats.org/drawingml/2006/table">
            <a:tbl>
              <a:tblPr/>
              <a:tblGrid>
                <a:gridCol w="730101">
                  <a:extLst>
                    <a:ext uri="{9D8B030D-6E8A-4147-A177-3AD203B41FA5}">
                      <a16:colId xmlns:a16="http://schemas.microsoft.com/office/drawing/2014/main" val="20000"/>
                    </a:ext>
                  </a:extLst>
                </a:gridCol>
                <a:gridCol w="730101">
                  <a:extLst>
                    <a:ext uri="{9D8B030D-6E8A-4147-A177-3AD203B41FA5}">
                      <a16:colId xmlns:a16="http://schemas.microsoft.com/office/drawing/2014/main" val="20001"/>
                    </a:ext>
                  </a:extLst>
                </a:gridCol>
              </a:tblGrid>
              <a:tr h="308902">
                <a:tc>
                  <a:txBody>
                    <a:bodyPr/>
                    <a:lstStyle/>
                    <a:p>
                      <a:pPr algn="ctr">
                        <a:lnSpc>
                          <a:spcPts val="1014"/>
                        </a:lnSpc>
                        <a:defRPr/>
                      </a:pPr>
                      <a:endParaRPr lang="en-US" sz="1100"/>
                    </a:p>
                  </a:txBody>
                  <a:tcPr marL="119079" marR="119079" marT="119079" marB="119079"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014"/>
                        </a:lnSpc>
                        <a:defRPr/>
                      </a:pPr>
                      <a:endParaRPr lang="en-US" sz="1100"/>
                    </a:p>
                  </a:txBody>
                  <a:tcPr marL="119079" marR="119079" marT="119079" marB="119079"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308902">
                <a:tc>
                  <a:txBody>
                    <a:bodyPr/>
                    <a:lstStyle/>
                    <a:p>
                      <a:pPr algn="ctr">
                        <a:lnSpc>
                          <a:spcPts val="1014"/>
                        </a:lnSpc>
                        <a:defRPr/>
                      </a:pPr>
                      <a:endParaRPr lang="en-US" sz="1100"/>
                    </a:p>
                  </a:txBody>
                  <a:tcPr marL="119079" marR="119079" marT="119079" marB="119079"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014"/>
                        </a:lnSpc>
                        <a:defRPr/>
                      </a:pPr>
                      <a:endParaRPr lang="en-US" sz="1100"/>
                    </a:p>
                  </a:txBody>
                  <a:tcPr marL="119079" marR="119079" marT="119079" marB="119079"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1"/>
                  </a:ext>
                </a:extLst>
              </a:tr>
              <a:tr h="308902">
                <a:tc>
                  <a:txBody>
                    <a:bodyPr/>
                    <a:lstStyle/>
                    <a:p>
                      <a:pPr algn="ctr">
                        <a:lnSpc>
                          <a:spcPts val="1014"/>
                        </a:lnSpc>
                        <a:defRPr/>
                      </a:pPr>
                      <a:endParaRPr lang="en-US" sz="1100"/>
                    </a:p>
                  </a:txBody>
                  <a:tcPr marL="119079" marR="119079" marT="119079" marB="119079"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014"/>
                        </a:lnSpc>
                        <a:defRPr/>
                      </a:pPr>
                      <a:endParaRPr lang="en-US" sz="1100"/>
                    </a:p>
                  </a:txBody>
                  <a:tcPr marL="119079" marR="119079" marT="119079" marB="119079"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2"/>
                  </a:ext>
                </a:extLst>
              </a:tr>
              <a:tr h="308902">
                <a:tc>
                  <a:txBody>
                    <a:bodyPr/>
                    <a:lstStyle/>
                    <a:p>
                      <a:pPr algn="ctr">
                        <a:lnSpc>
                          <a:spcPts val="1014"/>
                        </a:lnSpc>
                        <a:defRPr/>
                      </a:pPr>
                      <a:endParaRPr lang="en-US" sz="1100"/>
                    </a:p>
                  </a:txBody>
                  <a:tcPr marL="119079" marR="119079" marT="119079" marB="119079"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014"/>
                        </a:lnSpc>
                        <a:defRPr/>
                      </a:pPr>
                      <a:endParaRPr lang="en-US" sz="1100"/>
                    </a:p>
                  </a:txBody>
                  <a:tcPr marL="119079" marR="119079" marT="119079" marB="119079"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3"/>
                  </a:ext>
                </a:extLst>
              </a:tr>
              <a:tr h="308902">
                <a:tc>
                  <a:txBody>
                    <a:bodyPr/>
                    <a:lstStyle/>
                    <a:p>
                      <a:pPr algn="ctr">
                        <a:lnSpc>
                          <a:spcPts val="1014"/>
                        </a:lnSpc>
                        <a:defRPr/>
                      </a:pPr>
                      <a:endParaRPr lang="en-US" sz="1100"/>
                    </a:p>
                  </a:txBody>
                  <a:tcPr marL="119079" marR="119079" marT="119079" marB="119079"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014"/>
                        </a:lnSpc>
                        <a:defRPr/>
                      </a:pPr>
                      <a:endParaRPr lang="en-US" sz="1100"/>
                    </a:p>
                  </a:txBody>
                  <a:tcPr marL="119079" marR="119079" marT="119079" marB="119079"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4"/>
                  </a:ext>
                </a:extLst>
              </a:tr>
            </a:tbl>
          </a:graphicData>
        </a:graphic>
      </p:graphicFrame>
      <p:sp>
        <p:nvSpPr>
          <p:cNvPr id="105" name="TextBox 105"/>
          <p:cNvSpPr txBox="1"/>
          <p:nvPr/>
        </p:nvSpPr>
        <p:spPr>
          <a:xfrm>
            <a:off x="6296379" y="3511469"/>
            <a:ext cx="3096482" cy="560460"/>
          </a:xfrm>
          <a:prstGeom prst="rect">
            <a:avLst/>
          </a:prstGeom>
        </p:spPr>
        <p:txBody>
          <a:bodyPr lIns="0" tIns="0" rIns="0" bIns="0" rtlCol="0" anchor="t">
            <a:spAutoFit/>
          </a:bodyPr>
          <a:lstStyle/>
          <a:p>
            <a:pPr algn="ctr">
              <a:lnSpc>
                <a:spcPts val="2272"/>
              </a:lnSpc>
              <a:spcBef>
                <a:spcPct val="0"/>
              </a:spcBef>
            </a:pPr>
            <a:r>
              <a:rPr lang="en-US" sz="1623">
                <a:solidFill>
                  <a:srgbClr val="000000"/>
                </a:solidFill>
                <a:latin typeface="Alatsi"/>
                <a:ea typeface="Alatsi"/>
                <a:cs typeface="Alatsi"/>
                <a:sym typeface="Alatsi"/>
              </a:rPr>
              <a:t>Pass #1: Gather information about the address of the labels.</a:t>
            </a:r>
          </a:p>
        </p:txBody>
      </p:sp>
      <p:sp>
        <p:nvSpPr>
          <p:cNvPr id="106" name="TextBox 106"/>
          <p:cNvSpPr txBox="1"/>
          <p:nvPr/>
        </p:nvSpPr>
        <p:spPr>
          <a:xfrm>
            <a:off x="7007243" y="4341790"/>
            <a:ext cx="634474" cy="248087"/>
          </a:xfrm>
          <a:prstGeom prst="rect">
            <a:avLst/>
          </a:prstGeom>
        </p:spPr>
        <p:txBody>
          <a:bodyPr lIns="0" tIns="0" rIns="0" bIns="0" rtlCol="0" anchor="t">
            <a:spAutoFit/>
          </a:bodyPr>
          <a:lstStyle/>
          <a:p>
            <a:pPr algn="ctr">
              <a:lnSpc>
                <a:spcPts val="1944"/>
              </a:lnSpc>
              <a:spcBef>
                <a:spcPct val="0"/>
              </a:spcBef>
            </a:pPr>
            <a:r>
              <a:rPr lang="en-US" sz="1389">
                <a:solidFill>
                  <a:srgbClr val="000000"/>
                </a:solidFill>
                <a:latin typeface="Alatsi"/>
                <a:ea typeface="Alatsi"/>
                <a:cs typeface="Alatsi"/>
                <a:sym typeface="Alatsi"/>
              </a:rPr>
              <a:t>Symbol</a:t>
            </a:r>
          </a:p>
        </p:txBody>
      </p:sp>
      <p:sp>
        <p:nvSpPr>
          <p:cNvPr id="107" name="TextBox 107"/>
          <p:cNvSpPr txBox="1"/>
          <p:nvPr/>
        </p:nvSpPr>
        <p:spPr>
          <a:xfrm>
            <a:off x="8252917" y="4341790"/>
            <a:ext cx="634474" cy="248087"/>
          </a:xfrm>
          <a:prstGeom prst="rect">
            <a:avLst/>
          </a:prstGeom>
        </p:spPr>
        <p:txBody>
          <a:bodyPr lIns="0" tIns="0" rIns="0" bIns="0" rtlCol="0" anchor="t">
            <a:spAutoFit/>
          </a:bodyPr>
          <a:lstStyle/>
          <a:p>
            <a:pPr algn="ctr">
              <a:lnSpc>
                <a:spcPts val="1944"/>
              </a:lnSpc>
              <a:spcBef>
                <a:spcPct val="0"/>
              </a:spcBef>
            </a:pPr>
            <a:r>
              <a:rPr lang="en-US" sz="1389">
                <a:solidFill>
                  <a:srgbClr val="000000"/>
                </a:solidFill>
                <a:latin typeface="Alatsi"/>
                <a:ea typeface="Alatsi"/>
                <a:cs typeface="Alatsi"/>
                <a:sym typeface="Alatsi"/>
              </a:rPr>
              <a:t>Offset</a:t>
            </a:r>
          </a:p>
        </p:txBody>
      </p:sp>
      <p:sp>
        <p:nvSpPr>
          <p:cNvPr id="108" name="TextBox 108"/>
          <p:cNvSpPr txBox="1"/>
          <p:nvPr/>
        </p:nvSpPr>
        <p:spPr>
          <a:xfrm>
            <a:off x="7007243" y="4861381"/>
            <a:ext cx="634474" cy="248087"/>
          </a:xfrm>
          <a:prstGeom prst="rect">
            <a:avLst/>
          </a:prstGeom>
        </p:spPr>
        <p:txBody>
          <a:bodyPr lIns="0" tIns="0" rIns="0" bIns="0" rtlCol="0" anchor="t">
            <a:spAutoFit/>
          </a:bodyPr>
          <a:lstStyle/>
          <a:p>
            <a:pPr algn="ctr">
              <a:lnSpc>
                <a:spcPts val="1944"/>
              </a:lnSpc>
              <a:spcBef>
                <a:spcPct val="0"/>
              </a:spcBef>
            </a:pPr>
            <a:r>
              <a:rPr lang="en-US" sz="1389">
                <a:solidFill>
                  <a:srgbClr val="000000"/>
                </a:solidFill>
                <a:latin typeface="Alatsi"/>
                <a:ea typeface="Alatsi"/>
                <a:cs typeface="Alatsi"/>
                <a:sym typeface="Alatsi"/>
              </a:rPr>
              <a:t>MAX</a:t>
            </a:r>
          </a:p>
        </p:txBody>
      </p:sp>
      <p:sp>
        <p:nvSpPr>
          <p:cNvPr id="109" name="TextBox 109"/>
          <p:cNvSpPr txBox="1"/>
          <p:nvPr/>
        </p:nvSpPr>
        <p:spPr>
          <a:xfrm>
            <a:off x="7007243" y="5380972"/>
            <a:ext cx="634474" cy="248087"/>
          </a:xfrm>
          <a:prstGeom prst="rect">
            <a:avLst/>
          </a:prstGeom>
        </p:spPr>
        <p:txBody>
          <a:bodyPr lIns="0" tIns="0" rIns="0" bIns="0" rtlCol="0" anchor="t">
            <a:spAutoFit/>
          </a:bodyPr>
          <a:lstStyle/>
          <a:p>
            <a:pPr algn="ctr">
              <a:lnSpc>
                <a:spcPts val="1944"/>
              </a:lnSpc>
              <a:spcBef>
                <a:spcPct val="0"/>
              </a:spcBef>
            </a:pPr>
            <a:r>
              <a:rPr lang="en-US" sz="1389">
                <a:solidFill>
                  <a:srgbClr val="000000"/>
                </a:solidFill>
                <a:latin typeface="Alatsi"/>
                <a:ea typeface="Alatsi"/>
                <a:cs typeface="Alatsi"/>
                <a:sym typeface="Alatsi"/>
              </a:rPr>
              <a:t>TOTAL</a:t>
            </a:r>
          </a:p>
        </p:txBody>
      </p:sp>
      <p:sp>
        <p:nvSpPr>
          <p:cNvPr id="110" name="TextBox 110"/>
          <p:cNvSpPr txBox="1"/>
          <p:nvPr/>
        </p:nvSpPr>
        <p:spPr>
          <a:xfrm>
            <a:off x="7007243" y="5900563"/>
            <a:ext cx="634474" cy="248087"/>
          </a:xfrm>
          <a:prstGeom prst="rect">
            <a:avLst/>
          </a:prstGeom>
        </p:spPr>
        <p:txBody>
          <a:bodyPr lIns="0" tIns="0" rIns="0" bIns="0" rtlCol="0" anchor="t">
            <a:spAutoFit/>
          </a:bodyPr>
          <a:lstStyle/>
          <a:p>
            <a:pPr algn="ctr">
              <a:lnSpc>
                <a:spcPts val="1944"/>
              </a:lnSpc>
              <a:spcBef>
                <a:spcPct val="0"/>
              </a:spcBef>
            </a:pPr>
            <a:r>
              <a:rPr lang="en-US" sz="1389">
                <a:solidFill>
                  <a:srgbClr val="000000"/>
                </a:solidFill>
                <a:latin typeface="Alatsi"/>
                <a:ea typeface="Alatsi"/>
                <a:cs typeface="Alatsi"/>
                <a:sym typeface="Alatsi"/>
              </a:rPr>
              <a:t>COUNT</a:t>
            </a:r>
          </a:p>
        </p:txBody>
      </p:sp>
      <p:sp>
        <p:nvSpPr>
          <p:cNvPr id="111" name="TextBox 111"/>
          <p:cNvSpPr txBox="1"/>
          <p:nvPr/>
        </p:nvSpPr>
        <p:spPr>
          <a:xfrm>
            <a:off x="7007243" y="6420153"/>
            <a:ext cx="634474" cy="248087"/>
          </a:xfrm>
          <a:prstGeom prst="rect">
            <a:avLst/>
          </a:prstGeom>
        </p:spPr>
        <p:txBody>
          <a:bodyPr lIns="0" tIns="0" rIns="0" bIns="0" rtlCol="0" anchor="t">
            <a:spAutoFit/>
          </a:bodyPr>
          <a:lstStyle/>
          <a:p>
            <a:pPr algn="ctr">
              <a:lnSpc>
                <a:spcPts val="1944"/>
              </a:lnSpc>
              <a:spcBef>
                <a:spcPct val="0"/>
              </a:spcBef>
            </a:pPr>
            <a:r>
              <a:rPr lang="en-US" sz="1389">
                <a:solidFill>
                  <a:srgbClr val="000000"/>
                </a:solidFill>
                <a:latin typeface="Alatsi"/>
                <a:ea typeface="Alatsi"/>
                <a:cs typeface="Alatsi"/>
                <a:sym typeface="Alatsi"/>
              </a:rPr>
              <a:t>STRTLP</a:t>
            </a:r>
          </a:p>
        </p:txBody>
      </p:sp>
      <p:sp>
        <p:nvSpPr>
          <p:cNvPr id="112" name="TextBox 112"/>
          <p:cNvSpPr txBox="1"/>
          <p:nvPr/>
        </p:nvSpPr>
        <p:spPr>
          <a:xfrm>
            <a:off x="8252917" y="4861381"/>
            <a:ext cx="634474" cy="248087"/>
          </a:xfrm>
          <a:prstGeom prst="rect">
            <a:avLst/>
          </a:prstGeom>
        </p:spPr>
        <p:txBody>
          <a:bodyPr lIns="0" tIns="0" rIns="0" bIns="0" rtlCol="0" anchor="t">
            <a:spAutoFit/>
          </a:bodyPr>
          <a:lstStyle/>
          <a:p>
            <a:pPr algn="ctr">
              <a:lnSpc>
                <a:spcPts val="1944"/>
              </a:lnSpc>
              <a:spcBef>
                <a:spcPct val="0"/>
              </a:spcBef>
            </a:pPr>
            <a:r>
              <a:rPr lang="en-US" sz="1389">
                <a:solidFill>
                  <a:srgbClr val="000000"/>
                </a:solidFill>
                <a:latin typeface="Alatsi"/>
                <a:ea typeface="Alatsi"/>
                <a:cs typeface="Alatsi"/>
                <a:sym typeface="Alatsi"/>
              </a:rPr>
              <a:t>+15</a:t>
            </a:r>
          </a:p>
        </p:txBody>
      </p:sp>
      <p:sp>
        <p:nvSpPr>
          <p:cNvPr id="113" name="TextBox 113"/>
          <p:cNvSpPr txBox="1"/>
          <p:nvPr/>
        </p:nvSpPr>
        <p:spPr>
          <a:xfrm>
            <a:off x="8252917" y="5372860"/>
            <a:ext cx="634474" cy="248087"/>
          </a:xfrm>
          <a:prstGeom prst="rect">
            <a:avLst/>
          </a:prstGeom>
        </p:spPr>
        <p:txBody>
          <a:bodyPr lIns="0" tIns="0" rIns="0" bIns="0" rtlCol="0" anchor="t">
            <a:spAutoFit/>
          </a:bodyPr>
          <a:lstStyle/>
          <a:p>
            <a:pPr algn="ctr">
              <a:lnSpc>
                <a:spcPts val="1944"/>
              </a:lnSpc>
              <a:spcBef>
                <a:spcPct val="0"/>
              </a:spcBef>
            </a:pPr>
            <a:r>
              <a:rPr lang="en-US" sz="1389">
                <a:solidFill>
                  <a:srgbClr val="000000"/>
                </a:solidFill>
                <a:latin typeface="Alatsi"/>
                <a:ea typeface="Alatsi"/>
                <a:cs typeface="Alatsi"/>
                <a:sym typeface="Alatsi"/>
              </a:rPr>
              <a:t>+16</a:t>
            </a:r>
          </a:p>
        </p:txBody>
      </p:sp>
      <p:sp>
        <p:nvSpPr>
          <p:cNvPr id="114" name="TextBox 114"/>
          <p:cNvSpPr txBox="1"/>
          <p:nvPr/>
        </p:nvSpPr>
        <p:spPr>
          <a:xfrm>
            <a:off x="8252917" y="5900563"/>
            <a:ext cx="634474" cy="248087"/>
          </a:xfrm>
          <a:prstGeom prst="rect">
            <a:avLst/>
          </a:prstGeom>
        </p:spPr>
        <p:txBody>
          <a:bodyPr lIns="0" tIns="0" rIns="0" bIns="0" rtlCol="0" anchor="t">
            <a:spAutoFit/>
          </a:bodyPr>
          <a:lstStyle/>
          <a:p>
            <a:pPr algn="ctr">
              <a:lnSpc>
                <a:spcPts val="1944"/>
              </a:lnSpc>
              <a:spcBef>
                <a:spcPct val="0"/>
              </a:spcBef>
            </a:pPr>
            <a:r>
              <a:rPr lang="en-US" sz="1389">
                <a:solidFill>
                  <a:srgbClr val="000000"/>
                </a:solidFill>
                <a:latin typeface="Alatsi"/>
                <a:ea typeface="Alatsi"/>
                <a:cs typeface="Alatsi"/>
                <a:sym typeface="Alatsi"/>
              </a:rPr>
              <a:t>+17</a:t>
            </a:r>
          </a:p>
        </p:txBody>
      </p:sp>
      <p:sp>
        <p:nvSpPr>
          <p:cNvPr id="115" name="TextBox 115"/>
          <p:cNvSpPr txBox="1"/>
          <p:nvPr/>
        </p:nvSpPr>
        <p:spPr>
          <a:xfrm>
            <a:off x="8252917" y="6426107"/>
            <a:ext cx="634474" cy="248087"/>
          </a:xfrm>
          <a:prstGeom prst="rect">
            <a:avLst/>
          </a:prstGeom>
        </p:spPr>
        <p:txBody>
          <a:bodyPr lIns="0" tIns="0" rIns="0" bIns="0" rtlCol="0" anchor="t">
            <a:spAutoFit/>
          </a:bodyPr>
          <a:lstStyle/>
          <a:p>
            <a:pPr algn="ctr">
              <a:lnSpc>
                <a:spcPts val="1944"/>
              </a:lnSpc>
              <a:spcBef>
                <a:spcPct val="0"/>
              </a:spcBef>
            </a:pPr>
            <a:r>
              <a:rPr lang="en-US" sz="1389">
                <a:solidFill>
                  <a:srgbClr val="000000"/>
                </a:solidFill>
                <a:latin typeface="Alatsi"/>
                <a:ea typeface="Alatsi"/>
                <a:cs typeface="Alatsi"/>
                <a:sym typeface="Alatsi"/>
              </a:rPr>
              <a:t>+7</a:t>
            </a:r>
          </a:p>
        </p:txBody>
      </p:sp>
      <p:sp>
        <p:nvSpPr>
          <p:cNvPr id="116" name="TextBox 116"/>
          <p:cNvSpPr txBox="1"/>
          <p:nvPr/>
        </p:nvSpPr>
        <p:spPr>
          <a:xfrm>
            <a:off x="7007243" y="6811587"/>
            <a:ext cx="1792162" cy="273905"/>
          </a:xfrm>
          <a:prstGeom prst="rect">
            <a:avLst/>
          </a:prstGeom>
        </p:spPr>
        <p:txBody>
          <a:bodyPr lIns="0" tIns="0" rIns="0" bIns="0" rtlCol="0" anchor="t">
            <a:spAutoFit/>
          </a:bodyPr>
          <a:lstStyle/>
          <a:p>
            <a:pPr algn="ctr">
              <a:lnSpc>
                <a:spcPts val="2272"/>
              </a:lnSpc>
              <a:spcBef>
                <a:spcPct val="0"/>
              </a:spcBef>
            </a:pPr>
            <a:r>
              <a:rPr lang="en-US" sz="1623">
                <a:solidFill>
                  <a:srgbClr val="000000"/>
                </a:solidFill>
                <a:latin typeface="Alatsi"/>
                <a:ea typeface="Alatsi"/>
                <a:cs typeface="Alatsi"/>
                <a:sym typeface="Alatsi"/>
              </a:rPr>
              <a:t>Symbol Table</a:t>
            </a:r>
          </a:p>
        </p:txBody>
      </p:sp>
      <p:sp>
        <p:nvSpPr>
          <p:cNvPr id="120" name="TextBox 120"/>
          <p:cNvSpPr txBox="1"/>
          <p:nvPr/>
        </p:nvSpPr>
        <p:spPr>
          <a:xfrm>
            <a:off x="1028700" y="267814"/>
            <a:ext cx="7502022" cy="493072"/>
          </a:xfrm>
          <a:prstGeom prst="rect">
            <a:avLst/>
          </a:prstGeom>
        </p:spPr>
        <p:txBody>
          <a:bodyPr lIns="0" tIns="0" rIns="0" bIns="0" rtlCol="0" anchor="t">
            <a:spAutoFit/>
          </a:bodyPr>
          <a:lstStyle/>
          <a:p>
            <a:pPr marL="0" lvl="0" indent="0" algn="l">
              <a:lnSpc>
                <a:spcPts val="3647"/>
              </a:lnSpc>
              <a:spcBef>
                <a:spcPct val="0"/>
              </a:spcBef>
            </a:pPr>
            <a:r>
              <a:rPr lang="en-US" sz="3256" b="1" spc="-97">
                <a:solidFill>
                  <a:srgbClr val="FF1495"/>
                </a:solidFill>
                <a:latin typeface="Poppins Bold"/>
                <a:ea typeface="Poppins Bold"/>
                <a:cs typeface="Poppins Bold"/>
                <a:sym typeface="Poppins Bold"/>
              </a:rPr>
              <a:t>6.4 The Two-Pass Assembly Process</a:t>
            </a: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rot="-5400000">
            <a:off x="512600" y="1049546"/>
            <a:ext cx="1030408" cy="1531688"/>
          </a:xfrm>
          <a:custGeom>
            <a:avLst/>
            <a:gdLst/>
            <a:ahLst/>
            <a:cxnLst/>
            <a:rect l="l" t="t" r="r" b="b"/>
            <a:pathLst>
              <a:path w="1030408" h="1531688">
                <a:moveTo>
                  <a:pt x="0" y="0"/>
                </a:moveTo>
                <a:lnTo>
                  <a:pt x="1030408" y="0"/>
                </a:lnTo>
                <a:lnTo>
                  <a:pt x="1030408" y="1531689"/>
                </a:lnTo>
                <a:lnTo>
                  <a:pt x="0" y="153168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8" name="Freeform 8"/>
          <p:cNvSpPr/>
          <p:nvPr/>
        </p:nvSpPr>
        <p:spPr>
          <a:xfrm>
            <a:off x="657019" y="1509139"/>
            <a:ext cx="612503" cy="612503"/>
          </a:xfrm>
          <a:custGeom>
            <a:avLst/>
            <a:gdLst/>
            <a:ahLst/>
            <a:cxnLst/>
            <a:rect l="l" t="t" r="r" b="b"/>
            <a:pathLst>
              <a:path w="612503" h="612503">
                <a:moveTo>
                  <a:pt x="0" y="0"/>
                </a:moveTo>
                <a:lnTo>
                  <a:pt x="612504" y="0"/>
                </a:lnTo>
                <a:lnTo>
                  <a:pt x="612504" y="612503"/>
                </a:lnTo>
                <a:lnTo>
                  <a:pt x="0" y="61250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9" name="Freeform 9"/>
          <p:cNvSpPr/>
          <p:nvPr/>
        </p:nvSpPr>
        <p:spPr>
          <a:xfrm>
            <a:off x="971226" y="1905879"/>
            <a:ext cx="596593" cy="596593"/>
          </a:xfrm>
          <a:custGeom>
            <a:avLst/>
            <a:gdLst/>
            <a:ahLst/>
            <a:cxnLst/>
            <a:rect l="l" t="t" r="r" b="b"/>
            <a:pathLst>
              <a:path w="596593" h="596593">
                <a:moveTo>
                  <a:pt x="0" y="0"/>
                </a:moveTo>
                <a:lnTo>
                  <a:pt x="596593" y="0"/>
                </a:lnTo>
                <a:lnTo>
                  <a:pt x="596593" y="596593"/>
                </a:lnTo>
                <a:lnTo>
                  <a:pt x="0" y="59659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10" name="Freeform 10"/>
          <p:cNvSpPr/>
          <p:nvPr/>
        </p:nvSpPr>
        <p:spPr>
          <a:xfrm rot="-5400000">
            <a:off x="5242942" y="4152341"/>
            <a:ext cx="1904395" cy="2830858"/>
          </a:xfrm>
          <a:custGeom>
            <a:avLst/>
            <a:gdLst/>
            <a:ahLst/>
            <a:cxnLst/>
            <a:rect l="l" t="t" r="r" b="b"/>
            <a:pathLst>
              <a:path w="1904395" h="2830858">
                <a:moveTo>
                  <a:pt x="0" y="0"/>
                </a:moveTo>
                <a:lnTo>
                  <a:pt x="1904395" y="0"/>
                </a:lnTo>
                <a:lnTo>
                  <a:pt x="1904395" y="2830858"/>
                </a:lnTo>
                <a:lnTo>
                  <a:pt x="0" y="283085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1" name="TextBox 11"/>
          <p:cNvSpPr txBox="1"/>
          <p:nvPr/>
        </p:nvSpPr>
        <p:spPr>
          <a:xfrm>
            <a:off x="4861031" y="4964763"/>
            <a:ext cx="1732679" cy="1177439"/>
          </a:xfrm>
          <a:prstGeom prst="rect">
            <a:avLst/>
          </a:prstGeom>
        </p:spPr>
        <p:txBody>
          <a:bodyPr lIns="0" tIns="0" rIns="0" bIns="0" rtlCol="0" anchor="t">
            <a:spAutoFit/>
          </a:bodyPr>
          <a:lstStyle/>
          <a:p>
            <a:pPr algn="l">
              <a:lnSpc>
                <a:spcPts val="1897"/>
              </a:lnSpc>
            </a:pPr>
            <a:r>
              <a:rPr lang="en-US" sz="1355">
                <a:solidFill>
                  <a:srgbClr val="000000"/>
                </a:solidFill>
                <a:latin typeface="Alatsi"/>
                <a:ea typeface="Alatsi"/>
                <a:cs typeface="Alatsi"/>
                <a:sym typeface="Alatsi"/>
              </a:rPr>
              <a:t>Pass #2: Use the symbol table and the opcode lookup table to output the machine code for the program.</a:t>
            </a:r>
          </a:p>
        </p:txBody>
      </p:sp>
      <p:grpSp>
        <p:nvGrpSpPr>
          <p:cNvPr id="12" name="Group 12"/>
          <p:cNvGrpSpPr/>
          <p:nvPr/>
        </p:nvGrpSpPr>
        <p:grpSpPr>
          <a:xfrm>
            <a:off x="1793648" y="2211933"/>
            <a:ext cx="2727951" cy="7399849"/>
            <a:chOff x="0" y="0"/>
            <a:chExt cx="3637268" cy="9866466"/>
          </a:xfrm>
        </p:grpSpPr>
        <p:grpSp>
          <p:nvGrpSpPr>
            <p:cNvPr id="13" name="Group 13"/>
            <p:cNvGrpSpPr/>
            <p:nvPr/>
          </p:nvGrpSpPr>
          <p:grpSpPr>
            <a:xfrm>
              <a:off x="0" y="0"/>
              <a:ext cx="3637268" cy="9866466"/>
              <a:chOff x="0" y="0"/>
              <a:chExt cx="758477" cy="2057446"/>
            </a:xfrm>
          </p:grpSpPr>
          <p:sp>
            <p:nvSpPr>
              <p:cNvPr id="14" name="Freeform 14"/>
              <p:cNvSpPr/>
              <p:nvPr/>
            </p:nvSpPr>
            <p:spPr>
              <a:xfrm>
                <a:off x="0" y="0"/>
                <a:ext cx="758477" cy="2057446"/>
              </a:xfrm>
              <a:custGeom>
                <a:avLst/>
                <a:gdLst/>
                <a:ahLst/>
                <a:cxnLst/>
                <a:rect l="l" t="t" r="r" b="b"/>
                <a:pathLst>
                  <a:path w="758477" h="2057446">
                    <a:moveTo>
                      <a:pt x="167442" y="0"/>
                    </a:moveTo>
                    <a:lnTo>
                      <a:pt x="591035" y="0"/>
                    </a:lnTo>
                    <a:cubicBezTo>
                      <a:pt x="635443" y="0"/>
                      <a:pt x="678033" y="17641"/>
                      <a:pt x="709434" y="49043"/>
                    </a:cubicBezTo>
                    <a:cubicBezTo>
                      <a:pt x="740835" y="80444"/>
                      <a:pt x="758477" y="123034"/>
                      <a:pt x="758477" y="167442"/>
                    </a:cubicBezTo>
                    <a:lnTo>
                      <a:pt x="758477" y="1890004"/>
                    </a:lnTo>
                    <a:cubicBezTo>
                      <a:pt x="758477" y="1982480"/>
                      <a:pt x="683510" y="2057446"/>
                      <a:pt x="591035" y="2057446"/>
                    </a:cubicBezTo>
                    <a:lnTo>
                      <a:pt x="167442" y="2057446"/>
                    </a:lnTo>
                    <a:cubicBezTo>
                      <a:pt x="74966" y="2057446"/>
                      <a:pt x="0" y="1982480"/>
                      <a:pt x="0" y="1890004"/>
                    </a:cubicBezTo>
                    <a:lnTo>
                      <a:pt x="0" y="167442"/>
                    </a:lnTo>
                    <a:cubicBezTo>
                      <a:pt x="0" y="74966"/>
                      <a:pt x="74966" y="0"/>
                      <a:pt x="167442" y="0"/>
                    </a:cubicBezTo>
                    <a:close/>
                  </a:path>
                </a:pathLst>
              </a:custGeom>
              <a:solidFill>
                <a:srgbClr val="5E17EB"/>
              </a:solidFill>
            </p:spPr>
            <p:txBody>
              <a:bodyPr/>
              <a:lstStyle/>
              <a:p>
                <a:endParaRPr lang="en-PH"/>
              </a:p>
            </p:txBody>
          </p:sp>
          <p:sp>
            <p:nvSpPr>
              <p:cNvPr id="15" name="TextBox 15"/>
              <p:cNvSpPr txBox="1"/>
              <p:nvPr/>
            </p:nvSpPr>
            <p:spPr>
              <a:xfrm>
                <a:off x="0" y="-28575"/>
                <a:ext cx="758477" cy="2086021"/>
              </a:xfrm>
              <a:prstGeom prst="rect">
                <a:avLst/>
              </a:prstGeom>
            </p:spPr>
            <p:txBody>
              <a:bodyPr lIns="42076" tIns="42076" rIns="42076" bIns="42076" rtlCol="0" anchor="ctr"/>
              <a:lstStyle/>
              <a:p>
                <a:pPr algn="ctr">
                  <a:lnSpc>
                    <a:spcPts val="2595"/>
                  </a:lnSpc>
                </a:pPr>
                <a:endParaRPr/>
              </a:p>
            </p:txBody>
          </p:sp>
        </p:grpSp>
        <p:grpSp>
          <p:nvGrpSpPr>
            <p:cNvPr id="16" name="Group 16"/>
            <p:cNvGrpSpPr/>
            <p:nvPr/>
          </p:nvGrpSpPr>
          <p:grpSpPr>
            <a:xfrm>
              <a:off x="485771" y="784225"/>
              <a:ext cx="2030592" cy="497274"/>
              <a:chOff x="0" y="0"/>
              <a:chExt cx="1520437" cy="372342"/>
            </a:xfrm>
          </p:grpSpPr>
          <p:sp>
            <p:nvSpPr>
              <p:cNvPr id="17" name="Freeform 1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18" name="Group 18"/>
            <p:cNvGrpSpPr/>
            <p:nvPr/>
          </p:nvGrpSpPr>
          <p:grpSpPr>
            <a:xfrm>
              <a:off x="485771" y="1275018"/>
              <a:ext cx="2030592" cy="497274"/>
              <a:chOff x="0" y="0"/>
              <a:chExt cx="1520437" cy="372342"/>
            </a:xfrm>
          </p:grpSpPr>
          <p:sp>
            <p:nvSpPr>
              <p:cNvPr id="19" name="Freeform 1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0" name="Group 20"/>
            <p:cNvGrpSpPr/>
            <p:nvPr/>
          </p:nvGrpSpPr>
          <p:grpSpPr>
            <a:xfrm>
              <a:off x="485771" y="1694660"/>
              <a:ext cx="2030592" cy="497274"/>
              <a:chOff x="0" y="0"/>
              <a:chExt cx="1520437" cy="372342"/>
            </a:xfrm>
          </p:grpSpPr>
          <p:sp>
            <p:nvSpPr>
              <p:cNvPr id="21" name="Freeform 2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2" name="Group 22"/>
            <p:cNvGrpSpPr/>
            <p:nvPr/>
          </p:nvGrpSpPr>
          <p:grpSpPr>
            <a:xfrm>
              <a:off x="485771" y="2185454"/>
              <a:ext cx="2030592" cy="497274"/>
              <a:chOff x="0" y="0"/>
              <a:chExt cx="1520437" cy="372342"/>
            </a:xfrm>
          </p:grpSpPr>
          <p:sp>
            <p:nvSpPr>
              <p:cNvPr id="23" name="Freeform 2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4" name="Group 24"/>
            <p:cNvGrpSpPr/>
            <p:nvPr/>
          </p:nvGrpSpPr>
          <p:grpSpPr>
            <a:xfrm>
              <a:off x="485771" y="2682728"/>
              <a:ext cx="2030592" cy="497274"/>
              <a:chOff x="0" y="0"/>
              <a:chExt cx="1520437" cy="372342"/>
            </a:xfrm>
          </p:grpSpPr>
          <p:sp>
            <p:nvSpPr>
              <p:cNvPr id="25" name="Freeform 2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6" name="Group 26"/>
            <p:cNvGrpSpPr/>
            <p:nvPr/>
          </p:nvGrpSpPr>
          <p:grpSpPr>
            <a:xfrm>
              <a:off x="492303" y="3173522"/>
              <a:ext cx="2030592" cy="497274"/>
              <a:chOff x="0" y="0"/>
              <a:chExt cx="1520437" cy="372342"/>
            </a:xfrm>
          </p:grpSpPr>
          <p:sp>
            <p:nvSpPr>
              <p:cNvPr id="27" name="Freeform 2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8" name="Group 28"/>
            <p:cNvGrpSpPr/>
            <p:nvPr/>
          </p:nvGrpSpPr>
          <p:grpSpPr>
            <a:xfrm>
              <a:off x="492303" y="6056575"/>
              <a:ext cx="2030592" cy="497274"/>
              <a:chOff x="0" y="0"/>
              <a:chExt cx="1520437" cy="372342"/>
            </a:xfrm>
          </p:grpSpPr>
          <p:sp>
            <p:nvSpPr>
              <p:cNvPr id="29" name="Freeform 2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0" name="Group 30"/>
            <p:cNvGrpSpPr/>
            <p:nvPr/>
          </p:nvGrpSpPr>
          <p:grpSpPr>
            <a:xfrm>
              <a:off x="492303" y="6553850"/>
              <a:ext cx="2030592" cy="497274"/>
              <a:chOff x="0" y="0"/>
              <a:chExt cx="1520437" cy="372342"/>
            </a:xfrm>
          </p:grpSpPr>
          <p:sp>
            <p:nvSpPr>
              <p:cNvPr id="31" name="Freeform 3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2" name="Group 32"/>
            <p:cNvGrpSpPr/>
            <p:nvPr/>
          </p:nvGrpSpPr>
          <p:grpSpPr>
            <a:xfrm>
              <a:off x="492303" y="7044643"/>
              <a:ext cx="2030592" cy="497274"/>
              <a:chOff x="0" y="0"/>
              <a:chExt cx="1520437" cy="372342"/>
            </a:xfrm>
          </p:grpSpPr>
          <p:sp>
            <p:nvSpPr>
              <p:cNvPr id="33" name="Freeform 3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4" name="Group 34"/>
            <p:cNvGrpSpPr/>
            <p:nvPr/>
          </p:nvGrpSpPr>
          <p:grpSpPr>
            <a:xfrm>
              <a:off x="492303" y="7464285"/>
              <a:ext cx="2030592" cy="497274"/>
              <a:chOff x="0" y="0"/>
              <a:chExt cx="1520437" cy="372342"/>
            </a:xfrm>
          </p:grpSpPr>
          <p:sp>
            <p:nvSpPr>
              <p:cNvPr id="35" name="Freeform 3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6" name="Group 36"/>
            <p:cNvGrpSpPr/>
            <p:nvPr/>
          </p:nvGrpSpPr>
          <p:grpSpPr>
            <a:xfrm>
              <a:off x="492303" y="7955079"/>
              <a:ext cx="2030592" cy="497274"/>
              <a:chOff x="0" y="0"/>
              <a:chExt cx="1520437" cy="372342"/>
            </a:xfrm>
          </p:grpSpPr>
          <p:sp>
            <p:nvSpPr>
              <p:cNvPr id="37" name="Freeform 3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8" name="Group 38"/>
            <p:cNvGrpSpPr/>
            <p:nvPr/>
          </p:nvGrpSpPr>
          <p:grpSpPr>
            <a:xfrm>
              <a:off x="485771" y="3670796"/>
              <a:ext cx="2030592" cy="497274"/>
              <a:chOff x="0" y="0"/>
              <a:chExt cx="1520437" cy="372342"/>
            </a:xfrm>
          </p:grpSpPr>
          <p:sp>
            <p:nvSpPr>
              <p:cNvPr id="39" name="Freeform 3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0" name="Group 40"/>
            <p:cNvGrpSpPr/>
            <p:nvPr/>
          </p:nvGrpSpPr>
          <p:grpSpPr>
            <a:xfrm>
              <a:off x="485771" y="4168071"/>
              <a:ext cx="2030592" cy="497274"/>
              <a:chOff x="0" y="0"/>
              <a:chExt cx="1520437" cy="372342"/>
            </a:xfrm>
          </p:grpSpPr>
          <p:sp>
            <p:nvSpPr>
              <p:cNvPr id="41" name="Freeform 4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2" name="Group 42"/>
            <p:cNvGrpSpPr/>
            <p:nvPr/>
          </p:nvGrpSpPr>
          <p:grpSpPr>
            <a:xfrm>
              <a:off x="485771" y="4658864"/>
              <a:ext cx="2030592" cy="497274"/>
              <a:chOff x="0" y="0"/>
              <a:chExt cx="1520437" cy="372342"/>
            </a:xfrm>
          </p:grpSpPr>
          <p:sp>
            <p:nvSpPr>
              <p:cNvPr id="43" name="Freeform 4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4" name="Group 44"/>
            <p:cNvGrpSpPr/>
            <p:nvPr/>
          </p:nvGrpSpPr>
          <p:grpSpPr>
            <a:xfrm>
              <a:off x="485771" y="5078506"/>
              <a:ext cx="2030592" cy="497274"/>
              <a:chOff x="0" y="0"/>
              <a:chExt cx="1520437" cy="372342"/>
            </a:xfrm>
          </p:grpSpPr>
          <p:sp>
            <p:nvSpPr>
              <p:cNvPr id="45" name="Freeform 4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6" name="Group 46"/>
            <p:cNvGrpSpPr/>
            <p:nvPr/>
          </p:nvGrpSpPr>
          <p:grpSpPr>
            <a:xfrm>
              <a:off x="485771" y="5569300"/>
              <a:ext cx="2030592" cy="497274"/>
              <a:chOff x="0" y="0"/>
              <a:chExt cx="1520437" cy="372342"/>
            </a:xfrm>
          </p:grpSpPr>
          <p:sp>
            <p:nvSpPr>
              <p:cNvPr id="47" name="Freeform 4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8" name="Group 48"/>
            <p:cNvGrpSpPr/>
            <p:nvPr/>
          </p:nvGrpSpPr>
          <p:grpSpPr>
            <a:xfrm>
              <a:off x="492303" y="8445255"/>
              <a:ext cx="2030592" cy="497274"/>
              <a:chOff x="0" y="0"/>
              <a:chExt cx="1520437" cy="372342"/>
            </a:xfrm>
          </p:grpSpPr>
          <p:sp>
            <p:nvSpPr>
              <p:cNvPr id="49" name="Freeform 4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50" name="Group 50"/>
            <p:cNvGrpSpPr/>
            <p:nvPr/>
          </p:nvGrpSpPr>
          <p:grpSpPr>
            <a:xfrm>
              <a:off x="492303" y="8936049"/>
              <a:ext cx="2030592" cy="497274"/>
              <a:chOff x="0" y="0"/>
              <a:chExt cx="1520437" cy="372342"/>
            </a:xfrm>
          </p:grpSpPr>
          <p:sp>
            <p:nvSpPr>
              <p:cNvPr id="51" name="Freeform 5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sp>
          <p:nvSpPr>
            <p:cNvPr id="52" name="TextBox 52"/>
            <p:cNvSpPr txBox="1"/>
            <p:nvPr/>
          </p:nvSpPr>
          <p:spPr>
            <a:xfrm>
              <a:off x="2383932" y="7559643"/>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214</a:t>
              </a:r>
            </a:p>
          </p:txBody>
        </p:sp>
        <p:sp>
          <p:nvSpPr>
            <p:cNvPr id="53" name="TextBox 53"/>
            <p:cNvSpPr txBox="1"/>
            <p:nvPr/>
          </p:nvSpPr>
          <p:spPr>
            <a:xfrm>
              <a:off x="2383932" y="7999505"/>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215</a:t>
              </a:r>
            </a:p>
          </p:txBody>
        </p:sp>
        <p:sp>
          <p:nvSpPr>
            <p:cNvPr id="54" name="TextBox 54"/>
            <p:cNvSpPr txBox="1"/>
            <p:nvPr/>
          </p:nvSpPr>
          <p:spPr>
            <a:xfrm>
              <a:off x="2383932" y="8563097"/>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216</a:t>
              </a:r>
            </a:p>
          </p:txBody>
        </p:sp>
        <p:sp>
          <p:nvSpPr>
            <p:cNvPr id="55" name="TextBox 55"/>
            <p:cNvSpPr txBox="1"/>
            <p:nvPr/>
          </p:nvSpPr>
          <p:spPr>
            <a:xfrm>
              <a:off x="2383932" y="9025354"/>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217</a:t>
              </a:r>
            </a:p>
          </p:txBody>
        </p:sp>
        <p:sp>
          <p:nvSpPr>
            <p:cNvPr id="56" name="TextBox 56"/>
            <p:cNvSpPr txBox="1"/>
            <p:nvPr/>
          </p:nvSpPr>
          <p:spPr>
            <a:xfrm>
              <a:off x="522114" y="5105620"/>
              <a:ext cx="1985381"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STO TOTAL</a:t>
              </a:r>
            </a:p>
          </p:txBody>
        </p:sp>
        <p:sp>
          <p:nvSpPr>
            <p:cNvPr id="57" name="TextBox 57"/>
            <p:cNvSpPr txBox="1"/>
            <p:nvPr/>
          </p:nvSpPr>
          <p:spPr>
            <a:xfrm>
              <a:off x="536050" y="5618149"/>
              <a:ext cx="2012164"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LDD COUNT</a:t>
              </a:r>
            </a:p>
          </p:txBody>
        </p:sp>
        <p:sp>
          <p:nvSpPr>
            <p:cNvPr id="58" name="TextBox 58"/>
            <p:cNvSpPr txBox="1"/>
            <p:nvPr/>
          </p:nvSpPr>
          <p:spPr>
            <a:xfrm>
              <a:off x="2383932" y="5096875"/>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209</a:t>
              </a:r>
            </a:p>
          </p:txBody>
        </p:sp>
        <p:sp>
          <p:nvSpPr>
            <p:cNvPr id="59" name="TextBox 59"/>
            <p:cNvSpPr txBox="1"/>
            <p:nvPr/>
          </p:nvSpPr>
          <p:spPr>
            <a:xfrm>
              <a:off x="2383932" y="5660467"/>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210</a:t>
              </a:r>
            </a:p>
          </p:txBody>
        </p:sp>
        <p:sp>
          <p:nvSpPr>
            <p:cNvPr id="60" name="TextBox 60"/>
            <p:cNvSpPr txBox="1"/>
            <p:nvPr/>
          </p:nvSpPr>
          <p:spPr>
            <a:xfrm>
              <a:off x="2383932" y="6112191"/>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211</a:t>
              </a:r>
            </a:p>
          </p:txBody>
        </p:sp>
        <p:sp>
          <p:nvSpPr>
            <p:cNvPr id="61" name="TextBox 61"/>
            <p:cNvSpPr txBox="1"/>
            <p:nvPr/>
          </p:nvSpPr>
          <p:spPr>
            <a:xfrm>
              <a:off x="776824" y="109397"/>
              <a:ext cx="2168491" cy="560104"/>
            </a:xfrm>
            <a:prstGeom prst="rect">
              <a:avLst/>
            </a:prstGeom>
          </p:spPr>
          <p:txBody>
            <a:bodyPr lIns="0" tIns="0" rIns="0" bIns="0" rtlCol="0" anchor="t">
              <a:spAutoFit/>
            </a:bodyPr>
            <a:lstStyle/>
            <a:p>
              <a:pPr algn="ctr">
                <a:lnSpc>
                  <a:spcPts val="3533"/>
                </a:lnSpc>
              </a:pPr>
              <a:r>
                <a:rPr lang="en-US" sz="2524" b="1">
                  <a:solidFill>
                    <a:srgbClr val="FFFFFF"/>
                  </a:solidFill>
                  <a:latin typeface="Now Bold"/>
                  <a:ea typeface="Now Bold"/>
                  <a:cs typeface="Now Bold"/>
                  <a:sym typeface="Now Bold"/>
                </a:rPr>
                <a:t>Memory</a:t>
              </a:r>
            </a:p>
          </p:txBody>
        </p:sp>
        <p:sp>
          <p:nvSpPr>
            <p:cNvPr id="62" name="TextBox 62"/>
            <p:cNvSpPr txBox="1"/>
            <p:nvPr/>
          </p:nvSpPr>
          <p:spPr>
            <a:xfrm>
              <a:off x="624735" y="834337"/>
              <a:ext cx="1765729" cy="35895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IN</a:t>
              </a:r>
            </a:p>
          </p:txBody>
        </p:sp>
        <p:sp>
          <p:nvSpPr>
            <p:cNvPr id="63" name="TextBox 63"/>
            <p:cNvSpPr txBox="1"/>
            <p:nvPr/>
          </p:nvSpPr>
          <p:spPr>
            <a:xfrm>
              <a:off x="857301" y="6107976"/>
              <a:ext cx="1315006" cy="356373"/>
            </a:xfrm>
            <a:prstGeom prst="rect">
              <a:avLst/>
            </a:prstGeom>
          </p:spPr>
          <p:txBody>
            <a:bodyPr lIns="0" tIns="0" rIns="0" bIns="0" rtlCol="0" anchor="t">
              <a:spAutoFit/>
            </a:bodyPr>
            <a:lstStyle/>
            <a:p>
              <a:pPr algn="l">
                <a:lnSpc>
                  <a:spcPts val="2226"/>
                </a:lnSpc>
              </a:pPr>
              <a:r>
                <a:rPr lang="en-US" sz="1590" b="1">
                  <a:solidFill>
                    <a:srgbClr val="FFFFFF"/>
                  </a:solidFill>
                  <a:latin typeface="Now Bold"/>
                  <a:ea typeface="Now Bold"/>
                  <a:cs typeface="Now Bold"/>
                  <a:sym typeface="Now Bold"/>
                </a:rPr>
                <a:t>INC ACC</a:t>
              </a:r>
            </a:p>
          </p:txBody>
        </p:sp>
        <p:sp>
          <p:nvSpPr>
            <p:cNvPr id="64" name="TextBox 64"/>
            <p:cNvSpPr txBox="1"/>
            <p:nvPr/>
          </p:nvSpPr>
          <p:spPr>
            <a:xfrm>
              <a:off x="673549" y="6593249"/>
              <a:ext cx="2094113" cy="356373"/>
            </a:xfrm>
            <a:prstGeom prst="rect">
              <a:avLst/>
            </a:prstGeom>
          </p:spPr>
          <p:txBody>
            <a:bodyPr lIns="0" tIns="0" rIns="0" bIns="0" rtlCol="0" anchor="t">
              <a:spAutoFit/>
            </a:bodyPr>
            <a:lstStyle/>
            <a:p>
              <a:pPr algn="l">
                <a:lnSpc>
                  <a:spcPts val="2226"/>
                </a:lnSpc>
              </a:pPr>
              <a:r>
                <a:rPr lang="en-US" sz="1590" b="1">
                  <a:solidFill>
                    <a:srgbClr val="FFFFFF"/>
                  </a:solidFill>
                  <a:latin typeface="Now Bold"/>
                  <a:ea typeface="Now Bold"/>
                  <a:cs typeface="Now Bold"/>
                  <a:sym typeface="Now Bold"/>
                </a:rPr>
                <a:t>CMP MAX</a:t>
              </a:r>
            </a:p>
          </p:txBody>
        </p:sp>
        <p:sp>
          <p:nvSpPr>
            <p:cNvPr id="65" name="TextBox 65"/>
            <p:cNvSpPr txBox="1"/>
            <p:nvPr/>
          </p:nvSpPr>
          <p:spPr>
            <a:xfrm>
              <a:off x="603667" y="7079452"/>
              <a:ext cx="1768673"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JPN STRLTP</a:t>
              </a:r>
            </a:p>
          </p:txBody>
        </p:sp>
        <p:sp>
          <p:nvSpPr>
            <p:cNvPr id="66" name="TextBox 66"/>
            <p:cNvSpPr txBox="1"/>
            <p:nvPr/>
          </p:nvSpPr>
          <p:spPr>
            <a:xfrm>
              <a:off x="966467" y="7503817"/>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END</a:t>
              </a:r>
            </a:p>
          </p:txBody>
        </p:sp>
        <p:sp>
          <p:nvSpPr>
            <p:cNvPr id="67" name="TextBox 67"/>
            <p:cNvSpPr txBox="1"/>
            <p:nvPr/>
          </p:nvSpPr>
          <p:spPr>
            <a:xfrm>
              <a:off x="624735" y="1344701"/>
              <a:ext cx="1765729" cy="35895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SUB #48</a:t>
              </a:r>
            </a:p>
          </p:txBody>
        </p:sp>
        <p:sp>
          <p:nvSpPr>
            <p:cNvPr id="68" name="TextBox 68"/>
            <p:cNvSpPr txBox="1"/>
            <p:nvPr/>
          </p:nvSpPr>
          <p:spPr>
            <a:xfrm>
              <a:off x="624735" y="1748934"/>
              <a:ext cx="1765729" cy="35895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STO MAX</a:t>
              </a:r>
            </a:p>
          </p:txBody>
        </p:sp>
        <p:sp>
          <p:nvSpPr>
            <p:cNvPr id="69" name="TextBox 69"/>
            <p:cNvSpPr txBox="1"/>
            <p:nvPr/>
          </p:nvSpPr>
          <p:spPr>
            <a:xfrm>
              <a:off x="618203" y="2262271"/>
              <a:ext cx="1765729" cy="35895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LDM #0</a:t>
              </a:r>
            </a:p>
          </p:txBody>
        </p:sp>
        <p:sp>
          <p:nvSpPr>
            <p:cNvPr id="70" name="TextBox 70"/>
            <p:cNvSpPr txBox="1"/>
            <p:nvPr/>
          </p:nvSpPr>
          <p:spPr>
            <a:xfrm>
              <a:off x="618203" y="2757391"/>
              <a:ext cx="1765729" cy="35895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STO TOTAL</a:t>
              </a:r>
            </a:p>
          </p:txBody>
        </p:sp>
        <p:sp>
          <p:nvSpPr>
            <p:cNvPr id="71" name="TextBox 71"/>
            <p:cNvSpPr txBox="1"/>
            <p:nvPr/>
          </p:nvSpPr>
          <p:spPr>
            <a:xfrm>
              <a:off x="644986" y="3254665"/>
              <a:ext cx="1765729" cy="35895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STO COUNT</a:t>
              </a:r>
            </a:p>
          </p:txBody>
        </p:sp>
        <p:sp>
          <p:nvSpPr>
            <p:cNvPr id="72" name="TextBox 72"/>
            <p:cNvSpPr txBox="1"/>
            <p:nvPr/>
          </p:nvSpPr>
          <p:spPr>
            <a:xfrm>
              <a:off x="673549" y="4693674"/>
              <a:ext cx="1737166"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ADD TOTAL</a:t>
              </a:r>
            </a:p>
          </p:txBody>
        </p:sp>
        <p:sp>
          <p:nvSpPr>
            <p:cNvPr id="73" name="TextBox 73"/>
            <p:cNvSpPr txBox="1"/>
            <p:nvPr/>
          </p:nvSpPr>
          <p:spPr>
            <a:xfrm>
              <a:off x="2383932" y="848430"/>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200</a:t>
              </a:r>
            </a:p>
          </p:txBody>
        </p:sp>
        <p:sp>
          <p:nvSpPr>
            <p:cNvPr id="74" name="TextBox 74"/>
            <p:cNvSpPr txBox="1"/>
            <p:nvPr/>
          </p:nvSpPr>
          <p:spPr>
            <a:xfrm>
              <a:off x="857301" y="3719646"/>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IN</a:t>
              </a:r>
            </a:p>
          </p:txBody>
        </p:sp>
        <p:sp>
          <p:nvSpPr>
            <p:cNvPr id="75" name="TextBox 75"/>
            <p:cNvSpPr txBox="1"/>
            <p:nvPr/>
          </p:nvSpPr>
          <p:spPr>
            <a:xfrm>
              <a:off x="721317" y="4222974"/>
              <a:ext cx="1533372"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SUB #48</a:t>
              </a:r>
            </a:p>
          </p:txBody>
        </p:sp>
        <p:sp>
          <p:nvSpPr>
            <p:cNvPr id="76" name="TextBox 76"/>
            <p:cNvSpPr txBox="1"/>
            <p:nvPr/>
          </p:nvSpPr>
          <p:spPr>
            <a:xfrm>
              <a:off x="2383932" y="1288292"/>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201</a:t>
              </a:r>
            </a:p>
          </p:txBody>
        </p:sp>
        <p:sp>
          <p:nvSpPr>
            <p:cNvPr id="77" name="TextBox 77"/>
            <p:cNvSpPr txBox="1"/>
            <p:nvPr/>
          </p:nvSpPr>
          <p:spPr>
            <a:xfrm>
              <a:off x="2383932" y="1780702"/>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202</a:t>
              </a:r>
            </a:p>
          </p:txBody>
        </p:sp>
        <p:sp>
          <p:nvSpPr>
            <p:cNvPr id="78" name="TextBox 78"/>
            <p:cNvSpPr txBox="1"/>
            <p:nvPr/>
          </p:nvSpPr>
          <p:spPr>
            <a:xfrm>
              <a:off x="2383932" y="2220564"/>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203</a:t>
              </a:r>
            </a:p>
          </p:txBody>
        </p:sp>
        <p:sp>
          <p:nvSpPr>
            <p:cNvPr id="79" name="TextBox 79"/>
            <p:cNvSpPr txBox="1"/>
            <p:nvPr/>
          </p:nvSpPr>
          <p:spPr>
            <a:xfrm>
              <a:off x="2383932" y="2784156"/>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204</a:t>
              </a:r>
            </a:p>
          </p:txBody>
        </p:sp>
        <p:sp>
          <p:nvSpPr>
            <p:cNvPr id="80" name="TextBox 80"/>
            <p:cNvSpPr txBox="1"/>
            <p:nvPr/>
          </p:nvSpPr>
          <p:spPr>
            <a:xfrm>
              <a:off x="2383932" y="3224018"/>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205</a:t>
              </a:r>
            </a:p>
          </p:txBody>
        </p:sp>
        <p:sp>
          <p:nvSpPr>
            <p:cNvPr id="81" name="TextBox 81"/>
            <p:cNvSpPr txBox="1"/>
            <p:nvPr/>
          </p:nvSpPr>
          <p:spPr>
            <a:xfrm>
              <a:off x="2383932" y="3724741"/>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206</a:t>
              </a:r>
            </a:p>
          </p:txBody>
        </p:sp>
        <p:sp>
          <p:nvSpPr>
            <p:cNvPr id="82" name="TextBox 82"/>
            <p:cNvSpPr txBox="1"/>
            <p:nvPr/>
          </p:nvSpPr>
          <p:spPr>
            <a:xfrm>
              <a:off x="2383932" y="4164603"/>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207</a:t>
              </a:r>
            </a:p>
          </p:txBody>
        </p:sp>
        <p:sp>
          <p:nvSpPr>
            <p:cNvPr id="83" name="TextBox 83"/>
            <p:cNvSpPr txBox="1"/>
            <p:nvPr/>
          </p:nvSpPr>
          <p:spPr>
            <a:xfrm>
              <a:off x="2383932" y="4657013"/>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208</a:t>
              </a:r>
            </a:p>
          </p:txBody>
        </p:sp>
        <p:sp>
          <p:nvSpPr>
            <p:cNvPr id="84" name="TextBox 84"/>
            <p:cNvSpPr txBox="1"/>
            <p:nvPr/>
          </p:nvSpPr>
          <p:spPr>
            <a:xfrm>
              <a:off x="2383932" y="6580862"/>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212</a:t>
              </a:r>
            </a:p>
          </p:txBody>
        </p:sp>
        <p:sp>
          <p:nvSpPr>
            <p:cNvPr id="85" name="TextBox 85"/>
            <p:cNvSpPr txBox="1"/>
            <p:nvPr/>
          </p:nvSpPr>
          <p:spPr>
            <a:xfrm>
              <a:off x="2383932" y="7067234"/>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213</a:t>
              </a:r>
            </a:p>
          </p:txBody>
        </p:sp>
      </p:grpSp>
      <p:sp>
        <p:nvSpPr>
          <p:cNvPr id="86" name="TextBox 86"/>
          <p:cNvSpPr txBox="1"/>
          <p:nvPr/>
        </p:nvSpPr>
        <p:spPr>
          <a:xfrm>
            <a:off x="2164890" y="1637309"/>
            <a:ext cx="1985467" cy="484333"/>
          </a:xfrm>
          <a:prstGeom prst="rect">
            <a:avLst/>
          </a:prstGeom>
        </p:spPr>
        <p:txBody>
          <a:bodyPr lIns="0" tIns="0" rIns="0" bIns="0" rtlCol="0" anchor="t">
            <a:spAutoFit/>
          </a:bodyPr>
          <a:lstStyle/>
          <a:p>
            <a:pPr algn="ctr">
              <a:lnSpc>
                <a:spcPts val="4097"/>
              </a:lnSpc>
            </a:pPr>
            <a:r>
              <a:rPr lang="en-US" sz="2927">
                <a:solidFill>
                  <a:srgbClr val="FF1495"/>
                </a:solidFill>
                <a:latin typeface="Alatsi"/>
                <a:ea typeface="Alatsi"/>
                <a:cs typeface="Alatsi"/>
                <a:sym typeface="Alatsi"/>
              </a:rPr>
              <a:t>Examples:</a:t>
            </a:r>
          </a:p>
        </p:txBody>
      </p:sp>
      <p:sp>
        <p:nvSpPr>
          <p:cNvPr id="87" name="TextBox 87"/>
          <p:cNvSpPr txBox="1"/>
          <p:nvPr/>
        </p:nvSpPr>
        <p:spPr>
          <a:xfrm>
            <a:off x="2681149" y="8199953"/>
            <a:ext cx="476475" cy="281300"/>
          </a:xfrm>
          <a:prstGeom prst="rect">
            <a:avLst/>
          </a:prstGeom>
        </p:spPr>
        <p:txBody>
          <a:bodyPr lIns="0" tIns="0" rIns="0" bIns="0" rtlCol="0" anchor="t">
            <a:spAutoFit/>
          </a:bodyPr>
          <a:lstStyle/>
          <a:p>
            <a:pPr algn="l">
              <a:lnSpc>
                <a:spcPts val="2307"/>
              </a:lnSpc>
            </a:pPr>
            <a:r>
              <a:rPr lang="en-US" sz="1648">
                <a:solidFill>
                  <a:srgbClr val="5CE1E6"/>
                </a:solidFill>
                <a:latin typeface="Alatsi"/>
                <a:ea typeface="Alatsi"/>
                <a:cs typeface="Alatsi"/>
                <a:sym typeface="Alatsi"/>
              </a:rPr>
              <a:t>MAX</a:t>
            </a:r>
          </a:p>
        </p:txBody>
      </p:sp>
      <p:sp>
        <p:nvSpPr>
          <p:cNvPr id="88" name="TextBox 88"/>
          <p:cNvSpPr txBox="1"/>
          <p:nvPr/>
        </p:nvSpPr>
        <p:spPr>
          <a:xfrm>
            <a:off x="2609327" y="8571410"/>
            <a:ext cx="620119" cy="274216"/>
          </a:xfrm>
          <a:prstGeom prst="rect">
            <a:avLst/>
          </a:prstGeom>
        </p:spPr>
        <p:txBody>
          <a:bodyPr lIns="0" tIns="0" rIns="0" bIns="0" rtlCol="0" anchor="t">
            <a:spAutoFit/>
          </a:bodyPr>
          <a:lstStyle/>
          <a:p>
            <a:pPr algn="l">
              <a:lnSpc>
                <a:spcPts val="2240"/>
              </a:lnSpc>
            </a:pPr>
            <a:r>
              <a:rPr lang="en-US" sz="1600">
                <a:solidFill>
                  <a:srgbClr val="5CE1E6"/>
                </a:solidFill>
                <a:latin typeface="Alatsi"/>
                <a:ea typeface="Alatsi"/>
                <a:cs typeface="Alatsi"/>
                <a:sym typeface="Alatsi"/>
              </a:rPr>
              <a:t>TOTAL</a:t>
            </a:r>
          </a:p>
        </p:txBody>
      </p:sp>
      <p:sp>
        <p:nvSpPr>
          <p:cNvPr id="89" name="TextBox 89"/>
          <p:cNvSpPr txBox="1"/>
          <p:nvPr/>
        </p:nvSpPr>
        <p:spPr>
          <a:xfrm>
            <a:off x="2577344" y="8931351"/>
            <a:ext cx="652102" cy="286394"/>
          </a:xfrm>
          <a:prstGeom prst="rect">
            <a:avLst/>
          </a:prstGeom>
        </p:spPr>
        <p:txBody>
          <a:bodyPr lIns="0" tIns="0" rIns="0" bIns="0" rtlCol="0" anchor="t">
            <a:spAutoFit/>
          </a:bodyPr>
          <a:lstStyle/>
          <a:p>
            <a:pPr algn="l">
              <a:lnSpc>
                <a:spcPts val="2355"/>
              </a:lnSpc>
            </a:pPr>
            <a:r>
              <a:rPr lang="en-US" sz="1682">
                <a:solidFill>
                  <a:srgbClr val="5CE1E6"/>
                </a:solidFill>
                <a:latin typeface="Alatsi"/>
                <a:ea typeface="Alatsi"/>
                <a:cs typeface="Alatsi"/>
                <a:sym typeface="Alatsi"/>
              </a:rPr>
              <a:t>COUNT</a:t>
            </a:r>
          </a:p>
        </p:txBody>
      </p:sp>
      <p:grpSp>
        <p:nvGrpSpPr>
          <p:cNvPr id="90" name="Group 90"/>
          <p:cNvGrpSpPr/>
          <p:nvPr/>
        </p:nvGrpSpPr>
        <p:grpSpPr>
          <a:xfrm>
            <a:off x="7867744" y="2211933"/>
            <a:ext cx="5437093" cy="7399849"/>
            <a:chOff x="0" y="0"/>
            <a:chExt cx="1511723" cy="2057446"/>
          </a:xfrm>
        </p:grpSpPr>
        <p:sp>
          <p:nvSpPr>
            <p:cNvPr id="91" name="Freeform 91"/>
            <p:cNvSpPr/>
            <p:nvPr/>
          </p:nvSpPr>
          <p:spPr>
            <a:xfrm>
              <a:off x="0" y="0"/>
              <a:ext cx="1511723" cy="2057446"/>
            </a:xfrm>
            <a:custGeom>
              <a:avLst/>
              <a:gdLst/>
              <a:ahLst/>
              <a:cxnLst/>
              <a:rect l="l" t="t" r="r" b="b"/>
              <a:pathLst>
                <a:path w="1511723" h="2057446">
                  <a:moveTo>
                    <a:pt x="84011" y="0"/>
                  </a:moveTo>
                  <a:lnTo>
                    <a:pt x="1427713" y="0"/>
                  </a:lnTo>
                  <a:cubicBezTo>
                    <a:pt x="1474111" y="0"/>
                    <a:pt x="1511723" y="37613"/>
                    <a:pt x="1511723" y="84011"/>
                  </a:cubicBezTo>
                  <a:lnTo>
                    <a:pt x="1511723" y="1973435"/>
                  </a:lnTo>
                  <a:cubicBezTo>
                    <a:pt x="1511723" y="1995716"/>
                    <a:pt x="1502872" y="2017085"/>
                    <a:pt x="1487117" y="2032840"/>
                  </a:cubicBezTo>
                  <a:cubicBezTo>
                    <a:pt x="1471362" y="2048595"/>
                    <a:pt x="1449994" y="2057446"/>
                    <a:pt x="1427713" y="2057446"/>
                  </a:cubicBezTo>
                  <a:lnTo>
                    <a:pt x="84011" y="2057446"/>
                  </a:lnTo>
                  <a:cubicBezTo>
                    <a:pt x="61730" y="2057446"/>
                    <a:pt x="40361" y="2048595"/>
                    <a:pt x="24606" y="2032840"/>
                  </a:cubicBezTo>
                  <a:cubicBezTo>
                    <a:pt x="8851" y="2017085"/>
                    <a:pt x="0" y="1995716"/>
                    <a:pt x="0" y="1973435"/>
                  </a:cubicBezTo>
                  <a:lnTo>
                    <a:pt x="0" y="84011"/>
                  </a:lnTo>
                  <a:cubicBezTo>
                    <a:pt x="0" y="61730"/>
                    <a:pt x="8851" y="40361"/>
                    <a:pt x="24606" y="24606"/>
                  </a:cubicBezTo>
                  <a:cubicBezTo>
                    <a:pt x="40361" y="8851"/>
                    <a:pt x="61730" y="0"/>
                    <a:pt x="84011" y="0"/>
                  </a:cubicBezTo>
                  <a:close/>
                </a:path>
              </a:pathLst>
            </a:custGeom>
            <a:solidFill>
              <a:srgbClr val="019D97"/>
            </a:solidFill>
          </p:spPr>
          <p:txBody>
            <a:bodyPr/>
            <a:lstStyle/>
            <a:p>
              <a:endParaRPr lang="en-PH"/>
            </a:p>
          </p:txBody>
        </p:sp>
        <p:sp>
          <p:nvSpPr>
            <p:cNvPr id="92" name="TextBox 92"/>
            <p:cNvSpPr txBox="1"/>
            <p:nvPr/>
          </p:nvSpPr>
          <p:spPr>
            <a:xfrm>
              <a:off x="0" y="-28575"/>
              <a:ext cx="1511723" cy="2086021"/>
            </a:xfrm>
            <a:prstGeom prst="rect">
              <a:avLst/>
            </a:prstGeom>
          </p:spPr>
          <p:txBody>
            <a:bodyPr lIns="42076" tIns="42076" rIns="42076" bIns="42076" rtlCol="0" anchor="ctr"/>
            <a:lstStyle/>
            <a:p>
              <a:pPr algn="ctr">
                <a:lnSpc>
                  <a:spcPts val="2595"/>
                </a:lnSpc>
              </a:pPr>
              <a:endParaRPr/>
            </a:p>
          </p:txBody>
        </p:sp>
      </p:grpSp>
      <p:sp>
        <p:nvSpPr>
          <p:cNvPr id="93" name="TextBox 93"/>
          <p:cNvSpPr txBox="1"/>
          <p:nvPr/>
        </p:nvSpPr>
        <p:spPr>
          <a:xfrm>
            <a:off x="11240036" y="8677839"/>
            <a:ext cx="1194717" cy="250255"/>
          </a:xfrm>
          <a:prstGeom prst="rect">
            <a:avLst/>
          </a:prstGeom>
        </p:spPr>
        <p:txBody>
          <a:bodyPr lIns="0" tIns="0" rIns="0" bIns="0" rtlCol="0" anchor="t">
            <a:spAutoFit/>
          </a:bodyPr>
          <a:lstStyle/>
          <a:p>
            <a:pPr algn="ctr">
              <a:lnSpc>
                <a:spcPts val="2053"/>
              </a:lnSpc>
              <a:spcBef>
                <a:spcPct val="0"/>
              </a:spcBef>
            </a:pPr>
            <a:r>
              <a:rPr lang="en-US" sz="1466">
                <a:solidFill>
                  <a:srgbClr val="FFFFFF"/>
                </a:solidFill>
                <a:latin typeface="Alatsi"/>
                <a:ea typeface="Alatsi"/>
                <a:cs typeface="Alatsi"/>
                <a:sym typeface="Alatsi"/>
              </a:rPr>
              <a:t>Opcode Table</a:t>
            </a:r>
          </a:p>
        </p:txBody>
      </p:sp>
      <p:graphicFrame>
        <p:nvGraphicFramePr>
          <p:cNvPr id="94" name="Table 94"/>
          <p:cNvGraphicFramePr>
            <a:graphicFrameLocks noGrp="1"/>
          </p:cNvGraphicFramePr>
          <p:nvPr/>
        </p:nvGraphicFramePr>
        <p:xfrm>
          <a:off x="10841518" y="6291670"/>
          <a:ext cx="1301761" cy="1376920"/>
        </p:xfrm>
        <a:graphic>
          <a:graphicData uri="http://schemas.openxmlformats.org/drawingml/2006/table">
            <a:tbl>
              <a:tblPr/>
              <a:tblGrid>
                <a:gridCol w="546412">
                  <a:extLst>
                    <a:ext uri="{9D8B030D-6E8A-4147-A177-3AD203B41FA5}">
                      <a16:colId xmlns:a16="http://schemas.microsoft.com/office/drawing/2014/main" val="20000"/>
                    </a:ext>
                  </a:extLst>
                </a:gridCol>
                <a:gridCol w="755349">
                  <a:extLst>
                    <a:ext uri="{9D8B030D-6E8A-4147-A177-3AD203B41FA5}">
                      <a16:colId xmlns:a16="http://schemas.microsoft.com/office/drawing/2014/main" val="20001"/>
                    </a:ext>
                  </a:extLst>
                </a:gridCol>
              </a:tblGrid>
              <a:tr h="275384">
                <a:tc>
                  <a:txBody>
                    <a:bodyPr/>
                    <a:lstStyle/>
                    <a:p>
                      <a:pPr algn="ctr">
                        <a:lnSpc>
                          <a:spcPts val="958"/>
                        </a:lnSpc>
                        <a:defRPr/>
                      </a:pPr>
                      <a:endParaRPr lang="en-US" sz="1100"/>
                    </a:p>
                  </a:txBody>
                  <a:tcPr marL="112433" marR="112433" marT="112433" marB="11243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958"/>
                        </a:lnSpc>
                        <a:defRPr/>
                      </a:pPr>
                      <a:endParaRPr lang="en-US" sz="1100"/>
                    </a:p>
                  </a:txBody>
                  <a:tcPr marL="112433" marR="112433" marT="112433" marB="11243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275384">
                <a:tc>
                  <a:txBody>
                    <a:bodyPr/>
                    <a:lstStyle/>
                    <a:p>
                      <a:pPr algn="ctr">
                        <a:lnSpc>
                          <a:spcPts val="958"/>
                        </a:lnSpc>
                        <a:defRPr/>
                      </a:pPr>
                      <a:endParaRPr lang="en-US" sz="1100"/>
                    </a:p>
                  </a:txBody>
                  <a:tcPr marL="112433" marR="112433" marT="112433" marB="11243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958"/>
                        </a:lnSpc>
                        <a:defRPr/>
                      </a:pPr>
                      <a:endParaRPr lang="en-US" sz="1100"/>
                    </a:p>
                  </a:txBody>
                  <a:tcPr marL="112433" marR="112433" marT="112433" marB="11243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1"/>
                  </a:ext>
                </a:extLst>
              </a:tr>
              <a:tr h="275384">
                <a:tc>
                  <a:txBody>
                    <a:bodyPr/>
                    <a:lstStyle/>
                    <a:p>
                      <a:pPr algn="ctr">
                        <a:lnSpc>
                          <a:spcPts val="958"/>
                        </a:lnSpc>
                        <a:defRPr/>
                      </a:pPr>
                      <a:endParaRPr lang="en-US" sz="1100"/>
                    </a:p>
                  </a:txBody>
                  <a:tcPr marL="112433" marR="112433" marT="112433" marB="11243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958"/>
                        </a:lnSpc>
                        <a:defRPr/>
                      </a:pPr>
                      <a:endParaRPr lang="en-US" sz="1100"/>
                    </a:p>
                  </a:txBody>
                  <a:tcPr marL="112433" marR="112433" marT="112433" marB="11243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2"/>
                  </a:ext>
                </a:extLst>
              </a:tr>
              <a:tr h="275384">
                <a:tc>
                  <a:txBody>
                    <a:bodyPr/>
                    <a:lstStyle/>
                    <a:p>
                      <a:pPr algn="ctr">
                        <a:lnSpc>
                          <a:spcPts val="958"/>
                        </a:lnSpc>
                        <a:defRPr/>
                      </a:pPr>
                      <a:endParaRPr lang="en-US" sz="1100"/>
                    </a:p>
                  </a:txBody>
                  <a:tcPr marL="112433" marR="112433" marT="112433" marB="11243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958"/>
                        </a:lnSpc>
                        <a:defRPr/>
                      </a:pPr>
                      <a:endParaRPr lang="en-US" sz="1100"/>
                    </a:p>
                  </a:txBody>
                  <a:tcPr marL="112433" marR="112433" marT="112433" marB="11243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3"/>
                  </a:ext>
                </a:extLst>
              </a:tr>
              <a:tr h="275384">
                <a:tc>
                  <a:txBody>
                    <a:bodyPr/>
                    <a:lstStyle/>
                    <a:p>
                      <a:pPr algn="ctr">
                        <a:lnSpc>
                          <a:spcPts val="958"/>
                        </a:lnSpc>
                        <a:defRPr/>
                      </a:pPr>
                      <a:endParaRPr lang="en-US" sz="1100"/>
                    </a:p>
                  </a:txBody>
                  <a:tcPr marL="112433" marR="112433" marT="112433" marB="11243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958"/>
                        </a:lnSpc>
                        <a:defRPr/>
                      </a:pPr>
                      <a:endParaRPr lang="en-US" sz="1100"/>
                    </a:p>
                  </a:txBody>
                  <a:tcPr marL="112433" marR="112433" marT="112433" marB="11243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4"/>
                  </a:ext>
                </a:extLst>
              </a:tr>
            </a:tbl>
          </a:graphicData>
        </a:graphic>
      </p:graphicFrame>
      <p:sp>
        <p:nvSpPr>
          <p:cNvPr id="95" name="TextBox 95"/>
          <p:cNvSpPr txBox="1"/>
          <p:nvPr/>
        </p:nvSpPr>
        <p:spPr>
          <a:xfrm>
            <a:off x="10995101" y="6354877"/>
            <a:ext cx="599064" cy="226842"/>
          </a:xfrm>
          <a:prstGeom prst="rect">
            <a:avLst/>
          </a:prstGeom>
        </p:spPr>
        <p:txBody>
          <a:bodyPr lIns="0" tIns="0" rIns="0" bIns="0" rtlCol="0" anchor="t">
            <a:spAutoFit/>
          </a:bodyPr>
          <a:lstStyle/>
          <a:p>
            <a:pPr algn="ctr">
              <a:lnSpc>
                <a:spcPts val="1836"/>
              </a:lnSpc>
              <a:spcBef>
                <a:spcPct val="0"/>
              </a:spcBef>
            </a:pPr>
            <a:r>
              <a:rPr lang="en-US" sz="1311">
                <a:solidFill>
                  <a:srgbClr val="000000"/>
                </a:solidFill>
                <a:latin typeface="Alatsi"/>
                <a:ea typeface="Alatsi"/>
                <a:cs typeface="Alatsi"/>
                <a:sym typeface="Alatsi"/>
              </a:rPr>
              <a:t>Symbol</a:t>
            </a:r>
          </a:p>
        </p:txBody>
      </p:sp>
      <p:sp>
        <p:nvSpPr>
          <p:cNvPr id="96" name="TextBox 96"/>
          <p:cNvSpPr txBox="1"/>
          <p:nvPr/>
        </p:nvSpPr>
        <p:spPr>
          <a:xfrm>
            <a:off x="11871267" y="6364402"/>
            <a:ext cx="1061872" cy="198789"/>
          </a:xfrm>
          <a:prstGeom prst="rect">
            <a:avLst/>
          </a:prstGeom>
        </p:spPr>
        <p:txBody>
          <a:bodyPr lIns="0" tIns="0" rIns="0" bIns="0" rtlCol="0" anchor="t">
            <a:spAutoFit/>
          </a:bodyPr>
          <a:lstStyle/>
          <a:p>
            <a:pPr algn="ctr">
              <a:lnSpc>
                <a:spcPts val="1664"/>
              </a:lnSpc>
              <a:spcBef>
                <a:spcPct val="0"/>
              </a:spcBef>
            </a:pPr>
            <a:r>
              <a:rPr lang="en-US" sz="1189">
                <a:solidFill>
                  <a:srgbClr val="000000"/>
                </a:solidFill>
                <a:latin typeface="Alatsi"/>
                <a:ea typeface="Alatsi"/>
                <a:cs typeface="Alatsi"/>
                <a:sym typeface="Alatsi"/>
              </a:rPr>
              <a:t>Opcode Binary</a:t>
            </a:r>
          </a:p>
        </p:txBody>
      </p:sp>
      <p:sp>
        <p:nvSpPr>
          <p:cNvPr id="97" name="TextBox 97"/>
          <p:cNvSpPr txBox="1"/>
          <p:nvPr/>
        </p:nvSpPr>
        <p:spPr>
          <a:xfrm>
            <a:off x="10995101" y="6845469"/>
            <a:ext cx="599064" cy="226842"/>
          </a:xfrm>
          <a:prstGeom prst="rect">
            <a:avLst/>
          </a:prstGeom>
        </p:spPr>
        <p:txBody>
          <a:bodyPr lIns="0" tIns="0" rIns="0" bIns="0" rtlCol="0" anchor="t">
            <a:spAutoFit/>
          </a:bodyPr>
          <a:lstStyle/>
          <a:p>
            <a:pPr algn="ctr">
              <a:lnSpc>
                <a:spcPts val="1836"/>
              </a:lnSpc>
              <a:spcBef>
                <a:spcPct val="0"/>
              </a:spcBef>
            </a:pPr>
            <a:r>
              <a:rPr lang="en-US" sz="1311">
                <a:solidFill>
                  <a:srgbClr val="000000"/>
                </a:solidFill>
                <a:latin typeface="Alatsi"/>
                <a:ea typeface="Alatsi"/>
                <a:cs typeface="Alatsi"/>
                <a:sym typeface="Alatsi"/>
              </a:rPr>
              <a:t>IN</a:t>
            </a:r>
          </a:p>
        </p:txBody>
      </p:sp>
      <p:sp>
        <p:nvSpPr>
          <p:cNvPr id="98" name="TextBox 98"/>
          <p:cNvSpPr txBox="1"/>
          <p:nvPr/>
        </p:nvSpPr>
        <p:spPr>
          <a:xfrm>
            <a:off x="10995101" y="7336061"/>
            <a:ext cx="599064" cy="226842"/>
          </a:xfrm>
          <a:prstGeom prst="rect">
            <a:avLst/>
          </a:prstGeom>
        </p:spPr>
        <p:txBody>
          <a:bodyPr lIns="0" tIns="0" rIns="0" bIns="0" rtlCol="0" anchor="t">
            <a:spAutoFit/>
          </a:bodyPr>
          <a:lstStyle/>
          <a:p>
            <a:pPr algn="ctr">
              <a:lnSpc>
                <a:spcPts val="1836"/>
              </a:lnSpc>
              <a:spcBef>
                <a:spcPct val="0"/>
              </a:spcBef>
            </a:pPr>
            <a:r>
              <a:rPr lang="en-US" sz="1311">
                <a:solidFill>
                  <a:srgbClr val="000000"/>
                </a:solidFill>
                <a:latin typeface="Alatsi"/>
                <a:ea typeface="Alatsi"/>
                <a:cs typeface="Alatsi"/>
                <a:sym typeface="Alatsi"/>
              </a:rPr>
              <a:t>SUB</a:t>
            </a:r>
          </a:p>
        </p:txBody>
      </p:sp>
      <p:sp>
        <p:nvSpPr>
          <p:cNvPr id="99" name="TextBox 99"/>
          <p:cNvSpPr txBox="1"/>
          <p:nvPr/>
        </p:nvSpPr>
        <p:spPr>
          <a:xfrm>
            <a:off x="10995101" y="7826654"/>
            <a:ext cx="599064" cy="226842"/>
          </a:xfrm>
          <a:prstGeom prst="rect">
            <a:avLst/>
          </a:prstGeom>
        </p:spPr>
        <p:txBody>
          <a:bodyPr lIns="0" tIns="0" rIns="0" bIns="0" rtlCol="0" anchor="t">
            <a:spAutoFit/>
          </a:bodyPr>
          <a:lstStyle/>
          <a:p>
            <a:pPr algn="ctr">
              <a:lnSpc>
                <a:spcPts val="1836"/>
              </a:lnSpc>
              <a:spcBef>
                <a:spcPct val="0"/>
              </a:spcBef>
            </a:pPr>
            <a:r>
              <a:rPr lang="en-US" sz="1311">
                <a:solidFill>
                  <a:srgbClr val="000000"/>
                </a:solidFill>
                <a:latin typeface="Alatsi"/>
                <a:ea typeface="Alatsi"/>
                <a:cs typeface="Alatsi"/>
                <a:sym typeface="Alatsi"/>
              </a:rPr>
              <a:t>STO</a:t>
            </a:r>
          </a:p>
        </p:txBody>
      </p:sp>
      <p:sp>
        <p:nvSpPr>
          <p:cNvPr id="100" name="TextBox 100"/>
          <p:cNvSpPr txBox="1"/>
          <p:nvPr/>
        </p:nvSpPr>
        <p:spPr>
          <a:xfrm>
            <a:off x="10995101" y="8317246"/>
            <a:ext cx="599064" cy="226842"/>
          </a:xfrm>
          <a:prstGeom prst="rect">
            <a:avLst/>
          </a:prstGeom>
        </p:spPr>
        <p:txBody>
          <a:bodyPr lIns="0" tIns="0" rIns="0" bIns="0" rtlCol="0" anchor="t">
            <a:spAutoFit/>
          </a:bodyPr>
          <a:lstStyle/>
          <a:p>
            <a:pPr algn="ctr">
              <a:lnSpc>
                <a:spcPts val="1836"/>
              </a:lnSpc>
              <a:spcBef>
                <a:spcPct val="0"/>
              </a:spcBef>
            </a:pPr>
            <a:r>
              <a:rPr lang="en-US" sz="1311">
                <a:solidFill>
                  <a:srgbClr val="000000"/>
                </a:solidFill>
                <a:latin typeface="Alatsi"/>
                <a:ea typeface="Alatsi"/>
                <a:cs typeface="Alatsi"/>
                <a:sym typeface="Alatsi"/>
              </a:rPr>
              <a:t>LDM</a:t>
            </a:r>
          </a:p>
        </p:txBody>
      </p:sp>
      <p:sp>
        <p:nvSpPr>
          <p:cNvPr id="101" name="TextBox 101"/>
          <p:cNvSpPr txBox="1"/>
          <p:nvPr/>
        </p:nvSpPr>
        <p:spPr>
          <a:xfrm>
            <a:off x="11871267" y="6845469"/>
            <a:ext cx="1119011" cy="225736"/>
          </a:xfrm>
          <a:prstGeom prst="rect">
            <a:avLst/>
          </a:prstGeom>
        </p:spPr>
        <p:txBody>
          <a:bodyPr lIns="0" tIns="0" rIns="0" bIns="0" rtlCol="0" anchor="t">
            <a:spAutoFit/>
          </a:bodyPr>
          <a:lstStyle/>
          <a:p>
            <a:pPr algn="l">
              <a:lnSpc>
                <a:spcPts val="1836"/>
              </a:lnSpc>
              <a:spcBef>
                <a:spcPct val="0"/>
              </a:spcBef>
            </a:pPr>
            <a:r>
              <a:rPr lang="en-US" sz="1311">
                <a:solidFill>
                  <a:srgbClr val="000000"/>
                </a:solidFill>
                <a:latin typeface="Alatsi"/>
                <a:ea typeface="Alatsi"/>
                <a:cs typeface="Alatsi"/>
                <a:sym typeface="Alatsi"/>
              </a:rPr>
              <a:t>0001 0000</a:t>
            </a:r>
          </a:p>
        </p:txBody>
      </p:sp>
      <p:sp>
        <p:nvSpPr>
          <p:cNvPr id="102" name="TextBox 102"/>
          <p:cNvSpPr txBox="1"/>
          <p:nvPr/>
        </p:nvSpPr>
        <p:spPr>
          <a:xfrm>
            <a:off x="11875247" y="7337168"/>
            <a:ext cx="1119011" cy="225736"/>
          </a:xfrm>
          <a:prstGeom prst="rect">
            <a:avLst/>
          </a:prstGeom>
        </p:spPr>
        <p:txBody>
          <a:bodyPr lIns="0" tIns="0" rIns="0" bIns="0" rtlCol="0" anchor="t">
            <a:spAutoFit/>
          </a:bodyPr>
          <a:lstStyle/>
          <a:p>
            <a:pPr algn="l">
              <a:lnSpc>
                <a:spcPts val="1836"/>
              </a:lnSpc>
              <a:spcBef>
                <a:spcPct val="0"/>
              </a:spcBef>
            </a:pPr>
            <a:r>
              <a:rPr lang="en-US" sz="1311">
                <a:solidFill>
                  <a:srgbClr val="000000"/>
                </a:solidFill>
                <a:latin typeface="Alatsi"/>
                <a:ea typeface="Alatsi"/>
                <a:cs typeface="Alatsi"/>
                <a:sym typeface="Alatsi"/>
              </a:rPr>
              <a:t>0110 0001</a:t>
            </a:r>
          </a:p>
        </p:txBody>
      </p:sp>
      <p:sp>
        <p:nvSpPr>
          <p:cNvPr id="103" name="TextBox 103"/>
          <p:cNvSpPr txBox="1"/>
          <p:nvPr/>
        </p:nvSpPr>
        <p:spPr>
          <a:xfrm>
            <a:off x="11875247" y="7827207"/>
            <a:ext cx="1119011" cy="225736"/>
          </a:xfrm>
          <a:prstGeom prst="rect">
            <a:avLst/>
          </a:prstGeom>
        </p:spPr>
        <p:txBody>
          <a:bodyPr lIns="0" tIns="0" rIns="0" bIns="0" rtlCol="0" anchor="t">
            <a:spAutoFit/>
          </a:bodyPr>
          <a:lstStyle/>
          <a:p>
            <a:pPr algn="l">
              <a:lnSpc>
                <a:spcPts val="1836"/>
              </a:lnSpc>
              <a:spcBef>
                <a:spcPct val="0"/>
              </a:spcBef>
            </a:pPr>
            <a:r>
              <a:rPr lang="en-US" sz="1311">
                <a:solidFill>
                  <a:srgbClr val="000000"/>
                </a:solidFill>
                <a:latin typeface="Alatsi"/>
                <a:ea typeface="Alatsi"/>
                <a:cs typeface="Alatsi"/>
                <a:sym typeface="Alatsi"/>
              </a:rPr>
              <a:t>0100 0100</a:t>
            </a:r>
          </a:p>
        </p:txBody>
      </p:sp>
      <p:sp>
        <p:nvSpPr>
          <p:cNvPr id="104" name="TextBox 104"/>
          <p:cNvSpPr txBox="1"/>
          <p:nvPr/>
        </p:nvSpPr>
        <p:spPr>
          <a:xfrm>
            <a:off x="11928142" y="8317246"/>
            <a:ext cx="1119011" cy="225736"/>
          </a:xfrm>
          <a:prstGeom prst="rect">
            <a:avLst/>
          </a:prstGeom>
        </p:spPr>
        <p:txBody>
          <a:bodyPr lIns="0" tIns="0" rIns="0" bIns="0" rtlCol="0" anchor="t">
            <a:spAutoFit/>
          </a:bodyPr>
          <a:lstStyle/>
          <a:p>
            <a:pPr algn="l">
              <a:lnSpc>
                <a:spcPts val="1836"/>
              </a:lnSpc>
              <a:spcBef>
                <a:spcPct val="0"/>
              </a:spcBef>
            </a:pPr>
            <a:r>
              <a:rPr lang="en-US" sz="1311">
                <a:solidFill>
                  <a:srgbClr val="000000"/>
                </a:solidFill>
                <a:latin typeface="Alatsi"/>
                <a:ea typeface="Alatsi"/>
                <a:cs typeface="Alatsi"/>
                <a:sym typeface="Alatsi"/>
              </a:rPr>
              <a:t>0010 0001</a:t>
            </a:r>
          </a:p>
        </p:txBody>
      </p:sp>
      <p:graphicFrame>
        <p:nvGraphicFramePr>
          <p:cNvPr id="105" name="Table 105"/>
          <p:cNvGraphicFramePr>
            <a:graphicFrameLocks noGrp="1"/>
          </p:cNvGraphicFramePr>
          <p:nvPr/>
        </p:nvGraphicFramePr>
        <p:xfrm>
          <a:off x="8125428" y="6291670"/>
          <a:ext cx="1301761" cy="1376920"/>
        </p:xfrm>
        <a:graphic>
          <a:graphicData uri="http://schemas.openxmlformats.org/drawingml/2006/table">
            <a:tbl>
              <a:tblPr/>
              <a:tblGrid>
                <a:gridCol w="650881">
                  <a:extLst>
                    <a:ext uri="{9D8B030D-6E8A-4147-A177-3AD203B41FA5}">
                      <a16:colId xmlns:a16="http://schemas.microsoft.com/office/drawing/2014/main" val="20000"/>
                    </a:ext>
                  </a:extLst>
                </a:gridCol>
                <a:gridCol w="650881">
                  <a:extLst>
                    <a:ext uri="{9D8B030D-6E8A-4147-A177-3AD203B41FA5}">
                      <a16:colId xmlns:a16="http://schemas.microsoft.com/office/drawing/2014/main" val="20001"/>
                    </a:ext>
                  </a:extLst>
                </a:gridCol>
              </a:tblGrid>
              <a:tr h="275384">
                <a:tc>
                  <a:txBody>
                    <a:bodyPr/>
                    <a:lstStyle/>
                    <a:p>
                      <a:pPr algn="ctr">
                        <a:lnSpc>
                          <a:spcPts val="958"/>
                        </a:lnSpc>
                        <a:defRPr/>
                      </a:pPr>
                      <a:endParaRPr lang="en-US" sz="1100"/>
                    </a:p>
                  </a:txBody>
                  <a:tcPr marL="112433" marR="112433" marT="112433" marB="11243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958"/>
                        </a:lnSpc>
                        <a:defRPr/>
                      </a:pPr>
                      <a:endParaRPr lang="en-US" sz="1100"/>
                    </a:p>
                  </a:txBody>
                  <a:tcPr marL="112433" marR="112433" marT="112433" marB="11243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275384">
                <a:tc>
                  <a:txBody>
                    <a:bodyPr/>
                    <a:lstStyle/>
                    <a:p>
                      <a:pPr algn="ctr">
                        <a:lnSpc>
                          <a:spcPts val="958"/>
                        </a:lnSpc>
                        <a:defRPr/>
                      </a:pPr>
                      <a:endParaRPr lang="en-US" sz="1100"/>
                    </a:p>
                  </a:txBody>
                  <a:tcPr marL="112433" marR="112433" marT="112433" marB="11243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958"/>
                        </a:lnSpc>
                        <a:defRPr/>
                      </a:pPr>
                      <a:endParaRPr lang="en-US" sz="1100"/>
                    </a:p>
                  </a:txBody>
                  <a:tcPr marL="112433" marR="112433" marT="112433" marB="11243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1"/>
                  </a:ext>
                </a:extLst>
              </a:tr>
              <a:tr h="275384">
                <a:tc>
                  <a:txBody>
                    <a:bodyPr/>
                    <a:lstStyle/>
                    <a:p>
                      <a:pPr algn="ctr">
                        <a:lnSpc>
                          <a:spcPts val="958"/>
                        </a:lnSpc>
                        <a:defRPr/>
                      </a:pPr>
                      <a:endParaRPr lang="en-US" sz="1100"/>
                    </a:p>
                  </a:txBody>
                  <a:tcPr marL="112433" marR="112433" marT="112433" marB="11243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958"/>
                        </a:lnSpc>
                        <a:defRPr/>
                      </a:pPr>
                      <a:endParaRPr lang="en-US" sz="1100"/>
                    </a:p>
                  </a:txBody>
                  <a:tcPr marL="112433" marR="112433" marT="112433" marB="11243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2"/>
                  </a:ext>
                </a:extLst>
              </a:tr>
              <a:tr h="275384">
                <a:tc>
                  <a:txBody>
                    <a:bodyPr/>
                    <a:lstStyle/>
                    <a:p>
                      <a:pPr algn="ctr">
                        <a:lnSpc>
                          <a:spcPts val="958"/>
                        </a:lnSpc>
                        <a:defRPr/>
                      </a:pPr>
                      <a:endParaRPr lang="en-US" sz="1100"/>
                    </a:p>
                  </a:txBody>
                  <a:tcPr marL="112433" marR="112433" marT="112433" marB="11243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958"/>
                        </a:lnSpc>
                        <a:defRPr/>
                      </a:pPr>
                      <a:endParaRPr lang="en-US" sz="1100"/>
                    </a:p>
                  </a:txBody>
                  <a:tcPr marL="112433" marR="112433" marT="112433" marB="11243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3"/>
                  </a:ext>
                </a:extLst>
              </a:tr>
              <a:tr h="275384">
                <a:tc>
                  <a:txBody>
                    <a:bodyPr/>
                    <a:lstStyle/>
                    <a:p>
                      <a:pPr algn="ctr">
                        <a:lnSpc>
                          <a:spcPts val="958"/>
                        </a:lnSpc>
                        <a:defRPr/>
                      </a:pPr>
                      <a:endParaRPr lang="en-US" sz="1100"/>
                    </a:p>
                  </a:txBody>
                  <a:tcPr marL="112433" marR="112433" marT="112433" marB="11243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958"/>
                        </a:lnSpc>
                        <a:defRPr/>
                      </a:pPr>
                      <a:endParaRPr lang="en-US" sz="1100"/>
                    </a:p>
                  </a:txBody>
                  <a:tcPr marL="112433" marR="112433" marT="112433" marB="112433"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4"/>
                  </a:ext>
                </a:extLst>
              </a:tr>
            </a:tbl>
          </a:graphicData>
        </a:graphic>
      </p:graphicFrame>
      <p:sp>
        <p:nvSpPr>
          <p:cNvPr id="106" name="TextBox 106"/>
          <p:cNvSpPr txBox="1"/>
          <p:nvPr/>
        </p:nvSpPr>
        <p:spPr>
          <a:xfrm>
            <a:off x="8321845" y="6354877"/>
            <a:ext cx="599064" cy="226842"/>
          </a:xfrm>
          <a:prstGeom prst="rect">
            <a:avLst/>
          </a:prstGeom>
        </p:spPr>
        <p:txBody>
          <a:bodyPr lIns="0" tIns="0" rIns="0" bIns="0" rtlCol="0" anchor="t">
            <a:spAutoFit/>
          </a:bodyPr>
          <a:lstStyle/>
          <a:p>
            <a:pPr algn="ctr">
              <a:lnSpc>
                <a:spcPts val="1836"/>
              </a:lnSpc>
              <a:spcBef>
                <a:spcPct val="0"/>
              </a:spcBef>
            </a:pPr>
            <a:r>
              <a:rPr lang="en-US" sz="1311">
                <a:solidFill>
                  <a:srgbClr val="000000"/>
                </a:solidFill>
                <a:latin typeface="Alatsi"/>
                <a:ea typeface="Alatsi"/>
                <a:cs typeface="Alatsi"/>
                <a:sym typeface="Alatsi"/>
              </a:rPr>
              <a:t>Symbol</a:t>
            </a:r>
          </a:p>
        </p:txBody>
      </p:sp>
      <p:sp>
        <p:nvSpPr>
          <p:cNvPr id="107" name="TextBox 107"/>
          <p:cNvSpPr txBox="1"/>
          <p:nvPr/>
        </p:nvSpPr>
        <p:spPr>
          <a:xfrm>
            <a:off x="9497996" y="6354877"/>
            <a:ext cx="599064" cy="226842"/>
          </a:xfrm>
          <a:prstGeom prst="rect">
            <a:avLst/>
          </a:prstGeom>
        </p:spPr>
        <p:txBody>
          <a:bodyPr lIns="0" tIns="0" rIns="0" bIns="0" rtlCol="0" anchor="t">
            <a:spAutoFit/>
          </a:bodyPr>
          <a:lstStyle/>
          <a:p>
            <a:pPr algn="ctr">
              <a:lnSpc>
                <a:spcPts val="1836"/>
              </a:lnSpc>
              <a:spcBef>
                <a:spcPct val="0"/>
              </a:spcBef>
            </a:pPr>
            <a:r>
              <a:rPr lang="en-US" sz="1311">
                <a:solidFill>
                  <a:srgbClr val="000000"/>
                </a:solidFill>
                <a:latin typeface="Alatsi"/>
                <a:ea typeface="Alatsi"/>
                <a:cs typeface="Alatsi"/>
                <a:sym typeface="Alatsi"/>
              </a:rPr>
              <a:t>Offset</a:t>
            </a:r>
          </a:p>
        </p:txBody>
      </p:sp>
      <p:sp>
        <p:nvSpPr>
          <p:cNvPr id="108" name="TextBox 108"/>
          <p:cNvSpPr txBox="1"/>
          <p:nvPr/>
        </p:nvSpPr>
        <p:spPr>
          <a:xfrm>
            <a:off x="8321845" y="6845469"/>
            <a:ext cx="599064" cy="226842"/>
          </a:xfrm>
          <a:prstGeom prst="rect">
            <a:avLst/>
          </a:prstGeom>
        </p:spPr>
        <p:txBody>
          <a:bodyPr lIns="0" tIns="0" rIns="0" bIns="0" rtlCol="0" anchor="t">
            <a:spAutoFit/>
          </a:bodyPr>
          <a:lstStyle/>
          <a:p>
            <a:pPr algn="ctr">
              <a:lnSpc>
                <a:spcPts val="1836"/>
              </a:lnSpc>
              <a:spcBef>
                <a:spcPct val="0"/>
              </a:spcBef>
            </a:pPr>
            <a:r>
              <a:rPr lang="en-US" sz="1311">
                <a:solidFill>
                  <a:srgbClr val="000000"/>
                </a:solidFill>
                <a:latin typeface="Alatsi"/>
                <a:ea typeface="Alatsi"/>
                <a:cs typeface="Alatsi"/>
                <a:sym typeface="Alatsi"/>
              </a:rPr>
              <a:t>MAX</a:t>
            </a:r>
          </a:p>
        </p:txBody>
      </p:sp>
      <p:sp>
        <p:nvSpPr>
          <p:cNvPr id="109" name="TextBox 109"/>
          <p:cNvSpPr txBox="1"/>
          <p:nvPr/>
        </p:nvSpPr>
        <p:spPr>
          <a:xfrm>
            <a:off x="8321845" y="7336061"/>
            <a:ext cx="599064" cy="226842"/>
          </a:xfrm>
          <a:prstGeom prst="rect">
            <a:avLst/>
          </a:prstGeom>
        </p:spPr>
        <p:txBody>
          <a:bodyPr lIns="0" tIns="0" rIns="0" bIns="0" rtlCol="0" anchor="t">
            <a:spAutoFit/>
          </a:bodyPr>
          <a:lstStyle/>
          <a:p>
            <a:pPr algn="ctr">
              <a:lnSpc>
                <a:spcPts val="1836"/>
              </a:lnSpc>
              <a:spcBef>
                <a:spcPct val="0"/>
              </a:spcBef>
            </a:pPr>
            <a:r>
              <a:rPr lang="en-US" sz="1311">
                <a:solidFill>
                  <a:srgbClr val="000000"/>
                </a:solidFill>
                <a:latin typeface="Alatsi"/>
                <a:ea typeface="Alatsi"/>
                <a:cs typeface="Alatsi"/>
                <a:sym typeface="Alatsi"/>
              </a:rPr>
              <a:t>TOTAL</a:t>
            </a:r>
          </a:p>
        </p:txBody>
      </p:sp>
      <p:sp>
        <p:nvSpPr>
          <p:cNvPr id="110" name="TextBox 110"/>
          <p:cNvSpPr txBox="1"/>
          <p:nvPr/>
        </p:nvSpPr>
        <p:spPr>
          <a:xfrm>
            <a:off x="8321845" y="7826654"/>
            <a:ext cx="599064" cy="226842"/>
          </a:xfrm>
          <a:prstGeom prst="rect">
            <a:avLst/>
          </a:prstGeom>
        </p:spPr>
        <p:txBody>
          <a:bodyPr lIns="0" tIns="0" rIns="0" bIns="0" rtlCol="0" anchor="t">
            <a:spAutoFit/>
          </a:bodyPr>
          <a:lstStyle/>
          <a:p>
            <a:pPr algn="ctr">
              <a:lnSpc>
                <a:spcPts val="1836"/>
              </a:lnSpc>
              <a:spcBef>
                <a:spcPct val="0"/>
              </a:spcBef>
            </a:pPr>
            <a:r>
              <a:rPr lang="en-US" sz="1311">
                <a:solidFill>
                  <a:srgbClr val="000000"/>
                </a:solidFill>
                <a:latin typeface="Alatsi"/>
                <a:ea typeface="Alatsi"/>
                <a:cs typeface="Alatsi"/>
                <a:sym typeface="Alatsi"/>
              </a:rPr>
              <a:t>COUNT</a:t>
            </a:r>
          </a:p>
        </p:txBody>
      </p:sp>
      <p:sp>
        <p:nvSpPr>
          <p:cNvPr id="111" name="TextBox 111"/>
          <p:cNvSpPr txBox="1"/>
          <p:nvPr/>
        </p:nvSpPr>
        <p:spPr>
          <a:xfrm>
            <a:off x="8321845" y="8317246"/>
            <a:ext cx="599064" cy="226842"/>
          </a:xfrm>
          <a:prstGeom prst="rect">
            <a:avLst/>
          </a:prstGeom>
        </p:spPr>
        <p:txBody>
          <a:bodyPr lIns="0" tIns="0" rIns="0" bIns="0" rtlCol="0" anchor="t">
            <a:spAutoFit/>
          </a:bodyPr>
          <a:lstStyle/>
          <a:p>
            <a:pPr algn="ctr">
              <a:lnSpc>
                <a:spcPts val="1836"/>
              </a:lnSpc>
              <a:spcBef>
                <a:spcPct val="0"/>
              </a:spcBef>
            </a:pPr>
            <a:r>
              <a:rPr lang="en-US" sz="1311">
                <a:solidFill>
                  <a:srgbClr val="000000"/>
                </a:solidFill>
                <a:latin typeface="Alatsi"/>
                <a:ea typeface="Alatsi"/>
                <a:cs typeface="Alatsi"/>
                <a:sym typeface="Alatsi"/>
              </a:rPr>
              <a:t>STRTLP</a:t>
            </a:r>
          </a:p>
        </p:txBody>
      </p:sp>
      <p:sp>
        <p:nvSpPr>
          <p:cNvPr id="112" name="TextBox 112"/>
          <p:cNvSpPr txBox="1"/>
          <p:nvPr/>
        </p:nvSpPr>
        <p:spPr>
          <a:xfrm>
            <a:off x="9497996" y="6845469"/>
            <a:ext cx="599064" cy="226842"/>
          </a:xfrm>
          <a:prstGeom prst="rect">
            <a:avLst/>
          </a:prstGeom>
        </p:spPr>
        <p:txBody>
          <a:bodyPr lIns="0" tIns="0" rIns="0" bIns="0" rtlCol="0" anchor="t">
            <a:spAutoFit/>
          </a:bodyPr>
          <a:lstStyle/>
          <a:p>
            <a:pPr algn="ctr">
              <a:lnSpc>
                <a:spcPts val="1836"/>
              </a:lnSpc>
              <a:spcBef>
                <a:spcPct val="0"/>
              </a:spcBef>
            </a:pPr>
            <a:r>
              <a:rPr lang="en-US" sz="1311">
                <a:solidFill>
                  <a:srgbClr val="000000"/>
                </a:solidFill>
                <a:latin typeface="Alatsi"/>
                <a:ea typeface="Alatsi"/>
                <a:cs typeface="Alatsi"/>
                <a:sym typeface="Alatsi"/>
              </a:rPr>
              <a:t>+15</a:t>
            </a:r>
          </a:p>
        </p:txBody>
      </p:sp>
      <p:sp>
        <p:nvSpPr>
          <p:cNvPr id="113" name="TextBox 113"/>
          <p:cNvSpPr txBox="1"/>
          <p:nvPr/>
        </p:nvSpPr>
        <p:spPr>
          <a:xfrm>
            <a:off x="9497996" y="7328402"/>
            <a:ext cx="599064" cy="226842"/>
          </a:xfrm>
          <a:prstGeom prst="rect">
            <a:avLst/>
          </a:prstGeom>
        </p:spPr>
        <p:txBody>
          <a:bodyPr lIns="0" tIns="0" rIns="0" bIns="0" rtlCol="0" anchor="t">
            <a:spAutoFit/>
          </a:bodyPr>
          <a:lstStyle/>
          <a:p>
            <a:pPr algn="ctr">
              <a:lnSpc>
                <a:spcPts val="1836"/>
              </a:lnSpc>
              <a:spcBef>
                <a:spcPct val="0"/>
              </a:spcBef>
            </a:pPr>
            <a:r>
              <a:rPr lang="en-US" sz="1311">
                <a:solidFill>
                  <a:srgbClr val="000000"/>
                </a:solidFill>
                <a:latin typeface="Alatsi"/>
                <a:ea typeface="Alatsi"/>
                <a:cs typeface="Alatsi"/>
                <a:sym typeface="Alatsi"/>
              </a:rPr>
              <a:t>+16</a:t>
            </a:r>
          </a:p>
        </p:txBody>
      </p:sp>
      <p:sp>
        <p:nvSpPr>
          <p:cNvPr id="114" name="TextBox 114"/>
          <p:cNvSpPr txBox="1"/>
          <p:nvPr/>
        </p:nvSpPr>
        <p:spPr>
          <a:xfrm>
            <a:off x="9497996" y="7826654"/>
            <a:ext cx="599064" cy="226842"/>
          </a:xfrm>
          <a:prstGeom prst="rect">
            <a:avLst/>
          </a:prstGeom>
        </p:spPr>
        <p:txBody>
          <a:bodyPr lIns="0" tIns="0" rIns="0" bIns="0" rtlCol="0" anchor="t">
            <a:spAutoFit/>
          </a:bodyPr>
          <a:lstStyle/>
          <a:p>
            <a:pPr algn="ctr">
              <a:lnSpc>
                <a:spcPts val="1836"/>
              </a:lnSpc>
              <a:spcBef>
                <a:spcPct val="0"/>
              </a:spcBef>
            </a:pPr>
            <a:r>
              <a:rPr lang="en-US" sz="1311">
                <a:solidFill>
                  <a:srgbClr val="000000"/>
                </a:solidFill>
                <a:latin typeface="Alatsi"/>
                <a:ea typeface="Alatsi"/>
                <a:cs typeface="Alatsi"/>
                <a:sym typeface="Alatsi"/>
              </a:rPr>
              <a:t>+17</a:t>
            </a:r>
          </a:p>
        </p:txBody>
      </p:sp>
      <p:sp>
        <p:nvSpPr>
          <p:cNvPr id="115" name="TextBox 115"/>
          <p:cNvSpPr txBox="1"/>
          <p:nvPr/>
        </p:nvSpPr>
        <p:spPr>
          <a:xfrm>
            <a:off x="9497996" y="8322867"/>
            <a:ext cx="599064" cy="226842"/>
          </a:xfrm>
          <a:prstGeom prst="rect">
            <a:avLst/>
          </a:prstGeom>
        </p:spPr>
        <p:txBody>
          <a:bodyPr lIns="0" tIns="0" rIns="0" bIns="0" rtlCol="0" anchor="t">
            <a:spAutoFit/>
          </a:bodyPr>
          <a:lstStyle/>
          <a:p>
            <a:pPr algn="ctr">
              <a:lnSpc>
                <a:spcPts val="1836"/>
              </a:lnSpc>
              <a:spcBef>
                <a:spcPct val="0"/>
              </a:spcBef>
            </a:pPr>
            <a:r>
              <a:rPr lang="en-US" sz="1311">
                <a:solidFill>
                  <a:srgbClr val="000000"/>
                </a:solidFill>
                <a:latin typeface="Alatsi"/>
                <a:ea typeface="Alatsi"/>
                <a:cs typeface="Alatsi"/>
                <a:sym typeface="Alatsi"/>
              </a:rPr>
              <a:t>+7</a:t>
            </a:r>
          </a:p>
        </p:txBody>
      </p:sp>
      <p:sp>
        <p:nvSpPr>
          <p:cNvPr id="116" name="TextBox 116"/>
          <p:cNvSpPr txBox="1"/>
          <p:nvPr/>
        </p:nvSpPr>
        <p:spPr>
          <a:xfrm>
            <a:off x="8382175" y="8677839"/>
            <a:ext cx="1692140" cy="260213"/>
          </a:xfrm>
          <a:prstGeom prst="rect">
            <a:avLst/>
          </a:prstGeom>
        </p:spPr>
        <p:txBody>
          <a:bodyPr lIns="0" tIns="0" rIns="0" bIns="0" rtlCol="0" anchor="t">
            <a:spAutoFit/>
          </a:bodyPr>
          <a:lstStyle/>
          <a:p>
            <a:pPr algn="ctr">
              <a:lnSpc>
                <a:spcPts val="2145"/>
              </a:lnSpc>
              <a:spcBef>
                <a:spcPct val="0"/>
              </a:spcBef>
            </a:pPr>
            <a:r>
              <a:rPr lang="en-US" sz="1532">
                <a:solidFill>
                  <a:srgbClr val="FFFFFF"/>
                </a:solidFill>
                <a:latin typeface="Alatsi"/>
                <a:ea typeface="Alatsi"/>
                <a:cs typeface="Alatsi"/>
                <a:sym typeface="Alatsi"/>
              </a:rPr>
              <a:t>Symbol Table</a:t>
            </a:r>
          </a:p>
        </p:txBody>
      </p:sp>
      <p:grpSp>
        <p:nvGrpSpPr>
          <p:cNvPr id="117" name="Group 117"/>
          <p:cNvGrpSpPr/>
          <p:nvPr/>
        </p:nvGrpSpPr>
        <p:grpSpPr>
          <a:xfrm>
            <a:off x="8232072" y="2789971"/>
            <a:ext cx="4623101" cy="372956"/>
            <a:chOff x="0" y="0"/>
            <a:chExt cx="4615491" cy="372342"/>
          </a:xfrm>
        </p:grpSpPr>
        <p:sp>
          <p:nvSpPr>
            <p:cNvPr id="118" name="Freeform 118"/>
            <p:cNvSpPr/>
            <p:nvPr/>
          </p:nvSpPr>
          <p:spPr>
            <a:xfrm>
              <a:off x="0" y="0"/>
              <a:ext cx="4615491" cy="372342"/>
            </a:xfrm>
            <a:custGeom>
              <a:avLst/>
              <a:gdLst/>
              <a:ahLst/>
              <a:cxnLst/>
              <a:rect l="l" t="t" r="r" b="b"/>
              <a:pathLst>
                <a:path w="4615491" h="372342">
                  <a:moveTo>
                    <a:pt x="0" y="0"/>
                  </a:moveTo>
                  <a:lnTo>
                    <a:pt x="0" y="372342"/>
                  </a:lnTo>
                  <a:lnTo>
                    <a:pt x="4615491" y="372342"/>
                  </a:lnTo>
                  <a:lnTo>
                    <a:pt x="4615491" y="0"/>
                  </a:lnTo>
                  <a:lnTo>
                    <a:pt x="0" y="0"/>
                  </a:lnTo>
                  <a:close/>
                  <a:moveTo>
                    <a:pt x="4554531" y="311382"/>
                  </a:moveTo>
                  <a:lnTo>
                    <a:pt x="59690" y="311382"/>
                  </a:lnTo>
                  <a:lnTo>
                    <a:pt x="59690" y="59690"/>
                  </a:lnTo>
                  <a:lnTo>
                    <a:pt x="4554531" y="59690"/>
                  </a:lnTo>
                  <a:lnTo>
                    <a:pt x="4554531" y="311382"/>
                  </a:lnTo>
                  <a:close/>
                </a:path>
              </a:pathLst>
            </a:custGeom>
            <a:solidFill>
              <a:srgbClr val="FFF6EF"/>
            </a:solidFill>
          </p:spPr>
          <p:txBody>
            <a:bodyPr/>
            <a:lstStyle/>
            <a:p>
              <a:endParaRPr lang="en-PH"/>
            </a:p>
          </p:txBody>
        </p:sp>
      </p:grpSp>
      <p:grpSp>
        <p:nvGrpSpPr>
          <p:cNvPr id="119" name="Group 119"/>
          <p:cNvGrpSpPr/>
          <p:nvPr/>
        </p:nvGrpSpPr>
        <p:grpSpPr>
          <a:xfrm>
            <a:off x="8232072" y="3158066"/>
            <a:ext cx="4623101" cy="372956"/>
            <a:chOff x="0" y="0"/>
            <a:chExt cx="4615491" cy="372342"/>
          </a:xfrm>
        </p:grpSpPr>
        <p:sp>
          <p:nvSpPr>
            <p:cNvPr id="120" name="Freeform 120"/>
            <p:cNvSpPr/>
            <p:nvPr/>
          </p:nvSpPr>
          <p:spPr>
            <a:xfrm>
              <a:off x="0" y="0"/>
              <a:ext cx="4615491" cy="372342"/>
            </a:xfrm>
            <a:custGeom>
              <a:avLst/>
              <a:gdLst/>
              <a:ahLst/>
              <a:cxnLst/>
              <a:rect l="l" t="t" r="r" b="b"/>
              <a:pathLst>
                <a:path w="4615491" h="372342">
                  <a:moveTo>
                    <a:pt x="0" y="0"/>
                  </a:moveTo>
                  <a:lnTo>
                    <a:pt x="0" y="372342"/>
                  </a:lnTo>
                  <a:lnTo>
                    <a:pt x="4615491" y="372342"/>
                  </a:lnTo>
                  <a:lnTo>
                    <a:pt x="4615491" y="0"/>
                  </a:lnTo>
                  <a:lnTo>
                    <a:pt x="0" y="0"/>
                  </a:lnTo>
                  <a:close/>
                  <a:moveTo>
                    <a:pt x="4554531" y="311382"/>
                  </a:moveTo>
                  <a:lnTo>
                    <a:pt x="59690" y="311382"/>
                  </a:lnTo>
                  <a:lnTo>
                    <a:pt x="59690" y="59690"/>
                  </a:lnTo>
                  <a:lnTo>
                    <a:pt x="4554531" y="59690"/>
                  </a:lnTo>
                  <a:lnTo>
                    <a:pt x="4554531" y="311382"/>
                  </a:lnTo>
                  <a:close/>
                </a:path>
              </a:pathLst>
            </a:custGeom>
            <a:solidFill>
              <a:srgbClr val="FFF6EF"/>
            </a:solidFill>
          </p:spPr>
          <p:txBody>
            <a:bodyPr/>
            <a:lstStyle/>
            <a:p>
              <a:endParaRPr lang="en-PH"/>
            </a:p>
          </p:txBody>
        </p:sp>
      </p:grpSp>
      <p:grpSp>
        <p:nvGrpSpPr>
          <p:cNvPr id="121" name="Group 121"/>
          <p:cNvGrpSpPr/>
          <p:nvPr/>
        </p:nvGrpSpPr>
        <p:grpSpPr>
          <a:xfrm>
            <a:off x="8232072" y="3472797"/>
            <a:ext cx="4623101" cy="372956"/>
            <a:chOff x="0" y="0"/>
            <a:chExt cx="4615491" cy="372342"/>
          </a:xfrm>
        </p:grpSpPr>
        <p:sp>
          <p:nvSpPr>
            <p:cNvPr id="122" name="Freeform 122"/>
            <p:cNvSpPr/>
            <p:nvPr/>
          </p:nvSpPr>
          <p:spPr>
            <a:xfrm>
              <a:off x="0" y="0"/>
              <a:ext cx="4615491" cy="372342"/>
            </a:xfrm>
            <a:custGeom>
              <a:avLst/>
              <a:gdLst/>
              <a:ahLst/>
              <a:cxnLst/>
              <a:rect l="l" t="t" r="r" b="b"/>
              <a:pathLst>
                <a:path w="4615491" h="372342">
                  <a:moveTo>
                    <a:pt x="0" y="0"/>
                  </a:moveTo>
                  <a:lnTo>
                    <a:pt x="0" y="372342"/>
                  </a:lnTo>
                  <a:lnTo>
                    <a:pt x="4615491" y="372342"/>
                  </a:lnTo>
                  <a:lnTo>
                    <a:pt x="4615491" y="0"/>
                  </a:lnTo>
                  <a:lnTo>
                    <a:pt x="0" y="0"/>
                  </a:lnTo>
                  <a:close/>
                  <a:moveTo>
                    <a:pt x="4554531" y="311382"/>
                  </a:moveTo>
                  <a:lnTo>
                    <a:pt x="59690" y="311382"/>
                  </a:lnTo>
                  <a:lnTo>
                    <a:pt x="59690" y="59690"/>
                  </a:lnTo>
                  <a:lnTo>
                    <a:pt x="4554531" y="59690"/>
                  </a:lnTo>
                  <a:lnTo>
                    <a:pt x="4554531" y="311382"/>
                  </a:lnTo>
                  <a:close/>
                </a:path>
              </a:pathLst>
            </a:custGeom>
            <a:solidFill>
              <a:srgbClr val="FFF6EF"/>
            </a:solidFill>
          </p:spPr>
          <p:txBody>
            <a:bodyPr/>
            <a:lstStyle/>
            <a:p>
              <a:endParaRPr lang="en-PH"/>
            </a:p>
          </p:txBody>
        </p:sp>
      </p:grpSp>
      <p:grpSp>
        <p:nvGrpSpPr>
          <p:cNvPr id="123" name="Group 123"/>
          <p:cNvGrpSpPr/>
          <p:nvPr/>
        </p:nvGrpSpPr>
        <p:grpSpPr>
          <a:xfrm>
            <a:off x="8232072" y="3840892"/>
            <a:ext cx="4623101" cy="372956"/>
            <a:chOff x="0" y="0"/>
            <a:chExt cx="4615491" cy="372342"/>
          </a:xfrm>
        </p:grpSpPr>
        <p:sp>
          <p:nvSpPr>
            <p:cNvPr id="124" name="Freeform 124"/>
            <p:cNvSpPr/>
            <p:nvPr/>
          </p:nvSpPr>
          <p:spPr>
            <a:xfrm>
              <a:off x="0" y="0"/>
              <a:ext cx="4615491" cy="372342"/>
            </a:xfrm>
            <a:custGeom>
              <a:avLst/>
              <a:gdLst/>
              <a:ahLst/>
              <a:cxnLst/>
              <a:rect l="l" t="t" r="r" b="b"/>
              <a:pathLst>
                <a:path w="4615491" h="372342">
                  <a:moveTo>
                    <a:pt x="0" y="0"/>
                  </a:moveTo>
                  <a:lnTo>
                    <a:pt x="0" y="372342"/>
                  </a:lnTo>
                  <a:lnTo>
                    <a:pt x="4615491" y="372342"/>
                  </a:lnTo>
                  <a:lnTo>
                    <a:pt x="4615491" y="0"/>
                  </a:lnTo>
                  <a:lnTo>
                    <a:pt x="0" y="0"/>
                  </a:lnTo>
                  <a:close/>
                  <a:moveTo>
                    <a:pt x="4554531" y="311382"/>
                  </a:moveTo>
                  <a:lnTo>
                    <a:pt x="59690" y="311382"/>
                  </a:lnTo>
                  <a:lnTo>
                    <a:pt x="59690" y="59690"/>
                  </a:lnTo>
                  <a:lnTo>
                    <a:pt x="4554531" y="59690"/>
                  </a:lnTo>
                  <a:lnTo>
                    <a:pt x="4554531" y="311382"/>
                  </a:lnTo>
                  <a:close/>
                </a:path>
              </a:pathLst>
            </a:custGeom>
            <a:solidFill>
              <a:srgbClr val="FFF6EF"/>
            </a:solidFill>
          </p:spPr>
          <p:txBody>
            <a:bodyPr/>
            <a:lstStyle/>
            <a:p>
              <a:endParaRPr lang="en-PH"/>
            </a:p>
          </p:txBody>
        </p:sp>
      </p:grpSp>
      <p:grpSp>
        <p:nvGrpSpPr>
          <p:cNvPr id="125" name="Group 125"/>
          <p:cNvGrpSpPr/>
          <p:nvPr/>
        </p:nvGrpSpPr>
        <p:grpSpPr>
          <a:xfrm>
            <a:off x="8232072" y="4213848"/>
            <a:ext cx="4623101" cy="372956"/>
            <a:chOff x="0" y="0"/>
            <a:chExt cx="4615491" cy="372342"/>
          </a:xfrm>
        </p:grpSpPr>
        <p:sp>
          <p:nvSpPr>
            <p:cNvPr id="126" name="Freeform 126"/>
            <p:cNvSpPr/>
            <p:nvPr/>
          </p:nvSpPr>
          <p:spPr>
            <a:xfrm>
              <a:off x="0" y="0"/>
              <a:ext cx="4615491" cy="372342"/>
            </a:xfrm>
            <a:custGeom>
              <a:avLst/>
              <a:gdLst/>
              <a:ahLst/>
              <a:cxnLst/>
              <a:rect l="l" t="t" r="r" b="b"/>
              <a:pathLst>
                <a:path w="4615491" h="372342">
                  <a:moveTo>
                    <a:pt x="0" y="0"/>
                  </a:moveTo>
                  <a:lnTo>
                    <a:pt x="0" y="372342"/>
                  </a:lnTo>
                  <a:lnTo>
                    <a:pt x="4615491" y="372342"/>
                  </a:lnTo>
                  <a:lnTo>
                    <a:pt x="4615491" y="0"/>
                  </a:lnTo>
                  <a:lnTo>
                    <a:pt x="0" y="0"/>
                  </a:lnTo>
                  <a:close/>
                  <a:moveTo>
                    <a:pt x="4554531" y="311382"/>
                  </a:moveTo>
                  <a:lnTo>
                    <a:pt x="59690" y="311382"/>
                  </a:lnTo>
                  <a:lnTo>
                    <a:pt x="59690" y="59690"/>
                  </a:lnTo>
                  <a:lnTo>
                    <a:pt x="4554531" y="59690"/>
                  </a:lnTo>
                  <a:lnTo>
                    <a:pt x="4554531" y="311382"/>
                  </a:lnTo>
                  <a:close/>
                </a:path>
              </a:pathLst>
            </a:custGeom>
            <a:solidFill>
              <a:srgbClr val="FFF6EF"/>
            </a:solidFill>
          </p:spPr>
          <p:txBody>
            <a:bodyPr/>
            <a:lstStyle/>
            <a:p>
              <a:endParaRPr lang="en-PH"/>
            </a:p>
          </p:txBody>
        </p:sp>
      </p:grpSp>
      <p:sp>
        <p:nvSpPr>
          <p:cNvPr id="127" name="TextBox 127"/>
          <p:cNvSpPr txBox="1"/>
          <p:nvPr/>
        </p:nvSpPr>
        <p:spPr>
          <a:xfrm>
            <a:off x="8450362" y="2271943"/>
            <a:ext cx="4404811" cy="431984"/>
          </a:xfrm>
          <a:prstGeom prst="rect">
            <a:avLst/>
          </a:prstGeom>
        </p:spPr>
        <p:txBody>
          <a:bodyPr lIns="0" tIns="0" rIns="0" bIns="0" rtlCol="0" anchor="t">
            <a:spAutoFit/>
          </a:bodyPr>
          <a:lstStyle/>
          <a:p>
            <a:pPr algn="ctr">
              <a:lnSpc>
                <a:spcPts val="3533"/>
              </a:lnSpc>
            </a:pPr>
            <a:r>
              <a:rPr lang="en-US" sz="2524" b="1">
                <a:solidFill>
                  <a:srgbClr val="FFFFFF"/>
                </a:solidFill>
                <a:latin typeface="Now Bold"/>
                <a:ea typeface="Now Bold"/>
                <a:cs typeface="Now Bold"/>
                <a:sym typeface="Now Bold"/>
              </a:rPr>
              <a:t>Machine Code</a:t>
            </a:r>
          </a:p>
        </p:txBody>
      </p:sp>
      <p:sp>
        <p:nvSpPr>
          <p:cNvPr id="128" name="TextBox 128"/>
          <p:cNvSpPr txBox="1"/>
          <p:nvPr/>
        </p:nvSpPr>
        <p:spPr>
          <a:xfrm>
            <a:off x="8461178" y="2823935"/>
            <a:ext cx="3926545" cy="279151"/>
          </a:xfrm>
          <a:prstGeom prst="rect">
            <a:avLst/>
          </a:prstGeom>
        </p:spPr>
        <p:txBody>
          <a:bodyPr lIns="0" tIns="0" rIns="0" bIns="0" rtlCol="0" anchor="t">
            <a:spAutoFit/>
          </a:bodyPr>
          <a:lstStyle/>
          <a:p>
            <a:pPr algn="just">
              <a:lnSpc>
                <a:spcPts val="2226"/>
              </a:lnSpc>
            </a:pPr>
            <a:r>
              <a:rPr lang="en-US" sz="1590" b="1">
                <a:solidFill>
                  <a:srgbClr val="FFFFFF"/>
                </a:solidFill>
                <a:latin typeface="Now Bold"/>
                <a:ea typeface="Now Bold"/>
                <a:cs typeface="Now Bold"/>
                <a:sym typeface="Now Bold"/>
              </a:rPr>
              <a:t>0001 0000</a:t>
            </a:r>
          </a:p>
        </p:txBody>
      </p:sp>
      <p:sp>
        <p:nvSpPr>
          <p:cNvPr id="129" name="TextBox 129"/>
          <p:cNvSpPr txBox="1"/>
          <p:nvPr/>
        </p:nvSpPr>
        <p:spPr>
          <a:xfrm>
            <a:off x="8461178" y="3206708"/>
            <a:ext cx="3587710" cy="279151"/>
          </a:xfrm>
          <a:prstGeom prst="rect">
            <a:avLst/>
          </a:prstGeom>
        </p:spPr>
        <p:txBody>
          <a:bodyPr lIns="0" tIns="0" rIns="0" bIns="0" rtlCol="0" anchor="t">
            <a:spAutoFit/>
          </a:bodyPr>
          <a:lstStyle/>
          <a:p>
            <a:pPr algn="just">
              <a:lnSpc>
                <a:spcPts val="2226"/>
              </a:lnSpc>
            </a:pPr>
            <a:r>
              <a:rPr lang="en-US" sz="1590" b="1">
                <a:solidFill>
                  <a:srgbClr val="FFFFFF"/>
                </a:solidFill>
                <a:latin typeface="Now Bold"/>
                <a:ea typeface="Now Bold"/>
                <a:cs typeface="Now Bold"/>
                <a:sym typeface="Now Bold"/>
              </a:rPr>
              <a:t>0110 0001   0000 0000 0011 0000</a:t>
            </a:r>
          </a:p>
        </p:txBody>
      </p:sp>
      <p:sp>
        <p:nvSpPr>
          <p:cNvPr id="130" name="TextBox 130"/>
          <p:cNvSpPr txBox="1"/>
          <p:nvPr/>
        </p:nvSpPr>
        <p:spPr>
          <a:xfrm>
            <a:off x="8461178" y="3509883"/>
            <a:ext cx="3370856" cy="279151"/>
          </a:xfrm>
          <a:prstGeom prst="rect">
            <a:avLst/>
          </a:prstGeom>
        </p:spPr>
        <p:txBody>
          <a:bodyPr lIns="0" tIns="0" rIns="0" bIns="0" rtlCol="0" anchor="t">
            <a:spAutoFit/>
          </a:bodyPr>
          <a:lstStyle/>
          <a:p>
            <a:pPr algn="just">
              <a:lnSpc>
                <a:spcPts val="2226"/>
              </a:lnSpc>
            </a:pPr>
            <a:r>
              <a:rPr lang="en-US" sz="1590" b="1">
                <a:solidFill>
                  <a:srgbClr val="FFFFFF"/>
                </a:solidFill>
                <a:latin typeface="Now Bold"/>
                <a:ea typeface="Now Bold"/>
                <a:cs typeface="Now Bold"/>
                <a:sym typeface="Now Bold"/>
              </a:rPr>
              <a:t>0100 0100  0000 0000 0000 1111</a:t>
            </a:r>
          </a:p>
        </p:txBody>
      </p:sp>
      <p:sp>
        <p:nvSpPr>
          <p:cNvPr id="131" name="TextBox 131"/>
          <p:cNvSpPr txBox="1"/>
          <p:nvPr/>
        </p:nvSpPr>
        <p:spPr>
          <a:xfrm>
            <a:off x="8456279" y="3894885"/>
            <a:ext cx="3768803" cy="279151"/>
          </a:xfrm>
          <a:prstGeom prst="rect">
            <a:avLst/>
          </a:prstGeom>
        </p:spPr>
        <p:txBody>
          <a:bodyPr lIns="0" tIns="0" rIns="0" bIns="0" rtlCol="0" anchor="t">
            <a:spAutoFit/>
          </a:bodyPr>
          <a:lstStyle/>
          <a:p>
            <a:pPr algn="just">
              <a:lnSpc>
                <a:spcPts val="2226"/>
              </a:lnSpc>
            </a:pPr>
            <a:r>
              <a:rPr lang="en-US" sz="1590" b="1">
                <a:solidFill>
                  <a:srgbClr val="FFFFFF"/>
                </a:solidFill>
                <a:latin typeface="Now Bold"/>
                <a:ea typeface="Now Bold"/>
                <a:cs typeface="Now Bold"/>
                <a:sym typeface="Now Bold"/>
              </a:rPr>
              <a:t>0010 0001  0000 0000 0000 0000</a:t>
            </a:r>
          </a:p>
        </p:txBody>
      </p:sp>
      <p:sp>
        <p:nvSpPr>
          <p:cNvPr id="132" name="TextBox 132"/>
          <p:cNvSpPr txBox="1"/>
          <p:nvPr/>
        </p:nvSpPr>
        <p:spPr>
          <a:xfrm>
            <a:off x="8456279" y="4266225"/>
            <a:ext cx="4505658" cy="279151"/>
          </a:xfrm>
          <a:prstGeom prst="rect">
            <a:avLst/>
          </a:prstGeom>
        </p:spPr>
        <p:txBody>
          <a:bodyPr lIns="0" tIns="0" rIns="0" bIns="0" rtlCol="0" anchor="t">
            <a:spAutoFit/>
          </a:bodyPr>
          <a:lstStyle/>
          <a:p>
            <a:pPr algn="just">
              <a:lnSpc>
                <a:spcPts val="2226"/>
              </a:lnSpc>
            </a:pPr>
            <a:r>
              <a:rPr lang="en-US" sz="1590" b="1">
                <a:solidFill>
                  <a:srgbClr val="FFFFFF"/>
                </a:solidFill>
                <a:latin typeface="Now Bold"/>
                <a:ea typeface="Now Bold"/>
                <a:cs typeface="Now Bold"/>
                <a:sym typeface="Now Bold"/>
              </a:rPr>
              <a:t>0100 0100  0000 0000 0001 0000</a:t>
            </a:r>
          </a:p>
        </p:txBody>
      </p:sp>
      <p:grpSp>
        <p:nvGrpSpPr>
          <p:cNvPr id="133" name="Group 133"/>
          <p:cNvGrpSpPr/>
          <p:nvPr/>
        </p:nvGrpSpPr>
        <p:grpSpPr>
          <a:xfrm>
            <a:off x="8232072" y="4605854"/>
            <a:ext cx="4623101" cy="372956"/>
            <a:chOff x="0" y="0"/>
            <a:chExt cx="4615491" cy="372342"/>
          </a:xfrm>
        </p:grpSpPr>
        <p:sp>
          <p:nvSpPr>
            <p:cNvPr id="134" name="Freeform 134"/>
            <p:cNvSpPr/>
            <p:nvPr/>
          </p:nvSpPr>
          <p:spPr>
            <a:xfrm>
              <a:off x="0" y="0"/>
              <a:ext cx="4615491" cy="372342"/>
            </a:xfrm>
            <a:custGeom>
              <a:avLst/>
              <a:gdLst/>
              <a:ahLst/>
              <a:cxnLst/>
              <a:rect l="l" t="t" r="r" b="b"/>
              <a:pathLst>
                <a:path w="4615491" h="372342">
                  <a:moveTo>
                    <a:pt x="0" y="0"/>
                  </a:moveTo>
                  <a:lnTo>
                    <a:pt x="0" y="372342"/>
                  </a:lnTo>
                  <a:lnTo>
                    <a:pt x="4615491" y="372342"/>
                  </a:lnTo>
                  <a:lnTo>
                    <a:pt x="4615491" y="0"/>
                  </a:lnTo>
                  <a:lnTo>
                    <a:pt x="0" y="0"/>
                  </a:lnTo>
                  <a:close/>
                  <a:moveTo>
                    <a:pt x="4554531" y="311382"/>
                  </a:moveTo>
                  <a:lnTo>
                    <a:pt x="59690" y="311382"/>
                  </a:lnTo>
                  <a:lnTo>
                    <a:pt x="59690" y="59690"/>
                  </a:lnTo>
                  <a:lnTo>
                    <a:pt x="4554531" y="59690"/>
                  </a:lnTo>
                  <a:lnTo>
                    <a:pt x="4554531" y="311382"/>
                  </a:lnTo>
                  <a:close/>
                </a:path>
              </a:pathLst>
            </a:custGeom>
            <a:solidFill>
              <a:srgbClr val="FFF6EF"/>
            </a:solidFill>
          </p:spPr>
          <p:txBody>
            <a:bodyPr/>
            <a:lstStyle/>
            <a:p>
              <a:endParaRPr lang="en-PH"/>
            </a:p>
          </p:txBody>
        </p:sp>
      </p:grpSp>
      <p:sp>
        <p:nvSpPr>
          <p:cNvPr id="135" name="TextBox 135"/>
          <p:cNvSpPr txBox="1"/>
          <p:nvPr/>
        </p:nvSpPr>
        <p:spPr>
          <a:xfrm>
            <a:off x="8456279" y="4658231"/>
            <a:ext cx="1324297" cy="279151"/>
          </a:xfrm>
          <a:prstGeom prst="rect">
            <a:avLst/>
          </a:prstGeom>
        </p:spPr>
        <p:txBody>
          <a:bodyPr lIns="0" tIns="0" rIns="0" bIns="0" rtlCol="0" anchor="t">
            <a:spAutoFit/>
          </a:bodyPr>
          <a:lstStyle/>
          <a:p>
            <a:pPr algn="just">
              <a:lnSpc>
                <a:spcPts val="2226"/>
              </a:lnSpc>
            </a:pPr>
            <a:r>
              <a:rPr lang="en-US" sz="1590" b="1">
                <a:solidFill>
                  <a:srgbClr val="FFFFFF"/>
                </a:solidFill>
                <a:latin typeface="Now Bold"/>
                <a:ea typeface="Now Bold"/>
                <a:cs typeface="Now Bold"/>
                <a:sym typeface="Now Bold"/>
              </a:rPr>
              <a:t>...</a:t>
            </a:r>
          </a:p>
        </p:txBody>
      </p:sp>
      <p:sp>
        <p:nvSpPr>
          <p:cNvPr id="136" name="TextBox 136"/>
          <p:cNvSpPr txBox="1"/>
          <p:nvPr/>
        </p:nvSpPr>
        <p:spPr>
          <a:xfrm>
            <a:off x="9762302" y="5288619"/>
            <a:ext cx="1324297" cy="279151"/>
          </a:xfrm>
          <a:prstGeom prst="rect">
            <a:avLst/>
          </a:prstGeom>
        </p:spPr>
        <p:txBody>
          <a:bodyPr lIns="0" tIns="0" rIns="0" bIns="0" rtlCol="0" anchor="t">
            <a:spAutoFit/>
          </a:bodyPr>
          <a:lstStyle/>
          <a:p>
            <a:pPr algn="just">
              <a:lnSpc>
                <a:spcPts val="2226"/>
              </a:lnSpc>
            </a:pPr>
            <a:r>
              <a:rPr lang="en-US" sz="1590" b="1">
                <a:solidFill>
                  <a:srgbClr val="FFFFFF"/>
                </a:solidFill>
                <a:latin typeface="Now Bold"/>
                <a:ea typeface="Now Bold"/>
                <a:cs typeface="Now Bold"/>
                <a:sym typeface="Now Bold"/>
              </a:rPr>
              <a:t>continue ... </a:t>
            </a:r>
          </a:p>
        </p:txBody>
      </p:sp>
      <p:sp>
        <p:nvSpPr>
          <p:cNvPr id="137" name="TextBox 137"/>
          <p:cNvSpPr txBox="1"/>
          <p:nvPr/>
        </p:nvSpPr>
        <p:spPr>
          <a:xfrm>
            <a:off x="1028700" y="267814"/>
            <a:ext cx="7502022" cy="493072"/>
          </a:xfrm>
          <a:prstGeom prst="rect">
            <a:avLst/>
          </a:prstGeom>
        </p:spPr>
        <p:txBody>
          <a:bodyPr lIns="0" tIns="0" rIns="0" bIns="0" rtlCol="0" anchor="t">
            <a:spAutoFit/>
          </a:bodyPr>
          <a:lstStyle/>
          <a:p>
            <a:pPr marL="0" lvl="0" indent="0" algn="l">
              <a:lnSpc>
                <a:spcPts val="3647"/>
              </a:lnSpc>
              <a:spcBef>
                <a:spcPct val="0"/>
              </a:spcBef>
            </a:pPr>
            <a:r>
              <a:rPr lang="en-US" sz="3256" b="1" spc="-97">
                <a:solidFill>
                  <a:srgbClr val="FF1495"/>
                </a:solidFill>
                <a:latin typeface="Poppins Bold"/>
                <a:ea typeface="Poppins Bold"/>
                <a:cs typeface="Poppins Bold"/>
                <a:sym typeface="Poppins Bold"/>
              </a:rPr>
              <a:t>6.4 The Two-Pass Assembly Process</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rot="-5400000">
            <a:off x="512600" y="1049546"/>
            <a:ext cx="1030408" cy="1531688"/>
          </a:xfrm>
          <a:custGeom>
            <a:avLst/>
            <a:gdLst/>
            <a:ahLst/>
            <a:cxnLst/>
            <a:rect l="l" t="t" r="r" b="b"/>
            <a:pathLst>
              <a:path w="1030408" h="1531688">
                <a:moveTo>
                  <a:pt x="0" y="0"/>
                </a:moveTo>
                <a:lnTo>
                  <a:pt x="1030408" y="0"/>
                </a:lnTo>
                <a:lnTo>
                  <a:pt x="1030408" y="1531689"/>
                </a:lnTo>
                <a:lnTo>
                  <a:pt x="0" y="153168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8" name="Freeform 8"/>
          <p:cNvSpPr/>
          <p:nvPr/>
        </p:nvSpPr>
        <p:spPr>
          <a:xfrm>
            <a:off x="657019" y="1509139"/>
            <a:ext cx="612503" cy="612503"/>
          </a:xfrm>
          <a:custGeom>
            <a:avLst/>
            <a:gdLst/>
            <a:ahLst/>
            <a:cxnLst/>
            <a:rect l="l" t="t" r="r" b="b"/>
            <a:pathLst>
              <a:path w="612503" h="612503">
                <a:moveTo>
                  <a:pt x="0" y="0"/>
                </a:moveTo>
                <a:lnTo>
                  <a:pt x="612504" y="0"/>
                </a:lnTo>
                <a:lnTo>
                  <a:pt x="612504" y="612503"/>
                </a:lnTo>
                <a:lnTo>
                  <a:pt x="0" y="61250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9" name="Freeform 9"/>
          <p:cNvSpPr/>
          <p:nvPr/>
        </p:nvSpPr>
        <p:spPr>
          <a:xfrm>
            <a:off x="971226" y="1905879"/>
            <a:ext cx="596593" cy="596593"/>
          </a:xfrm>
          <a:custGeom>
            <a:avLst/>
            <a:gdLst/>
            <a:ahLst/>
            <a:cxnLst/>
            <a:rect l="l" t="t" r="r" b="b"/>
            <a:pathLst>
              <a:path w="596593" h="596593">
                <a:moveTo>
                  <a:pt x="0" y="0"/>
                </a:moveTo>
                <a:lnTo>
                  <a:pt x="596593" y="0"/>
                </a:lnTo>
                <a:lnTo>
                  <a:pt x="596593" y="596593"/>
                </a:lnTo>
                <a:lnTo>
                  <a:pt x="0" y="59659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10" name="Freeform 10"/>
          <p:cNvSpPr/>
          <p:nvPr/>
        </p:nvSpPr>
        <p:spPr>
          <a:xfrm rot="-5400000">
            <a:off x="5242942" y="4152341"/>
            <a:ext cx="1904395" cy="2830858"/>
          </a:xfrm>
          <a:custGeom>
            <a:avLst/>
            <a:gdLst/>
            <a:ahLst/>
            <a:cxnLst/>
            <a:rect l="l" t="t" r="r" b="b"/>
            <a:pathLst>
              <a:path w="1904395" h="2830858">
                <a:moveTo>
                  <a:pt x="0" y="0"/>
                </a:moveTo>
                <a:lnTo>
                  <a:pt x="1904395" y="0"/>
                </a:lnTo>
                <a:lnTo>
                  <a:pt x="1904395" y="2830858"/>
                </a:lnTo>
                <a:lnTo>
                  <a:pt x="0" y="283085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grpSp>
        <p:nvGrpSpPr>
          <p:cNvPr id="11" name="Group 11"/>
          <p:cNvGrpSpPr/>
          <p:nvPr/>
        </p:nvGrpSpPr>
        <p:grpSpPr>
          <a:xfrm>
            <a:off x="1793648" y="2211933"/>
            <a:ext cx="2727951" cy="7399849"/>
            <a:chOff x="0" y="0"/>
            <a:chExt cx="3637268" cy="9866466"/>
          </a:xfrm>
        </p:grpSpPr>
        <p:grpSp>
          <p:nvGrpSpPr>
            <p:cNvPr id="12" name="Group 12"/>
            <p:cNvGrpSpPr/>
            <p:nvPr/>
          </p:nvGrpSpPr>
          <p:grpSpPr>
            <a:xfrm>
              <a:off x="0" y="0"/>
              <a:ext cx="3637268" cy="9866466"/>
              <a:chOff x="0" y="0"/>
              <a:chExt cx="758477" cy="2057446"/>
            </a:xfrm>
          </p:grpSpPr>
          <p:sp>
            <p:nvSpPr>
              <p:cNvPr id="13" name="Freeform 13"/>
              <p:cNvSpPr/>
              <p:nvPr/>
            </p:nvSpPr>
            <p:spPr>
              <a:xfrm>
                <a:off x="0" y="0"/>
                <a:ext cx="758477" cy="2057446"/>
              </a:xfrm>
              <a:custGeom>
                <a:avLst/>
                <a:gdLst/>
                <a:ahLst/>
                <a:cxnLst/>
                <a:rect l="l" t="t" r="r" b="b"/>
                <a:pathLst>
                  <a:path w="758477" h="2057446">
                    <a:moveTo>
                      <a:pt x="167442" y="0"/>
                    </a:moveTo>
                    <a:lnTo>
                      <a:pt x="591035" y="0"/>
                    </a:lnTo>
                    <a:cubicBezTo>
                      <a:pt x="635443" y="0"/>
                      <a:pt x="678033" y="17641"/>
                      <a:pt x="709434" y="49043"/>
                    </a:cubicBezTo>
                    <a:cubicBezTo>
                      <a:pt x="740835" y="80444"/>
                      <a:pt x="758477" y="123034"/>
                      <a:pt x="758477" y="167442"/>
                    </a:cubicBezTo>
                    <a:lnTo>
                      <a:pt x="758477" y="1890004"/>
                    </a:lnTo>
                    <a:cubicBezTo>
                      <a:pt x="758477" y="1982480"/>
                      <a:pt x="683510" y="2057446"/>
                      <a:pt x="591035" y="2057446"/>
                    </a:cubicBezTo>
                    <a:lnTo>
                      <a:pt x="167442" y="2057446"/>
                    </a:lnTo>
                    <a:cubicBezTo>
                      <a:pt x="74966" y="2057446"/>
                      <a:pt x="0" y="1982480"/>
                      <a:pt x="0" y="1890004"/>
                    </a:cubicBezTo>
                    <a:lnTo>
                      <a:pt x="0" y="167442"/>
                    </a:lnTo>
                    <a:cubicBezTo>
                      <a:pt x="0" y="74966"/>
                      <a:pt x="74966" y="0"/>
                      <a:pt x="167442" y="0"/>
                    </a:cubicBezTo>
                    <a:close/>
                  </a:path>
                </a:pathLst>
              </a:custGeom>
              <a:solidFill>
                <a:srgbClr val="5E17EB"/>
              </a:solidFill>
            </p:spPr>
            <p:txBody>
              <a:bodyPr/>
              <a:lstStyle/>
              <a:p>
                <a:endParaRPr lang="en-PH"/>
              </a:p>
            </p:txBody>
          </p:sp>
          <p:sp>
            <p:nvSpPr>
              <p:cNvPr id="14" name="TextBox 14"/>
              <p:cNvSpPr txBox="1"/>
              <p:nvPr/>
            </p:nvSpPr>
            <p:spPr>
              <a:xfrm>
                <a:off x="0" y="-28575"/>
                <a:ext cx="758477" cy="2086021"/>
              </a:xfrm>
              <a:prstGeom prst="rect">
                <a:avLst/>
              </a:prstGeom>
            </p:spPr>
            <p:txBody>
              <a:bodyPr lIns="42076" tIns="42076" rIns="42076" bIns="42076" rtlCol="0" anchor="ctr"/>
              <a:lstStyle/>
              <a:p>
                <a:pPr algn="ctr">
                  <a:lnSpc>
                    <a:spcPts val="2595"/>
                  </a:lnSpc>
                </a:pPr>
                <a:endParaRPr/>
              </a:p>
            </p:txBody>
          </p:sp>
        </p:grpSp>
        <p:grpSp>
          <p:nvGrpSpPr>
            <p:cNvPr id="15" name="Group 15"/>
            <p:cNvGrpSpPr/>
            <p:nvPr/>
          </p:nvGrpSpPr>
          <p:grpSpPr>
            <a:xfrm>
              <a:off x="485771" y="784225"/>
              <a:ext cx="2030592" cy="497274"/>
              <a:chOff x="0" y="0"/>
              <a:chExt cx="1520437" cy="372342"/>
            </a:xfrm>
          </p:grpSpPr>
          <p:sp>
            <p:nvSpPr>
              <p:cNvPr id="16" name="Freeform 1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17" name="Group 17"/>
            <p:cNvGrpSpPr/>
            <p:nvPr/>
          </p:nvGrpSpPr>
          <p:grpSpPr>
            <a:xfrm>
              <a:off x="485771" y="1275018"/>
              <a:ext cx="2030592" cy="497274"/>
              <a:chOff x="0" y="0"/>
              <a:chExt cx="1520437" cy="372342"/>
            </a:xfrm>
          </p:grpSpPr>
          <p:sp>
            <p:nvSpPr>
              <p:cNvPr id="18" name="Freeform 1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19" name="Group 19"/>
            <p:cNvGrpSpPr/>
            <p:nvPr/>
          </p:nvGrpSpPr>
          <p:grpSpPr>
            <a:xfrm>
              <a:off x="485771" y="1694660"/>
              <a:ext cx="2030592" cy="497274"/>
              <a:chOff x="0" y="0"/>
              <a:chExt cx="1520437" cy="372342"/>
            </a:xfrm>
          </p:grpSpPr>
          <p:sp>
            <p:nvSpPr>
              <p:cNvPr id="20" name="Freeform 2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1" name="Group 21"/>
            <p:cNvGrpSpPr/>
            <p:nvPr/>
          </p:nvGrpSpPr>
          <p:grpSpPr>
            <a:xfrm>
              <a:off x="485771" y="2185454"/>
              <a:ext cx="2030592" cy="497274"/>
              <a:chOff x="0" y="0"/>
              <a:chExt cx="1520437" cy="372342"/>
            </a:xfrm>
          </p:grpSpPr>
          <p:sp>
            <p:nvSpPr>
              <p:cNvPr id="22" name="Freeform 2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3" name="Group 23"/>
            <p:cNvGrpSpPr/>
            <p:nvPr/>
          </p:nvGrpSpPr>
          <p:grpSpPr>
            <a:xfrm>
              <a:off x="485771" y="2682728"/>
              <a:ext cx="2030592" cy="497274"/>
              <a:chOff x="0" y="0"/>
              <a:chExt cx="1520437" cy="372342"/>
            </a:xfrm>
          </p:grpSpPr>
          <p:sp>
            <p:nvSpPr>
              <p:cNvPr id="24" name="Freeform 2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5" name="Group 25"/>
            <p:cNvGrpSpPr/>
            <p:nvPr/>
          </p:nvGrpSpPr>
          <p:grpSpPr>
            <a:xfrm>
              <a:off x="492303" y="3173522"/>
              <a:ext cx="2030592" cy="497274"/>
              <a:chOff x="0" y="0"/>
              <a:chExt cx="1520437" cy="372342"/>
            </a:xfrm>
          </p:grpSpPr>
          <p:sp>
            <p:nvSpPr>
              <p:cNvPr id="26" name="Freeform 2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7" name="Group 27"/>
            <p:cNvGrpSpPr/>
            <p:nvPr/>
          </p:nvGrpSpPr>
          <p:grpSpPr>
            <a:xfrm>
              <a:off x="492303" y="6056575"/>
              <a:ext cx="2030592" cy="497274"/>
              <a:chOff x="0" y="0"/>
              <a:chExt cx="1520437" cy="372342"/>
            </a:xfrm>
          </p:grpSpPr>
          <p:sp>
            <p:nvSpPr>
              <p:cNvPr id="28" name="Freeform 2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9" name="Group 29"/>
            <p:cNvGrpSpPr/>
            <p:nvPr/>
          </p:nvGrpSpPr>
          <p:grpSpPr>
            <a:xfrm>
              <a:off x="492303" y="6553850"/>
              <a:ext cx="2030592" cy="497274"/>
              <a:chOff x="0" y="0"/>
              <a:chExt cx="1520437" cy="372342"/>
            </a:xfrm>
          </p:grpSpPr>
          <p:sp>
            <p:nvSpPr>
              <p:cNvPr id="30" name="Freeform 3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1" name="Group 31"/>
            <p:cNvGrpSpPr/>
            <p:nvPr/>
          </p:nvGrpSpPr>
          <p:grpSpPr>
            <a:xfrm>
              <a:off x="492303" y="7044643"/>
              <a:ext cx="2030592" cy="497274"/>
              <a:chOff x="0" y="0"/>
              <a:chExt cx="1520437" cy="372342"/>
            </a:xfrm>
          </p:grpSpPr>
          <p:sp>
            <p:nvSpPr>
              <p:cNvPr id="32" name="Freeform 3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3" name="Group 33"/>
            <p:cNvGrpSpPr/>
            <p:nvPr/>
          </p:nvGrpSpPr>
          <p:grpSpPr>
            <a:xfrm>
              <a:off x="492303" y="7464285"/>
              <a:ext cx="2030592" cy="497274"/>
              <a:chOff x="0" y="0"/>
              <a:chExt cx="1520437" cy="372342"/>
            </a:xfrm>
          </p:grpSpPr>
          <p:sp>
            <p:nvSpPr>
              <p:cNvPr id="34" name="Freeform 3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5" name="Group 35"/>
            <p:cNvGrpSpPr/>
            <p:nvPr/>
          </p:nvGrpSpPr>
          <p:grpSpPr>
            <a:xfrm>
              <a:off x="492303" y="7955079"/>
              <a:ext cx="2030592" cy="497274"/>
              <a:chOff x="0" y="0"/>
              <a:chExt cx="1520437" cy="372342"/>
            </a:xfrm>
          </p:grpSpPr>
          <p:sp>
            <p:nvSpPr>
              <p:cNvPr id="36" name="Freeform 3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7" name="Group 37"/>
            <p:cNvGrpSpPr/>
            <p:nvPr/>
          </p:nvGrpSpPr>
          <p:grpSpPr>
            <a:xfrm>
              <a:off x="485771" y="3670796"/>
              <a:ext cx="2030592" cy="497274"/>
              <a:chOff x="0" y="0"/>
              <a:chExt cx="1520437" cy="372342"/>
            </a:xfrm>
          </p:grpSpPr>
          <p:sp>
            <p:nvSpPr>
              <p:cNvPr id="38" name="Freeform 3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9" name="Group 39"/>
            <p:cNvGrpSpPr/>
            <p:nvPr/>
          </p:nvGrpSpPr>
          <p:grpSpPr>
            <a:xfrm>
              <a:off x="485771" y="4168071"/>
              <a:ext cx="2030592" cy="497274"/>
              <a:chOff x="0" y="0"/>
              <a:chExt cx="1520437" cy="372342"/>
            </a:xfrm>
          </p:grpSpPr>
          <p:sp>
            <p:nvSpPr>
              <p:cNvPr id="40" name="Freeform 4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1" name="Group 41"/>
            <p:cNvGrpSpPr/>
            <p:nvPr/>
          </p:nvGrpSpPr>
          <p:grpSpPr>
            <a:xfrm>
              <a:off x="485771" y="4658864"/>
              <a:ext cx="2030592" cy="497274"/>
              <a:chOff x="0" y="0"/>
              <a:chExt cx="1520437" cy="372342"/>
            </a:xfrm>
          </p:grpSpPr>
          <p:sp>
            <p:nvSpPr>
              <p:cNvPr id="42" name="Freeform 4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3" name="Group 43"/>
            <p:cNvGrpSpPr/>
            <p:nvPr/>
          </p:nvGrpSpPr>
          <p:grpSpPr>
            <a:xfrm>
              <a:off x="485771" y="5078506"/>
              <a:ext cx="2030592" cy="497274"/>
              <a:chOff x="0" y="0"/>
              <a:chExt cx="1520437" cy="372342"/>
            </a:xfrm>
          </p:grpSpPr>
          <p:sp>
            <p:nvSpPr>
              <p:cNvPr id="44" name="Freeform 4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5" name="Group 45"/>
            <p:cNvGrpSpPr/>
            <p:nvPr/>
          </p:nvGrpSpPr>
          <p:grpSpPr>
            <a:xfrm>
              <a:off x="485771" y="5569300"/>
              <a:ext cx="2030592" cy="497274"/>
              <a:chOff x="0" y="0"/>
              <a:chExt cx="1520437" cy="372342"/>
            </a:xfrm>
          </p:grpSpPr>
          <p:sp>
            <p:nvSpPr>
              <p:cNvPr id="46" name="Freeform 4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7" name="Group 47"/>
            <p:cNvGrpSpPr/>
            <p:nvPr/>
          </p:nvGrpSpPr>
          <p:grpSpPr>
            <a:xfrm>
              <a:off x="492303" y="8445255"/>
              <a:ext cx="2030592" cy="497274"/>
              <a:chOff x="0" y="0"/>
              <a:chExt cx="1520437" cy="372342"/>
            </a:xfrm>
          </p:grpSpPr>
          <p:sp>
            <p:nvSpPr>
              <p:cNvPr id="48" name="Freeform 4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9" name="Group 49"/>
            <p:cNvGrpSpPr/>
            <p:nvPr/>
          </p:nvGrpSpPr>
          <p:grpSpPr>
            <a:xfrm>
              <a:off x="492303" y="8936049"/>
              <a:ext cx="2030592" cy="497274"/>
              <a:chOff x="0" y="0"/>
              <a:chExt cx="1520437" cy="372342"/>
            </a:xfrm>
          </p:grpSpPr>
          <p:sp>
            <p:nvSpPr>
              <p:cNvPr id="50" name="Freeform 5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sp>
          <p:nvSpPr>
            <p:cNvPr id="51" name="TextBox 51"/>
            <p:cNvSpPr txBox="1"/>
            <p:nvPr/>
          </p:nvSpPr>
          <p:spPr>
            <a:xfrm>
              <a:off x="2383932" y="7559643"/>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214</a:t>
              </a:r>
            </a:p>
          </p:txBody>
        </p:sp>
        <p:sp>
          <p:nvSpPr>
            <p:cNvPr id="52" name="TextBox 52"/>
            <p:cNvSpPr txBox="1"/>
            <p:nvPr/>
          </p:nvSpPr>
          <p:spPr>
            <a:xfrm>
              <a:off x="2383932" y="7999505"/>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215</a:t>
              </a:r>
            </a:p>
          </p:txBody>
        </p:sp>
        <p:sp>
          <p:nvSpPr>
            <p:cNvPr id="53" name="TextBox 53"/>
            <p:cNvSpPr txBox="1"/>
            <p:nvPr/>
          </p:nvSpPr>
          <p:spPr>
            <a:xfrm>
              <a:off x="2383932" y="8563097"/>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216</a:t>
              </a:r>
            </a:p>
          </p:txBody>
        </p:sp>
        <p:sp>
          <p:nvSpPr>
            <p:cNvPr id="54" name="TextBox 54"/>
            <p:cNvSpPr txBox="1"/>
            <p:nvPr/>
          </p:nvSpPr>
          <p:spPr>
            <a:xfrm>
              <a:off x="2383932" y="9025354"/>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217</a:t>
              </a:r>
            </a:p>
          </p:txBody>
        </p:sp>
        <p:sp>
          <p:nvSpPr>
            <p:cNvPr id="55" name="TextBox 55"/>
            <p:cNvSpPr txBox="1"/>
            <p:nvPr/>
          </p:nvSpPr>
          <p:spPr>
            <a:xfrm>
              <a:off x="522114" y="5105620"/>
              <a:ext cx="1985381"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STO TOTAL</a:t>
              </a:r>
            </a:p>
          </p:txBody>
        </p:sp>
        <p:sp>
          <p:nvSpPr>
            <p:cNvPr id="56" name="TextBox 56"/>
            <p:cNvSpPr txBox="1"/>
            <p:nvPr/>
          </p:nvSpPr>
          <p:spPr>
            <a:xfrm>
              <a:off x="536050" y="5618149"/>
              <a:ext cx="2012164"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LDD COUNT</a:t>
              </a:r>
            </a:p>
          </p:txBody>
        </p:sp>
        <p:sp>
          <p:nvSpPr>
            <p:cNvPr id="57" name="TextBox 57"/>
            <p:cNvSpPr txBox="1"/>
            <p:nvPr/>
          </p:nvSpPr>
          <p:spPr>
            <a:xfrm>
              <a:off x="2383932" y="5096875"/>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209</a:t>
              </a:r>
            </a:p>
          </p:txBody>
        </p:sp>
        <p:sp>
          <p:nvSpPr>
            <p:cNvPr id="58" name="TextBox 58"/>
            <p:cNvSpPr txBox="1"/>
            <p:nvPr/>
          </p:nvSpPr>
          <p:spPr>
            <a:xfrm>
              <a:off x="2383932" y="5660467"/>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210</a:t>
              </a:r>
            </a:p>
          </p:txBody>
        </p:sp>
        <p:sp>
          <p:nvSpPr>
            <p:cNvPr id="59" name="TextBox 59"/>
            <p:cNvSpPr txBox="1"/>
            <p:nvPr/>
          </p:nvSpPr>
          <p:spPr>
            <a:xfrm>
              <a:off x="2383932" y="6112191"/>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211</a:t>
              </a:r>
            </a:p>
          </p:txBody>
        </p:sp>
        <p:sp>
          <p:nvSpPr>
            <p:cNvPr id="60" name="TextBox 60"/>
            <p:cNvSpPr txBox="1"/>
            <p:nvPr/>
          </p:nvSpPr>
          <p:spPr>
            <a:xfrm>
              <a:off x="776824" y="109397"/>
              <a:ext cx="2168491" cy="560104"/>
            </a:xfrm>
            <a:prstGeom prst="rect">
              <a:avLst/>
            </a:prstGeom>
          </p:spPr>
          <p:txBody>
            <a:bodyPr lIns="0" tIns="0" rIns="0" bIns="0" rtlCol="0" anchor="t">
              <a:spAutoFit/>
            </a:bodyPr>
            <a:lstStyle/>
            <a:p>
              <a:pPr algn="ctr">
                <a:lnSpc>
                  <a:spcPts val="3533"/>
                </a:lnSpc>
              </a:pPr>
              <a:r>
                <a:rPr lang="en-US" sz="2524" b="1">
                  <a:solidFill>
                    <a:srgbClr val="FFFFFF"/>
                  </a:solidFill>
                  <a:latin typeface="Now Bold"/>
                  <a:ea typeface="Now Bold"/>
                  <a:cs typeface="Now Bold"/>
                  <a:sym typeface="Now Bold"/>
                </a:rPr>
                <a:t>Memory</a:t>
              </a:r>
            </a:p>
          </p:txBody>
        </p:sp>
        <p:sp>
          <p:nvSpPr>
            <p:cNvPr id="61" name="TextBox 61"/>
            <p:cNvSpPr txBox="1"/>
            <p:nvPr/>
          </p:nvSpPr>
          <p:spPr>
            <a:xfrm>
              <a:off x="624735" y="834337"/>
              <a:ext cx="1765729" cy="35895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IN</a:t>
              </a:r>
            </a:p>
          </p:txBody>
        </p:sp>
        <p:sp>
          <p:nvSpPr>
            <p:cNvPr id="62" name="TextBox 62"/>
            <p:cNvSpPr txBox="1"/>
            <p:nvPr/>
          </p:nvSpPr>
          <p:spPr>
            <a:xfrm>
              <a:off x="857301" y="6107976"/>
              <a:ext cx="1315006" cy="356373"/>
            </a:xfrm>
            <a:prstGeom prst="rect">
              <a:avLst/>
            </a:prstGeom>
          </p:spPr>
          <p:txBody>
            <a:bodyPr lIns="0" tIns="0" rIns="0" bIns="0" rtlCol="0" anchor="t">
              <a:spAutoFit/>
            </a:bodyPr>
            <a:lstStyle/>
            <a:p>
              <a:pPr algn="l">
                <a:lnSpc>
                  <a:spcPts val="2226"/>
                </a:lnSpc>
              </a:pPr>
              <a:r>
                <a:rPr lang="en-US" sz="1590" b="1">
                  <a:solidFill>
                    <a:srgbClr val="FFFFFF"/>
                  </a:solidFill>
                  <a:latin typeface="Now Bold"/>
                  <a:ea typeface="Now Bold"/>
                  <a:cs typeface="Now Bold"/>
                  <a:sym typeface="Now Bold"/>
                </a:rPr>
                <a:t>INC ACC</a:t>
              </a:r>
            </a:p>
          </p:txBody>
        </p:sp>
        <p:sp>
          <p:nvSpPr>
            <p:cNvPr id="63" name="TextBox 63"/>
            <p:cNvSpPr txBox="1"/>
            <p:nvPr/>
          </p:nvSpPr>
          <p:spPr>
            <a:xfrm>
              <a:off x="673549" y="6593249"/>
              <a:ext cx="2094113" cy="356373"/>
            </a:xfrm>
            <a:prstGeom prst="rect">
              <a:avLst/>
            </a:prstGeom>
          </p:spPr>
          <p:txBody>
            <a:bodyPr lIns="0" tIns="0" rIns="0" bIns="0" rtlCol="0" anchor="t">
              <a:spAutoFit/>
            </a:bodyPr>
            <a:lstStyle/>
            <a:p>
              <a:pPr algn="l">
                <a:lnSpc>
                  <a:spcPts val="2226"/>
                </a:lnSpc>
              </a:pPr>
              <a:r>
                <a:rPr lang="en-US" sz="1590" b="1">
                  <a:solidFill>
                    <a:srgbClr val="FFFFFF"/>
                  </a:solidFill>
                  <a:latin typeface="Now Bold"/>
                  <a:ea typeface="Now Bold"/>
                  <a:cs typeface="Now Bold"/>
                  <a:sym typeface="Now Bold"/>
                </a:rPr>
                <a:t>CMP MAX</a:t>
              </a:r>
            </a:p>
          </p:txBody>
        </p:sp>
        <p:sp>
          <p:nvSpPr>
            <p:cNvPr id="64" name="TextBox 64"/>
            <p:cNvSpPr txBox="1"/>
            <p:nvPr/>
          </p:nvSpPr>
          <p:spPr>
            <a:xfrm>
              <a:off x="603667" y="7079452"/>
              <a:ext cx="1768673"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JPN STRLTP</a:t>
              </a:r>
            </a:p>
          </p:txBody>
        </p:sp>
        <p:sp>
          <p:nvSpPr>
            <p:cNvPr id="65" name="TextBox 65"/>
            <p:cNvSpPr txBox="1"/>
            <p:nvPr/>
          </p:nvSpPr>
          <p:spPr>
            <a:xfrm>
              <a:off x="966467" y="7503817"/>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END</a:t>
              </a:r>
            </a:p>
          </p:txBody>
        </p:sp>
        <p:sp>
          <p:nvSpPr>
            <p:cNvPr id="66" name="TextBox 66"/>
            <p:cNvSpPr txBox="1"/>
            <p:nvPr/>
          </p:nvSpPr>
          <p:spPr>
            <a:xfrm>
              <a:off x="624735" y="1344701"/>
              <a:ext cx="1765729" cy="35895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SUB #48</a:t>
              </a:r>
            </a:p>
          </p:txBody>
        </p:sp>
        <p:sp>
          <p:nvSpPr>
            <p:cNvPr id="67" name="TextBox 67"/>
            <p:cNvSpPr txBox="1"/>
            <p:nvPr/>
          </p:nvSpPr>
          <p:spPr>
            <a:xfrm>
              <a:off x="624735" y="1748934"/>
              <a:ext cx="1765729" cy="35895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STO MAX</a:t>
              </a:r>
            </a:p>
          </p:txBody>
        </p:sp>
        <p:sp>
          <p:nvSpPr>
            <p:cNvPr id="68" name="TextBox 68"/>
            <p:cNvSpPr txBox="1"/>
            <p:nvPr/>
          </p:nvSpPr>
          <p:spPr>
            <a:xfrm>
              <a:off x="618203" y="2262271"/>
              <a:ext cx="1765729" cy="35895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LDM #0</a:t>
              </a:r>
            </a:p>
          </p:txBody>
        </p:sp>
        <p:sp>
          <p:nvSpPr>
            <p:cNvPr id="69" name="TextBox 69"/>
            <p:cNvSpPr txBox="1"/>
            <p:nvPr/>
          </p:nvSpPr>
          <p:spPr>
            <a:xfrm>
              <a:off x="618203" y="2757391"/>
              <a:ext cx="1765729" cy="35895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STO TOTAL</a:t>
              </a:r>
            </a:p>
          </p:txBody>
        </p:sp>
        <p:sp>
          <p:nvSpPr>
            <p:cNvPr id="70" name="TextBox 70"/>
            <p:cNvSpPr txBox="1"/>
            <p:nvPr/>
          </p:nvSpPr>
          <p:spPr>
            <a:xfrm>
              <a:off x="644986" y="3254665"/>
              <a:ext cx="1765729" cy="35895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STO COUNT</a:t>
              </a:r>
            </a:p>
          </p:txBody>
        </p:sp>
        <p:sp>
          <p:nvSpPr>
            <p:cNvPr id="71" name="TextBox 71"/>
            <p:cNvSpPr txBox="1"/>
            <p:nvPr/>
          </p:nvSpPr>
          <p:spPr>
            <a:xfrm>
              <a:off x="673549" y="4693674"/>
              <a:ext cx="1737166"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ADD TOTAL</a:t>
              </a:r>
            </a:p>
          </p:txBody>
        </p:sp>
        <p:sp>
          <p:nvSpPr>
            <p:cNvPr id="72" name="TextBox 72"/>
            <p:cNvSpPr txBox="1"/>
            <p:nvPr/>
          </p:nvSpPr>
          <p:spPr>
            <a:xfrm>
              <a:off x="2383932" y="848430"/>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200</a:t>
              </a:r>
            </a:p>
          </p:txBody>
        </p:sp>
        <p:sp>
          <p:nvSpPr>
            <p:cNvPr id="73" name="TextBox 73"/>
            <p:cNvSpPr txBox="1"/>
            <p:nvPr/>
          </p:nvSpPr>
          <p:spPr>
            <a:xfrm>
              <a:off x="857301" y="3719646"/>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IN</a:t>
              </a:r>
            </a:p>
          </p:txBody>
        </p:sp>
        <p:sp>
          <p:nvSpPr>
            <p:cNvPr id="74" name="TextBox 74"/>
            <p:cNvSpPr txBox="1"/>
            <p:nvPr/>
          </p:nvSpPr>
          <p:spPr>
            <a:xfrm>
              <a:off x="721317" y="4222974"/>
              <a:ext cx="1533372"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SUB #48</a:t>
              </a:r>
            </a:p>
          </p:txBody>
        </p:sp>
        <p:sp>
          <p:nvSpPr>
            <p:cNvPr id="75" name="TextBox 75"/>
            <p:cNvSpPr txBox="1"/>
            <p:nvPr/>
          </p:nvSpPr>
          <p:spPr>
            <a:xfrm>
              <a:off x="2383932" y="1288292"/>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201</a:t>
              </a:r>
            </a:p>
          </p:txBody>
        </p:sp>
        <p:sp>
          <p:nvSpPr>
            <p:cNvPr id="76" name="TextBox 76"/>
            <p:cNvSpPr txBox="1"/>
            <p:nvPr/>
          </p:nvSpPr>
          <p:spPr>
            <a:xfrm>
              <a:off x="2383932" y="1780702"/>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202</a:t>
              </a:r>
            </a:p>
          </p:txBody>
        </p:sp>
        <p:sp>
          <p:nvSpPr>
            <p:cNvPr id="77" name="TextBox 77"/>
            <p:cNvSpPr txBox="1"/>
            <p:nvPr/>
          </p:nvSpPr>
          <p:spPr>
            <a:xfrm>
              <a:off x="2383932" y="2220564"/>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203</a:t>
              </a:r>
            </a:p>
          </p:txBody>
        </p:sp>
        <p:sp>
          <p:nvSpPr>
            <p:cNvPr id="78" name="TextBox 78"/>
            <p:cNvSpPr txBox="1"/>
            <p:nvPr/>
          </p:nvSpPr>
          <p:spPr>
            <a:xfrm>
              <a:off x="2383932" y="2784156"/>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204</a:t>
              </a:r>
            </a:p>
          </p:txBody>
        </p:sp>
        <p:sp>
          <p:nvSpPr>
            <p:cNvPr id="79" name="TextBox 79"/>
            <p:cNvSpPr txBox="1"/>
            <p:nvPr/>
          </p:nvSpPr>
          <p:spPr>
            <a:xfrm>
              <a:off x="2383932" y="3224018"/>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205</a:t>
              </a:r>
            </a:p>
          </p:txBody>
        </p:sp>
        <p:sp>
          <p:nvSpPr>
            <p:cNvPr id="80" name="TextBox 80"/>
            <p:cNvSpPr txBox="1"/>
            <p:nvPr/>
          </p:nvSpPr>
          <p:spPr>
            <a:xfrm>
              <a:off x="2383932" y="3724741"/>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206</a:t>
              </a:r>
            </a:p>
          </p:txBody>
        </p:sp>
        <p:sp>
          <p:nvSpPr>
            <p:cNvPr id="81" name="TextBox 81"/>
            <p:cNvSpPr txBox="1"/>
            <p:nvPr/>
          </p:nvSpPr>
          <p:spPr>
            <a:xfrm>
              <a:off x="2383932" y="4164603"/>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207</a:t>
              </a:r>
            </a:p>
          </p:txBody>
        </p:sp>
        <p:sp>
          <p:nvSpPr>
            <p:cNvPr id="82" name="TextBox 82"/>
            <p:cNvSpPr txBox="1"/>
            <p:nvPr/>
          </p:nvSpPr>
          <p:spPr>
            <a:xfrm>
              <a:off x="2383932" y="4657013"/>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208</a:t>
              </a:r>
            </a:p>
          </p:txBody>
        </p:sp>
        <p:sp>
          <p:nvSpPr>
            <p:cNvPr id="83" name="TextBox 83"/>
            <p:cNvSpPr txBox="1"/>
            <p:nvPr/>
          </p:nvSpPr>
          <p:spPr>
            <a:xfrm>
              <a:off x="2383932" y="6580862"/>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212</a:t>
              </a:r>
            </a:p>
          </p:txBody>
        </p:sp>
        <p:sp>
          <p:nvSpPr>
            <p:cNvPr id="84" name="TextBox 84"/>
            <p:cNvSpPr txBox="1"/>
            <p:nvPr/>
          </p:nvSpPr>
          <p:spPr>
            <a:xfrm>
              <a:off x="2383932" y="7067234"/>
              <a:ext cx="1122768" cy="361475"/>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213</a:t>
              </a:r>
            </a:p>
          </p:txBody>
        </p:sp>
      </p:grpSp>
      <p:grpSp>
        <p:nvGrpSpPr>
          <p:cNvPr id="85" name="Group 85"/>
          <p:cNvGrpSpPr/>
          <p:nvPr/>
        </p:nvGrpSpPr>
        <p:grpSpPr>
          <a:xfrm>
            <a:off x="7705904" y="2211933"/>
            <a:ext cx="5437093" cy="7399849"/>
            <a:chOff x="0" y="0"/>
            <a:chExt cx="1511723" cy="2057446"/>
          </a:xfrm>
        </p:grpSpPr>
        <p:sp>
          <p:nvSpPr>
            <p:cNvPr id="86" name="Freeform 86"/>
            <p:cNvSpPr/>
            <p:nvPr/>
          </p:nvSpPr>
          <p:spPr>
            <a:xfrm>
              <a:off x="0" y="0"/>
              <a:ext cx="1511723" cy="2057446"/>
            </a:xfrm>
            <a:custGeom>
              <a:avLst/>
              <a:gdLst/>
              <a:ahLst/>
              <a:cxnLst/>
              <a:rect l="l" t="t" r="r" b="b"/>
              <a:pathLst>
                <a:path w="1511723" h="2057446">
                  <a:moveTo>
                    <a:pt x="84011" y="0"/>
                  </a:moveTo>
                  <a:lnTo>
                    <a:pt x="1427713" y="0"/>
                  </a:lnTo>
                  <a:cubicBezTo>
                    <a:pt x="1474111" y="0"/>
                    <a:pt x="1511723" y="37613"/>
                    <a:pt x="1511723" y="84011"/>
                  </a:cubicBezTo>
                  <a:lnTo>
                    <a:pt x="1511723" y="1973435"/>
                  </a:lnTo>
                  <a:cubicBezTo>
                    <a:pt x="1511723" y="1995716"/>
                    <a:pt x="1502872" y="2017085"/>
                    <a:pt x="1487117" y="2032840"/>
                  </a:cubicBezTo>
                  <a:cubicBezTo>
                    <a:pt x="1471362" y="2048595"/>
                    <a:pt x="1449994" y="2057446"/>
                    <a:pt x="1427713" y="2057446"/>
                  </a:cubicBezTo>
                  <a:lnTo>
                    <a:pt x="84011" y="2057446"/>
                  </a:lnTo>
                  <a:cubicBezTo>
                    <a:pt x="61730" y="2057446"/>
                    <a:pt x="40361" y="2048595"/>
                    <a:pt x="24606" y="2032840"/>
                  </a:cubicBezTo>
                  <a:cubicBezTo>
                    <a:pt x="8851" y="2017085"/>
                    <a:pt x="0" y="1995716"/>
                    <a:pt x="0" y="1973435"/>
                  </a:cubicBezTo>
                  <a:lnTo>
                    <a:pt x="0" y="84011"/>
                  </a:lnTo>
                  <a:cubicBezTo>
                    <a:pt x="0" y="61730"/>
                    <a:pt x="8851" y="40361"/>
                    <a:pt x="24606" y="24606"/>
                  </a:cubicBezTo>
                  <a:cubicBezTo>
                    <a:pt x="40361" y="8851"/>
                    <a:pt x="61730" y="0"/>
                    <a:pt x="84011" y="0"/>
                  </a:cubicBezTo>
                  <a:close/>
                </a:path>
              </a:pathLst>
            </a:custGeom>
            <a:solidFill>
              <a:srgbClr val="019D97"/>
            </a:solidFill>
          </p:spPr>
          <p:txBody>
            <a:bodyPr/>
            <a:lstStyle/>
            <a:p>
              <a:endParaRPr lang="en-PH"/>
            </a:p>
          </p:txBody>
        </p:sp>
        <p:sp>
          <p:nvSpPr>
            <p:cNvPr id="87" name="TextBox 87"/>
            <p:cNvSpPr txBox="1"/>
            <p:nvPr/>
          </p:nvSpPr>
          <p:spPr>
            <a:xfrm>
              <a:off x="0" y="-28575"/>
              <a:ext cx="1511723" cy="2086021"/>
            </a:xfrm>
            <a:prstGeom prst="rect">
              <a:avLst/>
            </a:prstGeom>
          </p:spPr>
          <p:txBody>
            <a:bodyPr lIns="42076" tIns="42076" rIns="42076" bIns="42076" rtlCol="0" anchor="ctr"/>
            <a:lstStyle/>
            <a:p>
              <a:pPr algn="ctr">
                <a:lnSpc>
                  <a:spcPts val="2595"/>
                </a:lnSpc>
              </a:pPr>
              <a:endParaRPr/>
            </a:p>
          </p:txBody>
        </p:sp>
      </p:grpSp>
      <p:graphicFrame>
        <p:nvGraphicFramePr>
          <p:cNvPr id="88" name="Table 88"/>
          <p:cNvGraphicFramePr>
            <a:graphicFrameLocks noGrp="1"/>
          </p:cNvGraphicFramePr>
          <p:nvPr/>
        </p:nvGraphicFramePr>
        <p:xfrm>
          <a:off x="10735078" y="6968646"/>
          <a:ext cx="1105520" cy="1169349"/>
        </p:xfrm>
        <a:graphic>
          <a:graphicData uri="http://schemas.openxmlformats.org/drawingml/2006/table">
            <a:tbl>
              <a:tblPr/>
              <a:tblGrid>
                <a:gridCol w="464040">
                  <a:extLst>
                    <a:ext uri="{9D8B030D-6E8A-4147-A177-3AD203B41FA5}">
                      <a16:colId xmlns:a16="http://schemas.microsoft.com/office/drawing/2014/main" val="20000"/>
                    </a:ext>
                  </a:extLst>
                </a:gridCol>
                <a:gridCol w="641480">
                  <a:extLst>
                    <a:ext uri="{9D8B030D-6E8A-4147-A177-3AD203B41FA5}">
                      <a16:colId xmlns:a16="http://schemas.microsoft.com/office/drawing/2014/main" val="20001"/>
                    </a:ext>
                  </a:extLst>
                </a:gridCol>
              </a:tblGrid>
              <a:tr h="233870">
                <a:tc>
                  <a:txBody>
                    <a:bodyPr/>
                    <a:lstStyle/>
                    <a:p>
                      <a:pPr algn="ctr">
                        <a:lnSpc>
                          <a:spcPts val="883"/>
                        </a:lnSpc>
                        <a:defRPr/>
                      </a:pPr>
                      <a:endParaRPr lang="en-US" sz="1100"/>
                    </a:p>
                  </a:txBody>
                  <a:tcPr marL="103612" marR="103612" marT="103612" marB="10361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883"/>
                        </a:lnSpc>
                        <a:defRPr/>
                      </a:pPr>
                      <a:endParaRPr lang="en-US" sz="1100"/>
                    </a:p>
                  </a:txBody>
                  <a:tcPr marL="103612" marR="103612" marT="103612" marB="10361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233870">
                <a:tc>
                  <a:txBody>
                    <a:bodyPr/>
                    <a:lstStyle/>
                    <a:p>
                      <a:pPr algn="ctr">
                        <a:lnSpc>
                          <a:spcPts val="883"/>
                        </a:lnSpc>
                        <a:defRPr/>
                      </a:pPr>
                      <a:endParaRPr lang="en-US" sz="1100"/>
                    </a:p>
                  </a:txBody>
                  <a:tcPr marL="103612" marR="103612" marT="103612" marB="10361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883"/>
                        </a:lnSpc>
                        <a:defRPr/>
                      </a:pPr>
                      <a:endParaRPr lang="en-US" sz="1100"/>
                    </a:p>
                  </a:txBody>
                  <a:tcPr marL="103612" marR="103612" marT="103612" marB="10361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1"/>
                  </a:ext>
                </a:extLst>
              </a:tr>
              <a:tr h="233870">
                <a:tc>
                  <a:txBody>
                    <a:bodyPr/>
                    <a:lstStyle/>
                    <a:p>
                      <a:pPr algn="ctr">
                        <a:lnSpc>
                          <a:spcPts val="883"/>
                        </a:lnSpc>
                        <a:defRPr/>
                      </a:pPr>
                      <a:endParaRPr lang="en-US" sz="1100"/>
                    </a:p>
                  </a:txBody>
                  <a:tcPr marL="103612" marR="103612" marT="103612" marB="10361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883"/>
                        </a:lnSpc>
                        <a:defRPr/>
                      </a:pPr>
                      <a:endParaRPr lang="en-US" sz="1100"/>
                    </a:p>
                  </a:txBody>
                  <a:tcPr marL="103612" marR="103612" marT="103612" marB="10361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2"/>
                  </a:ext>
                </a:extLst>
              </a:tr>
              <a:tr h="233870">
                <a:tc>
                  <a:txBody>
                    <a:bodyPr/>
                    <a:lstStyle/>
                    <a:p>
                      <a:pPr algn="ctr">
                        <a:lnSpc>
                          <a:spcPts val="883"/>
                        </a:lnSpc>
                        <a:defRPr/>
                      </a:pPr>
                      <a:endParaRPr lang="en-US" sz="1100"/>
                    </a:p>
                  </a:txBody>
                  <a:tcPr marL="103612" marR="103612" marT="103612" marB="10361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883"/>
                        </a:lnSpc>
                        <a:defRPr/>
                      </a:pPr>
                      <a:endParaRPr lang="en-US" sz="1100"/>
                    </a:p>
                  </a:txBody>
                  <a:tcPr marL="103612" marR="103612" marT="103612" marB="10361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3"/>
                  </a:ext>
                </a:extLst>
              </a:tr>
              <a:tr h="233870">
                <a:tc>
                  <a:txBody>
                    <a:bodyPr/>
                    <a:lstStyle/>
                    <a:p>
                      <a:pPr algn="ctr">
                        <a:lnSpc>
                          <a:spcPts val="883"/>
                        </a:lnSpc>
                        <a:defRPr/>
                      </a:pPr>
                      <a:endParaRPr lang="en-US" sz="1100"/>
                    </a:p>
                  </a:txBody>
                  <a:tcPr marL="103612" marR="103612" marT="103612" marB="10361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883"/>
                        </a:lnSpc>
                        <a:defRPr/>
                      </a:pPr>
                      <a:endParaRPr lang="en-US" sz="1100"/>
                    </a:p>
                  </a:txBody>
                  <a:tcPr marL="103612" marR="103612" marT="103612" marB="10361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4"/>
                  </a:ext>
                </a:extLst>
              </a:tr>
            </a:tbl>
          </a:graphicData>
        </a:graphic>
      </p:graphicFrame>
      <p:graphicFrame>
        <p:nvGraphicFramePr>
          <p:cNvPr id="89" name="Table 89"/>
          <p:cNvGraphicFramePr>
            <a:graphicFrameLocks noGrp="1"/>
          </p:cNvGraphicFramePr>
          <p:nvPr/>
        </p:nvGraphicFramePr>
        <p:xfrm>
          <a:off x="8232072" y="6968646"/>
          <a:ext cx="1105520" cy="1169349"/>
        </p:xfrm>
        <a:graphic>
          <a:graphicData uri="http://schemas.openxmlformats.org/drawingml/2006/table">
            <a:tbl>
              <a:tblPr/>
              <a:tblGrid>
                <a:gridCol w="552760">
                  <a:extLst>
                    <a:ext uri="{9D8B030D-6E8A-4147-A177-3AD203B41FA5}">
                      <a16:colId xmlns:a16="http://schemas.microsoft.com/office/drawing/2014/main" val="20000"/>
                    </a:ext>
                  </a:extLst>
                </a:gridCol>
                <a:gridCol w="552760">
                  <a:extLst>
                    <a:ext uri="{9D8B030D-6E8A-4147-A177-3AD203B41FA5}">
                      <a16:colId xmlns:a16="http://schemas.microsoft.com/office/drawing/2014/main" val="20001"/>
                    </a:ext>
                  </a:extLst>
                </a:gridCol>
              </a:tblGrid>
              <a:tr h="233870">
                <a:tc>
                  <a:txBody>
                    <a:bodyPr/>
                    <a:lstStyle/>
                    <a:p>
                      <a:pPr algn="ctr">
                        <a:lnSpc>
                          <a:spcPts val="883"/>
                        </a:lnSpc>
                        <a:defRPr/>
                      </a:pPr>
                      <a:endParaRPr lang="en-US" sz="1100"/>
                    </a:p>
                  </a:txBody>
                  <a:tcPr marL="103612" marR="103612" marT="103612" marB="10361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883"/>
                        </a:lnSpc>
                        <a:defRPr/>
                      </a:pPr>
                      <a:endParaRPr lang="en-US" sz="1100"/>
                    </a:p>
                  </a:txBody>
                  <a:tcPr marL="103612" marR="103612" marT="103612" marB="10361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233870">
                <a:tc>
                  <a:txBody>
                    <a:bodyPr/>
                    <a:lstStyle/>
                    <a:p>
                      <a:pPr algn="ctr">
                        <a:lnSpc>
                          <a:spcPts val="883"/>
                        </a:lnSpc>
                        <a:defRPr/>
                      </a:pPr>
                      <a:endParaRPr lang="en-US" sz="1100"/>
                    </a:p>
                  </a:txBody>
                  <a:tcPr marL="103612" marR="103612" marT="103612" marB="10361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883"/>
                        </a:lnSpc>
                        <a:defRPr/>
                      </a:pPr>
                      <a:endParaRPr lang="en-US" sz="1100"/>
                    </a:p>
                  </a:txBody>
                  <a:tcPr marL="103612" marR="103612" marT="103612" marB="10361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1"/>
                  </a:ext>
                </a:extLst>
              </a:tr>
              <a:tr h="233870">
                <a:tc>
                  <a:txBody>
                    <a:bodyPr/>
                    <a:lstStyle/>
                    <a:p>
                      <a:pPr algn="ctr">
                        <a:lnSpc>
                          <a:spcPts val="883"/>
                        </a:lnSpc>
                        <a:defRPr/>
                      </a:pPr>
                      <a:endParaRPr lang="en-US" sz="1100"/>
                    </a:p>
                  </a:txBody>
                  <a:tcPr marL="103612" marR="103612" marT="103612" marB="10361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883"/>
                        </a:lnSpc>
                        <a:defRPr/>
                      </a:pPr>
                      <a:endParaRPr lang="en-US" sz="1100"/>
                    </a:p>
                  </a:txBody>
                  <a:tcPr marL="103612" marR="103612" marT="103612" marB="10361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2"/>
                  </a:ext>
                </a:extLst>
              </a:tr>
              <a:tr h="233870">
                <a:tc>
                  <a:txBody>
                    <a:bodyPr/>
                    <a:lstStyle/>
                    <a:p>
                      <a:pPr algn="ctr">
                        <a:lnSpc>
                          <a:spcPts val="883"/>
                        </a:lnSpc>
                        <a:defRPr/>
                      </a:pPr>
                      <a:endParaRPr lang="en-US" sz="1100"/>
                    </a:p>
                  </a:txBody>
                  <a:tcPr marL="103612" marR="103612" marT="103612" marB="10361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883"/>
                        </a:lnSpc>
                        <a:defRPr/>
                      </a:pPr>
                      <a:endParaRPr lang="en-US" sz="1100"/>
                    </a:p>
                  </a:txBody>
                  <a:tcPr marL="103612" marR="103612" marT="103612" marB="10361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3"/>
                  </a:ext>
                </a:extLst>
              </a:tr>
              <a:tr h="233870">
                <a:tc>
                  <a:txBody>
                    <a:bodyPr/>
                    <a:lstStyle/>
                    <a:p>
                      <a:pPr algn="ctr">
                        <a:lnSpc>
                          <a:spcPts val="883"/>
                        </a:lnSpc>
                        <a:defRPr/>
                      </a:pPr>
                      <a:endParaRPr lang="en-US" sz="1100"/>
                    </a:p>
                  </a:txBody>
                  <a:tcPr marL="103612" marR="103612" marT="103612" marB="10361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883"/>
                        </a:lnSpc>
                        <a:defRPr/>
                      </a:pPr>
                      <a:endParaRPr lang="en-US" sz="1100"/>
                    </a:p>
                  </a:txBody>
                  <a:tcPr marL="103612" marR="103612" marT="103612" marB="10361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4"/>
                  </a:ext>
                </a:extLst>
              </a:tr>
            </a:tbl>
          </a:graphicData>
        </a:graphic>
      </p:graphicFrame>
      <p:sp>
        <p:nvSpPr>
          <p:cNvPr id="90" name="TextBox 90"/>
          <p:cNvSpPr txBox="1"/>
          <p:nvPr/>
        </p:nvSpPr>
        <p:spPr>
          <a:xfrm>
            <a:off x="11102331" y="9165373"/>
            <a:ext cx="1100988" cy="232864"/>
          </a:xfrm>
          <a:prstGeom prst="rect">
            <a:avLst/>
          </a:prstGeom>
        </p:spPr>
        <p:txBody>
          <a:bodyPr lIns="0" tIns="0" rIns="0" bIns="0" rtlCol="0" anchor="t">
            <a:spAutoFit/>
          </a:bodyPr>
          <a:lstStyle/>
          <a:p>
            <a:pPr algn="ctr">
              <a:lnSpc>
                <a:spcPts val="1892"/>
              </a:lnSpc>
              <a:spcBef>
                <a:spcPct val="0"/>
              </a:spcBef>
            </a:pPr>
            <a:r>
              <a:rPr lang="en-US" sz="1351">
                <a:solidFill>
                  <a:srgbClr val="FFFFFF"/>
                </a:solidFill>
                <a:latin typeface="Alatsi"/>
                <a:ea typeface="Alatsi"/>
                <a:cs typeface="Alatsi"/>
                <a:sym typeface="Alatsi"/>
              </a:rPr>
              <a:t>Opcode Table</a:t>
            </a:r>
          </a:p>
        </p:txBody>
      </p:sp>
      <p:sp>
        <p:nvSpPr>
          <p:cNvPr id="91" name="TextBox 91"/>
          <p:cNvSpPr txBox="1"/>
          <p:nvPr/>
        </p:nvSpPr>
        <p:spPr>
          <a:xfrm>
            <a:off x="10876612" y="7043703"/>
            <a:ext cx="552066" cy="192237"/>
          </a:xfrm>
          <a:prstGeom prst="rect">
            <a:avLst/>
          </a:prstGeom>
        </p:spPr>
        <p:txBody>
          <a:bodyPr lIns="0" tIns="0" rIns="0" bIns="0" rtlCol="0" anchor="t">
            <a:spAutoFit/>
          </a:bodyPr>
          <a:lstStyle/>
          <a:p>
            <a:pPr algn="ctr">
              <a:lnSpc>
                <a:spcPts val="1692"/>
              </a:lnSpc>
              <a:spcBef>
                <a:spcPct val="0"/>
              </a:spcBef>
            </a:pPr>
            <a:r>
              <a:rPr lang="en-US" sz="1208">
                <a:solidFill>
                  <a:srgbClr val="000000"/>
                </a:solidFill>
                <a:latin typeface="Alatsi"/>
                <a:ea typeface="Alatsi"/>
                <a:cs typeface="Alatsi"/>
                <a:sym typeface="Alatsi"/>
              </a:rPr>
              <a:t>Symbol</a:t>
            </a:r>
          </a:p>
        </p:txBody>
      </p:sp>
      <p:sp>
        <p:nvSpPr>
          <p:cNvPr id="92" name="TextBox 92"/>
          <p:cNvSpPr txBox="1"/>
          <p:nvPr/>
        </p:nvSpPr>
        <p:spPr>
          <a:xfrm>
            <a:off x="11684040" y="7034178"/>
            <a:ext cx="978565" cy="184688"/>
          </a:xfrm>
          <a:prstGeom prst="rect">
            <a:avLst/>
          </a:prstGeom>
        </p:spPr>
        <p:txBody>
          <a:bodyPr lIns="0" tIns="0" rIns="0" bIns="0" rtlCol="0" anchor="t">
            <a:spAutoFit/>
          </a:bodyPr>
          <a:lstStyle/>
          <a:p>
            <a:pPr algn="ctr">
              <a:lnSpc>
                <a:spcPts val="1534"/>
              </a:lnSpc>
              <a:spcBef>
                <a:spcPct val="0"/>
              </a:spcBef>
            </a:pPr>
            <a:r>
              <a:rPr lang="en-US" sz="1095">
                <a:solidFill>
                  <a:srgbClr val="000000"/>
                </a:solidFill>
                <a:latin typeface="Alatsi"/>
                <a:ea typeface="Alatsi"/>
                <a:cs typeface="Alatsi"/>
                <a:sym typeface="Alatsi"/>
              </a:rPr>
              <a:t>Opcode Binary</a:t>
            </a:r>
          </a:p>
        </p:txBody>
      </p:sp>
      <p:sp>
        <p:nvSpPr>
          <p:cNvPr id="93" name="TextBox 93"/>
          <p:cNvSpPr txBox="1"/>
          <p:nvPr/>
        </p:nvSpPr>
        <p:spPr>
          <a:xfrm>
            <a:off x="10876612" y="7495807"/>
            <a:ext cx="552066" cy="192237"/>
          </a:xfrm>
          <a:prstGeom prst="rect">
            <a:avLst/>
          </a:prstGeom>
        </p:spPr>
        <p:txBody>
          <a:bodyPr lIns="0" tIns="0" rIns="0" bIns="0" rtlCol="0" anchor="t">
            <a:spAutoFit/>
          </a:bodyPr>
          <a:lstStyle/>
          <a:p>
            <a:pPr algn="ctr">
              <a:lnSpc>
                <a:spcPts val="1692"/>
              </a:lnSpc>
              <a:spcBef>
                <a:spcPct val="0"/>
              </a:spcBef>
            </a:pPr>
            <a:r>
              <a:rPr lang="en-US" sz="1208">
                <a:solidFill>
                  <a:srgbClr val="000000"/>
                </a:solidFill>
                <a:latin typeface="Alatsi"/>
                <a:ea typeface="Alatsi"/>
                <a:cs typeface="Alatsi"/>
                <a:sym typeface="Alatsi"/>
              </a:rPr>
              <a:t>IN</a:t>
            </a:r>
          </a:p>
        </p:txBody>
      </p:sp>
      <p:sp>
        <p:nvSpPr>
          <p:cNvPr id="94" name="TextBox 94"/>
          <p:cNvSpPr txBox="1"/>
          <p:nvPr/>
        </p:nvSpPr>
        <p:spPr>
          <a:xfrm>
            <a:off x="10876612" y="7947911"/>
            <a:ext cx="552066" cy="192237"/>
          </a:xfrm>
          <a:prstGeom prst="rect">
            <a:avLst/>
          </a:prstGeom>
        </p:spPr>
        <p:txBody>
          <a:bodyPr lIns="0" tIns="0" rIns="0" bIns="0" rtlCol="0" anchor="t">
            <a:spAutoFit/>
          </a:bodyPr>
          <a:lstStyle/>
          <a:p>
            <a:pPr algn="ctr">
              <a:lnSpc>
                <a:spcPts val="1692"/>
              </a:lnSpc>
              <a:spcBef>
                <a:spcPct val="0"/>
              </a:spcBef>
            </a:pPr>
            <a:r>
              <a:rPr lang="en-US" sz="1208">
                <a:solidFill>
                  <a:srgbClr val="000000"/>
                </a:solidFill>
                <a:latin typeface="Alatsi"/>
                <a:ea typeface="Alatsi"/>
                <a:cs typeface="Alatsi"/>
                <a:sym typeface="Alatsi"/>
              </a:rPr>
              <a:t>SUB</a:t>
            </a:r>
          </a:p>
        </p:txBody>
      </p:sp>
      <p:sp>
        <p:nvSpPr>
          <p:cNvPr id="95" name="TextBox 95"/>
          <p:cNvSpPr txBox="1"/>
          <p:nvPr/>
        </p:nvSpPr>
        <p:spPr>
          <a:xfrm>
            <a:off x="10876612" y="8400015"/>
            <a:ext cx="552066" cy="192237"/>
          </a:xfrm>
          <a:prstGeom prst="rect">
            <a:avLst/>
          </a:prstGeom>
        </p:spPr>
        <p:txBody>
          <a:bodyPr lIns="0" tIns="0" rIns="0" bIns="0" rtlCol="0" anchor="t">
            <a:spAutoFit/>
          </a:bodyPr>
          <a:lstStyle/>
          <a:p>
            <a:pPr algn="ctr">
              <a:lnSpc>
                <a:spcPts val="1692"/>
              </a:lnSpc>
              <a:spcBef>
                <a:spcPct val="0"/>
              </a:spcBef>
            </a:pPr>
            <a:r>
              <a:rPr lang="en-US" sz="1208">
                <a:solidFill>
                  <a:srgbClr val="000000"/>
                </a:solidFill>
                <a:latin typeface="Alatsi"/>
                <a:ea typeface="Alatsi"/>
                <a:cs typeface="Alatsi"/>
                <a:sym typeface="Alatsi"/>
              </a:rPr>
              <a:t>STO</a:t>
            </a:r>
          </a:p>
        </p:txBody>
      </p:sp>
      <p:sp>
        <p:nvSpPr>
          <p:cNvPr id="96" name="TextBox 96"/>
          <p:cNvSpPr txBox="1"/>
          <p:nvPr/>
        </p:nvSpPr>
        <p:spPr>
          <a:xfrm>
            <a:off x="10876612" y="8852119"/>
            <a:ext cx="552066" cy="192237"/>
          </a:xfrm>
          <a:prstGeom prst="rect">
            <a:avLst/>
          </a:prstGeom>
        </p:spPr>
        <p:txBody>
          <a:bodyPr lIns="0" tIns="0" rIns="0" bIns="0" rtlCol="0" anchor="t">
            <a:spAutoFit/>
          </a:bodyPr>
          <a:lstStyle/>
          <a:p>
            <a:pPr algn="ctr">
              <a:lnSpc>
                <a:spcPts val="1692"/>
              </a:lnSpc>
              <a:spcBef>
                <a:spcPct val="0"/>
              </a:spcBef>
            </a:pPr>
            <a:r>
              <a:rPr lang="en-US" sz="1208">
                <a:solidFill>
                  <a:srgbClr val="000000"/>
                </a:solidFill>
                <a:latin typeface="Alatsi"/>
                <a:ea typeface="Alatsi"/>
                <a:cs typeface="Alatsi"/>
                <a:sym typeface="Alatsi"/>
              </a:rPr>
              <a:t>LDM</a:t>
            </a:r>
          </a:p>
        </p:txBody>
      </p:sp>
      <p:sp>
        <p:nvSpPr>
          <p:cNvPr id="97" name="TextBox 97"/>
          <p:cNvSpPr txBox="1"/>
          <p:nvPr/>
        </p:nvSpPr>
        <p:spPr>
          <a:xfrm>
            <a:off x="11684040" y="7495807"/>
            <a:ext cx="1031221" cy="191218"/>
          </a:xfrm>
          <a:prstGeom prst="rect">
            <a:avLst/>
          </a:prstGeom>
        </p:spPr>
        <p:txBody>
          <a:bodyPr lIns="0" tIns="0" rIns="0" bIns="0" rtlCol="0" anchor="t">
            <a:spAutoFit/>
          </a:bodyPr>
          <a:lstStyle/>
          <a:p>
            <a:pPr algn="l">
              <a:lnSpc>
                <a:spcPts val="1692"/>
              </a:lnSpc>
              <a:spcBef>
                <a:spcPct val="0"/>
              </a:spcBef>
            </a:pPr>
            <a:r>
              <a:rPr lang="en-US" sz="1208">
                <a:solidFill>
                  <a:srgbClr val="000000"/>
                </a:solidFill>
                <a:latin typeface="Alatsi"/>
                <a:ea typeface="Alatsi"/>
                <a:cs typeface="Alatsi"/>
                <a:sym typeface="Alatsi"/>
              </a:rPr>
              <a:t>0001 0000</a:t>
            </a:r>
          </a:p>
        </p:txBody>
      </p:sp>
      <p:sp>
        <p:nvSpPr>
          <p:cNvPr id="98" name="TextBox 98"/>
          <p:cNvSpPr txBox="1"/>
          <p:nvPr/>
        </p:nvSpPr>
        <p:spPr>
          <a:xfrm>
            <a:off x="11687708" y="7948930"/>
            <a:ext cx="1031221" cy="191218"/>
          </a:xfrm>
          <a:prstGeom prst="rect">
            <a:avLst/>
          </a:prstGeom>
        </p:spPr>
        <p:txBody>
          <a:bodyPr lIns="0" tIns="0" rIns="0" bIns="0" rtlCol="0" anchor="t">
            <a:spAutoFit/>
          </a:bodyPr>
          <a:lstStyle/>
          <a:p>
            <a:pPr algn="l">
              <a:lnSpc>
                <a:spcPts val="1692"/>
              </a:lnSpc>
              <a:spcBef>
                <a:spcPct val="0"/>
              </a:spcBef>
            </a:pPr>
            <a:r>
              <a:rPr lang="en-US" sz="1208">
                <a:solidFill>
                  <a:srgbClr val="000000"/>
                </a:solidFill>
                <a:latin typeface="Alatsi"/>
                <a:ea typeface="Alatsi"/>
                <a:cs typeface="Alatsi"/>
                <a:sym typeface="Alatsi"/>
              </a:rPr>
              <a:t>0110 0001</a:t>
            </a:r>
          </a:p>
        </p:txBody>
      </p:sp>
      <p:sp>
        <p:nvSpPr>
          <p:cNvPr id="99" name="TextBox 99"/>
          <p:cNvSpPr txBox="1"/>
          <p:nvPr/>
        </p:nvSpPr>
        <p:spPr>
          <a:xfrm>
            <a:off x="11687708" y="8400524"/>
            <a:ext cx="1031221" cy="191218"/>
          </a:xfrm>
          <a:prstGeom prst="rect">
            <a:avLst/>
          </a:prstGeom>
        </p:spPr>
        <p:txBody>
          <a:bodyPr lIns="0" tIns="0" rIns="0" bIns="0" rtlCol="0" anchor="t">
            <a:spAutoFit/>
          </a:bodyPr>
          <a:lstStyle/>
          <a:p>
            <a:pPr algn="l">
              <a:lnSpc>
                <a:spcPts val="1692"/>
              </a:lnSpc>
              <a:spcBef>
                <a:spcPct val="0"/>
              </a:spcBef>
            </a:pPr>
            <a:r>
              <a:rPr lang="en-US" sz="1208">
                <a:solidFill>
                  <a:srgbClr val="000000"/>
                </a:solidFill>
                <a:latin typeface="Alatsi"/>
                <a:ea typeface="Alatsi"/>
                <a:cs typeface="Alatsi"/>
                <a:sym typeface="Alatsi"/>
              </a:rPr>
              <a:t>0100 0100</a:t>
            </a:r>
          </a:p>
        </p:txBody>
      </p:sp>
      <p:sp>
        <p:nvSpPr>
          <p:cNvPr id="100" name="TextBox 100"/>
          <p:cNvSpPr txBox="1"/>
          <p:nvPr/>
        </p:nvSpPr>
        <p:spPr>
          <a:xfrm>
            <a:off x="11736454" y="8852119"/>
            <a:ext cx="1031221" cy="191218"/>
          </a:xfrm>
          <a:prstGeom prst="rect">
            <a:avLst/>
          </a:prstGeom>
        </p:spPr>
        <p:txBody>
          <a:bodyPr lIns="0" tIns="0" rIns="0" bIns="0" rtlCol="0" anchor="t">
            <a:spAutoFit/>
          </a:bodyPr>
          <a:lstStyle/>
          <a:p>
            <a:pPr algn="l">
              <a:lnSpc>
                <a:spcPts val="1692"/>
              </a:lnSpc>
              <a:spcBef>
                <a:spcPct val="0"/>
              </a:spcBef>
            </a:pPr>
            <a:r>
              <a:rPr lang="en-US" sz="1208">
                <a:solidFill>
                  <a:srgbClr val="000000"/>
                </a:solidFill>
                <a:latin typeface="Alatsi"/>
                <a:ea typeface="Alatsi"/>
                <a:cs typeface="Alatsi"/>
                <a:sym typeface="Alatsi"/>
              </a:rPr>
              <a:t>0010 0001</a:t>
            </a:r>
          </a:p>
        </p:txBody>
      </p:sp>
      <p:sp>
        <p:nvSpPr>
          <p:cNvPr id="101" name="TextBox 101"/>
          <p:cNvSpPr txBox="1"/>
          <p:nvPr/>
        </p:nvSpPr>
        <p:spPr>
          <a:xfrm>
            <a:off x="8413079" y="7043703"/>
            <a:ext cx="552066" cy="192237"/>
          </a:xfrm>
          <a:prstGeom prst="rect">
            <a:avLst/>
          </a:prstGeom>
        </p:spPr>
        <p:txBody>
          <a:bodyPr lIns="0" tIns="0" rIns="0" bIns="0" rtlCol="0" anchor="t">
            <a:spAutoFit/>
          </a:bodyPr>
          <a:lstStyle/>
          <a:p>
            <a:pPr algn="ctr">
              <a:lnSpc>
                <a:spcPts val="1692"/>
              </a:lnSpc>
              <a:spcBef>
                <a:spcPct val="0"/>
              </a:spcBef>
            </a:pPr>
            <a:r>
              <a:rPr lang="en-US" sz="1208">
                <a:solidFill>
                  <a:srgbClr val="000000"/>
                </a:solidFill>
                <a:latin typeface="Alatsi"/>
                <a:ea typeface="Alatsi"/>
                <a:cs typeface="Alatsi"/>
                <a:sym typeface="Alatsi"/>
              </a:rPr>
              <a:t>Symbol</a:t>
            </a:r>
          </a:p>
        </p:txBody>
      </p:sp>
      <p:sp>
        <p:nvSpPr>
          <p:cNvPr id="102" name="TextBox 102"/>
          <p:cNvSpPr txBox="1"/>
          <p:nvPr/>
        </p:nvSpPr>
        <p:spPr>
          <a:xfrm>
            <a:off x="9496959" y="7043703"/>
            <a:ext cx="552066" cy="192237"/>
          </a:xfrm>
          <a:prstGeom prst="rect">
            <a:avLst/>
          </a:prstGeom>
        </p:spPr>
        <p:txBody>
          <a:bodyPr lIns="0" tIns="0" rIns="0" bIns="0" rtlCol="0" anchor="t">
            <a:spAutoFit/>
          </a:bodyPr>
          <a:lstStyle/>
          <a:p>
            <a:pPr algn="ctr">
              <a:lnSpc>
                <a:spcPts val="1692"/>
              </a:lnSpc>
              <a:spcBef>
                <a:spcPct val="0"/>
              </a:spcBef>
            </a:pPr>
            <a:r>
              <a:rPr lang="en-US" sz="1208">
                <a:solidFill>
                  <a:srgbClr val="000000"/>
                </a:solidFill>
                <a:latin typeface="Alatsi"/>
                <a:ea typeface="Alatsi"/>
                <a:cs typeface="Alatsi"/>
                <a:sym typeface="Alatsi"/>
              </a:rPr>
              <a:t>Offset</a:t>
            </a:r>
          </a:p>
        </p:txBody>
      </p:sp>
      <p:sp>
        <p:nvSpPr>
          <p:cNvPr id="103" name="TextBox 103"/>
          <p:cNvSpPr txBox="1"/>
          <p:nvPr/>
        </p:nvSpPr>
        <p:spPr>
          <a:xfrm>
            <a:off x="8413079" y="7495807"/>
            <a:ext cx="552066" cy="192237"/>
          </a:xfrm>
          <a:prstGeom prst="rect">
            <a:avLst/>
          </a:prstGeom>
        </p:spPr>
        <p:txBody>
          <a:bodyPr lIns="0" tIns="0" rIns="0" bIns="0" rtlCol="0" anchor="t">
            <a:spAutoFit/>
          </a:bodyPr>
          <a:lstStyle/>
          <a:p>
            <a:pPr algn="ctr">
              <a:lnSpc>
                <a:spcPts val="1692"/>
              </a:lnSpc>
              <a:spcBef>
                <a:spcPct val="0"/>
              </a:spcBef>
            </a:pPr>
            <a:r>
              <a:rPr lang="en-US" sz="1208">
                <a:solidFill>
                  <a:srgbClr val="000000"/>
                </a:solidFill>
                <a:latin typeface="Alatsi"/>
                <a:ea typeface="Alatsi"/>
                <a:cs typeface="Alatsi"/>
                <a:sym typeface="Alatsi"/>
              </a:rPr>
              <a:t>MAX</a:t>
            </a:r>
          </a:p>
        </p:txBody>
      </p:sp>
      <p:sp>
        <p:nvSpPr>
          <p:cNvPr id="104" name="TextBox 104"/>
          <p:cNvSpPr txBox="1"/>
          <p:nvPr/>
        </p:nvSpPr>
        <p:spPr>
          <a:xfrm>
            <a:off x="8413079" y="7947911"/>
            <a:ext cx="552066" cy="192237"/>
          </a:xfrm>
          <a:prstGeom prst="rect">
            <a:avLst/>
          </a:prstGeom>
        </p:spPr>
        <p:txBody>
          <a:bodyPr lIns="0" tIns="0" rIns="0" bIns="0" rtlCol="0" anchor="t">
            <a:spAutoFit/>
          </a:bodyPr>
          <a:lstStyle/>
          <a:p>
            <a:pPr algn="ctr">
              <a:lnSpc>
                <a:spcPts val="1692"/>
              </a:lnSpc>
              <a:spcBef>
                <a:spcPct val="0"/>
              </a:spcBef>
            </a:pPr>
            <a:r>
              <a:rPr lang="en-US" sz="1208">
                <a:solidFill>
                  <a:srgbClr val="000000"/>
                </a:solidFill>
                <a:latin typeface="Alatsi"/>
                <a:ea typeface="Alatsi"/>
                <a:cs typeface="Alatsi"/>
                <a:sym typeface="Alatsi"/>
              </a:rPr>
              <a:t>TOTAL</a:t>
            </a:r>
          </a:p>
        </p:txBody>
      </p:sp>
      <p:sp>
        <p:nvSpPr>
          <p:cNvPr id="105" name="TextBox 105"/>
          <p:cNvSpPr txBox="1"/>
          <p:nvPr/>
        </p:nvSpPr>
        <p:spPr>
          <a:xfrm>
            <a:off x="8413079" y="8400015"/>
            <a:ext cx="552066" cy="192237"/>
          </a:xfrm>
          <a:prstGeom prst="rect">
            <a:avLst/>
          </a:prstGeom>
        </p:spPr>
        <p:txBody>
          <a:bodyPr lIns="0" tIns="0" rIns="0" bIns="0" rtlCol="0" anchor="t">
            <a:spAutoFit/>
          </a:bodyPr>
          <a:lstStyle/>
          <a:p>
            <a:pPr algn="ctr">
              <a:lnSpc>
                <a:spcPts val="1692"/>
              </a:lnSpc>
              <a:spcBef>
                <a:spcPct val="0"/>
              </a:spcBef>
            </a:pPr>
            <a:r>
              <a:rPr lang="en-US" sz="1208">
                <a:solidFill>
                  <a:srgbClr val="000000"/>
                </a:solidFill>
                <a:latin typeface="Alatsi"/>
                <a:ea typeface="Alatsi"/>
                <a:cs typeface="Alatsi"/>
                <a:sym typeface="Alatsi"/>
              </a:rPr>
              <a:t>COUNT</a:t>
            </a:r>
          </a:p>
        </p:txBody>
      </p:sp>
      <p:sp>
        <p:nvSpPr>
          <p:cNvPr id="106" name="TextBox 106"/>
          <p:cNvSpPr txBox="1"/>
          <p:nvPr/>
        </p:nvSpPr>
        <p:spPr>
          <a:xfrm>
            <a:off x="8413079" y="8852119"/>
            <a:ext cx="552066" cy="192237"/>
          </a:xfrm>
          <a:prstGeom prst="rect">
            <a:avLst/>
          </a:prstGeom>
        </p:spPr>
        <p:txBody>
          <a:bodyPr lIns="0" tIns="0" rIns="0" bIns="0" rtlCol="0" anchor="t">
            <a:spAutoFit/>
          </a:bodyPr>
          <a:lstStyle/>
          <a:p>
            <a:pPr algn="ctr">
              <a:lnSpc>
                <a:spcPts val="1692"/>
              </a:lnSpc>
              <a:spcBef>
                <a:spcPct val="0"/>
              </a:spcBef>
            </a:pPr>
            <a:r>
              <a:rPr lang="en-US" sz="1208">
                <a:solidFill>
                  <a:srgbClr val="000000"/>
                </a:solidFill>
                <a:latin typeface="Alatsi"/>
                <a:ea typeface="Alatsi"/>
                <a:cs typeface="Alatsi"/>
                <a:sym typeface="Alatsi"/>
              </a:rPr>
              <a:t>STRTLP</a:t>
            </a:r>
          </a:p>
        </p:txBody>
      </p:sp>
      <p:sp>
        <p:nvSpPr>
          <p:cNvPr id="107" name="TextBox 107"/>
          <p:cNvSpPr txBox="1"/>
          <p:nvPr/>
        </p:nvSpPr>
        <p:spPr>
          <a:xfrm>
            <a:off x="9496959" y="7495807"/>
            <a:ext cx="552066" cy="192237"/>
          </a:xfrm>
          <a:prstGeom prst="rect">
            <a:avLst/>
          </a:prstGeom>
        </p:spPr>
        <p:txBody>
          <a:bodyPr lIns="0" tIns="0" rIns="0" bIns="0" rtlCol="0" anchor="t">
            <a:spAutoFit/>
          </a:bodyPr>
          <a:lstStyle/>
          <a:p>
            <a:pPr algn="ctr">
              <a:lnSpc>
                <a:spcPts val="1692"/>
              </a:lnSpc>
              <a:spcBef>
                <a:spcPct val="0"/>
              </a:spcBef>
            </a:pPr>
            <a:r>
              <a:rPr lang="en-US" sz="1208">
                <a:solidFill>
                  <a:srgbClr val="000000"/>
                </a:solidFill>
                <a:latin typeface="Alatsi"/>
                <a:ea typeface="Alatsi"/>
                <a:cs typeface="Alatsi"/>
                <a:sym typeface="Alatsi"/>
              </a:rPr>
              <a:t>+15</a:t>
            </a:r>
          </a:p>
        </p:txBody>
      </p:sp>
      <p:sp>
        <p:nvSpPr>
          <p:cNvPr id="108" name="TextBox 108"/>
          <p:cNvSpPr txBox="1"/>
          <p:nvPr/>
        </p:nvSpPr>
        <p:spPr>
          <a:xfrm>
            <a:off x="9496959" y="7940852"/>
            <a:ext cx="552066" cy="192237"/>
          </a:xfrm>
          <a:prstGeom prst="rect">
            <a:avLst/>
          </a:prstGeom>
        </p:spPr>
        <p:txBody>
          <a:bodyPr lIns="0" tIns="0" rIns="0" bIns="0" rtlCol="0" anchor="t">
            <a:spAutoFit/>
          </a:bodyPr>
          <a:lstStyle/>
          <a:p>
            <a:pPr algn="ctr">
              <a:lnSpc>
                <a:spcPts val="1692"/>
              </a:lnSpc>
              <a:spcBef>
                <a:spcPct val="0"/>
              </a:spcBef>
            </a:pPr>
            <a:r>
              <a:rPr lang="en-US" sz="1208">
                <a:solidFill>
                  <a:srgbClr val="000000"/>
                </a:solidFill>
                <a:latin typeface="Alatsi"/>
                <a:ea typeface="Alatsi"/>
                <a:cs typeface="Alatsi"/>
                <a:sym typeface="Alatsi"/>
              </a:rPr>
              <a:t>+16</a:t>
            </a:r>
          </a:p>
        </p:txBody>
      </p:sp>
      <p:sp>
        <p:nvSpPr>
          <p:cNvPr id="109" name="TextBox 109"/>
          <p:cNvSpPr txBox="1"/>
          <p:nvPr/>
        </p:nvSpPr>
        <p:spPr>
          <a:xfrm>
            <a:off x="9496959" y="8400015"/>
            <a:ext cx="552066" cy="192237"/>
          </a:xfrm>
          <a:prstGeom prst="rect">
            <a:avLst/>
          </a:prstGeom>
        </p:spPr>
        <p:txBody>
          <a:bodyPr lIns="0" tIns="0" rIns="0" bIns="0" rtlCol="0" anchor="t">
            <a:spAutoFit/>
          </a:bodyPr>
          <a:lstStyle/>
          <a:p>
            <a:pPr algn="ctr">
              <a:lnSpc>
                <a:spcPts val="1692"/>
              </a:lnSpc>
              <a:spcBef>
                <a:spcPct val="0"/>
              </a:spcBef>
            </a:pPr>
            <a:r>
              <a:rPr lang="en-US" sz="1208">
                <a:solidFill>
                  <a:srgbClr val="000000"/>
                </a:solidFill>
                <a:latin typeface="Alatsi"/>
                <a:ea typeface="Alatsi"/>
                <a:cs typeface="Alatsi"/>
                <a:sym typeface="Alatsi"/>
              </a:rPr>
              <a:t>+17</a:t>
            </a:r>
          </a:p>
        </p:txBody>
      </p:sp>
      <p:sp>
        <p:nvSpPr>
          <p:cNvPr id="110" name="TextBox 110"/>
          <p:cNvSpPr txBox="1"/>
          <p:nvPr/>
        </p:nvSpPr>
        <p:spPr>
          <a:xfrm>
            <a:off x="9496959" y="8857299"/>
            <a:ext cx="552066" cy="192237"/>
          </a:xfrm>
          <a:prstGeom prst="rect">
            <a:avLst/>
          </a:prstGeom>
        </p:spPr>
        <p:txBody>
          <a:bodyPr lIns="0" tIns="0" rIns="0" bIns="0" rtlCol="0" anchor="t">
            <a:spAutoFit/>
          </a:bodyPr>
          <a:lstStyle/>
          <a:p>
            <a:pPr algn="ctr">
              <a:lnSpc>
                <a:spcPts val="1692"/>
              </a:lnSpc>
              <a:spcBef>
                <a:spcPct val="0"/>
              </a:spcBef>
            </a:pPr>
            <a:r>
              <a:rPr lang="en-US" sz="1208">
                <a:solidFill>
                  <a:srgbClr val="000000"/>
                </a:solidFill>
                <a:latin typeface="Alatsi"/>
                <a:ea typeface="Alatsi"/>
                <a:cs typeface="Alatsi"/>
                <a:sym typeface="Alatsi"/>
              </a:rPr>
              <a:t>+7</a:t>
            </a:r>
          </a:p>
        </p:txBody>
      </p:sp>
      <p:sp>
        <p:nvSpPr>
          <p:cNvPr id="111" name="TextBox 111"/>
          <p:cNvSpPr txBox="1"/>
          <p:nvPr/>
        </p:nvSpPr>
        <p:spPr>
          <a:xfrm>
            <a:off x="8468676" y="9165373"/>
            <a:ext cx="1559388" cy="242040"/>
          </a:xfrm>
          <a:prstGeom prst="rect">
            <a:avLst/>
          </a:prstGeom>
        </p:spPr>
        <p:txBody>
          <a:bodyPr lIns="0" tIns="0" rIns="0" bIns="0" rtlCol="0" anchor="t">
            <a:spAutoFit/>
          </a:bodyPr>
          <a:lstStyle/>
          <a:p>
            <a:pPr algn="ctr">
              <a:lnSpc>
                <a:spcPts val="1977"/>
              </a:lnSpc>
              <a:spcBef>
                <a:spcPct val="0"/>
              </a:spcBef>
            </a:pPr>
            <a:r>
              <a:rPr lang="en-US" sz="1412">
                <a:solidFill>
                  <a:srgbClr val="FFFFFF"/>
                </a:solidFill>
                <a:latin typeface="Alatsi"/>
                <a:ea typeface="Alatsi"/>
                <a:cs typeface="Alatsi"/>
                <a:sym typeface="Alatsi"/>
              </a:rPr>
              <a:t>Symbol Table</a:t>
            </a:r>
          </a:p>
        </p:txBody>
      </p:sp>
      <p:grpSp>
        <p:nvGrpSpPr>
          <p:cNvPr id="112" name="Group 112"/>
          <p:cNvGrpSpPr/>
          <p:nvPr/>
        </p:nvGrpSpPr>
        <p:grpSpPr>
          <a:xfrm>
            <a:off x="8232072" y="2789971"/>
            <a:ext cx="4623101" cy="372956"/>
            <a:chOff x="0" y="0"/>
            <a:chExt cx="4615491" cy="372342"/>
          </a:xfrm>
        </p:grpSpPr>
        <p:sp>
          <p:nvSpPr>
            <p:cNvPr id="113" name="Freeform 113"/>
            <p:cNvSpPr/>
            <p:nvPr/>
          </p:nvSpPr>
          <p:spPr>
            <a:xfrm>
              <a:off x="0" y="0"/>
              <a:ext cx="4615491" cy="372342"/>
            </a:xfrm>
            <a:custGeom>
              <a:avLst/>
              <a:gdLst/>
              <a:ahLst/>
              <a:cxnLst/>
              <a:rect l="l" t="t" r="r" b="b"/>
              <a:pathLst>
                <a:path w="4615491" h="372342">
                  <a:moveTo>
                    <a:pt x="0" y="0"/>
                  </a:moveTo>
                  <a:lnTo>
                    <a:pt x="0" y="372342"/>
                  </a:lnTo>
                  <a:lnTo>
                    <a:pt x="4615491" y="372342"/>
                  </a:lnTo>
                  <a:lnTo>
                    <a:pt x="4615491" y="0"/>
                  </a:lnTo>
                  <a:lnTo>
                    <a:pt x="0" y="0"/>
                  </a:lnTo>
                  <a:close/>
                  <a:moveTo>
                    <a:pt x="4554531" y="311382"/>
                  </a:moveTo>
                  <a:lnTo>
                    <a:pt x="59690" y="311382"/>
                  </a:lnTo>
                  <a:lnTo>
                    <a:pt x="59690" y="59690"/>
                  </a:lnTo>
                  <a:lnTo>
                    <a:pt x="4554531" y="59690"/>
                  </a:lnTo>
                  <a:lnTo>
                    <a:pt x="4554531" y="311382"/>
                  </a:lnTo>
                  <a:close/>
                </a:path>
              </a:pathLst>
            </a:custGeom>
            <a:solidFill>
              <a:srgbClr val="FFF6EF"/>
            </a:solidFill>
          </p:spPr>
          <p:txBody>
            <a:bodyPr/>
            <a:lstStyle/>
            <a:p>
              <a:endParaRPr lang="en-PH"/>
            </a:p>
          </p:txBody>
        </p:sp>
      </p:grpSp>
      <p:grpSp>
        <p:nvGrpSpPr>
          <p:cNvPr id="114" name="Group 114"/>
          <p:cNvGrpSpPr/>
          <p:nvPr/>
        </p:nvGrpSpPr>
        <p:grpSpPr>
          <a:xfrm>
            <a:off x="8232072" y="3158066"/>
            <a:ext cx="4623101" cy="372956"/>
            <a:chOff x="0" y="0"/>
            <a:chExt cx="4615491" cy="372342"/>
          </a:xfrm>
        </p:grpSpPr>
        <p:sp>
          <p:nvSpPr>
            <p:cNvPr id="115" name="Freeform 115"/>
            <p:cNvSpPr/>
            <p:nvPr/>
          </p:nvSpPr>
          <p:spPr>
            <a:xfrm>
              <a:off x="0" y="0"/>
              <a:ext cx="4615491" cy="372342"/>
            </a:xfrm>
            <a:custGeom>
              <a:avLst/>
              <a:gdLst/>
              <a:ahLst/>
              <a:cxnLst/>
              <a:rect l="l" t="t" r="r" b="b"/>
              <a:pathLst>
                <a:path w="4615491" h="372342">
                  <a:moveTo>
                    <a:pt x="0" y="0"/>
                  </a:moveTo>
                  <a:lnTo>
                    <a:pt x="0" y="372342"/>
                  </a:lnTo>
                  <a:lnTo>
                    <a:pt x="4615491" y="372342"/>
                  </a:lnTo>
                  <a:lnTo>
                    <a:pt x="4615491" y="0"/>
                  </a:lnTo>
                  <a:lnTo>
                    <a:pt x="0" y="0"/>
                  </a:lnTo>
                  <a:close/>
                  <a:moveTo>
                    <a:pt x="4554531" y="311382"/>
                  </a:moveTo>
                  <a:lnTo>
                    <a:pt x="59690" y="311382"/>
                  </a:lnTo>
                  <a:lnTo>
                    <a:pt x="59690" y="59690"/>
                  </a:lnTo>
                  <a:lnTo>
                    <a:pt x="4554531" y="59690"/>
                  </a:lnTo>
                  <a:lnTo>
                    <a:pt x="4554531" y="311382"/>
                  </a:lnTo>
                  <a:close/>
                </a:path>
              </a:pathLst>
            </a:custGeom>
            <a:solidFill>
              <a:srgbClr val="FFF6EF"/>
            </a:solidFill>
          </p:spPr>
          <p:txBody>
            <a:bodyPr/>
            <a:lstStyle/>
            <a:p>
              <a:endParaRPr lang="en-PH"/>
            </a:p>
          </p:txBody>
        </p:sp>
      </p:grpSp>
      <p:grpSp>
        <p:nvGrpSpPr>
          <p:cNvPr id="116" name="Group 116"/>
          <p:cNvGrpSpPr/>
          <p:nvPr/>
        </p:nvGrpSpPr>
        <p:grpSpPr>
          <a:xfrm>
            <a:off x="8232072" y="3472797"/>
            <a:ext cx="4623101" cy="372956"/>
            <a:chOff x="0" y="0"/>
            <a:chExt cx="4615491" cy="372342"/>
          </a:xfrm>
        </p:grpSpPr>
        <p:sp>
          <p:nvSpPr>
            <p:cNvPr id="117" name="Freeform 117"/>
            <p:cNvSpPr/>
            <p:nvPr/>
          </p:nvSpPr>
          <p:spPr>
            <a:xfrm>
              <a:off x="0" y="0"/>
              <a:ext cx="4615491" cy="372342"/>
            </a:xfrm>
            <a:custGeom>
              <a:avLst/>
              <a:gdLst/>
              <a:ahLst/>
              <a:cxnLst/>
              <a:rect l="l" t="t" r="r" b="b"/>
              <a:pathLst>
                <a:path w="4615491" h="372342">
                  <a:moveTo>
                    <a:pt x="0" y="0"/>
                  </a:moveTo>
                  <a:lnTo>
                    <a:pt x="0" y="372342"/>
                  </a:lnTo>
                  <a:lnTo>
                    <a:pt x="4615491" y="372342"/>
                  </a:lnTo>
                  <a:lnTo>
                    <a:pt x="4615491" y="0"/>
                  </a:lnTo>
                  <a:lnTo>
                    <a:pt x="0" y="0"/>
                  </a:lnTo>
                  <a:close/>
                  <a:moveTo>
                    <a:pt x="4554531" y="311382"/>
                  </a:moveTo>
                  <a:lnTo>
                    <a:pt x="59690" y="311382"/>
                  </a:lnTo>
                  <a:lnTo>
                    <a:pt x="59690" y="59690"/>
                  </a:lnTo>
                  <a:lnTo>
                    <a:pt x="4554531" y="59690"/>
                  </a:lnTo>
                  <a:lnTo>
                    <a:pt x="4554531" y="311382"/>
                  </a:lnTo>
                  <a:close/>
                </a:path>
              </a:pathLst>
            </a:custGeom>
            <a:solidFill>
              <a:srgbClr val="FFF6EF"/>
            </a:solidFill>
          </p:spPr>
          <p:txBody>
            <a:bodyPr/>
            <a:lstStyle/>
            <a:p>
              <a:endParaRPr lang="en-PH"/>
            </a:p>
          </p:txBody>
        </p:sp>
      </p:grpSp>
      <p:grpSp>
        <p:nvGrpSpPr>
          <p:cNvPr id="118" name="Group 118"/>
          <p:cNvGrpSpPr/>
          <p:nvPr/>
        </p:nvGrpSpPr>
        <p:grpSpPr>
          <a:xfrm>
            <a:off x="8232072" y="3840892"/>
            <a:ext cx="4623101" cy="372956"/>
            <a:chOff x="0" y="0"/>
            <a:chExt cx="4615491" cy="372342"/>
          </a:xfrm>
        </p:grpSpPr>
        <p:sp>
          <p:nvSpPr>
            <p:cNvPr id="119" name="Freeform 119"/>
            <p:cNvSpPr/>
            <p:nvPr/>
          </p:nvSpPr>
          <p:spPr>
            <a:xfrm>
              <a:off x="0" y="0"/>
              <a:ext cx="4615491" cy="372342"/>
            </a:xfrm>
            <a:custGeom>
              <a:avLst/>
              <a:gdLst/>
              <a:ahLst/>
              <a:cxnLst/>
              <a:rect l="l" t="t" r="r" b="b"/>
              <a:pathLst>
                <a:path w="4615491" h="372342">
                  <a:moveTo>
                    <a:pt x="0" y="0"/>
                  </a:moveTo>
                  <a:lnTo>
                    <a:pt x="0" y="372342"/>
                  </a:lnTo>
                  <a:lnTo>
                    <a:pt x="4615491" y="372342"/>
                  </a:lnTo>
                  <a:lnTo>
                    <a:pt x="4615491" y="0"/>
                  </a:lnTo>
                  <a:lnTo>
                    <a:pt x="0" y="0"/>
                  </a:lnTo>
                  <a:close/>
                  <a:moveTo>
                    <a:pt x="4554531" y="311382"/>
                  </a:moveTo>
                  <a:lnTo>
                    <a:pt x="59690" y="311382"/>
                  </a:lnTo>
                  <a:lnTo>
                    <a:pt x="59690" y="59690"/>
                  </a:lnTo>
                  <a:lnTo>
                    <a:pt x="4554531" y="59690"/>
                  </a:lnTo>
                  <a:lnTo>
                    <a:pt x="4554531" y="311382"/>
                  </a:lnTo>
                  <a:close/>
                </a:path>
              </a:pathLst>
            </a:custGeom>
            <a:solidFill>
              <a:srgbClr val="FFF6EF"/>
            </a:solidFill>
          </p:spPr>
          <p:txBody>
            <a:bodyPr/>
            <a:lstStyle/>
            <a:p>
              <a:endParaRPr lang="en-PH"/>
            </a:p>
          </p:txBody>
        </p:sp>
      </p:grpSp>
      <p:grpSp>
        <p:nvGrpSpPr>
          <p:cNvPr id="120" name="Group 120"/>
          <p:cNvGrpSpPr/>
          <p:nvPr/>
        </p:nvGrpSpPr>
        <p:grpSpPr>
          <a:xfrm>
            <a:off x="8232072" y="4213848"/>
            <a:ext cx="4623101" cy="372956"/>
            <a:chOff x="0" y="0"/>
            <a:chExt cx="4615491" cy="372342"/>
          </a:xfrm>
        </p:grpSpPr>
        <p:sp>
          <p:nvSpPr>
            <p:cNvPr id="121" name="Freeform 121"/>
            <p:cNvSpPr/>
            <p:nvPr/>
          </p:nvSpPr>
          <p:spPr>
            <a:xfrm>
              <a:off x="0" y="0"/>
              <a:ext cx="4615491" cy="372342"/>
            </a:xfrm>
            <a:custGeom>
              <a:avLst/>
              <a:gdLst/>
              <a:ahLst/>
              <a:cxnLst/>
              <a:rect l="l" t="t" r="r" b="b"/>
              <a:pathLst>
                <a:path w="4615491" h="372342">
                  <a:moveTo>
                    <a:pt x="0" y="0"/>
                  </a:moveTo>
                  <a:lnTo>
                    <a:pt x="0" y="372342"/>
                  </a:lnTo>
                  <a:lnTo>
                    <a:pt x="4615491" y="372342"/>
                  </a:lnTo>
                  <a:lnTo>
                    <a:pt x="4615491" y="0"/>
                  </a:lnTo>
                  <a:lnTo>
                    <a:pt x="0" y="0"/>
                  </a:lnTo>
                  <a:close/>
                  <a:moveTo>
                    <a:pt x="4554531" y="311382"/>
                  </a:moveTo>
                  <a:lnTo>
                    <a:pt x="59690" y="311382"/>
                  </a:lnTo>
                  <a:lnTo>
                    <a:pt x="59690" y="59690"/>
                  </a:lnTo>
                  <a:lnTo>
                    <a:pt x="4554531" y="59690"/>
                  </a:lnTo>
                  <a:lnTo>
                    <a:pt x="4554531" y="311382"/>
                  </a:lnTo>
                  <a:close/>
                </a:path>
              </a:pathLst>
            </a:custGeom>
            <a:solidFill>
              <a:srgbClr val="FFF6EF"/>
            </a:solidFill>
          </p:spPr>
          <p:txBody>
            <a:bodyPr/>
            <a:lstStyle/>
            <a:p>
              <a:endParaRPr lang="en-PH"/>
            </a:p>
          </p:txBody>
        </p:sp>
      </p:grpSp>
      <p:sp>
        <p:nvSpPr>
          <p:cNvPr id="122" name="TextBox 122"/>
          <p:cNvSpPr txBox="1"/>
          <p:nvPr/>
        </p:nvSpPr>
        <p:spPr>
          <a:xfrm>
            <a:off x="8461178" y="2823935"/>
            <a:ext cx="3926545" cy="279151"/>
          </a:xfrm>
          <a:prstGeom prst="rect">
            <a:avLst/>
          </a:prstGeom>
        </p:spPr>
        <p:txBody>
          <a:bodyPr lIns="0" tIns="0" rIns="0" bIns="0" rtlCol="0" anchor="t">
            <a:spAutoFit/>
          </a:bodyPr>
          <a:lstStyle/>
          <a:p>
            <a:pPr algn="just">
              <a:lnSpc>
                <a:spcPts val="2226"/>
              </a:lnSpc>
            </a:pPr>
            <a:r>
              <a:rPr lang="en-US" sz="1590" b="1">
                <a:solidFill>
                  <a:srgbClr val="FFFFFF"/>
                </a:solidFill>
                <a:latin typeface="Now Bold"/>
                <a:ea typeface="Now Bold"/>
                <a:cs typeface="Now Bold"/>
                <a:sym typeface="Now Bold"/>
              </a:rPr>
              <a:t>0001 0000</a:t>
            </a:r>
          </a:p>
        </p:txBody>
      </p:sp>
      <p:sp>
        <p:nvSpPr>
          <p:cNvPr id="123" name="TextBox 123"/>
          <p:cNvSpPr txBox="1"/>
          <p:nvPr/>
        </p:nvSpPr>
        <p:spPr>
          <a:xfrm>
            <a:off x="8461178" y="3206708"/>
            <a:ext cx="3587710" cy="279151"/>
          </a:xfrm>
          <a:prstGeom prst="rect">
            <a:avLst/>
          </a:prstGeom>
        </p:spPr>
        <p:txBody>
          <a:bodyPr lIns="0" tIns="0" rIns="0" bIns="0" rtlCol="0" anchor="t">
            <a:spAutoFit/>
          </a:bodyPr>
          <a:lstStyle/>
          <a:p>
            <a:pPr algn="just">
              <a:lnSpc>
                <a:spcPts val="2226"/>
              </a:lnSpc>
            </a:pPr>
            <a:r>
              <a:rPr lang="en-US" sz="1590" b="1">
                <a:solidFill>
                  <a:srgbClr val="FFFFFF"/>
                </a:solidFill>
                <a:latin typeface="Now Bold"/>
                <a:ea typeface="Now Bold"/>
                <a:cs typeface="Now Bold"/>
                <a:sym typeface="Now Bold"/>
              </a:rPr>
              <a:t>0110 0001   0000 0000 0011 0000</a:t>
            </a:r>
          </a:p>
        </p:txBody>
      </p:sp>
      <p:sp>
        <p:nvSpPr>
          <p:cNvPr id="124" name="TextBox 124"/>
          <p:cNvSpPr txBox="1"/>
          <p:nvPr/>
        </p:nvSpPr>
        <p:spPr>
          <a:xfrm>
            <a:off x="8461178" y="3509883"/>
            <a:ext cx="3370856" cy="279151"/>
          </a:xfrm>
          <a:prstGeom prst="rect">
            <a:avLst/>
          </a:prstGeom>
        </p:spPr>
        <p:txBody>
          <a:bodyPr lIns="0" tIns="0" rIns="0" bIns="0" rtlCol="0" anchor="t">
            <a:spAutoFit/>
          </a:bodyPr>
          <a:lstStyle/>
          <a:p>
            <a:pPr algn="just">
              <a:lnSpc>
                <a:spcPts val="2226"/>
              </a:lnSpc>
            </a:pPr>
            <a:r>
              <a:rPr lang="en-US" sz="1590" b="1">
                <a:solidFill>
                  <a:srgbClr val="FFFFFF"/>
                </a:solidFill>
                <a:latin typeface="Now Bold"/>
                <a:ea typeface="Now Bold"/>
                <a:cs typeface="Now Bold"/>
                <a:sym typeface="Now Bold"/>
              </a:rPr>
              <a:t>0100 0100  0000 0000 0000 1111</a:t>
            </a:r>
          </a:p>
        </p:txBody>
      </p:sp>
      <p:sp>
        <p:nvSpPr>
          <p:cNvPr id="125" name="TextBox 125"/>
          <p:cNvSpPr txBox="1"/>
          <p:nvPr/>
        </p:nvSpPr>
        <p:spPr>
          <a:xfrm>
            <a:off x="8456279" y="3894885"/>
            <a:ext cx="3768803" cy="279151"/>
          </a:xfrm>
          <a:prstGeom prst="rect">
            <a:avLst/>
          </a:prstGeom>
        </p:spPr>
        <p:txBody>
          <a:bodyPr lIns="0" tIns="0" rIns="0" bIns="0" rtlCol="0" anchor="t">
            <a:spAutoFit/>
          </a:bodyPr>
          <a:lstStyle/>
          <a:p>
            <a:pPr algn="just">
              <a:lnSpc>
                <a:spcPts val="2226"/>
              </a:lnSpc>
            </a:pPr>
            <a:r>
              <a:rPr lang="en-US" sz="1590" b="1">
                <a:solidFill>
                  <a:srgbClr val="FFFFFF"/>
                </a:solidFill>
                <a:latin typeface="Now Bold"/>
                <a:ea typeface="Now Bold"/>
                <a:cs typeface="Now Bold"/>
                <a:sym typeface="Now Bold"/>
              </a:rPr>
              <a:t>0010 0001  0000 0000 0000 0000</a:t>
            </a:r>
          </a:p>
        </p:txBody>
      </p:sp>
      <p:sp>
        <p:nvSpPr>
          <p:cNvPr id="126" name="TextBox 126"/>
          <p:cNvSpPr txBox="1"/>
          <p:nvPr/>
        </p:nvSpPr>
        <p:spPr>
          <a:xfrm>
            <a:off x="8456279" y="4266225"/>
            <a:ext cx="4505658" cy="279151"/>
          </a:xfrm>
          <a:prstGeom prst="rect">
            <a:avLst/>
          </a:prstGeom>
        </p:spPr>
        <p:txBody>
          <a:bodyPr lIns="0" tIns="0" rIns="0" bIns="0" rtlCol="0" anchor="t">
            <a:spAutoFit/>
          </a:bodyPr>
          <a:lstStyle/>
          <a:p>
            <a:pPr algn="just">
              <a:lnSpc>
                <a:spcPts val="2226"/>
              </a:lnSpc>
            </a:pPr>
            <a:r>
              <a:rPr lang="en-US" sz="1590" b="1">
                <a:solidFill>
                  <a:srgbClr val="FFFFFF"/>
                </a:solidFill>
                <a:latin typeface="Now Bold"/>
                <a:ea typeface="Now Bold"/>
                <a:cs typeface="Now Bold"/>
                <a:sym typeface="Now Bold"/>
              </a:rPr>
              <a:t>0100 0100  0000 0000 0001 0000</a:t>
            </a:r>
          </a:p>
        </p:txBody>
      </p:sp>
      <p:grpSp>
        <p:nvGrpSpPr>
          <p:cNvPr id="127" name="Group 127"/>
          <p:cNvGrpSpPr/>
          <p:nvPr/>
        </p:nvGrpSpPr>
        <p:grpSpPr>
          <a:xfrm>
            <a:off x="8232072" y="4605854"/>
            <a:ext cx="4623101" cy="372956"/>
            <a:chOff x="0" y="0"/>
            <a:chExt cx="4615491" cy="372342"/>
          </a:xfrm>
        </p:grpSpPr>
        <p:sp>
          <p:nvSpPr>
            <p:cNvPr id="128" name="Freeform 128"/>
            <p:cNvSpPr/>
            <p:nvPr/>
          </p:nvSpPr>
          <p:spPr>
            <a:xfrm>
              <a:off x="0" y="0"/>
              <a:ext cx="4615491" cy="372342"/>
            </a:xfrm>
            <a:custGeom>
              <a:avLst/>
              <a:gdLst/>
              <a:ahLst/>
              <a:cxnLst/>
              <a:rect l="l" t="t" r="r" b="b"/>
              <a:pathLst>
                <a:path w="4615491" h="372342">
                  <a:moveTo>
                    <a:pt x="0" y="0"/>
                  </a:moveTo>
                  <a:lnTo>
                    <a:pt x="0" y="372342"/>
                  </a:lnTo>
                  <a:lnTo>
                    <a:pt x="4615491" y="372342"/>
                  </a:lnTo>
                  <a:lnTo>
                    <a:pt x="4615491" y="0"/>
                  </a:lnTo>
                  <a:lnTo>
                    <a:pt x="0" y="0"/>
                  </a:lnTo>
                  <a:close/>
                  <a:moveTo>
                    <a:pt x="4554531" y="311382"/>
                  </a:moveTo>
                  <a:lnTo>
                    <a:pt x="59690" y="311382"/>
                  </a:lnTo>
                  <a:lnTo>
                    <a:pt x="59690" y="59690"/>
                  </a:lnTo>
                  <a:lnTo>
                    <a:pt x="4554531" y="59690"/>
                  </a:lnTo>
                  <a:lnTo>
                    <a:pt x="4554531" y="311382"/>
                  </a:lnTo>
                  <a:close/>
                </a:path>
              </a:pathLst>
            </a:custGeom>
            <a:solidFill>
              <a:srgbClr val="FFF6EF"/>
            </a:solidFill>
          </p:spPr>
          <p:txBody>
            <a:bodyPr/>
            <a:lstStyle/>
            <a:p>
              <a:endParaRPr lang="en-PH"/>
            </a:p>
          </p:txBody>
        </p:sp>
      </p:grpSp>
      <p:grpSp>
        <p:nvGrpSpPr>
          <p:cNvPr id="129" name="Group 129"/>
          <p:cNvGrpSpPr/>
          <p:nvPr/>
        </p:nvGrpSpPr>
        <p:grpSpPr>
          <a:xfrm>
            <a:off x="8232072" y="2745822"/>
            <a:ext cx="1356737" cy="1840982"/>
            <a:chOff x="0" y="0"/>
            <a:chExt cx="1354504" cy="1837952"/>
          </a:xfrm>
        </p:grpSpPr>
        <p:sp>
          <p:nvSpPr>
            <p:cNvPr id="130" name="Freeform 130"/>
            <p:cNvSpPr/>
            <p:nvPr/>
          </p:nvSpPr>
          <p:spPr>
            <a:xfrm>
              <a:off x="0" y="0"/>
              <a:ext cx="1354503" cy="1837952"/>
            </a:xfrm>
            <a:custGeom>
              <a:avLst/>
              <a:gdLst/>
              <a:ahLst/>
              <a:cxnLst/>
              <a:rect l="l" t="t" r="r" b="b"/>
              <a:pathLst>
                <a:path w="1354503" h="1837952">
                  <a:moveTo>
                    <a:pt x="0" y="0"/>
                  </a:moveTo>
                  <a:lnTo>
                    <a:pt x="0" y="1837952"/>
                  </a:lnTo>
                  <a:lnTo>
                    <a:pt x="1354503" y="1837952"/>
                  </a:lnTo>
                  <a:lnTo>
                    <a:pt x="1354503" y="0"/>
                  </a:lnTo>
                  <a:lnTo>
                    <a:pt x="0" y="0"/>
                  </a:lnTo>
                  <a:close/>
                  <a:moveTo>
                    <a:pt x="1293544" y="1776992"/>
                  </a:moveTo>
                  <a:lnTo>
                    <a:pt x="59690" y="1776992"/>
                  </a:lnTo>
                  <a:lnTo>
                    <a:pt x="59690" y="59690"/>
                  </a:lnTo>
                  <a:lnTo>
                    <a:pt x="1293544" y="59690"/>
                  </a:lnTo>
                  <a:lnTo>
                    <a:pt x="1293544" y="1776992"/>
                  </a:lnTo>
                  <a:close/>
                </a:path>
              </a:pathLst>
            </a:custGeom>
            <a:solidFill>
              <a:srgbClr val="5E17EB"/>
            </a:solidFill>
          </p:spPr>
          <p:txBody>
            <a:bodyPr/>
            <a:lstStyle/>
            <a:p>
              <a:endParaRPr lang="en-PH"/>
            </a:p>
          </p:txBody>
        </p:sp>
      </p:grpSp>
      <p:grpSp>
        <p:nvGrpSpPr>
          <p:cNvPr id="131" name="Group 131"/>
          <p:cNvGrpSpPr/>
          <p:nvPr/>
        </p:nvGrpSpPr>
        <p:grpSpPr>
          <a:xfrm rot="5400000">
            <a:off x="10152202" y="2550907"/>
            <a:ext cx="1509487" cy="2636274"/>
            <a:chOff x="0" y="0"/>
            <a:chExt cx="1354504" cy="2365600"/>
          </a:xfrm>
        </p:grpSpPr>
        <p:sp>
          <p:nvSpPr>
            <p:cNvPr id="132" name="Freeform 132"/>
            <p:cNvSpPr/>
            <p:nvPr/>
          </p:nvSpPr>
          <p:spPr>
            <a:xfrm>
              <a:off x="0" y="0"/>
              <a:ext cx="1354503" cy="2365600"/>
            </a:xfrm>
            <a:custGeom>
              <a:avLst/>
              <a:gdLst/>
              <a:ahLst/>
              <a:cxnLst/>
              <a:rect l="l" t="t" r="r" b="b"/>
              <a:pathLst>
                <a:path w="1354503" h="2365600">
                  <a:moveTo>
                    <a:pt x="0" y="0"/>
                  </a:moveTo>
                  <a:lnTo>
                    <a:pt x="0" y="2365600"/>
                  </a:lnTo>
                  <a:lnTo>
                    <a:pt x="1354503" y="2365600"/>
                  </a:lnTo>
                  <a:lnTo>
                    <a:pt x="1354503" y="0"/>
                  </a:lnTo>
                  <a:lnTo>
                    <a:pt x="0" y="0"/>
                  </a:lnTo>
                  <a:close/>
                  <a:moveTo>
                    <a:pt x="1293544" y="2304640"/>
                  </a:moveTo>
                  <a:lnTo>
                    <a:pt x="59690" y="2304640"/>
                  </a:lnTo>
                  <a:lnTo>
                    <a:pt x="59690" y="59690"/>
                  </a:lnTo>
                  <a:lnTo>
                    <a:pt x="1293544" y="59690"/>
                  </a:lnTo>
                  <a:lnTo>
                    <a:pt x="1293544" y="2304640"/>
                  </a:lnTo>
                  <a:close/>
                </a:path>
              </a:pathLst>
            </a:custGeom>
            <a:solidFill>
              <a:srgbClr val="FF5757"/>
            </a:solidFill>
          </p:spPr>
          <p:txBody>
            <a:bodyPr/>
            <a:lstStyle/>
            <a:p>
              <a:endParaRPr lang="en-PH"/>
            </a:p>
          </p:txBody>
        </p:sp>
      </p:grpSp>
      <p:sp>
        <p:nvSpPr>
          <p:cNvPr id="133" name="Freeform 133"/>
          <p:cNvSpPr/>
          <p:nvPr/>
        </p:nvSpPr>
        <p:spPr>
          <a:xfrm rot="1350620" flipH="1">
            <a:off x="8420762" y="4712144"/>
            <a:ext cx="808639" cy="1528355"/>
          </a:xfrm>
          <a:custGeom>
            <a:avLst/>
            <a:gdLst/>
            <a:ahLst/>
            <a:cxnLst/>
            <a:rect l="l" t="t" r="r" b="b"/>
            <a:pathLst>
              <a:path w="808639" h="1528355">
                <a:moveTo>
                  <a:pt x="808639" y="0"/>
                </a:moveTo>
                <a:lnTo>
                  <a:pt x="0" y="0"/>
                </a:lnTo>
                <a:lnTo>
                  <a:pt x="0" y="1528355"/>
                </a:lnTo>
                <a:lnTo>
                  <a:pt x="808639" y="1528355"/>
                </a:lnTo>
                <a:lnTo>
                  <a:pt x="808639"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PH"/>
          </a:p>
        </p:txBody>
      </p:sp>
      <p:sp>
        <p:nvSpPr>
          <p:cNvPr id="134" name="TextBox 134"/>
          <p:cNvSpPr txBox="1"/>
          <p:nvPr/>
        </p:nvSpPr>
        <p:spPr>
          <a:xfrm>
            <a:off x="4861031" y="4964763"/>
            <a:ext cx="1732679" cy="1177439"/>
          </a:xfrm>
          <a:prstGeom prst="rect">
            <a:avLst/>
          </a:prstGeom>
        </p:spPr>
        <p:txBody>
          <a:bodyPr lIns="0" tIns="0" rIns="0" bIns="0" rtlCol="0" anchor="t">
            <a:spAutoFit/>
          </a:bodyPr>
          <a:lstStyle/>
          <a:p>
            <a:pPr algn="l">
              <a:lnSpc>
                <a:spcPts val="1897"/>
              </a:lnSpc>
            </a:pPr>
            <a:r>
              <a:rPr lang="en-US" sz="1355">
                <a:solidFill>
                  <a:srgbClr val="000000"/>
                </a:solidFill>
                <a:latin typeface="Alatsi"/>
                <a:ea typeface="Alatsi"/>
                <a:cs typeface="Alatsi"/>
                <a:sym typeface="Alatsi"/>
              </a:rPr>
              <a:t>Pass #2: Use the symbol table and the opcode lookup table to output the machine code for the program.</a:t>
            </a:r>
          </a:p>
        </p:txBody>
      </p:sp>
      <p:sp>
        <p:nvSpPr>
          <p:cNvPr id="135" name="TextBox 135"/>
          <p:cNvSpPr txBox="1"/>
          <p:nvPr/>
        </p:nvSpPr>
        <p:spPr>
          <a:xfrm>
            <a:off x="2164890" y="1637309"/>
            <a:ext cx="1985467" cy="484333"/>
          </a:xfrm>
          <a:prstGeom prst="rect">
            <a:avLst/>
          </a:prstGeom>
        </p:spPr>
        <p:txBody>
          <a:bodyPr lIns="0" tIns="0" rIns="0" bIns="0" rtlCol="0" anchor="t">
            <a:spAutoFit/>
          </a:bodyPr>
          <a:lstStyle/>
          <a:p>
            <a:pPr algn="ctr">
              <a:lnSpc>
                <a:spcPts val="4097"/>
              </a:lnSpc>
            </a:pPr>
            <a:r>
              <a:rPr lang="en-US" sz="2927">
                <a:solidFill>
                  <a:srgbClr val="FF1495"/>
                </a:solidFill>
                <a:latin typeface="Alatsi"/>
                <a:ea typeface="Alatsi"/>
                <a:cs typeface="Alatsi"/>
                <a:sym typeface="Alatsi"/>
              </a:rPr>
              <a:t>Examples:</a:t>
            </a:r>
          </a:p>
        </p:txBody>
      </p:sp>
      <p:sp>
        <p:nvSpPr>
          <p:cNvPr id="136" name="TextBox 136"/>
          <p:cNvSpPr txBox="1"/>
          <p:nvPr/>
        </p:nvSpPr>
        <p:spPr>
          <a:xfrm>
            <a:off x="2681149" y="8199953"/>
            <a:ext cx="476475" cy="281300"/>
          </a:xfrm>
          <a:prstGeom prst="rect">
            <a:avLst/>
          </a:prstGeom>
        </p:spPr>
        <p:txBody>
          <a:bodyPr lIns="0" tIns="0" rIns="0" bIns="0" rtlCol="0" anchor="t">
            <a:spAutoFit/>
          </a:bodyPr>
          <a:lstStyle/>
          <a:p>
            <a:pPr algn="l">
              <a:lnSpc>
                <a:spcPts val="2307"/>
              </a:lnSpc>
            </a:pPr>
            <a:r>
              <a:rPr lang="en-US" sz="1648">
                <a:solidFill>
                  <a:srgbClr val="5CE1E6"/>
                </a:solidFill>
                <a:latin typeface="Alatsi"/>
                <a:ea typeface="Alatsi"/>
                <a:cs typeface="Alatsi"/>
                <a:sym typeface="Alatsi"/>
              </a:rPr>
              <a:t>MAX</a:t>
            </a:r>
          </a:p>
        </p:txBody>
      </p:sp>
      <p:sp>
        <p:nvSpPr>
          <p:cNvPr id="137" name="TextBox 137"/>
          <p:cNvSpPr txBox="1"/>
          <p:nvPr/>
        </p:nvSpPr>
        <p:spPr>
          <a:xfrm>
            <a:off x="2609327" y="8571410"/>
            <a:ext cx="620119" cy="274216"/>
          </a:xfrm>
          <a:prstGeom prst="rect">
            <a:avLst/>
          </a:prstGeom>
        </p:spPr>
        <p:txBody>
          <a:bodyPr lIns="0" tIns="0" rIns="0" bIns="0" rtlCol="0" anchor="t">
            <a:spAutoFit/>
          </a:bodyPr>
          <a:lstStyle/>
          <a:p>
            <a:pPr algn="l">
              <a:lnSpc>
                <a:spcPts val="2240"/>
              </a:lnSpc>
            </a:pPr>
            <a:r>
              <a:rPr lang="en-US" sz="1600">
                <a:solidFill>
                  <a:srgbClr val="5CE1E6"/>
                </a:solidFill>
                <a:latin typeface="Alatsi"/>
                <a:ea typeface="Alatsi"/>
                <a:cs typeface="Alatsi"/>
                <a:sym typeface="Alatsi"/>
              </a:rPr>
              <a:t>TOTAL</a:t>
            </a:r>
          </a:p>
        </p:txBody>
      </p:sp>
      <p:sp>
        <p:nvSpPr>
          <p:cNvPr id="138" name="TextBox 138"/>
          <p:cNvSpPr txBox="1"/>
          <p:nvPr/>
        </p:nvSpPr>
        <p:spPr>
          <a:xfrm>
            <a:off x="2577344" y="8931351"/>
            <a:ext cx="652102" cy="286394"/>
          </a:xfrm>
          <a:prstGeom prst="rect">
            <a:avLst/>
          </a:prstGeom>
        </p:spPr>
        <p:txBody>
          <a:bodyPr lIns="0" tIns="0" rIns="0" bIns="0" rtlCol="0" anchor="t">
            <a:spAutoFit/>
          </a:bodyPr>
          <a:lstStyle/>
          <a:p>
            <a:pPr algn="l">
              <a:lnSpc>
                <a:spcPts val="2355"/>
              </a:lnSpc>
            </a:pPr>
            <a:r>
              <a:rPr lang="en-US" sz="1682">
                <a:solidFill>
                  <a:srgbClr val="5CE1E6"/>
                </a:solidFill>
                <a:latin typeface="Alatsi"/>
                <a:ea typeface="Alatsi"/>
                <a:cs typeface="Alatsi"/>
                <a:sym typeface="Alatsi"/>
              </a:rPr>
              <a:t>COUNT</a:t>
            </a:r>
          </a:p>
        </p:txBody>
      </p:sp>
      <p:sp>
        <p:nvSpPr>
          <p:cNvPr id="139" name="TextBox 139"/>
          <p:cNvSpPr txBox="1"/>
          <p:nvPr/>
        </p:nvSpPr>
        <p:spPr>
          <a:xfrm>
            <a:off x="8450362" y="2271943"/>
            <a:ext cx="4404811" cy="431984"/>
          </a:xfrm>
          <a:prstGeom prst="rect">
            <a:avLst/>
          </a:prstGeom>
        </p:spPr>
        <p:txBody>
          <a:bodyPr lIns="0" tIns="0" rIns="0" bIns="0" rtlCol="0" anchor="t">
            <a:spAutoFit/>
          </a:bodyPr>
          <a:lstStyle/>
          <a:p>
            <a:pPr algn="ctr">
              <a:lnSpc>
                <a:spcPts val="3533"/>
              </a:lnSpc>
            </a:pPr>
            <a:r>
              <a:rPr lang="en-US" sz="2524" b="1">
                <a:solidFill>
                  <a:srgbClr val="FFFFFF"/>
                </a:solidFill>
                <a:latin typeface="Now Bold"/>
                <a:ea typeface="Now Bold"/>
                <a:cs typeface="Now Bold"/>
                <a:sym typeface="Now Bold"/>
              </a:rPr>
              <a:t>Machine Code</a:t>
            </a:r>
          </a:p>
        </p:txBody>
      </p:sp>
      <p:sp>
        <p:nvSpPr>
          <p:cNvPr id="140" name="TextBox 140"/>
          <p:cNvSpPr txBox="1"/>
          <p:nvPr/>
        </p:nvSpPr>
        <p:spPr>
          <a:xfrm>
            <a:off x="8456279" y="4658231"/>
            <a:ext cx="1324297" cy="279151"/>
          </a:xfrm>
          <a:prstGeom prst="rect">
            <a:avLst/>
          </a:prstGeom>
        </p:spPr>
        <p:txBody>
          <a:bodyPr lIns="0" tIns="0" rIns="0" bIns="0" rtlCol="0" anchor="t">
            <a:spAutoFit/>
          </a:bodyPr>
          <a:lstStyle/>
          <a:p>
            <a:pPr algn="just">
              <a:lnSpc>
                <a:spcPts val="2226"/>
              </a:lnSpc>
            </a:pPr>
            <a:r>
              <a:rPr lang="en-US" sz="1590" b="1">
                <a:solidFill>
                  <a:srgbClr val="FFFFFF"/>
                </a:solidFill>
                <a:latin typeface="Now Bold"/>
                <a:ea typeface="Now Bold"/>
                <a:cs typeface="Now Bold"/>
                <a:sym typeface="Now Bold"/>
              </a:rPr>
              <a:t>...</a:t>
            </a:r>
          </a:p>
        </p:txBody>
      </p:sp>
      <p:sp>
        <p:nvSpPr>
          <p:cNvPr id="141" name="TextBox 141"/>
          <p:cNvSpPr txBox="1"/>
          <p:nvPr/>
        </p:nvSpPr>
        <p:spPr>
          <a:xfrm>
            <a:off x="8499355" y="6375170"/>
            <a:ext cx="991806" cy="279151"/>
          </a:xfrm>
          <a:prstGeom prst="rect">
            <a:avLst/>
          </a:prstGeom>
        </p:spPr>
        <p:txBody>
          <a:bodyPr lIns="0" tIns="0" rIns="0" bIns="0" rtlCol="0" anchor="t">
            <a:spAutoFit/>
          </a:bodyPr>
          <a:lstStyle/>
          <a:p>
            <a:pPr algn="just">
              <a:lnSpc>
                <a:spcPts val="2226"/>
              </a:lnSpc>
            </a:pPr>
            <a:r>
              <a:rPr lang="en-US" sz="1590" b="1">
                <a:solidFill>
                  <a:srgbClr val="FFFFFF"/>
                </a:solidFill>
                <a:latin typeface="Now Bold"/>
                <a:ea typeface="Now Bold"/>
                <a:cs typeface="Now Bold"/>
                <a:sym typeface="Now Bold"/>
              </a:rPr>
              <a:t>Opcode  </a:t>
            </a:r>
          </a:p>
        </p:txBody>
      </p:sp>
      <p:sp>
        <p:nvSpPr>
          <p:cNvPr id="142" name="TextBox 142"/>
          <p:cNvSpPr txBox="1"/>
          <p:nvPr/>
        </p:nvSpPr>
        <p:spPr>
          <a:xfrm>
            <a:off x="10484564" y="6191311"/>
            <a:ext cx="991806" cy="279151"/>
          </a:xfrm>
          <a:prstGeom prst="rect">
            <a:avLst/>
          </a:prstGeom>
        </p:spPr>
        <p:txBody>
          <a:bodyPr lIns="0" tIns="0" rIns="0" bIns="0" rtlCol="0" anchor="t">
            <a:spAutoFit/>
          </a:bodyPr>
          <a:lstStyle/>
          <a:p>
            <a:pPr algn="just">
              <a:lnSpc>
                <a:spcPts val="2226"/>
              </a:lnSpc>
            </a:pPr>
            <a:r>
              <a:rPr lang="en-US" sz="1590" b="1">
                <a:solidFill>
                  <a:srgbClr val="FFFFFF"/>
                </a:solidFill>
                <a:latin typeface="Now Bold"/>
                <a:ea typeface="Now Bold"/>
                <a:cs typeface="Now Bold"/>
                <a:sym typeface="Now Bold"/>
              </a:rPr>
              <a:t>Operand</a:t>
            </a:r>
          </a:p>
        </p:txBody>
      </p:sp>
      <p:sp>
        <p:nvSpPr>
          <p:cNvPr id="143" name="Freeform 143"/>
          <p:cNvSpPr/>
          <p:nvPr/>
        </p:nvSpPr>
        <p:spPr>
          <a:xfrm rot="-608514">
            <a:off x="11288200" y="4712144"/>
            <a:ext cx="808639" cy="1528355"/>
          </a:xfrm>
          <a:custGeom>
            <a:avLst/>
            <a:gdLst/>
            <a:ahLst/>
            <a:cxnLst/>
            <a:rect l="l" t="t" r="r" b="b"/>
            <a:pathLst>
              <a:path w="808639" h="1528355">
                <a:moveTo>
                  <a:pt x="0" y="0"/>
                </a:moveTo>
                <a:lnTo>
                  <a:pt x="808638" y="0"/>
                </a:lnTo>
                <a:lnTo>
                  <a:pt x="808638" y="1528355"/>
                </a:lnTo>
                <a:lnTo>
                  <a:pt x="0" y="1528355"/>
                </a:lnTo>
                <a:lnTo>
                  <a:pt x="0" y="0"/>
                </a:lnTo>
                <a:close/>
              </a:path>
            </a:pathLst>
          </a:custGeom>
          <a:blipFill>
            <a:blip r:embed="rId16">
              <a:extLst>
                <a:ext uri="{96DAC541-7B7A-43D3-8B79-37D633B846F1}">
                  <asvg:svgBlip xmlns:asvg="http://schemas.microsoft.com/office/drawing/2016/SVG/main" r:embed="rId17"/>
                </a:ext>
              </a:extLst>
            </a:blip>
            <a:stretch>
              <a:fillRect/>
            </a:stretch>
          </a:blipFill>
        </p:spPr>
        <p:txBody>
          <a:bodyPr/>
          <a:lstStyle/>
          <a:p>
            <a:endParaRPr lang="en-PH"/>
          </a:p>
        </p:txBody>
      </p:sp>
      <p:sp>
        <p:nvSpPr>
          <p:cNvPr id="144" name="TextBox 144"/>
          <p:cNvSpPr txBox="1"/>
          <p:nvPr/>
        </p:nvSpPr>
        <p:spPr>
          <a:xfrm>
            <a:off x="1028700" y="267814"/>
            <a:ext cx="7502022" cy="493072"/>
          </a:xfrm>
          <a:prstGeom prst="rect">
            <a:avLst/>
          </a:prstGeom>
        </p:spPr>
        <p:txBody>
          <a:bodyPr lIns="0" tIns="0" rIns="0" bIns="0" rtlCol="0" anchor="t">
            <a:spAutoFit/>
          </a:bodyPr>
          <a:lstStyle/>
          <a:p>
            <a:pPr marL="0" lvl="0" indent="0" algn="l">
              <a:lnSpc>
                <a:spcPts val="3647"/>
              </a:lnSpc>
              <a:spcBef>
                <a:spcPct val="0"/>
              </a:spcBef>
            </a:pPr>
            <a:r>
              <a:rPr lang="en-US" sz="3256" b="1" spc="-97">
                <a:solidFill>
                  <a:srgbClr val="FF1495"/>
                </a:solidFill>
                <a:latin typeface="Poppins Bold"/>
                <a:ea typeface="Poppins Bold"/>
                <a:cs typeface="Poppins Bold"/>
                <a:sym typeface="Poppins Bold"/>
              </a:rPr>
              <a:t>6.4 The Two-Pass Assembly Process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rot="-5400000">
            <a:off x="512600" y="1049546"/>
            <a:ext cx="1030408" cy="1531688"/>
          </a:xfrm>
          <a:custGeom>
            <a:avLst/>
            <a:gdLst/>
            <a:ahLst/>
            <a:cxnLst/>
            <a:rect l="l" t="t" r="r" b="b"/>
            <a:pathLst>
              <a:path w="1030408" h="1531688">
                <a:moveTo>
                  <a:pt x="0" y="0"/>
                </a:moveTo>
                <a:lnTo>
                  <a:pt x="1030408" y="0"/>
                </a:lnTo>
                <a:lnTo>
                  <a:pt x="1030408" y="1531689"/>
                </a:lnTo>
                <a:lnTo>
                  <a:pt x="0" y="1531689"/>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8" name="Freeform 8"/>
          <p:cNvSpPr/>
          <p:nvPr/>
        </p:nvSpPr>
        <p:spPr>
          <a:xfrm>
            <a:off x="657019" y="1509139"/>
            <a:ext cx="612503" cy="612503"/>
          </a:xfrm>
          <a:custGeom>
            <a:avLst/>
            <a:gdLst/>
            <a:ahLst/>
            <a:cxnLst/>
            <a:rect l="l" t="t" r="r" b="b"/>
            <a:pathLst>
              <a:path w="612503" h="612503">
                <a:moveTo>
                  <a:pt x="0" y="0"/>
                </a:moveTo>
                <a:lnTo>
                  <a:pt x="612504" y="0"/>
                </a:lnTo>
                <a:lnTo>
                  <a:pt x="612504" y="612503"/>
                </a:lnTo>
                <a:lnTo>
                  <a:pt x="0" y="612503"/>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9" name="Freeform 9"/>
          <p:cNvSpPr/>
          <p:nvPr/>
        </p:nvSpPr>
        <p:spPr>
          <a:xfrm>
            <a:off x="971226" y="1905879"/>
            <a:ext cx="596593" cy="596593"/>
          </a:xfrm>
          <a:custGeom>
            <a:avLst/>
            <a:gdLst/>
            <a:ahLst/>
            <a:cxnLst/>
            <a:rect l="l" t="t" r="r" b="b"/>
            <a:pathLst>
              <a:path w="596593" h="596593">
                <a:moveTo>
                  <a:pt x="0" y="0"/>
                </a:moveTo>
                <a:lnTo>
                  <a:pt x="596593" y="0"/>
                </a:lnTo>
                <a:lnTo>
                  <a:pt x="596593" y="596593"/>
                </a:lnTo>
                <a:lnTo>
                  <a:pt x="0" y="596593"/>
                </a:lnTo>
                <a:lnTo>
                  <a:pt x="0" y="0"/>
                </a:lnTo>
                <a:close/>
              </a:path>
            </a:pathLst>
          </a:custGeom>
          <a:blipFill>
            <a:blip r:embed="rId12">
              <a:extLst>
                <a:ext uri="{96DAC541-7B7A-43D3-8B79-37D633B846F1}">
                  <asvg:svgBlip xmlns:asvg="http://schemas.microsoft.com/office/drawing/2016/SVG/main" r:embed="rId13"/>
                </a:ext>
              </a:extLst>
            </a:blip>
            <a:stretch>
              <a:fillRect/>
            </a:stretch>
          </a:blipFill>
        </p:spPr>
        <p:txBody>
          <a:bodyPr/>
          <a:lstStyle/>
          <a:p>
            <a:endParaRPr lang="en-PH"/>
          </a:p>
        </p:txBody>
      </p:sp>
      <p:sp>
        <p:nvSpPr>
          <p:cNvPr id="10" name="Freeform 10"/>
          <p:cNvSpPr/>
          <p:nvPr/>
        </p:nvSpPr>
        <p:spPr>
          <a:xfrm rot="-5400000">
            <a:off x="5242942" y="4152341"/>
            <a:ext cx="1904395" cy="2830858"/>
          </a:xfrm>
          <a:custGeom>
            <a:avLst/>
            <a:gdLst/>
            <a:ahLst/>
            <a:cxnLst/>
            <a:rect l="l" t="t" r="r" b="b"/>
            <a:pathLst>
              <a:path w="1904395" h="2830858">
                <a:moveTo>
                  <a:pt x="0" y="0"/>
                </a:moveTo>
                <a:lnTo>
                  <a:pt x="1904395" y="0"/>
                </a:lnTo>
                <a:lnTo>
                  <a:pt x="1904395" y="2830858"/>
                </a:lnTo>
                <a:lnTo>
                  <a:pt x="0" y="2830858"/>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grpSp>
        <p:nvGrpSpPr>
          <p:cNvPr id="11" name="Group 11"/>
          <p:cNvGrpSpPr/>
          <p:nvPr/>
        </p:nvGrpSpPr>
        <p:grpSpPr>
          <a:xfrm>
            <a:off x="1793648" y="2211933"/>
            <a:ext cx="2727951" cy="7399849"/>
            <a:chOff x="0" y="0"/>
            <a:chExt cx="758477" cy="2057446"/>
          </a:xfrm>
        </p:grpSpPr>
        <p:sp>
          <p:nvSpPr>
            <p:cNvPr id="12" name="Freeform 12"/>
            <p:cNvSpPr/>
            <p:nvPr/>
          </p:nvSpPr>
          <p:spPr>
            <a:xfrm>
              <a:off x="0" y="0"/>
              <a:ext cx="758477" cy="2057446"/>
            </a:xfrm>
            <a:custGeom>
              <a:avLst/>
              <a:gdLst/>
              <a:ahLst/>
              <a:cxnLst/>
              <a:rect l="l" t="t" r="r" b="b"/>
              <a:pathLst>
                <a:path w="758477" h="2057446">
                  <a:moveTo>
                    <a:pt x="167442" y="0"/>
                  </a:moveTo>
                  <a:lnTo>
                    <a:pt x="591035" y="0"/>
                  </a:lnTo>
                  <a:cubicBezTo>
                    <a:pt x="635443" y="0"/>
                    <a:pt x="678033" y="17641"/>
                    <a:pt x="709434" y="49043"/>
                  </a:cubicBezTo>
                  <a:cubicBezTo>
                    <a:pt x="740835" y="80444"/>
                    <a:pt x="758477" y="123034"/>
                    <a:pt x="758477" y="167442"/>
                  </a:cubicBezTo>
                  <a:lnTo>
                    <a:pt x="758477" y="1890004"/>
                  </a:lnTo>
                  <a:cubicBezTo>
                    <a:pt x="758477" y="1982480"/>
                    <a:pt x="683510" y="2057446"/>
                    <a:pt x="591035" y="2057446"/>
                  </a:cubicBezTo>
                  <a:lnTo>
                    <a:pt x="167442" y="2057446"/>
                  </a:lnTo>
                  <a:cubicBezTo>
                    <a:pt x="74966" y="2057446"/>
                    <a:pt x="0" y="1982480"/>
                    <a:pt x="0" y="1890004"/>
                  </a:cubicBezTo>
                  <a:lnTo>
                    <a:pt x="0" y="167442"/>
                  </a:lnTo>
                  <a:cubicBezTo>
                    <a:pt x="0" y="74966"/>
                    <a:pt x="74966" y="0"/>
                    <a:pt x="167442" y="0"/>
                  </a:cubicBezTo>
                  <a:close/>
                </a:path>
              </a:pathLst>
            </a:custGeom>
            <a:solidFill>
              <a:srgbClr val="5E17EB"/>
            </a:solidFill>
          </p:spPr>
          <p:txBody>
            <a:bodyPr/>
            <a:lstStyle/>
            <a:p>
              <a:endParaRPr lang="en-PH"/>
            </a:p>
          </p:txBody>
        </p:sp>
        <p:sp>
          <p:nvSpPr>
            <p:cNvPr id="13" name="TextBox 13"/>
            <p:cNvSpPr txBox="1"/>
            <p:nvPr/>
          </p:nvSpPr>
          <p:spPr>
            <a:xfrm>
              <a:off x="0" y="-28575"/>
              <a:ext cx="758477" cy="2086021"/>
            </a:xfrm>
            <a:prstGeom prst="rect">
              <a:avLst/>
            </a:prstGeom>
          </p:spPr>
          <p:txBody>
            <a:bodyPr lIns="42076" tIns="42076" rIns="42076" bIns="42076" rtlCol="0" anchor="ctr"/>
            <a:lstStyle/>
            <a:p>
              <a:pPr algn="ctr">
                <a:lnSpc>
                  <a:spcPts val="2595"/>
                </a:lnSpc>
              </a:pPr>
              <a:endParaRPr/>
            </a:p>
          </p:txBody>
        </p:sp>
      </p:grpSp>
      <p:grpSp>
        <p:nvGrpSpPr>
          <p:cNvPr id="14" name="Group 14"/>
          <p:cNvGrpSpPr/>
          <p:nvPr/>
        </p:nvGrpSpPr>
        <p:grpSpPr>
          <a:xfrm>
            <a:off x="2157976" y="2800102"/>
            <a:ext cx="1522944" cy="372956"/>
            <a:chOff x="0" y="0"/>
            <a:chExt cx="1520437" cy="372342"/>
          </a:xfrm>
        </p:grpSpPr>
        <p:sp>
          <p:nvSpPr>
            <p:cNvPr id="15" name="Freeform 1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16" name="Group 16"/>
          <p:cNvGrpSpPr/>
          <p:nvPr/>
        </p:nvGrpSpPr>
        <p:grpSpPr>
          <a:xfrm>
            <a:off x="2157976" y="3168197"/>
            <a:ext cx="1522944" cy="372956"/>
            <a:chOff x="0" y="0"/>
            <a:chExt cx="1520437" cy="372342"/>
          </a:xfrm>
        </p:grpSpPr>
        <p:sp>
          <p:nvSpPr>
            <p:cNvPr id="17" name="Freeform 1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18" name="Group 18"/>
          <p:cNvGrpSpPr/>
          <p:nvPr/>
        </p:nvGrpSpPr>
        <p:grpSpPr>
          <a:xfrm>
            <a:off x="2157976" y="3482928"/>
            <a:ext cx="1522944" cy="372956"/>
            <a:chOff x="0" y="0"/>
            <a:chExt cx="1520437" cy="372342"/>
          </a:xfrm>
        </p:grpSpPr>
        <p:sp>
          <p:nvSpPr>
            <p:cNvPr id="19" name="Freeform 1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0" name="Group 20"/>
          <p:cNvGrpSpPr/>
          <p:nvPr/>
        </p:nvGrpSpPr>
        <p:grpSpPr>
          <a:xfrm>
            <a:off x="2157976" y="3851024"/>
            <a:ext cx="1522944" cy="372956"/>
            <a:chOff x="0" y="0"/>
            <a:chExt cx="1520437" cy="372342"/>
          </a:xfrm>
        </p:grpSpPr>
        <p:sp>
          <p:nvSpPr>
            <p:cNvPr id="21" name="Freeform 2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2" name="Group 22"/>
          <p:cNvGrpSpPr/>
          <p:nvPr/>
        </p:nvGrpSpPr>
        <p:grpSpPr>
          <a:xfrm>
            <a:off x="2157976" y="4223979"/>
            <a:ext cx="1522944" cy="372956"/>
            <a:chOff x="0" y="0"/>
            <a:chExt cx="1520437" cy="372342"/>
          </a:xfrm>
        </p:grpSpPr>
        <p:sp>
          <p:nvSpPr>
            <p:cNvPr id="23" name="Freeform 2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4" name="Group 24"/>
          <p:cNvGrpSpPr/>
          <p:nvPr/>
        </p:nvGrpSpPr>
        <p:grpSpPr>
          <a:xfrm>
            <a:off x="2162875" y="4592075"/>
            <a:ext cx="1522944" cy="372956"/>
            <a:chOff x="0" y="0"/>
            <a:chExt cx="1520437" cy="372342"/>
          </a:xfrm>
        </p:grpSpPr>
        <p:sp>
          <p:nvSpPr>
            <p:cNvPr id="25" name="Freeform 2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6" name="Group 26"/>
          <p:cNvGrpSpPr/>
          <p:nvPr/>
        </p:nvGrpSpPr>
        <p:grpSpPr>
          <a:xfrm>
            <a:off x="2162875" y="6754364"/>
            <a:ext cx="1522944" cy="372956"/>
            <a:chOff x="0" y="0"/>
            <a:chExt cx="1520437" cy="372342"/>
          </a:xfrm>
        </p:grpSpPr>
        <p:sp>
          <p:nvSpPr>
            <p:cNvPr id="27" name="Freeform 2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28" name="Group 28"/>
          <p:cNvGrpSpPr/>
          <p:nvPr/>
        </p:nvGrpSpPr>
        <p:grpSpPr>
          <a:xfrm>
            <a:off x="2162875" y="7127320"/>
            <a:ext cx="1522944" cy="372956"/>
            <a:chOff x="0" y="0"/>
            <a:chExt cx="1520437" cy="372342"/>
          </a:xfrm>
        </p:grpSpPr>
        <p:sp>
          <p:nvSpPr>
            <p:cNvPr id="29" name="Freeform 2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0" name="Group 30"/>
          <p:cNvGrpSpPr/>
          <p:nvPr/>
        </p:nvGrpSpPr>
        <p:grpSpPr>
          <a:xfrm>
            <a:off x="2162875" y="7495415"/>
            <a:ext cx="1522944" cy="372956"/>
            <a:chOff x="0" y="0"/>
            <a:chExt cx="1520437" cy="372342"/>
          </a:xfrm>
        </p:grpSpPr>
        <p:sp>
          <p:nvSpPr>
            <p:cNvPr id="31" name="Freeform 3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2" name="Group 32"/>
          <p:cNvGrpSpPr/>
          <p:nvPr/>
        </p:nvGrpSpPr>
        <p:grpSpPr>
          <a:xfrm>
            <a:off x="2162875" y="7810147"/>
            <a:ext cx="1522944" cy="372956"/>
            <a:chOff x="0" y="0"/>
            <a:chExt cx="1520437" cy="372342"/>
          </a:xfrm>
        </p:grpSpPr>
        <p:sp>
          <p:nvSpPr>
            <p:cNvPr id="33" name="Freeform 3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4" name="Group 34"/>
          <p:cNvGrpSpPr/>
          <p:nvPr/>
        </p:nvGrpSpPr>
        <p:grpSpPr>
          <a:xfrm>
            <a:off x="2162875" y="8178242"/>
            <a:ext cx="1522944" cy="372956"/>
            <a:chOff x="0" y="0"/>
            <a:chExt cx="1520437" cy="372342"/>
          </a:xfrm>
        </p:grpSpPr>
        <p:sp>
          <p:nvSpPr>
            <p:cNvPr id="35" name="Freeform 3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6" name="Group 36"/>
          <p:cNvGrpSpPr/>
          <p:nvPr/>
        </p:nvGrpSpPr>
        <p:grpSpPr>
          <a:xfrm>
            <a:off x="2157976" y="4965030"/>
            <a:ext cx="1522944" cy="372956"/>
            <a:chOff x="0" y="0"/>
            <a:chExt cx="1520437" cy="372342"/>
          </a:xfrm>
        </p:grpSpPr>
        <p:sp>
          <p:nvSpPr>
            <p:cNvPr id="37" name="Freeform 3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38" name="Group 38"/>
          <p:cNvGrpSpPr/>
          <p:nvPr/>
        </p:nvGrpSpPr>
        <p:grpSpPr>
          <a:xfrm>
            <a:off x="2157976" y="5337986"/>
            <a:ext cx="1522944" cy="372956"/>
            <a:chOff x="0" y="0"/>
            <a:chExt cx="1520437" cy="372342"/>
          </a:xfrm>
        </p:grpSpPr>
        <p:sp>
          <p:nvSpPr>
            <p:cNvPr id="39" name="Freeform 3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0" name="Group 40"/>
          <p:cNvGrpSpPr/>
          <p:nvPr/>
        </p:nvGrpSpPr>
        <p:grpSpPr>
          <a:xfrm>
            <a:off x="2157976" y="5706081"/>
            <a:ext cx="1522944" cy="372956"/>
            <a:chOff x="0" y="0"/>
            <a:chExt cx="1520437" cy="372342"/>
          </a:xfrm>
        </p:grpSpPr>
        <p:sp>
          <p:nvSpPr>
            <p:cNvPr id="41" name="Freeform 4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2" name="Group 42"/>
          <p:cNvGrpSpPr/>
          <p:nvPr/>
        </p:nvGrpSpPr>
        <p:grpSpPr>
          <a:xfrm>
            <a:off x="2157976" y="6020813"/>
            <a:ext cx="1522944" cy="372956"/>
            <a:chOff x="0" y="0"/>
            <a:chExt cx="1520437" cy="372342"/>
          </a:xfrm>
        </p:grpSpPr>
        <p:sp>
          <p:nvSpPr>
            <p:cNvPr id="43" name="Freeform 4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4" name="Group 44"/>
          <p:cNvGrpSpPr/>
          <p:nvPr/>
        </p:nvGrpSpPr>
        <p:grpSpPr>
          <a:xfrm>
            <a:off x="2157976" y="6388908"/>
            <a:ext cx="1522944" cy="372956"/>
            <a:chOff x="0" y="0"/>
            <a:chExt cx="1520437" cy="372342"/>
          </a:xfrm>
        </p:grpSpPr>
        <p:sp>
          <p:nvSpPr>
            <p:cNvPr id="45" name="Freeform 4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6" name="Group 46"/>
          <p:cNvGrpSpPr/>
          <p:nvPr/>
        </p:nvGrpSpPr>
        <p:grpSpPr>
          <a:xfrm>
            <a:off x="2162875" y="8545875"/>
            <a:ext cx="1522944" cy="372956"/>
            <a:chOff x="0" y="0"/>
            <a:chExt cx="1520437" cy="372342"/>
          </a:xfrm>
        </p:grpSpPr>
        <p:sp>
          <p:nvSpPr>
            <p:cNvPr id="47" name="Freeform 4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grpSp>
        <p:nvGrpSpPr>
          <p:cNvPr id="48" name="Group 48"/>
          <p:cNvGrpSpPr/>
          <p:nvPr/>
        </p:nvGrpSpPr>
        <p:grpSpPr>
          <a:xfrm>
            <a:off x="2162875" y="8913970"/>
            <a:ext cx="1522944" cy="372956"/>
            <a:chOff x="0" y="0"/>
            <a:chExt cx="1520437" cy="372342"/>
          </a:xfrm>
        </p:grpSpPr>
        <p:sp>
          <p:nvSpPr>
            <p:cNvPr id="49" name="Freeform 4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F6EF"/>
            </a:solidFill>
          </p:spPr>
          <p:txBody>
            <a:bodyPr/>
            <a:lstStyle/>
            <a:p>
              <a:endParaRPr lang="en-PH"/>
            </a:p>
          </p:txBody>
        </p:sp>
      </p:grpSp>
      <p:sp>
        <p:nvSpPr>
          <p:cNvPr id="50" name="TextBox 50"/>
          <p:cNvSpPr txBox="1"/>
          <p:nvPr/>
        </p:nvSpPr>
        <p:spPr>
          <a:xfrm>
            <a:off x="3581597" y="7872141"/>
            <a:ext cx="842076" cy="28063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214</a:t>
            </a:r>
          </a:p>
        </p:txBody>
      </p:sp>
      <p:sp>
        <p:nvSpPr>
          <p:cNvPr id="51" name="TextBox 51"/>
          <p:cNvSpPr txBox="1"/>
          <p:nvPr/>
        </p:nvSpPr>
        <p:spPr>
          <a:xfrm>
            <a:off x="3581597" y="8202037"/>
            <a:ext cx="842076" cy="28063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215</a:t>
            </a:r>
          </a:p>
        </p:txBody>
      </p:sp>
      <p:sp>
        <p:nvSpPr>
          <p:cNvPr id="52" name="TextBox 52"/>
          <p:cNvSpPr txBox="1"/>
          <p:nvPr/>
        </p:nvSpPr>
        <p:spPr>
          <a:xfrm>
            <a:off x="3581597" y="8624731"/>
            <a:ext cx="842076" cy="28063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216</a:t>
            </a:r>
          </a:p>
        </p:txBody>
      </p:sp>
      <p:sp>
        <p:nvSpPr>
          <p:cNvPr id="53" name="TextBox 53"/>
          <p:cNvSpPr txBox="1"/>
          <p:nvPr/>
        </p:nvSpPr>
        <p:spPr>
          <a:xfrm>
            <a:off x="3581597" y="8971423"/>
            <a:ext cx="842076" cy="28063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217</a:t>
            </a:r>
          </a:p>
        </p:txBody>
      </p:sp>
      <p:sp>
        <p:nvSpPr>
          <p:cNvPr id="54" name="TextBox 54"/>
          <p:cNvSpPr txBox="1"/>
          <p:nvPr/>
        </p:nvSpPr>
        <p:spPr>
          <a:xfrm>
            <a:off x="2185234" y="6031623"/>
            <a:ext cx="1489035" cy="28063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STO TOTAL</a:t>
            </a:r>
          </a:p>
        </p:txBody>
      </p:sp>
      <p:sp>
        <p:nvSpPr>
          <p:cNvPr id="55" name="TextBox 55"/>
          <p:cNvSpPr txBox="1"/>
          <p:nvPr/>
        </p:nvSpPr>
        <p:spPr>
          <a:xfrm>
            <a:off x="2195686" y="6416020"/>
            <a:ext cx="1509123" cy="28063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LDD COUNT</a:t>
            </a:r>
          </a:p>
        </p:txBody>
      </p:sp>
      <p:sp>
        <p:nvSpPr>
          <p:cNvPr id="56" name="TextBox 56"/>
          <p:cNvSpPr txBox="1"/>
          <p:nvPr/>
        </p:nvSpPr>
        <p:spPr>
          <a:xfrm>
            <a:off x="3581597" y="6025065"/>
            <a:ext cx="842076" cy="28063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209</a:t>
            </a:r>
          </a:p>
        </p:txBody>
      </p:sp>
      <p:sp>
        <p:nvSpPr>
          <p:cNvPr id="57" name="TextBox 57"/>
          <p:cNvSpPr txBox="1"/>
          <p:nvPr/>
        </p:nvSpPr>
        <p:spPr>
          <a:xfrm>
            <a:off x="3581597" y="6447758"/>
            <a:ext cx="842076" cy="28063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210</a:t>
            </a:r>
          </a:p>
        </p:txBody>
      </p:sp>
      <p:sp>
        <p:nvSpPr>
          <p:cNvPr id="58" name="TextBox 58"/>
          <p:cNvSpPr txBox="1"/>
          <p:nvPr/>
        </p:nvSpPr>
        <p:spPr>
          <a:xfrm>
            <a:off x="3581597" y="6786551"/>
            <a:ext cx="842076" cy="28063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211</a:t>
            </a:r>
          </a:p>
        </p:txBody>
      </p:sp>
      <p:sp>
        <p:nvSpPr>
          <p:cNvPr id="59" name="TextBox 59"/>
          <p:cNvSpPr txBox="1"/>
          <p:nvPr/>
        </p:nvSpPr>
        <p:spPr>
          <a:xfrm>
            <a:off x="2376266" y="2282074"/>
            <a:ext cx="1626368" cy="431984"/>
          </a:xfrm>
          <a:prstGeom prst="rect">
            <a:avLst/>
          </a:prstGeom>
        </p:spPr>
        <p:txBody>
          <a:bodyPr lIns="0" tIns="0" rIns="0" bIns="0" rtlCol="0" anchor="t">
            <a:spAutoFit/>
          </a:bodyPr>
          <a:lstStyle/>
          <a:p>
            <a:pPr algn="ctr">
              <a:lnSpc>
                <a:spcPts val="3533"/>
              </a:lnSpc>
            </a:pPr>
            <a:r>
              <a:rPr lang="en-US" sz="2524" b="1">
                <a:solidFill>
                  <a:srgbClr val="FFFFFF"/>
                </a:solidFill>
                <a:latin typeface="Now Bold"/>
                <a:ea typeface="Now Bold"/>
                <a:cs typeface="Now Bold"/>
                <a:sym typeface="Now Bold"/>
              </a:rPr>
              <a:t>Memory</a:t>
            </a:r>
          </a:p>
        </p:txBody>
      </p:sp>
      <p:sp>
        <p:nvSpPr>
          <p:cNvPr id="60" name="TextBox 60"/>
          <p:cNvSpPr txBox="1"/>
          <p:nvPr/>
        </p:nvSpPr>
        <p:spPr>
          <a:xfrm>
            <a:off x="2262199" y="2828161"/>
            <a:ext cx="1324297" cy="278738"/>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IN</a:t>
            </a:r>
          </a:p>
        </p:txBody>
      </p:sp>
      <p:sp>
        <p:nvSpPr>
          <p:cNvPr id="61" name="TextBox 61"/>
          <p:cNvSpPr txBox="1"/>
          <p:nvPr/>
        </p:nvSpPr>
        <p:spPr>
          <a:xfrm>
            <a:off x="2436624" y="6783390"/>
            <a:ext cx="986255" cy="276805"/>
          </a:xfrm>
          <a:prstGeom prst="rect">
            <a:avLst/>
          </a:prstGeom>
        </p:spPr>
        <p:txBody>
          <a:bodyPr lIns="0" tIns="0" rIns="0" bIns="0" rtlCol="0" anchor="t">
            <a:spAutoFit/>
          </a:bodyPr>
          <a:lstStyle/>
          <a:p>
            <a:pPr algn="l">
              <a:lnSpc>
                <a:spcPts val="2226"/>
              </a:lnSpc>
            </a:pPr>
            <a:r>
              <a:rPr lang="en-US" sz="1590" b="1">
                <a:solidFill>
                  <a:srgbClr val="FFFFFF"/>
                </a:solidFill>
                <a:latin typeface="Now Bold"/>
                <a:ea typeface="Now Bold"/>
                <a:cs typeface="Now Bold"/>
                <a:sym typeface="Now Bold"/>
              </a:rPr>
              <a:t>INC ACC</a:t>
            </a:r>
          </a:p>
        </p:txBody>
      </p:sp>
      <p:sp>
        <p:nvSpPr>
          <p:cNvPr id="62" name="TextBox 62"/>
          <p:cNvSpPr txBox="1"/>
          <p:nvPr/>
        </p:nvSpPr>
        <p:spPr>
          <a:xfrm>
            <a:off x="2298810" y="7147345"/>
            <a:ext cx="1570585" cy="276805"/>
          </a:xfrm>
          <a:prstGeom prst="rect">
            <a:avLst/>
          </a:prstGeom>
        </p:spPr>
        <p:txBody>
          <a:bodyPr lIns="0" tIns="0" rIns="0" bIns="0" rtlCol="0" anchor="t">
            <a:spAutoFit/>
          </a:bodyPr>
          <a:lstStyle/>
          <a:p>
            <a:pPr algn="l">
              <a:lnSpc>
                <a:spcPts val="2226"/>
              </a:lnSpc>
            </a:pPr>
            <a:r>
              <a:rPr lang="en-US" sz="1590" b="1">
                <a:solidFill>
                  <a:srgbClr val="FFFFFF"/>
                </a:solidFill>
                <a:latin typeface="Now Bold"/>
                <a:ea typeface="Now Bold"/>
                <a:cs typeface="Now Bold"/>
                <a:sym typeface="Now Bold"/>
              </a:rPr>
              <a:t>CMP MAX</a:t>
            </a:r>
          </a:p>
        </p:txBody>
      </p:sp>
      <p:sp>
        <p:nvSpPr>
          <p:cNvPr id="63" name="TextBox 63"/>
          <p:cNvSpPr txBox="1"/>
          <p:nvPr/>
        </p:nvSpPr>
        <p:spPr>
          <a:xfrm>
            <a:off x="2246398" y="7511997"/>
            <a:ext cx="1326505" cy="28063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JPN STRLTP</a:t>
            </a:r>
          </a:p>
        </p:txBody>
      </p:sp>
      <p:sp>
        <p:nvSpPr>
          <p:cNvPr id="64" name="TextBox 64"/>
          <p:cNvSpPr txBox="1"/>
          <p:nvPr/>
        </p:nvSpPr>
        <p:spPr>
          <a:xfrm>
            <a:off x="2518498" y="7830271"/>
            <a:ext cx="842076" cy="28063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END</a:t>
            </a:r>
          </a:p>
        </p:txBody>
      </p:sp>
      <p:sp>
        <p:nvSpPr>
          <p:cNvPr id="65" name="TextBox 65"/>
          <p:cNvSpPr txBox="1"/>
          <p:nvPr/>
        </p:nvSpPr>
        <p:spPr>
          <a:xfrm>
            <a:off x="2262199" y="3210934"/>
            <a:ext cx="1324297" cy="278738"/>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SUB #48</a:t>
            </a:r>
          </a:p>
        </p:txBody>
      </p:sp>
      <p:sp>
        <p:nvSpPr>
          <p:cNvPr id="66" name="TextBox 66"/>
          <p:cNvSpPr txBox="1"/>
          <p:nvPr/>
        </p:nvSpPr>
        <p:spPr>
          <a:xfrm>
            <a:off x="2262199" y="3514109"/>
            <a:ext cx="1324297" cy="278738"/>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STO MAX</a:t>
            </a:r>
          </a:p>
        </p:txBody>
      </p:sp>
      <p:sp>
        <p:nvSpPr>
          <p:cNvPr id="67" name="TextBox 67"/>
          <p:cNvSpPr txBox="1"/>
          <p:nvPr/>
        </p:nvSpPr>
        <p:spPr>
          <a:xfrm>
            <a:off x="2257300" y="3899111"/>
            <a:ext cx="1324297" cy="278738"/>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LDM #0</a:t>
            </a:r>
          </a:p>
        </p:txBody>
      </p:sp>
      <p:sp>
        <p:nvSpPr>
          <p:cNvPr id="68" name="TextBox 68"/>
          <p:cNvSpPr txBox="1"/>
          <p:nvPr/>
        </p:nvSpPr>
        <p:spPr>
          <a:xfrm>
            <a:off x="2257300" y="4270451"/>
            <a:ext cx="1324297" cy="278738"/>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STO TOTAL</a:t>
            </a:r>
          </a:p>
        </p:txBody>
      </p:sp>
      <p:sp>
        <p:nvSpPr>
          <p:cNvPr id="69" name="TextBox 69"/>
          <p:cNvSpPr txBox="1"/>
          <p:nvPr/>
        </p:nvSpPr>
        <p:spPr>
          <a:xfrm>
            <a:off x="2277388" y="4643407"/>
            <a:ext cx="1324297" cy="278738"/>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STO COUNT</a:t>
            </a:r>
          </a:p>
        </p:txBody>
      </p:sp>
      <p:sp>
        <p:nvSpPr>
          <p:cNvPr id="70" name="TextBox 70"/>
          <p:cNvSpPr txBox="1"/>
          <p:nvPr/>
        </p:nvSpPr>
        <p:spPr>
          <a:xfrm>
            <a:off x="2298810" y="5722663"/>
            <a:ext cx="1302874" cy="28063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ADD TOTAL</a:t>
            </a:r>
          </a:p>
        </p:txBody>
      </p:sp>
      <p:sp>
        <p:nvSpPr>
          <p:cNvPr id="71" name="TextBox 71"/>
          <p:cNvSpPr txBox="1"/>
          <p:nvPr/>
        </p:nvSpPr>
        <p:spPr>
          <a:xfrm>
            <a:off x="3581597" y="2838731"/>
            <a:ext cx="842076" cy="28063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200</a:t>
            </a:r>
          </a:p>
        </p:txBody>
      </p:sp>
      <p:sp>
        <p:nvSpPr>
          <p:cNvPr id="72" name="TextBox 72"/>
          <p:cNvSpPr txBox="1"/>
          <p:nvPr/>
        </p:nvSpPr>
        <p:spPr>
          <a:xfrm>
            <a:off x="2436624" y="4992143"/>
            <a:ext cx="842076" cy="28063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IN</a:t>
            </a:r>
          </a:p>
        </p:txBody>
      </p:sp>
      <p:sp>
        <p:nvSpPr>
          <p:cNvPr id="73" name="TextBox 73"/>
          <p:cNvSpPr txBox="1"/>
          <p:nvPr/>
        </p:nvSpPr>
        <p:spPr>
          <a:xfrm>
            <a:off x="2334636" y="5369639"/>
            <a:ext cx="1150029" cy="28063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SUB #48</a:t>
            </a:r>
          </a:p>
        </p:txBody>
      </p:sp>
      <p:sp>
        <p:nvSpPr>
          <p:cNvPr id="74" name="TextBox 74"/>
          <p:cNvSpPr txBox="1"/>
          <p:nvPr/>
        </p:nvSpPr>
        <p:spPr>
          <a:xfrm>
            <a:off x="3581597" y="3168627"/>
            <a:ext cx="842076" cy="28063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201</a:t>
            </a:r>
          </a:p>
        </p:txBody>
      </p:sp>
      <p:sp>
        <p:nvSpPr>
          <p:cNvPr id="75" name="TextBox 75"/>
          <p:cNvSpPr txBox="1"/>
          <p:nvPr/>
        </p:nvSpPr>
        <p:spPr>
          <a:xfrm>
            <a:off x="3581597" y="3537935"/>
            <a:ext cx="842076" cy="28063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202</a:t>
            </a:r>
          </a:p>
        </p:txBody>
      </p:sp>
      <p:sp>
        <p:nvSpPr>
          <p:cNvPr id="76" name="TextBox 76"/>
          <p:cNvSpPr txBox="1"/>
          <p:nvPr/>
        </p:nvSpPr>
        <p:spPr>
          <a:xfrm>
            <a:off x="3581597" y="3867831"/>
            <a:ext cx="842076" cy="28063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203</a:t>
            </a:r>
          </a:p>
        </p:txBody>
      </p:sp>
      <p:sp>
        <p:nvSpPr>
          <p:cNvPr id="77" name="TextBox 77"/>
          <p:cNvSpPr txBox="1"/>
          <p:nvPr/>
        </p:nvSpPr>
        <p:spPr>
          <a:xfrm>
            <a:off x="3581597" y="4290525"/>
            <a:ext cx="842076" cy="28063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204</a:t>
            </a:r>
          </a:p>
        </p:txBody>
      </p:sp>
      <p:sp>
        <p:nvSpPr>
          <p:cNvPr id="78" name="TextBox 78"/>
          <p:cNvSpPr txBox="1"/>
          <p:nvPr/>
        </p:nvSpPr>
        <p:spPr>
          <a:xfrm>
            <a:off x="3581597" y="4620422"/>
            <a:ext cx="842076" cy="28063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205</a:t>
            </a:r>
          </a:p>
        </p:txBody>
      </p:sp>
      <p:sp>
        <p:nvSpPr>
          <p:cNvPr id="79" name="TextBox 79"/>
          <p:cNvSpPr txBox="1"/>
          <p:nvPr/>
        </p:nvSpPr>
        <p:spPr>
          <a:xfrm>
            <a:off x="3581597" y="4995964"/>
            <a:ext cx="842076" cy="28063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206</a:t>
            </a:r>
          </a:p>
        </p:txBody>
      </p:sp>
      <p:sp>
        <p:nvSpPr>
          <p:cNvPr id="80" name="TextBox 80"/>
          <p:cNvSpPr txBox="1"/>
          <p:nvPr/>
        </p:nvSpPr>
        <p:spPr>
          <a:xfrm>
            <a:off x="3581597" y="5325861"/>
            <a:ext cx="842076" cy="28063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207</a:t>
            </a:r>
          </a:p>
        </p:txBody>
      </p:sp>
      <p:sp>
        <p:nvSpPr>
          <p:cNvPr id="81" name="TextBox 81"/>
          <p:cNvSpPr txBox="1"/>
          <p:nvPr/>
        </p:nvSpPr>
        <p:spPr>
          <a:xfrm>
            <a:off x="3581597" y="5695168"/>
            <a:ext cx="842076" cy="28063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208</a:t>
            </a:r>
          </a:p>
        </p:txBody>
      </p:sp>
      <p:sp>
        <p:nvSpPr>
          <p:cNvPr id="82" name="TextBox 82"/>
          <p:cNvSpPr txBox="1"/>
          <p:nvPr/>
        </p:nvSpPr>
        <p:spPr>
          <a:xfrm>
            <a:off x="3581597" y="7138055"/>
            <a:ext cx="842076" cy="28063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212</a:t>
            </a:r>
          </a:p>
        </p:txBody>
      </p:sp>
      <p:sp>
        <p:nvSpPr>
          <p:cNvPr id="83" name="TextBox 83"/>
          <p:cNvSpPr txBox="1"/>
          <p:nvPr/>
        </p:nvSpPr>
        <p:spPr>
          <a:xfrm>
            <a:off x="3581597" y="7502833"/>
            <a:ext cx="842076" cy="280631"/>
          </a:xfrm>
          <a:prstGeom prst="rect">
            <a:avLst/>
          </a:prstGeom>
        </p:spPr>
        <p:txBody>
          <a:bodyPr lIns="0" tIns="0" rIns="0" bIns="0" rtlCol="0" anchor="t">
            <a:spAutoFit/>
          </a:bodyPr>
          <a:lstStyle/>
          <a:p>
            <a:pPr algn="ctr">
              <a:lnSpc>
                <a:spcPts val="2226"/>
              </a:lnSpc>
            </a:pPr>
            <a:r>
              <a:rPr lang="en-US" sz="1590" b="1">
                <a:solidFill>
                  <a:srgbClr val="FFFFFF"/>
                </a:solidFill>
                <a:latin typeface="Now Bold"/>
                <a:ea typeface="Now Bold"/>
                <a:cs typeface="Now Bold"/>
                <a:sym typeface="Now Bold"/>
              </a:rPr>
              <a:t>213</a:t>
            </a:r>
          </a:p>
        </p:txBody>
      </p:sp>
      <p:grpSp>
        <p:nvGrpSpPr>
          <p:cNvPr id="84" name="Group 84"/>
          <p:cNvGrpSpPr/>
          <p:nvPr/>
        </p:nvGrpSpPr>
        <p:grpSpPr>
          <a:xfrm>
            <a:off x="7705904" y="2211933"/>
            <a:ext cx="5437093" cy="7399849"/>
            <a:chOff x="0" y="0"/>
            <a:chExt cx="1511723" cy="2057446"/>
          </a:xfrm>
        </p:grpSpPr>
        <p:sp>
          <p:nvSpPr>
            <p:cNvPr id="85" name="Freeform 85"/>
            <p:cNvSpPr/>
            <p:nvPr/>
          </p:nvSpPr>
          <p:spPr>
            <a:xfrm>
              <a:off x="0" y="0"/>
              <a:ext cx="1511723" cy="2057446"/>
            </a:xfrm>
            <a:custGeom>
              <a:avLst/>
              <a:gdLst/>
              <a:ahLst/>
              <a:cxnLst/>
              <a:rect l="l" t="t" r="r" b="b"/>
              <a:pathLst>
                <a:path w="1511723" h="2057446">
                  <a:moveTo>
                    <a:pt x="84011" y="0"/>
                  </a:moveTo>
                  <a:lnTo>
                    <a:pt x="1427713" y="0"/>
                  </a:lnTo>
                  <a:cubicBezTo>
                    <a:pt x="1474111" y="0"/>
                    <a:pt x="1511723" y="37613"/>
                    <a:pt x="1511723" y="84011"/>
                  </a:cubicBezTo>
                  <a:lnTo>
                    <a:pt x="1511723" y="1973435"/>
                  </a:lnTo>
                  <a:cubicBezTo>
                    <a:pt x="1511723" y="1995716"/>
                    <a:pt x="1502872" y="2017085"/>
                    <a:pt x="1487117" y="2032840"/>
                  </a:cubicBezTo>
                  <a:cubicBezTo>
                    <a:pt x="1471362" y="2048595"/>
                    <a:pt x="1449994" y="2057446"/>
                    <a:pt x="1427713" y="2057446"/>
                  </a:cubicBezTo>
                  <a:lnTo>
                    <a:pt x="84011" y="2057446"/>
                  </a:lnTo>
                  <a:cubicBezTo>
                    <a:pt x="61730" y="2057446"/>
                    <a:pt x="40361" y="2048595"/>
                    <a:pt x="24606" y="2032840"/>
                  </a:cubicBezTo>
                  <a:cubicBezTo>
                    <a:pt x="8851" y="2017085"/>
                    <a:pt x="0" y="1995716"/>
                    <a:pt x="0" y="1973435"/>
                  </a:cubicBezTo>
                  <a:lnTo>
                    <a:pt x="0" y="84011"/>
                  </a:lnTo>
                  <a:cubicBezTo>
                    <a:pt x="0" y="61730"/>
                    <a:pt x="8851" y="40361"/>
                    <a:pt x="24606" y="24606"/>
                  </a:cubicBezTo>
                  <a:cubicBezTo>
                    <a:pt x="40361" y="8851"/>
                    <a:pt x="61730" y="0"/>
                    <a:pt x="84011" y="0"/>
                  </a:cubicBezTo>
                  <a:close/>
                </a:path>
              </a:pathLst>
            </a:custGeom>
            <a:solidFill>
              <a:srgbClr val="019D97"/>
            </a:solidFill>
          </p:spPr>
          <p:txBody>
            <a:bodyPr/>
            <a:lstStyle/>
            <a:p>
              <a:endParaRPr lang="en-PH"/>
            </a:p>
          </p:txBody>
        </p:sp>
        <p:sp>
          <p:nvSpPr>
            <p:cNvPr id="86" name="TextBox 86"/>
            <p:cNvSpPr txBox="1"/>
            <p:nvPr/>
          </p:nvSpPr>
          <p:spPr>
            <a:xfrm>
              <a:off x="0" y="-28575"/>
              <a:ext cx="1511723" cy="2086021"/>
            </a:xfrm>
            <a:prstGeom prst="rect">
              <a:avLst/>
            </a:prstGeom>
          </p:spPr>
          <p:txBody>
            <a:bodyPr lIns="42076" tIns="42076" rIns="42076" bIns="42076" rtlCol="0" anchor="ctr"/>
            <a:lstStyle/>
            <a:p>
              <a:pPr algn="ctr">
                <a:lnSpc>
                  <a:spcPts val="2595"/>
                </a:lnSpc>
              </a:pPr>
              <a:endParaRPr/>
            </a:p>
          </p:txBody>
        </p:sp>
      </p:grpSp>
      <p:graphicFrame>
        <p:nvGraphicFramePr>
          <p:cNvPr id="87" name="Table 87"/>
          <p:cNvGraphicFramePr>
            <a:graphicFrameLocks noGrp="1"/>
          </p:cNvGraphicFramePr>
          <p:nvPr/>
        </p:nvGraphicFramePr>
        <p:xfrm>
          <a:off x="10735078" y="6968646"/>
          <a:ext cx="1105520" cy="1169349"/>
        </p:xfrm>
        <a:graphic>
          <a:graphicData uri="http://schemas.openxmlformats.org/drawingml/2006/table">
            <a:tbl>
              <a:tblPr/>
              <a:tblGrid>
                <a:gridCol w="464040">
                  <a:extLst>
                    <a:ext uri="{9D8B030D-6E8A-4147-A177-3AD203B41FA5}">
                      <a16:colId xmlns:a16="http://schemas.microsoft.com/office/drawing/2014/main" val="20000"/>
                    </a:ext>
                  </a:extLst>
                </a:gridCol>
                <a:gridCol w="641480">
                  <a:extLst>
                    <a:ext uri="{9D8B030D-6E8A-4147-A177-3AD203B41FA5}">
                      <a16:colId xmlns:a16="http://schemas.microsoft.com/office/drawing/2014/main" val="20001"/>
                    </a:ext>
                  </a:extLst>
                </a:gridCol>
              </a:tblGrid>
              <a:tr h="233870">
                <a:tc>
                  <a:txBody>
                    <a:bodyPr/>
                    <a:lstStyle/>
                    <a:p>
                      <a:pPr algn="ctr">
                        <a:lnSpc>
                          <a:spcPts val="883"/>
                        </a:lnSpc>
                        <a:defRPr/>
                      </a:pPr>
                      <a:endParaRPr lang="en-US" sz="1100"/>
                    </a:p>
                  </a:txBody>
                  <a:tcPr marL="103612" marR="103612" marT="103612" marB="10361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883"/>
                        </a:lnSpc>
                        <a:defRPr/>
                      </a:pPr>
                      <a:endParaRPr lang="en-US" sz="1100"/>
                    </a:p>
                  </a:txBody>
                  <a:tcPr marL="103612" marR="103612" marT="103612" marB="10361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233870">
                <a:tc>
                  <a:txBody>
                    <a:bodyPr/>
                    <a:lstStyle/>
                    <a:p>
                      <a:pPr algn="ctr">
                        <a:lnSpc>
                          <a:spcPts val="883"/>
                        </a:lnSpc>
                        <a:defRPr/>
                      </a:pPr>
                      <a:endParaRPr lang="en-US" sz="1100"/>
                    </a:p>
                  </a:txBody>
                  <a:tcPr marL="103612" marR="103612" marT="103612" marB="10361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883"/>
                        </a:lnSpc>
                        <a:defRPr/>
                      </a:pPr>
                      <a:endParaRPr lang="en-US" sz="1100"/>
                    </a:p>
                  </a:txBody>
                  <a:tcPr marL="103612" marR="103612" marT="103612" marB="10361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1"/>
                  </a:ext>
                </a:extLst>
              </a:tr>
              <a:tr h="233870">
                <a:tc>
                  <a:txBody>
                    <a:bodyPr/>
                    <a:lstStyle/>
                    <a:p>
                      <a:pPr algn="ctr">
                        <a:lnSpc>
                          <a:spcPts val="883"/>
                        </a:lnSpc>
                        <a:defRPr/>
                      </a:pPr>
                      <a:endParaRPr lang="en-US" sz="1100"/>
                    </a:p>
                  </a:txBody>
                  <a:tcPr marL="103612" marR="103612" marT="103612" marB="10361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883"/>
                        </a:lnSpc>
                        <a:defRPr/>
                      </a:pPr>
                      <a:endParaRPr lang="en-US" sz="1100"/>
                    </a:p>
                  </a:txBody>
                  <a:tcPr marL="103612" marR="103612" marT="103612" marB="10361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2"/>
                  </a:ext>
                </a:extLst>
              </a:tr>
              <a:tr h="233870">
                <a:tc>
                  <a:txBody>
                    <a:bodyPr/>
                    <a:lstStyle/>
                    <a:p>
                      <a:pPr algn="ctr">
                        <a:lnSpc>
                          <a:spcPts val="883"/>
                        </a:lnSpc>
                        <a:defRPr/>
                      </a:pPr>
                      <a:endParaRPr lang="en-US" sz="1100"/>
                    </a:p>
                  </a:txBody>
                  <a:tcPr marL="103612" marR="103612" marT="103612" marB="10361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883"/>
                        </a:lnSpc>
                        <a:defRPr/>
                      </a:pPr>
                      <a:endParaRPr lang="en-US" sz="1100"/>
                    </a:p>
                  </a:txBody>
                  <a:tcPr marL="103612" marR="103612" marT="103612" marB="10361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3"/>
                  </a:ext>
                </a:extLst>
              </a:tr>
              <a:tr h="233870">
                <a:tc>
                  <a:txBody>
                    <a:bodyPr/>
                    <a:lstStyle/>
                    <a:p>
                      <a:pPr algn="ctr">
                        <a:lnSpc>
                          <a:spcPts val="883"/>
                        </a:lnSpc>
                        <a:defRPr/>
                      </a:pPr>
                      <a:endParaRPr lang="en-US" sz="1100"/>
                    </a:p>
                  </a:txBody>
                  <a:tcPr marL="103612" marR="103612" marT="103612" marB="10361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883"/>
                        </a:lnSpc>
                        <a:defRPr/>
                      </a:pPr>
                      <a:endParaRPr lang="en-US" sz="1100"/>
                    </a:p>
                  </a:txBody>
                  <a:tcPr marL="103612" marR="103612" marT="103612" marB="10361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4"/>
                  </a:ext>
                </a:extLst>
              </a:tr>
            </a:tbl>
          </a:graphicData>
        </a:graphic>
      </p:graphicFrame>
      <p:graphicFrame>
        <p:nvGraphicFramePr>
          <p:cNvPr id="88" name="Table 88"/>
          <p:cNvGraphicFramePr>
            <a:graphicFrameLocks noGrp="1"/>
          </p:cNvGraphicFramePr>
          <p:nvPr/>
        </p:nvGraphicFramePr>
        <p:xfrm>
          <a:off x="8232072" y="6968646"/>
          <a:ext cx="1105520" cy="1169349"/>
        </p:xfrm>
        <a:graphic>
          <a:graphicData uri="http://schemas.openxmlformats.org/drawingml/2006/table">
            <a:tbl>
              <a:tblPr/>
              <a:tblGrid>
                <a:gridCol w="552760">
                  <a:extLst>
                    <a:ext uri="{9D8B030D-6E8A-4147-A177-3AD203B41FA5}">
                      <a16:colId xmlns:a16="http://schemas.microsoft.com/office/drawing/2014/main" val="20000"/>
                    </a:ext>
                  </a:extLst>
                </a:gridCol>
                <a:gridCol w="552760">
                  <a:extLst>
                    <a:ext uri="{9D8B030D-6E8A-4147-A177-3AD203B41FA5}">
                      <a16:colId xmlns:a16="http://schemas.microsoft.com/office/drawing/2014/main" val="20001"/>
                    </a:ext>
                  </a:extLst>
                </a:gridCol>
              </a:tblGrid>
              <a:tr h="233870">
                <a:tc>
                  <a:txBody>
                    <a:bodyPr/>
                    <a:lstStyle/>
                    <a:p>
                      <a:pPr algn="ctr">
                        <a:lnSpc>
                          <a:spcPts val="883"/>
                        </a:lnSpc>
                        <a:defRPr/>
                      </a:pPr>
                      <a:endParaRPr lang="en-US" sz="1100"/>
                    </a:p>
                  </a:txBody>
                  <a:tcPr marL="103612" marR="103612" marT="103612" marB="10361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883"/>
                        </a:lnSpc>
                        <a:defRPr/>
                      </a:pPr>
                      <a:endParaRPr lang="en-US" sz="1100"/>
                    </a:p>
                  </a:txBody>
                  <a:tcPr marL="103612" marR="103612" marT="103612" marB="10361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233870">
                <a:tc>
                  <a:txBody>
                    <a:bodyPr/>
                    <a:lstStyle/>
                    <a:p>
                      <a:pPr algn="ctr">
                        <a:lnSpc>
                          <a:spcPts val="883"/>
                        </a:lnSpc>
                        <a:defRPr/>
                      </a:pPr>
                      <a:endParaRPr lang="en-US" sz="1100"/>
                    </a:p>
                  </a:txBody>
                  <a:tcPr marL="103612" marR="103612" marT="103612" marB="10361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883"/>
                        </a:lnSpc>
                        <a:defRPr/>
                      </a:pPr>
                      <a:endParaRPr lang="en-US" sz="1100"/>
                    </a:p>
                  </a:txBody>
                  <a:tcPr marL="103612" marR="103612" marT="103612" marB="10361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1"/>
                  </a:ext>
                </a:extLst>
              </a:tr>
              <a:tr h="233870">
                <a:tc>
                  <a:txBody>
                    <a:bodyPr/>
                    <a:lstStyle/>
                    <a:p>
                      <a:pPr algn="ctr">
                        <a:lnSpc>
                          <a:spcPts val="883"/>
                        </a:lnSpc>
                        <a:defRPr/>
                      </a:pPr>
                      <a:endParaRPr lang="en-US" sz="1100"/>
                    </a:p>
                  </a:txBody>
                  <a:tcPr marL="103612" marR="103612" marT="103612" marB="10361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883"/>
                        </a:lnSpc>
                        <a:defRPr/>
                      </a:pPr>
                      <a:endParaRPr lang="en-US" sz="1100"/>
                    </a:p>
                  </a:txBody>
                  <a:tcPr marL="103612" marR="103612" marT="103612" marB="10361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2"/>
                  </a:ext>
                </a:extLst>
              </a:tr>
              <a:tr h="233870">
                <a:tc>
                  <a:txBody>
                    <a:bodyPr/>
                    <a:lstStyle/>
                    <a:p>
                      <a:pPr algn="ctr">
                        <a:lnSpc>
                          <a:spcPts val="883"/>
                        </a:lnSpc>
                        <a:defRPr/>
                      </a:pPr>
                      <a:endParaRPr lang="en-US" sz="1100"/>
                    </a:p>
                  </a:txBody>
                  <a:tcPr marL="103612" marR="103612" marT="103612" marB="10361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883"/>
                        </a:lnSpc>
                        <a:defRPr/>
                      </a:pPr>
                      <a:endParaRPr lang="en-US" sz="1100"/>
                    </a:p>
                  </a:txBody>
                  <a:tcPr marL="103612" marR="103612" marT="103612" marB="10361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3"/>
                  </a:ext>
                </a:extLst>
              </a:tr>
              <a:tr h="233870">
                <a:tc>
                  <a:txBody>
                    <a:bodyPr/>
                    <a:lstStyle/>
                    <a:p>
                      <a:pPr algn="ctr">
                        <a:lnSpc>
                          <a:spcPts val="883"/>
                        </a:lnSpc>
                        <a:defRPr/>
                      </a:pPr>
                      <a:endParaRPr lang="en-US" sz="1100"/>
                    </a:p>
                  </a:txBody>
                  <a:tcPr marL="103612" marR="103612" marT="103612" marB="10361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883"/>
                        </a:lnSpc>
                        <a:defRPr/>
                      </a:pPr>
                      <a:endParaRPr lang="en-US" sz="1100"/>
                    </a:p>
                  </a:txBody>
                  <a:tcPr marL="103612" marR="103612" marT="103612" marB="103612"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4"/>
                  </a:ext>
                </a:extLst>
              </a:tr>
            </a:tbl>
          </a:graphicData>
        </a:graphic>
      </p:graphicFrame>
      <p:sp>
        <p:nvSpPr>
          <p:cNvPr id="89" name="TextBox 89"/>
          <p:cNvSpPr txBox="1"/>
          <p:nvPr/>
        </p:nvSpPr>
        <p:spPr>
          <a:xfrm>
            <a:off x="11102331" y="9165373"/>
            <a:ext cx="1100988" cy="232864"/>
          </a:xfrm>
          <a:prstGeom prst="rect">
            <a:avLst/>
          </a:prstGeom>
        </p:spPr>
        <p:txBody>
          <a:bodyPr lIns="0" tIns="0" rIns="0" bIns="0" rtlCol="0" anchor="t">
            <a:spAutoFit/>
          </a:bodyPr>
          <a:lstStyle/>
          <a:p>
            <a:pPr algn="ctr">
              <a:lnSpc>
                <a:spcPts val="1892"/>
              </a:lnSpc>
              <a:spcBef>
                <a:spcPct val="0"/>
              </a:spcBef>
            </a:pPr>
            <a:r>
              <a:rPr lang="en-US" sz="1351">
                <a:solidFill>
                  <a:srgbClr val="FFFFFF"/>
                </a:solidFill>
                <a:latin typeface="Alatsi"/>
                <a:ea typeface="Alatsi"/>
                <a:cs typeface="Alatsi"/>
                <a:sym typeface="Alatsi"/>
              </a:rPr>
              <a:t>Opcode Table</a:t>
            </a:r>
          </a:p>
        </p:txBody>
      </p:sp>
      <p:sp>
        <p:nvSpPr>
          <p:cNvPr id="90" name="TextBox 90"/>
          <p:cNvSpPr txBox="1"/>
          <p:nvPr/>
        </p:nvSpPr>
        <p:spPr>
          <a:xfrm>
            <a:off x="10876612" y="7043703"/>
            <a:ext cx="552066" cy="192237"/>
          </a:xfrm>
          <a:prstGeom prst="rect">
            <a:avLst/>
          </a:prstGeom>
        </p:spPr>
        <p:txBody>
          <a:bodyPr lIns="0" tIns="0" rIns="0" bIns="0" rtlCol="0" anchor="t">
            <a:spAutoFit/>
          </a:bodyPr>
          <a:lstStyle/>
          <a:p>
            <a:pPr algn="ctr">
              <a:lnSpc>
                <a:spcPts val="1692"/>
              </a:lnSpc>
              <a:spcBef>
                <a:spcPct val="0"/>
              </a:spcBef>
            </a:pPr>
            <a:r>
              <a:rPr lang="en-US" sz="1208">
                <a:solidFill>
                  <a:srgbClr val="000000"/>
                </a:solidFill>
                <a:latin typeface="Alatsi"/>
                <a:ea typeface="Alatsi"/>
                <a:cs typeface="Alatsi"/>
                <a:sym typeface="Alatsi"/>
              </a:rPr>
              <a:t>Symbol</a:t>
            </a:r>
          </a:p>
        </p:txBody>
      </p:sp>
      <p:sp>
        <p:nvSpPr>
          <p:cNvPr id="91" name="TextBox 91"/>
          <p:cNvSpPr txBox="1"/>
          <p:nvPr/>
        </p:nvSpPr>
        <p:spPr>
          <a:xfrm>
            <a:off x="11684040" y="7034178"/>
            <a:ext cx="978565" cy="184688"/>
          </a:xfrm>
          <a:prstGeom prst="rect">
            <a:avLst/>
          </a:prstGeom>
        </p:spPr>
        <p:txBody>
          <a:bodyPr lIns="0" tIns="0" rIns="0" bIns="0" rtlCol="0" anchor="t">
            <a:spAutoFit/>
          </a:bodyPr>
          <a:lstStyle/>
          <a:p>
            <a:pPr algn="ctr">
              <a:lnSpc>
                <a:spcPts val="1534"/>
              </a:lnSpc>
              <a:spcBef>
                <a:spcPct val="0"/>
              </a:spcBef>
            </a:pPr>
            <a:r>
              <a:rPr lang="en-US" sz="1095">
                <a:solidFill>
                  <a:srgbClr val="000000"/>
                </a:solidFill>
                <a:latin typeface="Alatsi"/>
                <a:ea typeface="Alatsi"/>
                <a:cs typeface="Alatsi"/>
                <a:sym typeface="Alatsi"/>
              </a:rPr>
              <a:t>Opcode Binary</a:t>
            </a:r>
          </a:p>
        </p:txBody>
      </p:sp>
      <p:sp>
        <p:nvSpPr>
          <p:cNvPr id="92" name="TextBox 92"/>
          <p:cNvSpPr txBox="1"/>
          <p:nvPr/>
        </p:nvSpPr>
        <p:spPr>
          <a:xfrm>
            <a:off x="10876612" y="7495807"/>
            <a:ext cx="552066" cy="192237"/>
          </a:xfrm>
          <a:prstGeom prst="rect">
            <a:avLst/>
          </a:prstGeom>
        </p:spPr>
        <p:txBody>
          <a:bodyPr lIns="0" tIns="0" rIns="0" bIns="0" rtlCol="0" anchor="t">
            <a:spAutoFit/>
          </a:bodyPr>
          <a:lstStyle/>
          <a:p>
            <a:pPr algn="ctr">
              <a:lnSpc>
                <a:spcPts val="1692"/>
              </a:lnSpc>
              <a:spcBef>
                <a:spcPct val="0"/>
              </a:spcBef>
            </a:pPr>
            <a:r>
              <a:rPr lang="en-US" sz="1208">
                <a:solidFill>
                  <a:srgbClr val="000000"/>
                </a:solidFill>
                <a:latin typeface="Alatsi"/>
                <a:ea typeface="Alatsi"/>
                <a:cs typeface="Alatsi"/>
                <a:sym typeface="Alatsi"/>
              </a:rPr>
              <a:t>IN</a:t>
            </a:r>
          </a:p>
        </p:txBody>
      </p:sp>
      <p:sp>
        <p:nvSpPr>
          <p:cNvPr id="93" name="TextBox 93"/>
          <p:cNvSpPr txBox="1"/>
          <p:nvPr/>
        </p:nvSpPr>
        <p:spPr>
          <a:xfrm>
            <a:off x="10876612" y="7947911"/>
            <a:ext cx="552066" cy="192237"/>
          </a:xfrm>
          <a:prstGeom prst="rect">
            <a:avLst/>
          </a:prstGeom>
        </p:spPr>
        <p:txBody>
          <a:bodyPr lIns="0" tIns="0" rIns="0" bIns="0" rtlCol="0" anchor="t">
            <a:spAutoFit/>
          </a:bodyPr>
          <a:lstStyle/>
          <a:p>
            <a:pPr algn="ctr">
              <a:lnSpc>
                <a:spcPts val="1692"/>
              </a:lnSpc>
              <a:spcBef>
                <a:spcPct val="0"/>
              </a:spcBef>
            </a:pPr>
            <a:r>
              <a:rPr lang="en-US" sz="1208">
                <a:solidFill>
                  <a:srgbClr val="000000"/>
                </a:solidFill>
                <a:latin typeface="Alatsi"/>
                <a:ea typeface="Alatsi"/>
                <a:cs typeface="Alatsi"/>
                <a:sym typeface="Alatsi"/>
              </a:rPr>
              <a:t>SUB</a:t>
            </a:r>
          </a:p>
        </p:txBody>
      </p:sp>
      <p:sp>
        <p:nvSpPr>
          <p:cNvPr id="94" name="TextBox 94"/>
          <p:cNvSpPr txBox="1"/>
          <p:nvPr/>
        </p:nvSpPr>
        <p:spPr>
          <a:xfrm>
            <a:off x="10876612" y="8400015"/>
            <a:ext cx="552066" cy="192237"/>
          </a:xfrm>
          <a:prstGeom prst="rect">
            <a:avLst/>
          </a:prstGeom>
        </p:spPr>
        <p:txBody>
          <a:bodyPr lIns="0" tIns="0" rIns="0" bIns="0" rtlCol="0" anchor="t">
            <a:spAutoFit/>
          </a:bodyPr>
          <a:lstStyle/>
          <a:p>
            <a:pPr algn="ctr">
              <a:lnSpc>
                <a:spcPts val="1692"/>
              </a:lnSpc>
              <a:spcBef>
                <a:spcPct val="0"/>
              </a:spcBef>
            </a:pPr>
            <a:r>
              <a:rPr lang="en-US" sz="1208">
                <a:solidFill>
                  <a:srgbClr val="000000"/>
                </a:solidFill>
                <a:latin typeface="Alatsi"/>
                <a:ea typeface="Alatsi"/>
                <a:cs typeface="Alatsi"/>
                <a:sym typeface="Alatsi"/>
              </a:rPr>
              <a:t>STO</a:t>
            </a:r>
          </a:p>
        </p:txBody>
      </p:sp>
      <p:sp>
        <p:nvSpPr>
          <p:cNvPr id="95" name="TextBox 95"/>
          <p:cNvSpPr txBox="1"/>
          <p:nvPr/>
        </p:nvSpPr>
        <p:spPr>
          <a:xfrm>
            <a:off x="10876612" y="8852119"/>
            <a:ext cx="552066" cy="192237"/>
          </a:xfrm>
          <a:prstGeom prst="rect">
            <a:avLst/>
          </a:prstGeom>
        </p:spPr>
        <p:txBody>
          <a:bodyPr lIns="0" tIns="0" rIns="0" bIns="0" rtlCol="0" anchor="t">
            <a:spAutoFit/>
          </a:bodyPr>
          <a:lstStyle/>
          <a:p>
            <a:pPr algn="ctr">
              <a:lnSpc>
                <a:spcPts val="1692"/>
              </a:lnSpc>
              <a:spcBef>
                <a:spcPct val="0"/>
              </a:spcBef>
            </a:pPr>
            <a:r>
              <a:rPr lang="en-US" sz="1208">
                <a:solidFill>
                  <a:srgbClr val="000000"/>
                </a:solidFill>
                <a:latin typeface="Alatsi"/>
                <a:ea typeface="Alatsi"/>
                <a:cs typeface="Alatsi"/>
                <a:sym typeface="Alatsi"/>
              </a:rPr>
              <a:t>LDM</a:t>
            </a:r>
          </a:p>
        </p:txBody>
      </p:sp>
      <p:sp>
        <p:nvSpPr>
          <p:cNvPr id="96" name="TextBox 96"/>
          <p:cNvSpPr txBox="1"/>
          <p:nvPr/>
        </p:nvSpPr>
        <p:spPr>
          <a:xfrm>
            <a:off x="11684040" y="7495807"/>
            <a:ext cx="1031221" cy="191218"/>
          </a:xfrm>
          <a:prstGeom prst="rect">
            <a:avLst/>
          </a:prstGeom>
        </p:spPr>
        <p:txBody>
          <a:bodyPr lIns="0" tIns="0" rIns="0" bIns="0" rtlCol="0" anchor="t">
            <a:spAutoFit/>
          </a:bodyPr>
          <a:lstStyle/>
          <a:p>
            <a:pPr algn="l">
              <a:lnSpc>
                <a:spcPts val="1692"/>
              </a:lnSpc>
              <a:spcBef>
                <a:spcPct val="0"/>
              </a:spcBef>
            </a:pPr>
            <a:r>
              <a:rPr lang="en-US" sz="1208">
                <a:solidFill>
                  <a:srgbClr val="000000"/>
                </a:solidFill>
                <a:latin typeface="Alatsi"/>
                <a:ea typeface="Alatsi"/>
                <a:cs typeface="Alatsi"/>
                <a:sym typeface="Alatsi"/>
              </a:rPr>
              <a:t>0001 0000</a:t>
            </a:r>
          </a:p>
        </p:txBody>
      </p:sp>
      <p:sp>
        <p:nvSpPr>
          <p:cNvPr id="97" name="TextBox 97"/>
          <p:cNvSpPr txBox="1"/>
          <p:nvPr/>
        </p:nvSpPr>
        <p:spPr>
          <a:xfrm>
            <a:off x="11687708" y="7948930"/>
            <a:ext cx="1031221" cy="191218"/>
          </a:xfrm>
          <a:prstGeom prst="rect">
            <a:avLst/>
          </a:prstGeom>
        </p:spPr>
        <p:txBody>
          <a:bodyPr lIns="0" tIns="0" rIns="0" bIns="0" rtlCol="0" anchor="t">
            <a:spAutoFit/>
          </a:bodyPr>
          <a:lstStyle/>
          <a:p>
            <a:pPr algn="l">
              <a:lnSpc>
                <a:spcPts val="1692"/>
              </a:lnSpc>
              <a:spcBef>
                <a:spcPct val="0"/>
              </a:spcBef>
            </a:pPr>
            <a:r>
              <a:rPr lang="en-US" sz="1208">
                <a:solidFill>
                  <a:srgbClr val="000000"/>
                </a:solidFill>
                <a:latin typeface="Alatsi"/>
                <a:ea typeface="Alatsi"/>
                <a:cs typeface="Alatsi"/>
                <a:sym typeface="Alatsi"/>
              </a:rPr>
              <a:t>0110 0001</a:t>
            </a:r>
          </a:p>
        </p:txBody>
      </p:sp>
      <p:sp>
        <p:nvSpPr>
          <p:cNvPr id="98" name="TextBox 98"/>
          <p:cNvSpPr txBox="1"/>
          <p:nvPr/>
        </p:nvSpPr>
        <p:spPr>
          <a:xfrm>
            <a:off x="11687708" y="8400524"/>
            <a:ext cx="1031221" cy="191218"/>
          </a:xfrm>
          <a:prstGeom prst="rect">
            <a:avLst/>
          </a:prstGeom>
        </p:spPr>
        <p:txBody>
          <a:bodyPr lIns="0" tIns="0" rIns="0" bIns="0" rtlCol="0" anchor="t">
            <a:spAutoFit/>
          </a:bodyPr>
          <a:lstStyle/>
          <a:p>
            <a:pPr algn="l">
              <a:lnSpc>
                <a:spcPts val="1692"/>
              </a:lnSpc>
              <a:spcBef>
                <a:spcPct val="0"/>
              </a:spcBef>
            </a:pPr>
            <a:r>
              <a:rPr lang="en-US" sz="1208">
                <a:solidFill>
                  <a:srgbClr val="000000"/>
                </a:solidFill>
                <a:latin typeface="Alatsi"/>
                <a:ea typeface="Alatsi"/>
                <a:cs typeface="Alatsi"/>
                <a:sym typeface="Alatsi"/>
              </a:rPr>
              <a:t>0100 0100</a:t>
            </a:r>
          </a:p>
        </p:txBody>
      </p:sp>
      <p:sp>
        <p:nvSpPr>
          <p:cNvPr id="99" name="TextBox 99"/>
          <p:cNvSpPr txBox="1"/>
          <p:nvPr/>
        </p:nvSpPr>
        <p:spPr>
          <a:xfrm>
            <a:off x="11736454" y="8852119"/>
            <a:ext cx="1031221" cy="191218"/>
          </a:xfrm>
          <a:prstGeom prst="rect">
            <a:avLst/>
          </a:prstGeom>
        </p:spPr>
        <p:txBody>
          <a:bodyPr lIns="0" tIns="0" rIns="0" bIns="0" rtlCol="0" anchor="t">
            <a:spAutoFit/>
          </a:bodyPr>
          <a:lstStyle/>
          <a:p>
            <a:pPr algn="l">
              <a:lnSpc>
                <a:spcPts val="1692"/>
              </a:lnSpc>
              <a:spcBef>
                <a:spcPct val="0"/>
              </a:spcBef>
            </a:pPr>
            <a:r>
              <a:rPr lang="en-US" sz="1208">
                <a:solidFill>
                  <a:srgbClr val="000000"/>
                </a:solidFill>
                <a:latin typeface="Alatsi"/>
                <a:ea typeface="Alatsi"/>
                <a:cs typeface="Alatsi"/>
                <a:sym typeface="Alatsi"/>
              </a:rPr>
              <a:t>0010 0001</a:t>
            </a:r>
          </a:p>
        </p:txBody>
      </p:sp>
      <p:sp>
        <p:nvSpPr>
          <p:cNvPr id="100" name="TextBox 100"/>
          <p:cNvSpPr txBox="1"/>
          <p:nvPr/>
        </p:nvSpPr>
        <p:spPr>
          <a:xfrm>
            <a:off x="8413079" y="7043703"/>
            <a:ext cx="552066" cy="192237"/>
          </a:xfrm>
          <a:prstGeom prst="rect">
            <a:avLst/>
          </a:prstGeom>
        </p:spPr>
        <p:txBody>
          <a:bodyPr lIns="0" tIns="0" rIns="0" bIns="0" rtlCol="0" anchor="t">
            <a:spAutoFit/>
          </a:bodyPr>
          <a:lstStyle/>
          <a:p>
            <a:pPr algn="ctr">
              <a:lnSpc>
                <a:spcPts val="1692"/>
              </a:lnSpc>
              <a:spcBef>
                <a:spcPct val="0"/>
              </a:spcBef>
            </a:pPr>
            <a:r>
              <a:rPr lang="en-US" sz="1208">
                <a:solidFill>
                  <a:srgbClr val="000000"/>
                </a:solidFill>
                <a:latin typeface="Alatsi"/>
                <a:ea typeface="Alatsi"/>
                <a:cs typeface="Alatsi"/>
                <a:sym typeface="Alatsi"/>
              </a:rPr>
              <a:t>Symbol</a:t>
            </a:r>
          </a:p>
        </p:txBody>
      </p:sp>
      <p:sp>
        <p:nvSpPr>
          <p:cNvPr id="101" name="TextBox 101"/>
          <p:cNvSpPr txBox="1"/>
          <p:nvPr/>
        </p:nvSpPr>
        <p:spPr>
          <a:xfrm>
            <a:off x="9496959" y="7043703"/>
            <a:ext cx="552066" cy="192237"/>
          </a:xfrm>
          <a:prstGeom prst="rect">
            <a:avLst/>
          </a:prstGeom>
        </p:spPr>
        <p:txBody>
          <a:bodyPr lIns="0" tIns="0" rIns="0" bIns="0" rtlCol="0" anchor="t">
            <a:spAutoFit/>
          </a:bodyPr>
          <a:lstStyle/>
          <a:p>
            <a:pPr algn="ctr">
              <a:lnSpc>
                <a:spcPts val="1692"/>
              </a:lnSpc>
              <a:spcBef>
                <a:spcPct val="0"/>
              </a:spcBef>
            </a:pPr>
            <a:r>
              <a:rPr lang="en-US" sz="1208">
                <a:solidFill>
                  <a:srgbClr val="000000"/>
                </a:solidFill>
                <a:latin typeface="Alatsi"/>
                <a:ea typeface="Alatsi"/>
                <a:cs typeface="Alatsi"/>
                <a:sym typeface="Alatsi"/>
              </a:rPr>
              <a:t>Offset</a:t>
            </a:r>
          </a:p>
        </p:txBody>
      </p:sp>
      <p:sp>
        <p:nvSpPr>
          <p:cNvPr id="102" name="TextBox 102"/>
          <p:cNvSpPr txBox="1"/>
          <p:nvPr/>
        </p:nvSpPr>
        <p:spPr>
          <a:xfrm>
            <a:off x="8413079" y="7495807"/>
            <a:ext cx="552066" cy="192237"/>
          </a:xfrm>
          <a:prstGeom prst="rect">
            <a:avLst/>
          </a:prstGeom>
        </p:spPr>
        <p:txBody>
          <a:bodyPr lIns="0" tIns="0" rIns="0" bIns="0" rtlCol="0" anchor="t">
            <a:spAutoFit/>
          </a:bodyPr>
          <a:lstStyle/>
          <a:p>
            <a:pPr algn="ctr">
              <a:lnSpc>
                <a:spcPts val="1692"/>
              </a:lnSpc>
              <a:spcBef>
                <a:spcPct val="0"/>
              </a:spcBef>
            </a:pPr>
            <a:r>
              <a:rPr lang="en-US" sz="1208">
                <a:solidFill>
                  <a:srgbClr val="000000"/>
                </a:solidFill>
                <a:latin typeface="Alatsi"/>
                <a:ea typeface="Alatsi"/>
                <a:cs typeface="Alatsi"/>
                <a:sym typeface="Alatsi"/>
              </a:rPr>
              <a:t>MAX</a:t>
            </a:r>
          </a:p>
        </p:txBody>
      </p:sp>
      <p:sp>
        <p:nvSpPr>
          <p:cNvPr id="103" name="TextBox 103"/>
          <p:cNvSpPr txBox="1"/>
          <p:nvPr/>
        </p:nvSpPr>
        <p:spPr>
          <a:xfrm>
            <a:off x="8413079" y="7947911"/>
            <a:ext cx="552066" cy="192237"/>
          </a:xfrm>
          <a:prstGeom prst="rect">
            <a:avLst/>
          </a:prstGeom>
        </p:spPr>
        <p:txBody>
          <a:bodyPr lIns="0" tIns="0" rIns="0" bIns="0" rtlCol="0" anchor="t">
            <a:spAutoFit/>
          </a:bodyPr>
          <a:lstStyle/>
          <a:p>
            <a:pPr algn="ctr">
              <a:lnSpc>
                <a:spcPts val="1692"/>
              </a:lnSpc>
              <a:spcBef>
                <a:spcPct val="0"/>
              </a:spcBef>
            </a:pPr>
            <a:r>
              <a:rPr lang="en-US" sz="1208">
                <a:solidFill>
                  <a:srgbClr val="000000"/>
                </a:solidFill>
                <a:latin typeface="Alatsi"/>
                <a:ea typeface="Alatsi"/>
                <a:cs typeface="Alatsi"/>
                <a:sym typeface="Alatsi"/>
              </a:rPr>
              <a:t>TOTAL</a:t>
            </a:r>
          </a:p>
        </p:txBody>
      </p:sp>
      <p:sp>
        <p:nvSpPr>
          <p:cNvPr id="104" name="TextBox 104"/>
          <p:cNvSpPr txBox="1"/>
          <p:nvPr/>
        </p:nvSpPr>
        <p:spPr>
          <a:xfrm>
            <a:off x="8413079" y="8400015"/>
            <a:ext cx="552066" cy="192237"/>
          </a:xfrm>
          <a:prstGeom prst="rect">
            <a:avLst/>
          </a:prstGeom>
        </p:spPr>
        <p:txBody>
          <a:bodyPr lIns="0" tIns="0" rIns="0" bIns="0" rtlCol="0" anchor="t">
            <a:spAutoFit/>
          </a:bodyPr>
          <a:lstStyle/>
          <a:p>
            <a:pPr algn="ctr">
              <a:lnSpc>
                <a:spcPts val="1692"/>
              </a:lnSpc>
              <a:spcBef>
                <a:spcPct val="0"/>
              </a:spcBef>
            </a:pPr>
            <a:r>
              <a:rPr lang="en-US" sz="1208">
                <a:solidFill>
                  <a:srgbClr val="000000"/>
                </a:solidFill>
                <a:latin typeface="Alatsi"/>
                <a:ea typeface="Alatsi"/>
                <a:cs typeface="Alatsi"/>
                <a:sym typeface="Alatsi"/>
              </a:rPr>
              <a:t>COUNT</a:t>
            </a:r>
          </a:p>
        </p:txBody>
      </p:sp>
      <p:sp>
        <p:nvSpPr>
          <p:cNvPr id="105" name="TextBox 105"/>
          <p:cNvSpPr txBox="1"/>
          <p:nvPr/>
        </p:nvSpPr>
        <p:spPr>
          <a:xfrm>
            <a:off x="8413079" y="8852119"/>
            <a:ext cx="552066" cy="192237"/>
          </a:xfrm>
          <a:prstGeom prst="rect">
            <a:avLst/>
          </a:prstGeom>
        </p:spPr>
        <p:txBody>
          <a:bodyPr lIns="0" tIns="0" rIns="0" bIns="0" rtlCol="0" anchor="t">
            <a:spAutoFit/>
          </a:bodyPr>
          <a:lstStyle/>
          <a:p>
            <a:pPr algn="ctr">
              <a:lnSpc>
                <a:spcPts val="1692"/>
              </a:lnSpc>
              <a:spcBef>
                <a:spcPct val="0"/>
              </a:spcBef>
            </a:pPr>
            <a:r>
              <a:rPr lang="en-US" sz="1208">
                <a:solidFill>
                  <a:srgbClr val="000000"/>
                </a:solidFill>
                <a:latin typeface="Alatsi"/>
                <a:ea typeface="Alatsi"/>
                <a:cs typeface="Alatsi"/>
                <a:sym typeface="Alatsi"/>
              </a:rPr>
              <a:t>STRTLP</a:t>
            </a:r>
          </a:p>
        </p:txBody>
      </p:sp>
      <p:sp>
        <p:nvSpPr>
          <p:cNvPr id="106" name="TextBox 106"/>
          <p:cNvSpPr txBox="1"/>
          <p:nvPr/>
        </p:nvSpPr>
        <p:spPr>
          <a:xfrm>
            <a:off x="9496959" y="7495807"/>
            <a:ext cx="552066" cy="192237"/>
          </a:xfrm>
          <a:prstGeom prst="rect">
            <a:avLst/>
          </a:prstGeom>
        </p:spPr>
        <p:txBody>
          <a:bodyPr lIns="0" tIns="0" rIns="0" bIns="0" rtlCol="0" anchor="t">
            <a:spAutoFit/>
          </a:bodyPr>
          <a:lstStyle/>
          <a:p>
            <a:pPr algn="ctr">
              <a:lnSpc>
                <a:spcPts val="1692"/>
              </a:lnSpc>
              <a:spcBef>
                <a:spcPct val="0"/>
              </a:spcBef>
            </a:pPr>
            <a:r>
              <a:rPr lang="en-US" sz="1208">
                <a:solidFill>
                  <a:srgbClr val="000000"/>
                </a:solidFill>
                <a:latin typeface="Alatsi"/>
                <a:ea typeface="Alatsi"/>
                <a:cs typeface="Alatsi"/>
                <a:sym typeface="Alatsi"/>
              </a:rPr>
              <a:t>+15</a:t>
            </a:r>
          </a:p>
        </p:txBody>
      </p:sp>
      <p:sp>
        <p:nvSpPr>
          <p:cNvPr id="107" name="TextBox 107"/>
          <p:cNvSpPr txBox="1"/>
          <p:nvPr/>
        </p:nvSpPr>
        <p:spPr>
          <a:xfrm>
            <a:off x="9496959" y="7940852"/>
            <a:ext cx="552066" cy="192237"/>
          </a:xfrm>
          <a:prstGeom prst="rect">
            <a:avLst/>
          </a:prstGeom>
        </p:spPr>
        <p:txBody>
          <a:bodyPr lIns="0" tIns="0" rIns="0" bIns="0" rtlCol="0" anchor="t">
            <a:spAutoFit/>
          </a:bodyPr>
          <a:lstStyle/>
          <a:p>
            <a:pPr algn="ctr">
              <a:lnSpc>
                <a:spcPts val="1692"/>
              </a:lnSpc>
              <a:spcBef>
                <a:spcPct val="0"/>
              </a:spcBef>
            </a:pPr>
            <a:r>
              <a:rPr lang="en-US" sz="1208">
                <a:solidFill>
                  <a:srgbClr val="000000"/>
                </a:solidFill>
                <a:latin typeface="Alatsi"/>
                <a:ea typeface="Alatsi"/>
                <a:cs typeface="Alatsi"/>
                <a:sym typeface="Alatsi"/>
              </a:rPr>
              <a:t>+16</a:t>
            </a:r>
          </a:p>
        </p:txBody>
      </p:sp>
      <p:sp>
        <p:nvSpPr>
          <p:cNvPr id="108" name="TextBox 108"/>
          <p:cNvSpPr txBox="1"/>
          <p:nvPr/>
        </p:nvSpPr>
        <p:spPr>
          <a:xfrm>
            <a:off x="9496959" y="8400015"/>
            <a:ext cx="552066" cy="192237"/>
          </a:xfrm>
          <a:prstGeom prst="rect">
            <a:avLst/>
          </a:prstGeom>
        </p:spPr>
        <p:txBody>
          <a:bodyPr lIns="0" tIns="0" rIns="0" bIns="0" rtlCol="0" anchor="t">
            <a:spAutoFit/>
          </a:bodyPr>
          <a:lstStyle/>
          <a:p>
            <a:pPr algn="ctr">
              <a:lnSpc>
                <a:spcPts val="1692"/>
              </a:lnSpc>
              <a:spcBef>
                <a:spcPct val="0"/>
              </a:spcBef>
            </a:pPr>
            <a:r>
              <a:rPr lang="en-US" sz="1208">
                <a:solidFill>
                  <a:srgbClr val="000000"/>
                </a:solidFill>
                <a:latin typeface="Alatsi"/>
                <a:ea typeface="Alatsi"/>
                <a:cs typeface="Alatsi"/>
                <a:sym typeface="Alatsi"/>
              </a:rPr>
              <a:t>+17</a:t>
            </a:r>
          </a:p>
        </p:txBody>
      </p:sp>
      <p:sp>
        <p:nvSpPr>
          <p:cNvPr id="109" name="TextBox 109"/>
          <p:cNvSpPr txBox="1"/>
          <p:nvPr/>
        </p:nvSpPr>
        <p:spPr>
          <a:xfrm>
            <a:off x="9496959" y="8857299"/>
            <a:ext cx="552066" cy="192237"/>
          </a:xfrm>
          <a:prstGeom prst="rect">
            <a:avLst/>
          </a:prstGeom>
        </p:spPr>
        <p:txBody>
          <a:bodyPr lIns="0" tIns="0" rIns="0" bIns="0" rtlCol="0" anchor="t">
            <a:spAutoFit/>
          </a:bodyPr>
          <a:lstStyle/>
          <a:p>
            <a:pPr algn="ctr">
              <a:lnSpc>
                <a:spcPts val="1692"/>
              </a:lnSpc>
              <a:spcBef>
                <a:spcPct val="0"/>
              </a:spcBef>
            </a:pPr>
            <a:r>
              <a:rPr lang="en-US" sz="1208">
                <a:solidFill>
                  <a:srgbClr val="000000"/>
                </a:solidFill>
                <a:latin typeface="Alatsi"/>
                <a:ea typeface="Alatsi"/>
                <a:cs typeface="Alatsi"/>
                <a:sym typeface="Alatsi"/>
              </a:rPr>
              <a:t>+7</a:t>
            </a:r>
          </a:p>
        </p:txBody>
      </p:sp>
      <p:sp>
        <p:nvSpPr>
          <p:cNvPr id="110" name="TextBox 110"/>
          <p:cNvSpPr txBox="1"/>
          <p:nvPr/>
        </p:nvSpPr>
        <p:spPr>
          <a:xfrm>
            <a:off x="8468676" y="9165373"/>
            <a:ext cx="1559388" cy="242040"/>
          </a:xfrm>
          <a:prstGeom prst="rect">
            <a:avLst/>
          </a:prstGeom>
        </p:spPr>
        <p:txBody>
          <a:bodyPr lIns="0" tIns="0" rIns="0" bIns="0" rtlCol="0" anchor="t">
            <a:spAutoFit/>
          </a:bodyPr>
          <a:lstStyle/>
          <a:p>
            <a:pPr algn="ctr">
              <a:lnSpc>
                <a:spcPts val="1977"/>
              </a:lnSpc>
              <a:spcBef>
                <a:spcPct val="0"/>
              </a:spcBef>
            </a:pPr>
            <a:r>
              <a:rPr lang="en-US" sz="1412">
                <a:solidFill>
                  <a:srgbClr val="FFFFFF"/>
                </a:solidFill>
                <a:latin typeface="Alatsi"/>
                <a:ea typeface="Alatsi"/>
                <a:cs typeface="Alatsi"/>
                <a:sym typeface="Alatsi"/>
              </a:rPr>
              <a:t>Symbol Table</a:t>
            </a:r>
          </a:p>
        </p:txBody>
      </p:sp>
      <p:grpSp>
        <p:nvGrpSpPr>
          <p:cNvPr id="111" name="Group 111"/>
          <p:cNvGrpSpPr/>
          <p:nvPr/>
        </p:nvGrpSpPr>
        <p:grpSpPr>
          <a:xfrm>
            <a:off x="8232072" y="2789971"/>
            <a:ext cx="4623101" cy="372956"/>
            <a:chOff x="0" y="0"/>
            <a:chExt cx="4615491" cy="372342"/>
          </a:xfrm>
        </p:grpSpPr>
        <p:sp>
          <p:nvSpPr>
            <p:cNvPr id="112" name="Freeform 112"/>
            <p:cNvSpPr/>
            <p:nvPr/>
          </p:nvSpPr>
          <p:spPr>
            <a:xfrm>
              <a:off x="0" y="0"/>
              <a:ext cx="4615491" cy="372342"/>
            </a:xfrm>
            <a:custGeom>
              <a:avLst/>
              <a:gdLst/>
              <a:ahLst/>
              <a:cxnLst/>
              <a:rect l="l" t="t" r="r" b="b"/>
              <a:pathLst>
                <a:path w="4615491" h="372342">
                  <a:moveTo>
                    <a:pt x="0" y="0"/>
                  </a:moveTo>
                  <a:lnTo>
                    <a:pt x="0" y="372342"/>
                  </a:lnTo>
                  <a:lnTo>
                    <a:pt x="4615491" y="372342"/>
                  </a:lnTo>
                  <a:lnTo>
                    <a:pt x="4615491" y="0"/>
                  </a:lnTo>
                  <a:lnTo>
                    <a:pt x="0" y="0"/>
                  </a:lnTo>
                  <a:close/>
                  <a:moveTo>
                    <a:pt x="4554531" y="311382"/>
                  </a:moveTo>
                  <a:lnTo>
                    <a:pt x="59690" y="311382"/>
                  </a:lnTo>
                  <a:lnTo>
                    <a:pt x="59690" y="59690"/>
                  </a:lnTo>
                  <a:lnTo>
                    <a:pt x="4554531" y="59690"/>
                  </a:lnTo>
                  <a:lnTo>
                    <a:pt x="4554531" y="311382"/>
                  </a:lnTo>
                  <a:close/>
                </a:path>
              </a:pathLst>
            </a:custGeom>
            <a:solidFill>
              <a:srgbClr val="FFF6EF"/>
            </a:solidFill>
          </p:spPr>
          <p:txBody>
            <a:bodyPr/>
            <a:lstStyle/>
            <a:p>
              <a:endParaRPr lang="en-PH"/>
            </a:p>
          </p:txBody>
        </p:sp>
      </p:grpSp>
      <p:grpSp>
        <p:nvGrpSpPr>
          <p:cNvPr id="113" name="Group 113"/>
          <p:cNvGrpSpPr/>
          <p:nvPr/>
        </p:nvGrpSpPr>
        <p:grpSpPr>
          <a:xfrm>
            <a:off x="8232072" y="3158066"/>
            <a:ext cx="4623101" cy="372956"/>
            <a:chOff x="0" y="0"/>
            <a:chExt cx="4615491" cy="372342"/>
          </a:xfrm>
        </p:grpSpPr>
        <p:sp>
          <p:nvSpPr>
            <p:cNvPr id="114" name="Freeform 114"/>
            <p:cNvSpPr/>
            <p:nvPr/>
          </p:nvSpPr>
          <p:spPr>
            <a:xfrm>
              <a:off x="0" y="0"/>
              <a:ext cx="4615491" cy="372342"/>
            </a:xfrm>
            <a:custGeom>
              <a:avLst/>
              <a:gdLst/>
              <a:ahLst/>
              <a:cxnLst/>
              <a:rect l="l" t="t" r="r" b="b"/>
              <a:pathLst>
                <a:path w="4615491" h="372342">
                  <a:moveTo>
                    <a:pt x="0" y="0"/>
                  </a:moveTo>
                  <a:lnTo>
                    <a:pt x="0" y="372342"/>
                  </a:lnTo>
                  <a:lnTo>
                    <a:pt x="4615491" y="372342"/>
                  </a:lnTo>
                  <a:lnTo>
                    <a:pt x="4615491" y="0"/>
                  </a:lnTo>
                  <a:lnTo>
                    <a:pt x="0" y="0"/>
                  </a:lnTo>
                  <a:close/>
                  <a:moveTo>
                    <a:pt x="4554531" y="311382"/>
                  </a:moveTo>
                  <a:lnTo>
                    <a:pt x="59690" y="311382"/>
                  </a:lnTo>
                  <a:lnTo>
                    <a:pt x="59690" y="59690"/>
                  </a:lnTo>
                  <a:lnTo>
                    <a:pt x="4554531" y="59690"/>
                  </a:lnTo>
                  <a:lnTo>
                    <a:pt x="4554531" y="311382"/>
                  </a:lnTo>
                  <a:close/>
                </a:path>
              </a:pathLst>
            </a:custGeom>
            <a:solidFill>
              <a:srgbClr val="FFF6EF"/>
            </a:solidFill>
          </p:spPr>
          <p:txBody>
            <a:bodyPr/>
            <a:lstStyle/>
            <a:p>
              <a:endParaRPr lang="en-PH"/>
            </a:p>
          </p:txBody>
        </p:sp>
      </p:grpSp>
      <p:grpSp>
        <p:nvGrpSpPr>
          <p:cNvPr id="115" name="Group 115"/>
          <p:cNvGrpSpPr/>
          <p:nvPr/>
        </p:nvGrpSpPr>
        <p:grpSpPr>
          <a:xfrm>
            <a:off x="8232072" y="3472797"/>
            <a:ext cx="4623101" cy="372956"/>
            <a:chOff x="0" y="0"/>
            <a:chExt cx="4615491" cy="372342"/>
          </a:xfrm>
        </p:grpSpPr>
        <p:sp>
          <p:nvSpPr>
            <p:cNvPr id="116" name="Freeform 116"/>
            <p:cNvSpPr/>
            <p:nvPr/>
          </p:nvSpPr>
          <p:spPr>
            <a:xfrm>
              <a:off x="0" y="0"/>
              <a:ext cx="4615491" cy="372342"/>
            </a:xfrm>
            <a:custGeom>
              <a:avLst/>
              <a:gdLst/>
              <a:ahLst/>
              <a:cxnLst/>
              <a:rect l="l" t="t" r="r" b="b"/>
              <a:pathLst>
                <a:path w="4615491" h="372342">
                  <a:moveTo>
                    <a:pt x="0" y="0"/>
                  </a:moveTo>
                  <a:lnTo>
                    <a:pt x="0" y="372342"/>
                  </a:lnTo>
                  <a:lnTo>
                    <a:pt x="4615491" y="372342"/>
                  </a:lnTo>
                  <a:lnTo>
                    <a:pt x="4615491" y="0"/>
                  </a:lnTo>
                  <a:lnTo>
                    <a:pt x="0" y="0"/>
                  </a:lnTo>
                  <a:close/>
                  <a:moveTo>
                    <a:pt x="4554531" y="311382"/>
                  </a:moveTo>
                  <a:lnTo>
                    <a:pt x="59690" y="311382"/>
                  </a:lnTo>
                  <a:lnTo>
                    <a:pt x="59690" y="59690"/>
                  </a:lnTo>
                  <a:lnTo>
                    <a:pt x="4554531" y="59690"/>
                  </a:lnTo>
                  <a:lnTo>
                    <a:pt x="4554531" y="311382"/>
                  </a:lnTo>
                  <a:close/>
                </a:path>
              </a:pathLst>
            </a:custGeom>
            <a:solidFill>
              <a:srgbClr val="FFF6EF"/>
            </a:solidFill>
          </p:spPr>
          <p:txBody>
            <a:bodyPr/>
            <a:lstStyle/>
            <a:p>
              <a:endParaRPr lang="en-PH"/>
            </a:p>
          </p:txBody>
        </p:sp>
      </p:grpSp>
      <p:grpSp>
        <p:nvGrpSpPr>
          <p:cNvPr id="117" name="Group 117"/>
          <p:cNvGrpSpPr/>
          <p:nvPr/>
        </p:nvGrpSpPr>
        <p:grpSpPr>
          <a:xfrm>
            <a:off x="8232072" y="3840892"/>
            <a:ext cx="4623101" cy="372956"/>
            <a:chOff x="0" y="0"/>
            <a:chExt cx="4615491" cy="372342"/>
          </a:xfrm>
        </p:grpSpPr>
        <p:sp>
          <p:nvSpPr>
            <p:cNvPr id="118" name="Freeform 118"/>
            <p:cNvSpPr/>
            <p:nvPr/>
          </p:nvSpPr>
          <p:spPr>
            <a:xfrm>
              <a:off x="0" y="0"/>
              <a:ext cx="4615491" cy="372342"/>
            </a:xfrm>
            <a:custGeom>
              <a:avLst/>
              <a:gdLst/>
              <a:ahLst/>
              <a:cxnLst/>
              <a:rect l="l" t="t" r="r" b="b"/>
              <a:pathLst>
                <a:path w="4615491" h="372342">
                  <a:moveTo>
                    <a:pt x="0" y="0"/>
                  </a:moveTo>
                  <a:lnTo>
                    <a:pt x="0" y="372342"/>
                  </a:lnTo>
                  <a:lnTo>
                    <a:pt x="4615491" y="372342"/>
                  </a:lnTo>
                  <a:lnTo>
                    <a:pt x="4615491" y="0"/>
                  </a:lnTo>
                  <a:lnTo>
                    <a:pt x="0" y="0"/>
                  </a:lnTo>
                  <a:close/>
                  <a:moveTo>
                    <a:pt x="4554531" y="311382"/>
                  </a:moveTo>
                  <a:lnTo>
                    <a:pt x="59690" y="311382"/>
                  </a:lnTo>
                  <a:lnTo>
                    <a:pt x="59690" y="59690"/>
                  </a:lnTo>
                  <a:lnTo>
                    <a:pt x="4554531" y="59690"/>
                  </a:lnTo>
                  <a:lnTo>
                    <a:pt x="4554531" y="311382"/>
                  </a:lnTo>
                  <a:close/>
                </a:path>
              </a:pathLst>
            </a:custGeom>
            <a:solidFill>
              <a:srgbClr val="FFF6EF"/>
            </a:solidFill>
          </p:spPr>
          <p:txBody>
            <a:bodyPr/>
            <a:lstStyle/>
            <a:p>
              <a:endParaRPr lang="en-PH"/>
            </a:p>
          </p:txBody>
        </p:sp>
      </p:grpSp>
      <p:grpSp>
        <p:nvGrpSpPr>
          <p:cNvPr id="119" name="Group 119"/>
          <p:cNvGrpSpPr/>
          <p:nvPr/>
        </p:nvGrpSpPr>
        <p:grpSpPr>
          <a:xfrm>
            <a:off x="8232072" y="4213848"/>
            <a:ext cx="4623101" cy="372956"/>
            <a:chOff x="0" y="0"/>
            <a:chExt cx="4615491" cy="372342"/>
          </a:xfrm>
        </p:grpSpPr>
        <p:sp>
          <p:nvSpPr>
            <p:cNvPr id="120" name="Freeform 120"/>
            <p:cNvSpPr/>
            <p:nvPr/>
          </p:nvSpPr>
          <p:spPr>
            <a:xfrm>
              <a:off x="0" y="0"/>
              <a:ext cx="4615491" cy="372342"/>
            </a:xfrm>
            <a:custGeom>
              <a:avLst/>
              <a:gdLst/>
              <a:ahLst/>
              <a:cxnLst/>
              <a:rect l="l" t="t" r="r" b="b"/>
              <a:pathLst>
                <a:path w="4615491" h="372342">
                  <a:moveTo>
                    <a:pt x="0" y="0"/>
                  </a:moveTo>
                  <a:lnTo>
                    <a:pt x="0" y="372342"/>
                  </a:lnTo>
                  <a:lnTo>
                    <a:pt x="4615491" y="372342"/>
                  </a:lnTo>
                  <a:lnTo>
                    <a:pt x="4615491" y="0"/>
                  </a:lnTo>
                  <a:lnTo>
                    <a:pt x="0" y="0"/>
                  </a:lnTo>
                  <a:close/>
                  <a:moveTo>
                    <a:pt x="4554531" y="311382"/>
                  </a:moveTo>
                  <a:lnTo>
                    <a:pt x="59690" y="311382"/>
                  </a:lnTo>
                  <a:lnTo>
                    <a:pt x="59690" y="59690"/>
                  </a:lnTo>
                  <a:lnTo>
                    <a:pt x="4554531" y="59690"/>
                  </a:lnTo>
                  <a:lnTo>
                    <a:pt x="4554531" y="311382"/>
                  </a:lnTo>
                  <a:close/>
                </a:path>
              </a:pathLst>
            </a:custGeom>
            <a:solidFill>
              <a:srgbClr val="FFF6EF"/>
            </a:solidFill>
          </p:spPr>
          <p:txBody>
            <a:bodyPr/>
            <a:lstStyle/>
            <a:p>
              <a:endParaRPr lang="en-PH"/>
            </a:p>
          </p:txBody>
        </p:sp>
      </p:grpSp>
      <p:sp>
        <p:nvSpPr>
          <p:cNvPr id="121" name="TextBox 121"/>
          <p:cNvSpPr txBox="1"/>
          <p:nvPr/>
        </p:nvSpPr>
        <p:spPr>
          <a:xfrm>
            <a:off x="8461178" y="2823935"/>
            <a:ext cx="3926545" cy="279151"/>
          </a:xfrm>
          <a:prstGeom prst="rect">
            <a:avLst/>
          </a:prstGeom>
        </p:spPr>
        <p:txBody>
          <a:bodyPr lIns="0" tIns="0" rIns="0" bIns="0" rtlCol="0" anchor="t">
            <a:spAutoFit/>
          </a:bodyPr>
          <a:lstStyle/>
          <a:p>
            <a:pPr algn="just">
              <a:lnSpc>
                <a:spcPts val="2226"/>
              </a:lnSpc>
            </a:pPr>
            <a:r>
              <a:rPr lang="en-US" sz="1590" b="1">
                <a:solidFill>
                  <a:srgbClr val="FFFFFF"/>
                </a:solidFill>
                <a:latin typeface="Now Bold"/>
                <a:ea typeface="Now Bold"/>
                <a:cs typeface="Now Bold"/>
                <a:sym typeface="Now Bold"/>
              </a:rPr>
              <a:t>0001 0000</a:t>
            </a:r>
          </a:p>
        </p:txBody>
      </p:sp>
      <p:sp>
        <p:nvSpPr>
          <p:cNvPr id="122" name="TextBox 122"/>
          <p:cNvSpPr txBox="1"/>
          <p:nvPr/>
        </p:nvSpPr>
        <p:spPr>
          <a:xfrm>
            <a:off x="8461178" y="3206708"/>
            <a:ext cx="3587710" cy="279151"/>
          </a:xfrm>
          <a:prstGeom prst="rect">
            <a:avLst/>
          </a:prstGeom>
        </p:spPr>
        <p:txBody>
          <a:bodyPr lIns="0" tIns="0" rIns="0" bIns="0" rtlCol="0" anchor="t">
            <a:spAutoFit/>
          </a:bodyPr>
          <a:lstStyle/>
          <a:p>
            <a:pPr algn="just">
              <a:lnSpc>
                <a:spcPts val="2226"/>
              </a:lnSpc>
            </a:pPr>
            <a:r>
              <a:rPr lang="en-US" sz="1590" b="1">
                <a:solidFill>
                  <a:srgbClr val="FFFFFF"/>
                </a:solidFill>
                <a:latin typeface="Now Bold"/>
                <a:ea typeface="Now Bold"/>
                <a:cs typeface="Now Bold"/>
                <a:sym typeface="Now Bold"/>
              </a:rPr>
              <a:t>0110 0001   0000 0000 0011 0000</a:t>
            </a:r>
          </a:p>
        </p:txBody>
      </p:sp>
      <p:sp>
        <p:nvSpPr>
          <p:cNvPr id="123" name="TextBox 123"/>
          <p:cNvSpPr txBox="1"/>
          <p:nvPr/>
        </p:nvSpPr>
        <p:spPr>
          <a:xfrm>
            <a:off x="8461178" y="3509883"/>
            <a:ext cx="3370856" cy="279151"/>
          </a:xfrm>
          <a:prstGeom prst="rect">
            <a:avLst/>
          </a:prstGeom>
        </p:spPr>
        <p:txBody>
          <a:bodyPr lIns="0" tIns="0" rIns="0" bIns="0" rtlCol="0" anchor="t">
            <a:spAutoFit/>
          </a:bodyPr>
          <a:lstStyle/>
          <a:p>
            <a:pPr algn="just">
              <a:lnSpc>
                <a:spcPts val="2226"/>
              </a:lnSpc>
            </a:pPr>
            <a:r>
              <a:rPr lang="en-US" sz="1590" b="1">
                <a:solidFill>
                  <a:srgbClr val="FFFFFF"/>
                </a:solidFill>
                <a:latin typeface="Now Bold"/>
                <a:ea typeface="Now Bold"/>
                <a:cs typeface="Now Bold"/>
                <a:sym typeface="Now Bold"/>
              </a:rPr>
              <a:t>0100 0100  0000 0000 0000 1111</a:t>
            </a:r>
          </a:p>
        </p:txBody>
      </p:sp>
      <p:sp>
        <p:nvSpPr>
          <p:cNvPr id="124" name="TextBox 124"/>
          <p:cNvSpPr txBox="1"/>
          <p:nvPr/>
        </p:nvSpPr>
        <p:spPr>
          <a:xfrm>
            <a:off x="8456279" y="3894885"/>
            <a:ext cx="3768803" cy="279151"/>
          </a:xfrm>
          <a:prstGeom prst="rect">
            <a:avLst/>
          </a:prstGeom>
        </p:spPr>
        <p:txBody>
          <a:bodyPr lIns="0" tIns="0" rIns="0" bIns="0" rtlCol="0" anchor="t">
            <a:spAutoFit/>
          </a:bodyPr>
          <a:lstStyle/>
          <a:p>
            <a:pPr algn="just">
              <a:lnSpc>
                <a:spcPts val="2226"/>
              </a:lnSpc>
            </a:pPr>
            <a:r>
              <a:rPr lang="en-US" sz="1590" b="1">
                <a:solidFill>
                  <a:srgbClr val="FFFFFF"/>
                </a:solidFill>
                <a:latin typeface="Now Bold"/>
                <a:ea typeface="Now Bold"/>
                <a:cs typeface="Now Bold"/>
                <a:sym typeface="Now Bold"/>
              </a:rPr>
              <a:t>0010 0001  0000 0000 0000 0000</a:t>
            </a:r>
          </a:p>
        </p:txBody>
      </p:sp>
      <p:sp>
        <p:nvSpPr>
          <p:cNvPr id="125" name="TextBox 125"/>
          <p:cNvSpPr txBox="1"/>
          <p:nvPr/>
        </p:nvSpPr>
        <p:spPr>
          <a:xfrm>
            <a:off x="8456279" y="4266225"/>
            <a:ext cx="4505658" cy="279151"/>
          </a:xfrm>
          <a:prstGeom prst="rect">
            <a:avLst/>
          </a:prstGeom>
        </p:spPr>
        <p:txBody>
          <a:bodyPr lIns="0" tIns="0" rIns="0" bIns="0" rtlCol="0" anchor="t">
            <a:spAutoFit/>
          </a:bodyPr>
          <a:lstStyle/>
          <a:p>
            <a:pPr algn="just">
              <a:lnSpc>
                <a:spcPts val="2226"/>
              </a:lnSpc>
            </a:pPr>
            <a:r>
              <a:rPr lang="en-US" sz="1590" b="1">
                <a:solidFill>
                  <a:srgbClr val="FFFFFF"/>
                </a:solidFill>
                <a:latin typeface="Now Bold"/>
                <a:ea typeface="Now Bold"/>
                <a:cs typeface="Now Bold"/>
                <a:sym typeface="Now Bold"/>
              </a:rPr>
              <a:t>0100 0100  0000 0000 0001 0000</a:t>
            </a:r>
          </a:p>
        </p:txBody>
      </p:sp>
      <p:grpSp>
        <p:nvGrpSpPr>
          <p:cNvPr id="126" name="Group 126"/>
          <p:cNvGrpSpPr/>
          <p:nvPr/>
        </p:nvGrpSpPr>
        <p:grpSpPr>
          <a:xfrm>
            <a:off x="8232072" y="4605854"/>
            <a:ext cx="4623101" cy="372956"/>
            <a:chOff x="0" y="0"/>
            <a:chExt cx="4615491" cy="372342"/>
          </a:xfrm>
        </p:grpSpPr>
        <p:sp>
          <p:nvSpPr>
            <p:cNvPr id="127" name="Freeform 127"/>
            <p:cNvSpPr/>
            <p:nvPr/>
          </p:nvSpPr>
          <p:spPr>
            <a:xfrm>
              <a:off x="0" y="0"/>
              <a:ext cx="4615491" cy="372342"/>
            </a:xfrm>
            <a:custGeom>
              <a:avLst/>
              <a:gdLst/>
              <a:ahLst/>
              <a:cxnLst/>
              <a:rect l="l" t="t" r="r" b="b"/>
              <a:pathLst>
                <a:path w="4615491" h="372342">
                  <a:moveTo>
                    <a:pt x="0" y="0"/>
                  </a:moveTo>
                  <a:lnTo>
                    <a:pt x="0" y="372342"/>
                  </a:lnTo>
                  <a:lnTo>
                    <a:pt x="4615491" y="372342"/>
                  </a:lnTo>
                  <a:lnTo>
                    <a:pt x="4615491" y="0"/>
                  </a:lnTo>
                  <a:lnTo>
                    <a:pt x="0" y="0"/>
                  </a:lnTo>
                  <a:close/>
                  <a:moveTo>
                    <a:pt x="4554531" y="311382"/>
                  </a:moveTo>
                  <a:lnTo>
                    <a:pt x="59690" y="311382"/>
                  </a:lnTo>
                  <a:lnTo>
                    <a:pt x="59690" y="59690"/>
                  </a:lnTo>
                  <a:lnTo>
                    <a:pt x="4554531" y="59690"/>
                  </a:lnTo>
                  <a:lnTo>
                    <a:pt x="4554531" y="311382"/>
                  </a:lnTo>
                  <a:close/>
                </a:path>
              </a:pathLst>
            </a:custGeom>
            <a:solidFill>
              <a:srgbClr val="FFF6EF"/>
            </a:solidFill>
          </p:spPr>
          <p:txBody>
            <a:bodyPr/>
            <a:lstStyle/>
            <a:p>
              <a:endParaRPr lang="en-PH"/>
            </a:p>
          </p:txBody>
        </p:sp>
      </p:grpSp>
      <p:grpSp>
        <p:nvGrpSpPr>
          <p:cNvPr id="128" name="Group 128"/>
          <p:cNvGrpSpPr/>
          <p:nvPr/>
        </p:nvGrpSpPr>
        <p:grpSpPr>
          <a:xfrm>
            <a:off x="8232072" y="2745822"/>
            <a:ext cx="1443782" cy="460886"/>
            <a:chOff x="0" y="0"/>
            <a:chExt cx="1441405" cy="460128"/>
          </a:xfrm>
        </p:grpSpPr>
        <p:sp>
          <p:nvSpPr>
            <p:cNvPr id="129" name="Freeform 129"/>
            <p:cNvSpPr/>
            <p:nvPr/>
          </p:nvSpPr>
          <p:spPr>
            <a:xfrm>
              <a:off x="0" y="0"/>
              <a:ext cx="1441405" cy="460128"/>
            </a:xfrm>
            <a:custGeom>
              <a:avLst/>
              <a:gdLst/>
              <a:ahLst/>
              <a:cxnLst/>
              <a:rect l="l" t="t" r="r" b="b"/>
              <a:pathLst>
                <a:path w="1441405" h="460128">
                  <a:moveTo>
                    <a:pt x="0" y="0"/>
                  </a:moveTo>
                  <a:lnTo>
                    <a:pt x="0" y="460128"/>
                  </a:lnTo>
                  <a:lnTo>
                    <a:pt x="1441405" y="460128"/>
                  </a:lnTo>
                  <a:lnTo>
                    <a:pt x="1441405" y="0"/>
                  </a:lnTo>
                  <a:lnTo>
                    <a:pt x="0" y="0"/>
                  </a:lnTo>
                  <a:close/>
                  <a:moveTo>
                    <a:pt x="1380445" y="399167"/>
                  </a:moveTo>
                  <a:lnTo>
                    <a:pt x="59690" y="399167"/>
                  </a:lnTo>
                  <a:lnTo>
                    <a:pt x="59690" y="59690"/>
                  </a:lnTo>
                  <a:lnTo>
                    <a:pt x="1380445" y="59690"/>
                  </a:lnTo>
                  <a:lnTo>
                    <a:pt x="1380445" y="399167"/>
                  </a:lnTo>
                  <a:close/>
                </a:path>
              </a:pathLst>
            </a:custGeom>
            <a:solidFill>
              <a:srgbClr val="5E17EB"/>
            </a:solidFill>
          </p:spPr>
          <p:txBody>
            <a:bodyPr/>
            <a:lstStyle/>
            <a:p>
              <a:endParaRPr lang="en-PH"/>
            </a:p>
          </p:txBody>
        </p:sp>
      </p:grpSp>
      <p:sp>
        <p:nvSpPr>
          <p:cNvPr id="130" name="Freeform 130"/>
          <p:cNvSpPr/>
          <p:nvPr/>
        </p:nvSpPr>
        <p:spPr>
          <a:xfrm rot="1350620" flipH="1">
            <a:off x="7659164" y="3350086"/>
            <a:ext cx="1200574" cy="2269127"/>
          </a:xfrm>
          <a:custGeom>
            <a:avLst/>
            <a:gdLst/>
            <a:ahLst/>
            <a:cxnLst/>
            <a:rect l="l" t="t" r="r" b="b"/>
            <a:pathLst>
              <a:path w="1200574" h="2269127">
                <a:moveTo>
                  <a:pt x="1200574" y="0"/>
                </a:moveTo>
                <a:lnTo>
                  <a:pt x="0" y="0"/>
                </a:lnTo>
                <a:lnTo>
                  <a:pt x="0" y="2269127"/>
                </a:lnTo>
                <a:lnTo>
                  <a:pt x="1200574" y="2269127"/>
                </a:lnTo>
                <a:lnTo>
                  <a:pt x="1200574" y="0"/>
                </a:lnTo>
                <a:close/>
              </a:path>
            </a:pathLst>
          </a:custGeom>
          <a:blipFill>
            <a:blip r:embed="rId14">
              <a:extLst>
                <a:ext uri="{96DAC541-7B7A-43D3-8B79-37D633B846F1}">
                  <asvg:svgBlip xmlns:asvg="http://schemas.microsoft.com/office/drawing/2016/SVG/main" r:embed="rId15"/>
                </a:ext>
              </a:extLst>
            </a:blip>
            <a:stretch>
              <a:fillRect/>
            </a:stretch>
          </a:blipFill>
        </p:spPr>
        <p:txBody>
          <a:bodyPr/>
          <a:lstStyle/>
          <a:p>
            <a:endParaRPr lang="en-PH"/>
          </a:p>
        </p:txBody>
      </p:sp>
      <p:sp>
        <p:nvSpPr>
          <p:cNvPr id="131" name="TextBox 131"/>
          <p:cNvSpPr txBox="1"/>
          <p:nvPr/>
        </p:nvSpPr>
        <p:spPr>
          <a:xfrm>
            <a:off x="4861031" y="4964763"/>
            <a:ext cx="1732679" cy="1177439"/>
          </a:xfrm>
          <a:prstGeom prst="rect">
            <a:avLst/>
          </a:prstGeom>
        </p:spPr>
        <p:txBody>
          <a:bodyPr lIns="0" tIns="0" rIns="0" bIns="0" rtlCol="0" anchor="t">
            <a:spAutoFit/>
          </a:bodyPr>
          <a:lstStyle/>
          <a:p>
            <a:pPr algn="l">
              <a:lnSpc>
                <a:spcPts val="1897"/>
              </a:lnSpc>
            </a:pPr>
            <a:r>
              <a:rPr lang="en-US" sz="1355">
                <a:solidFill>
                  <a:srgbClr val="000000"/>
                </a:solidFill>
                <a:latin typeface="Alatsi"/>
                <a:ea typeface="Alatsi"/>
                <a:cs typeface="Alatsi"/>
                <a:sym typeface="Alatsi"/>
              </a:rPr>
              <a:t>Pass #2: Use the symbol table and the opcode lookup table to output the machine code for the program.</a:t>
            </a:r>
          </a:p>
        </p:txBody>
      </p:sp>
      <p:sp>
        <p:nvSpPr>
          <p:cNvPr id="132" name="TextBox 132"/>
          <p:cNvSpPr txBox="1"/>
          <p:nvPr/>
        </p:nvSpPr>
        <p:spPr>
          <a:xfrm>
            <a:off x="2164890" y="1637309"/>
            <a:ext cx="1985467" cy="484333"/>
          </a:xfrm>
          <a:prstGeom prst="rect">
            <a:avLst/>
          </a:prstGeom>
        </p:spPr>
        <p:txBody>
          <a:bodyPr lIns="0" tIns="0" rIns="0" bIns="0" rtlCol="0" anchor="t">
            <a:spAutoFit/>
          </a:bodyPr>
          <a:lstStyle/>
          <a:p>
            <a:pPr algn="ctr">
              <a:lnSpc>
                <a:spcPts val="4097"/>
              </a:lnSpc>
            </a:pPr>
            <a:r>
              <a:rPr lang="en-US" sz="2927">
                <a:solidFill>
                  <a:srgbClr val="FF1495"/>
                </a:solidFill>
                <a:latin typeface="Alatsi"/>
                <a:ea typeface="Alatsi"/>
                <a:cs typeface="Alatsi"/>
                <a:sym typeface="Alatsi"/>
              </a:rPr>
              <a:t>Examples:</a:t>
            </a:r>
          </a:p>
        </p:txBody>
      </p:sp>
      <p:sp>
        <p:nvSpPr>
          <p:cNvPr id="133" name="TextBox 133"/>
          <p:cNvSpPr txBox="1"/>
          <p:nvPr/>
        </p:nvSpPr>
        <p:spPr>
          <a:xfrm>
            <a:off x="2681149" y="8199953"/>
            <a:ext cx="476475" cy="281300"/>
          </a:xfrm>
          <a:prstGeom prst="rect">
            <a:avLst/>
          </a:prstGeom>
        </p:spPr>
        <p:txBody>
          <a:bodyPr lIns="0" tIns="0" rIns="0" bIns="0" rtlCol="0" anchor="t">
            <a:spAutoFit/>
          </a:bodyPr>
          <a:lstStyle/>
          <a:p>
            <a:pPr algn="l">
              <a:lnSpc>
                <a:spcPts val="2307"/>
              </a:lnSpc>
            </a:pPr>
            <a:r>
              <a:rPr lang="en-US" sz="1648">
                <a:solidFill>
                  <a:srgbClr val="5CE1E6"/>
                </a:solidFill>
                <a:latin typeface="Alatsi"/>
                <a:ea typeface="Alatsi"/>
                <a:cs typeface="Alatsi"/>
                <a:sym typeface="Alatsi"/>
              </a:rPr>
              <a:t>MAX</a:t>
            </a:r>
          </a:p>
        </p:txBody>
      </p:sp>
      <p:sp>
        <p:nvSpPr>
          <p:cNvPr id="134" name="TextBox 134"/>
          <p:cNvSpPr txBox="1"/>
          <p:nvPr/>
        </p:nvSpPr>
        <p:spPr>
          <a:xfrm>
            <a:off x="2609327" y="8571410"/>
            <a:ext cx="620119" cy="274216"/>
          </a:xfrm>
          <a:prstGeom prst="rect">
            <a:avLst/>
          </a:prstGeom>
        </p:spPr>
        <p:txBody>
          <a:bodyPr lIns="0" tIns="0" rIns="0" bIns="0" rtlCol="0" anchor="t">
            <a:spAutoFit/>
          </a:bodyPr>
          <a:lstStyle/>
          <a:p>
            <a:pPr algn="l">
              <a:lnSpc>
                <a:spcPts val="2240"/>
              </a:lnSpc>
            </a:pPr>
            <a:r>
              <a:rPr lang="en-US" sz="1600">
                <a:solidFill>
                  <a:srgbClr val="5CE1E6"/>
                </a:solidFill>
                <a:latin typeface="Alatsi"/>
                <a:ea typeface="Alatsi"/>
                <a:cs typeface="Alatsi"/>
                <a:sym typeface="Alatsi"/>
              </a:rPr>
              <a:t>TOTAL</a:t>
            </a:r>
          </a:p>
        </p:txBody>
      </p:sp>
      <p:sp>
        <p:nvSpPr>
          <p:cNvPr id="135" name="TextBox 135"/>
          <p:cNvSpPr txBox="1"/>
          <p:nvPr/>
        </p:nvSpPr>
        <p:spPr>
          <a:xfrm>
            <a:off x="2577344" y="8931351"/>
            <a:ext cx="652102" cy="286394"/>
          </a:xfrm>
          <a:prstGeom prst="rect">
            <a:avLst/>
          </a:prstGeom>
        </p:spPr>
        <p:txBody>
          <a:bodyPr lIns="0" tIns="0" rIns="0" bIns="0" rtlCol="0" anchor="t">
            <a:spAutoFit/>
          </a:bodyPr>
          <a:lstStyle/>
          <a:p>
            <a:pPr algn="l">
              <a:lnSpc>
                <a:spcPts val="2355"/>
              </a:lnSpc>
            </a:pPr>
            <a:r>
              <a:rPr lang="en-US" sz="1682">
                <a:solidFill>
                  <a:srgbClr val="5CE1E6"/>
                </a:solidFill>
                <a:latin typeface="Alatsi"/>
                <a:ea typeface="Alatsi"/>
                <a:cs typeface="Alatsi"/>
                <a:sym typeface="Alatsi"/>
              </a:rPr>
              <a:t>COUNT</a:t>
            </a:r>
          </a:p>
        </p:txBody>
      </p:sp>
      <p:sp>
        <p:nvSpPr>
          <p:cNvPr id="136" name="TextBox 136"/>
          <p:cNvSpPr txBox="1"/>
          <p:nvPr/>
        </p:nvSpPr>
        <p:spPr>
          <a:xfrm>
            <a:off x="8450362" y="2271943"/>
            <a:ext cx="4404811" cy="431984"/>
          </a:xfrm>
          <a:prstGeom prst="rect">
            <a:avLst/>
          </a:prstGeom>
        </p:spPr>
        <p:txBody>
          <a:bodyPr lIns="0" tIns="0" rIns="0" bIns="0" rtlCol="0" anchor="t">
            <a:spAutoFit/>
          </a:bodyPr>
          <a:lstStyle/>
          <a:p>
            <a:pPr algn="ctr">
              <a:lnSpc>
                <a:spcPts val="3533"/>
              </a:lnSpc>
            </a:pPr>
            <a:r>
              <a:rPr lang="en-US" sz="2524" b="1">
                <a:solidFill>
                  <a:srgbClr val="FFFFFF"/>
                </a:solidFill>
                <a:latin typeface="Now Bold"/>
                <a:ea typeface="Now Bold"/>
                <a:cs typeface="Now Bold"/>
                <a:sym typeface="Now Bold"/>
              </a:rPr>
              <a:t>Machine Code</a:t>
            </a:r>
          </a:p>
        </p:txBody>
      </p:sp>
      <p:sp>
        <p:nvSpPr>
          <p:cNvPr id="137" name="TextBox 137"/>
          <p:cNvSpPr txBox="1"/>
          <p:nvPr/>
        </p:nvSpPr>
        <p:spPr>
          <a:xfrm>
            <a:off x="8456279" y="4658231"/>
            <a:ext cx="1324297" cy="279151"/>
          </a:xfrm>
          <a:prstGeom prst="rect">
            <a:avLst/>
          </a:prstGeom>
        </p:spPr>
        <p:txBody>
          <a:bodyPr lIns="0" tIns="0" rIns="0" bIns="0" rtlCol="0" anchor="t">
            <a:spAutoFit/>
          </a:bodyPr>
          <a:lstStyle/>
          <a:p>
            <a:pPr algn="just">
              <a:lnSpc>
                <a:spcPts val="2226"/>
              </a:lnSpc>
            </a:pPr>
            <a:r>
              <a:rPr lang="en-US" sz="1590" b="1">
                <a:solidFill>
                  <a:srgbClr val="FFFFFF"/>
                </a:solidFill>
                <a:latin typeface="Now Bold"/>
                <a:ea typeface="Now Bold"/>
                <a:cs typeface="Now Bold"/>
                <a:sym typeface="Now Bold"/>
              </a:rPr>
              <a:t>...</a:t>
            </a:r>
          </a:p>
        </p:txBody>
      </p:sp>
      <p:sp>
        <p:nvSpPr>
          <p:cNvPr id="138" name="TextBox 138"/>
          <p:cNvSpPr txBox="1"/>
          <p:nvPr/>
        </p:nvSpPr>
        <p:spPr>
          <a:xfrm>
            <a:off x="8469242" y="5724491"/>
            <a:ext cx="3579646" cy="560602"/>
          </a:xfrm>
          <a:prstGeom prst="rect">
            <a:avLst/>
          </a:prstGeom>
        </p:spPr>
        <p:txBody>
          <a:bodyPr lIns="0" tIns="0" rIns="0" bIns="0" rtlCol="0" anchor="t">
            <a:spAutoFit/>
          </a:bodyPr>
          <a:lstStyle/>
          <a:p>
            <a:pPr algn="just">
              <a:lnSpc>
                <a:spcPts val="2226"/>
              </a:lnSpc>
            </a:pPr>
            <a:r>
              <a:rPr lang="en-US" sz="1590" b="1">
                <a:solidFill>
                  <a:srgbClr val="FFFFFF"/>
                </a:solidFill>
                <a:latin typeface="Now Bold"/>
                <a:ea typeface="Now Bold"/>
                <a:cs typeface="Now Bold"/>
                <a:sym typeface="Now Bold"/>
              </a:rPr>
              <a:t>For certain instruction (IN, END), there is no operand.</a:t>
            </a:r>
          </a:p>
        </p:txBody>
      </p:sp>
      <p:sp>
        <p:nvSpPr>
          <p:cNvPr id="139" name="TextBox 139"/>
          <p:cNvSpPr txBox="1"/>
          <p:nvPr/>
        </p:nvSpPr>
        <p:spPr>
          <a:xfrm>
            <a:off x="1028700" y="267814"/>
            <a:ext cx="7502022" cy="493072"/>
          </a:xfrm>
          <a:prstGeom prst="rect">
            <a:avLst/>
          </a:prstGeom>
        </p:spPr>
        <p:txBody>
          <a:bodyPr lIns="0" tIns="0" rIns="0" bIns="0" rtlCol="0" anchor="t">
            <a:spAutoFit/>
          </a:bodyPr>
          <a:lstStyle/>
          <a:p>
            <a:pPr marL="0" lvl="0" indent="0" algn="l">
              <a:lnSpc>
                <a:spcPts val="3647"/>
              </a:lnSpc>
              <a:spcBef>
                <a:spcPct val="0"/>
              </a:spcBef>
            </a:pPr>
            <a:r>
              <a:rPr lang="en-US" sz="3256" b="1" spc="-97">
                <a:solidFill>
                  <a:srgbClr val="FF1495"/>
                </a:solidFill>
                <a:latin typeface="Poppins Bold"/>
                <a:ea typeface="Poppins Bold"/>
                <a:cs typeface="Poppins Bold"/>
                <a:sym typeface="Poppins Bold"/>
              </a:rPr>
              <a:t>6.4 The Two-Pass Assembly Process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246002" y="-36799"/>
            <a:ext cx="8883292" cy="1054094"/>
          </a:xfrm>
          <a:prstGeom prst="rect">
            <a:avLst/>
          </a:prstGeom>
        </p:spPr>
        <p:txBody>
          <a:bodyPr lIns="0" tIns="0" rIns="0" bIns="0" rtlCol="0" anchor="t">
            <a:spAutoFit/>
          </a:bodyPr>
          <a:lstStyle/>
          <a:p>
            <a:pPr marL="0" lvl="0" indent="0" algn="l">
              <a:lnSpc>
                <a:spcPts val="4054"/>
              </a:lnSpc>
              <a:spcBef>
                <a:spcPct val="0"/>
              </a:spcBef>
            </a:pPr>
            <a:r>
              <a:rPr lang="en-US" sz="3620" b="1" spc="-108">
                <a:solidFill>
                  <a:srgbClr val="FFFFFF"/>
                </a:solidFill>
                <a:latin typeface="Poppins Bold"/>
                <a:ea typeface="Poppins Bold"/>
                <a:cs typeface="Poppins Bold"/>
                <a:sym typeface="Poppins Bold"/>
              </a:rPr>
              <a:t>6.5 Assembly Language Addressing Modes</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5891114" y="3274553"/>
            <a:ext cx="6077483" cy="611468"/>
            <a:chOff x="0" y="0"/>
            <a:chExt cx="1600654" cy="161045"/>
          </a:xfrm>
        </p:grpSpPr>
        <p:sp>
          <p:nvSpPr>
            <p:cNvPr id="7" name="Freeform 7"/>
            <p:cNvSpPr/>
            <p:nvPr/>
          </p:nvSpPr>
          <p:spPr>
            <a:xfrm>
              <a:off x="0" y="0"/>
              <a:ext cx="1600654" cy="161045"/>
            </a:xfrm>
            <a:custGeom>
              <a:avLst/>
              <a:gdLst/>
              <a:ahLst/>
              <a:cxnLst/>
              <a:rect l="l" t="t" r="r" b="b"/>
              <a:pathLst>
                <a:path w="1600654" h="161045">
                  <a:moveTo>
                    <a:pt x="64967" y="0"/>
                  </a:moveTo>
                  <a:lnTo>
                    <a:pt x="1535687" y="0"/>
                  </a:lnTo>
                  <a:cubicBezTo>
                    <a:pt x="1552917" y="0"/>
                    <a:pt x="1569442" y="6845"/>
                    <a:pt x="1581626" y="19028"/>
                  </a:cubicBezTo>
                  <a:cubicBezTo>
                    <a:pt x="1593809" y="31212"/>
                    <a:pt x="1600654" y="47737"/>
                    <a:pt x="1600654" y="64967"/>
                  </a:cubicBezTo>
                  <a:lnTo>
                    <a:pt x="1600654" y="96078"/>
                  </a:lnTo>
                  <a:cubicBezTo>
                    <a:pt x="1600654" y="113308"/>
                    <a:pt x="1593809" y="129833"/>
                    <a:pt x="1581626" y="142016"/>
                  </a:cubicBezTo>
                  <a:cubicBezTo>
                    <a:pt x="1569442" y="154200"/>
                    <a:pt x="1552917" y="161045"/>
                    <a:pt x="1535687" y="161045"/>
                  </a:cubicBezTo>
                  <a:lnTo>
                    <a:pt x="64967" y="161045"/>
                  </a:lnTo>
                  <a:cubicBezTo>
                    <a:pt x="47737" y="161045"/>
                    <a:pt x="31212" y="154200"/>
                    <a:pt x="19028" y="142016"/>
                  </a:cubicBezTo>
                  <a:cubicBezTo>
                    <a:pt x="6845" y="129833"/>
                    <a:pt x="0" y="113308"/>
                    <a:pt x="0" y="96078"/>
                  </a:cubicBezTo>
                  <a:lnTo>
                    <a:pt x="0" y="64967"/>
                  </a:lnTo>
                  <a:cubicBezTo>
                    <a:pt x="0" y="47737"/>
                    <a:pt x="6845" y="31212"/>
                    <a:pt x="19028" y="19028"/>
                  </a:cubicBezTo>
                  <a:cubicBezTo>
                    <a:pt x="31212" y="6845"/>
                    <a:pt x="47737" y="0"/>
                    <a:pt x="64967" y="0"/>
                  </a:cubicBezTo>
                  <a:close/>
                </a:path>
              </a:pathLst>
            </a:custGeom>
            <a:solidFill>
              <a:srgbClr val="019D97"/>
            </a:solidFill>
          </p:spPr>
          <p:txBody>
            <a:bodyPr/>
            <a:lstStyle/>
            <a:p>
              <a:endParaRPr lang="en-PH"/>
            </a:p>
          </p:txBody>
        </p:sp>
        <p:sp>
          <p:nvSpPr>
            <p:cNvPr id="8" name="TextBox 8"/>
            <p:cNvSpPr txBox="1"/>
            <p:nvPr/>
          </p:nvSpPr>
          <p:spPr>
            <a:xfrm>
              <a:off x="0" y="-28575"/>
              <a:ext cx="1600654" cy="189620"/>
            </a:xfrm>
            <a:prstGeom prst="rect">
              <a:avLst/>
            </a:prstGeom>
          </p:spPr>
          <p:txBody>
            <a:bodyPr lIns="50800" tIns="50800" rIns="50800" bIns="50800" rtlCol="0" anchor="ctr"/>
            <a:lstStyle/>
            <a:p>
              <a:pPr algn="ctr">
                <a:lnSpc>
                  <a:spcPts val="2595"/>
                </a:lnSpc>
              </a:pPr>
              <a:endParaRPr/>
            </a:p>
          </p:txBody>
        </p:sp>
      </p:grpSp>
      <p:grpSp>
        <p:nvGrpSpPr>
          <p:cNvPr id="9" name="Group 9"/>
          <p:cNvGrpSpPr/>
          <p:nvPr/>
        </p:nvGrpSpPr>
        <p:grpSpPr>
          <a:xfrm>
            <a:off x="3326713" y="5410990"/>
            <a:ext cx="11850235" cy="3448353"/>
            <a:chOff x="0" y="0"/>
            <a:chExt cx="15800313" cy="4597804"/>
          </a:xfrm>
        </p:grpSpPr>
        <p:grpSp>
          <p:nvGrpSpPr>
            <p:cNvPr id="10" name="Group 10"/>
            <p:cNvGrpSpPr/>
            <p:nvPr/>
          </p:nvGrpSpPr>
          <p:grpSpPr>
            <a:xfrm>
              <a:off x="0" y="3668207"/>
              <a:ext cx="2630687" cy="929598"/>
              <a:chOff x="0" y="0"/>
              <a:chExt cx="5416155" cy="1913890"/>
            </a:xfrm>
          </p:grpSpPr>
          <p:sp>
            <p:nvSpPr>
              <p:cNvPr id="11" name="Freeform 11"/>
              <p:cNvSpPr/>
              <p:nvPr/>
            </p:nvSpPr>
            <p:spPr>
              <a:xfrm>
                <a:off x="31750" y="31750"/>
                <a:ext cx="5352655" cy="1850390"/>
              </a:xfrm>
              <a:custGeom>
                <a:avLst/>
                <a:gdLst/>
                <a:ahLst/>
                <a:cxnLst/>
                <a:rect l="l" t="t" r="r" b="b"/>
                <a:pathLst>
                  <a:path w="5352655" h="1850390">
                    <a:moveTo>
                      <a:pt x="5259945" y="1850390"/>
                    </a:moveTo>
                    <a:lnTo>
                      <a:pt x="92710" y="1850390"/>
                    </a:lnTo>
                    <a:cubicBezTo>
                      <a:pt x="41910" y="1850390"/>
                      <a:pt x="0" y="1808480"/>
                      <a:pt x="0" y="1757680"/>
                    </a:cubicBezTo>
                    <a:lnTo>
                      <a:pt x="0" y="92710"/>
                    </a:lnTo>
                    <a:cubicBezTo>
                      <a:pt x="0" y="41910"/>
                      <a:pt x="41910" y="0"/>
                      <a:pt x="92710" y="0"/>
                    </a:cubicBezTo>
                    <a:lnTo>
                      <a:pt x="5258675" y="0"/>
                    </a:lnTo>
                    <a:cubicBezTo>
                      <a:pt x="5309475" y="0"/>
                      <a:pt x="5351385" y="41910"/>
                      <a:pt x="5351385" y="92710"/>
                    </a:cubicBezTo>
                    <a:lnTo>
                      <a:pt x="5351385" y="1756410"/>
                    </a:lnTo>
                    <a:cubicBezTo>
                      <a:pt x="5352655" y="1808480"/>
                      <a:pt x="5310745" y="1850390"/>
                      <a:pt x="5259945" y="1850390"/>
                    </a:cubicBezTo>
                    <a:close/>
                  </a:path>
                </a:pathLst>
              </a:custGeom>
              <a:solidFill>
                <a:srgbClr val="FAFAFA">
                  <a:alpha val="14902"/>
                </a:srgbClr>
              </a:solidFill>
            </p:spPr>
            <p:txBody>
              <a:bodyPr/>
              <a:lstStyle/>
              <a:p>
                <a:endParaRPr lang="en-PH"/>
              </a:p>
            </p:txBody>
          </p:sp>
          <p:sp>
            <p:nvSpPr>
              <p:cNvPr id="12" name="Freeform 12"/>
              <p:cNvSpPr/>
              <p:nvPr/>
            </p:nvSpPr>
            <p:spPr>
              <a:xfrm>
                <a:off x="0" y="0"/>
                <a:ext cx="5416155" cy="1913890"/>
              </a:xfrm>
              <a:custGeom>
                <a:avLst/>
                <a:gdLst/>
                <a:ahLst/>
                <a:cxnLst/>
                <a:rect l="l" t="t" r="r" b="b"/>
                <a:pathLst>
                  <a:path w="5416155" h="1913890">
                    <a:moveTo>
                      <a:pt x="5291695" y="59690"/>
                    </a:moveTo>
                    <a:cubicBezTo>
                      <a:pt x="5327255" y="59690"/>
                      <a:pt x="5356465" y="88900"/>
                      <a:pt x="5356465" y="124460"/>
                    </a:cubicBezTo>
                    <a:lnTo>
                      <a:pt x="5356465" y="1789430"/>
                    </a:lnTo>
                    <a:cubicBezTo>
                      <a:pt x="5356465" y="1824990"/>
                      <a:pt x="5327255" y="1854200"/>
                      <a:pt x="5291695" y="1854200"/>
                    </a:cubicBezTo>
                    <a:lnTo>
                      <a:pt x="124460" y="1854200"/>
                    </a:lnTo>
                    <a:cubicBezTo>
                      <a:pt x="88900" y="1854200"/>
                      <a:pt x="59690" y="1824990"/>
                      <a:pt x="59690" y="1789430"/>
                    </a:cubicBezTo>
                    <a:lnTo>
                      <a:pt x="59690" y="124460"/>
                    </a:lnTo>
                    <a:cubicBezTo>
                      <a:pt x="59690" y="88900"/>
                      <a:pt x="88900" y="59690"/>
                      <a:pt x="124460" y="59690"/>
                    </a:cubicBezTo>
                    <a:lnTo>
                      <a:pt x="5291695" y="59690"/>
                    </a:lnTo>
                    <a:moveTo>
                      <a:pt x="5291695" y="0"/>
                    </a:moveTo>
                    <a:lnTo>
                      <a:pt x="124460" y="0"/>
                    </a:lnTo>
                    <a:cubicBezTo>
                      <a:pt x="55880" y="0"/>
                      <a:pt x="0" y="55880"/>
                      <a:pt x="0" y="124460"/>
                    </a:cubicBezTo>
                    <a:lnTo>
                      <a:pt x="0" y="1789430"/>
                    </a:lnTo>
                    <a:cubicBezTo>
                      <a:pt x="0" y="1858010"/>
                      <a:pt x="55880" y="1913890"/>
                      <a:pt x="124460" y="1913890"/>
                    </a:cubicBezTo>
                    <a:lnTo>
                      <a:pt x="5291695" y="1913890"/>
                    </a:lnTo>
                    <a:cubicBezTo>
                      <a:pt x="5360275" y="1913890"/>
                      <a:pt x="5416155" y="1858010"/>
                      <a:pt x="5416155" y="1789430"/>
                    </a:cubicBezTo>
                    <a:lnTo>
                      <a:pt x="5416155" y="124460"/>
                    </a:lnTo>
                    <a:cubicBezTo>
                      <a:pt x="5416155" y="55880"/>
                      <a:pt x="5360275" y="0"/>
                      <a:pt x="5291695" y="0"/>
                    </a:cubicBezTo>
                    <a:close/>
                  </a:path>
                </a:pathLst>
              </a:custGeom>
              <a:solidFill>
                <a:srgbClr val="FF1495">
                  <a:alpha val="14902"/>
                </a:srgbClr>
              </a:solidFill>
            </p:spPr>
            <p:txBody>
              <a:bodyPr/>
              <a:lstStyle/>
              <a:p>
                <a:endParaRPr lang="en-PH"/>
              </a:p>
            </p:txBody>
          </p:sp>
        </p:grpSp>
        <p:grpSp>
          <p:nvGrpSpPr>
            <p:cNvPr id="13" name="Group 13"/>
            <p:cNvGrpSpPr/>
            <p:nvPr/>
          </p:nvGrpSpPr>
          <p:grpSpPr>
            <a:xfrm>
              <a:off x="2630687" y="3668207"/>
              <a:ext cx="1315343" cy="929598"/>
              <a:chOff x="0" y="0"/>
              <a:chExt cx="2708078" cy="1913890"/>
            </a:xfrm>
          </p:grpSpPr>
          <p:sp>
            <p:nvSpPr>
              <p:cNvPr id="14" name="Freeform 14"/>
              <p:cNvSpPr/>
              <p:nvPr/>
            </p:nvSpPr>
            <p:spPr>
              <a:xfrm>
                <a:off x="31750" y="31750"/>
                <a:ext cx="2644578" cy="1850390"/>
              </a:xfrm>
              <a:custGeom>
                <a:avLst/>
                <a:gdLst/>
                <a:ahLst/>
                <a:cxnLst/>
                <a:rect l="l" t="t" r="r" b="b"/>
                <a:pathLst>
                  <a:path w="2644578" h="1850390">
                    <a:moveTo>
                      <a:pt x="2551867" y="1850390"/>
                    </a:moveTo>
                    <a:lnTo>
                      <a:pt x="92710" y="1850390"/>
                    </a:lnTo>
                    <a:cubicBezTo>
                      <a:pt x="41910" y="1850390"/>
                      <a:pt x="0" y="1808480"/>
                      <a:pt x="0" y="1757680"/>
                    </a:cubicBezTo>
                    <a:lnTo>
                      <a:pt x="0" y="92710"/>
                    </a:lnTo>
                    <a:cubicBezTo>
                      <a:pt x="0" y="41910"/>
                      <a:pt x="41910" y="0"/>
                      <a:pt x="92710" y="0"/>
                    </a:cubicBezTo>
                    <a:lnTo>
                      <a:pt x="2550598" y="0"/>
                    </a:lnTo>
                    <a:cubicBezTo>
                      <a:pt x="2601398" y="0"/>
                      <a:pt x="2643308" y="41910"/>
                      <a:pt x="2643308" y="92710"/>
                    </a:cubicBezTo>
                    <a:lnTo>
                      <a:pt x="2643308" y="1756410"/>
                    </a:lnTo>
                    <a:cubicBezTo>
                      <a:pt x="2644578" y="1808480"/>
                      <a:pt x="2602667" y="1850390"/>
                      <a:pt x="2551867" y="1850390"/>
                    </a:cubicBezTo>
                    <a:close/>
                  </a:path>
                </a:pathLst>
              </a:custGeom>
              <a:solidFill>
                <a:srgbClr val="FAFAFA"/>
              </a:solidFill>
            </p:spPr>
            <p:txBody>
              <a:bodyPr/>
              <a:lstStyle/>
              <a:p>
                <a:endParaRPr lang="en-PH"/>
              </a:p>
            </p:txBody>
          </p:sp>
          <p:sp>
            <p:nvSpPr>
              <p:cNvPr id="15" name="Freeform 15"/>
              <p:cNvSpPr/>
              <p:nvPr/>
            </p:nvSpPr>
            <p:spPr>
              <a:xfrm>
                <a:off x="0" y="0"/>
                <a:ext cx="2708078" cy="1913890"/>
              </a:xfrm>
              <a:custGeom>
                <a:avLst/>
                <a:gdLst/>
                <a:ahLst/>
                <a:cxnLst/>
                <a:rect l="l" t="t" r="r" b="b"/>
                <a:pathLst>
                  <a:path w="2708078" h="1913890">
                    <a:moveTo>
                      <a:pt x="2583617" y="59690"/>
                    </a:moveTo>
                    <a:cubicBezTo>
                      <a:pt x="2619178" y="59690"/>
                      <a:pt x="2648388" y="88900"/>
                      <a:pt x="2648388" y="124460"/>
                    </a:cubicBezTo>
                    <a:lnTo>
                      <a:pt x="2648388" y="1789430"/>
                    </a:lnTo>
                    <a:cubicBezTo>
                      <a:pt x="2648388" y="1824990"/>
                      <a:pt x="2619178" y="1854200"/>
                      <a:pt x="2583617" y="1854200"/>
                    </a:cubicBezTo>
                    <a:lnTo>
                      <a:pt x="124460" y="1854200"/>
                    </a:lnTo>
                    <a:cubicBezTo>
                      <a:pt x="88900" y="1854200"/>
                      <a:pt x="59690" y="1824990"/>
                      <a:pt x="59690" y="1789430"/>
                    </a:cubicBezTo>
                    <a:lnTo>
                      <a:pt x="59690" y="124460"/>
                    </a:lnTo>
                    <a:cubicBezTo>
                      <a:pt x="59690" y="88900"/>
                      <a:pt x="88900" y="59690"/>
                      <a:pt x="124460" y="59690"/>
                    </a:cubicBezTo>
                    <a:lnTo>
                      <a:pt x="2583618" y="59690"/>
                    </a:lnTo>
                    <a:moveTo>
                      <a:pt x="2583618" y="0"/>
                    </a:moveTo>
                    <a:lnTo>
                      <a:pt x="124460" y="0"/>
                    </a:lnTo>
                    <a:cubicBezTo>
                      <a:pt x="55880" y="0"/>
                      <a:pt x="0" y="55880"/>
                      <a:pt x="0" y="124460"/>
                    </a:cubicBezTo>
                    <a:lnTo>
                      <a:pt x="0" y="1789430"/>
                    </a:lnTo>
                    <a:cubicBezTo>
                      <a:pt x="0" y="1858010"/>
                      <a:pt x="55880" y="1913890"/>
                      <a:pt x="124460" y="1913890"/>
                    </a:cubicBezTo>
                    <a:lnTo>
                      <a:pt x="2583618" y="1913890"/>
                    </a:lnTo>
                    <a:cubicBezTo>
                      <a:pt x="2652198" y="1913890"/>
                      <a:pt x="2708078" y="1858010"/>
                      <a:pt x="2708078" y="1789430"/>
                    </a:cubicBezTo>
                    <a:lnTo>
                      <a:pt x="2708078" y="124460"/>
                    </a:lnTo>
                    <a:cubicBezTo>
                      <a:pt x="2708078" y="55880"/>
                      <a:pt x="2652198" y="0"/>
                      <a:pt x="2583618" y="0"/>
                    </a:cubicBezTo>
                    <a:close/>
                  </a:path>
                </a:pathLst>
              </a:custGeom>
              <a:solidFill>
                <a:srgbClr val="FF1495"/>
              </a:solidFill>
            </p:spPr>
            <p:txBody>
              <a:bodyPr/>
              <a:lstStyle/>
              <a:p>
                <a:endParaRPr lang="en-PH"/>
              </a:p>
            </p:txBody>
          </p:sp>
        </p:grpSp>
        <p:grpSp>
          <p:nvGrpSpPr>
            <p:cNvPr id="16" name="Group 16"/>
            <p:cNvGrpSpPr/>
            <p:nvPr/>
          </p:nvGrpSpPr>
          <p:grpSpPr>
            <a:xfrm>
              <a:off x="3946030" y="3668207"/>
              <a:ext cx="1315343" cy="929598"/>
              <a:chOff x="0" y="0"/>
              <a:chExt cx="2708078" cy="1913890"/>
            </a:xfrm>
          </p:grpSpPr>
          <p:sp>
            <p:nvSpPr>
              <p:cNvPr id="17" name="Freeform 17"/>
              <p:cNvSpPr/>
              <p:nvPr/>
            </p:nvSpPr>
            <p:spPr>
              <a:xfrm>
                <a:off x="31750" y="31750"/>
                <a:ext cx="2644578" cy="1850390"/>
              </a:xfrm>
              <a:custGeom>
                <a:avLst/>
                <a:gdLst/>
                <a:ahLst/>
                <a:cxnLst/>
                <a:rect l="l" t="t" r="r" b="b"/>
                <a:pathLst>
                  <a:path w="2644578" h="1850390">
                    <a:moveTo>
                      <a:pt x="2551867" y="1850390"/>
                    </a:moveTo>
                    <a:lnTo>
                      <a:pt x="92710" y="1850390"/>
                    </a:lnTo>
                    <a:cubicBezTo>
                      <a:pt x="41910" y="1850390"/>
                      <a:pt x="0" y="1808480"/>
                      <a:pt x="0" y="1757680"/>
                    </a:cubicBezTo>
                    <a:lnTo>
                      <a:pt x="0" y="92710"/>
                    </a:lnTo>
                    <a:cubicBezTo>
                      <a:pt x="0" y="41910"/>
                      <a:pt x="41910" y="0"/>
                      <a:pt x="92710" y="0"/>
                    </a:cubicBezTo>
                    <a:lnTo>
                      <a:pt x="2550598" y="0"/>
                    </a:lnTo>
                    <a:cubicBezTo>
                      <a:pt x="2601398" y="0"/>
                      <a:pt x="2643308" y="41910"/>
                      <a:pt x="2643308" y="92710"/>
                    </a:cubicBezTo>
                    <a:lnTo>
                      <a:pt x="2643308" y="1756410"/>
                    </a:lnTo>
                    <a:cubicBezTo>
                      <a:pt x="2644578" y="1808480"/>
                      <a:pt x="2602667" y="1850390"/>
                      <a:pt x="2551867" y="1850390"/>
                    </a:cubicBezTo>
                    <a:close/>
                  </a:path>
                </a:pathLst>
              </a:custGeom>
              <a:solidFill>
                <a:srgbClr val="FAFAFA">
                  <a:alpha val="14902"/>
                </a:srgbClr>
              </a:solidFill>
            </p:spPr>
            <p:txBody>
              <a:bodyPr/>
              <a:lstStyle/>
              <a:p>
                <a:endParaRPr lang="en-PH"/>
              </a:p>
            </p:txBody>
          </p:sp>
          <p:sp>
            <p:nvSpPr>
              <p:cNvPr id="18" name="Freeform 18"/>
              <p:cNvSpPr/>
              <p:nvPr/>
            </p:nvSpPr>
            <p:spPr>
              <a:xfrm>
                <a:off x="0" y="0"/>
                <a:ext cx="2708078" cy="1913890"/>
              </a:xfrm>
              <a:custGeom>
                <a:avLst/>
                <a:gdLst/>
                <a:ahLst/>
                <a:cxnLst/>
                <a:rect l="l" t="t" r="r" b="b"/>
                <a:pathLst>
                  <a:path w="2708078" h="1913890">
                    <a:moveTo>
                      <a:pt x="2583617" y="59690"/>
                    </a:moveTo>
                    <a:cubicBezTo>
                      <a:pt x="2619178" y="59690"/>
                      <a:pt x="2648388" y="88900"/>
                      <a:pt x="2648388" y="124460"/>
                    </a:cubicBezTo>
                    <a:lnTo>
                      <a:pt x="2648388" y="1789430"/>
                    </a:lnTo>
                    <a:cubicBezTo>
                      <a:pt x="2648388" y="1824990"/>
                      <a:pt x="2619178" y="1854200"/>
                      <a:pt x="2583617" y="1854200"/>
                    </a:cubicBezTo>
                    <a:lnTo>
                      <a:pt x="124460" y="1854200"/>
                    </a:lnTo>
                    <a:cubicBezTo>
                      <a:pt x="88900" y="1854200"/>
                      <a:pt x="59690" y="1824990"/>
                      <a:pt x="59690" y="1789430"/>
                    </a:cubicBezTo>
                    <a:lnTo>
                      <a:pt x="59690" y="124460"/>
                    </a:lnTo>
                    <a:cubicBezTo>
                      <a:pt x="59690" y="88900"/>
                      <a:pt x="88900" y="59690"/>
                      <a:pt x="124460" y="59690"/>
                    </a:cubicBezTo>
                    <a:lnTo>
                      <a:pt x="2583618" y="59690"/>
                    </a:lnTo>
                    <a:moveTo>
                      <a:pt x="2583618" y="0"/>
                    </a:moveTo>
                    <a:lnTo>
                      <a:pt x="124460" y="0"/>
                    </a:lnTo>
                    <a:cubicBezTo>
                      <a:pt x="55880" y="0"/>
                      <a:pt x="0" y="55880"/>
                      <a:pt x="0" y="124460"/>
                    </a:cubicBezTo>
                    <a:lnTo>
                      <a:pt x="0" y="1789430"/>
                    </a:lnTo>
                    <a:cubicBezTo>
                      <a:pt x="0" y="1858010"/>
                      <a:pt x="55880" y="1913890"/>
                      <a:pt x="124460" y="1913890"/>
                    </a:cubicBezTo>
                    <a:lnTo>
                      <a:pt x="2583618" y="1913890"/>
                    </a:lnTo>
                    <a:cubicBezTo>
                      <a:pt x="2652198" y="1913890"/>
                      <a:pt x="2708078" y="1858010"/>
                      <a:pt x="2708078" y="1789430"/>
                    </a:cubicBezTo>
                    <a:lnTo>
                      <a:pt x="2708078" y="124460"/>
                    </a:lnTo>
                    <a:cubicBezTo>
                      <a:pt x="2708078" y="55880"/>
                      <a:pt x="2652198" y="0"/>
                      <a:pt x="2583618" y="0"/>
                    </a:cubicBezTo>
                    <a:close/>
                  </a:path>
                </a:pathLst>
              </a:custGeom>
              <a:solidFill>
                <a:srgbClr val="FF1495">
                  <a:alpha val="14902"/>
                </a:srgbClr>
              </a:solidFill>
            </p:spPr>
            <p:txBody>
              <a:bodyPr/>
              <a:lstStyle/>
              <a:p>
                <a:endParaRPr lang="en-PH"/>
              </a:p>
            </p:txBody>
          </p:sp>
        </p:grpSp>
        <p:grpSp>
          <p:nvGrpSpPr>
            <p:cNvPr id="19" name="Group 19"/>
            <p:cNvGrpSpPr/>
            <p:nvPr/>
          </p:nvGrpSpPr>
          <p:grpSpPr>
            <a:xfrm>
              <a:off x="5261373" y="3668207"/>
              <a:ext cx="10538940" cy="929598"/>
              <a:chOff x="0" y="0"/>
              <a:chExt cx="21697962" cy="1913890"/>
            </a:xfrm>
          </p:grpSpPr>
          <p:sp>
            <p:nvSpPr>
              <p:cNvPr id="20" name="Freeform 20"/>
              <p:cNvSpPr/>
              <p:nvPr/>
            </p:nvSpPr>
            <p:spPr>
              <a:xfrm>
                <a:off x="31750" y="31750"/>
                <a:ext cx="21634462" cy="1850390"/>
              </a:xfrm>
              <a:custGeom>
                <a:avLst/>
                <a:gdLst/>
                <a:ahLst/>
                <a:cxnLst/>
                <a:rect l="l" t="t" r="r" b="b"/>
                <a:pathLst>
                  <a:path w="21634462" h="1850390">
                    <a:moveTo>
                      <a:pt x="21541752" y="1850390"/>
                    </a:moveTo>
                    <a:lnTo>
                      <a:pt x="92710" y="1850390"/>
                    </a:lnTo>
                    <a:cubicBezTo>
                      <a:pt x="41910" y="1850390"/>
                      <a:pt x="0" y="1808480"/>
                      <a:pt x="0" y="1757680"/>
                    </a:cubicBezTo>
                    <a:lnTo>
                      <a:pt x="0" y="92710"/>
                    </a:lnTo>
                    <a:cubicBezTo>
                      <a:pt x="0" y="41910"/>
                      <a:pt x="41910" y="0"/>
                      <a:pt x="92710" y="0"/>
                    </a:cubicBezTo>
                    <a:lnTo>
                      <a:pt x="21540482" y="0"/>
                    </a:lnTo>
                    <a:cubicBezTo>
                      <a:pt x="21591282" y="0"/>
                      <a:pt x="21633193" y="41910"/>
                      <a:pt x="21633193" y="92710"/>
                    </a:cubicBezTo>
                    <a:lnTo>
                      <a:pt x="21633193" y="1756410"/>
                    </a:lnTo>
                    <a:cubicBezTo>
                      <a:pt x="21634462" y="1808480"/>
                      <a:pt x="21592552" y="1850390"/>
                      <a:pt x="21541752" y="1850390"/>
                    </a:cubicBezTo>
                    <a:close/>
                  </a:path>
                </a:pathLst>
              </a:custGeom>
              <a:solidFill>
                <a:srgbClr val="FAFAFA">
                  <a:alpha val="14902"/>
                </a:srgbClr>
              </a:solidFill>
            </p:spPr>
            <p:txBody>
              <a:bodyPr/>
              <a:lstStyle/>
              <a:p>
                <a:endParaRPr lang="en-PH"/>
              </a:p>
            </p:txBody>
          </p:sp>
          <p:sp>
            <p:nvSpPr>
              <p:cNvPr id="21" name="Freeform 21"/>
              <p:cNvSpPr/>
              <p:nvPr/>
            </p:nvSpPr>
            <p:spPr>
              <a:xfrm>
                <a:off x="0" y="0"/>
                <a:ext cx="21697962" cy="1913890"/>
              </a:xfrm>
              <a:custGeom>
                <a:avLst/>
                <a:gdLst/>
                <a:ahLst/>
                <a:cxnLst/>
                <a:rect l="l" t="t" r="r" b="b"/>
                <a:pathLst>
                  <a:path w="21697962" h="1913890">
                    <a:moveTo>
                      <a:pt x="21573502" y="59690"/>
                    </a:moveTo>
                    <a:cubicBezTo>
                      <a:pt x="21609062" y="59690"/>
                      <a:pt x="21638273" y="88900"/>
                      <a:pt x="21638273" y="124460"/>
                    </a:cubicBezTo>
                    <a:lnTo>
                      <a:pt x="21638273" y="1789430"/>
                    </a:lnTo>
                    <a:cubicBezTo>
                      <a:pt x="21638273" y="1824990"/>
                      <a:pt x="21609062" y="1854200"/>
                      <a:pt x="21573502" y="1854200"/>
                    </a:cubicBezTo>
                    <a:lnTo>
                      <a:pt x="124460" y="1854200"/>
                    </a:lnTo>
                    <a:cubicBezTo>
                      <a:pt x="88900" y="1854200"/>
                      <a:pt x="59690" y="1824990"/>
                      <a:pt x="59690" y="1789430"/>
                    </a:cubicBezTo>
                    <a:lnTo>
                      <a:pt x="59690" y="124460"/>
                    </a:lnTo>
                    <a:cubicBezTo>
                      <a:pt x="59690" y="88900"/>
                      <a:pt x="88900" y="59690"/>
                      <a:pt x="124460" y="59690"/>
                    </a:cubicBezTo>
                    <a:lnTo>
                      <a:pt x="21573503" y="59690"/>
                    </a:lnTo>
                    <a:moveTo>
                      <a:pt x="21573503" y="0"/>
                    </a:moveTo>
                    <a:lnTo>
                      <a:pt x="124460" y="0"/>
                    </a:lnTo>
                    <a:cubicBezTo>
                      <a:pt x="55880" y="0"/>
                      <a:pt x="0" y="55880"/>
                      <a:pt x="0" y="124460"/>
                    </a:cubicBezTo>
                    <a:lnTo>
                      <a:pt x="0" y="1789430"/>
                    </a:lnTo>
                    <a:cubicBezTo>
                      <a:pt x="0" y="1858010"/>
                      <a:pt x="55880" y="1913890"/>
                      <a:pt x="124460" y="1913890"/>
                    </a:cubicBezTo>
                    <a:lnTo>
                      <a:pt x="21573503" y="1913890"/>
                    </a:lnTo>
                    <a:cubicBezTo>
                      <a:pt x="21642082" y="1913890"/>
                      <a:pt x="21697962" y="1858010"/>
                      <a:pt x="21697962" y="1789430"/>
                    </a:cubicBezTo>
                    <a:lnTo>
                      <a:pt x="21697962" y="124460"/>
                    </a:lnTo>
                    <a:cubicBezTo>
                      <a:pt x="21697962" y="55880"/>
                      <a:pt x="21642082" y="0"/>
                      <a:pt x="21573503" y="0"/>
                    </a:cubicBezTo>
                    <a:close/>
                  </a:path>
                </a:pathLst>
              </a:custGeom>
              <a:solidFill>
                <a:srgbClr val="FF1495">
                  <a:alpha val="14902"/>
                </a:srgbClr>
              </a:solidFill>
            </p:spPr>
            <p:txBody>
              <a:bodyPr/>
              <a:lstStyle/>
              <a:p>
                <a:endParaRPr lang="en-PH"/>
              </a:p>
            </p:txBody>
          </p:sp>
        </p:grpSp>
        <p:grpSp>
          <p:nvGrpSpPr>
            <p:cNvPr id="22" name="Group 22"/>
            <p:cNvGrpSpPr/>
            <p:nvPr/>
          </p:nvGrpSpPr>
          <p:grpSpPr>
            <a:xfrm>
              <a:off x="0" y="2490"/>
              <a:ext cx="5267420" cy="1446796"/>
              <a:chOff x="0" y="0"/>
              <a:chExt cx="10844760" cy="2978717"/>
            </a:xfrm>
          </p:grpSpPr>
          <p:sp>
            <p:nvSpPr>
              <p:cNvPr id="23" name="Freeform 23"/>
              <p:cNvSpPr/>
              <p:nvPr/>
            </p:nvSpPr>
            <p:spPr>
              <a:xfrm>
                <a:off x="31750" y="31750"/>
                <a:ext cx="10781260" cy="2915217"/>
              </a:xfrm>
              <a:custGeom>
                <a:avLst/>
                <a:gdLst/>
                <a:ahLst/>
                <a:cxnLst/>
                <a:rect l="l" t="t" r="r" b="b"/>
                <a:pathLst>
                  <a:path w="10781260" h="2915217">
                    <a:moveTo>
                      <a:pt x="10688550" y="2915217"/>
                    </a:moveTo>
                    <a:lnTo>
                      <a:pt x="92710" y="2915217"/>
                    </a:lnTo>
                    <a:cubicBezTo>
                      <a:pt x="41910" y="2915217"/>
                      <a:pt x="0" y="2873307"/>
                      <a:pt x="0" y="2822507"/>
                    </a:cubicBezTo>
                    <a:lnTo>
                      <a:pt x="0" y="92710"/>
                    </a:lnTo>
                    <a:cubicBezTo>
                      <a:pt x="0" y="41910"/>
                      <a:pt x="41910" y="0"/>
                      <a:pt x="92710" y="0"/>
                    </a:cubicBezTo>
                    <a:lnTo>
                      <a:pt x="10687280" y="0"/>
                    </a:lnTo>
                    <a:cubicBezTo>
                      <a:pt x="10738080" y="0"/>
                      <a:pt x="10779990" y="41910"/>
                      <a:pt x="10779990" y="92710"/>
                    </a:cubicBezTo>
                    <a:lnTo>
                      <a:pt x="10779990" y="2821237"/>
                    </a:lnTo>
                    <a:cubicBezTo>
                      <a:pt x="10781260" y="2873307"/>
                      <a:pt x="10739350" y="2915217"/>
                      <a:pt x="10688550" y="2915217"/>
                    </a:cubicBezTo>
                    <a:close/>
                  </a:path>
                </a:pathLst>
              </a:custGeom>
              <a:solidFill>
                <a:srgbClr val="FAFAFA">
                  <a:alpha val="14902"/>
                </a:srgbClr>
              </a:solidFill>
            </p:spPr>
            <p:txBody>
              <a:bodyPr/>
              <a:lstStyle/>
              <a:p>
                <a:endParaRPr lang="en-PH"/>
              </a:p>
            </p:txBody>
          </p:sp>
          <p:sp>
            <p:nvSpPr>
              <p:cNvPr id="24" name="Freeform 24"/>
              <p:cNvSpPr/>
              <p:nvPr/>
            </p:nvSpPr>
            <p:spPr>
              <a:xfrm>
                <a:off x="0" y="0"/>
                <a:ext cx="10844761" cy="2978717"/>
              </a:xfrm>
              <a:custGeom>
                <a:avLst/>
                <a:gdLst/>
                <a:ahLst/>
                <a:cxnLst/>
                <a:rect l="l" t="t" r="r" b="b"/>
                <a:pathLst>
                  <a:path w="10844761" h="2978717">
                    <a:moveTo>
                      <a:pt x="10720300" y="59690"/>
                    </a:moveTo>
                    <a:cubicBezTo>
                      <a:pt x="10755860" y="59690"/>
                      <a:pt x="10785070" y="88900"/>
                      <a:pt x="10785070" y="124460"/>
                    </a:cubicBezTo>
                    <a:lnTo>
                      <a:pt x="10785070" y="2854257"/>
                    </a:lnTo>
                    <a:cubicBezTo>
                      <a:pt x="10785070" y="2889817"/>
                      <a:pt x="10755860" y="2919027"/>
                      <a:pt x="10720300" y="2919027"/>
                    </a:cubicBezTo>
                    <a:lnTo>
                      <a:pt x="124460" y="2919027"/>
                    </a:lnTo>
                    <a:cubicBezTo>
                      <a:pt x="88900" y="2919027"/>
                      <a:pt x="59690" y="2889817"/>
                      <a:pt x="59690" y="2854257"/>
                    </a:cubicBezTo>
                    <a:lnTo>
                      <a:pt x="59690" y="124460"/>
                    </a:lnTo>
                    <a:cubicBezTo>
                      <a:pt x="59690" y="88900"/>
                      <a:pt x="88900" y="59690"/>
                      <a:pt x="124460" y="59690"/>
                    </a:cubicBezTo>
                    <a:lnTo>
                      <a:pt x="10720300" y="59690"/>
                    </a:lnTo>
                    <a:moveTo>
                      <a:pt x="10720300" y="0"/>
                    </a:moveTo>
                    <a:lnTo>
                      <a:pt x="124460" y="0"/>
                    </a:lnTo>
                    <a:cubicBezTo>
                      <a:pt x="55880" y="0"/>
                      <a:pt x="0" y="55880"/>
                      <a:pt x="0" y="124460"/>
                    </a:cubicBezTo>
                    <a:lnTo>
                      <a:pt x="0" y="2854257"/>
                    </a:lnTo>
                    <a:cubicBezTo>
                      <a:pt x="0" y="2922837"/>
                      <a:pt x="55880" y="2978717"/>
                      <a:pt x="124460" y="2978717"/>
                    </a:cubicBezTo>
                    <a:lnTo>
                      <a:pt x="10720300" y="2978717"/>
                    </a:lnTo>
                    <a:cubicBezTo>
                      <a:pt x="10788880" y="2978717"/>
                      <a:pt x="10844761" y="2922837"/>
                      <a:pt x="10844761" y="2854257"/>
                    </a:cubicBezTo>
                    <a:lnTo>
                      <a:pt x="10844761" y="124460"/>
                    </a:lnTo>
                    <a:cubicBezTo>
                      <a:pt x="10844761" y="55880"/>
                      <a:pt x="10788880" y="0"/>
                      <a:pt x="10720300" y="0"/>
                    </a:cubicBezTo>
                    <a:close/>
                  </a:path>
                </a:pathLst>
              </a:custGeom>
              <a:solidFill>
                <a:srgbClr val="019D97">
                  <a:alpha val="14902"/>
                </a:srgbClr>
              </a:solidFill>
            </p:spPr>
            <p:txBody>
              <a:bodyPr/>
              <a:lstStyle/>
              <a:p>
                <a:endParaRPr lang="en-PH"/>
              </a:p>
            </p:txBody>
          </p:sp>
        </p:grpSp>
        <p:grpSp>
          <p:nvGrpSpPr>
            <p:cNvPr id="25" name="Group 25"/>
            <p:cNvGrpSpPr/>
            <p:nvPr/>
          </p:nvGrpSpPr>
          <p:grpSpPr>
            <a:xfrm>
              <a:off x="5300580" y="0"/>
              <a:ext cx="10499733" cy="3540743"/>
              <a:chOff x="0" y="0"/>
              <a:chExt cx="21617241" cy="7289814"/>
            </a:xfrm>
          </p:grpSpPr>
          <p:sp>
            <p:nvSpPr>
              <p:cNvPr id="26" name="Freeform 26"/>
              <p:cNvSpPr/>
              <p:nvPr/>
            </p:nvSpPr>
            <p:spPr>
              <a:xfrm>
                <a:off x="31750" y="31750"/>
                <a:ext cx="21553740" cy="7226313"/>
              </a:xfrm>
              <a:custGeom>
                <a:avLst/>
                <a:gdLst/>
                <a:ahLst/>
                <a:cxnLst/>
                <a:rect l="l" t="t" r="r" b="b"/>
                <a:pathLst>
                  <a:path w="21553740" h="7226313">
                    <a:moveTo>
                      <a:pt x="21461031" y="7226313"/>
                    </a:moveTo>
                    <a:lnTo>
                      <a:pt x="92710" y="7226313"/>
                    </a:lnTo>
                    <a:cubicBezTo>
                      <a:pt x="41910" y="7226313"/>
                      <a:pt x="0" y="7184403"/>
                      <a:pt x="0" y="7133603"/>
                    </a:cubicBezTo>
                    <a:lnTo>
                      <a:pt x="0" y="92710"/>
                    </a:lnTo>
                    <a:cubicBezTo>
                      <a:pt x="0" y="41910"/>
                      <a:pt x="41910" y="0"/>
                      <a:pt x="92710" y="0"/>
                    </a:cubicBezTo>
                    <a:lnTo>
                      <a:pt x="21459761" y="0"/>
                    </a:lnTo>
                    <a:cubicBezTo>
                      <a:pt x="21510561" y="0"/>
                      <a:pt x="21552471" y="41910"/>
                      <a:pt x="21552471" y="92710"/>
                    </a:cubicBezTo>
                    <a:lnTo>
                      <a:pt x="21552471" y="7132334"/>
                    </a:lnTo>
                    <a:cubicBezTo>
                      <a:pt x="21553740" y="7184403"/>
                      <a:pt x="21511831" y="7226313"/>
                      <a:pt x="21461031" y="7226313"/>
                    </a:cubicBezTo>
                    <a:close/>
                  </a:path>
                </a:pathLst>
              </a:custGeom>
              <a:solidFill>
                <a:srgbClr val="FAFAFA">
                  <a:alpha val="14902"/>
                </a:srgbClr>
              </a:solidFill>
            </p:spPr>
            <p:txBody>
              <a:bodyPr/>
              <a:lstStyle/>
              <a:p>
                <a:endParaRPr lang="en-PH"/>
              </a:p>
            </p:txBody>
          </p:sp>
          <p:sp>
            <p:nvSpPr>
              <p:cNvPr id="27" name="Freeform 27"/>
              <p:cNvSpPr/>
              <p:nvPr/>
            </p:nvSpPr>
            <p:spPr>
              <a:xfrm>
                <a:off x="0" y="0"/>
                <a:ext cx="21617240" cy="7289814"/>
              </a:xfrm>
              <a:custGeom>
                <a:avLst/>
                <a:gdLst/>
                <a:ahLst/>
                <a:cxnLst/>
                <a:rect l="l" t="t" r="r" b="b"/>
                <a:pathLst>
                  <a:path w="21617240" h="7289814">
                    <a:moveTo>
                      <a:pt x="21492781" y="59690"/>
                    </a:moveTo>
                    <a:cubicBezTo>
                      <a:pt x="21528340" y="59690"/>
                      <a:pt x="21557551" y="88900"/>
                      <a:pt x="21557551" y="124460"/>
                    </a:cubicBezTo>
                    <a:lnTo>
                      <a:pt x="21557551" y="7165353"/>
                    </a:lnTo>
                    <a:cubicBezTo>
                      <a:pt x="21557551" y="7200914"/>
                      <a:pt x="21528340" y="7230124"/>
                      <a:pt x="21492781" y="7230124"/>
                    </a:cubicBezTo>
                    <a:lnTo>
                      <a:pt x="124460" y="7230124"/>
                    </a:lnTo>
                    <a:cubicBezTo>
                      <a:pt x="88900" y="7230124"/>
                      <a:pt x="59690" y="7200914"/>
                      <a:pt x="59690" y="7165353"/>
                    </a:cubicBezTo>
                    <a:lnTo>
                      <a:pt x="59690" y="124460"/>
                    </a:lnTo>
                    <a:cubicBezTo>
                      <a:pt x="59690" y="88900"/>
                      <a:pt x="88900" y="59690"/>
                      <a:pt x="124460" y="59690"/>
                    </a:cubicBezTo>
                    <a:lnTo>
                      <a:pt x="21492781" y="59690"/>
                    </a:lnTo>
                    <a:moveTo>
                      <a:pt x="21492781" y="0"/>
                    </a:moveTo>
                    <a:lnTo>
                      <a:pt x="124460" y="0"/>
                    </a:lnTo>
                    <a:cubicBezTo>
                      <a:pt x="55880" y="0"/>
                      <a:pt x="0" y="55880"/>
                      <a:pt x="0" y="124460"/>
                    </a:cubicBezTo>
                    <a:lnTo>
                      <a:pt x="0" y="7165353"/>
                    </a:lnTo>
                    <a:cubicBezTo>
                      <a:pt x="0" y="7233934"/>
                      <a:pt x="55880" y="7289814"/>
                      <a:pt x="124460" y="7289814"/>
                    </a:cubicBezTo>
                    <a:lnTo>
                      <a:pt x="21492781" y="7289814"/>
                    </a:lnTo>
                    <a:cubicBezTo>
                      <a:pt x="21561361" y="7289814"/>
                      <a:pt x="21617240" y="7233934"/>
                      <a:pt x="21617240" y="7165353"/>
                    </a:cubicBezTo>
                    <a:lnTo>
                      <a:pt x="21617240" y="124460"/>
                    </a:lnTo>
                    <a:cubicBezTo>
                      <a:pt x="21617240" y="55880"/>
                      <a:pt x="21561361" y="0"/>
                      <a:pt x="21492781" y="0"/>
                    </a:cubicBezTo>
                    <a:close/>
                  </a:path>
                </a:pathLst>
              </a:custGeom>
              <a:solidFill>
                <a:srgbClr val="019D97">
                  <a:alpha val="14902"/>
                </a:srgbClr>
              </a:solidFill>
            </p:spPr>
            <p:txBody>
              <a:bodyPr/>
              <a:lstStyle/>
              <a:p>
                <a:endParaRPr lang="en-PH"/>
              </a:p>
            </p:txBody>
          </p:sp>
        </p:grpSp>
        <p:grpSp>
          <p:nvGrpSpPr>
            <p:cNvPr id="28" name="Group 28"/>
            <p:cNvGrpSpPr/>
            <p:nvPr/>
          </p:nvGrpSpPr>
          <p:grpSpPr>
            <a:xfrm>
              <a:off x="6047" y="1576749"/>
              <a:ext cx="2630687" cy="1963994"/>
              <a:chOff x="0" y="0"/>
              <a:chExt cx="5416155" cy="4043543"/>
            </a:xfrm>
          </p:grpSpPr>
          <p:sp>
            <p:nvSpPr>
              <p:cNvPr id="29" name="Freeform 29"/>
              <p:cNvSpPr/>
              <p:nvPr/>
            </p:nvSpPr>
            <p:spPr>
              <a:xfrm>
                <a:off x="31750" y="31750"/>
                <a:ext cx="5352655" cy="3980043"/>
              </a:xfrm>
              <a:custGeom>
                <a:avLst/>
                <a:gdLst/>
                <a:ahLst/>
                <a:cxnLst/>
                <a:rect l="l" t="t" r="r" b="b"/>
                <a:pathLst>
                  <a:path w="5352655" h="3980043">
                    <a:moveTo>
                      <a:pt x="5259945" y="3980043"/>
                    </a:moveTo>
                    <a:lnTo>
                      <a:pt x="92710" y="3980043"/>
                    </a:lnTo>
                    <a:cubicBezTo>
                      <a:pt x="41910" y="3980043"/>
                      <a:pt x="0" y="3938133"/>
                      <a:pt x="0" y="3887333"/>
                    </a:cubicBezTo>
                    <a:lnTo>
                      <a:pt x="0" y="92710"/>
                    </a:lnTo>
                    <a:cubicBezTo>
                      <a:pt x="0" y="41910"/>
                      <a:pt x="41910" y="0"/>
                      <a:pt x="92710" y="0"/>
                    </a:cubicBezTo>
                    <a:lnTo>
                      <a:pt x="5258675" y="0"/>
                    </a:lnTo>
                    <a:cubicBezTo>
                      <a:pt x="5309475" y="0"/>
                      <a:pt x="5351385" y="41910"/>
                      <a:pt x="5351385" y="92710"/>
                    </a:cubicBezTo>
                    <a:lnTo>
                      <a:pt x="5351385" y="3886063"/>
                    </a:lnTo>
                    <a:cubicBezTo>
                      <a:pt x="5352655" y="3938133"/>
                      <a:pt x="5310745" y="3980043"/>
                      <a:pt x="5259945" y="3980043"/>
                    </a:cubicBezTo>
                    <a:close/>
                  </a:path>
                </a:pathLst>
              </a:custGeom>
              <a:solidFill>
                <a:srgbClr val="FAFAFA">
                  <a:alpha val="14902"/>
                </a:srgbClr>
              </a:solidFill>
            </p:spPr>
            <p:txBody>
              <a:bodyPr/>
              <a:lstStyle/>
              <a:p>
                <a:endParaRPr lang="en-PH"/>
              </a:p>
            </p:txBody>
          </p:sp>
          <p:sp>
            <p:nvSpPr>
              <p:cNvPr id="30" name="Freeform 30"/>
              <p:cNvSpPr/>
              <p:nvPr/>
            </p:nvSpPr>
            <p:spPr>
              <a:xfrm>
                <a:off x="0" y="0"/>
                <a:ext cx="5416155" cy="4043543"/>
              </a:xfrm>
              <a:custGeom>
                <a:avLst/>
                <a:gdLst/>
                <a:ahLst/>
                <a:cxnLst/>
                <a:rect l="l" t="t" r="r" b="b"/>
                <a:pathLst>
                  <a:path w="5416155" h="4043543">
                    <a:moveTo>
                      <a:pt x="5291695" y="59690"/>
                    </a:moveTo>
                    <a:cubicBezTo>
                      <a:pt x="5327255" y="59690"/>
                      <a:pt x="5356465" y="88900"/>
                      <a:pt x="5356465" y="124460"/>
                    </a:cubicBezTo>
                    <a:lnTo>
                      <a:pt x="5356465" y="3919083"/>
                    </a:lnTo>
                    <a:cubicBezTo>
                      <a:pt x="5356465" y="3954643"/>
                      <a:pt x="5327255" y="3983853"/>
                      <a:pt x="5291695" y="3983853"/>
                    </a:cubicBezTo>
                    <a:lnTo>
                      <a:pt x="124460" y="3983853"/>
                    </a:lnTo>
                    <a:cubicBezTo>
                      <a:pt x="88900" y="3983853"/>
                      <a:pt x="59690" y="3954643"/>
                      <a:pt x="59690" y="3919083"/>
                    </a:cubicBezTo>
                    <a:lnTo>
                      <a:pt x="59690" y="124460"/>
                    </a:lnTo>
                    <a:cubicBezTo>
                      <a:pt x="59690" y="88900"/>
                      <a:pt x="88900" y="59690"/>
                      <a:pt x="124460" y="59690"/>
                    </a:cubicBezTo>
                    <a:lnTo>
                      <a:pt x="5291695" y="59690"/>
                    </a:lnTo>
                    <a:moveTo>
                      <a:pt x="5291695" y="0"/>
                    </a:moveTo>
                    <a:lnTo>
                      <a:pt x="124460" y="0"/>
                    </a:lnTo>
                    <a:cubicBezTo>
                      <a:pt x="55880" y="0"/>
                      <a:pt x="0" y="55880"/>
                      <a:pt x="0" y="124460"/>
                    </a:cubicBezTo>
                    <a:lnTo>
                      <a:pt x="0" y="3919083"/>
                    </a:lnTo>
                    <a:cubicBezTo>
                      <a:pt x="0" y="3987663"/>
                      <a:pt x="55880" y="4043543"/>
                      <a:pt x="124460" y="4043543"/>
                    </a:cubicBezTo>
                    <a:lnTo>
                      <a:pt x="5291695" y="4043543"/>
                    </a:lnTo>
                    <a:cubicBezTo>
                      <a:pt x="5360275" y="4043543"/>
                      <a:pt x="5416155" y="3987663"/>
                      <a:pt x="5416155" y="3919083"/>
                    </a:cubicBezTo>
                    <a:lnTo>
                      <a:pt x="5416155" y="124460"/>
                    </a:lnTo>
                    <a:cubicBezTo>
                      <a:pt x="5416155" y="55880"/>
                      <a:pt x="5360275" y="0"/>
                      <a:pt x="5291695" y="0"/>
                    </a:cubicBezTo>
                    <a:close/>
                  </a:path>
                </a:pathLst>
              </a:custGeom>
              <a:solidFill>
                <a:srgbClr val="019D97">
                  <a:alpha val="14902"/>
                </a:srgbClr>
              </a:solidFill>
            </p:spPr>
            <p:txBody>
              <a:bodyPr/>
              <a:lstStyle/>
              <a:p>
                <a:endParaRPr lang="en-PH"/>
              </a:p>
            </p:txBody>
          </p:sp>
        </p:grpSp>
        <p:grpSp>
          <p:nvGrpSpPr>
            <p:cNvPr id="31" name="Group 31"/>
            <p:cNvGrpSpPr/>
            <p:nvPr/>
          </p:nvGrpSpPr>
          <p:grpSpPr>
            <a:xfrm>
              <a:off x="2636733" y="1576749"/>
              <a:ext cx="1315343" cy="1963994"/>
              <a:chOff x="0" y="0"/>
              <a:chExt cx="2708078" cy="4043543"/>
            </a:xfrm>
          </p:grpSpPr>
          <p:sp>
            <p:nvSpPr>
              <p:cNvPr id="32" name="Freeform 32"/>
              <p:cNvSpPr/>
              <p:nvPr/>
            </p:nvSpPr>
            <p:spPr>
              <a:xfrm>
                <a:off x="31750" y="31750"/>
                <a:ext cx="2644578" cy="3980043"/>
              </a:xfrm>
              <a:custGeom>
                <a:avLst/>
                <a:gdLst/>
                <a:ahLst/>
                <a:cxnLst/>
                <a:rect l="l" t="t" r="r" b="b"/>
                <a:pathLst>
                  <a:path w="2644578" h="3980043">
                    <a:moveTo>
                      <a:pt x="2551867" y="3980043"/>
                    </a:moveTo>
                    <a:lnTo>
                      <a:pt x="92710" y="3980043"/>
                    </a:lnTo>
                    <a:cubicBezTo>
                      <a:pt x="41910" y="3980043"/>
                      <a:pt x="0" y="3938133"/>
                      <a:pt x="0" y="3887333"/>
                    </a:cubicBezTo>
                    <a:lnTo>
                      <a:pt x="0" y="92710"/>
                    </a:lnTo>
                    <a:cubicBezTo>
                      <a:pt x="0" y="41910"/>
                      <a:pt x="41910" y="0"/>
                      <a:pt x="92710" y="0"/>
                    </a:cubicBezTo>
                    <a:lnTo>
                      <a:pt x="2550598" y="0"/>
                    </a:lnTo>
                    <a:cubicBezTo>
                      <a:pt x="2601398" y="0"/>
                      <a:pt x="2643308" y="41910"/>
                      <a:pt x="2643308" y="92710"/>
                    </a:cubicBezTo>
                    <a:lnTo>
                      <a:pt x="2643308" y="3886063"/>
                    </a:lnTo>
                    <a:cubicBezTo>
                      <a:pt x="2644578" y="3938133"/>
                      <a:pt x="2602667" y="3980043"/>
                      <a:pt x="2551867" y="3980043"/>
                    </a:cubicBezTo>
                    <a:close/>
                  </a:path>
                </a:pathLst>
              </a:custGeom>
              <a:solidFill>
                <a:srgbClr val="FAFAFA"/>
              </a:solidFill>
            </p:spPr>
            <p:txBody>
              <a:bodyPr/>
              <a:lstStyle/>
              <a:p>
                <a:endParaRPr lang="en-PH"/>
              </a:p>
            </p:txBody>
          </p:sp>
          <p:sp>
            <p:nvSpPr>
              <p:cNvPr id="33" name="Freeform 33"/>
              <p:cNvSpPr/>
              <p:nvPr/>
            </p:nvSpPr>
            <p:spPr>
              <a:xfrm>
                <a:off x="0" y="0"/>
                <a:ext cx="2708078" cy="4043543"/>
              </a:xfrm>
              <a:custGeom>
                <a:avLst/>
                <a:gdLst/>
                <a:ahLst/>
                <a:cxnLst/>
                <a:rect l="l" t="t" r="r" b="b"/>
                <a:pathLst>
                  <a:path w="2708078" h="4043543">
                    <a:moveTo>
                      <a:pt x="2583617" y="59690"/>
                    </a:moveTo>
                    <a:cubicBezTo>
                      <a:pt x="2619178" y="59690"/>
                      <a:pt x="2648388" y="88900"/>
                      <a:pt x="2648388" y="124460"/>
                    </a:cubicBezTo>
                    <a:lnTo>
                      <a:pt x="2648388" y="3919083"/>
                    </a:lnTo>
                    <a:cubicBezTo>
                      <a:pt x="2648388" y="3954643"/>
                      <a:pt x="2619178" y="3983853"/>
                      <a:pt x="2583617" y="3983853"/>
                    </a:cubicBezTo>
                    <a:lnTo>
                      <a:pt x="124460" y="3983853"/>
                    </a:lnTo>
                    <a:cubicBezTo>
                      <a:pt x="88900" y="3983853"/>
                      <a:pt x="59690" y="3954643"/>
                      <a:pt x="59690" y="3919083"/>
                    </a:cubicBezTo>
                    <a:lnTo>
                      <a:pt x="59690" y="124460"/>
                    </a:lnTo>
                    <a:cubicBezTo>
                      <a:pt x="59690" y="88900"/>
                      <a:pt x="88900" y="59690"/>
                      <a:pt x="124460" y="59690"/>
                    </a:cubicBezTo>
                    <a:lnTo>
                      <a:pt x="2583618" y="59690"/>
                    </a:lnTo>
                    <a:moveTo>
                      <a:pt x="2583618" y="0"/>
                    </a:moveTo>
                    <a:lnTo>
                      <a:pt x="124460" y="0"/>
                    </a:lnTo>
                    <a:cubicBezTo>
                      <a:pt x="55880" y="0"/>
                      <a:pt x="0" y="55880"/>
                      <a:pt x="0" y="124460"/>
                    </a:cubicBezTo>
                    <a:lnTo>
                      <a:pt x="0" y="3919083"/>
                    </a:lnTo>
                    <a:cubicBezTo>
                      <a:pt x="0" y="3987663"/>
                      <a:pt x="55880" y="4043543"/>
                      <a:pt x="124460" y="4043543"/>
                    </a:cubicBezTo>
                    <a:lnTo>
                      <a:pt x="2583618" y="4043543"/>
                    </a:lnTo>
                    <a:cubicBezTo>
                      <a:pt x="2652198" y="4043543"/>
                      <a:pt x="2708078" y="3987663"/>
                      <a:pt x="2708078" y="3919083"/>
                    </a:cubicBezTo>
                    <a:lnTo>
                      <a:pt x="2708078" y="124460"/>
                    </a:lnTo>
                    <a:cubicBezTo>
                      <a:pt x="2708078" y="55880"/>
                      <a:pt x="2652198" y="0"/>
                      <a:pt x="2583618" y="0"/>
                    </a:cubicBezTo>
                    <a:close/>
                  </a:path>
                </a:pathLst>
              </a:custGeom>
              <a:solidFill>
                <a:srgbClr val="019D97"/>
              </a:solidFill>
            </p:spPr>
            <p:txBody>
              <a:bodyPr/>
              <a:lstStyle/>
              <a:p>
                <a:endParaRPr lang="en-PH"/>
              </a:p>
            </p:txBody>
          </p:sp>
        </p:grpSp>
        <p:grpSp>
          <p:nvGrpSpPr>
            <p:cNvPr id="34" name="Group 34"/>
            <p:cNvGrpSpPr/>
            <p:nvPr/>
          </p:nvGrpSpPr>
          <p:grpSpPr>
            <a:xfrm>
              <a:off x="3952077" y="1576749"/>
              <a:ext cx="1315343" cy="1963994"/>
              <a:chOff x="0" y="0"/>
              <a:chExt cx="2708078" cy="4043543"/>
            </a:xfrm>
          </p:grpSpPr>
          <p:sp>
            <p:nvSpPr>
              <p:cNvPr id="35" name="Freeform 35"/>
              <p:cNvSpPr/>
              <p:nvPr/>
            </p:nvSpPr>
            <p:spPr>
              <a:xfrm>
                <a:off x="31750" y="31750"/>
                <a:ext cx="2644578" cy="3980043"/>
              </a:xfrm>
              <a:custGeom>
                <a:avLst/>
                <a:gdLst/>
                <a:ahLst/>
                <a:cxnLst/>
                <a:rect l="l" t="t" r="r" b="b"/>
                <a:pathLst>
                  <a:path w="2644578" h="3980043">
                    <a:moveTo>
                      <a:pt x="2551867" y="3980043"/>
                    </a:moveTo>
                    <a:lnTo>
                      <a:pt x="92710" y="3980043"/>
                    </a:lnTo>
                    <a:cubicBezTo>
                      <a:pt x="41910" y="3980043"/>
                      <a:pt x="0" y="3938133"/>
                      <a:pt x="0" y="3887333"/>
                    </a:cubicBezTo>
                    <a:lnTo>
                      <a:pt x="0" y="92710"/>
                    </a:lnTo>
                    <a:cubicBezTo>
                      <a:pt x="0" y="41910"/>
                      <a:pt x="41910" y="0"/>
                      <a:pt x="92710" y="0"/>
                    </a:cubicBezTo>
                    <a:lnTo>
                      <a:pt x="2550598" y="0"/>
                    </a:lnTo>
                    <a:cubicBezTo>
                      <a:pt x="2601398" y="0"/>
                      <a:pt x="2643308" y="41910"/>
                      <a:pt x="2643308" y="92710"/>
                    </a:cubicBezTo>
                    <a:lnTo>
                      <a:pt x="2643308" y="3886063"/>
                    </a:lnTo>
                    <a:cubicBezTo>
                      <a:pt x="2644578" y="3938133"/>
                      <a:pt x="2602667" y="3980043"/>
                      <a:pt x="2551867" y="3980043"/>
                    </a:cubicBezTo>
                    <a:close/>
                  </a:path>
                </a:pathLst>
              </a:custGeom>
              <a:solidFill>
                <a:srgbClr val="FAFAFA">
                  <a:alpha val="14902"/>
                </a:srgbClr>
              </a:solidFill>
            </p:spPr>
            <p:txBody>
              <a:bodyPr/>
              <a:lstStyle/>
              <a:p>
                <a:endParaRPr lang="en-PH"/>
              </a:p>
            </p:txBody>
          </p:sp>
          <p:sp>
            <p:nvSpPr>
              <p:cNvPr id="36" name="Freeform 36"/>
              <p:cNvSpPr/>
              <p:nvPr/>
            </p:nvSpPr>
            <p:spPr>
              <a:xfrm>
                <a:off x="0" y="0"/>
                <a:ext cx="2708078" cy="4043543"/>
              </a:xfrm>
              <a:custGeom>
                <a:avLst/>
                <a:gdLst/>
                <a:ahLst/>
                <a:cxnLst/>
                <a:rect l="l" t="t" r="r" b="b"/>
                <a:pathLst>
                  <a:path w="2708078" h="4043543">
                    <a:moveTo>
                      <a:pt x="2583617" y="59690"/>
                    </a:moveTo>
                    <a:cubicBezTo>
                      <a:pt x="2619178" y="59690"/>
                      <a:pt x="2648388" y="88900"/>
                      <a:pt x="2648388" y="124460"/>
                    </a:cubicBezTo>
                    <a:lnTo>
                      <a:pt x="2648388" y="3919083"/>
                    </a:lnTo>
                    <a:cubicBezTo>
                      <a:pt x="2648388" y="3954643"/>
                      <a:pt x="2619178" y="3983853"/>
                      <a:pt x="2583617" y="3983853"/>
                    </a:cubicBezTo>
                    <a:lnTo>
                      <a:pt x="124460" y="3983853"/>
                    </a:lnTo>
                    <a:cubicBezTo>
                      <a:pt x="88900" y="3983853"/>
                      <a:pt x="59690" y="3954643"/>
                      <a:pt x="59690" y="3919083"/>
                    </a:cubicBezTo>
                    <a:lnTo>
                      <a:pt x="59690" y="124460"/>
                    </a:lnTo>
                    <a:cubicBezTo>
                      <a:pt x="59690" y="88900"/>
                      <a:pt x="88900" y="59690"/>
                      <a:pt x="124460" y="59690"/>
                    </a:cubicBezTo>
                    <a:lnTo>
                      <a:pt x="2583618" y="59690"/>
                    </a:lnTo>
                    <a:moveTo>
                      <a:pt x="2583618" y="0"/>
                    </a:moveTo>
                    <a:lnTo>
                      <a:pt x="124460" y="0"/>
                    </a:lnTo>
                    <a:cubicBezTo>
                      <a:pt x="55880" y="0"/>
                      <a:pt x="0" y="55880"/>
                      <a:pt x="0" y="124460"/>
                    </a:cubicBezTo>
                    <a:lnTo>
                      <a:pt x="0" y="3919083"/>
                    </a:lnTo>
                    <a:cubicBezTo>
                      <a:pt x="0" y="3987663"/>
                      <a:pt x="55880" y="4043543"/>
                      <a:pt x="124460" y="4043543"/>
                    </a:cubicBezTo>
                    <a:lnTo>
                      <a:pt x="2583618" y="4043543"/>
                    </a:lnTo>
                    <a:cubicBezTo>
                      <a:pt x="2652198" y="4043543"/>
                      <a:pt x="2708078" y="3987663"/>
                      <a:pt x="2708078" y="3919083"/>
                    </a:cubicBezTo>
                    <a:lnTo>
                      <a:pt x="2708078" y="124460"/>
                    </a:lnTo>
                    <a:cubicBezTo>
                      <a:pt x="2708078" y="55880"/>
                      <a:pt x="2652198" y="0"/>
                      <a:pt x="2583618" y="0"/>
                    </a:cubicBezTo>
                    <a:close/>
                  </a:path>
                </a:pathLst>
              </a:custGeom>
              <a:solidFill>
                <a:srgbClr val="019D97">
                  <a:alpha val="14902"/>
                </a:srgbClr>
              </a:solidFill>
            </p:spPr>
            <p:txBody>
              <a:bodyPr/>
              <a:lstStyle/>
              <a:p>
                <a:endParaRPr lang="en-PH"/>
              </a:p>
            </p:txBody>
          </p:sp>
        </p:grpSp>
        <p:sp>
          <p:nvSpPr>
            <p:cNvPr id="37" name="TextBox 37"/>
            <p:cNvSpPr txBox="1"/>
            <p:nvPr/>
          </p:nvSpPr>
          <p:spPr>
            <a:xfrm>
              <a:off x="123375" y="3853188"/>
              <a:ext cx="2395422" cy="504334"/>
            </a:xfrm>
            <a:prstGeom prst="rect">
              <a:avLst/>
            </a:prstGeom>
          </p:spPr>
          <p:txBody>
            <a:bodyPr lIns="0" tIns="0" rIns="0" bIns="0" rtlCol="0" anchor="t">
              <a:spAutoFit/>
            </a:bodyPr>
            <a:lstStyle/>
            <a:p>
              <a:pPr algn="ctr">
                <a:lnSpc>
                  <a:spcPts val="3199"/>
                </a:lnSpc>
              </a:pPr>
              <a:r>
                <a:rPr lang="en-US" sz="2285">
                  <a:solidFill>
                    <a:srgbClr val="000000">
                      <a:alpha val="14902"/>
                    </a:srgbClr>
                  </a:solidFill>
                  <a:latin typeface="Code Pro"/>
                  <a:ea typeface="Code Pro"/>
                  <a:cs typeface="Code Pro"/>
                  <a:sym typeface="Code Pro"/>
                </a:rPr>
                <a:t>4 bits</a:t>
              </a:r>
            </a:p>
          </p:txBody>
        </p:sp>
        <p:sp>
          <p:nvSpPr>
            <p:cNvPr id="38" name="TextBox 38"/>
            <p:cNvSpPr txBox="1"/>
            <p:nvPr/>
          </p:nvSpPr>
          <p:spPr>
            <a:xfrm>
              <a:off x="2689503" y="3857026"/>
              <a:ext cx="1197711" cy="504334"/>
            </a:xfrm>
            <a:prstGeom prst="rect">
              <a:avLst/>
            </a:prstGeom>
          </p:spPr>
          <p:txBody>
            <a:bodyPr lIns="0" tIns="0" rIns="0" bIns="0" rtlCol="0" anchor="t">
              <a:spAutoFit/>
            </a:bodyPr>
            <a:lstStyle/>
            <a:p>
              <a:pPr algn="ctr">
                <a:lnSpc>
                  <a:spcPts val="3199"/>
                </a:lnSpc>
              </a:pPr>
              <a:r>
                <a:rPr lang="en-US" sz="2285">
                  <a:solidFill>
                    <a:srgbClr val="000000"/>
                  </a:solidFill>
                  <a:latin typeface="Code Pro"/>
                  <a:ea typeface="Code Pro"/>
                  <a:cs typeface="Code Pro"/>
                  <a:sym typeface="Code Pro"/>
                </a:rPr>
                <a:t>2 bits</a:t>
              </a:r>
            </a:p>
          </p:txBody>
        </p:sp>
        <p:sp>
          <p:nvSpPr>
            <p:cNvPr id="39" name="TextBox 39"/>
            <p:cNvSpPr txBox="1"/>
            <p:nvPr/>
          </p:nvSpPr>
          <p:spPr>
            <a:xfrm>
              <a:off x="4009619" y="3857026"/>
              <a:ext cx="1197711" cy="504334"/>
            </a:xfrm>
            <a:prstGeom prst="rect">
              <a:avLst/>
            </a:prstGeom>
          </p:spPr>
          <p:txBody>
            <a:bodyPr lIns="0" tIns="0" rIns="0" bIns="0" rtlCol="0" anchor="t">
              <a:spAutoFit/>
            </a:bodyPr>
            <a:lstStyle/>
            <a:p>
              <a:pPr algn="ctr">
                <a:lnSpc>
                  <a:spcPts val="3199"/>
                </a:lnSpc>
              </a:pPr>
              <a:r>
                <a:rPr lang="en-US" sz="2285">
                  <a:solidFill>
                    <a:srgbClr val="000000">
                      <a:alpha val="14902"/>
                    </a:srgbClr>
                  </a:solidFill>
                  <a:latin typeface="Code Pro"/>
                  <a:ea typeface="Code Pro"/>
                  <a:cs typeface="Code Pro"/>
                  <a:sym typeface="Code Pro"/>
                </a:rPr>
                <a:t>2 bits</a:t>
              </a:r>
            </a:p>
          </p:txBody>
        </p:sp>
        <p:sp>
          <p:nvSpPr>
            <p:cNvPr id="40" name="TextBox 40"/>
            <p:cNvSpPr txBox="1"/>
            <p:nvPr/>
          </p:nvSpPr>
          <p:spPr>
            <a:xfrm>
              <a:off x="5375834" y="3857026"/>
              <a:ext cx="10264153" cy="504334"/>
            </a:xfrm>
            <a:prstGeom prst="rect">
              <a:avLst/>
            </a:prstGeom>
          </p:spPr>
          <p:txBody>
            <a:bodyPr lIns="0" tIns="0" rIns="0" bIns="0" rtlCol="0" anchor="t">
              <a:spAutoFit/>
            </a:bodyPr>
            <a:lstStyle/>
            <a:p>
              <a:pPr algn="ctr">
                <a:lnSpc>
                  <a:spcPts val="3199"/>
                </a:lnSpc>
              </a:pPr>
              <a:r>
                <a:rPr lang="en-US" sz="2285">
                  <a:solidFill>
                    <a:srgbClr val="000000">
                      <a:alpha val="14902"/>
                    </a:srgbClr>
                  </a:solidFill>
                  <a:latin typeface="Code Pro"/>
                  <a:ea typeface="Code Pro"/>
                  <a:cs typeface="Code Pro"/>
                  <a:sym typeface="Code Pro"/>
                </a:rPr>
                <a:t>16 bits</a:t>
              </a:r>
            </a:p>
          </p:txBody>
        </p:sp>
        <p:sp>
          <p:nvSpPr>
            <p:cNvPr id="41" name="TextBox 41"/>
            <p:cNvSpPr txBox="1"/>
            <p:nvPr/>
          </p:nvSpPr>
          <p:spPr>
            <a:xfrm>
              <a:off x="123375" y="46940"/>
              <a:ext cx="4932172" cy="1326971"/>
            </a:xfrm>
            <a:prstGeom prst="rect">
              <a:avLst/>
            </a:prstGeom>
          </p:spPr>
          <p:txBody>
            <a:bodyPr lIns="0" tIns="0" rIns="0" bIns="0" rtlCol="0" anchor="t">
              <a:spAutoFit/>
            </a:bodyPr>
            <a:lstStyle/>
            <a:p>
              <a:pPr marL="0" lvl="0" indent="0" algn="ctr">
                <a:lnSpc>
                  <a:spcPts val="2632"/>
                </a:lnSpc>
                <a:spcBef>
                  <a:spcPct val="0"/>
                </a:spcBef>
              </a:pPr>
              <a:r>
                <a:rPr lang="en-US" sz="1880" b="1">
                  <a:solidFill>
                    <a:srgbClr val="3F4042">
                      <a:alpha val="14902"/>
                    </a:srgbClr>
                  </a:solidFill>
                  <a:latin typeface="Poppins Bold"/>
                  <a:ea typeface="Poppins Bold"/>
                  <a:cs typeface="Poppins Bold"/>
                  <a:sym typeface="Poppins Bold"/>
                </a:rPr>
                <a:t>Opcode</a:t>
              </a:r>
              <a:r>
                <a:rPr lang="en-US" sz="1880">
                  <a:solidFill>
                    <a:srgbClr val="3F4042">
                      <a:alpha val="14902"/>
                    </a:srgbClr>
                  </a:solidFill>
                  <a:latin typeface="Poppins"/>
                  <a:ea typeface="Poppins"/>
                  <a:cs typeface="Poppins"/>
                  <a:sym typeface="Poppins"/>
                </a:rPr>
                <a:t>: Represents a specific machine language instruction in a computer program.</a:t>
              </a:r>
            </a:p>
          </p:txBody>
        </p:sp>
        <p:sp>
          <p:nvSpPr>
            <p:cNvPr id="42" name="TextBox 42"/>
            <p:cNvSpPr txBox="1"/>
            <p:nvPr/>
          </p:nvSpPr>
          <p:spPr>
            <a:xfrm>
              <a:off x="5398767" y="1078311"/>
              <a:ext cx="10264153" cy="1326971"/>
            </a:xfrm>
            <a:prstGeom prst="rect">
              <a:avLst/>
            </a:prstGeom>
          </p:spPr>
          <p:txBody>
            <a:bodyPr lIns="0" tIns="0" rIns="0" bIns="0" rtlCol="0" anchor="t">
              <a:spAutoFit/>
            </a:bodyPr>
            <a:lstStyle/>
            <a:p>
              <a:pPr marL="0" lvl="0" indent="0" algn="ctr">
                <a:lnSpc>
                  <a:spcPts val="2632"/>
                </a:lnSpc>
                <a:spcBef>
                  <a:spcPct val="0"/>
                </a:spcBef>
              </a:pPr>
              <a:r>
                <a:rPr lang="en-US" sz="1880" b="1">
                  <a:solidFill>
                    <a:srgbClr val="3F4042">
                      <a:alpha val="14902"/>
                    </a:srgbClr>
                  </a:solidFill>
                  <a:latin typeface="Poppins Bold"/>
                  <a:ea typeface="Poppins Bold"/>
                  <a:cs typeface="Poppins Bold"/>
                  <a:sym typeface="Poppins Bold"/>
                </a:rPr>
                <a:t>Operand</a:t>
              </a:r>
              <a:r>
                <a:rPr lang="en-US" sz="1880">
                  <a:solidFill>
                    <a:srgbClr val="3F4042">
                      <a:alpha val="14902"/>
                    </a:srgbClr>
                  </a:solidFill>
                  <a:latin typeface="Poppins"/>
                  <a:ea typeface="Poppins"/>
                  <a:cs typeface="Poppins"/>
                  <a:sym typeface="Poppins"/>
                </a:rPr>
                <a:t>: Represents a data value or memory location that is manipulated or operated on by an instruction in a computer program.</a:t>
              </a:r>
            </a:p>
          </p:txBody>
        </p:sp>
        <p:sp>
          <p:nvSpPr>
            <p:cNvPr id="43" name="TextBox 43"/>
            <p:cNvSpPr txBox="1"/>
            <p:nvPr/>
          </p:nvSpPr>
          <p:spPr>
            <a:xfrm>
              <a:off x="104071" y="2282767"/>
              <a:ext cx="2395422" cy="504334"/>
            </a:xfrm>
            <a:prstGeom prst="rect">
              <a:avLst/>
            </a:prstGeom>
          </p:spPr>
          <p:txBody>
            <a:bodyPr lIns="0" tIns="0" rIns="0" bIns="0" rtlCol="0" anchor="t">
              <a:spAutoFit/>
            </a:bodyPr>
            <a:lstStyle/>
            <a:p>
              <a:pPr algn="ctr">
                <a:lnSpc>
                  <a:spcPts val="3199"/>
                </a:lnSpc>
              </a:pPr>
              <a:r>
                <a:rPr lang="en-US" sz="2285">
                  <a:solidFill>
                    <a:srgbClr val="000000">
                      <a:alpha val="14902"/>
                    </a:srgbClr>
                  </a:solidFill>
                  <a:latin typeface="Code Pro"/>
                  <a:ea typeface="Code Pro"/>
                  <a:cs typeface="Code Pro"/>
                  <a:sym typeface="Code Pro"/>
                </a:rPr>
                <a:t>Operation</a:t>
              </a:r>
            </a:p>
          </p:txBody>
        </p:sp>
        <p:sp>
          <p:nvSpPr>
            <p:cNvPr id="44" name="TextBox 44"/>
            <p:cNvSpPr txBox="1"/>
            <p:nvPr/>
          </p:nvSpPr>
          <p:spPr>
            <a:xfrm>
              <a:off x="2630687" y="2157489"/>
              <a:ext cx="1288222" cy="764414"/>
            </a:xfrm>
            <a:prstGeom prst="rect">
              <a:avLst/>
            </a:prstGeom>
          </p:spPr>
          <p:txBody>
            <a:bodyPr lIns="0" tIns="0" rIns="0" bIns="0" rtlCol="0" anchor="t">
              <a:spAutoFit/>
            </a:bodyPr>
            <a:lstStyle/>
            <a:p>
              <a:pPr algn="ctr">
                <a:lnSpc>
                  <a:spcPts val="2345"/>
                </a:lnSpc>
              </a:pPr>
              <a:r>
                <a:rPr lang="en-US" sz="1675">
                  <a:solidFill>
                    <a:srgbClr val="000000"/>
                  </a:solidFill>
                  <a:latin typeface="Code Pro"/>
                  <a:ea typeface="Code Pro"/>
                  <a:cs typeface="Code Pro"/>
                  <a:sym typeface="Code Pro"/>
                </a:rPr>
                <a:t>Address mode</a:t>
              </a:r>
            </a:p>
          </p:txBody>
        </p:sp>
        <p:sp>
          <p:nvSpPr>
            <p:cNvPr id="45" name="TextBox 45"/>
            <p:cNvSpPr txBox="1"/>
            <p:nvPr/>
          </p:nvSpPr>
          <p:spPr>
            <a:xfrm>
              <a:off x="3965637" y="2269258"/>
              <a:ext cx="1288222" cy="559926"/>
            </a:xfrm>
            <a:prstGeom prst="rect">
              <a:avLst/>
            </a:prstGeom>
          </p:spPr>
          <p:txBody>
            <a:bodyPr lIns="0" tIns="0" rIns="0" bIns="0" rtlCol="0" anchor="t">
              <a:spAutoFit/>
            </a:bodyPr>
            <a:lstStyle/>
            <a:p>
              <a:pPr algn="ctr">
                <a:lnSpc>
                  <a:spcPts val="1785"/>
                </a:lnSpc>
              </a:pPr>
              <a:r>
                <a:rPr lang="en-US" sz="1275">
                  <a:solidFill>
                    <a:srgbClr val="000000">
                      <a:alpha val="14902"/>
                    </a:srgbClr>
                  </a:solidFill>
                  <a:latin typeface="Code Pro"/>
                  <a:ea typeface="Code Pro"/>
                  <a:cs typeface="Code Pro"/>
                  <a:sym typeface="Code Pro"/>
                </a:rPr>
                <a:t>Register addressing</a:t>
              </a:r>
            </a:p>
          </p:txBody>
        </p:sp>
      </p:grpSp>
      <p:sp>
        <p:nvSpPr>
          <p:cNvPr id="46" name="Freeform 46"/>
          <p:cNvSpPr/>
          <p:nvPr/>
        </p:nvSpPr>
        <p:spPr>
          <a:xfrm>
            <a:off x="5753980" y="2093826"/>
            <a:ext cx="701845" cy="637802"/>
          </a:xfrm>
          <a:custGeom>
            <a:avLst/>
            <a:gdLst/>
            <a:ahLst/>
            <a:cxnLst/>
            <a:rect l="l" t="t" r="r" b="b"/>
            <a:pathLst>
              <a:path w="701845" h="637802">
                <a:moveTo>
                  <a:pt x="0" y="0"/>
                </a:moveTo>
                <a:lnTo>
                  <a:pt x="701846" y="0"/>
                </a:lnTo>
                <a:lnTo>
                  <a:pt x="701846" y="637802"/>
                </a:lnTo>
                <a:lnTo>
                  <a:pt x="0" y="6378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47" name="TextBox 47"/>
          <p:cNvSpPr txBox="1"/>
          <p:nvPr/>
        </p:nvSpPr>
        <p:spPr>
          <a:xfrm>
            <a:off x="7689722" y="1475280"/>
            <a:ext cx="3124217" cy="618547"/>
          </a:xfrm>
          <a:prstGeom prst="rect">
            <a:avLst/>
          </a:prstGeom>
        </p:spPr>
        <p:txBody>
          <a:bodyPr lIns="0" tIns="0" rIns="0" bIns="0" rtlCol="0" anchor="t">
            <a:spAutoFit/>
          </a:bodyPr>
          <a:lstStyle/>
          <a:p>
            <a:pPr marL="0" lvl="0" indent="0" algn="ctr">
              <a:lnSpc>
                <a:spcPts val="4858"/>
              </a:lnSpc>
              <a:spcBef>
                <a:spcPct val="0"/>
              </a:spcBef>
            </a:pPr>
            <a:r>
              <a:rPr lang="en-US" sz="3470" b="1">
                <a:solidFill>
                  <a:srgbClr val="642EC7"/>
                </a:solidFill>
                <a:latin typeface="Poppins Bold"/>
                <a:ea typeface="Poppins Bold"/>
                <a:cs typeface="Poppins Bold"/>
                <a:sym typeface="Poppins Bold"/>
              </a:rPr>
              <a:t>Definition</a:t>
            </a:r>
          </a:p>
        </p:txBody>
      </p:sp>
      <p:sp>
        <p:nvSpPr>
          <p:cNvPr id="48" name="TextBox 48"/>
          <p:cNvSpPr txBox="1"/>
          <p:nvPr/>
        </p:nvSpPr>
        <p:spPr>
          <a:xfrm>
            <a:off x="5987858" y="2227778"/>
            <a:ext cx="6981366" cy="2647867"/>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An addressing mode in computer programming specifies how a CPU </a:t>
            </a:r>
            <a:r>
              <a:rPr lang="en-US" sz="3000">
                <a:solidFill>
                  <a:srgbClr val="FFFFFF"/>
                </a:solidFill>
                <a:latin typeface="Open Sans"/>
                <a:ea typeface="Open Sans"/>
                <a:cs typeface="Open Sans"/>
                <a:sym typeface="Open Sans"/>
              </a:rPr>
              <a:t>references or accesses operands</a:t>
            </a:r>
            <a:r>
              <a:rPr lang="en-US" sz="3000">
                <a:solidFill>
                  <a:srgbClr val="000000"/>
                </a:solidFill>
                <a:latin typeface="Open Sans"/>
                <a:ea typeface="Open Sans"/>
                <a:cs typeface="Open Sans"/>
                <a:sym typeface="Open Sans"/>
              </a:rPr>
              <a:t>  in memory or registers when executing instructions.</a:t>
            </a:r>
          </a:p>
        </p:txBody>
      </p:sp>
      <p:sp>
        <p:nvSpPr>
          <p:cNvPr id="49" name="TextBox 49"/>
          <p:cNvSpPr txBox="1"/>
          <p:nvPr/>
        </p:nvSpPr>
        <p:spPr>
          <a:xfrm>
            <a:off x="13789940" y="476792"/>
            <a:ext cx="2204323"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Highlighter</a:t>
            </a:r>
          </a:p>
        </p:txBody>
      </p:sp>
      <p:sp>
        <p:nvSpPr>
          <p:cNvPr id="50" name="Freeform 50"/>
          <p:cNvSpPr/>
          <p:nvPr/>
        </p:nvSpPr>
        <p:spPr>
          <a:xfrm rot="-10800000">
            <a:off x="12163645" y="4306340"/>
            <a:ext cx="701845" cy="637802"/>
          </a:xfrm>
          <a:custGeom>
            <a:avLst/>
            <a:gdLst/>
            <a:ahLst/>
            <a:cxnLst/>
            <a:rect l="l" t="t" r="r" b="b"/>
            <a:pathLst>
              <a:path w="701845" h="637802">
                <a:moveTo>
                  <a:pt x="0" y="0"/>
                </a:moveTo>
                <a:lnTo>
                  <a:pt x="701845" y="0"/>
                </a:lnTo>
                <a:lnTo>
                  <a:pt x="701845" y="637802"/>
                </a:lnTo>
                <a:lnTo>
                  <a:pt x="0" y="6378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479024" y="1823164"/>
            <a:ext cx="10209879" cy="4329155"/>
            <a:chOff x="0" y="0"/>
            <a:chExt cx="2689022" cy="1140189"/>
          </a:xfrm>
        </p:grpSpPr>
        <p:sp>
          <p:nvSpPr>
            <p:cNvPr id="6" name="Freeform 6"/>
            <p:cNvSpPr/>
            <p:nvPr/>
          </p:nvSpPr>
          <p:spPr>
            <a:xfrm>
              <a:off x="0" y="0"/>
              <a:ext cx="2689022" cy="1140189"/>
            </a:xfrm>
            <a:custGeom>
              <a:avLst/>
              <a:gdLst/>
              <a:ahLst/>
              <a:cxnLst/>
              <a:rect l="l" t="t" r="r" b="b"/>
              <a:pathLst>
                <a:path w="2689022" h="1140189">
                  <a:moveTo>
                    <a:pt x="38672" y="0"/>
                  </a:moveTo>
                  <a:lnTo>
                    <a:pt x="2650350" y="0"/>
                  </a:lnTo>
                  <a:cubicBezTo>
                    <a:pt x="2660606" y="0"/>
                    <a:pt x="2670442" y="4074"/>
                    <a:pt x="2677695" y="11327"/>
                  </a:cubicBezTo>
                  <a:cubicBezTo>
                    <a:pt x="2684947" y="18579"/>
                    <a:pt x="2689022" y="28416"/>
                    <a:pt x="2689022" y="38672"/>
                  </a:cubicBezTo>
                  <a:lnTo>
                    <a:pt x="2689022" y="1101517"/>
                  </a:lnTo>
                  <a:cubicBezTo>
                    <a:pt x="2689022" y="1111773"/>
                    <a:pt x="2684947" y="1121610"/>
                    <a:pt x="2677695" y="1128862"/>
                  </a:cubicBezTo>
                  <a:cubicBezTo>
                    <a:pt x="2670442" y="1136115"/>
                    <a:pt x="2660606" y="1140189"/>
                    <a:pt x="2650350" y="1140189"/>
                  </a:cubicBezTo>
                  <a:lnTo>
                    <a:pt x="38672" y="1140189"/>
                  </a:lnTo>
                  <a:cubicBezTo>
                    <a:pt x="28416" y="1140189"/>
                    <a:pt x="18579" y="1136115"/>
                    <a:pt x="11327" y="1128862"/>
                  </a:cubicBezTo>
                  <a:cubicBezTo>
                    <a:pt x="4074" y="1121610"/>
                    <a:pt x="0" y="1111773"/>
                    <a:pt x="0" y="1101517"/>
                  </a:cubicBezTo>
                  <a:lnTo>
                    <a:pt x="0" y="38672"/>
                  </a:lnTo>
                  <a:cubicBezTo>
                    <a:pt x="0" y="28416"/>
                    <a:pt x="4074" y="18579"/>
                    <a:pt x="11327" y="11327"/>
                  </a:cubicBezTo>
                  <a:cubicBezTo>
                    <a:pt x="18579" y="4074"/>
                    <a:pt x="28416" y="0"/>
                    <a:pt x="38672" y="0"/>
                  </a:cubicBezTo>
                  <a:close/>
                </a:path>
              </a:pathLst>
            </a:custGeom>
            <a:solidFill>
              <a:srgbClr val="FF1495"/>
            </a:solidFill>
          </p:spPr>
          <p:txBody>
            <a:bodyPr/>
            <a:lstStyle/>
            <a:p>
              <a:endParaRPr lang="en-PH"/>
            </a:p>
          </p:txBody>
        </p:sp>
        <p:sp>
          <p:nvSpPr>
            <p:cNvPr id="7" name="TextBox 7"/>
            <p:cNvSpPr txBox="1"/>
            <p:nvPr/>
          </p:nvSpPr>
          <p:spPr>
            <a:xfrm>
              <a:off x="0" y="-28575"/>
              <a:ext cx="2689022" cy="1168764"/>
            </a:xfrm>
            <a:prstGeom prst="rect">
              <a:avLst/>
            </a:prstGeom>
          </p:spPr>
          <p:txBody>
            <a:bodyPr lIns="50800" tIns="50800" rIns="50800" bIns="50800" rtlCol="0" anchor="ctr"/>
            <a:lstStyle/>
            <a:p>
              <a:pPr algn="ctr">
                <a:lnSpc>
                  <a:spcPts val="2595"/>
                </a:lnSpc>
              </a:pPr>
              <a:endParaRPr/>
            </a:p>
          </p:txBody>
        </p:sp>
      </p:grpSp>
      <p:sp>
        <p:nvSpPr>
          <p:cNvPr id="8" name="Freeform 8"/>
          <p:cNvSpPr/>
          <p:nvPr/>
        </p:nvSpPr>
        <p:spPr>
          <a:xfrm>
            <a:off x="11121086" y="2488823"/>
            <a:ext cx="701845" cy="637802"/>
          </a:xfrm>
          <a:custGeom>
            <a:avLst/>
            <a:gdLst/>
            <a:ahLst/>
            <a:cxnLst/>
            <a:rect l="l" t="t" r="r" b="b"/>
            <a:pathLst>
              <a:path w="701845" h="637802">
                <a:moveTo>
                  <a:pt x="0" y="0"/>
                </a:moveTo>
                <a:lnTo>
                  <a:pt x="701845" y="0"/>
                </a:lnTo>
                <a:lnTo>
                  <a:pt x="701845" y="637802"/>
                </a:lnTo>
                <a:lnTo>
                  <a:pt x="0" y="6378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9" name="Group 9"/>
          <p:cNvGrpSpPr/>
          <p:nvPr/>
        </p:nvGrpSpPr>
        <p:grpSpPr>
          <a:xfrm>
            <a:off x="-479024" y="6438069"/>
            <a:ext cx="1847446" cy="750556"/>
            <a:chOff x="0" y="0"/>
            <a:chExt cx="486570" cy="197677"/>
          </a:xfrm>
        </p:grpSpPr>
        <p:sp>
          <p:nvSpPr>
            <p:cNvPr id="10" name="Freeform 10"/>
            <p:cNvSpPr/>
            <p:nvPr/>
          </p:nvSpPr>
          <p:spPr>
            <a:xfrm>
              <a:off x="0" y="0"/>
              <a:ext cx="486570" cy="197677"/>
            </a:xfrm>
            <a:custGeom>
              <a:avLst/>
              <a:gdLst/>
              <a:ahLst/>
              <a:cxnLst/>
              <a:rect l="l" t="t" r="r" b="b"/>
              <a:pathLst>
                <a:path w="486570" h="197677">
                  <a:moveTo>
                    <a:pt x="98839" y="0"/>
                  </a:moveTo>
                  <a:lnTo>
                    <a:pt x="387731" y="0"/>
                  </a:lnTo>
                  <a:cubicBezTo>
                    <a:pt x="442319" y="0"/>
                    <a:pt x="486570" y="44252"/>
                    <a:pt x="486570" y="98839"/>
                  </a:cubicBezTo>
                  <a:lnTo>
                    <a:pt x="486570" y="98839"/>
                  </a:lnTo>
                  <a:cubicBezTo>
                    <a:pt x="486570" y="125052"/>
                    <a:pt x="476157" y="150192"/>
                    <a:pt x="457621" y="168728"/>
                  </a:cubicBezTo>
                  <a:cubicBezTo>
                    <a:pt x="439085" y="187264"/>
                    <a:pt x="413945" y="197677"/>
                    <a:pt x="387731" y="197677"/>
                  </a:cubicBezTo>
                  <a:lnTo>
                    <a:pt x="98839" y="197677"/>
                  </a:lnTo>
                  <a:cubicBezTo>
                    <a:pt x="44252" y="197677"/>
                    <a:pt x="0" y="153426"/>
                    <a:pt x="0" y="98839"/>
                  </a:cubicBezTo>
                  <a:lnTo>
                    <a:pt x="0" y="98839"/>
                  </a:lnTo>
                  <a:cubicBezTo>
                    <a:pt x="0" y="44252"/>
                    <a:pt x="44252" y="0"/>
                    <a:pt x="98839" y="0"/>
                  </a:cubicBezTo>
                  <a:close/>
                </a:path>
              </a:pathLst>
            </a:custGeom>
            <a:solidFill>
              <a:srgbClr val="FF1495">
                <a:alpha val="16863"/>
              </a:srgbClr>
            </a:solidFill>
          </p:spPr>
          <p:txBody>
            <a:bodyPr/>
            <a:lstStyle/>
            <a:p>
              <a:endParaRPr lang="en-PH"/>
            </a:p>
          </p:txBody>
        </p:sp>
        <p:sp>
          <p:nvSpPr>
            <p:cNvPr id="11" name="TextBox 11"/>
            <p:cNvSpPr txBox="1"/>
            <p:nvPr/>
          </p:nvSpPr>
          <p:spPr>
            <a:xfrm>
              <a:off x="0" y="-28575"/>
              <a:ext cx="486570" cy="226252"/>
            </a:xfrm>
            <a:prstGeom prst="rect">
              <a:avLst/>
            </a:prstGeom>
          </p:spPr>
          <p:txBody>
            <a:bodyPr lIns="50800" tIns="50800" rIns="50800" bIns="50800" rtlCol="0" anchor="ctr"/>
            <a:lstStyle/>
            <a:p>
              <a:pPr algn="ctr">
                <a:lnSpc>
                  <a:spcPts val="2595"/>
                </a:lnSpc>
              </a:pPr>
              <a:endParaRPr/>
            </a:p>
          </p:txBody>
        </p:sp>
      </p:grpSp>
      <p:grpSp>
        <p:nvGrpSpPr>
          <p:cNvPr id="12" name="Group 12"/>
          <p:cNvGrpSpPr/>
          <p:nvPr/>
        </p:nvGrpSpPr>
        <p:grpSpPr>
          <a:xfrm>
            <a:off x="-479024" y="7471439"/>
            <a:ext cx="1847446" cy="750556"/>
            <a:chOff x="0" y="0"/>
            <a:chExt cx="486570" cy="197677"/>
          </a:xfrm>
        </p:grpSpPr>
        <p:sp>
          <p:nvSpPr>
            <p:cNvPr id="13" name="Freeform 13"/>
            <p:cNvSpPr/>
            <p:nvPr/>
          </p:nvSpPr>
          <p:spPr>
            <a:xfrm>
              <a:off x="0" y="0"/>
              <a:ext cx="486570" cy="197677"/>
            </a:xfrm>
            <a:custGeom>
              <a:avLst/>
              <a:gdLst/>
              <a:ahLst/>
              <a:cxnLst/>
              <a:rect l="l" t="t" r="r" b="b"/>
              <a:pathLst>
                <a:path w="486570" h="197677">
                  <a:moveTo>
                    <a:pt x="98839" y="0"/>
                  </a:moveTo>
                  <a:lnTo>
                    <a:pt x="387731" y="0"/>
                  </a:lnTo>
                  <a:cubicBezTo>
                    <a:pt x="442319" y="0"/>
                    <a:pt x="486570" y="44252"/>
                    <a:pt x="486570" y="98839"/>
                  </a:cubicBezTo>
                  <a:lnTo>
                    <a:pt x="486570" y="98839"/>
                  </a:lnTo>
                  <a:cubicBezTo>
                    <a:pt x="486570" y="125052"/>
                    <a:pt x="476157" y="150192"/>
                    <a:pt x="457621" y="168728"/>
                  </a:cubicBezTo>
                  <a:cubicBezTo>
                    <a:pt x="439085" y="187264"/>
                    <a:pt x="413945" y="197677"/>
                    <a:pt x="387731" y="197677"/>
                  </a:cubicBezTo>
                  <a:lnTo>
                    <a:pt x="98839" y="197677"/>
                  </a:lnTo>
                  <a:cubicBezTo>
                    <a:pt x="44252" y="197677"/>
                    <a:pt x="0" y="153426"/>
                    <a:pt x="0" y="98839"/>
                  </a:cubicBezTo>
                  <a:lnTo>
                    <a:pt x="0" y="98839"/>
                  </a:lnTo>
                  <a:cubicBezTo>
                    <a:pt x="0" y="44252"/>
                    <a:pt x="44252" y="0"/>
                    <a:pt x="98839" y="0"/>
                  </a:cubicBezTo>
                  <a:close/>
                </a:path>
              </a:pathLst>
            </a:custGeom>
            <a:solidFill>
              <a:srgbClr val="FF1495">
                <a:alpha val="16863"/>
              </a:srgbClr>
            </a:solidFill>
          </p:spPr>
          <p:txBody>
            <a:bodyPr/>
            <a:lstStyle/>
            <a:p>
              <a:endParaRPr lang="en-PH"/>
            </a:p>
          </p:txBody>
        </p:sp>
        <p:sp>
          <p:nvSpPr>
            <p:cNvPr id="14" name="TextBox 14"/>
            <p:cNvSpPr txBox="1"/>
            <p:nvPr/>
          </p:nvSpPr>
          <p:spPr>
            <a:xfrm>
              <a:off x="0" y="-28575"/>
              <a:ext cx="486570" cy="226252"/>
            </a:xfrm>
            <a:prstGeom prst="rect">
              <a:avLst/>
            </a:prstGeom>
          </p:spPr>
          <p:txBody>
            <a:bodyPr lIns="50800" tIns="50800" rIns="50800" bIns="50800" rtlCol="0" anchor="ctr"/>
            <a:lstStyle/>
            <a:p>
              <a:pPr algn="ctr">
                <a:lnSpc>
                  <a:spcPts val="2595"/>
                </a:lnSpc>
              </a:pPr>
              <a:endParaRPr/>
            </a:p>
          </p:txBody>
        </p:sp>
      </p:grpSp>
      <p:grpSp>
        <p:nvGrpSpPr>
          <p:cNvPr id="15" name="Group 15"/>
          <p:cNvGrpSpPr/>
          <p:nvPr/>
        </p:nvGrpSpPr>
        <p:grpSpPr>
          <a:xfrm>
            <a:off x="-479024" y="8507744"/>
            <a:ext cx="1847446" cy="750556"/>
            <a:chOff x="0" y="0"/>
            <a:chExt cx="486570" cy="197677"/>
          </a:xfrm>
        </p:grpSpPr>
        <p:sp>
          <p:nvSpPr>
            <p:cNvPr id="16" name="Freeform 16"/>
            <p:cNvSpPr/>
            <p:nvPr/>
          </p:nvSpPr>
          <p:spPr>
            <a:xfrm>
              <a:off x="0" y="0"/>
              <a:ext cx="486570" cy="197677"/>
            </a:xfrm>
            <a:custGeom>
              <a:avLst/>
              <a:gdLst/>
              <a:ahLst/>
              <a:cxnLst/>
              <a:rect l="l" t="t" r="r" b="b"/>
              <a:pathLst>
                <a:path w="486570" h="197677">
                  <a:moveTo>
                    <a:pt x="98839" y="0"/>
                  </a:moveTo>
                  <a:lnTo>
                    <a:pt x="387731" y="0"/>
                  </a:lnTo>
                  <a:cubicBezTo>
                    <a:pt x="442319" y="0"/>
                    <a:pt x="486570" y="44252"/>
                    <a:pt x="486570" y="98839"/>
                  </a:cubicBezTo>
                  <a:lnTo>
                    <a:pt x="486570" y="98839"/>
                  </a:lnTo>
                  <a:cubicBezTo>
                    <a:pt x="486570" y="125052"/>
                    <a:pt x="476157" y="150192"/>
                    <a:pt x="457621" y="168728"/>
                  </a:cubicBezTo>
                  <a:cubicBezTo>
                    <a:pt x="439085" y="187264"/>
                    <a:pt x="413945" y="197677"/>
                    <a:pt x="387731" y="197677"/>
                  </a:cubicBezTo>
                  <a:lnTo>
                    <a:pt x="98839" y="197677"/>
                  </a:lnTo>
                  <a:cubicBezTo>
                    <a:pt x="44252" y="197677"/>
                    <a:pt x="0" y="153426"/>
                    <a:pt x="0" y="98839"/>
                  </a:cubicBezTo>
                  <a:lnTo>
                    <a:pt x="0" y="98839"/>
                  </a:lnTo>
                  <a:cubicBezTo>
                    <a:pt x="0" y="44252"/>
                    <a:pt x="44252" y="0"/>
                    <a:pt x="98839" y="0"/>
                  </a:cubicBezTo>
                  <a:close/>
                </a:path>
              </a:pathLst>
            </a:custGeom>
            <a:solidFill>
              <a:srgbClr val="FF1495">
                <a:alpha val="16863"/>
              </a:srgbClr>
            </a:solidFill>
          </p:spPr>
          <p:txBody>
            <a:bodyPr/>
            <a:lstStyle/>
            <a:p>
              <a:endParaRPr lang="en-PH"/>
            </a:p>
          </p:txBody>
        </p:sp>
        <p:sp>
          <p:nvSpPr>
            <p:cNvPr id="17" name="TextBox 17"/>
            <p:cNvSpPr txBox="1"/>
            <p:nvPr/>
          </p:nvSpPr>
          <p:spPr>
            <a:xfrm>
              <a:off x="0" y="-28575"/>
              <a:ext cx="486570" cy="226252"/>
            </a:xfrm>
            <a:prstGeom prst="rect">
              <a:avLst/>
            </a:prstGeom>
          </p:spPr>
          <p:txBody>
            <a:bodyPr lIns="50800" tIns="50800" rIns="50800" bIns="50800" rtlCol="0" anchor="ctr"/>
            <a:lstStyle/>
            <a:p>
              <a:pPr algn="ctr">
                <a:lnSpc>
                  <a:spcPts val="2595"/>
                </a:lnSpc>
              </a:pPr>
              <a:endParaRPr/>
            </a:p>
          </p:txBody>
        </p:sp>
      </p:grpSp>
      <p:grpSp>
        <p:nvGrpSpPr>
          <p:cNvPr id="18" name="Group 18"/>
          <p:cNvGrpSpPr/>
          <p:nvPr/>
        </p:nvGrpSpPr>
        <p:grpSpPr>
          <a:xfrm>
            <a:off x="460068" y="3152775"/>
            <a:ext cx="8683932" cy="1161219"/>
            <a:chOff x="0" y="0"/>
            <a:chExt cx="2287126" cy="305835"/>
          </a:xfrm>
        </p:grpSpPr>
        <p:sp>
          <p:nvSpPr>
            <p:cNvPr id="19" name="Freeform 19"/>
            <p:cNvSpPr/>
            <p:nvPr/>
          </p:nvSpPr>
          <p:spPr>
            <a:xfrm>
              <a:off x="0" y="0"/>
              <a:ext cx="2287126" cy="305835"/>
            </a:xfrm>
            <a:custGeom>
              <a:avLst/>
              <a:gdLst/>
              <a:ahLst/>
              <a:cxnLst/>
              <a:rect l="l" t="t" r="r" b="b"/>
              <a:pathLst>
                <a:path w="2287126" h="305835">
                  <a:moveTo>
                    <a:pt x="45468" y="0"/>
                  </a:moveTo>
                  <a:lnTo>
                    <a:pt x="2241659" y="0"/>
                  </a:lnTo>
                  <a:cubicBezTo>
                    <a:pt x="2266770" y="0"/>
                    <a:pt x="2287126" y="20357"/>
                    <a:pt x="2287126" y="45468"/>
                  </a:cubicBezTo>
                  <a:lnTo>
                    <a:pt x="2287126" y="260368"/>
                  </a:lnTo>
                  <a:cubicBezTo>
                    <a:pt x="2287126" y="272427"/>
                    <a:pt x="2282336" y="283992"/>
                    <a:pt x="2273809" y="292518"/>
                  </a:cubicBezTo>
                  <a:cubicBezTo>
                    <a:pt x="2265282" y="301045"/>
                    <a:pt x="2253717" y="305835"/>
                    <a:pt x="2241659" y="305835"/>
                  </a:cubicBezTo>
                  <a:lnTo>
                    <a:pt x="45468" y="305835"/>
                  </a:lnTo>
                  <a:cubicBezTo>
                    <a:pt x="33409" y="305835"/>
                    <a:pt x="21844" y="301045"/>
                    <a:pt x="13317" y="292518"/>
                  </a:cubicBezTo>
                  <a:cubicBezTo>
                    <a:pt x="4790" y="283992"/>
                    <a:pt x="0" y="272427"/>
                    <a:pt x="0" y="260368"/>
                  </a:cubicBezTo>
                  <a:lnTo>
                    <a:pt x="0" y="45468"/>
                  </a:lnTo>
                  <a:cubicBezTo>
                    <a:pt x="0" y="33409"/>
                    <a:pt x="4790" y="21844"/>
                    <a:pt x="13317" y="13317"/>
                  </a:cubicBezTo>
                  <a:cubicBezTo>
                    <a:pt x="21844" y="4790"/>
                    <a:pt x="33409" y="0"/>
                    <a:pt x="45468" y="0"/>
                  </a:cubicBezTo>
                  <a:close/>
                </a:path>
              </a:pathLst>
            </a:custGeom>
            <a:solidFill>
              <a:srgbClr val="3F4042"/>
            </a:solidFill>
          </p:spPr>
          <p:txBody>
            <a:bodyPr/>
            <a:lstStyle/>
            <a:p>
              <a:endParaRPr lang="en-PH"/>
            </a:p>
          </p:txBody>
        </p:sp>
        <p:sp>
          <p:nvSpPr>
            <p:cNvPr id="20" name="TextBox 20"/>
            <p:cNvSpPr txBox="1"/>
            <p:nvPr/>
          </p:nvSpPr>
          <p:spPr>
            <a:xfrm>
              <a:off x="0" y="-28575"/>
              <a:ext cx="2287126" cy="334410"/>
            </a:xfrm>
            <a:prstGeom prst="rect">
              <a:avLst/>
            </a:prstGeom>
          </p:spPr>
          <p:txBody>
            <a:bodyPr lIns="50800" tIns="50800" rIns="50800" bIns="50800" rtlCol="0" anchor="ctr"/>
            <a:lstStyle/>
            <a:p>
              <a:pPr algn="ctr">
                <a:lnSpc>
                  <a:spcPts val="2595"/>
                </a:lnSpc>
              </a:pPr>
              <a:endParaRPr/>
            </a:p>
          </p:txBody>
        </p:sp>
      </p:grpSp>
      <p:sp>
        <p:nvSpPr>
          <p:cNvPr id="21" name="Freeform 21"/>
          <p:cNvSpPr/>
          <p:nvPr/>
        </p:nvSpPr>
        <p:spPr>
          <a:xfrm rot="5400000">
            <a:off x="5062326" y="4320876"/>
            <a:ext cx="955223" cy="288955"/>
          </a:xfrm>
          <a:custGeom>
            <a:avLst/>
            <a:gdLst/>
            <a:ahLst/>
            <a:cxnLst/>
            <a:rect l="l" t="t" r="r" b="b"/>
            <a:pathLst>
              <a:path w="955223" h="288955">
                <a:moveTo>
                  <a:pt x="0" y="0"/>
                </a:moveTo>
                <a:lnTo>
                  <a:pt x="955224" y="0"/>
                </a:lnTo>
                <a:lnTo>
                  <a:pt x="955224" y="288955"/>
                </a:lnTo>
                <a:lnTo>
                  <a:pt x="0" y="288955"/>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22" name="TextBox 22"/>
          <p:cNvSpPr txBox="1"/>
          <p:nvPr/>
        </p:nvSpPr>
        <p:spPr>
          <a:xfrm>
            <a:off x="126938" y="1826213"/>
            <a:ext cx="4360171" cy="616640"/>
          </a:xfrm>
          <a:prstGeom prst="rect">
            <a:avLst/>
          </a:prstGeom>
        </p:spPr>
        <p:txBody>
          <a:bodyPr lIns="0" tIns="0" rIns="0" bIns="0" rtlCol="0" anchor="t">
            <a:spAutoFit/>
          </a:bodyPr>
          <a:lstStyle/>
          <a:p>
            <a:pPr marL="0" lvl="0" indent="0" algn="l">
              <a:lnSpc>
                <a:spcPts val="4858"/>
              </a:lnSpc>
              <a:spcBef>
                <a:spcPct val="0"/>
              </a:spcBef>
            </a:pPr>
            <a:r>
              <a:rPr lang="en-US" sz="3470" b="1">
                <a:solidFill>
                  <a:srgbClr val="FFFFFF"/>
                </a:solidFill>
                <a:latin typeface="Poppins Bold"/>
                <a:ea typeface="Poppins Bold"/>
                <a:cs typeface="Poppins Bold"/>
                <a:sym typeface="Poppins Bold"/>
              </a:rPr>
              <a:t>Mode 1: Immediate </a:t>
            </a:r>
          </a:p>
        </p:txBody>
      </p:sp>
      <p:sp>
        <p:nvSpPr>
          <p:cNvPr id="23" name="TextBox 23"/>
          <p:cNvSpPr txBox="1"/>
          <p:nvPr/>
        </p:nvSpPr>
        <p:spPr>
          <a:xfrm>
            <a:off x="126938" y="2404753"/>
            <a:ext cx="9124892" cy="402971"/>
          </a:xfrm>
          <a:prstGeom prst="rect">
            <a:avLst/>
          </a:prstGeom>
        </p:spPr>
        <p:txBody>
          <a:bodyPr lIns="0" tIns="0" rIns="0" bIns="0" rtlCol="0" anchor="t">
            <a:spAutoFit/>
          </a:bodyPr>
          <a:lstStyle/>
          <a:p>
            <a:pPr algn="l">
              <a:lnSpc>
                <a:spcPts val="3432"/>
              </a:lnSpc>
              <a:spcBef>
                <a:spcPct val="0"/>
              </a:spcBef>
            </a:pPr>
            <a:r>
              <a:rPr lang="en-US" sz="2452">
                <a:solidFill>
                  <a:srgbClr val="FFFFFF"/>
                </a:solidFill>
                <a:latin typeface="Open Sans"/>
                <a:ea typeface="Open Sans"/>
                <a:cs typeface="Open Sans"/>
                <a:sym typeface="Open Sans"/>
              </a:rPr>
              <a:t>The operand represents the value that the instruction utilizes.</a:t>
            </a:r>
          </a:p>
        </p:txBody>
      </p:sp>
      <p:sp>
        <p:nvSpPr>
          <p:cNvPr id="24" name="TextBox 24"/>
          <p:cNvSpPr txBox="1"/>
          <p:nvPr/>
        </p:nvSpPr>
        <p:spPr>
          <a:xfrm>
            <a:off x="13789940" y="476792"/>
            <a:ext cx="2204323"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Highlighter</a:t>
            </a:r>
          </a:p>
        </p:txBody>
      </p:sp>
      <p:sp>
        <p:nvSpPr>
          <p:cNvPr id="25" name="TextBox 25"/>
          <p:cNvSpPr txBox="1"/>
          <p:nvPr/>
        </p:nvSpPr>
        <p:spPr>
          <a:xfrm>
            <a:off x="3862243" y="3391990"/>
            <a:ext cx="2107384" cy="616115"/>
          </a:xfrm>
          <a:prstGeom prst="rect">
            <a:avLst/>
          </a:prstGeom>
        </p:spPr>
        <p:txBody>
          <a:bodyPr lIns="0" tIns="0" rIns="0" bIns="0" rtlCol="0" anchor="t">
            <a:spAutoFit/>
          </a:bodyPr>
          <a:lstStyle/>
          <a:p>
            <a:pPr algn="l">
              <a:lnSpc>
                <a:spcPts val="5169"/>
              </a:lnSpc>
              <a:spcBef>
                <a:spcPct val="0"/>
              </a:spcBef>
            </a:pPr>
            <a:r>
              <a:rPr lang="en-US" sz="3692">
                <a:solidFill>
                  <a:srgbClr val="FFFFFF"/>
                </a:solidFill>
                <a:latin typeface="Open Sans"/>
                <a:ea typeface="Open Sans"/>
                <a:cs typeface="Open Sans"/>
                <a:sym typeface="Open Sans"/>
              </a:rPr>
              <a:t>ADD #28</a:t>
            </a:r>
          </a:p>
        </p:txBody>
      </p:sp>
      <p:sp>
        <p:nvSpPr>
          <p:cNvPr id="26" name="TextBox 26"/>
          <p:cNvSpPr txBox="1"/>
          <p:nvPr/>
        </p:nvSpPr>
        <p:spPr>
          <a:xfrm>
            <a:off x="3289666" y="5105400"/>
            <a:ext cx="4789498" cy="402971"/>
          </a:xfrm>
          <a:prstGeom prst="rect">
            <a:avLst/>
          </a:prstGeom>
        </p:spPr>
        <p:txBody>
          <a:bodyPr lIns="0" tIns="0" rIns="0" bIns="0" rtlCol="0" anchor="t">
            <a:spAutoFit/>
          </a:bodyPr>
          <a:lstStyle/>
          <a:p>
            <a:pPr algn="l">
              <a:lnSpc>
                <a:spcPts val="3432"/>
              </a:lnSpc>
              <a:spcBef>
                <a:spcPct val="0"/>
              </a:spcBef>
            </a:pPr>
            <a:r>
              <a:rPr lang="en-US" sz="2452">
                <a:solidFill>
                  <a:srgbClr val="FFFFFF"/>
                </a:solidFill>
                <a:latin typeface="Open Sans"/>
                <a:ea typeface="Open Sans"/>
                <a:cs typeface="Open Sans"/>
                <a:sym typeface="Open Sans"/>
              </a:rPr>
              <a:t>The value that will be added</a:t>
            </a:r>
          </a:p>
        </p:txBody>
      </p:sp>
      <p:sp>
        <p:nvSpPr>
          <p:cNvPr id="27" name="Freeform 27"/>
          <p:cNvSpPr/>
          <p:nvPr/>
        </p:nvSpPr>
        <p:spPr>
          <a:xfrm rot="-10800000">
            <a:off x="16327047" y="4870569"/>
            <a:ext cx="701845" cy="637802"/>
          </a:xfrm>
          <a:custGeom>
            <a:avLst/>
            <a:gdLst/>
            <a:ahLst/>
            <a:cxnLst/>
            <a:rect l="l" t="t" r="r" b="b"/>
            <a:pathLst>
              <a:path w="701845" h="637802">
                <a:moveTo>
                  <a:pt x="0" y="0"/>
                </a:moveTo>
                <a:lnTo>
                  <a:pt x="701846" y="0"/>
                </a:lnTo>
                <a:lnTo>
                  <a:pt x="701846" y="637802"/>
                </a:lnTo>
                <a:lnTo>
                  <a:pt x="0" y="63780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8" name="TextBox 28"/>
          <p:cNvSpPr txBox="1"/>
          <p:nvPr/>
        </p:nvSpPr>
        <p:spPr>
          <a:xfrm>
            <a:off x="11379553" y="1883363"/>
            <a:ext cx="5424821" cy="404444"/>
          </a:xfrm>
          <a:prstGeom prst="rect">
            <a:avLst/>
          </a:prstGeom>
        </p:spPr>
        <p:txBody>
          <a:bodyPr lIns="0" tIns="0" rIns="0" bIns="0" rtlCol="0" anchor="t">
            <a:spAutoFit/>
          </a:bodyPr>
          <a:lstStyle/>
          <a:p>
            <a:pPr algn="l">
              <a:lnSpc>
                <a:spcPts val="3432"/>
              </a:lnSpc>
              <a:spcBef>
                <a:spcPct val="0"/>
              </a:spcBef>
            </a:pPr>
            <a:r>
              <a:rPr lang="en-US" sz="2452" b="1" i="1">
                <a:solidFill>
                  <a:srgbClr val="000000"/>
                </a:solidFill>
                <a:latin typeface="Open Sans Bold Italics"/>
                <a:ea typeface="Open Sans Bold Italics"/>
                <a:cs typeface="Open Sans Bold Italics"/>
                <a:sym typeface="Open Sans Bold Italics"/>
              </a:rPr>
              <a:t>3 options for immediate addressing</a:t>
            </a:r>
          </a:p>
        </p:txBody>
      </p:sp>
      <p:sp>
        <p:nvSpPr>
          <p:cNvPr id="29" name="TextBox 29"/>
          <p:cNvSpPr txBox="1"/>
          <p:nvPr/>
        </p:nvSpPr>
        <p:spPr>
          <a:xfrm>
            <a:off x="11379553" y="2694907"/>
            <a:ext cx="5207967" cy="2547569"/>
          </a:xfrm>
          <a:prstGeom prst="rect">
            <a:avLst/>
          </a:prstGeom>
        </p:spPr>
        <p:txBody>
          <a:bodyPr lIns="0" tIns="0" rIns="0" bIns="0" rtlCol="0" anchor="t">
            <a:spAutoFit/>
          </a:bodyPr>
          <a:lstStyle/>
          <a:p>
            <a:pPr marL="529391" lvl="1" indent="-264696" algn="l">
              <a:lnSpc>
                <a:spcPts val="3432"/>
              </a:lnSpc>
              <a:buAutoNum type="arabicPeriod"/>
            </a:pPr>
            <a:r>
              <a:rPr lang="en-US" sz="2452">
                <a:solidFill>
                  <a:srgbClr val="000000"/>
                </a:solidFill>
                <a:latin typeface="Open Sans"/>
                <a:ea typeface="Open Sans"/>
                <a:cs typeface="Open Sans"/>
                <a:sym typeface="Open Sans"/>
              </a:rPr>
              <a:t>#46 specifies the denary value 46</a:t>
            </a:r>
          </a:p>
          <a:p>
            <a:pPr marL="529391" lvl="1" indent="-264696" algn="l">
              <a:lnSpc>
                <a:spcPts val="3432"/>
              </a:lnSpc>
              <a:buAutoNum type="arabicPeriod"/>
            </a:pPr>
            <a:r>
              <a:rPr lang="en-US" sz="2452">
                <a:solidFill>
                  <a:srgbClr val="000000"/>
                </a:solidFill>
                <a:latin typeface="Open Sans"/>
                <a:ea typeface="Open Sans"/>
                <a:cs typeface="Open Sans"/>
                <a:sym typeface="Open Sans"/>
              </a:rPr>
              <a:t>#B1001001 specifies the binary equivalence.</a:t>
            </a:r>
          </a:p>
          <a:p>
            <a:pPr marL="529391" lvl="1" indent="-264696" algn="l">
              <a:lnSpc>
                <a:spcPts val="3432"/>
              </a:lnSpc>
              <a:spcBef>
                <a:spcPct val="0"/>
              </a:spcBef>
              <a:buAutoNum type="arabicPeriod"/>
            </a:pPr>
            <a:r>
              <a:rPr lang="en-US" sz="2452">
                <a:solidFill>
                  <a:srgbClr val="000000"/>
                </a:solidFill>
                <a:latin typeface="Open Sans"/>
                <a:ea typeface="Open Sans"/>
                <a:cs typeface="Open Sans"/>
                <a:sym typeface="Open Sans"/>
              </a:rPr>
              <a:t>#&amp;30 specifies the hexadecimal equivalence.</a:t>
            </a:r>
          </a:p>
        </p:txBody>
      </p:sp>
      <p:sp>
        <p:nvSpPr>
          <p:cNvPr id="30" name="TextBox 30"/>
          <p:cNvSpPr txBox="1"/>
          <p:nvPr/>
        </p:nvSpPr>
        <p:spPr>
          <a:xfrm>
            <a:off x="246002" y="-36799"/>
            <a:ext cx="8883292" cy="1054094"/>
          </a:xfrm>
          <a:prstGeom prst="rect">
            <a:avLst/>
          </a:prstGeom>
        </p:spPr>
        <p:txBody>
          <a:bodyPr lIns="0" tIns="0" rIns="0" bIns="0" rtlCol="0" anchor="t">
            <a:spAutoFit/>
          </a:bodyPr>
          <a:lstStyle/>
          <a:p>
            <a:pPr marL="0" lvl="0" indent="0" algn="l">
              <a:lnSpc>
                <a:spcPts val="4054"/>
              </a:lnSpc>
              <a:spcBef>
                <a:spcPct val="0"/>
              </a:spcBef>
            </a:pPr>
            <a:r>
              <a:rPr lang="en-US" sz="3620" b="1" spc="-108">
                <a:solidFill>
                  <a:srgbClr val="FFFFFF"/>
                </a:solidFill>
                <a:latin typeface="Poppins Bold"/>
                <a:ea typeface="Poppins Bold"/>
                <a:cs typeface="Poppins Bold"/>
                <a:sym typeface="Poppins Bold"/>
              </a:rPr>
              <a:t>6.5 Assembly Language Addressing Modes</a:t>
            </a: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479024" y="2856534"/>
            <a:ext cx="10209879" cy="4329155"/>
            <a:chOff x="0" y="0"/>
            <a:chExt cx="2689022" cy="1140189"/>
          </a:xfrm>
        </p:grpSpPr>
        <p:sp>
          <p:nvSpPr>
            <p:cNvPr id="6" name="Freeform 6"/>
            <p:cNvSpPr/>
            <p:nvPr/>
          </p:nvSpPr>
          <p:spPr>
            <a:xfrm>
              <a:off x="0" y="0"/>
              <a:ext cx="2689022" cy="1140189"/>
            </a:xfrm>
            <a:custGeom>
              <a:avLst/>
              <a:gdLst/>
              <a:ahLst/>
              <a:cxnLst/>
              <a:rect l="l" t="t" r="r" b="b"/>
              <a:pathLst>
                <a:path w="2689022" h="1140189">
                  <a:moveTo>
                    <a:pt x="38672" y="0"/>
                  </a:moveTo>
                  <a:lnTo>
                    <a:pt x="2650350" y="0"/>
                  </a:lnTo>
                  <a:cubicBezTo>
                    <a:pt x="2660606" y="0"/>
                    <a:pt x="2670442" y="4074"/>
                    <a:pt x="2677695" y="11327"/>
                  </a:cubicBezTo>
                  <a:cubicBezTo>
                    <a:pt x="2684947" y="18579"/>
                    <a:pt x="2689022" y="28416"/>
                    <a:pt x="2689022" y="38672"/>
                  </a:cubicBezTo>
                  <a:lnTo>
                    <a:pt x="2689022" y="1101517"/>
                  </a:lnTo>
                  <a:cubicBezTo>
                    <a:pt x="2689022" y="1111773"/>
                    <a:pt x="2684947" y="1121610"/>
                    <a:pt x="2677695" y="1128862"/>
                  </a:cubicBezTo>
                  <a:cubicBezTo>
                    <a:pt x="2670442" y="1136115"/>
                    <a:pt x="2660606" y="1140189"/>
                    <a:pt x="2650350" y="1140189"/>
                  </a:cubicBezTo>
                  <a:lnTo>
                    <a:pt x="38672" y="1140189"/>
                  </a:lnTo>
                  <a:cubicBezTo>
                    <a:pt x="28416" y="1140189"/>
                    <a:pt x="18579" y="1136115"/>
                    <a:pt x="11327" y="1128862"/>
                  </a:cubicBezTo>
                  <a:cubicBezTo>
                    <a:pt x="4074" y="1121610"/>
                    <a:pt x="0" y="1111773"/>
                    <a:pt x="0" y="1101517"/>
                  </a:cubicBezTo>
                  <a:lnTo>
                    <a:pt x="0" y="38672"/>
                  </a:lnTo>
                  <a:cubicBezTo>
                    <a:pt x="0" y="28416"/>
                    <a:pt x="4074" y="18579"/>
                    <a:pt x="11327" y="11327"/>
                  </a:cubicBezTo>
                  <a:cubicBezTo>
                    <a:pt x="18579" y="4074"/>
                    <a:pt x="28416" y="0"/>
                    <a:pt x="38672" y="0"/>
                  </a:cubicBezTo>
                  <a:close/>
                </a:path>
              </a:pathLst>
            </a:custGeom>
            <a:solidFill>
              <a:srgbClr val="FF1495"/>
            </a:solidFill>
          </p:spPr>
          <p:txBody>
            <a:bodyPr/>
            <a:lstStyle/>
            <a:p>
              <a:endParaRPr lang="en-PH"/>
            </a:p>
          </p:txBody>
        </p:sp>
        <p:sp>
          <p:nvSpPr>
            <p:cNvPr id="7" name="TextBox 7"/>
            <p:cNvSpPr txBox="1"/>
            <p:nvPr/>
          </p:nvSpPr>
          <p:spPr>
            <a:xfrm>
              <a:off x="0" y="-28575"/>
              <a:ext cx="2689022" cy="1168764"/>
            </a:xfrm>
            <a:prstGeom prst="rect">
              <a:avLst/>
            </a:prstGeom>
          </p:spPr>
          <p:txBody>
            <a:bodyPr lIns="50800" tIns="50800" rIns="50800" bIns="50800" rtlCol="0" anchor="ctr"/>
            <a:lstStyle/>
            <a:p>
              <a:pPr algn="ctr">
                <a:lnSpc>
                  <a:spcPts val="2595"/>
                </a:lnSpc>
              </a:pPr>
              <a:endParaRPr/>
            </a:p>
          </p:txBody>
        </p:sp>
      </p:grpSp>
      <p:grpSp>
        <p:nvGrpSpPr>
          <p:cNvPr id="8" name="Group 8"/>
          <p:cNvGrpSpPr/>
          <p:nvPr/>
        </p:nvGrpSpPr>
        <p:grpSpPr>
          <a:xfrm>
            <a:off x="-479024" y="1823164"/>
            <a:ext cx="1847446" cy="750556"/>
            <a:chOff x="0" y="0"/>
            <a:chExt cx="486570" cy="197677"/>
          </a:xfrm>
        </p:grpSpPr>
        <p:sp>
          <p:nvSpPr>
            <p:cNvPr id="9" name="Freeform 9"/>
            <p:cNvSpPr/>
            <p:nvPr/>
          </p:nvSpPr>
          <p:spPr>
            <a:xfrm>
              <a:off x="0" y="0"/>
              <a:ext cx="486570" cy="197677"/>
            </a:xfrm>
            <a:custGeom>
              <a:avLst/>
              <a:gdLst/>
              <a:ahLst/>
              <a:cxnLst/>
              <a:rect l="l" t="t" r="r" b="b"/>
              <a:pathLst>
                <a:path w="486570" h="197677">
                  <a:moveTo>
                    <a:pt x="98839" y="0"/>
                  </a:moveTo>
                  <a:lnTo>
                    <a:pt x="387731" y="0"/>
                  </a:lnTo>
                  <a:cubicBezTo>
                    <a:pt x="442319" y="0"/>
                    <a:pt x="486570" y="44252"/>
                    <a:pt x="486570" y="98839"/>
                  </a:cubicBezTo>
                  <a:lnTo>
                    <a:pt x="486570" y="98839"/>
                  </a:lnTo>
                  <a:cubicBezTo>
                    <a:pt x="486570" y="125052"/>
                    <a:pt x="476157" y="150192"/>
                    <a:pt x="457621" y="168728"/>
                  </a:cubicBezTo>
                  <a:cubicBezTo>
                    <a:pt x="439085" y="187264"/>
                    <a:pt x="413945" y="197677"/>
                    <a:pt x="387731" y="197677"/>
                  </a:cubicBezTo>
                  <a:lnTo>
                    <a:pt x="98839" y="197677"/>
                  </a:lnTo>
                  <a:cubicBezTo>
                    <a:pt x="44252" y="197677"/>
                    <a:pt x="0" y="153426"/>
                    <a:pt x="0" y="98839"/>
                  </a:cubicBezTo>
                  <a:lnTo>
                    <a:pt x="0" y="98839"/>
                  </a:lnTo>
                  <a:cubicBezTo>
                    <a:pt x="0" y="44252"/>
                    <a:pt x="44252" y="0"/>
                    <a:pt x="98839" y="0"/>
                  </a:cubicBezTo>
                  <a:close/>
                </a:path>
              </a:pathLst>
            </a:custGeom>
            <a:solidFill>
              <a:srgbClr val="FF1495">
                <a:alpha val="16863"/>
              </a:srgbClr>
            </a:solidFill>
          </p:spPr>
          <p:txBody>
            <a:bodyPr/>
            <a:lstStyle/>
            <a:p>
              <a:endParaRPr lang="en-PH"/>
            </a:p>
          </p:txBody>
        </p:sp>
        <p:sp>
          <p:nvSpPr>
            <p:cNvPr id="10" name="TextBox 10"/>
            <p:cNvSpPr txBox="1"/>
            <p:nvPr/>
          </p:nvSpPr>
          <p:spPr>
            <a:xfrm>
              <a:off x="0" y="-28575"/>
              <a:ext cx="486570" cy="226252"/>
            </a:xfrm>
            <a:prstGeom prst="rect">
              <a:avLst/>
            </a:prstGeom>
          </p:spPr>
          <p:txBody>
            <a:bodyPr lIns="50800" tIns="50800" rIns="50800" bIns="50800" rtlCol="0" anchor="ctr"/>
            <a:lstStyle/>
            <a:p>
              <a:pPr algn="ctr">
                <a:lnSpc>
                  <a:spcPts val="2595"/>
                </a:lnSpc>
              </a:pPr>
              <a:endParaRPr/>
            </a:p>
          </p:txBody>
        </p:sp>
      </p:grpSp>
      <p:grpSp>
        <p:nvGrpSpPr>
          <p:cNvPr id="11" name="Group 11"/>
          <p:cNvGrpSpPr/>
          <p:nvPr/>
        </p:nvGrpSpPr>
        <p:grpSpPr>
          <a:xfrm>
            <a:off x="-479024" y="7471439"/>
            <a:ext cx="1847446" cy="750556"/>
            <a:chOff x="0" y="0"/>
            <a:chExt cx="486570" cy="197677"/>
          </a:xfrm>
        </p:grpSpPr>
        <p:sp>
          <p:nvSpPr>
            <p:cNvPr id="12" name="Freeform 12"/>
            <p:cNvSpPr/>
            <p:nvPr/>
          </p:nvSpPr>
          <p:spPr>
            <a:xfrm>
              <a:off x="0" y="0"/>
              <a:ext cx="486570" cy="197677"/>
            </a:xfrm>
            <a:custGeom>
              <a:avLst/>
              <a:gdLst/>
              <a:ahLst/>
              <a:cxnLst/>
              <a:rect l="l" t="t" r="r" b="b"/>
              <a:pathLst>
                <a:path w="486570" h="197677">
                  <a:moveTo>
                    <a:pt x="98839" y="0"/>
                  </a:moveTo>
                  <a:lnTo>
                    <a:pt x="387731" y="0"/>
                  </a:lnTo>
                  <a:cubicBezTo>
                    <a:pt x="442319" y="0"/>
                    <a:pt x="486570" y="44252"/>
                    <a:pt x="486570" y="98839"/>
                  </a:cubicBezTo>
                  <a:lnTo>
                    <a:pt x="486570" y="98839"/>
                  </a:lnTo>
                  <a:cubicBezTo>
                    <a:pt x="486570" y="125052"/>
                    <a:pt x="476157" y="150192"/>
                    <a:pt x="457621" y="168728"/>
                  </a:cubicBezTo>
                  <a:cubicBezTo>
                    <a:pt x="439085" y="187264"/>
                    <a:pt x="413945" y="197677"/>
                    <a:pt x="387731" y="197677"/>
                  </a:cubicBezTo>
                  <a:lnTo>
                    <a:pt x="98839" y="197677"/>
                  </a:lnTo>
                  <a:cubicBezTo>
                    <a:pt x="44252" y="197677"/>
                    <a:pt x="0" y="153426"/>
                    <a:pt x="0" y="98839"/>
                  </a:cubicBezTo>
                  <a:lnTo>
                    <a:pt x="0" y="98839"/>
                  </a:lnTo>
                  <a:cubicBezTo>
                    <a:pt x="0" y="44252"/>
                    <a:pt x="44252" y="0"/>
                    <a:pt x="98839" y="0"/>
                  </a:cubicBezTo>
                  <a:close/>
                </a:path>
              </a:pathLst>
            </a:custGeom>
            <a:solidFill>
              <a:srgbClr val="FF1495">
                <a:alpha val="16863"/>
              </a:srgbClr>
            </a:solidFill>
          </p:spPr>
          <p:txBody>
            <a:bodyPr/>
            <a:lstStyle/>
            <a:p>
              <a:endParaRPr lang="en-PH"/>
            </a:p>
          </p:txBody>
        </p:sp>
        <p:sp>
          <p:nvSpPr>
            <p:cNvPr id="13" name="TextBox 13"/>
            <p:cNvSpPr txBox="1"/>
            <p:nvPr/>
          </p:nvSpPr>
          <p:spPr>
            <a:xfrm>
              <a:off x="0" y="-28575"/>
              <a:ext cx="486570" cy="226252"/>
            </a:xfrm>
            <a:prstGeom prst="rect">
              <a:avLst/>
            </a:prstGeom>
          </p:spPr>
          <p:txBody>
            <a:bodyPr lIns="50800" tIns="50800" rIns="50800" bIns="50800" rtlCol="0" anchor="ctr"/>
            <a:lstStyle/>
            <a:p>
              <a:pPr algn="ctr">
                <a:lnSpc>
                  <a:spcPts val="2595"/>
                </a:lnSpc>
              </a:pPr>
              <a:endParaRPr/>
            </a:p>
          </p:txBody>
        </p:sp>
      </p:grpSp>
      <p:grpSp>
        <p:nvGrpSpPr>
          <p:cNvPr id="14" name="Group 14"/>
          <p:cNvGrpSpPr/>
          <p:nvPr/>
        </p:nvGrpSpPr>
        <p:grpSpPr>
          <a:xfrm>
            <a:off x="-479024" y="8507744"/>
            <a:ext cx="1847446" cy="750556"/>
            <a:chOff x="0" y="0"/>
            <a:chExt cx="486570" cy="197677"/>
          </a:xfrm>
        </p:grpSpPr>
        <p:sp>
          <p:nvSpPr>
            <p:cNvPr id="15" name="Freeform 15"/>
            <p:cNvSpPr/>
            <p:nvPr/>
          </p:nvSpPr>
          <p:spPr>
            <a:xfrm>
              <a:off x="0" y="0"/>
              <a:ext cx="486570" cy="197677"/>
            </a:xfrm>
            <a:custGeom>
              <a:avLst/>
              <a:gdLst/>
              <a:ahLst/>
              <a:cxnLst/>
              <a:rect l="l" t="t" r="r" b="b"/>
              <a:pathLst>
                <a:path w="486570" h="197677">
                  <a:moveTo>
                    <a:pt x="98839" y="0"/>
                  </a:moveTo>
                  <a:lnTo>
                    <a:pt x="387731" y="0"/>
                  </a:lnTo>
                  <a:cubicBezTo>
                    <a:pt x="442319" y="0"/>
                    <a:pt x="486570" y="44252"/>
                    <a:pt x="486570" y="98839"/>
                  </a:cubicBezTo>
                  <a:lnTo>
                    <a:pt x="486570" y="98839"/>
                  </a:lnTo>
                  <a:cubicBezTo>
                    <a:pt x="486570" y="125052"/>
                    <a:pt x="476157" y="150192"/>
                    <a:pt x="457621" y="168728"/>
                  </a:cubicBezTo>
                  <a:cubicBezTo>
                    <a:pt x="439085" y="187264"/>
                    <a:pt x="413945" y="197677"/>
                    <a:pt x="387731" y="197677"/>
                  </a:cubicBezTo>
                  <a:lnTo>
                    <a:pt x="98839" y="197677"/>
                  </a:lnTo>
                  <a:cubicBezTo>
                    <a:pt x="44252" y="197677"/>
                    <a:pt x="0" y="153426"/>
                    <a:pt x="0" y="98839"/>
                  </a:cubicBezTo>
                  <a:lnTo>
                    <a:pt x="0" y="98839"/>
                  </a:lnTo>
                  <a:cubicBezTo>
                    <a:pt x="0" y="44252"/>
                    <a:pt x="44252" y="0"/>
                    <a:pt x="98839" y="0"/>
                  </a:cubicBezTo>
                  <a:close/>
                </a:path>
              </a:pathLst>
            </a:custGeom>
            <a:solidFill>
              <a:srgbClr val="FF1495">
                <a:alpha val="16863"/>
              </a:srgbClr>
            </a:solidFill>
          </p:spPr>
          <p:txBody>
            <a:bodyPr/>
            <a:lstStyle/>
            <a:p>
              <a:endParaRPr lang="en-PH"/>
            </a:p>
          </p:txBody>
        </p:sp>
        <p:sp>
          <p:nvSpPr>
            <p:cNvPr id="16" name="TextBox 16"/>
            <p:cNvSpPr txBox="1"/>
            <p:nvPr/>
          </p:nvSpPr>
          <p:spPr>
            <a:xfrm>
              <a:off x="0" y="-28575"/>
              <a:ext cx="486570" cy="226252"/>
            </a:xfrm>
            <a:prstGeom prst="rect">
              <a:avLst/>
            </a:prstGeom>
          </p:spPr>
          <p:txBody>
            <a:bodyPr lIns="50800" tIns="50800" rIns="50800" bIns="50800" rtlCol="0" anchor="ctr"/>
            <a:lstStyle/>
            <a:p>
              <a:pPr algn="ctr">
                <a:lnSpc>
                  <a:spcPts val="2595"/>
                </a:lnSpc>
              </a:pPr>
              <a:endParaRPr/>
            </a:p>
          </p:txBody>
        </p:sp>
      </p:grpSp>
      <p:sp>
        <p:nvSpPr>
          <p:cNvPr id="17" name="TextBox 17"/>
          <p:cNvSpPr txBox="1"/>
          <p:nvPr/>
        </p:nvSpPr>
        <p:spPr>
          <a:xfrm>
            <a:off x="13789940" y="476792"/>
            <a:ext cx="2204323"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Highlighter</a:t>
            </a:r>
          </a:p>
        </p:txBody>
      </p:sp>
      <p:grpSp>
        <p:nvGrpSpPr>
          <p:cNvPr id="18" name="Group 18"/>
          <p:cNvGrpSpPr/>
          <p:nvPr/>
        </p:nvGrpSpPr>
        <p:grpSpPr>
          <a:xfrm>
            <a:off x="460068" y="4672545"/>
            <a:ext cx="8683932" cy="1161219"/>
            <a:chOff x="0" y="0"/>
            <a:chExt cx="2287126" cy="305835"/>
          </a:xfrm>
        </p:grpSpPr>
        <p:sp>
          <p:nvSpPr>
            <p:cNvPr id="19" name="Freeform 19"/>
            <p:cNvSpPr/>
            <p:nvPr/>
          </p:nvSpPr>
          <p:spPr>
            <a:xfrm>
              <a:off x="0" y="0"/>
              <a:ext cx="2287126" cy="305835"/>
            </a:xfrm>
            <a:custGeom>
              <a:avLst/>
              <a:gdLst/>
              <a:ahLst/>
              <a:cxnLst/>
              <a:rect l="l" t="t" r="r" b="b"/>
              <a:pathLst>
                <a:path w="2287126" h="305835">
                  <a:moveTo>
                    <a:pt x="45468" y="0"/>
                  </a:moveTo>
                  <a:lnTo>
                    <a:pt x="2241659" y="0"/>
                  </a:lnTo>
                  <a:cubicBezTo>
                    <a:pt x="2266770" y="0"/>
                    <a:pt x="2287126" y="20357"/>
                    <a:pt x="2287126" y="45468"/>
                  </a:cubicBezTo>
                  <a:lnTo>
                    <a:pt x="2287126" y="260368"/>
                  </a:lnTo>
                  <a:cubicBezTo>
                    <a:pt x="2287126" y="272427"/>
                    <a:pt x="2282336" y="283992"/>
                    <a:pt x="2273809" y="292518"/>
                  </a:cubicBezTo>
                  <a:cubicBezTo>
                    <a:pt x="2265282" y="301045"/>
                    <a:pt x="2253717" y="305835"/>
                    <a:pt x="2241659" y="305835"/>
                  </a:cubicBezTo>
                  <a:lnTo>
                    <a:pt x="45468" y="305835"/>
                  </a:lnTo>
                  <a:cubicBezTo>
                    <a:pt x="33409" y="305835"/>
                    <a:pt x="21844" y="301045"/>
                    <a:pt x="13317" y="292518"/>
                  </a:cubicBezTo>
                  <a:cubicBezTo>
                    <a:pt x="4790" y="283992"/>
                    <a:pt x="0" y="272427"/>
                    <a:pt x="0" y="260368"/>
                  </a:cubicBezTo>
                  <a:lnTo>
                    <a:pt x="0" y="45468"/>
                  </a:lnTo>
                  <a:cubicBezTo>
                    <a:pt x="0" y="33409"/>
                    <a:pt x="4790" y="21844"/>
                    <a:pt x="13317" y="13317"/>
                  </a:cubicBezTo>
                  <a:cubicBezTo>
                    <a:pt x="21844" y="4790"/>
                    <a:pt x="33409" y="0"/>
                    <a:pt x="45468" y="0"/>
                  </a:cubicBezTo>
                  <a:close/>
                </a:path>
              </a:pathLst>
            </a:custGeom>
            <a:solidFill>
              <a:srgbClr val="3F4042"/>
            </a:solidFill>
          </p:spPr>
          <p:txBody>
            <a:bodyPr/>
            <a:lstStyle/>
            <a:p>
              <a:endParaRPr lang="en-PH"/>
            </a:p>
          </p:txBody>
        </p:sp>
        <p:sp>
          <p:nvSpPr>
            <p:cNvPr id="20" name="TextBox 20"/>
            <p:cNvSpPr txBox="1"/>
            <p:nvPr/>
          </p:nvSpPr>
          <p:spPr>
            <a:xfrm>
              <a:off x="0" y="-28575"/>
              <a:ext cx="2287126" cy="334410"/>
            </a:xfrm>
            <a:prstGeom prst="rect">
              <a:avLst/>
            </a:prstGeom>
          </p:spPr>
          <p:txBody>
            <a:bodyPr lIns="50800" tIns="50800" rIns="50800" bIns="50800" rtlCol="0" anchor="ctr"/>
            <a:lstStyle/>
            <a:p>
              <a:pPr algn="ctr">
                <a:lnSpc>
                  <a:spcPts val="2595"/>
                </a:lnSpc>
              </a:pPr>
              <a:endParaRPr/>
            </a:p>
          </p:txBody>
        </p:sp>
      </p:grpSp>
      <p:sp>
        <p:nvSpPr>
          <p:cNvPr id="21" name="Freeform 21"/>
          <p:cNvSpPr/>
          <p:nvPr/>
        </p:nvSpPr>
        <p:spPr>
          <a:xfrm rot="5400000">
            <a:off x="5199270" y="5721674"/>
            <a:ext cx="718004" cy="217196"/>
          </a:xfrm>
          <a:custGeom>
            <a:avLst/>
            <a:gdLst/>
            <a:ahLst/>
            <a:cxnLst/>
            <a:rect l="l" t="t" r="r" b="b"/>
            <a:pathLst>
              <a:path w="718004" h="217196">
                <a:moveTo>
                  <a:pt x="0" y="0"/>
                </a:moveTo>
                <a:lnTo>
                  <a:pt x="718004" y="0"/>
                </a:lnTo>
                <a:lnTo>
                  <a:pt x="718004" y="217196"/>
                </a:lnTo>
                <a:lnTo>
                  <a:pt x="0" y="21719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22" name="TextBox 22"/>
          <p:cNvSpPr txBox="1"/>
          <p:nvPr/>
        </p:nvSpPr>
        <p:spPr>
          <a:xfrm>
            <a:off x="126938" y="2918831"/>
            <a:ext cx="4360171" cy="616640"/>
          </a:xfrm>
          <a:prstGeom prst="rect">
            <a:avLst/>
          </a:prstGeom>
        </p:spPr>
        <p:txBody>
          <a:bodyPr lIns="0" tIns="0" rIns="0" bIns="0" rtlCol="0" anchor="t">
            <a:spAutoFit/>
          </a:bodyPr>
          <a:lstStyle/>
          <a:p>
            <a:pPr marL="0" lvl="0" indent="0" algn="l">
              <a:lnSpc>
                <a:spcPts val="4858"/>
              </a:lnSpc>
              <a:spcBef>
                <a:spcPct val="0"/>
              </a:spcBef>
            </a:pPr>
            <a:r>
              <a:rPr lang="en-US" sz="3470" b="1">
                <a:solidFill>
                  <a:srgbClr val="FFFFFF"/>
                </a:solidFill>
                <a:latin typeface="Poppins Bold"/>
                <a:ea typeface="Poppins Bold"/>
                <a:cs typeface="Poppins Bold"/>
                <a:sym typeface="Poppins Bold"/>
              </a:rPr>
              <a:t>Mode 2: Direct </a:t>
            </a:r>
          </a:p>
        </p:txBody>
      </p:sp>
      <p:sp>
        <p:nvSpPr>
          <p:cNvPr id="23" name="TextBox 23"/>
          <p:cNvSpPr txBox="1"/>
          <p:nvPr/>
        </p:nvSpPr>
        <p:spPr>
          <a:xfrm>
            <a:off x="126938" y="3497371"/>
            <a:ext cx="9124892" cy="830123"/>
          </a:xfrm>
          <a:prstGeom prst="rect">
            <a:avLst/>
          </a:prstGeom>
        </p:spPr>
        <p:txBody>
          <a:bodyPr lIns="0" tIns="0" rIns="0" bIns="0" rtlCol="0" anchor="t">
            <a:spAutoFit/>
          </a:bodyPr>
          <a:lstStyle/>
          <a:p>
            <a:pPr algn="l">
              <a:lnSpc>
                <a:spcPts val="3432"/>
              </a:lnSpc>
              <a:spcBef>
                <a:spcPct val="0"/>
              </a:spcBef>
            </a:pPr>
            <a:r>
              <a:rPr lang="en-US" sz="2452">
                <a:solidFill>
                  <a:srgbClr val="FFFFFF"/>
                </a:solidFill>
                <a:latin typeface="Open Sans"/>
                <a:ea typeface="Open Sans"/>
                <a:cs typeface="Open Sans"/>
                <a:sym typeface="Open Sans"/>
              </a:rPr>
              <a:t>The operand corresponds to the memory location where the value needed for the instruction is stored.</a:t>
            </a:r>
          </a:p>
        </p:txBody>
      </p:sp>
      <p:sp>
        <p:nvSpPr>
          <p:cNvPr id="24" name="TextBox 24"/>
          <p:cNvSpPr txBox="1"/>
          <p:nvPr/>
        </p:nvSpPr>
        <p:spPr>
          <a:xfrm>
            <a:off x="3713156" y="4891397"/>
            <a:ext cx="3150994" cy="616115"/>
          </a:xfrm>
          <a:prstGeom prst="rect">
            <a:avLst/>
          </a:prstGeom>
        </p:spPr>
        <p:txBody>
          <a:bodyPr lIns="0" tIns="0" rIns="0" bIns="0" rtlCol="0" anchor="t">
            <a:spAutoFit/>
          </a:bodyPr>
          <a:lstStyle/>
          <a:p>
            <a:pPr algn="l">
              <a:lnSpc>
                <a:spcPts val="5169"/>
              </a:lnSpc>
              <a:spcBef>
                <a:spcPct val="0"/>
              </a:spcBef>
            </a:pPr>
            <a:r>
              <a:rPr lang="en-US" sz="3692">
                <a:solidFill>
                  <a:srgbClr val="FFFFFF"/>
                </a:solidFill>
                <a:latin typeface="Open Sans"/>
                <a:ea typeface="Open Sans"/>
                <a:cs typeface="Open Sans"/>
                <a:sym typeface="Open Sans"/>
              </a:rPr>
              <a:t>ADD COUNT</a:t>
            </a:r>
          </a:p>
        </p:txBody>
      </p:sp>
      <p:sp>
        <p:nvSpPr>
          <p:cNvPr id="25" name="TextBox 25"/>
          <p:cNvSpPr txBox="1"/>
          <p:nvPr/>
        </p:nvSpPr>
        <p:spPr>
          <a:xfrm>
            <a:off x="2824689" y="6162577"/>
            <a:ext cx="5467167" cy="830123"/>
          </a:xfrm>
          <a:prstGeom prst="rect">
            <a:avLst/>
          </a:prstGeom>
        </p:spPr>
        <p:txBody>
          <a:bodyPr lIns="0" tIns="0" rIns="0" bIns="0" rtlCol="0" anchor="t">
            <a:spAutoFit/>
          </a:bodyPr>
          <a:lstStyle/>
          <a:p>
            <a:pPr algn="l">
              <a:lnSpc>
                <a:spcPts val="3432"/>
              </a:lnSpc>
              <a:spcBef>
                <a:spcPct val="0"/>
              </a:spcBef>
            </a:pPr>
            <a:r>
              <a:rPr lang="en-US" sz="2452">
                <a:solidFill>
                  <a:srgbClr val="FFFFFF"/>
                </a:solidFill>
                <a:latin typeface="Open Sans"/>
                <a:ea typeface="Open Sans"/>
                <a:cs typeface="Open Sans"/>
                <a:sym typeface="Open Sans"/>
              </a:rPr>
              <a:t>The address that has the value needed. </a:t>
            </a:r>
          </a:p>
        </p:txBody>
      </p:sp>
      <p:grpSp>
        <p:nvGrpSpPr>
          <p:cNvPr id="26" name="Group 26"/>
          <p:cNvGrpSpPr/>
          <p:nvPr/>
        </p:nvGrpSpPr>
        <p:grpSpPr>
          <a:xfrm>
            <a:off x="13017120" y="4183553"/>
            <a:ext cx="2938521" cy="719618"/>
            <a:chOff x="0" y="0"/>
            <a:chExt cx="1520437" cy="372342"/>
          </a:xfrm>
        </p:grpSpPr>
        <p:sp>
          <p:nvSpPr>
            <p:cNvPr id="27" name="Freeform 2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28" name="Group 28"/>
          <p:cNvGrpSpPr/>
          <p:nvPr/>
        </p:nvGrpSpPr>
        <p:grpSpPr>
          <a:xfrm>
            <a:off x="13017120" y="4892899"/>
            <a:ext cx="2938521" cy="719618"/>
            <a:chOff x="0" y="0"/>
            <a:chExt cx="1520437" cy="372342"/>
          </a:xfrm>
        </p:grpSpPr>
        <p:sp>
          <p:nvSpPr>
            <p:cNvPr id="29" name="Freeform 2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30" name="Group 30"/>
          <p:cNvGrpSpPr/>
          <p:nvPr/>
        </p:nvGrpSpPr>
        <p:grpSpPr>
          <a:xfrm>
            <a:off x="13017120" y="5603139"/>
            <a:ext cx="2938521" cy="719618"/>
            <a:chOff x="0" y="0"/>
            <a:chExt cx="1520437" cy="372342"/>
          </a:xfrm>
        </p:grpSpPr>
        <p:sp>
          <p:nvSpPr>
            <p:cNvPr id="31" name="Freeform 3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1495"/>
            </a:solidFill>
          </p:spPr>
          <p:txBody>
            <a:bodyPr/>
            <a:lstStyle/>
            <a:p>
              <a:endParaRPr lang="en-PH"/>
            </a:p>
          </p:txBody>
        </p:sp>
      </p:grpSp>
      <p:sp>
        <p:nvSpPr>
          <p:cNvPr id="32" name="TextBox 32"/>
          <p:cNvSpPr txBox="1"/>
          <p:nvPr/>
        </p:nvSpPr>
        <p:spPr>
          <a:xfrm>
            <a:off x="14017129" y="4232284"/>
            <a:ext cx="919358"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15</a:t>
            </a:r>
          </a:p>
        </p:txBody>
      </p:sp>
      <p:sp>
        <p:nvSpPr>
          <p:cNvPr id="33" name="TextBox 33"/>
          <p:cNvSpPr txBox="1"/>
          <p:nvPr/>
        </p:nvSpPr>
        <p:spPr>
          <a:xfrm>
            <a:off x="13878549" y="4949009"/>
            <a:ext cx="1196519" cy="529918"/>
          </a:xfrm>
          <a:prstGeom prst="rect">
            <a:avLst/>
          </a:prstGeom>
        </p:spPr>
        <p:txBody>
          <a:bodyPr lIns="0" tIns="0" rIns="0" bIns="0" rtlCol="0" anchor="t">
            <a:spAutoFit/>
          </a:bodyPr>
          <a:lstStyle/>
          <a:p>
            <a:pPr algn="ctr">
              <a:lnSpc>
                <a:spcPts val="4322"/>
              </a:lnSpc>
            </a:pPr>
            <a:r>
              <a:rPr lang="en-US" sz="3087">
                <a:solidFill>
                  <a:srgbClr val="0097B2"/>
                </a:solidFill>
                <a:latin typeface="Alatsi"/>
                <a:ea typeface="Alatsi"/>
                <a:cs typeface="Alatsi"/>
                <a:sym typeface="Alatsi"/>
              </a:rPr>
              <a:t>16</a:t>
            </a:r>
          </a:p>
        </p:txBody>
      </p:sp>
      <p:sp>
        <p:nvSpPr>
          <p:cNvPr id="34" name="TextBox 34"/>
          <p:cNvSpPr txBox="1"/>
          <p:nvPr/>
        </p:nvSpPr>
        <p:spPr>
          <a:xfrm>
            <a:off x="13816838" y="5653040"/>
            <a:ext cx="1258230" cy="547637"/>
          </a:xfrm>
          <a:prstGeom prst="rect">
            <a:avLst/>
          </a:prstGeom>
        </p:spPr>
        <p:txBody>
          <a:bodyPr lIns="0" tIns="0" rIns="0" bIns="0" rtlCol="0" anchor="t">
            <a:spAutoFit/>
          </a:bodyPr>
          <a:lstStyle/>
          <a:p>
            <a:pPr algn="ctr">
              <a:lnSpc>
                <a:spcPts val="4545"/>
              </a:lnSpc>
            </a:pPr>
            <a:r>
              <a:rPr lang="en-US" sz="3246">
                <a:solidFill>
                  <a:srgbClr val="0097B2"/>
                </a:solidFill>
                <a:latin typeface="Alatsi"/>
                <a:ea typeface="Alatsi"/>
                <a:cs typeface="Alatsi"/>
                <a:sym typeface="Alatsi"/>
              </a:rPr>
              <a:t>17</a:t>
            </a:r>
          </a:p>
        </p:txBody>
      </p:sp>
      <p:sp>
        <p:nvSpPr>
          <p:cNvPr id="35" name="TextBox 35"/>
          <p:cNvSpPr txBox="1"/>
          <p:nvPr/>
        </p:nvSpPr>
        <p:spPr>
          <a:xfrm>
            <a:off x="11824532" y="4232284"/>
            <a:ext cx="919358"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MAX</a:t>
            </a:r>
          </a:p>
        </p:txBody>
      </p:sp>
      <p:sp>
        <p:nvSpPr>
          <p:cNvPr id="36" name="TextBox 36"/>
          <p:cNvSpPr txBox="1"/>
          <p:nvPr/>
        </p:nvSpPr>
        <p:spPr>
          <a:xfrm>
            <a:off x="11685951" y="4949009"/>
            <a:ext cx="1196519" cy="522261"/>
          </a:xfrm>
          <a:prstGeom prst="rect">
            <a:avLst/>
          </a:prstGeom>
        </p:spPr>
        <p:txBody>
          <a:bodyPr lIns="0" tIns="0" rIns="0" bIns="0" rtlCol="0" anchor="t">
            <a:spAutoFit/>
          </a:bodyPr>
          <a:lstStyle/>
          <a:p>
            <a:pPr algn="l">
              <a:lnSpc>
                <a:spcPts val="4322"/>
              </a:lnSpc>
            </a:pPr>
            <a:r>
              <a:rPr lang="en-US" sz="3087">
                <a:solidFill>
                  <a:srgbClr val="0097B2"/>
                </a:solidFill>
                <a:latin typeface="Alatsi"/>
                <a:ea typeface="Alatsi"/>
                <a:cs typeface="Alatsi"/>
                <a:sym typeface="Alatsi"/>
              </a:rPr>
              <a:t>TOTAL</a:t>
            </a:r>
          </a:p>
        </p:txBody>
      </p:sp>
      <p:sp>
        <p:nvSpPr>
          <p:cNvPr id="37" name="TextBox 37"/>
          <p:cNvSpPr txBox="1"/>
          <p:nvPr/>
        </p:nvSpPr>
        <p:spPr>
          <a:xfrm>
            <a:off x="11624240" y="5653040"/>
            <a:ext cx="1258230" cy="536233"/>
          </a:xfrm>
          <a:prstGeom prst="rect">
            <a:avLst/>
          </a:prstGeom>
        </p:spPr>
        <p:txBody>
          <a:bodyPr lIns="0" tIns="0" rIns="0" bIns="0" rtlCol="0" anchor="t">
            <a:spAutoFit/>
          </a:bodyPr>
          <a:lstStyle/>
          <a:p>
            <a:pPr algn="l">
              <a:lnSpc>
                <a:spcPts val="4545"/>
              </a:lnSpc>
            </a:pPr>
            <a:r>
              <a:rPr lang="en-US" sz="3246">
                <a:solidFill>
                  <a:srgbClr val="0097B2"/>
                </a:solidFill>
                <a:latin typeface="Alatsi"/>
                <a:ea typeface="Alatsi"/>
                <a:cs typeface="Alatsi"/>
                <a:sym typeface="Alatsi"/>
              </a:rPr>
              <a:t>COUNT</a:t>
            </a:r>
          </a:p>
        </p:txBody>
      </p:sp>
      <p:sp>
        <p:nvSpPr>
          <p:cNvPr id="38" name="TextBox 38"/>
          <p:cNvSpPr txBox="1"/>
          <p:nvPr/>
        </p:nvSpPr>
        <p:spPr>
          <a:xfrm>
            <a:off x="246002" y="-36799"/>
            <a:ext cx="8883292" cy="1054094"/>
          </a:xfrm>
          <a:prstGeom prst="rect">
            <a:avLst/>
          </a:prstGeom>
        </p:spPr>
        <p:txBody>
          <a:bodyPr lIns="0" tIns="0" rIns="0" bIns="0" rtlCol="0" anchor="t">
            <a:spAutoFit/>
          </a:bodyPr>
          <a:lstStyle/>
          <a:p>
            <a:pPr marL="0" lvl="0" indent="0" algn="l">
              <a:lnSpc>
                <a:spcPts val="4054"/>
              </a:lnSpc>
              <a:spcBef>
                <a:spcPct val="0"/>
              </a:spcBef>
            </a:pPr>
            <a:r>
              <a:rPr lang="en-US" sz="3620" b="1" spc="-108">
                <a:solidFill>
                  <a:srgbClr val="FFFFFF"/>
                </a:solidFill>
                <a:latin typeface="Poppins Bold"/>
                <a:ea typeface="Poppins Bold"/>
                <a:cs typeface="Poppins Bold"/>
                <a:sym typeface="Poppins Bold"/>
              </a:rPr>
              <a:t>6.5 Assembly Language Addressing Modes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479024" y="1823164"/>
            <a:ext cx="1847446" cy="750556"/>
            <a:chOff x="0" y="0"/>
            <a:chExt cx="486570" cy="197677"/>
          </a:xfrm>
        </p:grpSpPr>
        <p:sp>
          <p:nvSpPr>
            <p:cNvPr id="6" name="Freeform 6"/>
            <p:cNvSpPr/>
            <p:nvPr/>
          </p:nvSpPr>
          <p:spPr>
            <a:xfrm>
              <a:off x="0" y="0"/>
              <a:ext cx="486570" cy="197677"/>
            </a:xfrm>
            <a:custGeom>
              <a:avLst/>
              <a:gdLst/>
              <a:ahLst/>
              <a:cxnLst/>
              <a:rect l="l" t="t" r="r" b="b"/>
              <a:pathLst>
                <a:path w="486570" h="197677">
                  <a:moveTo>
                    <a:pt x="98839" y="0"/>
                  </a:moveTo>
                  <a:lnTo>
                    <a:pt x="387731" y="0"/>
                  </a:lnTo>
                  <a:cubicBezTo>
                    <a:pt x="442319" y="0"/>
                    <a:pt x="486570" y="44252"/>
                    <a:pt x="486570" y="98839"/>
                  </a:cubicBezTo>
                  <a:lnTo>
                    <a:pt x="486570" y="98839"/>
                  </a:lnTo>
                  <a:cubicBezTo>
                    <a:pt x="486570" y="125052"/>
                    <a:pt x="476157" y="150192"/>
                    <a:pt x="457621" y="168728"/>
                  </a:cubicBezTo>
                  <a:cubicBezTo>
                    <a:pt x="439085" y="187264"/>
                    <a:pt x="413945" y="197677"/>
                    <a:pt x="387731" y="197677"/>
                  </a:cubicBezTo>
                  <a:lnTo>
                    <a:pt x="98839" y="197677"/>
                  </a:lnTo>
                  <a:cubicBezTo>
                    <a:pt x="44252" y="197677"/>
                    <a:pt x="0" y="153426"/>
                    <a:pt x="0" y="98839"/>
                  </a:cubicBezTo>
                  <a:lnTo>
                    <a:pt x="0" y="98839"/>
                  </a:lnTo>
                  <a:cubicBezTo>
                    <a:pt x="0" y="44252"/>
                    <a:pt x="44252" y="0"/>
                    <a:pt x="98839" y="0"/>
                  </a:cubicBezTo>
                  <a:close/>
                </a:path>
              </a:pathLst>
            </a:custGeom>
            <a:solidFill>
              <a:srgbClr val="FF1495">
                <a:alpha val="16863"/>
              </a:srgbClr>
            </a:solidFill>
          </p:spPr>
          <p:txBody>
            <a:bodyPr/>
            <a:lstStyle/>
            <a:p>
              <a:endParaRPr lang="en-PH"/>
            </a:p>
          </p:txBody>
        </p:sp>
        <p:sp>
          <p:nvSpPr>
            <p:cNvPr id="7" name="TextBox 7"/>
            <p:cNvSpPr txBox="1"/>
            <p:nvPr/>
          </p:nvSpPr>
          <p:spPr>
            <a:xfrm>
              <a:off x="0" y="-28575"/>
              <a:ext cx="486570" cy="226252"/>
            </a:xfrm>
            <a:prstGeom prst="rect">
              <a:avLst/>
            </a:prstGeom>
          </p:spPr>
          <p:txBody>
            <a:bodyPr lIns="50800" tIns="50800" rIns="50800" bIns="50800" rtlCol="0" anchor="ctr"/>
            <a:lstStyle/>
            <a:p>
              <a:pPr algn="ctr">
                <a:lnSpc>
                  <a:spcPts val="2595"/>
                </a:lnSpc>
              </a:pPr>
              <a:endParaRPr/>
            </a:p>
          </p:txBody>
        </p:sp>
      </p:grpSp>
      <p:grpSp>
        <p:nvGrpSpPr>
          <p:cNvPr id="8" name="Group 8"/>
          <p:cNvGrpSpPr/>
          <p:nvPr/>
        </p:nvGrpSpPr>
        <p:grpSpPr>
          <a:xfrm>
            <a:off x="-479024" y="2849267"/>
            <a:ext cx="1847446" cy="750556"/>
            <a:chOff x="0" y="0"/>
            <a:chExt cx="486570" cy="197677"/>
          </a:xfrm>
        </p:grpSpPr>
        <p:sp>
          <p:nvSpPr>
            <p:cNvPr id="9" name="Freeform 9"/>
            <p:cNvSpPr/>
            <p:nvPr/>
          </p:nvSpPr>
          <p:spPr>
            <a:xfrm>
              <a:off x="0" y="0"/>
              <a:ext cx="486570" cy="197677"/>
            </a:xfrm>
            <a:custGeom>
              <a:avLst/>
              <a:gdLst/>
              <a:ahLst/>
              <a:cxnLst/>
              <a:rect l="l" t="t" r="r" b="b"/>
              <a:pathLst>
                <a:path w="486570" h="197677">
                  <a:moveTo>
                    <a:pt x="98839" y="0"/>
                  </a:moveTo>
                  <a:lnTo>
                    <a:pt x="387731" y="0"/>
                  </a:lnTo>
                  <a:cubicBezTo>
                    <a:pt x="442319" y="0"/>
                    <a:pt x="486570" y="44252"/>
                    <a:pt x="486570" y="98839"/>
                  </a:cubicBezTo>
                  <a:lnTo>
                    <a:pt x="486570" y="98839"/>
                  </a:lnTo>
                  <a:cubicBezTo>
                    <a:pt x="486570" y="125052"/>
                    <a:pt x="476157" y="150192"/>
                    <a:pt x="457621" y="168728"/>
                  </a:cubicBezTo>
                  <a:cubicBezTo>
                    <a:pt x="439085" y="187264"/>
                    <a:pt x="413945" y="197677"/>
                    <a:pt x="387731" y="197677"/>
                  </a:cubicBezTo>
                  <a:lnTo>
                    <a:pt x="98839" y="197677"/>
                  </a:lnTo>
                  <a:cubicBezTo>
                    <a:pt x="44252" y="197677"/>
                    <a:pt x="0" y="153426"/>
                    <a:pt x="0" y="98839"/>
                  </a:cubicBezTo>
                  <a:lnTo>
                    <a:pt x="0" y="98839"/>
                  </a:lnTo>
                  <a:cubicBezTo>
                    <a:pt x="0" y="44252"/>
                    <a:pt x="44252" y="0"/>
                    <a:pt x="98839" y="0"/>
                  </a:cubicBezTo>
                  <a:close/>
                </a:path>
              </a:pathLst>
            </a:custGeom>
            <a:solidFill>
              <a:srgbClr val="FF1495">
                <a:alpha val="16863"/>
              </a:srgbClr>
            </a:solidFill>
          </p:spPr>
          <p:txBody>
            <a:bodyPr/>
            <a:lstStyle/>
            <a:p>
              <a:endParaRPr lang="en-PH"/>
            </a:p>
          </p:txBody>
        </p:sp>
        <p:sp>
          <p:nvSpPr>
            <p:cNvPr id="10" name="TextBox 10"/>
            <p:cNvSpPr txBox="1"/>
            <p:nvPr/>
          </p:nvSpPr>
          <p:spPr>
            <a:xfrm>
              <a:off x="0" y="-28575"/>
              <a:ext cx="486570" cy="226252"/>
            </a:xfrm>
            <a:prstGeom prst="rect">
              <a:avLst/>
            </a:prstGeom>
          </p:spPr>
          <p:txBody>
            <a:bodyPr lIns="50800" tIns="50800" rIns="50800" bIns="50800" rtlCol="0" anchor="ctr"/>
            <a:lstStyle/>
            <a:p>
              <a:pPr algn="ctr">
                <a:lnSpc>
                  <a:spcPts val="2595"/>
                </a:lnSpc>
              </a:pPr>
              <a:endParaRPr/>
            </a:p>
          </p:txBody>
        </p:sp>
      </p:grpSp>
      <p:grpSp>
        <p:nvGrpSpPr>
          <p:cNvPr id="11" name="Group 11"/>
          <p:cNvGrpSpPr/>
          <p:nvPr/>
        </p:nvGrpSpPr>
        <p:grpSpPr>
          <a:xfrm>
            <a:off x="-479024" y="8507744"/>
            <a:ext cx="1847446" cy="750556"/>
            <a:chOff x="0" y="0"/>
            <a:chExt cx="486570" cy="197677"/>
          </a:xfrm>
        </p:grpSpPr>
        <p:sp>
          <p:nvSpPr>
            <p:cNvPr id="12" name="Freeform 12"/>
            <p:cNvSpPr/>
            <p:nvPr/>
          </p:nvSpPr>
          <p:spPr>
            <a:xfrm>
              <a:off x="0" y="0"/>
              <a:ext cx="486570" cy="197677"/>
            </a:xfrm>
            <a:custGeom>
              <a:avLst/>
              <a:gdLst/>
              <a:ahLst/>
              <a:cxnLst/>
              <a:rect l="l" t="t" r="r" b="b"/>
              <a:pathLst>
                <a:path w="486570" h="197677">
                  <a:moveTo>
                    <a:pt x="98839" y="0"/>
                  </a:moveTo>
                  <a:lnTo>
                    <a:pt x="387731" y="0"/>
                  </a:lnTo>
                  <a:cubicBezTo>
                    <a:pt x="442319" y="0"/>
                    <a:pt x="486570" y="44252"/>
                    <a:pt x="486570" y="98839"/>
                  </a:cubicBezTo>
                  <a:lnTo>
                    <a:pt x="486570" y="98839"/>
                  </a:lnTo>
                  <a:cubicBezTo>
                    <a:pt x="486570" y="125052"/>
                    <a:pt x="476157" y="150192"/>
                    <a:pt x="457621" y="168728"/>
                  </a:cubicBezTo>
                  <a:cubicBezTo>
                    <a:pt x="439085" y="187264"/>
                    <a:pt x="413945" y="197677"/>
                    <a:pt x="387731" y="197677"/>
                  </a:cubicBezTo>
                  <a:lnTo>
                    <a:pt x="98839" y="197677"/>
                  </a:lnTo>
                  <a:cubicBezTo>
                    <a:pt x="44252" y="197677"/>
                    <a:pt x="0" y="153426"/>
                    <a:pt x="0" y="98839"/>
                  </a:cubicBezTo>
                  <a:lnTo>
                    <a:pt x="0" y="98839"/>
                  </a:lnTo>
                  <a:cubicBezTo>
                    <a:pt x="0" y="44252"/>
                    <a:pt x="44252" y="0"/>
                    <a:pt x="98839" y="0"/>
                  </a:cubicBezTo>
                  <a:close/>
                </a:path>
              </a:pathLst>
            </a:custGeom>
            <a:solidFill>
              <a:srgbClr val="FF1495">
                <a:alpha val="16863"/>
              </a:srgbClr>
            </a:solidFill>
          </p:spPr>
          <p:txBody>
            <a:bodyPr/>
            <a:lstStyle/>
            <a:p>
              <a:endParaRPr lang="en-PH"/>
            </a:p>
          </p:txBody>
        </p:sp>
        <p:sp>
          <p:nvSpPr>
            <p:cNvPr id="13" name="TextBox 13"/>
            <p:cNvSpPr txBox="1"/>
            <p:nvPr/>
          </p:nvSpPr>
          <p:spPr>
            <a:xfrm>
              <a:off x="0" y="-28575"/>
              <a:ext cx="486570" cy="226252"/>
            </a:xfrm>
            <a:prstGeom prst="rect">
              <a:avLst/>
            </a:prstGeom>
          </p:spPr>
          <p:txBody>
            <a:bodyPr lIns="50800" tIns="50800" rIns="50800" bIns="50800" rtlCol="0" anchor="ctr"/>
            <a:lstStyle/>
            <a:p>
              <a:pPr algn="ctr">
                <a:lnSpc>
                  <a:spcPts val="2595"/>
                </a:lnSpc>
              </a:pPr>
              <a:endParaRPr/>
            </a:p>
          </p:txBody>
        </p:sp>
      </p:grpSp>
      <p:sp>
        <p:nvSpPr>
          <p:cNvPr id="14" name="TextBox 14"/>
          <p:cNvSpPr txBox="1"/>
          <p:nvPr/>
        </p:nvSpPr>
        <p:spPr>
          <a:xfrm>
            <a:off x="13789940" y="476792"/>
            <a:ext cx="2204323"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Highlighter</a:t>
            </a:r>
          </a:p>
        </p:txBody>
      </p:sp>
      <p:grpSp>
        <p:nvGrpSpPr>
          <p:cNvPr id="15" name="Group 15"/>
          <p:cNvGrpSpPr/>
          <p:nvPr/>
        </p:nvGrpSpPr>
        <p:grpSpPr>
          <a:xfrm>
            <a:off x="-479024" y="3889206"/>
            <a:ext cx="10209879" cy="4329155"/>
            <a:chOff x="0" y="0"/>
            <a:chExt cx="2689022" cy="1140189"/>
          </a:xfrm>
        </p:grpSpPr>
        <p:sp>
          <p:nvSpPr>
            <p:cNvPr id="16" name="Freeform 16"/>
            <p:cNvSpPr/>
            <p:nvPr/>
          </p:nvSpPr>
          <p:spPr>
            <a:xfrm>
              <a:off x="0" y="0"/>
              <a:ext cx="2689022" cy="1140189"/>
            </a:xfrm>
            <a:custGeom>
              <a:avLst/>
              <a:gdLst/>
              <a:ahLst/>
              <a:cxnLst/>
              <a:rect l="l" t="t" r="r" b="b"/>
              <a:pathLst>
                <a:path w="2689022" h="1140189">
                  <a:moveTo>
                    <a:pt x="38672" y="0"/>
                  </a:moveTo>
                  <a:lnTo>
                    <a:pt x="2650350" y="0"/>
                  </a:lnTo>
                  <a:cubicBezTo>
                    <a:pt x="2660606" y="0"/>
                    <a:pt x="2670442" y="4074"/>
                    <a:pt x="2677695" y="11327"/>
                  </a:cubicBezTo>
                  <a:cubicBezTo>
                    <a:pt x="2684947" y="18579"/>
                    <a:pt x="2689022" y="28416"/>
                    <a:pt x="2689022" y="38672"/>
                  </a:cubicBezTo>
                  <a:lnTo>
                    <a:pt x="2689022" y="1101517"/>
                  </a:lnTo>
                  <a:cubicBezTo>
                    <a:pt x="2689022" y="1111773"/>
                    <a:pt x="2684947" y="1121610"/>
                    <a:pt x="2677695" y="1128862"/>
                  </a:cubicBezTo>
                  <a:cubicBezTo>
                    <a:pt x="2670442" y="1136115"/>
                    <a:pt x="2660606" y="1140189"/>
                    <a:pt x="2650350" y="1140189"/>
                  </a:cubicBezTo>
                  <a:lnTo>
                    <a:pt x="38672" y="1140189"/>
                  </a:lnTo>
                  <a:cubicBezTo>
                    <a:pt x="28416" y="1140189"/>
                    <a:pt x="18579" y="1136115"/>
                    <a:pt x="11327" y="1128862"/>
                  </a:cubicBezTo>
                  <a:cubicBezTo>
                    <a:pt x="4074" y="1121610"/>
                    <a:pt x="0" y="1111773"/>
                    <a:pt x="0" y="1101517"/>
                  </a:cubicBezTo>
                  <a:lnTo>
                    <a:pt x="0" y="38672"/>
                  </a:lnTo>
                  <a:cubicBezTo>
                    <a:pt x="0" y="28416"/>
                    <a:pt x="4074" y="18579"/>
                    <a:pt x="11327" y="11327"/>
                  </a:cubicBezTo>
                  <a:cubicBezTo>
                    <a:pt x="18579" y="4074"/>
                    <a:pt x="28416" y="0"/>
                    <a:pt x="38672" y="0"/>
                  </a:cubicBezTo>
                  <a:close/>
                </a:path>
              </a:pathLst>
            </a:custGeom>
            <a:solidFill>
              <a:srgbClr val="FF1495"/>
            </a:solidFill>
          </p:spPr>
          <p:txBody>
            <a:bodyPr/>
            <a:lstStyle/>
            <a:p>
              <a:endParaRPr lang="en-PH"/>
            </a:p>
          </p:txBody>
        </p:sp>
        <p:sp>
          <p:nvSpPr>
            <p:cNvPr id="17" name="TextBox 17"/>
            <p:cNvSpPr txBox="1"/>
            <p:nvPr/>
          </p:nvSpPr>
          <p:spPr>
            <a:xfrm>
              <a:off x="0" y="-28575"/>
              <a:ext cx="2689022" cy="1168764"/>
            </a:xfrm>
            <a:prstGeom prst="rect">
              <a:avLst/>
            </a:prstGeom>
          </p:spPr>
          <p:txBody>
            <a:bodyPr lIns="50800" tIns="50800" rIns="50800" bIns="50800" rtlCol="0" anchor="ctr"/>
            <a:lstStyle/>
            <a:p>
              <a:pPr algn="ctr">
                <a:lnSpc>
                  <a:spcPts val="2595"/>
                </a:lnSpc>
              </a:pPr>
              <a:endParaRPr/>
            </a:p>
          </p:txBody>
        </p:sp>
      </p:grpSp>
      <p:grpSp>
        <p:nvGrpSpPr>
          <p:cNvPr id="18" name="Group 18"/>
          <p:cNvGrpSpPr/>
          <p:nvPr/>
        </p:nvGrpSpPr>
        <p:grpSpPr>
          <a:xfrm>
            <a:off x="460068" y="5705217"/>
            <a:ext cx="8683932" cy="1161219"/>
            <a:chOff x="0" y="0"/>
            <a:chExt cx="2287126" cy="305835"/>
          </a:xfrm>
        </p:grpSpPr>
        <p:sp>
          <p:nvSpPr>
            <p:cNvPr id="19" name="Freeform 19"/>
            <p:cNvSpPr/>
            <p:nvPr/>
          </p:nvSpPr>
          <p:spPr>
            <a:xfrm>
              <a:off x="0" y="0"/>
              <a:ext cx="2287126" cy="305835"/>
            </a:xfrm>
            <a:custGeom>
              <a:avLst/>
              <a:gdLst/>
              <a:ahLst/>
              <a:cxnLst/>
              <a:rect l="l" t="t" r="r" b="b"/>
              <a:pathLst>
                <a:path w="2287126" h="305835">
                  <a:moveTo>
                    <a:pt x="45468" y="0"/>
                  </a:moveTo>
                  <a:lnTo>
                    <a:pt x="2241659" y="0"/>
                  </a:lnTo>
                  <a:cubicBezTo>
                    <a:pt x="2266770" y="0"/>
                    <a:pt x="2287126" y="20357"/>
                    <a:pt x="2287126" y="45468"/>
                  </a:cubicBezTo>
                  <a:lnTo>
                    <a:pt x="2287126" y="260368"/>
                  </a:lnTo>
                  <a:cubicBezTo>
                    <a:pt x="2287126" y="272427"/>
                    <a:pt x="2282336" y="283992"/>
                    <a:pt x="2273809" y="292518"/>
                  </a:cubicBezTo>
                  <a:cubicBezTo>
                    <a:pt x="2265282" y="301045"/>
                    <a:pt x="2253717" y="305835"/>
                    <a:pt x="2241659" y="305835"/>
                  </a:cubicBezTo>
                  <a:lnTo>
                    <a:pt x="45468" y="305835"/>
                  </a:lnTo>
                  <a:cubicBezTo>
                    <a:pt x="33409" y="305835"/>
                    <a:pt x="21844" y="301045"/>
                    <a:pt x="13317" y="292518"/>
                  </a:cubicBezTo>
                  <a:cubicBezTo>
                    <a:pt x="4790" y="283992"/>
                    <a:pt x="0" y="272427"/>
                    <a:pt x="0" y="260368"/>
                  </a:cubicBezTo>
                  <a:lnTo>
                    <a:pt x="0" y="45468"/>
                  </a:lnTo>
                  <a:cubicBezTo>
                    <a:pt x="0" y="33409"/>
                    <a:pt x="4790" y="21844"/>
                    <a:pt x="13317" y="13317"/>
                  </a:cubicBezTo>
                  <a:cubicBezTo>
                    <a:pt x="21844" y="4790"/>
                    <a:pt x="33409" y="0"/>
                    <a:pt x="45468" y="0"/>
                  </a:cubicBezTo>
                  <a:close/>
                </a:path>
              </a:pathLst>
            </a:custGeom>
            <a:solidFill>
              <a:srgbClr val="3F4042"/>
            </a:solidFill>
          </p:spPr>
          <p:txBody>
            <a:bodyPr/>
            <a:lstStyle/>
            <a:p>
              <a:endParaRPr lang="en-PH"/>
            </a:p>
          </p:txBody>
        </p:sp>
        <p:sp>
          <p:nvSpPr>
            <p:cNvPr id="20" name="TextBox 20"/>
            <p:cNvSpPr txBox="1"/>
            <p:nvPr/>
          </p:nvSpPr>
          <p:spPr>
            <a:xfrm>
              <a:off x="0" y="-28575"/>
              <a:ext cx="2287126" cy="334410"/>
            </a:xfrm>
            <a:prstGeom prst="rect">
              <a:avLst/>
            </a:prstGeom>
          </p:spPr>
          <p:txBody>
            <a:bodyPr lIns="50800" tIns="50800" rIns="50800" bIns="50800" rtlCol="0" anchor="ctr"/>
            <a:lstStyle/>
            <a:p>
              <a:pPr algn="ctr">
                <a:lnSpc>
                  <a:spcPts val="2595"/>
                </a:lnSpc>
              </a:pPr>
              <a:endParaRPr/>
            </a:p>
          </p:txBody>
        </p:sp>
      </p:grpSp>
      <p:sp>
        <p:nvSpPr>
          <p:cNvPr id="21" name="TextBox 21"/>
          <p:cNvSpPr txBox="1"/>
          <p:nvPr/>
        </p:nvSpPr>
        <p:spPr>
          <a:xfrm>
            <a:off x="126938" y="3951503"/>
            <a:ext cx="4360171" cy="616640"/>
          </a:xfrm>
          <a:prstGeom prst="rect">
            <a:avLst/>
          </a:prstGeom>
        </p:spPr>
        <p:txBody>
          <a:bodyPr lIns="0" tIns="0" rIns="0" bIns="0" rtlCol="0" anchor="t">
            <a:spAutoFit/>
          </a:bodyPr>
          <a:lstStyle/>
          <a:p>
            <a:pPr marL="0" lvl="0" indent="0" algn="l">
              <a:lnSpc>
                <a:spcPts val="4858"/>
              </a:lnSpc>
              <a:spcBef>
                <a:spcPct val="0"/>
              </a:spcBef>
            </a:pPr>
            <a:r>
              <a:rPr lang="en-US" sz="3470" b="1">
                <a:solidFill>
                  <a:srgbClr val="FFFFFF"/>
                </a:solidFill>
                <a:latin typeface="Poppins Bold"/>
                <a:ea typeface="Poppins Bold"/>
                <a:cs typeface="Poppins Bold"/>
                <a:sym typeface="Poppins Bold"/>
              </a:rPr>
              <a:t>Mode 3: Indirect </a:t>
            </a:r>
          </a:p>
        </p:txBody>
      </p:sp>
      <p:sp>
        <p:nvSpPr>
          <p:cNvPr id="22" name="TextBox 22"/>
          <p:cNvSpPr txBox="1"/>
          <p:nvPr/>
        </p:nvSpPr>
        <p:spPr>
          <a:xfrm>
            <a:off x="126938" y="4530043"/>
            <a:ext cx="9124892" cy="830123"/>
          </a:xfrm>
          <a:prstGeom prst="rect">
            <a:avLst/>
          </a:prstGeom>
        </p:spPr>
        <p:txBody>
          <a:bodyPr lIns="0" tIns="0" rIns="0" bIns="0" rtlCol="0" anchor="t">
            <a:spAutoFit/>
          </a:bodyPr>
          <a:lstStyle/>
          <a:p>
            <a:pPr algn="l">
              <a:lnSpc>
                <a:spcPts val="3432"/>
              </a:lnSpc>
              <a:spcBef>
                <a:spcPct val="0"/>
              </a:spcBef>
            </a:pPr>
            <a:r>
              <a:rPr lang="en-US" sz="2452">
                <a:solidFill>
                  <a:srgbClr val="FFFFFF"/>
                </a:solidFill>
                <a:latin typeface="Open Sans"/>
                <a:ea typeface="Open Sans"/>
                <a:cs typeface="Open Sans"/>
                <a:sym typeface="Open Sans"/>
              </a:rPr>
              <a:t>The operand is an address the hold the address which has the value to be used in the instruction.</a:t>
            </a:r>
          </a:p>
        </p:txBody>
      </p:sp>
      <p:sp>
        <p:nvSpPr>
          <p:cNvPr id="23" name="TextBox 23"/>
          <p:cNvSpPr txBox="1"/>
          <p:nvPr/>
        </p:nvSpPr>
        <p:spPr>
          <a:xfrm>
            <a:off x="3713156" y="5924070"/>
            <a:ext cx="3150994" cy="616115"/>
          </a:xfrm>
          <a:prstGeom prst="rect">
            <a:avLst/>
          </a:prstGeom>
        </p:spPr>
        <p:txBody>
          <a:bodyPr lIns="0" tIns="0" rIns="0" bIns="0" rtlCol="0" anchor="t">
            <a:spAutoFit/>
          </a:bodyPr>
          <a:lstStyle/>
          <a:p>
            <a:pPr algn="l">
              <a:lnSpc>
                <a:spcPts val="5169"/>
              </a:lnSpc>
              <a:spcBef>
                <a:spcPct val="0"/>
              </a:spcBef>
            </a:pPr>
            <a:r>
              <a:rPr lang="en-US" sz="3692">
                <a:solidFill>
                  <a:srgbClr val="FFFFFF"/>
                </a:solidFill>
                <a:latin typeface="Open Sans"/>
                <a:ea typeface="Open Sans"/>
                <a:cs typeface="Open Sans"/>
                <a:sym typeface="Open Sans"/>
              </a:rPr>
              <a:t>ADD [COUNT]</a:t>
            </a:r>
          </a:p>
        </p:txBody>
      </p:sp>
      <p:grpSp>
        <p:nvGrpSpPr>
          <p:cNvPr id="24" name="Group 24"/>
          <p:cNvGrpSpPr/>
          <p:nvPr/>
        </p:nvGrpSpPr>
        <p:grpSpPr>
          <a:xfrm>
            <a:off x="13017120" y="4183553"/>
            <a:ext cx="2938521" cy="719618"/>
            <a:chOff x="0" y="0"/>
            <a:chExt cx="1520437" cy="372342"/>
          </a:xfrm>
        </p:grpSpPr>
        <p:sp>
          <p:nvSpPr>
            <p:cNvPr id="25" name="Freeform 2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26" name="Group 26"/>
          <p:cNvGrpSpPr/>
          <p:nvPr/>
        </p:nvGrpSpPr>
        <p:grpSpPr>
          <a:xfrm>
            <a:off x="13017120" y="4892899"/>
            <a:ext cx="2938521" cy="719618"/>
            <a:chOff x="0" y="0"/>
            <a:chExt cx="1520437" cy="372342"/>
          </a:xfrm>
        </p:grpSpPr>
        <p:sp>
          <p:nvSpPr>
            <p:cNvPr id="27" name="Freeform 2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28" name="Group 28"/>
          <p:cNvGrpSpPr/>
          <p:nvPr/>
        </p:nvGrpSpPr>
        <p:grpSpPr>
          <a:xfrm>
            <a:off x="13017120" y="5603139"/>
            <a:ext cx="2938521" cy="719618"/>
            <a:chOff x="0" y="0"/>
            <a:chExt cx="1520437" cy="372342"/>
          </a:xfrm>
        </p:grpSpPr>
        <p:sp>
          <p:nvSpPr>
            <p:cNvPr id="29" name="Freeform 2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30" name="TextBox 30"/>
          <p:cNvSpPr txBox="1"/>
          <p:nvPr/>
        </p:nvSpPr>
        <p:spPr>
          <a:xfrm>
            <a:off x="14017129" y="4232284"/>
            <a:ext cx="919358"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15</a:t>
            </a:r>
          </a:p>
        </p:txBody>
      </p:sp>
      <p:sp>
        <p:nvSpPr>
          <p:cNvPr id="31" name="TextBox 31"/>
          <p:cNvSpPr txBox="1"/>
          <p:nvPr/>
        </p:nvSpPr>
        <p:spPr>
          <a:xfrm>
            <a:off x="13878549" y="4949009"/>
            <a:ext cx="1196519" cy="529918"/>
          </a:xfrm>
          <a:prstGeom prst="rect">
            <a:avLst/>
          </a:prstGeom>
        </p:spPr>
        <p:txBody>
          <a:bodyPr lIns="0" tIns="0" rIns="0" bIns="0" rtlCol="0" anchor="t">
            <a:spAutoFit/>
          </a:bodyPr>
          <a:lstStyle/>
          <a:p>
            <a:pPr algn="ctr">
              <a:lnSpc>
                <a:spcPts val="4322"/>
              </a:lnSpc>
            </a:pPr>
            <a:r>
              <a:rPr lang="en-US" sz="3087">
                <a:solidFill>
                  <a:srgbClr val="0097B2"/>
                </a:solidFill>
                <a:latin typeface="Alatsi"/>
                <a:ea typeface="Alatsi"/>
                <a:cs typeface="Alatsi"/>
                <a:sym typeface="Alatsi"/>
              </a:rPr>
              <a:t>16</a:t>
            </a:r>
          </a:p>
        </p:txBody>
      </p:sp>
      <p:sp>
        <p:nvSpPr>
          <p:cNvPr id="32" name="TextBox 32"/>
          <p:cNvSpPr txBox="1"/>
          <p:nvPr/>
        </p:nvSpPr>
        <p:spPr>
          <a:xfrm>
            <a:off x="13816838" y="5653040"/>
            <a:ext cx="1258230" cy="547637"/>
          </a:xfrm>
          <a:prstGeom prst="rect">
            <a:avLst/>
          </a:prstGeom>
        </p:spPr>
        <p:txBody>
          <a:bodyPr lIns="0" tIns="0" rIns="0" bIns="0" rtlCol="0" anchor="t">
            <a:spAutoFit/>
          </a:bodyPr>
          <a:lstStyle/>
          <a:p>
            <a:pPr algn="ctr">
              <a:lnSpc>
                <a:spcPts val="4545"/>
              </a:lnSpc>
            </a:pPr>
            <a:r>
              <a:rPr lang="en-US" sz="3246">
                <a:solidFill>
                  <a:srgbClr val="0097B2"/>
                </a:solidFill>
                <a:latin typeface="Alatsi"/>
                <a:ea typeface="Alatsi"/>
                <a:cs typeface="Alatsi"/>
                <a:sym typeface="Alatsi"/>
              </a:rPr>
              <a:t>17</a:t>
            </a:r>
          </a:p>
        </p:txBody>
      </p:sp>
      <p:sp>
        <p:nvSpPr>
          <p:cNvPr id="33" name="TextBox 33"/>
          <p:cNvSpPr txBox="1"/>
          <p:nvPr/>
        </p:nvSpPr>
        <p:spPr>
          <a:xfrm>
            <a:off x="11824532" y="4232284"/>
            <a:ext cx="919358"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MAX</a:t>
            </a:r>
          </a:p>
        </p:txBody>
      </p:sp>
      <p:sp>
        <p:nvSpPr>
          <p:cNvPr id="34" name="TextBox 34"/>
          <p:cNvSpPr txBox="1"/>
          <p:nvPr/>
        </p:nvSpPr>
        <p:spPr>
          <a:xfrm>
            <a:off x="11685951" y="4949009"/>
            <a:ext cx="1196519" cy="522261"/>
          </a:xfrm>
          <a:prstGeom prst="rect">
            <a:avLst/>
          </a:prstGeom>
        </p:spPr>
        <p:txBody>
          <a:bodyPr lIns="0" tIns="0" rIns="0" bIns="0" rtlCol="0" anchor="t">
            <a:spAutoFit/>
          </a:bodyPr>
          <a:lstStyle/>
          <a:p>
            <a:pPr algn="l">
              <a:lnSpc>
                <a:spcPts val="4322"/>
              </a:lnSpc>
            </a:pPr>
            <a:r>
              <a:rPr lang="en-US" sz="3087">
                <a:solidFill>
                  <a:srgbClr val="0097B2"/>
                </a:solidFill>
                <a:latin typeface="Alatsi"/>
                <a:ea typeface="Alatsi"/>
                <a:cs typeface="Alatsi"/>
                <a:sym typeface="Alatsi"/>
              </a:rPr>
              <a:t>TOTAL</a:t>
            </a:r>
          </a:p>
        </p:txBody>
      </p:sp>
      <p:sp>
        <p:nvSpPr>
          <p:cNvPr id="35" name="TextBox 35"/>
          <p:cNvSpPr txBox="1"/>
          <p:nvPr/>
        </p:nvSpPr>
        <p:spPr>
          <a:xfrm>
            <a:off x="11624240" y="5653040"/>
            <a:ext cx="1258230" cy="536233"/>
          </a:xfrm>
          <a:prstGeom prst="rect">
            <a:avLst/>
          </a:prstGeom>
        </p:spPr>
        <p:txBody>
          <a:bodyPr lIns="0" tIns="0" rIns="0" bIns="0" rtlCol="0" anchor="t">
            <a:spAutoFit/>
          </a:bodyPr>
          <a:lstStyle/>
          <a:p>
            <a:pPr algn="l">
              <a:lnSpc>
                <a:spcPts val="4545"/>
              </a:lnSpc>
            </a:pPr>
            <a:r>
              <a:rPr lang="en-US" sz="3246">
                <a:solidFill>
                  <a:srgbClr val="0097B2"/>
                </a:solidFill>
                <a:latin typeface="Alatsi"/>
                <a:ea typeface="Alatsi"/>
                <a:cs typeface="Alatsi"/>
                <a:sym typeface="Alatsi"/>
              </a:rPr>
              <a:t>COUNT</a:t>
            </a:r>
          </a:p>
        </p:txBody>
      </p:sp>
      <p:grpSp>
        <p:nvGrpSpPr>
          <p:cNvPr id="36" name="Group 36"/>
          <p:cNvGrpSpPr/>
          <p:nvPr/>
        </p:nvGrpSpPr>
        <p:grpSpPr>
          <a:xfrm>
            <a:off x="13017120" y="3484091"/>
            <a:ext cx="2938521" cy="719618"/>
            <a:chOff x="0" y="0"/>
            <a:chExt cx="1520437" cy="372342"/>
          </a:xfrm>
        </p:grpSpPr>
        <p:sp>
          <p:nvSpPr>
            <p:cNvPr id="37" name="Freeform 3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1495"/>
            </a:solidFill>
          </p:spPr>
          <p:txBody>
            <a:bodyPr/>
            <a:lstStyle/>
            <a:p>
              <a:endParaRPr lang="en-PH"/>
            </a:p>
          </p:txBody>
        </p:sp>
      </p:grpSp>
      <p:sp>
        <p:nvSpPr>
          <p:cNvPr id="38" name="TextBox 38"/>
          <p:cNvSpPr txBox="1"/>
          <p:nvPr/>
        </p:nvSpPr>
        <p:spPr>
          <a:xfrm>
            <a:off x="14017129" y="3532822"/>
            <a:ext cx="919358"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100</a:t>
            </a:r>
          </a:p>
        </p:txBody>
      </p:sp>
      <p:sp>
        <p:nvSpPr>
          <p:cNvPr id="39" name="TextBox 39"/>
          <p:cNvSpPr txBox="1"/>
          <p:nvPr/>
        </p:nvSpPr>
        <p:spPr>
          <a:xfrm>
            <a:off x="11908880" y="3515379"/>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17</a:t>
            </a:r>
          </a:p>
        </p:txBody>
      </p:sp>
      <p:sp>
        <p:nvSpPr>
          <p:cNvPr id="40" name="TextBox 40"/>
          <p:cNvSpPr txBox="1"/>
          <p:nvPr/>
        </p:nvSpPr>
        <p:spPr>
          <a:xfrm>
            <a:off x="246002" y="-36799"/>
            <a:ext cx="8883292" cy="1054094"/>
          </a:xfrm>
          <a:prstGeom prst="rect">
            <a:avLst/>
          </a:prstGeom>
        </p:spPr>
        <p:txBody>
          <a:bodyPr lIns="0" tIns="0" rIns="0" bIns="0" rtlCol="0" anchor="t">
            <a:spAutoFit/>
          </a:bodyPr>
          <a:lstStyle/>
          <a:p>
            <a:pPr marL="0" lvl="0" indent="0" algn="l">
              <a:lnSpc>
                <a:spcPts val="4054"/>
              </a:lnSpc>
              <a:spcBef>
                <a:spcPct val="0"/>
              </a:spcBef>
            </a:pPr>
            <a:r>
              <a:rPr lang="en-US" sz="3620" b="1" spc="-108">
                <a:solidFill>
                  <a:srgbClr val="FFFFFF"/>
                </a:solidFill>
                <a:latin typeface="Poppins Bold"/>
                <a:ea typeface="Poppins Bold"/>
                <a:cs typeface="Poppins Bold"/>
                <a:sym typeface="Poppins Bold"/>
              </a:rPr>
              <a:t>6.5 Assembly Language Addressing Modes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479024" y="1823164"/>
            <a:ext cx="1847446" cy="750556"/>
            <a:chOff x="0" y="0"/>
            <a:chExt cx="486570" cy="197677"/>
          </a:xfrm>
        </p:grpSpPr>
        <p:sp>
          <p:nvSpPr>
            <p:cNvPr id="6" name="Freeform 6"/>
            <p:cNvSpPr/>
            <p:nvPr/>
          </p:nvSpPr>
          <p:spPr>
            <a:xfrm>
              <a:off x="0" y="0"/>
              <a:ext cx="486570" cy="197677"/>
            </a:xfrm>
            <a:custGeom>
              <a:avLst/>
              <a:gdLst/>
              <a:ahLst/>
              <a:cxnLst/>
              <a:rect l="l" t="t" r="r" b="b"/>
              <a:pathLst>
                <a:path w="486570" h="197677">
                  <a:moveTo>
                    <a:pt x="98839" y="0"/>
                  </a:moveTo>
                  <a:lnTo>
                    <a:pt x="387731" y="0"/>
                  </a:lnTo>
                  <a:cubicBezTo>
                    <a:pt x="442319" y="0"/>
                    <a:pt x="486570" y="44252"/>
                    <a:pt x="486570" y="98839"/>
                  </a:cubicBezTo>
                  <a:lnTo>
                    <a:pt x="486570" y="98839"/>
                  </a:lnTo>
                  <a:cubicBezTo>
                    <a:pt x="486570" y="125052"/>
                    <a:pt x="476157" y="150192"/>
                    <a:pt x="457621" y="168728"/>
                  </a:cubicBezTo>
                  <a:cubicBezTo>
                    <a:pt x="439085" y="187264"/>
                    <a:pt x="413945" y="197677"/>
                    <a:pt x="387731" y="197677"/>
                  </a:cubicBezTo>
                  <a:lnTo>
                    <a:pt x="98839" y="197677"/>
                  </a:lnTo>
                  <a:cubicBezTo>
                    <a:pt x="44252" y="197677"/>
                    <a:pt x="0" y="153426"/>
                    <a:pt x="0" y="98839"/>
                  </a:cubicBezTo>
                  <a:lnTo>
                    <a:pt x="0" y="98839"/>
                  </a:lnTo>
                  <a:cubicBezTo>
                    <a:pt x="0" y="44252"/>
                    <a:pt x="44252" y="0"/>
                    <a:pt x="98839" y="0"/>
                  </a:cubicBezTo>
                  <a:close/>
                </a:path>
              </a:pathLst>
            </a:custGeom>
            <a:solidFill>
              <a:srgbClr val="FF1495">
                <a:alpha val="16863"/>
              </a:srgbClr>
            </a:solidFill>
          </p:spPr>
          <p:txBody>
            <a:bodyPr/>
            <a:lstStyle/>
            <a:p>
              <a:endParaRPr lang="en-PH"/>
            </a:p>
          </p:txBody>
        </p:sp>
        <p:sp>
          <p:nvSpPr>
            <p:cNvPr id="7" name="TextBox 7"/>
            <p:cNvSpPr txBox="1"/>
            <p:nvPr/>
          </p:nvSpPr>
          <p:spPr>
            <a:xfrm>
              <a:off x="0" y="-28575"/>
              <a:ext cx="486570" cy="226252"/>
            </a:xfrm>
            <a:prstGeom prst="rect">
              <a:avLst/>
            </a:prstGeom>
          </p:spPr>
          <p:txBody>
            <a:bodyPr lIns="50800" tIns="50800" rIns="50800" bIns="50800" rtlCol="0" anchor="ctr"/>
            <a:lstStyle/>
            <a:p>
              <a:pPr algn="ctr">
                <a:lnSpc>
                  <a:spcPts val="2595"/>
                </a:lnSpc>
              </a:pPr>
              <a:endParaRPr/>
            </a:p>
          </p:txBody>
        </p:sp>
      </p:grpSp>
      <p:grpSp>
        <p:nvGrpSpPr>
          <p:cNvPr id="8" name="Group 8"/>
          <p:cNvGrpSpPr/>
          <p:nvPr/>
        </p:nvGrpSpPr>
        <p:grpSpPr>
          <a:xfrm>
            <a:off x="-479024" y="2849267"/>
            <a:ext cx="1847446" cy="750556"/>
            <a:chOff x="0" y="0"/>
            <a:chExt cx="486570" cy="197677"/>
          </a:xfrm>
        </p:grpSpPr>
        <p:sp>
          <p:nvSpPr>
            <p:cNvPr id="9" name="Freeform 9"/>
            <p:cNvSpPr/>
            <p:nvPr/>
          </p:nvSpPr>
          <p:spPr>
            <a:xfrm>
              <a:off x="0" y="0"/>
              <a:ext cx="486570" cy="197677"/>
            </a:xfrm>
            <a:custGeom>
              <a:avLst/>
              <a:gdLst/>
              <a:ahLst/>
              <a:cxnLst/>
              <a:rect l="l" t="t" r="r" b="b"/>
              <a:pathLst>
                <a:path w="486570" h="197677">
                  <a:moveTo>
                    <a:pt x="98839" y="0"/>
                  </a:moveTo>
                  <a:lnTo>
                    <a:pt x="387731" y="0"/>
                  </a:lnTo>
                  <a:cubicBezTo>
                    <a:pt x="442319" y="0"/>
                    <a:pt x="486570" y="44252"/>
                    <a:pt x="486570" y="98839"/>
                  </a:cubicBezTo>
                  <a:lnTo>
                    <a:pt x="486570" y="98839"/>
                  </a:lnTo>
                  <a:cubicBezTo>
                    <a:pt x="486570" y="125052"/>
                    <a:pt x="476157" y="150192"/>
                    <a:pt x="457621" y="168728"/>
                  </a:cubicBezTo>
                  <a:cubicBezTo>
                    <a:pt x="439085" y="187264"/>
                    <a:pt x="413945" y="197677"/>
                    <a:pt x="387731" y="197677"/>
                  </a:cubicBezTo>
                  <a:lnTo>
                    <a:pt x="98839" y="197677"/>
                  </a:lnTo>
                  <a:cubicBezTo>
                    <a:pt x="44252" y="197677"/>
                    <a:pt x="0" y="153426"/>
                    <a:pt x="0" y="98839"/>
                  </a:cubicBezTo>
                  <a:lnTo>
                    <a:pt x="0" y="98839"/>
                  </a:lnTo>
                  <a:cubicBezTo>
                    <a:pt x="0" y="44252"/>
                    <a:pt x="44252" y="0"/>
                    <a:pt x="98839" y="0"/>
                  </a:cubicBezTo>
                  <a:close/>
                </a:path>
              </a:pathLst>
            </a:custGeom>
            <a:solidFill>
              <a:srgbClr val="FF1495">
                <a:alpha val="16863"/>
              </a:srgbClr>
            </a:solidFill>
          </p:spPr>
          <p:txBody>
            <a:bodyPr/>
            <a:lstStyle/>
            <a:p>
              <a:endParaRPr lang="en-PH"/>
            </a:p>
          </p:txBody>
        </p:sp>
        <p:sp>
          <p:nvSpPr>
            <p:cNvPr id="10" name="TextBox 10"/>
            <p:cNvSpPr txBox="1"/>
            <p:nvPr/>
          </p:nvSpPr>
          <p:spPr>
            <a:xfrm>
              <a:off x="0" y="-28575"/>
              <a:ext cx="486570" cy="226252"/>
            </a:xfrm>
            <a:prstGeom prst="rect">
              <a:avLst/>
            </a:prstGeom>
          </p:spPr>
          <p:txBody>
            <a:bodyPr lIns="50800" tIns="50800" rIns="50800" bIns="50800" rtlCol="0" anchor="ctr"/>
            <a:lstStyle/>
            <a:p>
              <a:pPr algn="ctr">
                <a:lnSpc>
                  <a:spcPts val="2595"/>
                </a:lnSpc>
              </a:pPr>
              <a:endParaRPr/>
            </a:p>
          </p:txBody>
        </p:sp>
      </p:grpSp>
      <p:grpSp>
        <p:nvGrpSpPr>
          <p:cNvPr id="11" name="Group 11"/>
          <p:cNvGrpSpPr/>
          <p:nvPr/>
        </p:nvGrpSpPr>
        <p:grpSpPr>
          <a:xfrm>
            <a:off x="-463655" y="3923681"/>
            <a:ext cx="1847446" cy="750556"/>
            <a:chOff x="0" y="0"/>
            <a:chExt cx="486570" cy="197677"/>
          </a:xfrm>
        </p:grpSpPr>
        <p:sp>
          <p:nvSpPr>
            <p:cNvPr id="12" name="Freeform 12"/>
            <p:cNvSpPr/>
            <p:nvPr/>
          </p:nvSpPr>
          <p:spPr>
            <a:xfrm>
              <a:off x="0" y="0"/>
              <a:ext cx="486570" cy="197677"/>
            </a:xfrm>
            <a:custGeom>
              <a:avLst/>
              <a:gdLst/>
              <a:ahLst/>
              <a:cxnLst/>
              <a:rect l="l" t="t" r="r" b="b"/>
              <a:pathLst>
                <a:path w="486570" h="197677">
                  <a:moveTo>
                    <a:pt x="98839" y="0"/>
                  </a:moveTo>
                  <a:lnTo>
                    <a:pt x="387731" y="0"/>
                  </a:lnTo>
                  <a:cubicBezTo>
                    <a:pt x="442319" y="0"/>
                    <a:pt x="486570" y="44252"/>
                    <a:pt x="486570" y="98839"/>
                  </a:cubicBezTo>
                  <a:lnTo>
                    <a:pt x="486570" y="98839"/>
                  </a:lnTo>
                  <a:cubicBezTo>
                    <a:pt x="486570" y="125052"/>
                    <a:pt x="476157" y="150192"/>
                    <a:pt x="457621" y="168728"/>
                  </a:cubicBezTo>
                  <a:cubicBezTo>
                    <a:pt x="439085" y="187264"/>
                    <a:pt x="413945" y="197677"/>
                    <a:pt x="387731" y="197677"/>
                  </a:cubicBezTo>
                  <a:lnTo>
                    <a:pt x="98839" y="197677"/>
                  </a:lnTo>
                  <a:cubicBezTo>
                    <a:pt x="44252" y="197677"/>
                    <a:pt x="0" y="153426"/>
                    <a:pt x="0" y="98839"/>
                  </a:cubicBezTo>
                  <a:lnTo>
                    <a:pt x="0" y="98839"/>
                  </a:lnTo>
                  <a:cubicBezTo>
                    <a:pt x="0" y="44252"/>
                    <a:pt x="44252" y="0"/>
                    <a:pt x="98839" y="0"/>
                  </a:cubicBezTo>
                  <a:close/>
                </a:path>
              </a:pathLst>
            </a:custGeom>
            <a:solidFill>
              <a:srgbClr val="FF1495">
                <a:alpha val="16863"/>
              </a:srgbClr>
            </a:solidFill>
          </p:spPr>
          <p:txBody>
            <a:bodyPr/>
            <a:lstStyle/>
            <a:p>
              <a:endParaRPr lang="en-PH"/>
            </a:p>
          </p:txBody>
        </p:sp>
        <p:sp>
          <p:nvSpPr>
            <p:cNvPr id="13" name="TextBox 13"/>
            <p:cNvSpPr txBox="1"/>
            <p:nvPr/>
          </p:nvSpPr>
          <p:spPr>
            <a:xfrm>
              <a:off x="0" y="-28575"/>
              <a:ext cx="486570" cy="226252"/>
            </a:xfrm>
            <a:prstGeom prst="rect">
              <a:avLst/>
            </a:prstGeom>
          </p:spPr>
          <p:txBody>
            <a:bodyPr lIns="50800" tIns="50800" rIns="50800" bIns="50800" rtlCol="0" anchor="ctr"/>
            <a:lstStyle/>
            <a:p>
              <a:pPr algn="ctr">
                <a:lnSpc>
                  <a:spcPts val="2595"/>
                </a:lnSpc>
              </a:pPr>
              <a:endParaRPr/>
            </a:p>
          </p:txBody>
        </p:sp>
      </p:grpSp>
      <p:sp>
        <p:nvSpPr>
          <p:cNvPr id="14" name="TextBox 14"/>
          <p:cNvSpPr txBox="1"/>
          <p:nvPr/>
        </p:nvSpPr>
        <p:spPr>
          <a:xfrm>
            <a:off x="13789940" y="476792"/>
            <a:ext cx="2204323" cy="657225"/>
          </a:xfrm>
          <a:prstGeom prst="rect">
            <a:avLst/>
          </a:prstGeom>
        </p:spPr>
        <p:txBody>
          <a:bodyPr lIns="0" tIns="0" rIns="0" bIns="0" rtlCol="0" anchor="t">
            <a:spAutoFit/>
          </a:bodyPr>
          <a:lstStyle/>
          <a:p>
            <a:pPr algn="ctr">
              <a:lnSpc>
                <a:spcPts val="5400"/>
              </a:lnSpc>
            </a:pPr>
            <a:r>
              <a:rPr lang="en-US" sz="3000">
                <a:solidFill>
                  <a:srgbClr val="FFFFFF"/>
                </a:solidFill>
                <a:latin typeface="Poppins"/>
                <a:ea typeface="Poppins"/>
                <a:cs typeface="Poppins"/>
                <a:sym typeface="Poppins"/>
              </a:rPr>
              <a:t>Highlighter</a:t>
            </a:r>
          </a:p>
        </p:txBody>
      </p:sp>
      <p:grpSp>
        <p:nvGrpSpPr>
          <p:cNvPr id="15" name="Group 15"/>
          <p:cNvGrpSpPr/>
          <p:nvPr/>
        </p:nvGrpSpPr>
        <p:grpSpPr>
          <a:xfrm>
            <a:off x="-533130" y="4998087"/>
            <a:ext cx="10209879" cy="4329155"/>
            <a:chOff x="0" y="0"/>
            <a:chExt cx="2689022" cy="1140189"/>
          </a:xfrm>
        </p:grpSpPr>
        <p:sp>
          <p:nvSpPr>
            <p:cNvPr id="16" name="Freeform 16"/>
            <p:cNvSpPr/>
            <p:nvPr/>
          </p:nvSpPr>
          <p:spPr>
            <a:xfrm>
              <a:off x="0" y="0"/>
              <a:ext cx="2689022" cy="1140189"/>
            </a:xfrm>
            <a:custGeom>
              <a:avLst/>
              <a:gdLst/>
              <a:ahLst/>
              <a:cxnLst/>
              <a:rect l="l" t="t" r="r" b="b"/>
              <a:pathLst>
                <a:path w="2689022" h="1140189">
                  <a:moveTo>
                    <a:pt x="38672" y="0"/>
                  </a:moveTo>
                  <a:lnTo>
                    <a:pt x="2650350" y="0"/>
                  </a:lnTo>
                  <a:cubicBezTo>
                    <a:pt x="2660606" y="0"/>
                    <a:pt x="2670442" y="4074"/>
                    <a:pt x="2677695" y="11327"/>
                  </a:cubicBezTo>
                  <a:cubicBezTo>
                    <a:pt x="2684947" y="18579"/>
                    <a:pt x="2689022" y="28416"/>
                    <a:pt x="2689022" y="38672"/>
                  </a:cubicBezTo>
                  <a:lnTo>
                    <a:pt x="2689022" y="1101517"/>
                  </a:lnTo>
                  <a:cubicBezTo>
                    <a:pt x="2689022" y="1111773"/>
                    <a:pt x="2684947" y="1121610"/>
                    <a:pt x="2677695" y="1128862"/>
                  </a:cubicBezTo>
                  <a:cubicBezTo>
                    <a:pt x="2670442" y="1136115"/>
                    <a:pt x="2660606" y="1140189"/>
                    <a:pt x="2650350" y="1140189"/>
                  </a:cubicBezTo>
                  <a:lnTo>
                    <a:pt x="38672" y="1140189"/>
                  </a:lnTo>
                  <a:cubicBezTo>
                    <a:pt x="28416" y="1140189"/>
                    <a:pt x="18579" y="1136115"/>
                    <a:pt x="11327" y="1128862"/>
                  </a:cubicBezTo>
                  <a:cubicBezTo>
                    <a:pt x="4074" y="1121610"/>
                    <a:pt x="0" y="1111773"/>
                    <a:pt x="0" y="1101517"/>
                  </a:cubicBezTo>
                  <a:lnTo>
                    <a:pt x="0" y="38672"/>
                  </a:lnTo>
                  <a:cubicBezTo>
                    <a:pt x="0" y="28416"/>
                    <a:pt x="4074" y="18579"/>
                    <a:pt x="11327" y="11327"/>
                  </a:cubicBezTo>
                  <a:cubicBezTo>
                    <a:pt x="18579" y="4074"/>
                    <a:pt x="28416" y="0"/>
                    <a:pt x="38672" y="0"/>
                  </a:cubicBezTo>
                  <a:close/>
                </a:path>
              </a:pathLst>
            </a:custGeom>
            <a:solidFill>
              <a:srgbClr val="FF1495"/>
            </a:solidFill>
          </p:spPr>
          <p:txBody>
            <a:bodyPr/>
            <a:lstStyle/>
            <a:p>
              <a:endParaRPr lang="en-PH"/>
            </a:p>
          </p:txBody>
        </p:sp>
        <p:sp>
          <p:nvSpPr>
            <p:cNvPr id="17" name="TextBox 17"/>
            <p:cNvSpPr txBox="1"/>
            <p:nvPr/>
          </p:nvSpPr>
          <p:spPr>
            <a:xfrm>
              <a:off x="0" y="-28575"/>
              <a:ext cx="2689022" cy="1168764"/>
            </a:xfrm>
            <a:prstGeom prst="rect">
              <a:avLst/>
            </a:prstGeom>
          </p:spPr>
          <p:txBody>
            <a:bodyPr lIns="50800" tIns="50800" rIns="50800" bIns="50800" rtlCol="0" anchor="ctr"/>
            <a:lstStyle/>
            <a:p>
              <a:pPr algn="ctr">
                <a:lnSpc>
                  <a:spcPts val="2595"/>
                </a:lnSpc>
              </a:pPr>
              <a:endParaRPr/>
            </a:p>
          </p:txBody>
        </p:sp>
      </p:grpSp>
      <p:grpSp>
        <p:nvGrpSpPr>
          <p:cNvPr id="18" name="Group 18"/>
          <p:cNvGrpSpPr/>
          <p:nvPr/>
        </p:nvGrpSpPr>
        <p:grpSpPr>
          <a:xfrm>
            <a:off x="444699" y="7220050"/>
            <a:ext cx="8683932" cy="1161219"/>
            <a:chOff x="0" y="0"/>
            <a:chExt cx="2287126" cy="305835"/>
          </a:xfrm>
        </p:grpSpPr>
        <p:sp>
          <p:nvSpPr>
            <p:cNvPr id="19" name="Freeform 19"/>
            <p:cNvSpPr/>
            <p:nvPr/>
          </p:nvSpPr>
          <p:spPr>
            <a:xfrm>
              <a:off x="0" y="0"/>
              <a:ext cx="2287126" cy="305835"/>
            </a:xfrm>
            <a:custGeom>
              <a:avLst/>
              <a:gdLst/>
              <a:ahLst/>
              <a:cxnLst/>
              <a:rect l="l" t="t" r="r" b="b"/>
              <a:pathLst>
                <a:path w="2287126" h="305835">
                  <a:moveTo>
                    <a:pt x="45468" y="0"/>
                  </a:moveTo>
                  <a:lnTo>
                    <a:pt x="2241659" y="0"/>
                  </a:lnTo>
                  <a:cubicBezTo>
                    <a:pt x="2266770" y="0"/>
                    <a:pt x="2287126" y="20357"/>
                    <a:pt x="2287126" y="45468"/>
                  </a:cubicBezTo>
                  <a:lnTo>
                    <a:pt x="2287126" y="260368"/>
                  </a:lnTo>
                  <a:cubicBezTo>
                    <a:pt x="2287126" y="272427"/>
                    <a:pt x="2282336" y="283992"/>
                    <a:pt x="2273809" y="292518"/>
                  </a:cubicBezTo>
                  <a:cubicBezTo>
                    <a:pt x="2265282" y="301045"/>
                    <a:pt x="2253717" y="305835"/>
                    <a:pt x="2241659" y="305835"/>
                  </a:cubicBezTo>
                  <a:lnTo>
                    <a:pt x="45468" y="305835"/>
                  </a:lnTo>
                  <a:cubicBezTo>
                    <a:pt x="33409" y="305835"/>
                    <a:pt x="21844" y="301045"/>
                    <a:pt x="13317" y="292518"/>
                  </a:cubicBezTo>
                  <a:cubicBezTo>
                    <a:pt x="4790" y="283992"/>
                    <a:pt x="0" y="272427"/>
                    <a:pt x="0" y="260368"/>
                  </a:cubicBezTo>
                  <a:lnTo>
                    <a:pt x="0" y="45468"/>
                  </a:lnTo>
                  <a:cubicBezTo>
                    <a:pt x="0" y="33409"/>
                    <a:pt x="4790" y="21844"/>
                    <a:pt x="13317" y="13317"/>
                  </a:cubicBezTo>
                  <a:cubicBezTo>
                    <a:pt x="21844" y="4790"/>
                    <a:pt x="33409" y="0"/>
                    <a:pt x="45468" y="0"/>
                  </a:cubicBezTo>
                  <a:close/>
                </a:path>
              </a:pathLst>
            </a:custGeom>
            <a:solidFill>
              <a:srgbClr val="3F4042"/>
            </a:solidFill>
          </p:spPr>
          <p:txBody>
            <a:bodyPr/>
            <a:lstStyle/>
            <a:p>
              <a:endParaRPr lang="en-PH"/>
            </a:p>
          </p:txBody>
        </p:sp>
        <p:sp>
          <p:nvSpPr>
            <p:cNvPr id="20" name="TextBox 20"/>
            <p:cNvSpPr txBox="1"/>
            <p:nvPr/>
          </p:nvSpPr>
          <p:spPr>
            <a:xfrm>
              <a:off x="0" y="-28575"/>
              <a:ext cx="2287126" cy="334410"/>
            </a:xfrm>
            <a:prstGeom prst="rect">
              <a:avLst/>
            </a:prstGeom>
          </p:spPr>
          <p:txBody>
            <a:bodyPr lIns="50800" tIns="50800" rIns="50800" bIns="50800" rtlCol="0" anchor="ctr"/>
            <a:lstStyle/>
            <a:p>
              <a:pPr algn="ctr">
                <a:lnSpc>
                  <a:spcPts val="2595"/>
                </a:lnSpc>
              </a:pPr>
              <a:endParaRPr/>
            </a:p>
          </p:txBody>
        </p:sp>
      </p:grpSp>
      <p:sp>
        <p:nvSpPr>
          <p:cNvPr id="21" name="TextBox 21"/>
          <p:cNvSpPr txBox="1"/>
          <p:nvPr/>
        </p:nvSpPr>
        <p:spPr>
          <a:xfrm>
            <a:off x="72833" y="5060384"/>
            <a:ext cx="4360171" cy="616640"/>
          </a:xfrm>
          <a:prstGeom prst="rect">
            <a:avLst/>
          </a:prstGeom>
        </p:spPr>
        <p:txBody>
          <a:bodyPr lIns="0" tIns="0" rIns="0" bIns="0" rtlCol="0" anchor="t">
            <a:spAutoFit/>
          </a:bodyPr>
          <a:lstStyle/>
          <a:p>
            <a:pPr marL="0" lvl="0" indent="0" algn="l">
              <a:lnSpc>
                <a:spcPts val="4858"/>
              </a:lnSpc>
              <a:spcBef>
                <a:spcPct val="0"/>
              </a:spcBef>
            </a:pPr>
            <a:r>
              <a:rPr lang="en-US" sz="3470" b="1">
                <a:solidFill>
                  <a:srgbClr val="FFFFFF"/>
                </a:solidFill>
                <a:latin typeface="Poppins Bold"/>
                <a:ea typeface="Poppins Bold"/>
                <a:cs typeface="Poppins Bold"/>
                <a:sym typeface="Poppins Bold"/>
              </a:rPr>
              <a:t>Mode 4: Indexed </a:t>
            </a:r>
          </a:p>
        </p:txBody>
      </p:sp>
      <p:sp>
        <p:nvSpPr>
          <p:cNvPr id="22" name="TextBox 22"/>
          <p:cNvSpPr txBox="1"/>
          <p:nvPr/>
        </p:nvSpPr>
        <p:spPr>
          <a:xfrm>
            <a:off x="72833" y="5638924"/>
            <a:ext cx="9124892" cy="1257276"/>
          </a:xfrm>
          <a:prstGeom prst="rect">
            <a:avLst/>
          </a:prstGeom>
        </p:spPr>
        <p:txBody>
          <a:bodyPr lIns="0" tIns="0" rIns="0" bIns="0" rtlCol="0" anchor="t">
            <a:spAutoFit/>
          </a:bodyPr>
          <a:lstStyle/>
          <a:p>
            <a:pPr algn="l">
              <a:lnSpc>
                <a:spcPts val="3432"/>
              </a:lnSpc>
              <a:spcBef>
                <a:spcPct val="0"/>
              </a:spcBef>
            </a:pPr>
            <a:r>
              <a:rPr lang="en-US" sz="2452">
                <a:solidFill>
                  <a:srgbClr val="FFFFFF"/>
                </a:solidFill>
                <a:latin typeface="Open Sans"/>
                <a:ea typeface="Open Sans"/>
                <a:cs typeface="Open Sans"/>
                <a:sym typeface="Open Sans"/>
              </a:rPr>
              <a:t>Indexed addressing mode is an addressing technique in computer programming where an index or offset is added to a base address to access a specific memory location.</a:t>
            </a:r>
          </a:p>
        </p:txBody>
      </p:sp>
      <p:sp>
        <p:nvSpPr>
          <p:cNvPr id="23" name="TextBox 23"/>
          <p:cNvSpPr txBox="1"/>
          <p:nvPr/>
        </p:nvSpPr>
        <p:spPr>
          <a:xfrm>
            <a:off x="3697786" y="7438902"/>
            <a:ext cx="3150994" cy="616115"/>
          </a:xfrm>
          <a:prstGeom prst="rect">
            <a:avLst/>
          </a:prstGeom>
        </p:spPr>
        <p:txBody>
          <a:bodyPr lIns="0" tIns="0" rIns="0" bIns="0" rtlCol="0" anchor="t">
            <a:spAutoFit/>
          </a:bodyPr>
          <a:lstStyle/>
          <a:p>
            <a:pPr algn="l">
              <a:lnSpc>
                <a:spcPts val="5169"/>
              </a:lnSpc>
              <a:spcBef>
                <a:spcPct val="0"/>
              </a:spcBef>
            </a:pPr>
            <a:r>
              <a:rPr lang="en-US" sz="3692">
                <a:solidFill>
                  <a:srgbClr val="FFFFFF"/>
                </a:solidFill>
                <a:latin typeface="Open Sans"/>
                <a:ea typeface="Open Sans"/>
                <a:cs typeface="Open Sans"/>
                <a:sym typeface="Open Sans"/>
              </a:rPr>
              <a:t>ADD 17</a:t>
            </a:r>
          </a:p>
        </p:txBody>
      </p:sp>
      <p:grpSp>
        <p:nvGrpSpPr>
          <p:cNvPr id="24" name="Group 24"/>
          <p:cNvGrpSpPr/>
          <p:nvPr/>
        </p:nvGrpSpPr>
        <p:grpSpPr>
          <a:xfrm>
            <a:off x="13055742" y="6100372"/>
            <a:ext cx="2938521" cy="719618"/>
            <a:chOff x="0" y="0"/>
            <a:chExt cx="1520437" cy="372342"/>
          </a:xfrm>
        </p:grpSpPr>
        <p:sp>
          <p:nvSpPr>
            <p:cNvPr id="25" name="Freeform 2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26" name="Group 26"/>
          <p:cNvGrpSpPr/>
          <p:nvPr/>
        </p:nvGrpSpPr>
        <p:grpSpPr>
          <a:xfrm>
            <a:off x="13055742" y="6809718"/>
            <a:ext cx="2938521" cy="719618"/>
            <a:chOff x="0" y="0"/>
            <a:chExt cx="1520437" cy="372342"/>
          </a:xfrm>
        </p:grpSpPr>
        <p:sp>
          <p:nvSpPr>
            <p:cNvPr id="27" name="Freeform 2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28" name="Group 28"/>
          <p:cNvGrpSpPr/>
          <p:nvPr/>
        </p:nvGrpSpPr>
        <p:grpSpPr>
          <a:xfrm>
            <a:off x="13055742" y="7519958"/>
            <a:ext cx="2938521" cy="719618"/>
            <a:chOff x="0" y="0"/>
            <a:chExt cx="1520437" cy="372342"/>
          </a:xfrm>
        </p:grpSpPr>
        <p:sp>
          <p:nvSpPr>
            <p:cNvPr id="29" name="Freeform 2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30" name="TextBox 30"/>
          <p:cNvSpPr txBox="1"/>
          <p:nvPr/>
        </p:nvSpPr>
        <p:spPr>
          <a:xfrm>
            <a:off x="14055752" y="6149103"/>
            <a:ext cx="919358"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15</a:t>
            </a:r>
          </a:p>
        </p:txBody>
      </p:sp>
      <p:sp>
        <p:nvSpPr>
          <p:cNvPr id="31" name="TextBox 31"/>
          <p:cNvSpPr txBox="1"/>
          <p:nvPr/>
        </p:nvSpPr>
        <p:spPr>
          <a:xfrm>
            <a:off x="13917171" y="6865827"/>
            <a:ext cx="1196519" cy="529918"/>
          </a:xfrm>
          <a:prstGeom prst="rect">
            <a:avLst/>
          </a:prstGeom>
        </p:spPr>
        <p:txBody>
          <a:bodyPr lIns="0" tIns="0" rIns="0" bIns="0" rtlCol="0" anchor="t">
            <a:spAutoFit/>
          </a:bodyPr>
          <a:lstStyle/>
          <a:p>
            <a:pPr algn="ctr">
              <a:lnSpc>
                <a:spcPts val="4322"/>
              </a:lnSpc>
            </a:pPr>
            <a:r>
              <a:rPr lang="en-US" sz="3087">
                <a:solidFill>
                  <a:srgbClr val="0097B2"/>
                </a:solidFill>
                <a:latin typeface="Alatsi"/>
                <a:ea typeface="Alatsi"/>
                <a:cs typeface="Alatsi"/>
                <a:sym typeface="Alatsi"/>
              </a:rPr>
              <a:t>16</a:t>
            </a:r>
          </a:p>
        </p:txBody>
      </p:sp>
      <p:sp>
        <p:nvSpPr>
          <p:cNvPr id="32" name="TextBox 32"/>
          <p:cNvSpPr txBox="1"/>
          <p:nvPr/>
        </p:nvSpPr>
        <p:spPr>
          <a:xfrm>
            <a:off x="13855460" y="7569859"/>
            <a:ext cx="1258230" cy="547637"/>
          </a:xfrm>
          <a:prstGeom prst="rect">
            <a:avLst/>
          </a:prstGeom>
        </p:spPr>
        <p:txBody>
          <a:bodyPr lIns="0" tIns="0" rIns="0" bIns="0" rtlCol="0" anchor="t">
            <a:spAutoFit/>
          </a:bodyPr>
          <a:lstStyle/>
          <a:p>
            <a:pPr algn="ctr">
              <a:lnSpc>
                <a:spcPts val="4545"/>
              </a:lnSpc>
            </a:pPr>
            <a:r>
              <a:rPr lang="en-US" sz="3246">
                <a:solidFill>
                  <a:srgbClr val="0097B2"/>
                </a:solidFill>
                <a:latin typeface="Alatsi"/>
                <a:ea typeface="Alatsi"/>
                <a:cs typeface="Alatsi"/>
                <a:sym typeface="Alatsi"/>
              </a:rPr>
              <a:t>17</a:t>
            </a:r>
          </a:p>
        </p:txBody>
      </p:sp>
      <p:sp>
        <p:nvSpPr>
          <p:cNvPr id="33" name="TextBox 33"/>
          <p:cNvSpPr txBox="1"/>
          <p:nvPr/>
        </p:nvSpPr>
        <p:spPr>
          <a:xfrm>
            <a:off x="11863154" y="6149103"/>
            <a:ext cx="919358"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MAX</a:t>
            </a:r>
          </a:p>
        </p:txBody>
      </p:sp>
      <p:sp>
        <p:nvSpPr>
          <p:cNvPr id="34" name="TextBox 34"/>
          <p:cNvSpPr txBox="1"/>
          <p:nvPr/>
        </p:nvSpPr>
        <p:spPr>
          <a:xfrm>
            <a:off x="11724574" y="6865827"/>
            <a:ext cx="1196519" cy="522261"/>
          </a:xfrm>
          <a:prstGeom prst="rect">
            <a:avLst/>
          </a:prstGeom>
        </p:spPr>
        <p:txBody>
          <a:bodyPr lIns="0" tIns="0" rIns="0" bIns="0" rtlCol="0" anchor="t">
            <a:spAutoFit/>
          </a:bodyPr>
          <a:lstStyle/>
          <a:p>
            <a:pPr algn="l">
              <a:lnSpc>
                <a:spcPts val="4322"/>
              </a:lnSpc>
            </a:pPr>
            <a:r>
              <a:rPr lang="en-US" sz="3087">
                <a:solidFill>
                  <a:srgbClr val="0097B2"/>
                </a:solidFill>
                <a:latin typeface="Alatsi"/>
                <a:ea typeface="Alatsi"/>
                <a:cs typeface="Alatsi"/>
                <a:sym typeface="Alatsi"/>
              </a:rPr>
              <a:t>TOTAL</a:t>
            </a:r>
          </a:p>
        </p:txBody>
      </p:sp>
      <p:sp>
        <p:nvSpPr>
          <p:cNvPr id="35" name="TextBox 35"/>
          <p:cNvSpPr txBox="1"/>
          <p:nvPr/>
        </p:nvSpPr>
        <p:spPr>
          <a:xfrm>
            <a:off x="11662862" y="7569859"/>
            <a:ext cx="1258230" cy="536233"/>
          </a:xfrm>
          <a:prstGeom prst="rect">
            <a:avLst/>
          </a:prstGeom>
        </p:spPr>
        <p:txBody>
          <a:bodyPr lIns="0" tIns="0" rIns="0" bIns="0" rtlCol="0" anchor="t">
            <a:spAutoFit/>
          </a:bodyPr>
          <a:lstStyle/>
          <a:p>
            <a:pPr algn="l">
              <a:lnSpc>
                <a:spcPts val="4545"/>
              </a:lnSpc>
            </a:pPr>
            <a:r>
              <a:rPr lang="en-US" sz="3246">
                <a:solidFill>
                  <a:srgbClr val="0097B2"/>
                </a:solidFill>
                <a:latin typeface="Alatsi"/>
                <a:ea typeface="Alatsi"/>
                <a:cs typeface="Alatsi"/>
                <a:sym typeface="Alatsi"/>
              </a:rPr>
              <a:t>COUNT</a:t>
            </a:r>
          </a:p>
        </p:txBody>
      </p:sp>
      <p:grpSp>
        <p:nvGrpSpPr>
          <p:cNvPr id="36" name="Group 36"/>
          <p:cNvGrpSpPr/>
          <p:nvPr/>
        </p:nvGrpSpPr>
        <p:grpSpPr>
          <a:xfrm>
            <a:off x="13017120" y="3613385"/>
            <a:ext cx="2938521" cy="719618"/>
            <a:chOff x="0" y="0"/>
            <a:chExt cx="1520437" cy="372342"/>
          </a:xfrm>
        </p:grpSpPr>
        <p:sp>
          <p:nvSpPr>
            <p:cNvPr id="37" name="Freeform 3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38" name="TextBox 38"/>
          <p:cNvSpPr txBox="1"/>
          <p:nvPr/>
        </p:nvSpPr>
        <p:spPr>
          <a:xfrm>
            <a:off x="14017129" y="3662116"/>
            <a:ext cx="919358"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100</a:t>
            </a:r>
          </a:p>
        </p:txBody>
      </p:sp>
      <p:sp>
        <p:nvSpPr>
          <p:cNvPr id="39" name="TextBox 39"/>
          <p:cNvSpPr txBox="1"/>
          <p:nvPr/>
        </p:nvSpPr>
        <p:spPr>
          <a:xfrm>
            <a:off x="11908880" y="3644673"/>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17</a:t>
            </a:r>
          </a:p>
        </p:txBody>
      </p:sp>
      <p:grpSp>
        <p:nvGrpSpPr>
          <p:cNvPr id="40" name="Group 40"/>
          <p:cNvGrpSpPr/>
          <p:nvPr/>
        </p:nvGrpSpPr>
        <p:grpSpPr>
          <a:xfrm>
            <a:off x="13017120" y="2198442"/>
            <a:ext cx="2938521" cy="719618"/>
            <a:chOff x="0" y="0"/>
            <a:chExt cx="1520437" cy="372342"/>
          </a:xfrm>
        </p:grpSpPr>
        <p:sp>
          <p:nvSpPr>
            <p:cNvPr id="41" name="Freeform 4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42" name="TextBox 42"/>
          <p:cNvSpPr txBox="1"/>
          <p:nvPr/>
        </p:nvSpPr>
        <p:spPr>
          <a:xfrm>
            <a:off x="14017129" y="2247173"/>
            <a:ext cx="919358"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2</a:t>
            </a:r>
          </a:p>
        </p:txBody>
      </p:sp>
      <p:sp>
        <p:nvSpPr>
          <p:cNvPr id="43" name="TextBox 43"/>
          <p:cNvSpPr txBox="1"/>
          <p:nvPr/>
        </p:nvSpPr>
        <p:spPr>
          <a:xfrm>
            <a:off x="11908880" y="2229730"/>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IX</a:t>
            </a:r>
          </a:p>
        </p:txBody>
      </p:sp>
      <p:grpSp>
        <p:nvGrpSpPr>
          <p:cNvPr id="44" name="Group 44"/>
          <p:cNvGrpSpPr/>
          <p:nvPr/>
        </p:nvGrpSpPr>
        <p:grpSpPr>
          <a:xfrm>
            <a:off x="13017120" y="4333003"/>
            <a:ext cx="2938521" cy="719618"/>
            <a:chOff x="0" y="0"/>
            <a:chExt cx="1520437" cy="372342"/>
          </a:xfrm>
        </p:grpSpPr>
        <p:sp>
          <p:nvSpPr>
            <p:cNvPr id="45" name="Freeform 4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46" name="TextBox 46"/>
          <p:cNvSpPr txBox="1"/>
          <p:nvPr/>
        </p:nvSpPr>
        <p:spPr>
          <a:xfrm>
            <a:off x="14017129" y="4381735"/>
            <a:ext cx="919358"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200</a:t>
            </a:r>
          </a:p>
        </p:txBody>
      </p:sp>
      <p:sp>
        <p:nvSpPr>
          <p:cNvPr id="47" name="TextBox 47"/>
          <p:cNvSpPr txBox="1"/>
          <p:nvPr/>
        </p:nvSpPr>
        <p:spPr>
          <a:xfrm>
            <a:off x="11908880" y="4364291"/>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18</a:t>
            </a:r>
          </a:p>
        </p:txBody>
      </p:sp>
      <p:grpSp>
        <p:nvGrpSpPr>
          <p:cNvPr id="48" name="Group 48"/>
          <p:cNvGrpSpPr/>
          <p:nvPr/>
        </p:nvGrpSpPr>
        <p:grpSpPr>
          <a:xfrm>
            <a:off x="13017120" y="5025348"/>
            <a:ext cx="2938521" cy="719618"/>
            <a:chOff x="0" y="0"/>
            <a:chExt cx="1520437" cy="372342"/>
          </a:xfrm>
        </p:grpSpPr>
        <p:sp>
          <p:nvSpPr>
            <p:cNvPr id="49" name="Freeform 4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1495"/>
            </a:solidFill>
          </p:spPr>
          <p:txBody>
            <a:bodyPr/>
            <a:lstStyle/>
            <a:p>
              <a:endParaRPr lang="en-PH"/>
            </a:p>
          </p:txBody>
        </p:sp>
      </p:grpSp>
      <p:sp>
        <p:nvSpPr>
          <p:cNvPr id="50" name="TextBox 50"/>
          <p:cNvSpPr txBox="1"/>
          <p:nvPr/>
        </p:nvSpPr>
        <p:spPr>
          <a:xfrm>
            <a:off x="14017129" y="5074079"/>
            <a:ext cx="919358"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300</a:t>
            </a:r>
          </a:p>
        </p:txBody>
      </p:sp>
      <p:sp>
        <p:nvSpPr>
          <p:cNvPr id="51" name="TextBox 51"/>
          <p:cNvSpPr txBox="1"/>
          <p:nvPr/>
        </p:nvSpPr>
        <p:spPr>
          <a:xfrm>
            <a:off x="11908880" y="5056636"/>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19</a:t>
            </a:r>
          </a:p>
        </p:txBody>
      </p:sp>
      <p:sp>
        <p:nvSpPr>
          <p:cNvPr id="52" name="TextBox 52"/>
          <p:cNvSpPr txBox="1"/>
          <p:nvPr/>
        </p:nvSpPr>
        <p:spPr>
          <a:xfrm>
            <a:off x="246002" y="-36799"/>
            <a:ext cx="8883292" cy="1054094"/>
          </a:xfrm>
          <a:prstGeom prst="rect">
            <a:avLst/>
          </a:prstGeom>
        </p:spPr>
        <p:txBody>
          <a:bodyPr lIns="0" tIns="0" rIns="0" bIns="0" rtlCol="0" anchor="t">
            <a:spAutoFit/>
          </a:bodyPr>
          <a:lstStyle/>
          <a:p>
            <a:pPr marL="0" lvl="0" indent="0" algn="l">
              <a:lnSpc>
                <a:spcPts val="4054"/>
              </a:lnSpc>
              <a:spcBef>
                <a:spcPct val="0"/>
              </a:spcBef>
            </a:pPr>
            <a:r>
              <a:rPr lang="en-US" sz="3620" b="1" spc="-108">
                <a:solidFill>
                  <a:srgbClr val="FFFFFF"/>
                </a:solidFill>
                <a:latin typeface="Poppins Bold"/>
                <a:ea typeface="Poppins Bold"/>
                <a:cs typeface="Poppins Bold"/>
                <a:sym typeface="Poppins Bold"/>
              </a:rPr>
              <a:t>6.5 Assembly Language Addressing Modes</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7735331" y="2565056"/>
            <a:ext cx="2578444" cy="2578444"/>
            <a:chOff x="0" y="0"/>
            <a:chExt cx="1913890" cy="1913890"/>
          </a:xfrm>
        </p:grpSpPr>
        <p:sp>
          <p:nvSpPr>
            <p:cNvPr id="3" name="Freeform 3"/>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19D97"/>
            </a:solidFill>
          </p:spPr>
          <p:txBody>
            <a:bodyPr/>
            <a:lstStyle/>
            <a:p>
              <a:endParaRPr lang="en-PH"/>
            </a:p>
          </p:txBody>
        </p:sp>
      </p:grpSp>
      <p:grpSp>
        <p:nvGrpSpPr>
          <p:cNvPr id="4" name="Group 4"/>
          <p:cNvGrpSpPr/>
          <p:nvPr/>
        </p:nvGrpSpPr>
        <p:grpSpPr>
          <a:xfrm>
            <a:off x="5156887" y="0"/>
            <a:ext cx="2578444" cy="2578444"/>
            <a:chOff x="0" y="0"/>
            <a:chExt cx="1913890" cy="1913890"/>
          </a:xfrm>
        </p:grpSpPr>
        <p:sp>
          <p:nvSpPr>
            <p:cNvPr id="5" name="Freeform 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1495"/>
            </a:solidFill>
          </p:spPr>
          <p:txBody>
            <a:bodyPr/>
            <a:lstStyle/>
            <a:p>
              <a:endParaRPr lang="en-PH"/>
            </a:p>
          </p:txBody>
        </p:sp>
      </p:grpSp>
      <p:grpSp>
        <p:nvGrpSpPr>
          <p:cNvPr id="6" name="Group 6"/>
          <p:cNvGrpSpPr/>
          <p:nvPr/>
        </p:nvGrpSpPr>
        <p:grpSpPr>
          <a:xfrm>
            <a:off x="2578444" y="0"/>
            <a:ext cx="2578444" cy="2578444"/>
            <a:chOff x="0" y="0"/>
            <a:chExt cx="1913890" cy="1913890"/>
          </a:xfrm>
        </p:grpSpPr>
        <p:sp>
          <p:nvSpPr>
            <p:cNvPr id="7" name="Freeform 7"/>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019D97"/>
            </a:solidFill>
          </p:spPr>
          <p:txBody>
            <a:bodyPr/>
            <a:lstStyle/>
            <a:p>
              <a:endParaRPr lang="en-PH"/>
            </a:p>
          </p:txBody>
        </p:sp>
      </p:grpSp>
      <p:sp>
        <p:nvSpPr>
          <p:cNvPr id="8" name="Freeform 8"/>
          <p:cNvSpPr/>
          <p:nvPr/>
        </p:nvSpPr>
        <p:spPr>
          <a:xfrm rot="-5400000" flipH="1" flipV="1">
            <a:off x="7735331" y="0"/>
            <a:ext cx="2578444" cy="2578444"/>
          </a:xfrm>
          <a:custGeom>
            <a:avLst/>
            <a:gdLst/>
            <a:ahLst/>
            <a:cxnLst/>
            <a:rect l="l" t="t" r="r" b="b"/>
            <a:pathLst>
              <a:path w="2578444" h="2578444">
                <a:moveTo>
                  <a:pt x="2578444" y="2578444"/>
                </a:moveTo>
                <a:lnTo>
                  <a:pt x="0" y="2578444"/>
                </a:lnTo>
                <a:lnTo>
                  <a:pt x="0" y="0"/>
                </a:lnTo>
                <a:lnTo>
                  <a:pt x="2578444" y="0"/>
                </a:lnTo>
                <a:lnTo>
                  <a:pt x="2578444" y="257844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9" name="Freeform 9"/>
          <p:cNvSpPr/>
          <p:nvPr/>
        </p:nvSpPr>
        <p:spPr>
          <a:xfrm rot="-5400000">
            <a:off x="0" y="0"/>
            <a:ext cx="2578444" cy="2578444"/>
          </a:xfrm>
          <a:custGeom>
            <a:avLst/>
            <a:gdLst/>
            <a:ahLst/>
            <a:cxnLst/>
            <a:rect l="l" t="t" r="r" b="b"/>
            <a:pathLst>
              <a:path w="2578444" h="2578444">
                <a:moveTo>
                  <a:pt x="0" y="0"/>
                </a:moveTo>
                <a:lnTo>
                  <a:pt x="2578444" y="0"/>
                </a:lnTo>
                <a:lnTo>
                  <a:pt x="2578444" y="2578444"/>
                </a:lnTo>
                <a:lnTo>
                  <a:pt x="0" y="257844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0" name="TextBox 10"/>
          <p:cNvSpPr txBox="1"/>
          <p:nvPr/>
        </p:nvSpPr>
        <p:spPr>
          <a:xfrm>
            <a:off x="849091" y="5086350"/>
            <a:ext cx="6278706" cy="2138659"/>
          </a:xfrm>
          <a:prstGeom prst="rect">
            <a:avLst/>
          </a:prstGeom>
        </p:spPr>
        <p:txBody>
          <a:bodyPr lIns="0" tIns="0" rIns="0" bIns="0" rtlCol="0" anchor="t">
            <a:spAutoFit/>
          </a:bodyPr>
          <a:lstStyle/>
          <a:p>
            <a:pPr algn="ctr">
              <a:lnSpc>
                <a:spcPts val="8241"/>
              </a:lnSpc>
            </a:pPr>
            <a:r>
              <a:rPr lang="en-US" sz="6868" b="1">
                <a:solidFill>
                  <a:srgbClr val="FF1495"/>
                </a:solidFill>
                <a:latin typeface="Poppins Bold"/>
                <a:ea typeface="Poppins Bold"/>
                <a:cs typeface="Poppins Bold"/>
                <a:sym typeface="Poppins Bold"/>
              </a:rPr>
              <a:t>Chapter </a:t>
            </a:r>
          </a:p>
          <a:p>
            <a:pPr marL="0" lvl="0" indent="0" algn="ctr">
              <a:lnSpc>
                <a:spcPts val="8241"/>
              </a:lnSpc>
              <a:spcBef>
                <a:spcPct val="0"/>
              </a:spcBef>
            </a:pPr>
            <a:r>
              <a:rPr lang="en-US" sz="6868" b="1">
                <a:solidFill>
                  <a:srgbClr val="FF1495"/>
                </a:solidFill>
                <a:latin typeface="Poppins Bold"/>
                <a:ea typeface="Poppins Bold"/>
                <a:cs typeface="Poppins Bold"/>
                <a:sym typeface="Poppins Bold"/>
              </a:rPr>
              <a:t>Outline</a:t>
            </a:r>
          </a:p>
        </p:txBody>
      </p:sp>
      <p:grpSp>
        <p:nvGrpSpPr>
          <p:cNvPr id="11" name="Group 11"/>
          <p:cNvGrpSpPr/>
          <p:nvPr/>
        </p:nvGrpSpPr>
        <p:grpSpPr>
          <a:xfrm>
            <a:off x="7735331" y="5143500"/>
            <a:ext cx="2578444" cy="2578444"/>
            <a:chOff x="0" y="0"/>
            <a:chExt cx="1913890" cy="1913890"/>
          </a:xfrm>
        </p:grpSpPr>
        <p:sp>
          <p:nvSpPr>
            <p:cNvPr id="12" name="Freeform 12"/>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FF1495"/>
            </a:solidFill>
          </p:spPr>
          <p:txBody>
            <a:bodyPr/>
            <a:lstStyle/>
            <a:p>
              <a:endParaRPr lang="en-PH"/>
            </a:p>
          </p:txBody>
        </p:sp>
      </p:grpSp>
      <p:sp>
        <p:nvSpPr>
          <p:cNvPr id="13" name="Freeform 13"/>
          <p:cNvSpPr/>
          <p:nvPr/>
        </p:nvSpPr>
        <p:spPr>
          <a:xfrm rot="5400000" flipH="1" flipV="1">
            <a:off x="7735331" y="7727726"/>
            <a:ext cx="2578444" cy="2578444"/>
          </a:xfrm>
          <a:custGeom>
            <a:avLst/>
            <a:gdLst/>
            <a:ahLst/>
            <a:cxnLst/>
            <a:rect l="l" t="t" r="r" b="b"/>
            <a:pathLst>
              <a:path w="2578444" h="2578444">
                <a:moveTo>
                  <a:pt x="2578444" y="2578444"/>
                </a:moveTo>
                <a:lnTo>
                  <a:pt x="0" y="2578444"/>
                </a:lnTo>
                <a:lnTo>
                  <a:pt x="0" y="0"/>
                </a:lnTo>
                <a:lnTo>
                  <a:pt x="2578444" y="0"/>
                </a:lnTo>
                <a:lnTo>
                  <a:pt x="2578444" y="2578444"/>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14" name="Group 14"/>
          <p:cNvGrpSpPr/>
          <p:nvPr/>
        </p:nvGrpSpPr>
        <p:grpSpPr>
          <a:xfrm>
            <a:off x="10313775" y="7721944"/>
            <a:ext cx="2578444" cy="2578444"/>
            <a:chOff x="0" y="0"/>
            <a:chExt cx="1913890" cy="1913890"/>
          </a:xfrm>
        </p:grpSpPr>
        <p:sp>
          <p:nvSpPr>
            <p:cNvPr id="15" name="Freeform 15"/>
            <p:cNvSpPr/>
            <p:nvPr/>
          </p:nvSpPr>
          <p:spPr>
            <a:xfrm>
              <a:off x="0" y="0"/>
              <a:ext cx="1913890" cy="1913890"/>
            </a:xfrm>
            <a:custGeom>
              <a:avLst/>
              <a:gdLst/>
              <a:ahLst/>
              <a:cxnLst/>
              <a:rect l="l" t="t" r="r" b="b"/>
              <a:pathLst>
                <a:path w="1913890" h="1913890">
                  <a:moveTo>
                    <a:pt x="0" y="0"/>
                  </a:moveTo>
                  <a:lnTo>
                    <a:pt x="1913890" y="0"/>
                  </a:lnTo>
                  <a:lnTo>
                    <a:pt x="1913890" y="1913890"/>
                  </a:lnTo>
                  <a:lnTo>
                    <a:pt x="0" y="1913890"/>
                  </a:lnTo>
                  <a:close/>
                </a:path>
              </a:pathLst>
            </a:custGeom>
            <a:solidFill>
              <a:srgbClr val="642EC7"/>
            </a:solidFill>
          </p:spPr>
          <p:txBody>
            <a:bodyPr/>
            <a:lstStyle/>
            <a:p>
              <a:endParaRPr lang="en-PH"/>
            </a:p>
          </p:txBody>
        </p:sp>
      </p:grpSp>
      <p:sp>
        <p:nvSpPr>
          <p:cNvPr id="16" name="TextBox 16"/>
          <p:cNvSpPr txBox="1"/>
          <p:nvPr/>
        </p:nvSpPr>
        <p:spPr>
          <a:xfrm>
            <a:off x="496344" y="878139"/>
            <a:ext cx="1929700" cy="830183"/>
          </a:xfrm>
          <a:prstGeom prst="rect">
            <a:avLst/>
          </a:prstGeom>
        </p:spPr>
        <p:txBody>
          <a:bodyPr lIns="0" tIns="0" rIns="0" bIns="0" rtlCol="0" anchor="t">
            <a:spAutoFit/>
          </a:bodyPr>
          <a:lstStyle/>
          <a:p>
            <a:pPr marL="0" lvl="0" indent="0" algn="ctr">
              <a:lnSpc>
                <a:spcPts val="2157"/>
              </a:lnSpc>
              <a:spcBef>
                <a:spcPct val="0"/>
              </a:spcBef>
            </a:pPr>
            <a:r>
              <a:rPr lang="en-US" sz="1798" b="1">
                <a:solidFill>
                  <a:srgbClr val="FFFFFF"/>
                </a:solidFill>
                <a:latin typeface="Poppins Bold"/>
                <a:ea typeface="Poppins Bold"/>
                <a:cs typeface="Poppins Bold"/>
                <a:sym typeface="Poppins Bold"/>
              </a:rPr>
              <a:t>Machine Code: The Language of Computers</a:t>
            </a:r>
          </a:p>
        </p:txBody>
      </p:sp>
      <p:sp>
        <p:nvSpPr>
          <p:cNvPr id="17" name="TextBox 17"/>
          <p:cNvSpPr txBox="1"/>
          <p:nvPr/>
        </p:nvSpPr>
        <p:spPr>
          <a:xfrm>
            <a:off x="634456" y="337210"/>
            <a:ext cx="1653475" cy="428559"/>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6.1</a:t>
            </a:r>
          </a:p>
        </p:txBody>
      </p:sp>
      <p:sp>
        <p:nvSpPr>
          <p:cNvPr id="18" name="TextBox 18"/>
          <p:cNvSpPr txBox="1"/>
          <p:nvPr/>
        </p:nvSpPr>
        <p:spPr>
          <a:xfrm>
            <a:off x="2658623" y="878139"/>
            <a:ext cx="2412539" cy="1074076"/>
          </a:xfrm>
          <a:prstGeom prst="rect">
            <a:avLst/>
          </a:prstGeom>
        </p:spPr>
        <p:txBody>
          <a:bodyPr lIns="0" tIns="0" rIns="0" bIns="0" rtlCol="0" anchor="t">
            <a:spAutoFit/>
          </a:bodyPr>
          <a:lstStyle/>
          <a:p>
            <a:pPr marL="0" lvl="0" indent="0" algn="ctr">
              <a:lnSpc>
                <a:spcPts val="2806"/>
              </a:lnSpc>
              <a:spcBef>
                <a:spcPct val="0"/>
              </a:spcBef>
            </a:pPr>
            <a:r>
              <a:rPr lang="en-US" sz="2338" b="1">
                <a:solidFill>
                  <a:srgbClr val="FFFFFF"/>
                </a:solidFill>
                <a:latin typeface="Poppins Bold"/>
                <a:ea typeface="Poppins Bold"/>
                <a:cs typeface="Poppins Bold"/>
                <a:sym typeface="Poppins Bold"/>
              </a:rPr>
              <a:t>Understanding Assembly Language</a:t>
            </a:r>
          </a:p>
        </p:txBody>
      </p:sp>
      <p:sp>
        <p:nvSpPr>
          <p:cNvPr id="19" name="TextBox 19"/>
          <p:cNvSpPr txBox="1"/>
          <p:nvPr/>
        </p:nvSpPr>
        <p:spPr>
          <a:xfrm>
            <a:off x="3040928" y="385575"/>
            <a:ext cx="1653475" cy="428559"/>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6.2</a:t>
            </a:r>
          </a:p>
        </p:txBody>
      </p:sp>
      <p:sp>
        <p:nvSpPr>
          <p:cNvPr id="20" name="TextBox 20"/>
          <p:cNvSpPr txBox="1"/>
          <p:nvPr/>
        </p:nvSpPr>
        <p:spPr>
          <a:xfrm>
            <a:off x="5156887" y="656845"/>
            <a:ext cx="2494545" cy="1704975"/>
          </a:xfrm>
          <a:prstGeom prst="rect">
            <a:avLst/>
          </a:prstGeom>
        </p:spPr>
        <p:txBody>
          <a:bodyPr lIns="0" tIns="0" rIns="0" bIns="0" rtlCol="0" anchor="t">
            <a:spAutoFit/>
          </a:bodyPr>
          <a:lstStyle/>
          <a:p>
            <a:pPr marL="0" lvl="0" indent="0" algn="ctr">
              <a:lnSpc>
                <a:spcPts val="3344"/>
              </a:lnSpc>
              <a:spcBef>
                <a:spcPct val="0"/>
              </a:spcBef>
            </a:pPr>
            <a:r>
              <a:rPr lang="en-US" sz="2787" b="1">
                <a:solidFill>
                  <a:srgbClr val="FFFFFF"/>
                </a:solidFill>
                <a:latin typeface="Poppins Bold"/>
                <a:ea typeface="Poppins Bold"/>
                <a:cs typeface="Poppins Bold"/>
                <a:sym typeface="Poppins Bold"/>
              </a:rPr>
              <a:t>Types of Addressing in Assembly Language</a:t>
            </a:r>
          </a:p>
        </p:txBody>
      </p:sp>
      <p:sp>
        <p:nvSpPr>
          <p:cNvPr id="21" name="TextBox 21"/>
          <p:cNvSpPr txBox="1"/>
          <p:nvPr/>
        </p:nvSpPr>
        <p:spPr>
          <a:xfrm>
            <a:off x="5619372" y="207363"/>
            <a:ext cx="1653475" cy="428559"/>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6.3</a:t>
            </a:r>
          </a:p>
        </p:txBody>
      </p:sp>
      <p:sp>
        <p:nvSpPr>
          <p:cNvPr id="22" name="TextBox 22"/>
          <p:cNvSpPr txBox="1"/>
          <p:nvPr/>
        </p:nvSpPr>
        <p:spPr>
          <a:xfrm>
            <a:off x="7821056" y="1396127"/>
            <a:ext cx="2283553" cy="1054577"/>
          </a:xfrm>
          <a:prstGeom prst="rect">
            <a:avLst/>
          </a:prstGeom>
        </p:spPr>
        <p:txBody>
          <a:bodyPr lIns="0" tIns="0" rIns="0" bIns="0" rtlCol="0" anchor="t">
            <a:spAutoFit/>
          </a:bodyPr>
          <a:lstStyle/>
          <a:p>
            <a:pPr marL="0" lvl="0" indent="0" algn="ctr">
              <a:lnSpc>
                <a:spcPts val="2729"/>
              </a:lnSpc>
              <a:spcBef>
                <a:spcPct val="0"/>
              </a:spcBef>
            </a:pPr>
            <a:r>
              <a:rPr lang="en-US" sz="2274" b="1">
                <a:solidFill>
                  <a:srgbClr val="000000"/>
                </a:solidFill>
                <a:latin typeface="Poppins Bold"/>
                <a:ea typeface="Poppins Bold"/>
                <a:cs typeface="Poppins Bold"/>
                <a:sym typeface="Poppins Bold"/>
              </a:rPr>
              <a:t>The Two-Pass Assembly Process</a:t>
            </a:r>
          </a:p>
        </p:txBody>
      </p:sp>
      <p:sp>
        <p:nvSpPr>
          <p:cNvPr id="23" name="TextBox 23"/>
          <p:cNvSpPr txBox="1"/>
          <p:nvPr/>
        </p:nvSpPr>
        <p:spPr>
          <a:xfrm>
            <a:off x="7873443" y="3197020"/>
            <a:ext cx="2302219" cy="1704975"/>
          </a:xfrm>
          <a:prstGeom prst="rect">
            <a:avLst/>
          </a:prstGeom>
        </p:spPr>
        <p:txBody>
          <a:bodyPr lIns="0" tIns="0" rIns="0" bIns="0" rtlCol="0" anchor="t">
            <a:spAutoFit/>
          </a:bodyPr>
          <a:lstStyle/>
          <a:p>
            <a:pPr marL="0" lvl="0" indent="0" algn="ctr">
              <a:lnSpc>
                <a:spcPts val="3344"/>
              </a:lnSpc>
              <a:spcBef>
                <a:spcPct val="0"/>
              </a:spcBef>
            </a:pPr>
            <a:r>
              <a:rPr lang="en-US" sz="2787" b="1">
                <a:solidFill>
                  <a:srgbClr val="FFFFFF"/>
                </a:solidFill>
                <a:latin typeface="Poppins Bold"/>
                <a:ea typeface="Poppins Bold"/>
                <a:cs typeface="Poppins Bold"/>
                <a:sym typeface="Poppins Bold"/>
              </a:rPr>
              <a:t>Assembly Language Addressing Modes</a:t>
            </a:r>
          </a:p>
        </p:txBody>
      </p:sp>
      <p:sp>
        <p:nvSpPr>
          <p:cNvPr id="24" name="TextBox 24"/>
          <p:cNvSpPr txBox="1"/>
          <p:nvPr/>
        </p:nvSpPr>
        <p:spPr>
          <a:xfrm>
            <a:off x="8197815" y="2797036"/>
            <a:ext cx="1653475" cy="428559"/>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6.5</a:t>
            </a:r>
          </a:p>
        </p:txBody>
      </p:sp>
      <p:sp>
        <p:nvSpPr>
          <p:cNvPr id="25" name="TextBox 25"/>
          <p:cNvSpPr txBox="1"/>
          <p:nvPr/>
        </p:nvSpPr>
        <p:spPr>
          <a:xfrm>
            <a:off x="8136095" y="910418"/>
            <a:ext cx="1653475" cy="428559"/>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000000"/>
                </a:solidFill>
                <a:latin typeface="Alatsi"/>
                <a:ea typeface="Alatsi"/>
                <a:cs typeface="Alatsi"/>
                <a:sym typeface="Alatsi"/>
              </a:rPr>
              <a:t>6.4</a:t>
            </a:r>
          </a:p>
        </p:txBody>
      </p:sp>
      <p:sp>
        <p:nvSpPr>
          <p:cNvPr id="26" name="TextBox 26"/>
          <p:cNvSpPr txBox="1"/>
          <p:nvPr/>
        </p:nvSpPr>
        <p:spPr>
          <a:xfrm>
            <a:off x="7735331" y="5788517"/>
            <a:ext cx="2578444" cy="1704975"/>
          </a:xfrm>
          <a:prstGeom prst="rect">
            <a:avLst/>
          </a:prstGeom>
        </p:spPr>
        <p:txBody>
          <a:bodyPr lIns="0" tIns="0" rIns="0" bIns="0" rtlCol="0" anchor="t">
            <a:spAutoFit/>
          </a:bodyPr>
          <a:lstStyle/>
          <a:p>
            <a:pPr marL="0" lvl="0" indent="0" algn="ctr">
              <a:lnSpc>
                <a:spcPts val="3344"/>
              </a:lnSpc>
              <a:spcBef>
                <a:spcPct val="0"/>
              </a:spcBef>
            </a:pPr>
            <a:r>
              <a:rPr lang="en-US" sz="2787" b="1">
                <a:solidFill>
                  <a:srgbClr val="FFFFFF"/>
                </a:solidFill>
                <a:latin typeface="Poppins Bold"/>
                <a:ea typeface="Poppins Bold"/>
                <a:cs typeface="Poppins Bold"/>
                <a:sym typeface="Poppins Bold"/>
              </a:rPr>
              <a:t>Instruction Set in Assembly Language</a:t>
            </a:r>
          </a:p>
        </p:txBody>
      </p:sp>
      <p:sp>
        <p:nvSpPr>
          <p:cNvPr id="27" name="TextBox 27"/>
          <p:cNvSpPr txBox="1"/>
          <p:nvPr/>
        </p:nvSpPr>
        <p:spPr>
          <a:xfrm>
            <a:off x="8197815" y="5362575"/>
            <a:ext cx="1653475" cy="428559"/>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6.6</a:t>
            </a:r>
          </a:p>
        </p:txBody>
      </p:sp>
      <p:sp>
        <p:nvSpPr>
          <p:cNvPr id="28" name="TextBox 28"/>
          <p:cNvSpPr txBox="1"/>
          <p:nvPr/>
        </p:nvSpPr>
        <p:spPr>
          <a:xfrm>
            <a:off x="8214800" y="8414573"/>
            <a:ext cx="1858400" cy="894175"/>
          </a:xfrm>
          <a:prstGeom prst="rect">
            <a:avLst/>
          </a:prstGeom>
        </p:spPr>
        <p:txBody>
          <a:bodyPr lIns="0" tIns="0" rIns="0" bIns="0" rtlCol="0" anchor="t">
            <a:spAutoFit/>
          </a:bodyPr>
          <a:lstStyle/>
          <a:p>
            <a:pPr marL="0" lvl="0" indent="0" algn="ctr">
              <a:lnSpc>
                <a:spcPts val="2327"/>
              </a:lnSpc>
              <a:spcBef>
                <a:spcPct val="0"/>
              </a:spcBef>
            </a:pPr>
            <a:r>
              <a:rPr lang="en-US" sz="1939" b="1">
                <a:solidFill>
                  <a:srgbClr val="000000"/>
                </a:solidFill>
                <a:latin typeface="Poppins Bold"/>
                <a:ea typeface="Poppins Bold"/>
                <a:cs typeface="Poppins Bold"/>
                <a:sym typeface="Poppins Bold"/>
              </a:rPr>
              <a:t>Arithmetic Operations in Computing</a:t>
            </a:r>
          </a:p>
        </p:txBody>
      </p:sp>
      <p:sp>
        <p:nvSpPr>
          <p:cNvPr id="29" name="TextBox 29"/>
          <p:cNvSpPr txBox="1"/>
          <p:nvPr/>
        </p:nvSpPr>
        <p:spPr>
          <a:xfrm>
            <a:off x="8214800" y="7917509"/>
            <a:ext cx="1653475" cy="428559"/>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000000"/>
                </a:solidFill>
                <a:latin typeface="Alatsi"/>
                <a:ea typeface="Alatsi"/>
                <a:cs typeface="Alatsi"/>
                <a:sym typeface="Alatsi"/>
              </a:rPr>
              <a:t>6.7</a:t>
            </a:r>
          </a:p>
        </p:txBody>
      </p:sp>
      <p:sp>
        <p:nvSpPr>
          <p:cNvPr id="30" name="TextBox 30"/>
          <p:cNvSpPr txBox="1"/>
          <p:nvPr/>
        </p:nvSpPr>
        <p:spPr>
          <a:xfrm>
            <a:off x="10776259" y="8530332"/>
            <a:ext cx="1653475" cy="447609"/>
          </a:xfrm>
          <a:prstGeom prst="rect">
            <a:avLst/>
          </a:prstGeom>
        </p:spPr>
        <p:txBody>
          <a:bodyPr lIns="0" tIns="0" rIns="0" bIns="0" rtlCol="0" anchor="t">
            <a:spAutoFit/>
          </a:bodyPr>
          <a:lstStyle/>
          <a:p>
            <a:pPr marL="0" lvl="0" indent="0" algn="ctr">
              <a:lnSpc>
                <a:spcPts val="3344"/>
              </a:lnSpc>
              <a:spcBef>
                <a:spcPct val="0"/>
              </a:spcBef>
            </a:pPr>
            <a:r>
              <a:rPr lang="en-US" sz="2787" b="1">
                <a:solidFill>
                  <a:srgbClr val="FFFFFF"/>
                </a:solidFill>
                <a:latin typeface="Poppins Bold"/>
                <a:ea typeface="Poppins Bold"/>
                <a:cs typeface="Poppins Bold"/>
                <a:sym typeface="Poppins Bold"/>
              </a:rPr>
              <a:t>Tracing</a:t>
            </a:r>
          </a:p>
        </p:txBody>
      </p:sp>
      <p:sp>
        <p:nvSpPr>
          <p:cNvPr id="31" name="TextBox 31"/>
          <p:cNvSpPr txBox="1"/>
          <p:nvPr/>
        </p:nvSpPr>
        <p:spPr>
          <a:xfrm>
            <a:off x="10776259" y="8127026"/>
            <a:ext cx="1653475" cy="428559"/>
          </a:xfrm>
          <a:prstGeom prst="rect">
            <a:avLst/>
          </a:prstGeom>
        </p:spPr>
        <p:txBody>
          <a:bodyPr lIns="0" tIns="0" rIns="0" bIns="0" rtlCol="0" anchor="t">
            <a:spAutoFit/>
          </a:bodyPr>
          <a:lstStyle/>
          <a:p>
            <a:pPr marL="0" lvl="0" indent="0" algn="ctr">
              <a:lnSpc>
                <a:spcPts val="3344"/>
              </a:lnSpc>
              <a:spcBef>
                <a:spcPct val="0"/>
              </a:spcBef>
            </a:pPr>
            <a:r>
              <a:rPr lang="en-US" sz="2787">
                <a:solidFill>
                  <a:srgbClr val="FFFFFF"/>
                </a:solidFill>
                <a:latin typeface="Alatsi"/>
                <a:ea typeface="Alatsi"/>
                <a:cs typeface="Alatsi"/>
                <a:sym typeface="Alatsi"/>
              </a:rPr>
              <a:t>6.8 </a:t>
            </a:r>
          </a:p>
        </p:txBody>
      </p:sp>
      <p:sp>
        <p:nvSpPr>
          <p:cNvPr id="32" name="Freeform 32"/>
          <p:cNvSpPr/>
          <p:nvPr/>
        </p:nvSpPr>
        <p:spPr>
          <a:xfrm>
            <a:off x="12892218" y="6172200"/>
            <a:ext cx="4490357" cy="4114800"/>
          </a:xfrm>
          <a:custGeom>
            <a:avLst/>
            <a:gdLst/>
            <a:ahLst/>
            <a:cxnLst/>
            <a:rect l="l" t="t" r="r" b="b"/>
            <a:pathLst>
              <a:path w="4490357" h="4114800">
                <a:moveTo>
                  <a:pt x="0" y="0"/>
                </a:moveTo>
                <a:lnTo>
                  <a:pt x="4490357" y="0"/>
                </a:lnTo>
                <a:lnTo>
                  <a:pt x="4490357" y="4114800"/>
                </a:lnTo>
                <a:lnTo>
                  <a:pt x="0" y="411480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sp>
        <p:nvSpPr>
          <p:cNvPr id="3" name="TextBox 3"/>
          <p:cNvSpPr txBox="1"/>
          <p:nvPr/>
        </p:nvSpPr>
        <p:spPr>
          <a:xfrm>
            <a:off x="4264101" y="1374773"/>
            <a:ext cx="9730386" cy="1057242"/>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Now"/>
                <a:ea typeface="Now"/>
                <a:cs typeface="Now"/>
                <a:sym typeface="Now"/>
              </a:rPr>
              <a:t>The following are the most common categories of instructions in an assembly language:</a:t>
            </a:r>
          </a:p>
        </p:txBody>
      </p:sp>
      <p:sp>
        <p:nvSpPr>
          <p:cNvPr id="4" name="AutoShape 4"/>
          <p:cNvSpPr/>
          <p:nvPr/>
        </p:nvSpPr>
        <p:spPr>
          <a:xfrm flipV="1">
            <a:off x="15727374" y="10077469"/>
            <a:ext cx="2560626" cy="0"/>
          </a:xfrm>
          <a:prstGeom prst="line">
            <a:avLst/>
          </a:prstGeom>
          <a:ln w="66675" cap="rnd">
            <a:solidFill>
              <a:srgbClr val="FF1495"/>
            </a:solidFill>
            <a:prstDash val="solid"/>
            <a:headEnd type="none" w="sm" len="sm"/>
            <a:tailEnd type="oval" w="lg" len="lg"/>
          </a:ln>
        </p:spPr>
        <p:txBody>
          <a:bodyPr/>
          <a:lstStyle/>
          <a:p>
            <a:endParaRPr lang="en-PH"/>
          </a:p>
        </p:txBody>
      </p:sp>
      <p:grpSp>
        <p:nvGrpSpPr>
          <p:cNvPr id="5" name="Group 5"/>
          <p:cNvGrpSpPr/>
          <p:nvPr/>
        </p:nvGrpSpPr>
        <p:grpSpPr>
          <a:xfrm>
            <a:off x="0" y="-36799"/>
            <a:ext cx="9251830" cy="1065499"/>
            <a:chOff x="0" y="0"/>
            <a:chExt cx="3442595" cy="396471"/>
          </a:xfrm>
        </p:grpSpPr>
        <p:sp>
          <p:nvSpPr>
            <p:cNvPr id="6" name="Freeform 6"/>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7" name="Freeform 7"/>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8" name="Group 8"/>
          <p:cNvGrpSpPr/>
          <p:nvPr/>
        </p:nvGrpSpPr>
        <p:grpSpPr>
          <a:xfrm rot="-499681">
            <a:off x="1767196" y="3777283"/>
            <a:ext cx="3909621" cy="5586859"/>
            <a:chOff x="0" y="0"/>
            <a:chExt cx="1009271" cy="1442251"/>
          </a:xfrm>
        </p:grpSpPr>
        <p:sp>
          <p:nvSpPr>
            <p:cNvPr id="9" name="Freeform 9"/>
            <p:cNvSpPr/>
            <p:nvPr/>
          </p:nvSpPr>
          <p:spPr>
            <a:xfrm>
              <a:off x="0" y="0"/>
              <a:ext cx="1009271" cy="1442251"/>
            </a:xfrm>
            <a:custGeom>
              <a:avLst/>
              <a:gdLst/>
              <a:ahLst/>
              <a:cxnLst/>
              <a:rect l="l" t="t" r="r" b="b"/>
              <a:pathLst>
                <a:path w="1009271" h="1442251">
                  <a:moveTo>
                    <a:pt x="100991" y="0"/>
                  </a:moveTo>
                  <a:lnTo>
                    <a:pt x="908279" y="0"/>
                  </a:lnTo>
                  <a:cubicBezTo>
                    <a:pt x="964055" y="0"/>
                    <a:pt x="1009271" y="45215"/>
                    <a:pt x="1009271" y="100991"/>
                  </a:cubicBezTo>
                  <a:lnTo>
                    <a:pt x="1009271" y="1341259"/>
                  </a:lnTo>
                  <a:cubicBezTo>
                    <a:pt x="1009271" y="1368044"/>
                    <a:pt x="998631" y="1393731"/>
                    <a:pt x="979691" y="1412671"/>
                  </a:cubicBezTo>
                  <a:cubicBezTo>
                    <a:pt x="960751" y="1431610"/>
                    <a:pt x="935064" y="1442251"/>
                    <a:pt x="908279" y="1442251"/>
                  </a:cubicBezTo>
                  <a:lnTo>
                    <a:pt x="100991" y="1442251"/>
                  </a:lnTo>
                  <a:cubicBezTo>
                    <a:pt x="45215" y="1442251"/>
                    <a:pt x="0" y="1397035"/>
                    <a:pt x="0" y="1341259"/>
                  </a:cubicBezTo>
                  <a:lnTo>
                    <a:pt x="0" y="100991"/>
                  </a:lnTo>
                  <a:cubicBezTo>
                    <a:pt x="0" y="45215"/>
                    <a:pt x="45215" y="0"/>
                    <a:pt x="100991"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10" name="TextBox 10"/>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sp>
        <p:nvSpPr>
          <p:cNvPr id="11" name="TextBox 11"/>
          <p:cNvSpPr txBox="1"/>
          <p:nvPr/>
        </p:nvSpPr>
        <p:spPr>
          <a:xfrm rot="-470562">
            <a:off x="2357097" y="5945828"/>
            <a:ext cx="2152214" cy="1155409"/>
          </a:xfrm>
          <a:prstGeom prst="rect">
            <a:avLst/>
          </a:prstGeom>
        </p:spPr>
        <p:txBody>
          <a:bodyPr lIns="0" tIns="0" rIns="0" bIns="0" rtlCol="0" anchor="t">
            <a:spAutoFit/>
          </a:bodyPr>
          <a:lstStyle/>
          <a:p>
            <a:pPr marL="0" lvl="0" indent="0" algn="ctr">
              <a:lnSpc>
                <a:spcPts val="4566"/>
              </a:lnSpc>
              <a:spcBef>
                <a:spcPct val="0"/>
              </a:spcBef>
            </a:pPr>
            <a:r>
              <a:rPr lang="en-US" sz="3261">
                <a:solidFill>
                  <a:srgbClr val="FFFFFF">
                    <a:alpha val="4706"/>
                  </a:srgbClr>
                </a:solidFill>
                <a:latin typeface="Sailors"/>
                <a:ea typeface="Sailors"/>
                <a:cs typeface="Sailors"/>
                <a:sym typeface="Sailors"/>
              </a:rPr>
              <a:t>Data Movement</a:t>
            </a:r>
          </a:p>
        </p:txBody>
      </p:sp>
      <p:sp>
        <p:nvSpPr>
          <p:cNvPr id="12" name="TextBox 12"/>
          <p:cNvSpPr txBox="1"/>
          <p:nvPr/>
        </p:nvSpPr>
        <p:spPr>
          <a:xfrm>
            <a:off x="165271" y="185810"/>
            <a:ext cx="8921288" cy="493638"/>
          </a:xfrm>
          <a:prstGeom prst="rect">
            <a:avLst/>
          </a:prstGeom>
        </p:spPr>
        <p:txBody>
          <a:bodyPr lIns="0" tIns="0" rIns="0" bIns="0" rtlCol="0" anchor="t">
            <a:spAutoFit/>
          </a:bodyPr>
          <a:lstStyle/>
          <a:p>
            <a:pPr marL="0" lvl="0" indent="0" algn="l">
              <a:lnSpc>
                <a:spcPts val="3615"/>
              </a:lnSpc>
              <a:spcBef>
                <a:spcPct val="0"/>
              </a:spcBef>
            </a:pPr>
            <a:r>
              <a:rPr lang="en-US" sz="3228" b="1" spc="-96">
                <a:solidFill>
                  <a:srgbClr val="FFFFFF"/>
                </a:solidFill>
                <a:latin typeface="Poppins Bold"/>
                <a:ea typeface="Poppins Bold"/>
                <a:cs typeface="Poppins Bold"/>
                <a:sym typeface="Poppins Bold"/>
              </a:rPr>
              <a:t>6.6 Instruction Set in Assembly Language</a:t>
            </a:r>
          </a:p>
        </p:txBody>
      </p:sp>
      <p:grpSp>
        <p:nvGrpSpPr>
          <p:cNvPr id="13" name="Group 13"/>
          <p:cNvGrpSpPr/>
          <p:nvPr/>
        </p:nvGrpSpPr>
        <p:grpSpPr>
          <a:xfrm rot="-82889">
            <a:off x="3788786" y="3238802"/>
            <a:ext cx="3909621" cy="5586859"/>
            <a:chOff x="0" y="0"/>
            <a:chExt cx="1009271" cy="1442251"/>
          </a:xfrm>
        </p:grpSpPr>
        <p:sp>
          <p:nvSpPr>
            <p:cNvPr id="14" name="Freeform 14"/>
            <p:cNvSpPr/>
            <p:nvPr/>
          </p:nvSpPr>
          <p:spPr>
            <a:xfrm>
              <a:off x="0" y="0"/>
              <a:ext cx="1009271" cy="1442251"/>
            </a:xfrm>
            <a:custGeom>
              <a:avLst/>
              <a:gdLst/>
              <a:ahLst/>
              <a:cxnLst/>
              <a:rect l="l" t="t" r="r" b="b"/>
              <a:pathLst>
                <a:path w="1009271" h="1442251">
                  <a:moveTo>
                    <a:pt x="100991" y="0"/>
                  </a:moveTo>
                  <a:lnTo>
                    <a:pt x="908279" y="0"/>
                  </a:lnTo>
                  <a:cubicBezTo>
                    <a:pt x="964055" y="0"/>
                    <a:pt x="1009271" y="45215"/>
                    <a:pt x="1009271" y="100991"/>
                  </a:cubicBezTo>
                  <a:lnTo>
                    <a:pt x="1009271" y="1341259"/>
                  </a:lnTo>
                  <a:cubicBezTo>
                    <a:pt x="1009271" y="1368044"/>
                    <a:pt x="998631" y="1393731"/>
                    <a:pt x="979691" y="1412671"/>
                  </a:cubicBezTo>
                  <a:cubicBezTo>
                    <a:pt x="960751" y="1431610"/>
                    <a:pt x="935064" y="1442251"/>
                    <a:pt x="908279" y="1442251"/>
                  </a:cubicBezTo>
                  <a:lnTo>
                    <a:pt x="100991" y="1442251"/>
                  </a:lnTo>
                  <a:cubicBezTo>
                    <a:pt x="45215" y="1442251"/>
                    <a:pt x="0" y="1397035"/>
                    <a:pt x="0" y="1341259"/>
                  </a:cubicBezTo>
                  <a:lnTo>
                    <a:pt x="0" y="100991"/>
                  </a:lnTo>
                  <a:cubicBezTo>
                    <a:pt x="0" y="45215"/>
                    <a:pt x="45215" y="0"/>
                    <a:pt x="100991"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15" name="TextBox 15"/>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sp>
        <p:nvSpPr>
          <p:cNvPr id="16" name="TextBox 16"/>
          <p:cNvSpPr txBox="1"/>
          <p:nvPr/>
        </p:nvSpPr>
        <p:spPr>
          <a:xfrm rot="-65984">
            <a:off x="4589480" y="5260061"/>
            <a:ext cx="2152214" cy="1155409"/>
          </a:xfrm>
          <a:prstGeom prst="rect">
            <a:avLst/>
          </a:prstGeom>
        </p:spPr>
        <p:txBody>
          <a:bodyPr lIns="0" tIns="0" rIns="0" bIns="0" rtlCol="0" anchor="t">
            <a:spAutoFit/>
          </a:bodyPr>
          <a:lstStyle/>
          <a:p>
            <a:pPr marL="0" lvl="0" indent="0" algn="ctr">
              <a:lnSpc>
                <a:spcPts val="4566"/>
              </a:lnSpc>
              <a:spcBef>
                <a:spcPct val="0"/>
              </a:spcBef>
            </a:pPr>
            <a:r>
              <a:rPr lang="en-US" sz="3261">
                <a:solidFill>
                  <a:srgbClr val="FFFFFF">
                    <a:alpha val="4706"/>
                  </a:srgbClr>
                </a:solidFill>
                <a:latin typeface="Sailors"/>
                <a:ea typeface="Sailors"/>
                <a:cs typeface="Sailors"/>
                <a:sym typeface="Sailors"/>
              </a:rPr>
              <a:t>Input and output</a:t>
            </a:r>
          </a:p>
        </p:txBody>
      </p:sp>
      <p:grpSp>
        <p:nvGrpSpPr>
          <p:cNvPr id="17" name="Group 17"/>
          <p:cNvGrpSpPr/>
          <p:nvPr/>
        </p:nvGrpSpPr>
        <p:grpSpPr>
          <a:xfrm rot="402451">
            <a:off x="5933160" y="2938021"/>
            <a:ext cx="3909621" cy="5586859"/>
            <a:chOff x="0" y="0"/>
            <a:chExt cx="1009271" cy="1442251"/>
          </a:xfrm>
        </p:grpSpPr>
        <p:sp>
          <p:nvSpPr>
            <p:cNvPr id="18" name="Freeform 18"/>
            <p:cNvSpPr/>
            <p:nvPr/>
          </p:nvSpPr>
          <p:spPr>
            <a:xfrm>
              <a:off x="0" y="0"/>
              <a:ext cx="1009271" cy="1442251"/>
            </a:xfrm>
            <a:custGeom>
              <a:avLst/>
              <a:gdLst/>
              <a:ahLst/>
              <a:cxnLst/>
              <a:rect l="l" t="t" r="r" b="b"/>
              <a:pathLst>
                <a:path w="1009271" h="1442251">
                  <a:moveTo>
                    <a:pt x="100991" y="0"/>
                  </a:moveTo>
                  <a:lnTo>
                    <a:pt x="908279" y="0"/>
                  </a:lnTo>
                  <a:cubicBezTo>
                    <a:pt x="964055" y="0"/>
                    <a:pt x="1009271" y="45215"/>
                    <a:pt x="1009271" y="100991"/>
                  </a:cubicBezTo>
                  <a:lnTo>
                    <a:pt x="1009271" y="1341259"/>
                  </a:lnTo>
                  <a:cubicBezTo>
                    <a:pt x="1009271" y="1368044"/>
                    <a:pt x="998631" y="1393731"/>
                    <a:pt x="979691" y="1412671"/>
                  </a:cubicBezTo>
                  <a:cubicBezTo>
                    <a:pt x="960751" y="1431610"/>
                    <a:pt x="935064" y="1442251"/>
                    <a:pt x="908279" y="1442251"/>
                  </a:cubicBezTo>
                  <a:lnTo>
                    <a:pt x="100991" y="1442251"/>
                  </a:lnTo>
                  <a:cubicBezTo>
                    <a:pt x="45215" y="1442251"/>
                    <a:pt x="0" y="1397035"/>
                    <a:pt x="0" y="1341259"/>
                  </a:cubicBezTo>
                  <a:lnTo>
                    <a:pt x="0" y="100991"/>
                  </a:lnTo>
                  <a:cubicBezTo>
                    <a:pt x="0" y="45215"/>
                    <a:pt x="45215" y="0"/>
                    <a:pt x="100991" y="0"/>
                  </a:cubicBezTo>
                  <a:close/>
                </a:path>
              </a:pathLst>
            </a:custGeom>
            <a:gradFill rotWithShape="1">
              <a:gsLst>
                <a:gs pos="0">
                  <a:srgbClr val="8C52FF">
                    <a:alpha val="100000"/>
                  </a:srgbClr>
                </a:gs>
                <a:gs pos="100000">
                  <a:srgbClr val="5CE1E6">
                    <a:alpha val="100000"/>
                  </a:srgbClr>
                </a:gs>
              </a:gsLst>
              <a:lin ang="0"/>
            </a:gradFill>
          </p:spPr>
          <p:txBody>
            <a:bodyPr/>
            <a:lstStyle/>
            <a:p>
              <a:endParaRPr lang="en-PH"/>
            </a:p>
          </p:txBody>
        </p:sp>
        <p:sp>
          <p:nvSpPr>
            <p:cNvPr id="19" name="TextBox 19"/>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sp>
        <p:nvSpPr>
          <p:cNvPr id="20" name="TextBox 20"/>
          <p:cNvSpPr txBox="1"/>
          <p:nvPr/>
        </p:nvSpPr>
        <p:spPr>
          <a:xfrm rot="323389">
            <a:off x="6637173" y="5131513"/>
            <a:ext cx="2343605" cy="1155409"/>
          </a:xfrm>
          <a:prstGeom prst="rect">
            <a:avLst/>
          </a:prstGeom>
        </p:spPr>
        <p:txBody>
          <a:bodyPr lIns="0" tIns="0" rIns="0" bIns="0" rtlCol="0" anchor="t">
            <a:spAutoFit/>
          </a:bodyPr>
          <a:lstStyle/>
          <a:p>
            <a:pPr marL="0" lvl="0" indent="0" algn="ctr">
              <a:lnSpc>
                <a:spcPts val="4566"/>
              </a:lnSpc>
              <a:spcBef>
                <a:spcPct val="0"/>
              </a:spcBef>
            </a:pPr>
            <a:r>
              <a:rPr lang="en-US" sz="3261">
                <a:solidFill>
                  <a:srgbClr val="FFFFFF">
                    <a:alpha val="4706"/>
                  </a:srgbClr>
                </a:solidFill>
                <a:latin typeface="Sailors"/>
                <a:ea typeface="Sailors"/>
                <a:cs typeface="Sailors"/>
                <a:sym typeface="Sailors"/>
              </a:rPr>
              <a:t>Comparison and jump</a:t>
            </a:r>
          </a:p>
        </p:txBody>
      </p:sp>
      <p:grpSp>
        <p:nvGrpSpPr>
          <p:cNvPr id="21" name="Group 21"/>
          <p:cNvGrpSpPr/>
          <p:nvPr/>
        </p:nvGrpSpPr>
        <p:grpSpPr>
          <a:xfrm rot="718266">
            <a:off x="8236129" y="2917391"/>
            <a:ext cx="3909621" cy="5586859"/>
            <a:chOff x="0" y="0"/>
            <a:chExt cx="1009271" cy="1442251"/>
          </a:xfrm>
        </p:grpSpPr>
        <p:sp>
          <p:nvSpPr>
            <p:cNvPr id="22" name="Freeform 22"/>
            <p:cNvSpPr/>
            <p:nvPr/>
          </p:nvSpPr>
          <p:spPr>
            <a:xfrm>
              <a:off x="0" y="0"/>
              <a:ext cx="1009271" cy="1442251"/>
            </a:xfrm>
            <a:custGeom>
              <a:avLst/>
              <a:gdLst/>
              <a:ahLst/>
              <a:cxnLst/>
              <a:rect l="l" t="t" r="r" b="b"/>
              <a:pathLst>
                <a:path w="1009271" h="1442251">
                  <a:moveTo>
                    <a:pt x="100991" y="0"/>
                  </a:moveTo>
                  <a:lnTo>
                    <a:pt x="908279" y="0"/>
                  </a:lnTo>
                  <a:cubicBezTo>
                    <a:pt x="964055" y="0"/>
                    <a:pt x="1009271" y="45215"/>
                    <a:pt x="1009271" y="100991"/>
                  </a:cubicBezTo>
                  <a:lnTo>
                    <a:pt x="1009271" y="1341259"/>
                  </a:lnTo>
                  <a:cubicBezTo>
                    <a:pt x="1009271" y="1368044"/>
                    <a:pt x="998631" y="1393731"/>
                    <a:pt x="979691" y="1412671"/>
                  </a:cubicBezTo>
                  <a:cubicBezTo>
                    <a:pt x="960751" y="1431610"/>
                    <a:pt x="935064" y="1442251"/>
                    <a:pt x="908279" y="1442251"/>
                  </a:cubicBezTo>
                  <a:lnTo>
                    <a:pt x="100991" y="1442251"/>
                  </a:lnTo>
                  <a:cubicBezTo>
                    <a:pt x="45215" y="1442251"/>
                    <a:pt x="0" y="1397035"/>
                    <a:pt x="0" y="1341259"/>
                  </a:cubicBezTo>
                  <a:lnTo>
                    <a:pt x="0" y="100991"/>
                  </a:lnTo>
                  <a:cubicBezTo>
                    <a:pt x="0" y="45215"/>
                    <a:pt x="45215" y="0"/>
                    <a:pt x="100991" y="0"/>
                  </a:cubicBezTo>
                  <a:close/>
                </a:path>
              </a:pathLst>
            </a:custGeom>
            <a:gradFill rotWithShape="1">
              <a:gsLst>
                <a:gs pos="0">
                  <a:srgbClr val="8C52FF">
                    <a:alpha val="100000"/>
                  </a:srgbClr>
                </a:gs>
                <a:gs pos="100000">
                  <a:srgbClr val="5CE1E6">
                    <a:alpha val="100000"/>
                  </a:srgbClr>
                </a:gs>
              </a:gsLst>
              <a:lin ang="0"/>
            </a:gradFill>
          </p:spPr>
          <p:txBody>
            <a:bodyPr/>
            <a:lstStyle/>
            <a:p>
              <a:endParaRPr lang="en-PH"/>
            </a:p>
          </p:txBody>
        </p:sp>
        <p:sp>
          <p:nvSpPr>
            <p:cNvPr id="23" name="TextBox 23"/>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sp>
        <p:nvSpPr>
          <p:cNvPr id="24" name="TextBox 24"/>
          <p:cNvSpPr txBox="1"/>
          <p:nvPr/>
        </p:nvSpPr>
        <p:spPr>
          <a:xfrm rot="581500">
            <a:off x="9027154" y="5086171"/>
            <a:ext cx="2343605" cy="1155409"/>
          </a:xfrm>
          <a:prstGeom prst="rect">
            <a:avLst/>
          </a:prstGeom>
        </p:spPr>
        <p:txBody>
          <a:bodyPr lIns="0" tIns="0" rIns="0" bIns="0" rtlCol="0" anchor="t">
            <a:spAutoFit/>
          </a:bodyPr>
          <a:lstStyle/>
          <a:p>
            <a:pPr marL="0" lvl="0" indent="0" algn="ctr">
              <a:lnSpc>
                <a:spcPts val="4566"/>
              </a:lnSpc>
              <a:spcBef>
                <a:spcPct val="0"/>
              </a:spcBef>
            </a:pPr>
            <a:r>
              <a:rPr lang="en-US" sz="3261">
                <a:solidFill>
                  <a:srgbClr val="FFFFFF">
                    <a:alpha val="4706"/>
                  </a:srgbClr>
                </a:solidFill>
                <a:latin typeface="Sailors"/>
                <a:ea typeface="Sailors"/>
                <a:cs typeface="Sailors"/>
                <a:sym typeface="Sailors"/>
              </a:rPr>
              <a:t>Arithmetic operations</a:t>
            </a:r>
          </a:p>
        </p:txBody>
      </p:sp>
      <p:grpSp>
        <p:nvGrpSpPr>
          <p:cNvPr id="25" name="Group 25"/>
          <p:cNvGrpSpPr/>
          <p:nvPr/>
        </p:nvGrpSpPr>
        <p:grpSpPr>
          <a:xfrm rot="1128666">
            <a:off x="10566591" y="3098241"/>
            <a:ext cx="3849391" cy="5586859"/>
            <a:chOff x="0" y="0"/>
            <a:chExt cx="993722" cy="1442251"/>
          </a:xfrm>
        </p:grpSpPr>
        <p:sp>
          <p:nvSpPr>
            <p:cNvPr id="26" name="Freeform 26"/>
            <p:cNvSpPr/>
            <p:nvPr/>
          </p:nvSpPr>
          <p:spPr>
            <a:xfrm>
              <a:off x="0" y="0"/>
              <a:ext cx="993722" cy="1442251"/>
            </a:xfrm>
            <a:custGeom>
              <a:avLst/>
              <a:gdLst/>
              <a:ahLst/>
              <a:cxnLst/>
              <a:rect l="l" t="t" r="r" b="b"/>
              <a:pathLst>
                <a:path w="993722" h="1442251">
                  <a:moveTo>
                    <a:pt x="102572" y="0"/>
                  </a:moveTo>
                  <a:lnTo>
                    <a:pt x="891151" y="0"/>
                  </a:lnTo>
                  <a:cubicBezTo>
                    <a:pt x="918354" y="0"/>
                    <a:pt x="944444" y="10807"/>
                    <a:pt x="963680" y="30043"/>
                  </a:cubicBezTo>
                  <a:cubicBezTo>
                    <a:pt x="982916" y="49278"/>
                    <a:pt x="993722" y="75368"/>
                    <a:pt x="993722" y="102572"/>
                  </a:cubicBezTo>
                  <a:lnTo>
                    <a:pt x="993722" y="1339679"/>
                  </a:lnTo>
                  <a:cubicBezTo>
                    <a:pt x="993722" y="1366883"/>
                    <a:pt x="982916" y="1392972"/>
                    <a:pt x="963680" y="1412208"/>
                  </a:cubicBezTo>
                  <a:cubicBezTo>
                    <a:pt x="944444" y="1431444"/>
                    <a:pt x="918354" y="1442251"/>
                    <a:pt x="891151" y="1442251"/>
                  </a:cubicBezTo>
                  <a:lnTo>
                    <a:pt x="102572" y="1442251"/>
                  </a:lnTo>
                  <a:cubicBezTo>
                    <a:pt x="75368" y="1442251"/>
                    <a:pt x="49278" y="1431444"/>
                    <a:pt x="30043" y="1412208"/>
                  </a:cubicBezTo>
                  <a:cubicBezTo>
                    <a:pt x="10807" y="1392972"/>
                    <a:pt x="0" y="1366883"/>
                    <a:pt x="0" y="1339679"/>
                  </a:cubicBezTo>
                  <a:lnTo>
                    <a:pt x="0" y="102572"/>
                  </a:lnTo>
                  <a:cubicBezTo>
                    <a:pt x="0" y="75368"/>
                    <a:pt x="10807" y="49278"/>
                    <a:pt x="30043" y="30043"/>
                  </a:cubicBezTo>
                  <a:cubicBezTo>
                    <a:pt x="49278" y="10807"/>
                    <a:pt x="75368" y="0"/>
                    <a:pt x="102572" y="0"/>
                  </a:cubicBezTo>
                  <a:close/>
                </a:path>
              </a:pathLst>
            </a:custGeom>
            <a:gradFill rotWithShape="1">
              <a:gsLst>
                <a:gs pos="0">
                  <a:srgbClr val="004AAD">
                    <a:alpha val="100000"/>
                  </a:srgbClr>
                </a:gs>
                <a:gs pos="100000">
                  <a:srgbClr val="CB6CE6">
                    <a:alpha val="100000"/>
                  </a:srgbClr>
                </a:gs>
              </a:gsLst>
              <a:lin ang="0"/>
            </a:gradFill>
          </p:spPr>
          <p:txBody>
            <a:bodyPr/>
            <a:lstStyle/>
            <a:p>
              <a:endParaRPr lang="en-PH"/>
            </a:p>
          </p:txBody>
        </p:sp>
        <p:sp>
          <p:nvSpPr>
            <p:cNvPr id="27" name="TextBox 27"/>
            <p:cNvSpPr txBox="1"/>
            <p:nvPr/>
          </p:nvSpPr>
          <p:spPr>
            <a:xfrm>
              <a:off x="0" y="-38100"/>
              <a:ext cx="993722" cy="1480351"/>
            </a:xfrm>
            <a:prstGeom prst="rect">
              <a:avLst/>
            </a:prstGeom>
          </p:spPr>
          <p:txBody>
            <a:bodyPr lIns="50800" tIns="50800" rIns="50800" bIns="50800" rtlCol="0" anchor="ctr"/>
            <a:lstStyle/>
            <a:p>
              <a:pPr algn="ctr">
                <a:lnSpc>
                  <a:spcPts val="2226"/>
                </a:lnSpc>
              </a:pPr>
              <a:endParaRPr/>
            </a:p>
          </p:txBody>
        </p:sp>
      </p:grpSp>
      <p:sp>
        <p:nvSpPr>
          <p:cNvPr id="28" name="TextBox 28"/>
          <p:cNvSpPr txBox="1"/>
          <p:nvPr/>
        </p:nvSpPr>
        <p:spPr>
          <a:xfrm rot="1148573">
            <a:off x="11316132" y="5288031"/>
            <a:ext cx="2343605" cy="1155409"/>
          </a:xfrm>
          <a:prstGeom prst="rect">
            <a:avLst/>
          </a:prstGeom>
        </p:spPr>
        <p:txBody>
          <a:bodyPr lIns="0" tIns="0" rIns="0" bIns="0" rtlCol="0" anchor="t">
            <a:spAutoFit/>
          </a:bodyPr>
          <a:lstStyle/>
          <a:p>
            <a:pPr marL="0" lvl="0" indent="0" algn="ctr">
              <a:lnSpc>
                <a:spcPts val="4566"/>
              </a:lnSpc>
              <a:spcBef>
                <a:spcPct val="0"/>
              </a:spcBef>
            </a:pPr>
            <a:r>
              <a:rPr lang="en-US" sz="3261">
                <a:solidFill>
                  <a:srgbClr val="FFFFFF">
                    <a:alpha val="4706"/>
                  </a:srgbClr>
                </a:solidFill>
                <a:latin typeface="Sailors"/>
                <a:ea typeface="Sailors"/>
                <a:cs typeface="Sailors"/>
                <a:sym typeface="Sailors"/>
              </a:rPr>
              <a:t>Shift operation</a:t>
            </a:r>
          </a:p>
        </p:txBody>
      </p:sp>
      <p:grpSp>
        <p:nvGrpSpPr>
          <p:cNvPr id="29" name="Group 29"/>
          <p:cNvGrpSpPr/>
          <p:nvPr/>
        </p:nvGrpSpPr>
        <p:grpSpPr>
          <a:xfrm rot="1368365">
            <a:off x="12710760" y="3777283"/>
            <a:ext cx="3909621" cy="5586859"/>
            <a:chOff x="0" y="0"/>
            <a:chExt cx="1009271" cy="1442251"/>
          </a:xfrm>
        </p:grpSpPr>
        <p:sp>
          <p:nvSpPr>
            <p:cNvPr id="30" name="Freeform 30"/>
            <p:cNvSpPr/>
            <p:nvPr/>
          </p:nvSpPr>
          <p:spPr>
            <a:xfrm>
              <a:off x="0" y="0"/>
              <a:ext cx="1009271" cy="1442251"/>
            </a:xfrm>
            <a:custGeom>
              <a:avLst/>
              <a:gdLst/>
              <a:ahLst/>
              <a:cxnLst/>
              <a:rect l="l" t="t" r="r" b="b"/>
              <a:pathLst>
                <a:path w="1009271" h="1442251">
                  <a:moveTo>
                    <a:pt x="100991" y="0"/>
                  </a:moveTo>
                  <a:lnTo>
                    <a:pt x="908279" y="0"/>
                  </a:lnTo>
                  <a:cubicBezTo>
                    <a:pt x="964055" y="0"/>
                    <a:pt x="1009271" y="45215"/>
                    <a:pt x="1009271" y="100991"/>
                  </a:cubicBezTo>
                  <a:lnTo>
                    <a:pt x="1009271" y="1341259"/>
                  </a:lnTo>
                  <a:cubicBezTo>
                    <a:pt x="1009271" y="1368044"/>
                    <a:pt x="998631" y="1393731"/>
                    <a:pt x="979691" y="1412671"/>
                  </a:cubicBezTo>
                  <a:cubicBezTo>
                    <a:pt x="960751" y="1431610"/>
                    <a:pt x="935064" y="1442251"/>
                    <a:pt x="908279" y="1442251"/>
                  </a:cubicBezTo>
                  <a:lnTo>
                    <a:pt x="100991" y="1442251"/>
                  </a:lnTo>
                  <a:cubicBezTo>
                    <a:pt x="45215" y="1442251"/>
                    <a:pt x="0" y="1397035"/>
                    <a:pt x="0" y="1341259"/>
                  </a:cubicBezTo>
                  <a:lnTo>
                    <a:pt x="0" y="100991"/>
                  </a:lnTo>
                  <a:cubicBezTo>
                    <a:pt x="0" y="45215"/>
                    <a:pt x="45215" y="0"/>
                    <a:pt x="100991" y="0"/>
                  </a:cubicBezTo>
                  <a:close/>
                </a:path>
              </a:pathLst>
            </a:custGeom>
            <a:gradFill rotWithShape="1">
              <a:gsLst>
                <a:gs pos="0">
                  <a:srgbClr val="004AAD">
                    <a:alpha val="100000"/>
                  </a:srgbClr>
                </a:gs>
                <a:gs pos="100000">
                  <a:srgbClr val="CB6CE6">
                    <a:alpha val="100000"/>
                  </a:srgbClr>
                </a:gs>
              </a:gsLst>
              <a:lin ang="0"/>
            </a:gradFill>
          </p:spPr>
          <p:txBody>
            <a:bodyPr/>
            <a:lstStyle/>
            <a:p>
              <a:endParaRPr lang="en-PH"/>
            </a:p>
          </p:txBody>
        </p:sp>
        <p:sp>
          <p:nvSpPr>
            <p:cNvPr id="31" name="TextBox 31"/>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sp>
        <p:nvSpPr>
          <p:cNvPr id="32" name="TextBox 32"/>
          <p:cNvSpPr txBox="1"/>
          <p:nvPr/>
        </p:nvSpPr>
        <p:spPr>
          <a:xfrm rot="1414250">
            <a:off x="13512812" y="5663607"/>
            <a:ext cx="2343605" cy="1726909"/>
          </a:xfrm>
          <a:prstGeom prst="rect">
            <a:avLst/>
          </a:prstGeom>
        </p:spPr>
        <p:txBody>
          <a:bodyPr lIns="0" tIns="0" rIns="0" bIns="0" rtlCol="0" anchor="t">
            <a:spAutoFit/>
          </a:bodyPr>
          <a:lstStyle/>
          <a:p>
            <a:pPr marL="0" lvl="0" indent="0" algn="ctr">
              <a:lnSpc>
                <a:spcPts val="4566"/>
              </a:lnSpc>
              <a:spcBef>
                <a:spcPct val="0"/>
              </a:spcBef>
            </a:pPr>
            <a:r>
              <a:rPr lang="en-US" sz="3261">
                <a:solidFill>
                  <a:srgbClr val="FFFFFF">
                    <a:alpha val="4706"/>
                  </a:srgbClr>
                </a:solidFill>
                <a:latin typeface="Sailors"/>
                <a:ea typeface="Sailors"/>
                <a:cs typeface="Sailors"/>
                <a:sym typeface="Sailors"/>
              </a:rPr>
              <a:t>Bitwise logic operation</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rot="-82889">
            <a:off x="3788786" y="3238802"/>
            <a:ext cx="3909621" cy="5586859"/>
            <a:chOff x="0" y="0"/>
            <a:chExt cx="1009271" cy="1442251"/>
          </a:xfrm>
        </p:grpSpPr>
        <p:sp>
          <p:nvSpPr>
            <p:cNvPr id="7" name="Freeform 7"/>
            <p:cNvSpPr/>
            <p:nvPr/>
          </p:nvSpPr>
          <p:spPr>
            <a:xfrm>
              <a:off x="0" y="0"/>
              <a:ext cx="1009271" cy="1442251"/>
            </a:xfrm>
            <a:custGeom>
              <a:avLst/>
              <a:gdLst/>
              <a:ahLst/>
              <a:cxnLst/>
              <a:rect l="l" t="t" r="r" b="b"/>
              <a:pathLst>
                <a:path w="1009271" h="1442251">
                  <a:moveTo>
                    <a:pt x="100991" y="0"/>
                  </a:moveTo>
                  <a:lnTo>
                    <a:pt x="908279" y="0"/>
                  </a:lnTo>
                  <a:cubicBezTo>
                    <a:pt x="964055" y="0"/>
                    <a:pt x="1009271" y="45215"/>
                    <a:pt x="1009271" y="100991"/>
                  </a:cubicBezTo>
                  <a:lnTo>
                    <a:pt x="1009271" y="1341259"/>
                  </a:lnTo>
                  <a:cubicBezTo>
                    <a:pt x="1009271" y="1368044"/>
                    <a:pt x="998631" y="1393731"/>
                    <a:pt x="979691" y="1412671"/>
                  </a:cubicBezTo>
                  <a:cubicBezTo>
                    <a:pt x="960751" y="1431610"/>
                    <a:pt x="935064" y="1442251"/>
                    <a:pt x="908279" y="1442251"/>
                  </a:cubicBezTo>
                  <a:lnTo>
                    <a:pt x="100991" y="1442251"/>
                  </a:lnTo>
                  <a:cubicBezTo>
                    <a:pt x="45215" y="1442251"/>
                    <a:pt x="0" y="1397035"/>
                    <a:pt x="0" y="1341259"/>
                  </a:cubicBezTo>
                  <a:lnTo>
                    <a:pt x="0" y="100991"/>
                  </a:lnTo>
                  <a:cubicBezTo>
                    <a:pt x="0" y="45215"/>
                    <a:pt x="45215" y="0"/>
                    <a:pt x="100991" y="0"/>
                  </a:cubicBezTo>
                  <a:close/>
                </a:path>
              </a:pathLst>
            </a:custGeom>
            <a:gradFill rotWithShape="1">
              <a:gsLst>
                <a:gs pos="0">
                  <a:srgbClr val="5DE0E6">
                    <a:alpha val="20000"/>
                  </a:srgbClr>
                </a:gs>
                <a:gs pos="100000">
                  <a:srgbClr val="004AAD">
                    <a:alpha val="20000"/>
                  </a:srgbClr>
                </a:gs>
              </a:gsLst>
              <a:lin ang="0"/>
            </a:gradFill>
          </p:spPr>
          <p:txBody>
            <a:bodyPr/>
            <a:lstStyle/>
            <a:p>
              <a:endParaRPr lang="en-PH"/>
            </a:p>
          </p:txBody>
        </p:sp>
        <p:sp>
          <p:nvSpPr>
            <p:cNvPr id="8" name="TextBox 8"/>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sp>
        <p:nvSpPr>
          <p:cNvPr id="9" name="TextBox 9"/>
          <p:cNvSpPr txBox="1"/>
          <p:nvPr/>
        </p:nvSpPr>
        <p:spPr>
          <a:xfrm rot="-65984">
            <a:off x="4589480" y="5260061"/>
            <a:ext cx="2152214" cy="1155409"/>
          </a:xfrm>
          <a:prstGeom prst="rect">
            <a:avLst/>
          </a:prstGeom>
        </p:spPr>
        <p:txBody>
          <a:bodyPr lIns="0" tIns="0" rIns="0" bIns="0" rtlCol="0" anchor="t">
            <a:spAutoFit/>
          </a:bodyPr>
          <a:lstStyle/>
          <a:p>
            <a:pPr marL="0" lvl="0" indent="0" algn="ctr">
              <a:lnSpc>
                <a:spcPts val="4566"/>
              </a:lnSpc>
              <a:spcBef>
                <a:spcPct val="0"/>
              </a:spcBef>
            </a:pPr>
            <a:r>
              <a:rPr lang="en-US" sz="3261">
                <a:solidFill>
                  <a:srgbClr val="FFFFFF">
                    <a:alpha val="4706"/>
                  </a:srgbClr>
                </a:solidFill>
                <a:latin typeface="Sailors"/>
                <a:ea typeface="Sailors"/>
                <a:cs typeface="Sailors"/>
                <a:sym typeface="Sailors"/>
              </a:rPr>
              <a:t>Input and output</a:t>
            </a:r>
          </a:p>
        </p:txBody>
      </p:sp>
      <p:grpSp>
        <p:nvGrpSpPr>
          <p:cNvPr id="10" name="Group 10"/>
          <p:cNvGrpSpPr/>
          <p:nvPr/>
        </p:nvGrpSpPr>
        <p:grpSpPr>
          <a:xfrm rot="402451">
            <a:off x="5933160" y="2938021"/>
            <a:ext cx="3909621" cy="5586859"/>
            <a:chOff x="0" y="0"/>
            <a:chExt cx="1009271" cy="1442251"/>
          </a:xfrm>
        </p:grpSpPr>
        <p:sp>
          <p:nvSpPr>
            <p:cNvPr id="11" name="Freeform 11"/>
            <p:cNvSpPr/>
            <p:nvPr/>
          </p:nvSpPr>
          <p:spPr>
            <a:xfrm>
              <a:off x="0" y="0"/>
              <a:ext cx="1009271" cy="1442251"/>
            </a:xfrm>
            <a:custGeom>
              <a:avLst/>
              <a:gdLst/>
              <a:ahLst/>
              <a:cxnLst/>
              <a:rect l="l" t="t" r="r" b="b"/>
              <a:pathLst>
                <a:path w="1009271" h="1442251">
                  <a:moveTo>
                    <a:pt x="100991" y="0"/>
                  </a:moveTo>
                  <a:lnTo>
                    <a:pt x="908279" y="0"/>
                  </a:lnTo>
                  <a:cubicBezTo>
                    <a:pt x="964055" y="0"/>
                    <a:pt x="1009271" y="45215"/>
                    <a:pt x="1009271" y="100991"/>
                  </a:cubicBezTo>
                  <a:lnTo>
                    <a:pt x="1009271" y="1341259"/>
                  </a:lnTo>
                  <a:cubicBezTo>
                    <a:pt x="1009271" y="1368044"/>
                    <a:pt x="998631" y="1393731"/>
                    <a:pt x="979691" y="1412671"/>
                  </a:cubicBezTo>
                  <a:cubicBezTo>
                    <a:pt x="960751" y="1431610"/>
                    <a:pt x="935064" y="1442251"/>
                    <a:pt x="908279" y="1442251"/>
                  </a:cubicBezTo>
                  <a:lnTo>
                    <a:pt x="100991" y="1442251"/>
                  </a:lnTo>
                  <a:cubicBezTo>
                    <a:pt x="45215" y="1442251"/>
                    <a:pt x="0" y="1397035"/>
                    <a:pt x="0" y="1341259"/>
                  </a:cubicBezTo>
                  <a:lnTo>
                    <a:pt x="0" y="100991"/>
                  </a:lnTo>
                  <a:cubicBezTo>
                    <a:pt x="0" y="45215"/>
                    <a:pt x="45215" y="0"/>
                    <a:pt x="100991" y="0"/>
                  </a:cubicBezTo>
                  <a:close/>
                </a:path>
              </a:pathLst>
            </a:custGeom>
            <a:gradFill rotWithShape="1">
              <a:gsLst>
                <a:gs pos="0">
                  <a:srgbClr val="8C52FF">
                    <a:alpha val="20000"/>
                  </a:srgbClr>
                </a:gs>
                <a:gs pos="100000">
                  <a:srgbClr val="5CE1E6">
                    <a:alpha val="20000"/>
                  </a:srgbClr>
                </a:gs>
              </a:gsLst>
              <a:lin ang="0"/>
            </a:gradFill>
          </p:spPr>
          <p:txBody>
            <a:bodyPr/>
            <a:lstStyle/>
            <a:p>
              <a:endParaRPr lang="en-PH"/>
            </a:p>
          </p:txBody>
        </p:sp>
        <p:sp>
          <p:nvSpPr>
            <p:cNvPr id="12" name="TextBox 12"/>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grpSp>
        <p:nvGrpSpPr>
          <p:cNvPr id="13" name="Group 13"/>
          <p:cNvGrpSpPr/>
          <p:nvPr/>
        </p:nvGrpSpPr>
        <p:grpSpPr>
          <a:xfrm rot="-499681">
            <a:off x="1542006" y="2232266"/>
            <a:ext cx="3909621" cy="5586859"/>
            <a:chOff x="0" y="0"/>
            <a:chExt cx="1009271" cy="1442251"/>
          </a:xfrm>
        </p:grpSpPr>
        <p:sp>
          <p:nvSpPr>
            <p:cNvPr id="14" name="Freeform 14"/>
            <p:cNvSpPr/>
            <p:nvPr/>
          </p:nvSpPr>
          <p:spPr>
            <a:xfrm>
              <a:off x="0" y="0"/>
              <a:ext cx="1009271" cy="1442251"/>
            </a:xfrm>
            <a:custGeom>
              <a:avLst/>
              <a:gdLst/>
              <a:ahLst/>
              <a:cxnLst/>
              <a:rect l="l" t="t" r="r" b="b"/>
              <a:pathLst>
                <a:path w="1009271" h="1442251">
                  <a:moveTo>
                    <a:pt x="100991" y="0"/>
                  </a:moveTo>
                  <a:lnTo>
                    <a:pt x="908279" y="0"/>
                  </a:lnTo>
                  <a:cubicBezTo>
                    <a:pt x="964055" y="0"/>
                    <a:pt x="1009271" y="45215"/>
                    <a:pt x="1009271" y="100991"/>
                  </a:cubicBezTo>
                  <a:lnTo>
                    <a:pt x="1009271" y="1341259"/>
                  </a:lnTo>
                  <a:cubicBezTo>
                    <a:pt x="1009271" y="1368044"/>
                    <a:pt x="998631" y="1393731"/>
                    <a:pt x="979691" y="1412671"/>
                  </a:cubicBezTo>
                  <a:cubicBezTo>
                    <a:pt x="960751" y="1431610"/>
                    <a:pt x="935064" y="1442251"/>
                    <a:pt x="908279" y="1442251"/>
                  </a:cubicBezTo>
                  <a:lnTo>
                    <a:pt x="100991" y="1442251"/>
                  </a:lnTo>
                  <a:cubicBezTo>
                    <a:pt x="45215" y="1442251"/>
                    <a:pt x="0" y="1397035"/>
                    <a:pt x="0" y="1341259"/>
                  </a:cubicBezTo>
                  <a:lnTo>
                    <a:pt x="0" y="100991"/>
                  </a:lnTo>
                  <a:cubicBezTo>
                    <a:pt x="0" y="45215"/>
                    <a:pt x="45215" y="0"/>
                    <a:pt x="100991" y="0"/>
                  </a:cubicBezTo>
                  <a:close/>
                </a:path>
              </a:pathLst>
            </a:custGeom>
            <a:gradFill rotWithShape="1">
              <a:gsLst>
                <a:gs pos="0">
                  <a:srgbClr val="5DE0E6">
                    <a:alpha val="97000"/>
                  </a:srgbClr>
                </a:gs>
                <a:gs pos="100000">
                  <a:srgbClr val="004AAD">
                    <a:alpha val="97000"/>
                  </a:srgbClr>
                </a:gs>
              </a:gsLst>
              <a:lin ang="0"/>
            </a:gradFill>
          </p:spPr>
          <p:txBody>
            <a:bodyPr/>
            <a:lstStyle/>
            <a:p>
              <a:endParaRPr lang="en-PH"/>
            </a:p>
          </p:txBody>
        </p:sp>
        <p:sp>
          <p:nvSpPr>
            <p:cNvPr id="15" name="TextBox 15"/>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sp>
        <p:nvSpPr>
          <p:cNvPr id="16" name="TextBox 16"/>
          <p:cNvSpPr txBox="1"/>
          <p:nvPr/>
        </p:nvSpPr>
        <p:spPr>
          <a:xfrm rot="-470562">
            <a:off x="2131907" y="4400811"/>
            <a:ext cx="2152214" cy="1155409"/>
          </a:xfrm>
          <a:prstGeom prst="rect">
            <a:avLst/>
          </a:prstGeom>
        </p:spPr>
        <p:txBody>
          <a:bodyPr lIns="0" tIns="0" rIns="0" bIns="0" rtlCol="0" anchor="t">
            <a:spAutoFit/>
          </a:bodyPr>
          <a:lstStyle/>
          <a:p>
            <a:pPr marL="0" lvl="0" indent="0" algn="ctr">
              <a:lnSpc>
                <a:spcPts val="4566"/>
              </a:lnSpc>
              <a:spcBef>
                <a:spcPct val="0"/>
              </a:spcBef>
            </a:pPr>
            <a:r>
              <a:rPr lang="en-US" sz="3261">
                <a:solidFill>
                  <a:srgbClr val="FFFFFF">
                    <a:alpha val="96863"/>
                  </a:srgbClr>
                </a:solidFill>
                <a:latin typeface="Sailors"/>
                <a:ea typeface="Sailors"/>
                <a:cs typeface="Sailors"/>
                <a:sym typeface="Sailors"/>
              </a:rPr>
              <a:t>Data Movement</a:t>
            </a:r>
          </a:p>
        </p:txBody>
      </p:sp>
      <p:sp>
        <p:nvSpPr>
          <p:cNvPr id="17" name="TextBox 17"/>
          <p:cNvSpPr txBox="1"/>
          <p:nvPr/>
        </p:nvSpPr>
        <p:spPr>
          <a:xfrm rot="323389">
            <a:off x="6637173" y="5131513"/>
            <a:ext cx="2343605" cy="1155409"/>
          </a:xfrm>
          <a:prstGeom prst="rect">
            <a:avLst/>
          </a:prstGeom>
        </p:spPr>
        <p:txBody>
          <a:bodyPr lIns="0" tIns="0" rIns="0" bIns="0" rtlCol="0" anchor="t">
            <a:spAutoFit/>
          </a:bodyPr>
          <a:lstStyle/>
          <a:p>
            <a:pPr marL="0" lvl="0" indent="0" algn="ctr">
              <a:lnSpc>
                <a:spcPts val="4566"/>
              </a:lnSpc>
              <a:spcBef>
                <a:spcPct val="0"/>
              </a:spcBef>
            </a:pPr>
            <a:r>
              <a:rPr lang="en-US" sz="3261">
                <a:solidFill>
                  <a:srgbClr val="FFFFFF">
                    <a:alpha val="19608"/>
                  </a:srgbClr>
                </a:solidFill>
                <a:latin typeface="Sailors"/>
                <a:ea typeface="Sailors"/>
                <a:cs typeface="Sailors"/>
                <a:sym typeface="Sailors"/>
              </a:rPr>
              <a:t>Comparison and jump</a:t>
            </a:r>
          </a:p>
        </p:txBody>
      </p:sp>
      <p:grpSp>
        <p:nvGrpSpPr>
          <p:cNvPr id="18" name="Group 18"/>
          <p:cNvGrpSpPr/>
          <p:nvPr/>
        </p:nvGrpSpPr>
        <p:grpSpPr>
          <a:xfrm rot="718266">
            <a:off x="8236129" y="2917391"/>
            <a:ext cx="3909621" cy="5586859"/>
            <a:chOff x="0" y="0"/>
            <a:chExt cx="1009271" cy="1442251"/>
          </a:xfrm>
        </p:grpSpPr>
        <p:sp>
          <p:nvSpPr>
            <p:cNvPr id="19" name="Freeform 19"/>
            <p:cNvSpPr/>
            <p:nvPr/>
          </p:nvSpPr>
          <p:spPr>
            <a:xfrm>
              <a:off x="0" y="0"/>
              <a:ext cx="1009271" cy="1442251"/>
            </a:xfrm>
            <a:custGeom>
              <a:avLst/>
              <a:gdLst/>
              <a:ahLst/>
              <a:cxnLst/>
              <a:rect l="l" t="t" r="r" b="b"/>
              <a:pathLst>
                <a:path w="1009271" h="1442251">
                  <a:moveTo>
                    <a:pt x="100991" y="0"/>
                  </a:moveTo>
                  <a:lnTo>
                    <a:pt x="908279" y="0"/>
                  </a:lnTo>
                  <a:cubicBezTo>
                    <a:pt x="964055" y="0"/>
                    <a:pt x="1009271" y="45215"/>
                    <a:pt x="1009271" y="100991"/>
                  </a:cubicBezTo>
                  <a:lnTo>
                    <a:pt x="1009271" y="1341259"/>
                  </a:lnTo>
                  <a:cubicBezTo>
                    <a:pt x="1009271" y="1368044"/>
                    <a:pt x="998631" y="1393731"/>
                    <a:pt x="979691" y="1412671"/>
                  </a:cubicBezTo>
                  <a:cubicBezTo>
                    <a:pt x="960751" y="1431610"/>
                    <a:pt x="935064" y="1442251"/>
                    <a:pt x="908279" y="1442251"/>
                  </a:cubicBezTo>
                  <a:lnTo>
                    <a:pt x="100991" y="1442251"/>
                  </a:lnTo>
                  <a:cubicBezTo>
                    <a:pt x="45215" y="1442251"/>
                    <a:pt x="0" y="1397035"/>
                    <a:pt x="0" y="1341259"/>
                  </a:cubicBezTo>
                  <a:lnTo>
                    <a:pt x="0" y="100991"/>
                  </a:lnTo>
                  <a:cubicBezTo>
                    <a:pt x="0" y="45215"/>
                    <a:pt x="45215" y="0"/>
                    <a:pt x="100991" y="0"/>
                  </a:cubicBezTo>
                  <a:close/>
                </a:path>
              </a:pathLst>
            </a:custGeom>
            <a:gradFill rotWithShape="1">
              <a:gsLst>
                <a:gs pos="0">
                  <a:srgbClr val="8C52FF">
                    <a:alpha val="20000"/>
                  </a:srgbClr>
                </a:gs>
                <a:gs pos="100000">
                  <a:srgbClr val="5CE1E6">
                    <a:alpha val="20000"/>
                  </a:srgbClr>
                </a:gs>
              </a:gsLst>
              <a:lin ang="0"/>
            </a:gradFill>
          </p:spPr>
          <p:txBody>
            <a:bodyPr/>
            <a:lstStyle/>
            <a:p>
              <a:endParaRPr lang="en-PH"/>
            </a:p>
          </p:txBody>
        </p:sp>
        <p:sp>
          <p:nvSpPr>
            <p:cNvPr id="20" name="TextBox 20"/>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sp>
        <p:nvSpPr>
          <p:cNvPr id="21" name="TextBox 21"/>
          <p:cNvSpPr txBox="1"/>
          <p:nvPr/>
        </p:nvSpPr>
        <p:spPr>
          <a:xfrm rot="581500">
            <a:off x="9027154" y="5086171"/>
            <a:ext cx="2343605" cy="1155409"/>
          </a:xfrm>
          <a:prstGeom prst="rect">
            <a:avLst/>
          </a:prstGeom>
        </p:spPr>
        <p:txBody>
          <a:bodyPr lIns="0" tIns="0" rIns="0" bIns="0" rtlCol="0" anchor="t">
            <a:spAutoFit/>
          </a:bodyPr>
          <a:lstStyle/>
          <a:p>
            <a:pPr marL="0" lvl="0" indent="0" algn="ctr">
              <a:lnSpc>
                <a:spcPts val="4566"/>
              </a:lnSpc>
              <a:spcBef>
                <a:spcPct val="0"/>
              </a:spcBef>
            </a:pPr>
            <a:r>
              <a:rPr lang="en-US" sz="3261">
                <a:solidFill>
                  <a:srgbClr val="FFFFFF">
                    <a:alpha val="19608"/>
                  </a:srgbClr>
                </a:solidFill>
                <a:latin typeface="Sailors"/>
                <a:ea typeface="Sailors"/>
                <a:cs typeface="Sailors"/>
                <a:sym typeface="Sailors"/>
              </a:rPr>
              <a:t>Arithmetic operations</a:t>
            </a:r>
          </a:p>
        </p:txBody>
      </p:sp>
      <p:grpSp>
        <p:nvGrpSpPr>
          <p:cNvPr id="22" name="Group 22"/>
          <p:cNvGrpSpPr/>
          <p:nvPr/>
        </p:nvGrpSpPr>
        <p:grpSpPr>
          <a:xfrm rot="1128666">
            <a:off x="10566591" y="3098241"/>
            <a:ext cx="3849391" cy="5586859"/>
            <a:chOff x="0" y="0"/>
            <a:chExt cx="993722" cy="1442251"/>
          </a:xfrm>
        </p:grpSpPr>
        <p:sp>
          <p:nvSpPr>
            <p:cNvPr id="23" name="Freeform 23"/>
            <p:cNvSpPr/>
            <p:nvPr/>
          </p:nvSpPr>
          <p:spPr>
            <a:xfrm>
              <a:off x="0" y="0"/>
              <a:ext cx="993722" cy="1442251"/>
            </a:xfrm>
            <a:custGeom>
              <a:avLst/>
              <a:gdLst/>
              <a:ahLst/>
              <a:cxnLst/>
              <a:rect l="l" t="t" r="r" b="b"/>
              <a:pathLst>
                <a:path w="993722" h="1442251">
                  <a:moveTo>
                    <a:pt x="102572" y="0"/>
                  </a:moveTo>
                  <a:lnTo>
                    <a:pt x="891151" y="0"/>
                  </a:lnTo>
                  <a:cubicBezTo>
                    <a:pt x="918354" y="0"/>
                    <a:pt x="944444" y="10807"/>
                    <a:pt x="963680" y="30043"/>
                  </a:cubicBezTo>
                  <a:cubicBezTo>
                    <a:pt x="982916" y="49278"/>
                    <a:pt x="993722" y="75368"/>
                    <a:pt x="993722" y="102572"/>
                  </a:cubicBezTo>
                  <a:lnTo>
                    <a:pt x="993722" y="1339679"/>
                  </a:lnTo>
                  <a:cubicBezTo>
                    <a:pt x="993722" y="1366883"/>
                    <a:pt x="982916" y="1392972"/>
                    <a:pt x="963680" y="1412208"/>
                  </a:cubicBezTo>
                  <a:cubicBezTo>
                    <a:pt x="944444" y="1431444"/>
                    <a:pt x="918354" y="1442251"/>
                    <a:pt x="891151" y="1442251"/>
                  </a:cubicBezTo>
                  <a:lnTo>
                    <a:pt x="102572" y="1442251"/>
                  </a:lnTo>
                  <a:cubicBezTo>
                    <a:pt x="75368" y="1442251"/>
                    <a:pt x="49278" y="1431444"/>
                    <a:pt x="30043" y="1412208"/>
                  </a:cubicBezTo>
                  <a:cubicBezTo>
                    <a:pt x="10807" y="1392972"/>
                    <a:pt x="0" y="1366883"/>
                    <a:pt x="0" y="1339679"/>
                  </a:cubicBezTo>
                  <a:lnTo>
                    <a:pt x="0" y="102572"/>
                  </a:lnTo>
                  <a:cubicBezTo>
                    <a:pt x="0" y="75368"/>
                    <a:pt x="10807" y="49278"/>
                    <a:pt x="30043" y="30043"/>
                  </a:cubicBezTo>
                  <a:cubicBezTo>
                    <a:pt x="49278" y="10807"/>
                    <a:pt x="75368" y="0"/>
                    <a:pt x="102572" y="0"/>
                  </a:cubicBezTo>
                  <a:close/>
                </a:path>
              </a:pathLst>
            </a:custGeom>
            <a:gradFill rotWithShape="1">
              <a:gsLst>
                <a:gs pos="0">
                  <a:srgbClr val="004AAD">
                    <a:alpha val="20000"/>
                  </a:srgbClr>
                </a:gs>
                <a:gs pos="100000">
                  <a:srgbClr val="CB6CE6">
                    <a:alpha val="20000"/>
                  </a:srgbClr>
                </a:gs>
              </a:gsLst>
              <a:lin ang="0"/>
            </a:gradFill>
          </p:spPr>
          <p:txBody>
            <a:bodyPr/>
            <a:lstStyle/>
            <a:p>
              <a:endParaRPr lang="en-PH"/>
            </a:p>
          </p:txBody>
        </p:sp>
        <p:sp>
          <p:nvSpPr>
            <p:cNvPr id="24" name="TextBox 24"/>
            <p:cNvSpPr txBox="1"/>
            <p:nvPr/>
          </p:nvSpPr>
          <p:spPr>
            <a:xfrm>
              <a:off x="0" y="-38100"/>
              <a:ext cx="993722" cy="1480351"/>
            </a:xfrm>
            <a:prstGeom prst="rect">
              <a:avLst/>
            </a:prstGeom>
          </p:spPr>
          <p:txBody>
            <a:bodyPr lIns="50800" tIns="50800" rIns="50800" bIns="50800" rtlCol="0" anchor="ctr"/>
            <a:lstStyle/>
            <a:p>
              <a:pPr algn="ctr">
                <a:lnSpc>
                  <a:spcPts val="2226"/>
                </a:lnSpc>
              </a:pPr>
              <a:endParaRPr/>
            </a:p>
          </p:txBody>
        </p:sp>
      </p:grpSp>
      <p:sp>
        <p:nvSpPr>
          <p:cNvPr id="25" name="TextBox 25"/>
          <p:cNvSpPr txBox="1"/>
          <p:nvPr/>
        </p:nvSpPr>
        <p:spPr>
          <a:xfrm rot="1148573">
            <a:off x="11316132" y="5288031"/>
            <a:ext cx="2343605" cy="1155409"/>
          </a:xfrm>
          <a:prstGeom prst="rect">
            <a:avLst/>
          </a:prstGeom>
        </p:spPr>
        <p:txBody>
          <a:bodyPr lIns="0" tIns="0" rIns="0" bIns="0" rtlCol="0" anchor="t">
            <a:spAutoFit/>
          </a:bodyPr>
          <a:lstStyle/>
          <a:p>
            <a:pPr marL="0" lvl="0" indent="0" algn="ctr">
              <a:lnSpc>
                <a:spcPts val="4566"/>
              </a:lnSpc>
              <a:spcBef>
                <a:spcPct val="0"/>
              </a:spcBef>
            </a:pPr>
            <a:r>
              <a:rPr lang="en-US" sz="3261">
                <a:solidFill>
                  <a:srgbClr val="FFFFFF">
                    <a:alpha val="19608"/>
                  </a:srgbClr>
                </a:solidFill>
                <a:latin typeface="Sailors"/>
                <a:ea typeface="Sailors"/>
                <a:cs typeface="Sailors"/>
                <a:sym typeface="Sailors"/>
              </a:rPr>
              <a:t>Shift operation</a:t>
            </a:r>
          </a:p>
        </p:txBody>
      </p:sp>
      <p:grpSp>
        <p:nvGrpSpPr>
          <p:cNvPr id="26" name="Group 26"/>
          <p:cNvGrpSpPr/>
          <p:nvPr/>
        </p:nvGrpSpPr>
        <p:grpSpPr>
          <a:xfrm rot="1368365">
            <a:off x="12710760" y="3777283"/>
            <a:ext cx="3909621" cy="5586859"/>
            <a:chOff x="0" y="0"/>
            <a:chExt cx="1009271" cy="1442251"/>
          </a:xfrm>
        </p:grpSpPr>
        <p:sp>
          <p:nvSpPr>
            <p:cNvPr id="27" name="Freeform 27"/>
            <p:cNvSpPr/>
            <p:nvPr/>
          </p:nvSpPr>
          <p:spPr>
            <a:xfrm>
              <a:off x="0" y="0"/>
              <a:ext cx="1009271" cy="1442251"/>
            </a:xfrm>
            <a:custGeom>
              <a:avLst/>
              <a:gdLst/>
              <a:ahLst/>
              <a:cxnLst/>
              <a:rect l="l" t="t" r="r" b="b"/>
              <a:pathLst>
                <a:path w="1009271" h="1442251">
                  <a:moveTo>
                    <a:pt x="100991" y="0"/>
                  </a:moveTo>
                  <a:lnTo>
                    <a:pt x="908279" y="0"/>
                  </a:lnTo>
                  <a:cubicBezTo>
                    <a:pt x="964055" y="0"/>
                    <a:pt x="1009271" y="45215"/>
                    <a:pt x="1009271" y="100991"/>
                  </a:cubicBezTo>
                  <a:lnTo>
                    <a:pt x="1009271" y="1341259"/>
                  </a:lnTo>
                  <a:cubicBezTo>
                    <a:pt x="1009271" y="1368044"/>
                    <a:pt x="998631" y="1393731"/>
                    <a:pt x="979691" y="1412671"/>
                  </a:cubicBezTo>
                  <a:cubicBezTo>
                    <a:pt x="960751" y="1431610"/>
                    <a:pt x="935064" y="1442251"/>
                    <a:pt x="908279" y="1442251"/>
                  </a:cubicBezTo>
                  <a:lnTo>
                    <a:pt x="100991" y="1442251"/>
                  </a:lnTo>
                  <a:cubicBezTo>
                    <a:pt x="45215" y="1442251"/>
                    <a:pt x="0" y="1397035"/>
                    <a:pt x="0" y="1341259"/>
                  </a:cubicBezTo>
                  <a:lnTo>
                    <a:pt x="0" y="100991"/>
                  </a:lnTo>
                  <a:cubicBezTo>
                    <a:pt x="0" y="45215"/>
                    <a:pt x="45215" y="0"/>
                    <a:pt x="100991" y="0"/>
                  </a:cubicBezTo>
                  <a:close/>
                </a:path>
              </a:pathLst>
            </a:custGeom>
            <a:gradFill rotWithShape="1">
              <a:gsLst>
                <a:gs pos="0">
                  <a:srgbClr val="004AAD">
                    <a:alpha val="20000"/>
                  </a:srgbClr>
                </a:gs>
                <a:gs pos="100000">
                  <a:srgbClr val="CB6CE6">
                    <a:alpha val="20000"/>
                  </a:srgbClr>
                </a:gs>
              </a:gsLst>
              <a:lin ang="0"/>
            </a:gradFill>
          </p:spPr>
          <p:txBody>
            <a:bodyPr/>
            <a:lstStyle/>
            <a:p>
              <a:endParaRPr lang="en-PH"/>
            </a:p>
          </p:txBody>
        </p:sp>
        <p:sp>
          <p:nvSpPr>
            <p:cNvPr id="28" name="TextBox 28"/>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sp>
        <p:nvSpPr>
          <p:cNvPr id="29" name="TextBox 29"/>
          <p:cNvSpPr txBox="1"/>
          <p:nvPr/>
        </p:nvSpPr>
        <p:spPr>
          <a:xfrm rot="1414250">
            <a:off x="13512812" y="5663607"/>
            <a:ext cx="2343605" cy="1726909"/>
          </a:xfrm>
          <a:prstGeom prst="rect">
            <a:avLst/>
          </a:prstGeom>
        </p:spPr>
        <p:txBody>
          <a:bodyPr lIns="0" tIns="0" rIns="0" bIns="0" rtlCol="0" anchor="t">
            <a:spAutoFit/>
          </a:bodyPr>
          <a:lstStyle/>
          <a:p>
            <a:pPr marL="0" lvl="0" indent="0" algn="ctr">
              <a:lnSpc>
                <a:spcPts val="4566"/>
              </a:lnSpc>
              <a:spcBef>
                <a:spcPct val="0"/>
              </a:spcBef>
            </a:pPr>
            <a:r>
              <a:rPr lang="en-US" sz="3261">
                <a:solidFill>
                  <a:srgbClr val="FFFFFF">
                    <a:alpha val="19608"/>
                  </a:srgbClr>
                </a:solidFill>
                <a:latin typeface="Sailors"/>
                <a:ea typeface="Sailors"/>
                <a:cs typeface="Sailors"/>
                <a:sym typeface="Sailors"/>
              </a:rPr>
              <a:t>Bitwise logic operation</a:t>
            </a:r>
          </a:p>
        </p:txBody>
      </p:sp>
      <p:sp>
        <p:nvSpPr>
          <p:cNvPr id="33" name="TextBox 33"/>
          <p:cNvSpPr txBox="1"/>
          <p:nvPr/>
        </p:nvSpPr>
        <p:spPr>
          <a:xfrm>
            <a:off x="165271" y="185810"/>
            <a:ext cx="8921288" cy="493638"/>
          </a:xfrm>
          <a:prstGeom prst="rect">
            <a:avLst/>
          </a:prstGeom>
        </p:spPr>
        <p:txBody>
          <a:bodyPr lIns="0" tIns="0" rIns="0" bIns="0" rtlCol="0" anchor="t">
            <a:spAutoFit/>
          </a:bodyPr>
          <a:lstStyle/>
          <a:p>
            <a:pPr marL="0" lvl="0" indent="0" algn="l">
              <a:lnSpc>
                <a:spcPts val="3615"/>
              </a:lnSpc>
              <a:spcBef>
                <a:spcPct val="0"/>
              </a:spcBef>
            </a:pPr>
            <a:r>
              <a:rPr lang="en-US" sz="3228" b="1" spc="-96">
                <a:solidFill>
                  <a:srgbClr val="FFFFFF"/>
                </a:solidFill>
                <a:latin typeface="Poppins Bold"/>
                <a:ea typeface="Poppins Bold"/>
                <a:cs typeface="Poppins Bold"/>
                <a:sym typeface="Poppins Bold"/>
              </a:rPr>
              <a:t>6.6 Instruction Set in Assembly Language</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sp>
        <p:nvSpPr>
          <p:cNvPr id="3" name="TextBox 3"/>
          <p:cNvSpPr txBox="1"/>
          <p:nvPr/>
        </p:nvSpPr>
        <p:spPr>
          <a:xfrm>
            <a:off x="347832" y="1542562"/>
            <a:ext cx="9682484"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Data Movement</a:t>
            </a:r>
          </a:p>
        </p:txBody>
      </p:sp>
      <p:sp>
        <p:nvSpPr>
          <p:cNvPr id="4" name="TextBox 4"/>
          <p:cNvSpPr txBox="1"/>
          <p:nvPr/>
        </p:nvSpPr>
        <p:spPr>
          <a:xfrm>
            <a:off x="347832" y="2222312"/>
            <a:ext cx="10929395" cy="514334"/>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involves loading data into a register / storing data in memory.</a:t>
            </a:r>
          </a:p>
        </p:txBody>
      </p:sp>
      <p:grpSp>
        <p:nvGrpSpPr>
          <p:cNvPr id="5" name="Group 5"/>
          <p:cNvGrpSpPr/>
          <p:nvPr/>
        </p:nvGrpSpPr>
        <p:grpSpPr>
          <a:xfrm>
            <a:off x="0" y="-36799"/>
            <a:ext cx="9251830" cy="1065499"/>
            <a:chOff x="0" y="0"/>
            <a:chExt cx="3442595" cy="396471"/>
          </a:xfrm>
        </p:grpSpPr>
        <p:sp>
          <p:nvSpPr>
            <p:cNvPr id="6" name="Freeform 6"/>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7" name="Freeform 7"/>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8" name="Group 8"/>
          <p:cNvGrpSpPr/>
          <p:nvPr/>
        </p:nvGrpSpPr>
        <p:grpSpPr>
          <a:xfrm>
            <a:off x="1450223" y="3593863"/>
            <a:ext cx="3276218" cy="762473"/>
            <a:chOff x="0" y="0"/>
            <a:chExt cx="910857" cy="211983"/>
          </a:xfrm>
        </p:grpSpPr>
        <p:sp>
          <p:nvSpPr>
            <p:cNvPr id="9" name="Freeform 9"/>
            <p:cNvSpPr/>
            <p:nvPr/>
          </p:nvSpPr>
          <p:spPr>
            <a:xfrm>
              <a:off x="0" y="0"/>
              <a:ext cx="910857" cy="211983"/>
            </a:xfrm>
            <a:custGeom>
              <a:avLst/>
              <a:gdLst/>
              <a:ahLst/>
              <a:cxnLst/>
              <a:rect l="l" t="t" r="r" b="b"/>
              <a:pathLst>
                <a:path w="910857" h="211983">
                  <a:moveTo>
                    <a:pt x="105992" y="0"/>
                  </a:moveTo>
                  <a:lnTo>
                    <a:pt x="804865" y="0"/>
                  </a:lnTo>
                  <a:cubicBezTo>
                    <a:pt x="832976" y="0"/>
                    <a:pt x="859935" y="11167"/>
                    <a:pt x="879812" y="31044"/>
                  </a:cubicBezTo>
                  <a:cubicBezTo>
                    <a:pt x="899690" y="50922"/>
                    <a:pt x="910857" y="77881"/>
                    <a:pt x="910857" y="105992"/>
                  </a:cubicBezTo>
                  <a:lnTo>
                    <a:pt x="910857" y="105992"/>
                  </a:lnTo>
                  <a:cubicBezTo>
                    <a:pt x="910857" y="134102"/>
                    <a:pt x="899690" y="161062"/>
                    <a:pt x="879812" y="180939"/>
                  </a:cubicBezTo>
                  <a:cubicBezTo>
                    <a:pt x="859935" y="200816"/>
                    <a:pt x="832976" y="211983"/>
                    <a:pt x="804865"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FFDE59"/>
            </a:solidFill>
          </p:spPr>
          <p:txBody>
            <a:bodyPr/>
            <a:lstStyle/>
            <a:p>
              <a:endParaRPr lang="en-PH"/>
            </a:p>
          </p:txBody>
        </p:sp>
        <p:sp>
          <p:nvSpPr>
            <p:cNvPr id="10" name="TextBox 10"/>
            <p:cNvSpPr txBox="1"/>
            <p:nvPr/>
          </p:nvSpPr>
          <p:spPr>
            <a:xfrm>
              <a:off x="0" y="-28575"/>
              <a:ext cx="910857" cy="240558"/>
            </a:xfrm>
            <a:prstGeom prst="rect">
              <a:avLst/>
            </a:prstGeom>
          </p:spPr>
          <p:txBody>
            <a:bodyPr lIns="50800" tIns="50800" rIns="50800" bIns="50800" rtlCol="0" anchor="ctr"/>
            <a:lstStyle/>
            <a:p>
              <a:pPr algn="ctr">
                <a:lnSpc>
                  <a:spcPts val="2595"/>
                </a:lnSpc>
              </a:pPr>
              <a:endParaRPr/>
            </a:p>
          </p:txBody>
        </p:sp>
      </p:grpSp>
      <p:grpSp>
        <p:nvGrpSpPr>
          <p:cNvPr id="11" name="Group 11"/>
          <p:cNvGrpSpPr/>
          <p:nvPr/>
        </p:nvGrpSpPr>
        <p:grpSpPr>
          <a:xfrm>
            <a:off x="1450223" y="4515917"/>
            <a:ext cx="3276218" cy="762473"/>
            <a:chOff x="0" y="0"/>
            <a:chExt cx="910857" cy="211983"/>
          </a:xfrm>
        </p:grpSpPr>
        <p:sp>
          <p:nvSpPr>
            <p:cNvPr id="12" name="Freeform 12"/>
            <p:cNvSpPr/>
            <p:nvPr/>
          </p:nvSpPr>
          <p:spPr>
            <a:xfrm>
              <a:off x="0" y="0"/>
              <a:ext cx="910857" cy="211983"/>
            </a:xfrm>
            <a:custGeom>
              <a:avLst/>
              <a:gdLst/>
              <a:ahLst/>
              <a:cxnLst/>
              <a:rect l="l" t="t" r="r" b="b"/>
              <a:pathLst>
                <a:path w="910857" h="211983">
                  <a:moveTo>
                    <a:pt x="105992" y="0"/>
                  </a:moveTo>
                  <a:lnTo>
                    <a:pt x="804865" y="0"/>
                  </a:lnTo>
                  <a:cubicBezTo>
                    <a:pt x="832976" y="0"/>
                    <a:pt x="859935" y="11167"/>
                    <a:pt x="879812" y="31044"/>
                  </a:cubicBezTo>
                  <a:cubicBezTo>
                    <a:pt x="899690" y="50922"/>
                    <a:pt x="910857" y="77881"/>
                    <a:pt x="910857" y="105992"/>
                  </a:cubicBezTo>
                  <a:lnTo>
                    <a:pt x="910857" y="105992"/>
                  </a:lnTo>
                  <a:cubicBezTo>
                    <a:pt x="910857" y="134102"/>
                    <a:pt x="899690" y="161062"/>
                    <a:pt x="879812" y="180939"/>
                  </a:cubicBezTo>
                  <a:cubicBezTo>
                    <a:pt x="859935" y="200816"/>
                    <a:pt x="832976" y="211983"/>
                    <a:pt x="804865"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FFDE59"/>
            </a:solidFill>
          </p:spPr>
          <p:txBody>
            <a:bodyPr/>
            <a:lstStyle/>
            <a:p>
              <a:endParaRPr lang="en-PH"/>
            </a:p>
          </p:txBody>
        </p:sp>
        <p:sp>
          <p:nvSpPr>
            <p:cNvPr id="13" name="TextBox 13"/>
            <p:cNvSpPr txBox="1"/>
            <p:nvPr/>
          </p:nvSpPr>
          <p:spPr>
            <a:xfrm>
              <a:off x="0" y="-28575"/>
              <a:ext cx="910857" cy="240558"/>
            </a:xfrm>
            <a:prstGeom prst="rect">
              <a:avLst/>
            </a:prstGeom>
          </p:spPr>
          <p:txBody>
            <a:bodyPr lIns="50800" tIns="50800" rIns="50800" bIns="50800" rtlCol="0" anchor="ctr"/>
            <a:lstStyle/>
            <a:p>
              <a:pPr algn="ctr">
                <a:lnSpc>
                  <a:spcPts val="2595"/>
                </a:lnSpc>
              </a:pPr>
              <a:endParaRPr/>
            </a:p>
          </p:txBody>
        </p:sp>
      </p:grpSp>
      <p:grpSp>
        <p:nvGrpSpPr>
          <p:cNvPr id="14" name="Group 14"/>
          <p:cNvGrpSpPr/>
          <p:nvPr/>
        </p:nvGrpSpPr>
        <p:grpSpPr>
          <a:xfrm>
            <a:off x="1450223" y="5440808"/>
            <a:ext cx="3276218" cy="762473"/>
            <a:chOff x="0" y="0"/>
            <a:chExt cx="910857" cy="211983"/>
          </a:xfrm>
        </p:grpSpPr>
        <p:sp>
          <p:nvSpPr>
            <p:cNvPr id="15" name="Freeform 15"/>
            <p:cNvSpPr/>
            <p:nvPr/>
          </p:nvSpPr>
          <p:spPr>
            <a:xfrm>
              <a:off x="0" y="0"/>
              <a:ext cx="910857" cy="211983"/>
            </a:xfrm>
            <a:custGeom>
              <a:avLst/>
              <a:gdLst/>
              <a:ahLst/>
              <a:cxnLst/>
              <a:rect l="l" t="t" r="r" b="b"/>
              <a:pathLst>
                <a:path w="910857" h="211983">
                  <a:moveTo>
                    <a:pt x="105992" y="0"/>
                  </a:moveTo>
                  <a:lnTo>
                    <a:pt x="804865" y="0"/>
                  </a:lnTo>
                  <a:cubicBezTo>
                    <a:pt x="832976" y="0"/>
                    <a:pt x="859935" y="11167"/>
                    <a:pt x="879812" y="31044"/>
                  </a:cubicBezTo>
                  <a:cubicBezTo>
                    <a:pt x="899690" y="50922"/>
                    <a:pt x="910857" y="77881"/>
                    <a:pt x="910857" y="105992"/>
                  </a:cubicBezTo>
                  <a:lnTo>
                    <a:pt x="910857" y="105992"/>
                  </a:lnTo>
                  <a:cubicBezTo>
                    <a:pt x="910857" y="134102"/>
                    <a:pt x="899690" y="161062"/>
                    <a:pt x="879812" y="180939"/>
                  </a:cubicBezTo>
                  <a:cubicBezTo>
                    <a:pt x="859935" y="200816"/>
                    <a:pt x="832976" y="211983"/>
                    <a:pt x="804865"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FFDE59"/>
            </a:solidFill>
          </p:spPr>
          <p:txBody>
            <a:bodyPr/>
            <a:lstStyle/>
            <a:p>
              <a:endParaRPr lang="en-PH"/>
            </a:p>
          </p:txBody>
        </p:sp>
        <p:sp>
          <p:nvSpPr>
            <p:cNvPr id="16" name="TextBox 16"/>
            <p:cNvSpPr txBox="1"/>
            <p:nvPr/>
          </p:nvSpPr>
          <p:spPr>
            <a:xfrm>
              <a:off x="0" y="-28575"/>
              <a:ext cx="910857" cy="240558"/>
            </a:xfrm>
            <a:prstGeom prst="rect">
              <a:avLst/>
            </a:prstGeom>
          </p:spPr>
          <p:txBody>
            <a:bodyPr lIns="50800" tIns="50800" rIns="50800" bIns="50800" rtlCol="0" anchor="ctr"/>
            <a:lstStyle/>
            <a:p>
              <a:pPr algn="ctr">
                <a:lnSpc>
                  <a:spcPts val="2595"/>
                </a:lnSpc>
              </a:pPr>
              <a:endParaRPr/>
            </a:p>
          </p:txBody>
        </p:sp>
      </p:grpSp>
      <p:grpSp>
        <p:nvGrpSpPr>
          <p:cNvPr id="17" name="Group 17"/>
          <p:cNvGrpSpPr/>
          <p:nvPr/>
        </p:nvGrpSpPr>
        <p:grpSpPr>
          <a:xfrm>
            <a:off x="1450223" y="6365699"/>
            <a:ext cx="3276218" cy="762473"/>
            <a:chOff x="0" y="0"/>
            <a:chExt cx="910857" cy="211983"/>
          </a:xfrm>
        </p:grpSpPr>
        <p:sp>
          <p:nvSpPr>
            <p:cNvPr id="18" name="Freeform 18"/>
            <p:cNvSpPr/>
            <p:nvPr/>
          </p:nvSpPr>
          <p:spPr>
            <a:xfrm>
              <a:off x="0" y="0"/>
              <a:ext cx="910857" cy="211983"/>
            </a:xfrm>
            <a:custGeom>
              <a:avLst/>
              <a:gdLst/>
              <a:ahLst/>
              <a:cxnLst/>
              <a:rect l="l" t="t" r="r" b="b"/>
              <a:pathLst>
                <a:path w="910857" h="211983">
                  <a:moveTo>
                    <a:pt x="105992" y="0"/>
                  </a:moveTo>
                  <a:lnTo>
                    <a:pt x="804865" y="0"/>
                  </a:lnTo>
                  <a:cubicBezTo>
                    <a:pt x="832976" y="0"/>
                    <a:pt x="859935" y="11167"/>
                    <a:pt x="879812" y="31044"/>
                  </a:cubicBezTo>
                  <a:cubicBezTo>
                    <a:pt x="899690" y="50922"/>
                    <a:pt x="910857" y="77881"/>
                    <a:pt x="910857" y="105992"/>
                  </a:cubicBezTo>
                  <a:lnTo>
                    <a:pt x="910857" y="105992"/>
                  </a:lnTo>
                  <a:cubicBezTo>
                    <a:pt x="910857" y="134102"/>
                    <a:pt x="899690" y="161062"/>
                    <a:pt x="879812" y="180939"/>
                  </a:cubicBezTo>
                  <a:cubicBezTo>
                    <a:pt x="859935" y="200816"/>
                    <a:pt x="832976" y="211983"/>
                    <a:pt x="804865"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FFDE59"/>
            </a:solidFill>
          </p:spPr>
          <p:txBody>
            <a:bodyPr/>
            <a:lstStyle/>
            <a:p>
              <a:endParaRPr lang="en-PH"/>
            </a:p>
          </p:txBody>
        </p:sp>
        <p:sp>
          <p:nvSpPr>
            <p:cNvPr id="19" name="TextBox 19"/>
            <p:cNvSpPr txBox="1"/>
            <p:nvPr/>
          </p:nvSpPr>
          <p:spPr>
            <a:xfrm>
              <a:off x="0" y="-28575"/>
              <a:ext cx="910857" cy="240558"/>
            </a:xfrm>
            <a:prstGeom prst="rect">
              <a:avLst/>
            </a:prstGeom>
          </p:spPr>
          <p:txBody>
            <a:bodyPr lIns="50800" tIns="50800" rIns="50800" bIns="50800" rtlCol="0" anchor="ctr"/>
            <a:lstStyle/>
            <a:p>
              <a:pPr algn="ctr">
                <a:lnSpc>
                  <a:spcPts val="2595"/>
                </a:lnSpc>
              </a:pPr>
              <a:endParaRPr/>
            </a:p>
          </p:txBody>
        </p:sp>
      </p:grpSp>
      <p:grpSp>
        <p:nvGrpSpPr>
          <p:cNvPr id="20" name="Group 20"/>
          <p:cNvGrpSpPr/>
          <p:nvPr/>
        </p:nvGrpSpPr>
        <p:grpSpPr>
          <a:xfrm>
            <a:off x="1450223" y="7290590"/>
            <a:ext cx="3276218" cy="762473"/>
            <a:chOff x="0" y="0"/>
            <a:chExt cx="910857" cy="211983"/>
          </a:xfrm>
        </p:grpSpPr>
        <p:sp>
          <p:nvSpPr>
            <p:cNvPr id="21" name="Freeform 21"/>
            <p:cNvSpPr/>
            <p:nvPr/>
          </p:nvSpPr>
          <p:spPr>
            <a:xfrm>
              <a:off x="0" y="0"/>
              <a:ext cx="910857" cy="211983"/>
            </a:xfrm>
            <a:custGeom>
              <a:avLst/>
              <a:gdLst/>
              <a:ahLst/>
              <a:cxnLst/>
              <a:rect l="l" t="t" r="r" b="b"/>
              <a:pathLst>
                <a:path w="910857" h="211983">
                  <a:moveTo>
                    <a:pt x="105992" y="0"/>
                  </a:moveTo>
                  <a:lnTo>
                    <a:pt x="804865" y="0"/>
                  </a:lnTo>
                  <a:cubicBezTo>
                    <a:pt x="832976" y="0"/>
                    <a:pt x="859935" y="11167"/>
                    <a:pt x="879812" y="31044"/>
                  </a:cubicBezTo>
                  <a:cubicBezTo>
                    <a:pt x="899690" y="50922"/>
                    <a:pt x="910857" y="77881"/>
                    <a:pt x="910857" y="105992"/>
                  </a:cubicBezTo>
                  <a:lnTo>
                    <a:pt x="910857" y="105992"/>
                  </a:lnTo>
                  <a:cubicBezTo>
                    <a:pt x="910857" y="134102"/>
                    <a:pt x="899690" y="161062"/>
                    <a:pt x="879812" y="180939"/>
                  </a:cubicBezTo>
                  <a:cubicBezTo>
                    <a:pt x="859935" y="200816"/>
                    <a:pt x="832976" y="211983"/>
                    <a:pt x="804865"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FFDE59"/>
            </a:solidFill>
          </p:spPr>
          <p:txBody>
            <a:bodyPr/>
            <a:lstStyle/>
            <a:p>
              <a:endParaRPr lang="en-PH"/>
            </a:p>
          </p:txBody>
        </p:sp>
        <p:sp>
          <p:nvSpPr>
            <p:cNvPr id="22" name="TextBox 22"/>
            <p:cNvSpPr txBox="1"/>
            <p:nvPr/>
          </p:nvSpPr>
          <p:spPr>
            <a:xfrm>
              <a:off x="0" y="-28575"/>
              <a:ext cx="910857" cy="240558"/>
            </a:xfrm>
            <a:prstGeom prst="rect">
              <a:avLst/>
            </a:prstGeom>
          </p:spPr>
          <p:txBody>
            <a:bodyPr lIns="50800" tIns="50800" rIns="50800" bIns="50800" rtlCol="0" anchor="ctr"/>
            <a:lstStyle/>
            <a:p>
              <a:pPr algn="ctr">
                <a:lnSpc>
                  <a:spcPts val="2595"/>
                </a:lnSpc>
              </a:pPr>
              <a:endParaRPr/>
            </a:p>
          </p:txBody>
        </p:sp>
      </p:grpSp>
      <p:grpSp>
        <p:nvGrpSpPr>
          <p:cNvPr id="23" name="Group 23"/>
          <p:cNvGrpSpPr/>
          <p:nvPr/>
        </p:nvGrpSpPr>
        <p:grpSpPr>
          <a:xfrm>
            <a:off x="1450223" y="8215481"/>
            <a:ext cx="3276218" cy="762473"/>
            <a:chOff x="0" y="0"/>
            <a:chExt cx="910857" cy="211983"/>
          </a:xfrm>
        </p:grpSpPr>
        <p:sp>
          <p:nvSpPr>
            <p:cNvPr id="24" name="Freeform 24"/>
            <p:cNvSpPr/>
            <p:nvPr/>
          </p:nvSpPr>
          <p:spPr>
            <a:xfrm>
              <a:off x="0" y="0"/>
              <a:ext cx="910857" cy="211983"/>
            </a:xfrm>
            <a:custGeom>
              <a:avLst/>
              <a:gdLst/>
              <a:ahLst/>
              <a:cxnLst/>
              <a:rect l="l" t="t" r="r" b="b"/>
              <a:pathLst>
                <a:path w="910857" h="211983">
                  <a:moveTo>
                    <a:pt x="105992" y="0"/>
                  </a:moveTo>
                  <a:lnTo>
                    <a:pt x="804865" y="0"/>
                  </a:lnTo>
                  <a:cubicBezTo>
                    <a:pt x="832976" y="0"/>
                    <a:pt x="859935" y="11167"/>
                    <a:pt x="879812" y="31044"/>
                  </a:cubicBezTo>
                  <a:cubicBezTo>
                    <a:pt x="899690" y="50922"/>
                    <a:pt x="910857" y="77881"/>
                    <a:pt x="910857" y="105992"/>
                  </a:cubicBezTo>
                  <a:lnTo>
                    <a:pt x="910857" y="105992"/>
                  </a:lnTo>
                  <a:cubicBezTo>
                    <a:pt x="910857" y="134102"/>
                    <a:pt x="899690" y="161062"/>
                    <a:pt x="879812" y="180939"/>
                  </a:cubicBezTo>
                  <a:cubicBezTo>
                    <a:pt x="859935" y="200816"/>
                    <a:pt x="832976" y="211983"/>
                    <a:pt x="804865"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FFDE59"/>
            </a:solidFill>
          </p:spPr>
          <p:txBody>
            <a:bodyPr/>
            <a:lstStyle/>
            <a:p>
              <a:endParaRPr lang="en-PH"/>
            </a:p>
          </p:txBody>
        </p:sp>
        <p:sp>
          <p:nvSpPr>
            <p:cNvPr id="25" name="TextBox 25"/>
            <p:cNvSpPr txBox="1"/>
            <p:nvPr/>
          </p:nvSpPr>
          <p:spPr>
            <a:xfrm>
              <a:off x="0" y="-28575"/>
              <a:ext cx="910857" cy="240558"/>
            </a:xfrm>
            <a:prstGeom prst="rect">
              <a:avLst/>
            </a:prstGeom>
          </p:spPr>
          <p:txBody>
            <a:bodyPr lIns="50800" tIns="50800" rIns="50800" bIns="50800" rtlCol="0" anchor="ctr"/>
            <a:lstStyle/>
            <a:p>
              <a:pPr algn="ctr">
                <a:lnSpc>
                  <a:spcPts val="2595"/>
                </a:lnSpc>
              </a:pPr>
              <a:endParaRPr/>
            </a:p>
          </p:txBody>
        </p:sp>
      </p:grpSp>
      <p:grpSp>
        <p:nvGrpSpPr>
          <p:cNvPr id="26" name="Group 26"/>
          <p:cNvGrpSpPr/>
          <p:nvPr/>
        </p:nvGrpSpPr>
        <p:grpSpPr>
          <a:xfrm>
            <a:off x="1450223" y="9140373"/>
            <a:ext cx="3276218" cy="762473"/>
            <a:chOff x="0" y="0"/>
            <a:chExt cx="910857" cy="211983"/>
          </a:xfrm>
        </p:grpSpPr>
        <p:sp>
          <p:nvSpPr>
            <p:cNvPr id="27" name="Freeform 27"/>
            <p:cNvSpPr/>
            <p:nvPr/>
          </p:nvSpPr>
          <p:spPr>
            <a:xfrm>
              <a:off x="0" y="0"/>
              <a:ext cx="910857" cy="211983"/>
            </a:xfrm>
            <a:custGeom>
              <a:avLst/>
              <a:gdLst/>
              <a:ahLst/>
              <a:cxnLst/>
              <a:rect l="l" t="t" r="r" b="b"/>
              <a:pathLst>
                <a:path w="910857" h="211983">
                  <a:moveTo>
                    <a:pt x="105992" y="0"/>
                  </a:moveTo>
                  <a:lnTo>
                    <a:pt x="804865" y="0"/>
                  </a:lnTo>
                  <a:cubicBezTo>
                    <a:pt x="832976" y="0"/>
                    <a:pt x="859935" y="11167"/>
                    <a:pt x="879812" y="31044"/>
                  </a:cubicBezTo>
                  <a:cubicBezTo>
                    <a:pt x="899690" y="50922"/>
                    <a:pt x="910857" y="77881"/>
                    <a:pt x="910857" y="105992"/>
                  </a:cubicBezTo>
                  <a:lnTo>
                    <a:pt x="910857" y="105992"/>
                  </a:lnTo>
                  <a:cubicBezTo>
                    <a:pt x="910857" y="134102"/>
                    <a:pt x="899690" y="161062"/>
                    <a:pt x="879812" y="180939"/>
                  </a:cubicBezTo>
                  <a:cubicBezTo>
                    <a:pt x="859935" y="200816"/>
                    <a:pt x="832976" y="211983"/>
                    <a:pt x="804865"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FFDE59"/>
            </a:solidFill>
          </p:spPr>
          <p:txBody>
            <a:bodyPr/>
            <a:lstStyle/>
            <a:p>
              <a:endParaRPr lang="en-PH"/>
            </a:p>
          </p:txBody>
        </p:sp>
        <p:sp>
          <p:nvSpPr>
            <p:cNvPr id="28" name="TextBox 28"/>
            <p:cNvSpPr txBox="1"/>
            <p:nvPr/>
          </p:nvSpPr>
          <p:spPr>
            <a:xfrm>
              <a:off x="0" y="-28575"/>
              <a:ext cx="910857" cy="240558"/>
            </a:xfrm>
            <a:prstGeom prst="rect">
              <a:avLst/>
            </a:prstGeom>
          </p:spPr>
          <p:txBody>
            <a:bodyPr lIns="50800" tIns="50800" rIns="50800" bIns="50800" rtlCol="0" anchor="ctr"/>
            <a:lstStyle/>
            <a:p>
              <a:pPr algn="ctr">
                <a:lnSpc>
                  <a:spcPts val="2595"/>
                </a:lnSpc>
              </a:pPr>
              <a:endParaRPr/>
            </a:p>
          </p:txBody>
        </p:sp>
      </p:grpSp>
      <p:sp>
        <p:nvSpPr>
          <p:cNvPr id="29" name="TextBox 29"/>
          <p:cNvSpPr txBox="1"/>
          <p:nvPr/>
        </p:nvSpPr>
        <p:spPr>
          <a:xfrm>
            <a:off x="2027250" y="2965246"/>
            <a:ext cx="2122163" cy="628617"/>
          </a:xfrm>
          <a:prstGeom prst="rect">
            <a:avLst/>
          </a:prstGeom>
        </p:spPr>
        <p:txBody>
          <a:bodyPr lIns="0" tIns="0" rIns="0" bIns="0" rtlCol="0" anchor="t">
            <a:spAutoFit/>
          </a:bodyPr>
          <a:lstStyle/>
          <a:p>
            <a:pPr algn="ctr">
              <a:lnSpc>
                <a:spcPts val="5400"/>
              </a:lnSpc>
            </a:pPr>
            <a:r>
              <a:rPr lang="en-US" sz="3000">
                <a:solidFill>
                  <a:srgbClr val="2D3240"/>
                </a:solidFill>
                <a:latin typeface="Alatsi"/>
                <a:ea typeface="Alatsi"/>
                <a:cs typeface="Alatsi"/>
                <a:sym typeface="Alatsi"/>
              </a:rPr>
              <a:t>Opcode</a:t>
            </a:r>
          </a:p>
        </p:txBody>
      </p:sp>
      <p:grpSp>
        <p:nvGrpSpPr>
          <p:cNvPr id="30" name="Group 30"/>
          <p:cNvGrpSpPr/>
          <p:nvPr/>
        </p:nvGrpSpPr>
        <p:grpSpPr>
          <a:xfrm>
            <a:off x="4909647" y="3593863"/>
            <a:ext cx="2615176" cy="762473"/>
            <a:chOff x="0" y="0"/>
            <a:chExt cx="727073" cy="211983"/>
          </a:xfrm>
        </p:grpSpPr>
        <p:sp>
          <p:nvSpPr>
            <p:cNvPr id="31" name="Freeform 31"/>
            <p:cNvSpPr/>
            <p:nvPr/>
          </p:nvSpPr>
          <p:spPr>
            <a:xfrm>
              <a:off x="0" y="0"/>
              <a:ext cx="727073" cy="211983"/>
            </a:xfrm>
            <a:custGeom>
              <a:avLst/>
              <a:gdLst/>
              <a:ahLst/>
              <a:cxnLst/>
              <a:rect l="l" t="t" r="r" b="b"/>
              <a:pathLst>
                <a:path w="727073" h="211983">
                  <a:moveTo>
                    <a:pt x="105992" y="0"/>
                  </a:moveTo>
                  <a:lnTo>
                    <a:pt x="621081" y="0"/>
                  </a:lnTo>
                  <a:cubicBezTo>
                    <a:pt x="649192" y="0"/>
                    <a:pt x="676152" y="11167"/>
                    <a:pt x="696029" y="31044"/>
                  </a:cubicBezTo>
                  <a:cubicBezTo>
                    <a:pt x="715906" y="50922"/>
                    <a:pt x="727073" y="77881"/>
                    <a:pt x="727073" y="105992"/>
                  </a:cubicBezTo>
                  <a:lnTo>
                    <a:pt x="727073" y="105992"/>
                  </a:lnTo>
                  <a:cubicBezTo>
                    <a:pt x="727073" y="134102"/>
                    <a:pt x="715906" y="161062"/>
                    <a:pt x="696029" y="180939"/>
                  </a:cubicBezTo>
                  <a:cubicBezTo>
                    <a:pt x="676152" y="200816"/>
                    <a:pt x="649192" y="211983"/>
                    <a:pt x="621081"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019D97"/>
            </a:solidFill>
          </p:spPr>
          <p:txBody>
            <a:bodyPr/>
            <a:lstStyle/>
            <a:p>
              <a:endParaRPr lang="en-PH"/>
            </a:p>
          </p:txBody>
        </p:sp>
        <p:sp>
          <p:nvSpPr>
            <p:cNvPr id="32" name="TextBox 32"/>
            <p:cNvSpPr txBox="1"/>
            <p:nvPr/>
          </p:nvSpPr>
          <p:spPr>
            <a:xfrm>
              <a:off x="0" y="-28575"/>
              <a:ext cx="727073" cy="240558"/>
            </a:xfrm>
            <a:prstGeom prst="rect">
              <a:avLst/>
            </a:prstGeom>
          </p:spPr>
          <p:txBody>
            <a:bodyPr lIns="50800" tIns="50800" rIns="50800" bIns="50800" rtlCol="0" anchor="ctr"/>
            <a:lstStyle/>
            <a:p>
              <a:pPr algn="ctr">
                <a:lnSpc>
                  <a:spcPts val="2595"/>
                </a:lnSpc>
              </a:pPr>
              <a:endParaRPr/>
            </a:p>
          </p:txBody>
        </p:sp>
      </p:grpSp>
      <p:grpSp>
        <p:nvGrpSpPr>
          <p:cNvPr id="33" name="Group 33"/>
          <p:cNvGrpSpPr/>
          <p:nvPr/>
        </p:nvGrpSpPr>
        <p:grpSpPr>
          <a:xfrm>
            <a:off x="4909647" y="4515917"/>
            <a:ext cx="2615176" cy="762473"/>
            <a:chOff x="0" y="0"/>
            <a:chExt cx="727073" cy="211983"/>
          </a:xfrm>
        </p:grpSpPr>
        <p:sp>
          <p:nvSpPr>
            <p:cNvPr id="34" name="Freeform 34"/>
            <p:cNvSpPr/>
            <p:nvPr/>
          </p:nvSpPr>
          <p:spPr>
            <a:xfrm>
              <a:off x="0" y="0"/>
              <a:ext cx="727073" cy="211983"/>
            </a:xfrm>
            <a:custGeom>
              <a:avLst/>
              <a:gdLst/>
              <a:ahLst/>
              <a:cxnLst/>
              <a:rect l="l" t="t" r="r" b="b"/>
              <a:pathLst>
                <a:path w="727073" h="211983">
                  <a:moveTo>
                    <a:pt x="105992" y="0"/>
                  </a:moveTo>
                  <a:lnTo>
                    <a:pt x="621081" y="0"/>
                  </a:lnTo>
                  <a:cubicBezTo>
                    <a:pt x="649192" y="0"/>
                    <a:pt x="676152" y="11167"/>
                    <a:pt x="696029" y="31044"/>
                  </a:cubicBezTo>
                  <a:cubicBezTo>
                    <a:pt x="715906" y="50922"/>
                    <a:pt x="727073" y="77881"/>
                    <a:pt x="727073" y="105992"/>
                  </a:cubicBezTo>
                  <a:lnTo>
                    <a:pt x="727073" y="105992"/>
                  </a:lnTo>
                  <a:cubicBezTo>
                    <a:pt x="727073" y="134102"/>
                    <a:pt x="715906" y="161062"/>
                    <a:pt x="696029" y="180939"/>
                  </a:cubicBezTo>
                  <a:cubicBezTo>
                    <a:pt x="676152" y="200816"/>
                    <a:pt x="649192" y="211983"/>
                    <a:pt x="621081"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019D97"/>
            </a:solidFill>
          </p:spPr>
          <p:txBody>
            <a:bodyPr/>
            <a:lstStyle/>
            <a:p>
              <a:endParaRPr lang="en-PH"/>
            </a:p>
          </p:txBody>
        </p:sp>
        <p:sp>
          <p:nvSpPr>
            <p:cNvPr id="35" name="TextBox 35"/>
            <p:cNvSpPr txBox="1"/>
            <p:nvPr/>
          </p:nvSpPr>
          <p:spPr>
            <a:xfrm>
              <a:off x="0" y="-28575"/>
              <a:ext cx="727073" cy="240558"/>
            </a:xfrm>
            <a:prstGeom prst="rect">
              <a:avLst/>
            </a:prstGeom>
          </p:spPr>
          <p:txBody>
            <a:bodyPr lIns="50800" tIns="50800" rIns="50800" bIns="50800" rtlCol="0" anchor="ctr"/>
            <a:lstStyle/>
            <a:p>
              <a:pPr algn="ctr">
                <a:lnSpc>
                  <a:spcPts val="2595"/>
                </a:lnSpc>
              </a:pPr>
              <a:endParaRPr/>
            </a:p>
          </p:txBody>
        </p:sp>
      </p:grpSp>
      <p:grpSp>
        <p:nvGrpSpPr>
          <p:cNvPr id="36" name="Group 36"/>
          <p:cNvGrpSpPr/>
          <p:nvPr/>
        </p:nvGrpSpPr>
        <p:grpSpPr>
          <a:xfrm>
            <a:off x="4909647" y="5453951"/>
            <a:ext cx="2615176" cy="762473"/>
            <a:chOff x="0" y="0"/>
            <a:chExt cx="727073" cy="211983"/>
          </a:xfrm>
        </p:grpSpPr>
        <p:sp>
          <p:nvSpPr>
            <p:cNvPr id="37" name="Freeform 37"/>
            <p:cNvSpPr/>
            <p:nvPr/>
          </p:nvSpPr>
          <p:spPr>
            <a:xfrm>
              <a:off x="0" y="0"/>
              <a:ext cx="727073" cy="211983"/>
            </a:xfrm>
            <a:custGeom>
              <a:avLst/>
              <a:gdLst/>
              <a:ahLst/>
              <a:cxnLst/>
              <a:rect l="l" t="t" r="r" b="b"/>
              <a:pathLst>
                <a:path w="727073" h="211983">
                  <a:moveTo>
                    <a:pt x="105992" y="0"/>
                  </a:moveTo>
                  <a:lnTo>
                    <a:pt x="621081" y="0"/>
                  </a:lnTo>
                  <a:cubicBezTo>
                    <a:pt x="649192" y="0"/>
                    <a:pt x="676152" y="11167"/>
                    <a:pt x="696029" y="31044"/>
                  </a:cubicBezTo>
                  <a:cubicBezTo>
                    <a:pt x="715906" y="50922"/>
                    <a:pt x="727073" y="77881"/>
                    <a:pt x="727073" y="105992"/>
                  </a:cubicBezTo>
                  <a:lnTo>
                    <a:pt x="727073" y="105992"/>
                  </a:lnTo>
                  <a:cubicBezTo>
                    <a:pt x="727073" y="134102"/>
                    <a:pt x="715906" y="161062"/>
                    <a:pt x="696029" y="180939"/>
                  </a:cubicBezTo>
                  <a:cubicBezTo>
                    <a:pt x="676152" y="200816"/>
                    <a:pt x="649192" y="211983"/>
                    <a:pt x="621081"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019D97"/>
            </a:solidFill>
          </p:spPr>
          <p:txBody>
            <a:bodyPr/>
            <a:lstStyle/>
            <a:p>
              <a:endParaRPr lang="en-PH"/>
            </a:p>
          </p:txBody>
        </p:sp>
        <p:sp>
          <p:nvSpPr>
            <p:cNvPr id="38" name="TextBox 38"/>
            <p:cNvSpPr txBox="1"/>
            <p:nvPr/>
          </p:nvSpPr>
          <p:spPr>
            <a:xfrm>
              <a:off x="0" y="-28575"/>
              <a:ext cx="727073" cy="240558"/>
            </a:xfrm>
            <a:prstGeom prst="rect">
              <a:avLst/>
            </a:prstGeom>
          </p:spPr>
          <p:txBody>
            <a:bodyPr lIns="50800" tIns="50800" rIns="50800" bIns="50800" rtlCol="0" anchor="ctr"/>
            <a:lstStyle/>
            <a:p>
              <a:pPr algn="ctr">
                <a:lnSpc>
                  <a:spcPts val="2595"/>
                </a:lnSpc>
              </a:pPr>
              <a:endParaRPr/>
            </a:p>
          </p:txBody>
        </p:sp>
      </p:grpSp>
      <p:grpSp>
        <p:nvGrpSpPr>
          <p:cNvPr id="39" name="Group 39"/>
          <p:cNvGrpSpPr/>
          <p:nvPr/>
        </p:nvGrpSpPr>
        <p:grpSpPr>
          <a:xfrm>
            <a:off x="4909647" y="6378349"/>
            <a:ext cx="2615176" cy="762473"/>
            <a:chOff x="0" y="0"/>
            <a:chExt cx="727073" cy="211983"/>
          </a:xfrm>
        </p:grpSpPr>
        <p:sp>
          <p:nvSpPr>
            <p:cNvPr id="40" name="Freeform 40"/>
            <p:cNvSpPr/>
            <p:nvPr/>
          </p:nvSpPr>
          <p:spPr>
            <a:xfrm>
              <a:off x="0" y="0"/>
              <a:ext cx="727073" cy="211983"/>
            </a:xfrm>
            <a:custGeom>
              <a:avLst/>
              <a:gdLst/>
              <a:ahLst/>
              <a:cxnLst/>
              <a:rect l="l" t="t" r="r" b="b"/>
              <a:pathLst>
                <a:path w="727073" h="211983">
                  <a:moveTo>
                    <a:pt x="105992" y="0"/>
                  </a:moveTo>
                  <a:lnTo>
                    <a:pt x="621081" y="0"/>
                  </a:lnTo>
                  <a:cubicBezTo>
                    <a:pt x="649192" y="0"/>
                    <a:pt x="676152" y="11167"/>
                    <a:pt x="696029" y="31044"/>
                  </a:cubicBezTo>
                  <a:cubicBezTo>
                    <a:pt x="715906" y="50922"/>
                    <a:pt x="727073" y="77881"/>
                    <a:pt x="727073" y="105992"/>
                  </a:cubicBezTo>
                  <a:lnTo>
                    <a:pt x="727073" y="105992"/>
                  </a:lnTo>
                  <a:cubicBezTo>
                    <a:pt x="727073" y="134102"/>
                    <a:pt x="715906" y="161062"/>
                    <a:pt x="696029" y="180939"/>
                  </a:cubicBezTo>
                  <a:cubicBezTo>
                    <a:pt x="676152" y="200816"/>
                    <a:pt x="649192" y="211983"/>
                    <a:pt x="621081"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019D97"/>
            </a:solidFill>
          </p:spPr>
          <p:txBody>
            <a:bodyPr/>
            <a:lstStyle/>
            <a:p>
              <a:endParaRPr lang="en-PH"/>
            </a:p>
          </p:txBody>
        </p:sp>
        <p:sp>
          <p:nvSpPr>
            <p:cNvPr id="41" name="TextBox 41"/>
            <p:cNvSpPr txBox="1"/>
            <p:nvPr/>
          </p:nvSpPr>
          <p:spPr>
            <a:xfrm>
              <a:off x="0" y="-28575"/>
              <a:ext cx="727073" cy="240558"/>
            </a:xfrm>
            <a:prstGeom prst="rect">
              <a:avLst/>
            </a:prstGeom>
          </p:spPr>
          <p:txBody>
            <a:bodyPr lIns="50800" tIns="50800" rIns="50800" bIns="50800" rtlCol="0" anchor="ctr"/>
            <a:lstStyle/>
            <a:p>
              <a:pPr algn="ctr">
                <a:lnSpc>
                  <a:spcPts val="2595"/>
                </a:lnSpc>
              </a:pPr>
              <a:endParaRPr/>
            </a:p>
          </p:txBody>
        </p:sp>
      </p:grpSp>
      <p:grpSp>
        <p:nvGrpSpPr>
          <p:cNvPr id="42" name="Group 42"/>
          <p:cNvGrpSpPr/>
          <p:nvPr/>
        </p:nvGrpSpPr>
        <p:grpSpPr>
          <a:xfrm>
            <a:off x="4909647" y="7302747"/>
            <a:ext cx="2615176" cy="762473"/>
            <a:chOff x="0" y="0"/>
            <a:chExt cx="727073" cy="211983"/>
          </a:xfrm>
        </p:grpSpPr>
        <p:sp>
          <p:nvSpPr>
            <p:cNvPr id="43" name="Freeform 43"/>
            <p:cNvSpPr/>
            <p:nvPr/>
          </p:nvSpPr>
          <p:spPr>
            <a:xfrm>
              <a:off x="0" y="0"/>
              <a:ext cx="727073" cy="211983"/>
            </a:xfrm>
            <a:custGeom>
              <a:avLst/>
              <a:gdLst/>
              <a:ahLst/>
              <a:cxnLst/>
              <a:rect l="l" t="t" r="r" b="b"/>
              <a:pathLst>
                <a:path w="727073" h="211983">
                  <a:moveTo>
                    <a:pt x="105992" y="0"/>
                  </a:moveTo>
                  <a:lnTo>
                    <a:pt x="621081" y="0"/>
                  </a:lnTo>
                  <a:cubicBezTo>
                    <a:pt x="649192" y="0"/>
                    <a:pt x="676152" y="11167"/>
                    <a:pt x="696029" y="31044"/>
                  </a:cubicBezTo>
                  <a:cubicBezTo>
                    <a:pt x="715906" y="50922"/>
                    <a:pt x="727073" y="77881"/>
                    <a:pt x="727073" y="105992"/>
                  </a:cubicBezTo>
                  <a:lnTo>
                    <a:pt x="727073" y="105992"/>
                  </a:lnTo>
                  <a:cubicBezTo>
                    <a:pt x="727073" y="134102"/>
                    <a:pt x="715906" y="161062"/>
                    <a:pt x="696029" y="180939"/>
                  </a:cubicBezTo>
                  <a:cubicBezTo>
                    <a:pt x="676152" y="200816"/>
                    <a:pt x="649192" y="211983"/>
                    <a:pt x="621081"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019D97"/>
            </a:solidFill>
          </p:spPr>
          <p:txBody>
            <a:bodyPr/>
            <a:lstStyle/>
            <a:p>
              <a:endParaRPr lang="en-PH"/>
            </a:p>
          </p:txBody>
        </p:sp>
        <p:sp>
          <p:nvSpPr>
            <p:cNvPr id="44" name="TextBox 44"/>
            <p:cNvSpPr txBox="1"/>
            <p:nvPr/>
          </p:nvSpPr>
          <p:spPr>
            <a:xfrm>
              <a:off x="0" y="-28575"/>
              <a:ext cx="727073" cy="240558"/>
            </a:xfrm>
            <a:prstGeom prst="rect">
              <a:avLst/>
            </a:prstGeom>
          </p:spPr>
          <p:txBody>
            <a:bodyPr lIns="50800" tIns="50800" rIns="50800" bIns="50800" rtlCol="0" anchor="ctr"/>
            <a:lstStyle/>
            <a:p>
              <a:pPr algn="ctr">
                <a:lnSpc>
                  <a:spcPts val="2595"/>
                </a:lnSpc>
              </a:pPr>
              <a:endParaRPr/>
            </a:p>
          </p:txBody>
        </p:sp>
      </p:grpSp>
      <p:grpSp>
        <p:nvGrpSpPr>
          <p:cNvPr id="45" name="Group 45"/>
          <p:cNvGrpSpPr/>
          <p:nvPr/>
        </p:nvGrpSpPr>
        <p:grpSpPr>
          <a:xfrm>
            <a:off x="4909647" y="8240781"/>
            <a:ext cx="2615176" cy="762473"/>
            <a:chOff x="0" y="0"/>
            <a:chExt cx="727073" cy="211983"/>
          </a:xfrm>
        </p:grpSpPr>
        <p:sp>
          <p:nvSpPr>
            <p:cNvPr id="46" name="Freeform 46"/>
            <p:cNvSpPr/>
            <p:nvPr/>
          </p:nvSpPr>
          <p:spPr>
            <a:xfrm>
              <a:off x="0" y="0"/>
              <a:ext cx="727073" cy="211983"/>
            </a:xfrm>
            <a:custGeom>
              <a:avLst/>
              <a:gdLst/>
              <a:ahLst/>
              <a:cxnLst/>
              <a:rect l="l" t="t" r="r" b="b"/>
              <a:pathLst>
                <a:path w="727073" h="211983">
                  <a:moveTo>
                    <a:pt x="105992" y="0"/>
                  </a:moveTo>
                  <a:lnTo>
                    <a:pt x="621081" y="0"/>
                  </a:lnTo>
                  <a:cubicBezTo>
                    <a:pt x="649192" y="0"/>
                    <a:pt x="676152" y="11167"/>
                    <a:pt x="696029" y="31044"/>
                  </a:cubicBezTo>
                  <a:cubicBezTo>
                    <a:pt x="715906" y="50922"/>
                    <a:pt x="727073" y="77881"/>
                    <a:pt x="727073" y="105992"/>
                  </a:cubicBezTo>
                  <a:lnTo>
                    <a:pt x="727073" y="105992"/>
                  </a:lnTo>
                  <a:cubicBezTo>
                    <a:pt x="727073" y="134102"/>
                    <a:pt x="715906" y="161062"/>
                    <a:pt x="696029" y="180939"/>
                  </a:cubicBezTo>
                  <a:cubicBezTo>
                    <a:pt x="676152" y="200816"/>
                    <a:pt x="649192" y="211983"/>
                    <a:pt x="621081"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019D97"/>
            </a:solidFill>
          </p:spPr>
          <p:txBody>
            <a:bodyPr/>
            <a:lstStyle/>
            <a:p>
              <a:endParaRPr lang="en-PH"/>
            </a:p>
          </p:txBody>
        </p:sp>
        <p:sp>
          <p:nvSpPr>
            <p:cNvPr id="47" name="TextBox 47"/>
            <p:cNvSpPr txBox="1"/>
            <p:nvPr/>
          </p:nvSpPr>
          <p:spPr>
            <a:xfrm>
              <a:off x="0" y="-28575"/>
              <a:ext cx="727073" cy="240558"/>
            </a:xfrm>
            <a:prstGeom prst="rect">
              <a:avLst/>
            </a:prstGeom>
          </p:spPr>
          <p:txBody>
            <a:bodyPr lIns="50800" tIns="50800" rIns="50800" bIns="50800" rtlCol="0" anchor="ctr"/>
            <a:lstStyle/>
            <a:p>
              <a:pPr algn="ctr">
                <a:lnSpc>
                  <a:spcPts val="2595"/>
                </a:lnSpc>
              </a:pPr>
              <a:endParaRPr/>
            </a:p>
          </p:txBody>
        </p:sp>
      </p:grpSp>
      <p:grpSp>
        <p:nvGrpSpPr>
          <p:cNvPr id="48" name="Group 48"/>
          <p:cNvGrpSpPr/>
          <p:nvPr/>
        </p:nvGrpSpPr>
        <p:grpSpPr>
          <a:xfrm>
            <a:off x="4909647" y="9140373"/>
            <a:ext cx="2615176" cy="762473"/>
            <a:chOff x="0" y="0"/>
            <a:chExt cx="727073" cy="211983"/>
          </a:xfrm>
        </p:grpSpPr>
        <p:sp>
          <p:nvSpPr>
            <p:cNvPr id="49" name="Freeform 49"/>
            <p:cNvSpPr/>
            <p:nvPr/>
          </p:nvSpPr>
          <p:spPr>
            <a:xfrm>
              <a:off x="0" y="0"/>
              <a:ext cx="727073" cy="211983"/>
            </a:xfrm>
            <a:custGeom>
              <a:avLst/>
              <a:gdLst/>
              <a:ahLst/>
              <a:cxnLst/>
              <a:rect l="l" t="t" r="r" b="b"/>
              <a:pathLst>
                <a:path w="727073" h="211983">
                  <a:moveTo>
                    <a:pt x="105992" y="0"/>
                  </a:moveTo>
                  <a:lnTo>
                    <a:pt x="621081" y="0"/>
                  </a:lnTo>
                  <a:cubicBezTo>
                    <a:pt x="649192" y="0"/>
                    <a:pt x="676152" y="11167"/>
                    <a:pt x="696029" y="31044"/>
                  </a:cubicBezTo>
                  <a:cubicBezTo>
                    <a:pt x="715906" y="50922"/>
                    <a:pt x="727073" y="77881"/>
                    <a:pt x="727073" y="105992"/>
                  </a:cubicBezTo>
                  <a:lnTo>
                    <a:pt x="727073" y="105992"/>
                  </a:lnTo>
                  <a:cubicBezTo>
                    <a:pt x="727073" y="134102"/>
                    <a:pt x="715906" y="161062"/>
                    <a:pt x="696029" y="180939"/>
                  </a:cubicBezTo>
                  <a:cubicBezTo>
                    <a:pt x="676152" y="200816"/>
                    <a:pt x="649192" y="211983"/>
                    <a:pt x="621081"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019D97"/>
            </a:solidFill>
          </p:spPr>
          <p:txBody>
            <a:bodyPr/>
            <a:lstStyle/>
            <a:p>
              <a:endParaRPr lang="en-PH"/>
            </a:p>
          </p:txBody>
        </p:sp>
        <p:sp>
          <p:nvSpPr>
            <p:cNvPr id="50" name="TextBox 50"/>
            <p:cNvSpPr txBox="1"/>
            <p:nvPr/>
          </p:nvSpPr>
          <p:spPr>
            <a:xfrm>
              <a:off x="0" y="-28575"/>
              <a:ext cx="727073" cy="240558"/>
            </a:xfrm>
            <a:prstGeom prst="rect">
              <a:avLst/>
            </a:prstGeom>
          </p:spPr>
          <p:txBody>
            <a:bodyPr lIns="50800" tIns="50800" rIns="50800" bIns="50800" rtlCol="0" anchor="ctr"/>
            <a:lstStyle/>
            <a:p>
              <a:pPr algn="ctr">
                <a:lnSpc>
                  <a:spcPts val="2595"/>
                </a:lnSpc>
              </a:pPr>
              <a:endParaRPr/>
            </a:p>
          </p:txBody>
        </p:sp>
      </p:grpSp>
      <p:sp>
        <p:nvSpPr>
          <p:cNvPr id="51" name="TextBox 51"/>
          <p:cNvSpPr txBox="1"/>
          <p:nvPr/>
        </p:nvSpPr>
        <p:spPr>
          <a:xfrm>
            <a:off x="5156153" y="2987948"/>
            <a:ext cx="2122163" cy="628617"/>
          </a:xfrm>
          <a:prstGeom prst="rect">
            <a:avLst/>
          </a:prstGeom>
        </p:spPr>
        <p:txBody>
          <a:bodyPr lIns="0" tIns="0" rIns="0" bIns="0" rtlCol="0" anchor="t">
            <a:spAutoFit/>
          </a:bodyPr>
          <a:lstStyle/>
          <a:p>
            <a:pPr algn="ctr">
              <a:lnSpc>
                <a:spcPts val="5400"/>
              </a:lnSpc>
            </a:pPr>
            <a:r>
              <a:rPr lang="en-US" sz="3000">
                <a:solidFill>
                  <a:srgbClr val="2D3240"/>
                </a:solidFill>
                <a:latin typeface="Alatsi"/>
                <a:ea typeface="Alatsi"/>
                <a:cs typeface="Alatsi"/>
                <a:sym typeface="Alatsi"/>
              </a:rPr>
              <a:t>Operand</a:t>
            </a:r>
          </a:p>
        </p:txBody>
      </p:sp>
      <p:grpSp>
        <p:nvGrpSpPr>
          <p:cNvPr id="52" name="Group 52"/>
          <p:cNvGrpSpPr/>
          <p:nvPr/>
        </p:nvGrpSpPr>
        <p:grpSpPr>
          <a:xfrm>
            <a:off x="7751453" y="3593863"/>
            <a:ext cx="9256330" cy="762473"/>
            <a:chOff x="0" y="0"/>
            <a:chExt cx="2573452" cy="211983"/>
          </a:xfrm>
        </p:grpSpPr>
        <p:sp>
          <p:nvSpPr>
            <p:cNvPr id="53" name="Freeform 53"/>
            <p:cNvSpPr/>
            <p:nvPr/>
          </p:nvSpPr>
          <p:spPr>
            <a:xfrm>
              <a:off x="0" y="0"/>
              <a:ext cx="2573452" cy="211983"/>
            </a:xfrm>
            <a:custGeom>
              <a:avLst/>
              <a:gdLst/>
              <a:ahLst/>
              <a:cxnLst/>
              <a:rect l="l" t="t" r="r" b="b"/>
              <a:pathLst>
                <a:path w="2573452" h="211983">
                  <a:moveTo>
                    <a:pt x="42656" y="0"/>
                  </a:moveTo>
                  <a:lnTo>
                    <a:pt x="2530796" y="0"/>
                  </a:lnTo>
                  <a:cubicBezTo>
                    <a:pt x="2542109" y="0"/>
                    <a:pt x="2552959" y="4494"/>
                    <a:pt x="2560958" y="12494"/>
                  </a:cubicBezTo>
                  <a:cubicBezTo>
                    <a:pt x="2568958" y="20493"/>
                    <a:pt x="2573452" y="31343"/>
                    <a:pt x="2573452" y="42656"/>
                  </a:cubicBezTo>
                  <a:lnTo>
                    <a:pt x="2573452" y="169327"/>
                  </a:lnTo>
                  <a:cubicBezTo>
                    <a:pt x="2573452" y="192886"/>
                    <a:pt x="2554354" y="211983"/>
                    <a:pt x="2530796" y="211983"/>
                  </a:cubicBezTo>
                  <a:lnTo>
                    <a:pt x="42656" y="211983"/>
                  </a:lnTo>
                  <a:cubicBezTo>
                    <a:pt x="19098" y="211983"/>
                    <a:pt x="0" y="192886"/>
                    <a:pt x="0" y="169327"/>
                  </a:cubicBezTo>
                  <a:lnTo>
                    <a:pt x="0" y="42656"/>
                  </a:lnTo>
                  <a:cubicBezTo>
                    <a:pt x="0" y="31343"/>
                    <a:pt x="4494" y="20493"/>
                    <a:pt x="12494" y="12494"/>
                  </a:cubicBezTo>
                  <a:cubicBezTo>
                    <a:pt x="20493" y="4494"/>
                    <a:pt x="31343" y="0"/>
                    <a:pt x="42656" y="0"/>
                  </a:cubicBezTo>
                  <a:close/>
                </a:path>
              </a:pathLst>
            </a:custGeom>
            <a:solidFill>
              <a:srgbClr val="642EC7"/>
            </a:solidFill>
          </p:spPr>
          <p:txBody>
            <a:bodyPr/>
            <a:lstStyle/>
            <a:p>
              <a:endParaRPr lang="en-PH"/>
            </a:p>
          </p:txBody>
        </p:sp>
        <p:sp>
          <p:nvSpPr>
            <p:cNvPr id="54" name="TextBox 54"/>
            <p:cNvSpPr txBox="1"/>
            <p:nvPr/>
          </p:nvSpPr>
          <p:spPr>
            <a:xfrm>
              <a:off x="0" y="-28575"/>
              <a:ext cx="2573452" cy="240558"/>
            </a:xfrm>
            <a:prstGeom prst="rect">
              <a:avLst/>
            </a:prstGeom>
          </p:spPr>
          <p:txBody>
            <a:bodyPr lIns="50800" tIns="50800" rIns="50800" bIns="50800" rtlCol="0" anchor="ctr"/>
            <a:lstStyle/>
            <a:p>
              <a:pPr algn="ctr">
                <a:lnSpc>
                  <a:spcPts val="2595"/>
                </a:lnSpc>
              </a:pPr>
              <a:endParaRPr/>
            </a:p>
          </p:txBody>
        </p:sp>
      </p:grpSp>
      <p:sp>
        <p:nvSpPr>
          <p:cNvPr id="55" name="TextBox 55"/>
          <p:cNvSpPr txBox="1"/>
          <p:nvPr/>
        </p:nvSpPr>
        <p:spPr>
          <a:xfrm>
            <a:off x="11318536" y="2965246"/>
            <a:ext cx="2122163" cy="628617"/>
          </a:xfrm>
          <a:prstGeom prst="rect">
            <a:avLst/>
          </a:prstGeom>
        </p:spPr>
        <p:txBody>
          <a:bodyPr lIns="0" tIns="0" rIns="0" bIns="0" rtlCol="0" anchor="t">
            <a:spAutoFit/>
          </a:bodyPr>
          <a:lstStyle/>
          <a:p>
            <a:pPr algn="ctr">
              <a:lnSpc>
                <a:spcPts val="5400"/>
              </a:lnSpc>
            </a:pPr>
            <a:r>
              <a:rPr lang="en-US" sz="3000">
                <a:solidFill>
                  <a:srgbClr val="2D3240"/>
                </a:solidFill>
                <a:latin typeface="Alatsi"/>
                <a:ea typeface="Alatsi"/>
                <a:cs typeface="Alatsi"/>
                <a:sym typeface="Alatsi"/>
              </a:rPr>
              <a:t>Explanation</a:t>
            </a:r>
          </a:p>
        </p:txBody>
      </p:sp>
      <p:grpSp>
        <p:nvGrpSpPr>
          <p:cNvPr id="56" name="Group 56"/>
          <p:cNvGrpSpPr/>
          <p:nvPr/>
        </p:nvGrpSpPr>
        <p:grpSpPr>
          <a:xfrm>
            <a:off x="7751453" y="4515917"/>
            <a:ext cx="9256330" cy="762473"/>
            <a:chOff x="0" y="0"/>
            <a:chExt cx="2573452" cy="211983"/>
          </a:xfrm>
        </p:grpSpPr>
        <p:sp>
          <p:nvSpPr>
            <p:cNvPr id="57" name="Freeform 57"/>
            <p:cNvSpPr/>
            <p:nvPr/>
          </p:nvSpPr>
          <p:spPr>
            <a:xfrm>
              <a:off x="0" y="0"/>
              <a:ext cx="2573452" cy="211983"/>
            </a:xfrm>
            <a:custGeom>
              <a:avLst/>
              <a:gdLst/>
              <a:ahLst/>
              <a:cxnLst/>
              <a:rect l="l" t="t" r="r" b="b"/>
              <a:pathLst>
                <a:path w="2573452" h="211983">
                  <a:moveTo>
                    <a:pt x="42656" y="0"/>
                  </a:moveTo>
                  <a:lnTo>
                    <a:pt x="2530796" y="0"/>
                  </a:lnTo>
                  <a:cubicBezTo>
                    <a:pt x="2542109" y="0"/>
                    <a:pt x="2552959" y="4494"/>
                    <a:pt x="2560958" y="12494"/>
                  </a:cubicBezTo>
                  <a:cubicBezTo>
                    <a:pt x="2568958" y="20493"/>
                    <a:pt x="2573452" y="31343"/>
                    <a:pt x="2573452" y="42656"/>
                  </a:cubicBezTo>
                  <a:lnTo>
                    <a:pt x="2573452" y="169327"/>
                  </a:lnTo>
                  <a:cubicBezTo>
                    <a:pt x="2573452" y="192886"/>
                    <a:pt x="2554354" y="211983"/>
                    <a:pt x="2530796" y="211983"/>
                  </a:cubicBezTo>
                  <a:lnTo>
                    <a:pt x="42656" y="211983"/>
                  </a:lnTo>
                  <a:cubicBezTo>
                    <a:pt x="19098" y="211983"/>
                    <a:pt x="0" y="192886"/>
                    <a:pt x="0" y="169327"/>
                  </a:cubicBezTo>
                  <a:lnTo>
                    <a:pt x="0" y="42656"/>
                  </a:lnTo>
                  <a:cubicBezTo>
                    <a:pt x="0" y="31343"/>
                    <a:pt x="4494" y="20493"/>
                    <a:pt x="12494" y="12494"/>
                  </a:cubicBezTo>
                  <a:cubicBezTo>
                    <a:pt x="20493" y="4494"/>
                    <a:pt x="31343" y="0"/>
                    <a:pt x="42656" y="0"/>
                  </a:cubicBezTo>
                  <a:close/>
                </a:path>
              </a:pathLst>
            </a:custGeom>
            <a:solidFill>
              <a:srgbClr val="642EC7"/>
            </a:solidFill>
          </p:spPr>
          <p:txBody>
            <a:bodyPr/>
            <a:lstStyle/>
            <a:p>
              <a:endParaRPr lang="en-PH"/>
            </a:p>
          </p:txBody>
        </p:sp>
        <p:sp>
          <p:nvSpPr>
            <p:cNvPr id="58" name="TextBox 58"/>
            <p:cNvSpPr txBox="1"/>
            <p:nvPr/>
          </p:nvSpPr>
          <p:spPr>
            <a:xfrm>
              <a:off x="0" y="-28575"/>
              <a:ext cx="2573452" cy="240558"/>
            </a:xfrm>
            <a:prstGeom prst="rect">
              <a:avLst/>
            </a:prstGeom>
          </p:spPr>
          <p:txBody>
            <a:bodyPr lIns="50800" tIns="50800" rIns="50800" bIns="50800" rtlCol="0" anchor="ctr"/>
            <a:lstStyle/>
            <a:p>
              <a:pPr algn="ctr">
                <a:lnSpc>
                  <a:spcPts val="2595"/>
                </a:lnSpc>
              </a:pPr>
              <a:endParaRPr/>
            </a:p>
          </p:txBody>
        </p:sp>
      </p:grpSp>
      <p:grpSp>
        <p:nvGrpSpPr>
          <p:cNvPr id="59" name="Group 59"/>
          <p:cNvGrpSpPr/>
          <p:nvPr/>
        </p:nvGrpSpPr>
        <p:grpSpPr>
          <a:xfrm>
            <a:off x="7751453" y="5440315"/>
            <a:ext cx="9256330" cy="762473"/>
            <a:chOff x="0" y="0"/>
            <a:chExt cx="2573452" cy="211983"/>
          </a:xfrm>
        </p:grpSpPr>
        <p:sp>
          <p:nvSpPr>
            <p:cNvPr id="60" name="Freeform 60"/>
            <p:cNvSpPr/>
            <p:nvPr/>
          </p:nvSpPr>
          <p:spPr>
            <a:xfrm>
              <a:off x="0" y="0"/>
              <a:ext cx="2573452" cy="211983"/>
            </a:xfrm>
            <a:custGeom>
              <a:avLst/>
              <a:gdLst/>
              <a:ahLst/>
              <a:cxnLst/>
              <a:rect l="l" t="t" r="r" b="b"/>
              <a:pathLst>
                <a:path w="2573452" h="211983">
                  <a:moveTo>
                    <a:pt x="42656" y="0"/>
                  </a:moveTo>
                  <a:lnTo>
                    <a:pt x="2530796" y="0"/>
                  </a:lnTo>
                  <a:cubicBezTo>
                    <a:pt x="2542109" y="0"/>
                    <a:pt x="2552959" y="4494"/>
                    <a:pt x="2560958" y="12494"/>
                  </a:cubicBezTo>
                  <a:cubicBezTo>
                    <a:pt x="2568958" y="20493"/>
                    <a:pt x="2573452" y="31343"/>
                    <a:pt x="2573452" y="42656"/>
                  </a:cubicBezTo>
                  <a:lnTo>
                    <a:pt x="2573452" y="169327"/>
                  </a:lnTo>
                  <a:cubicBezTo>
                    <a:pt x="2573452" y="192886"/>
                    <a:pt x="2554354" y="211983"/>
                    <a:pt x="2530796" y="211983"/>
                  </a:cubicBezTo>
                  <a:lnTo>
                    <a:pt x="42656" y="211983"/>
                  </a:lnTo>
                  <a:cubicBezTo>
                    <a:pt x="19098" y="211983"/>
                    <a:pt x="0" y="192886"/>
                    <a:pt x="0" y="169327"/>
                  </a:cubicBezTo>
                  <a:lnTo>
                    <a:pt x="0" y="42656"/>
                  </a:lnTo>
                  <a:cubicBezTo>
                    <a:pt x="0" y="31343"/>
                    <a:pt x="4494" y="20493"/>
                    <a:pt x="12494" y="12494"/>
                  </a:cubicBezTo>
                  <a:cubicBezTo>
                    <a:pt x="20493" y="4494"/>
                    <a:pt x="31343" y="0"/>
                    <a:pt x="42656" y="0"/>
                  </a:cubicBezTo>
                  <a:close/>
                </a:path>
              </a:pathLst>
            </a:custGeom>
            <a:solidFill>
              <a:srgbClr val="642EC7"/>
            </a:solidFill>
          </p:spPr>
          <p:txBody>
            <a:bodyPr/>
            <a:lstStyle/>
            <a:p>
              <a:endParaRPr lang="en-PH"/>
            </a:p>
          </p:txBody>
        </p:sp>
        <p:sp>
          <p:nvSpPr>
            <p:cNvPr id="61" name="TextBox 61"/>
            <p:cNvSpPr txBox="1"/>
            <p:nvPr/>
          </p:nvSpPr>
          <p:spPr>
            <a:xfrm>
              <a:off x="0" y="-28575"/>
              <a:ext cx="2573452" cy="240558"/>
            </a:xfrm>
            <a:prstGeom prst="rect">
              <a:avLst/>
            </a:prstGeom>
          </p:spPr>
          <p:txBody>
            <a:bodyPr lIns="50800" tIns="50800" rIns="50800" bIns="50800" rtlCol="0" anchor="ctr"/>
            <a:lstStyle/>
            <a:p>
              <a:pPr algn="ctr">
                <a:lnSpc>
                  <a:spcPts val="2595"/>
                </a:lnSpc>
              </a:pPr>
              <a:endParaRPr/>
            </a:p>
          </p:txBody>
        </p:sp>
      </p:grpSp>
      <p:grpSp>
        <p:nvGrpSpPr>
          <p:cNvPr id="62" name="Group 62"/>
          <p:cNvGrpSpPr/>
          <p:nvPr/>
        </p:nvGrpSpPr>
        <p:grpSpPr>
          <a:xfrm>
            <a:off x="7797108" y="6362370"/>
            <a:ext cx="9256330" cy="762473"/>
            <a:chOff x="0" y="0"/>
            <a:chExt cx="2573452" cy="211983"/>
          </a:xfrm>
        </p:grpSpPr>
        <p:sp>
          <p:nvSpPr>
            <p:cNvPr id="63" name="Freeform 63"/>
            <p:cNvSpPr/>
            <p:nvPr/>
          </p:nvSpPr>
          <p:spPr>
            <a:xfrm>
              <a:off x="0" y="0"/>
              <a:ext cx="2573452" cy="211983"/>
            </a:xfrm>
            <a:custGeom>
              <a:avLst/>
              <a:gdLst/>
              <a:ahLst/>
              <a:cxnLst/>
              <a:rect l="l" t="t" r="r" b="b"/>
              <a:pathLst>
                <a:path w="2573452" h="211983">
                  <a:moveTo>
                    <a:pt x="42656" y="0"/>
                  </a:moveTo>
                  <a:lnTo>
                    <a:pt x="2530796" y="0"/>
                  </a:lnTo>
                  <a:cubicBezTo>
                    <a:pt x="2542109" y="0"/>
                    <a:pt x="2552959" y="4494"/>
                    <a:pt x="2560958" y="12494"/>
                  </a:cubicBezTo>
                  <a:cubicBezTo>
                    <a:pt x="2568958" y="20493"/>
                    <a:pt x="2573452" y="31343"/>
                    <a:pt x="2573452" y="42656"/>
                  </a:cubicBezTo>
                  <a:lnTo>
                    <a:pt x="2573452" y="169327"/>
                  </a:lnTo>
                  <a:cubicBezTo>
                    <a:pt x="2573452" y="192886"/>
                    <a:pt x="2554354" y="211983"/>
                    <a:pt x="2530796" y="211983"/>
                  </a:cubicBezTo>
                  <a:lnTo>
                    <a:pt x="42656" y="211983"/>
                  </a:lnTo>
                  <a:cubicBezTo>
                    <a:pt x="19098" y="211983"/>
                    <a:pt x="0" y="192886"/>
                    <a:pt x="0" y="169327"/>
                  </a:cubicBezTo>
                  <a:lnTo>
                    <a:pt x="0" y="42656"/>
                  </a:lnTo>
                  <a:cubicBezTo>
                    <a:pt x="0" y="31343"/>
                    <a:pt x="4494" y="20493"/>
                    <a:pt x="12494" y="12494"/>
                  </a:cubicBezTo>
                  <a:cubicBezTo>
                    <a:pt x="20493" y="4494"/>
                    <a:pt x="31343" y="0"/>
                    <a:pt x="42656" y="0"/>
                  </a:cubicBezTo>
                  <a:close/>
                </a:path>
              </a:pathLst>
            </a:custGeom>
            <a:solidFill>
              <a:srgbClr val="642EC7"/>
            </a:solidFill>
          </p:spPr>
          <p:txBody>
            <a:bodyPr/>
            <a:lstStyle/>
            <a:p>
              <a:endParaRPr lang="en-PH"/>
            </a:p>
          </p:txBody>
        </p:sp>
        <p:sp>
          <p:nvSpPr>
            <p:cNvPr id="64" name="TextBox 64"/>
            <p:cNvSpPr txBox="1"/>
            <p:nvPr/>
          </p:nvSpPr>
          <p:spPr>
            <a:xfrm>
              <a:off x="0" y="-28575"/>
              <a:ext cx="2573452" cy="240558"/>
            </a:xfrm>
            <a:prstGeom prst="rect">
              <a:avLst/>
            </a:prstGeom>
          </p:spPr>
          <p:txBody>
            <a:bodyPr lIns="50800" tIns="50800" rIns="50800" bIns="50800" rtlCol="0" anchor="ctr"/>
            <a:lstStyle/>
            <a:p>
              <a:pPr algn="ctr">
                <a:lnSpc>
                  <a:spcPts val="2595"/>
                </a:lnSpc>
              </a:pPr>
              <a:endParaRPr/>
            </a:p>
          </p:txBody>
        </p:sp>
      </p:grpSp>
      <p:grpSp>
        <p:nvGrpSpPr>
          <p:cNvPr id="65" name="Group 65"/>
          <p:cNvGrpSpPr/>
          <p:nvPr/>
        </p:nvGrpSpPr>
        <p:grpSpPr>
          <a:xfrm>
            <a:off x="7797108" y="7302747"/>
            <a:ext cx="9256330" cy="762473"/>
            <a:chOff x="0" y="0"/>
            <a:chExt cx="2573452" cy="211983"/>
          </a:xfrm>
        </p:grpSpPr>
        <p:sp>
          <p:nvSpPr>
            <p:cNvPr id="66" name="Freeform 66"/>
            <p:cNvSpPr/>
            <p:nvPr/>
          </p:nvSpPr>
          <p:spPr>
            <a:xfrm>
              <a:off x="0" y="0"/>
              <a:ext cx="2573452" cy="211983"/>
            </a:xfrm>
            <a:custGeom>
              <a:avLst/>
              <a:gdLst/>
              <a:ahLst/>
              <a:cxnLst/>
              <a:rect l="l" t="t" r="r" b="b"/>
              <a:pathLst>
                <a:path w="2573452" h="211983">
                  <a:moveTo>
                    <a:pt x="42656" y="0"/>
                  </a:moveTo>
                  <a:lnTo>
                    <a:pt x="2530796" y="0"/>
                  </a:lnTo>
                  <a:cubicBezTo>
                    <a:pt x="2542109" y="0"/>
                    <a:pt x="2552959" y="4494"/>
                    <a:pt x="2560958" y="12494"/>
                  </a:cubicBezTo>
                  <a:cubicBezTo>
                    <a:pt x="2568958" y="20493"/>
                    <a:pt x="2573452" y="31343"/>
                    <a:pt x="2573452" y="42656"/>
                  </a:cubicBezTo>
                  <a:lnTo>
                    <a:pt x="2573452" y="169327"/>
                  </a:lnTo>
                  <a:cubicBezTo>
                    <a:pt x="2573452" y="192886"/>
                    <a:pt x="2554354" y="211983"/>
                    <a:pt x="2530796" y="211983"/>
                  </a:cubicBezTo>
                  <a:lnTo>
                    <a:pt x="42656" y="211983"/>
                  </a:lnTo>
                  <a:cubicBezTo>
                    <a:pt x="19098" y="211983"/>
                    <a:pt x="0" y="192886"/>
                    <a:pt x="0" y="169327"/>
                  </a:cubicBezTo>
                  <a:lnTo>
                    <a:pt x="0" y="42656"/>
                  </a:lnTo>
                  <a:cubicBezTo>
                    <a:pt x="0" y="31343"/>
                    <a:pt x="4494" y="20493"/>
                    <a:pt x="12494" y="12494"/>
                  </a:cubicBezTo>
                  <a:cubicBezTo>
                    <a:pt x="20493" y="4494"/>
                    <a:pt x="31343" y="0"/>
                    <a:pt x="42656" y="0"/>
                  </a:cubicBezTo>
                  <a:close/>
                </a:path>
              </a:pathLst>
            </a:custGeom>
            <a:solidFill>
              <a:srgbClr val="642EC7"/>
            </a:solidFill>
          </p:spPr>
          <p:txBody>
            <a:bodyPr/>
            <a:lstStyle/>
            <a:p>
              <a:endParaRPr lang="en-PH"/>
            </a:p>
          </p:txBody>
        </p:sp>
        <p:sp>
          <p:nvSpPr>
            <p:cNvPr id="67" name="TextBox 67"/>
            <p:cNvSpPr txBox="1"/>
            <p:nvPr/>
          </p:nvSpPr>
          <p:spPr>
            <a:xfrm>
              <a:off x="0" y="-28575"/>
              <a:ext cx="2573452" cy="240558"/>
            </a:xfrm>
            <a:prstGeom prst="rect">
              <a:avLst/>
            </a:prstGeom>
          </p:spPr>
          <p:txBody>
            <a:bodyPr lIns="50800" tIns="50800" rIns="50800" bIns="50800" rtlCol="0" anchor="ctr"/>
            <a:lstStyle/>
            <a:p>
              <a:pPr algn="ctr">
                <a:lnSpc>
                  <a:spcPts val="2595"/>
                </a:lnSpc>
              </a:pPr>
              <a:endParaRPr/>
            </a:p>
          </p:txBody>
        </p:sp>
      </p:grpSp>
      <p:grpSp>
        <p:nvGrpSpPr>
          <p:cNvPr id="68" name="Group 68"/>
          <p:cNvGrpSpPr/>
          <p:nvPr/>
        </p:nvGrpSpPr>
        <p:grpSpPr>
          <a:xfrm>
            <a:off x="7797108" y="8227145"/>
            <a:ext cx="9256330" cy="762473"/>
            <a:chOff x="0" y="0"/>
            <a:chExt cx="2573452" cy="211983"/>
          </a:xfrm>
        </p:grpSpPr>
        <p:sp>
          <p:nvSpPr>
            <p:cNvPr id="69" name="Freeform 69"/>
            <p:cNvSpPr/>
            <p:nvPr/>
          </p:nvSpPr>
          <p:spPr>
            <a:xfrm>
              <a:off x="0" y="0"/>
              <a:ext cx="2573452" cy="211983"/>
            </a:xfrm>
            <a:custGeom>
              <a:avLst/>
              <a:gdLst/>
              <a:ahLst/>
              <a:cxnLst/>
              <a:rect l="l" t="t" r="r" b="b"/>
              <a:pathLst>
                <a:path w="2573452" h="211983">
                  <a:moveTo>
                    <a:pt x="42656" y="0"/>
                  </a:moveTo>
                  <a:lnTo>
                    <a:pt x="2530796" y="0"/>
                  </a:lnTo>
                  <a:cubicBezTo>
                    <a:pt x="2542109" y="0"/>
                    <a:pt x="2552959" y="4494"/>
                    <a:pt x="2560958" y="12494"/>
                  </a:cubicBezTo>
                  <a:cubicBezTo>
                    <a:pt x="2568958" y="20493"/>
                    <a:pt x="2573452" y="31343"/>
                    <a:pt x="2573452" y="42656"/>
                  </a:cubicBezTo>
                  <a:lnTo>
                    <a:pt x="2573452" y="169327"/>
                  </a:lnTo>
                  <a:cubicBezTo>
                    <a:pt x="2573452" y="192886"/>
                    <a:pt x="2554354" y="211983"/>
                    <a:pt x="2530796" y="211983"/>
                  </a:cubicBezTo>
                  <a:lnTo>
                    <a:pt x="42656" y="211983"/>
                  </a:lnTo>
                  <a:cubicBezTo>
                    <a:pt x="19098" y="211983"/>
                    <a:pt x="0" y="192886"/>
                    <a:pt x="0" y="169327"/>
                  </a:cubicBezTo>
                  <a:lnTo>
                    <a:pt x="0" y="42656"/>
                  </a:lnTo>
                  <a:cubicBezTo>
                    <a:pt x="0" y="31343"/>
                    <a:pt x="4494" y="20493"/>
                    <a:pt x="12494" y="12494"/>
                  </a:cubicBezTo>
                  <a:cubicBezTo>
                    <a:pt x="20493" y="4494"/>
                    <a:pt x="31343" y="0"/>
                    <a:pt x="42656" y="0"/>
                  </a:cubicBezTo>
                  <a:close/>
                </a:path>
              </a:pathLst>
            </a:custGeom>
            <a:solidFill>
              <a:srgbClr val="642EC7"/>
            </a:solidFill>
          </p:spPr>
          <p:txBody>
            <a:bodyPr/>
            <a:lstStyle/>
            <a:p>
              <a:endParaRPr lang="en-PH"/>
            </a:p>
          </p:txBody>
        </p:sp>
        <p:sp>
          <p:nvSpPr>
            <p:cNvPr id="70" name="TextBox 70"/>
            <p:cNvSpPr txBox="1"/>
            <p:nvPr/>
          </p:nvSpPr>
          <p:spPr>
            <a:xfrm>
              <a:off x="0" y="-28575"/>
              <a:ext cx="2573452" cy="240558"/>
            </a:xfrm>
            <a:prstGeom prst="rect">
              <a:avLst/>
            </a:prstGeom>
          </p:spPr>
          <p:txBody>
            <a:bodyPr lIns="50800" tIns="50800" rIns="50800" bIns="50800" rtlCol="0" anchor="ctr"/>
            <a:lstStyle/>
            <a:p>
              <a:pPr algn="ctr">
                <a:lnSpc>
                  <a:spcPts val="2595"/>
                </a:lnSpc>
              </a:pPr>
              <a:endParaRPr/>
            </a:p>
          </p:txBody>
        </p:sp>
      </p:grpSp>
      <p:grpSp>
        <p:nvGrpSpPr>
          <p:cNvPr id="71" name="Group 71"/>
          <p:cNvGrpSpPr/>
          <p:nvPr/>
        </p:nvGrpSpPr>
        <p:grpSpPr>
          <a:xfrm>
            <a:off x="7797108" y="9140373"/>
            <a:ext cx="9256330" cy="762473"/>
            <a:chOff x="0" y="0"/>
            <a:chExt cx="2573452" cy="211983"/>
          </a:xfrm>
        </p:grpSpPr>
        <p:sp>
          <p:nvSpPr>
            <p:cNvPr id="72" name="Freeform 72"/>
            <p:cNvSpPr/>
            <p:nvPr/>
          </p:nvSpPr>
          <p:spPr>
            <a:xfrm>
              <a:off x="0" y="0"/>
              <a:ext cx="2573452" cy="211983"/>
            </a:xfrm>
            <a:custGeom>
              <a:avLst/>
              <a:gdLst/>
              <a:ahLst/>
              <a:cxnLst/>
              <a:rect l="l" t="t" r="r" b="b"/>
              <a:pathLst>
                <a:path w="2573452" h="211983">
                  <a:moveTo>
                    <a:pt x="42656" y="0"/>
                  </a:moveTo>
                  <a:lnTo>
                    <a:pt x="2530796" y="0"/>
                  </a:lnTo>
                  <a:cubicBezTo>
                    <a:pt x="2542109" y="0"/>
                    <a:pt x="2552959" y="4494"/>
                    <a:pt x="2560958" y="12494"/>
                  </a:cubicBezTo>
                  <a:cubicBezTo>
                    <a:pt x="2568958" y="20493"/>
                    <a:pt x="2573452" y="31343"/>
                    <a:pt x="2573452" y="42656"/>
                  </a:cubicBezTo>
                  <a:lnTo>
                    <a:pt x="2573452" y="169327"/>
                  </a:lnTo>
                  <a:cubicBezTo>
                    <a:pt x="2573452" y="192886"/>
                    <a:pt x="2554354" y="211983"/>
                    <a:pt x="2530796" y="211983"/>
                  </a:cubicBezTo>
                  <a:lnTo>
                    <a:pt x="42656" y="211983"/>
                  </a:lnTo>
                  <a:cubicBezTo>
                    <a:pt x="19098" y="211983"/>
                    <a:pt x="0" y="192886"/>
                    <a:pt x="0" y="169327"/>
                  </a:cubicBezTo>
                  <a:lnTo>
                    <a:pt x="0" y="42656"/>
                  </a:lnTo>
                  <a:cubicBezTo>
                    <a:pt x="0" y="31343"/>
                    <a:pt x="4494" y="20493"/>
                    <a:pt x="12494" y="12494"/>
                  </a:cubicBezTo>
                  <a:cubicBezTo>
                    <a:pt x="20493" y="4494"/>
                    <a:pt x="31343" y="0"/>
                    <a:pt x="42656" y="0"/>
                  </a:cubicBezTo>
                  <a:close/>
                </a:path>
              </a:pathLst>
            </a:custGeom>
            <a:solidFill>
              <a:srgbClr val="642EC7"/>
            </a:solidFill>
          </p:spPr>
          <p:txBody>
            <a:bodyPr/>
            <a:lstStyle/>
            <a:p>
              <a:endParaRPr lang="en-PH"/>
            </a:p>
          </p:txBody>
        </p:sp>
        <p:sp>
          <p:nvSpPr>
            <p:cNvPr id="73" name="TextBox 73"/>
            <p:cNvSpPr txBox="1"/>
            <p:nvPr/>
          </p:nvSpPr>
          <p:spPr>
            <a:xfrm>
              <a:off x="0" y="-28575"/>
              <a:ext cx="2573452" cy="240558"/>
            </a:xfrm>
            <a:prstGeom prst="rect">
              <a:avLst/>
            </a:prstGeom>
          </p:spPr>
          <p:txBody>
            <a:bodyPr lIns="50800" tIns="50800" rIns="50800" bIns="50800" rtlCol="0" anchor="ctr"/>
            <a:lstStyle/>
            <a:p>
              <a:pPr algn="ctr">
                <a:lnSpc>
                  <a:spcPts val="2595"/>
                </a:lnSpc>
              </a:pPr>
              <a:endParaRPr/>
            </a:p>
          </p:txBody>
        </p:sp>
      </p:grpSp>
      <p:sp>
        <p:nvSpPr>
          <p:cNvPr id="74" name="TextBox 74"/>
          <p:cNvSpPr txBox="1"/>
          <p:nvPr/>
        </p:nvSpPr>
        <p:spPr>
          <a:xfrm>
            <a:off x="1698019" y="3647773"/>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LDM</a:t>
            </a:r>
          </a:p>
        </p:txBody>
      </p:sp>
      <p:sp>
        <p:nvSpPr>
          <p:cNvPr id="75" name="TextBox 75"/>
          <p:cNvSpPr txBox="1"/>
          <p:nvPr/>
        </p:nvSpPr>
        <p:spPr>
          <a:xfrm>
            <a:off x="1698019" y="4569827"/>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LDR</a:t>
            </a:r>
          </a:p>
        </p:txBody>
      </p:sp>
      <p:sp>
        <p:nvSpPr>
          <p:cNvPr id="76" name="TextBox 76"/>
          <p:cNvSpPr txBox="1"/>
          <p:nvPr/>
        </p:nvSpPr>
        <p:spPr>
          <a:xfrm>
            <a:off x="1698019" y="5487940"/>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LDD</a:t>
            </a:r>
          </a:p>
        </p:txBody>
      </p:sp>
      <p:sp>
        <p:nvSpPr>
          <p:cNvPr id="77" name="TextBox 77"/>
          <p:cNvSpPr txBox="1"/>
          <p:nvPr/>
        </p:nvSpPr>
        <p:spPr>
          <a:xfrm>
            <a:off x="1698019" y="6409995"/>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LDI</a:t>
            </a:r>
          </a:p>
        </p:txBody>
      </p:sp>
      <p:sp>
        <p:nvSpPr>
          <p:cNvPr id="78" name="TextBox 78"/>
          <p:cNvSpPr txBox="1"/>
          <p:nvPr/>
        </p:nvSpPr>
        <p:spPr>
          <a:xfrm>
            <a:off x="1698019" y="7347247"/>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LDX</a:t>
            </a:r>
          </a:p>
        </p:txBody>
      </p:sp>
      <p:sp>
        <p:nvSpPr>
          <p:cNvPr id="79" name="TextBox 79"/>
          <p:cNvSpPr txBox="1"/>
          <p:nvPr/>
        </p:nvSpPr>
        <p:spPr>
          <a:xfrm>
            <a:off x="1698019" y="8269302"/>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MOV</a:t>
            </a:r>
          </a:p>
        </p:txBody>
      </p:sp>
      <p:sp>
        <p:nvSpPr>
          <p:cNvPr id="80" name="TextBox 80"/>
          <p:cNvSpPr txBox="1"/>
          <p:nvPr/>
        </p:nvSpPr>
        <p:spPr>
          <a:xfrm>
            <a:off x="1698019" y="9187505"/>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STO</a:t>
            </a:r>
          </a:p>
        </p:txBody>
      </p:sp>
      <p:sp>
        <p:nvSpPr>
          <p:cNvPr id="81" name="TextBox 81"/>
          <p:cNvSpPr txBox="1"/>
          <p:nvPr/>
        </p:nvSpPr>
        <p:spPr>
          <a:xfrm>
            <a:off x="5298463" y="3695064"/>
            <a:ext cx="1837542"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#n</a:t>
            </a:r>
          </a:p>
        </p:txBody>
      </p:sp>
      <p:sp>
        <p:nvSpPr>
          <p:cNvPr id="82" name="TextBox 82"/>
          <p:cNvSpPr txBox="1"/>
          <p:nvPr/>
        </p:nvSpPr>
        <p:spPr>
          <a:xfrm>
            <a:off x="5298463" y="4588877"/>
            <a:ext cx="1837542"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#n</a:t>
            </a:r>
          </a:p>
        </p:txBody>
      </p:sp>
      <p:sp>
        <p:nvSpPr>
          <p:cNvPr id="83" name="TextBox 83"/>
          <p:cNvSpPr txBox="1"/>
          <p:nvPr/>
        </p:nvSpPr>
        <p:spPr>
          <a:xfrm>
            <a:off x="5219105" y="5555152"/>
            <a:ext cx="1837542"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&lt;Address&gt;</a:t>
            </a:r>
          </a:p>
        </p:txBody>
      </p:sp>
      <p:sp>
        <p:nvSpPr>
          <p:cNvPr id="84" name="TextBox 84"/>
          <p:cNvSpPr txBox="1"/>
          <p:nvPr/>
        </p:nvSpPr>
        <p:spPr>
          <a:xfrm>
            <a:off x="5219105" y="6479550"/>
            <a:ext cx="1837542"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&lt;Address&gt;</a:t>
            </a:r>
          </a:p>
        </p:txBody>
      </p:sp>
      <p:sp>
        <p:nvSpPr>
          <p:cNvPr id="85" name="TextBox 85"/>
          <p:cNvSpPr txBox="1"/>
          <p:nvPr/>
        </p:nvSpPr>
        <p:spPr>
          <a:xfrm>
            <a:off x="5219105" y="7422780"/>
            <a:ext cx="1837542"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&lt;Address&gt;</a:t>
            </a:r>
          </a:p>
        </p:txBody>
      </p:sp>
      <p:sp>
        <p:nvSpPr>
          <p:cNvPr id="86" name="TextBox 86"/>
          <p:cNvSpPr txBox="1"/>
          <p:nvPr/>
        </p:nvSpPr>
        <p:spPr>
          <a:xfrm>
            <a:off x="5219105" y="8341445"/>
            <a:ext cx="1837542"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&lt;register&gt;</a:t>
            </a:r>
          </a:p>
        </p:txBody>
      </p:sp>
      <p:sp>
        <p:nvSpPr>
          <p:cNvPr id="87" name="TextBox 87"/>
          <p:cNvSpPr txBox="1"/>
          <p:nvPr/>
        </p:nvSpPr>
        <p:spPr>
          <a:xfrm>
            <a:off x="5219105" y="9284675"/>
            <a:ext cx="1837542"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&lt;Address&gt;</a:t>
            </a:r>
          </a:p>
        </p:txBody>
      </p:sp>
      <p:sp>
        <p:nvSpPr>
          <p:cNvPr id="88" name="TextBox 88"/>
          <p:cNvSpPr txBox="1"/>
          <p:nvPr/>
        </p:nvSpPr>
        <p:spPr>
          <a:xfrm>
            <a:off x="8096322" y="3695064"/>
            <a:ext cx="8573570"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Immediate addressing. Load the number n to </a:t>
            </a:r>
            <a:r>
              <a:rPr lang="en-US" sz="2699">
                <a:solidFill>
                  <a:srgbClr val="FFDE59"/>
                </a:solidFill>
                <a:latin typeface="Sailors"/>
                <a:ea typeface="Sailors"/>
                <a:cs typeface="Sailors"/>
                <a:sym typeface="Sailors"/>
              </a:rPr>
              <a:t>acc</a:t>
            </a:r>
            <a:r>
              <a:rPr lang="en-US" sz="2699">
                <a:solidFill>
                  <a:srgbClr val="FFFFFF"/>
                </a:solidFill>
                <a:latin typeface="Sailors"/>
                <a:ea typeface="Sailors"/>
                <a:cs typeface="Sailors"/>
                <a:sym typeface="Sailors"/>
              </a:rPr>
              <a:t>.</a:t>
            </a:r>
          </a:p>
        </p:txBody>
      </p:sp>
      <p:sp>
        <p:nvSpPr>
          <p:cNvPr id="89" name="TextBox 89"/>
          <p:cNvSpPr txBox="1"/>
          <p:nvPr/>
        </p:nvSpPr>
        <p:spPr>
          <a:xfrm>
            <a:off x="8092832" y="4618290"/>
            <a:ext cx="8573570"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Immediate addressing. Load the number n to </a:t>
            </a:r>
            <a:r>
              <a:rPr lang="en-US" sz="2699">
                <a:solidFill>
                  <a:srgbClr val="FFDE59"/>
                </a:solidFill>
                <a:latin typeface="Sailors"/>
                <a:ea typeface="Sailors"/>
                <a:cs typeface="Sailors"/>
                <a:sym typeface="Sailors"/>
              </a:rPr>
              <a:t>IX</a:t>
            </a:r>
            <a:r>
              <a:rPr lang="en-US" sz="2699">
                <a:solidFill>
                  <a:srgbClr val="FFFFFF"/>
                </a:solidFill>
                <a:latin typeface="Sailors"/>
                <a:ea typeface="Sailors"/>
                <a:cs typeface="Sailors"/>
                <a:sym typeface="Sailors"/>
              </a:rPr>
              <a:t>.</a:t>
            </a:r>
          </a:p>
        </p:txBody>
      </p:sp>
      <p:sp>
        <p:nvSpPr>
          <p:cNvPr id="90" name="TextBox 90"/>
          <p:cNvSpPr txBox="1"/>
          <p:nvPr/>
        </p:nvSpPr>
        <p:spPr>
          <a:xfrm>
            <a:off x="8020122" y="5609478"/>
            <a:ext cx="8573570" cy="384744"/>
          </a:xfrm>
          <a:prstGeom prst="rect">
            <a:avLst/>
          </a:prstGeom>
        </p:spPr>
        <p:txBody>
          <a:bodyPr lIns="0" tIns="0" rIns="0" bIns="0" rtlCol="0" anchor="t">
            <a:spAutoFit/>
          </a:bodyPr>
          <a:lstStyle/>
          <a:p>
            <a:pPr algn="l">
              <a:lnSpc>
                <a:spcPts val="2939"/>
              </a:lnSpc>
              <a:spcBef>
                <a:spcPct val="0"/>
              </a:spcBef>
            </a:pPr>
            <a:r>
              <a:rPr lang="en-US" sz="2099">
                <a:solidFill>
                  <a:srgbClr val="FFFFFF"/>
                </a:solidFill>
                <a:latin typeface="Sailors"/>
                <a:ea typeface="Sailors"/>
                <a:cs typeface="Sailors"/>
                <a:sym typeface="Sailors"/>
              </a:rPr>
              <a:t>Direct addressing. load the </a:t>
            </a:r>
            <a:r>
              <a:rPr lang="en-US" sz="2099">
                <a:solidFill>
                  <a:srgbClr val="FFDE59"/>
                </a:solidFill>
                <a:latin typeface="Sailors"/>
                <a:ea typeface="Sailors"/>
                <a:cs typeface="Sailors"/>
                <a:sym typeface="Sailors"/>
              </a:rPr>
              <a:t>contents</a:t>
            </a:r>
            <a:r>
              <a:rPr lang="en-US" sz="2099">
                <a:solidFill>
                  <a:srgbClr val="FFFFFF"/>
                </a:solidFill>
                <a:latin typeface="Sailors"/>
                <a:ea typeface="Sailors"/>
                <a:cs typeface="Sailors"/>
                <a:sym typeface="Sailors"/>
              </a:rPr>
              <a:t> at the given address to acc.</a:t>
            </a:r>
          </a:p>
        </p:txBody>
      </p:sp>
      <p:sp>
        <p:nvSpPr>
          <p:cNvPr id="91" name="TextBox 91"/>
          <p:cNvSpPr txBox="1"/>
          <p:nvPr/>
        </p:nvSpPr>
        <p:spPr>
          <a:xfrm>
            <a:off x="8020122" y="6348171"/>
            <a:ext cx="8573570" cy="756153"/>
          </a:xfrm>
          <a:prstGeom prst="rect">
            <a:avLst/>
          </a:prstGeom>
        </p:spPr>
        <p:txBody>
          <a:bodyPr lIns="0" tIns="0" rIns="0" bIns="0" rtlCol="0" anchor="t">
            <a:spAutoFit/>
          </a:bodyPr>
          <a:lstStyle/>
          <a:p>
            <a:pPr algn="l">
              <a:lnSpc>
                <a:spcPts val="2939"/>
              </a:lnSpc>
              <a:spcBef>
                <a:spcPct val="0"/>
              </a:spcBef>
            </a:pPr>
            <a:r>
              <a:rPr lang="en-US" sz="2099">
                <a:solidFill>
                  <a:srgbClr val="FFFFFF"/>
                </a:solidFill>
                <a:latin typeface="Sailors"/>
                <a:ea typeface="Sailors"/>
                <a:cs typeface="Sailors"/>
                <a:sym typeface="Sailors"/>
              </a:rPr>
              <a:t>indirect addressing. The address to be used is at </a:t>
            </a:r>
            <a:r>
              <a:rPr lang="en-US" sz="2099">
                <a:solidFill>
                  <a:srgbClr val="FFDE59"/>
                </a:solidFill>
                <a:latin typeface="Sailors"/>
                <a:ea typeface="Sailors"/>
                <a:cs typeface="Sailors"/>
                <a:sym typeface="Sailors"/>
              </a:rPr>
              <a:t>the given address.</a:t>
            </a:r>
            <a:r>
              <a:rPr lang="en-US" sz="2099">
                <a:solidFill>
                  <a:srgbClr val="FFFFFF"/>
                </a:solidFill>
                <a:latin typeface="Sailors"/>
                <a:ea typeface="Sailors"/>
                <a:cs typeface="Sailors"/>
                <a:sym typeface="Sailors"/>
              </a:rPr>
              <a:t> load the contents of this second address to acc.</a:t>
            </a:r>
          </a:p>
        </p:txBody>
      </p:sp>
      <p:sp>
        <p:nvSpPr>
          <p:cNvPr id="92" name="TextBox 92"/>
          <p:cNvSpPr txBox="1"/>
          <p:nvPr/>
        </p:nvSpPr>
        <p:spPr>
          <a:xfrm>
            <a:off x="8020122" y="7295907"/>
            <a:ext cx="8573570" cy="685165"/>
          </a:xfrm>
          <a:prstGeom prst="rect">
            <a:avLst/>
          </a:prstGeom>
        </p:spPr>
        <p:txBody>
          <a:bodyPr lIns="0" tIns="0" rIns="0" bIns="0" rtlCol="0" anchor="t">
            <a:spAutoFit/>
          </a:bodyPr>
          <a:lstStyle/>
          <a:p>
            <a:pPr algn="l">
              <a:lnSpc>
                <a:spcPts val="2659"/>
              </a:lnSpc>
              <a:spcBef>
                <a:spcPct val="0"/>
              </a:spcBef>
            </a:pPr>
            <a:r>
              <a:rPr lang="en-US" sz="1899">
                <a:solidFill>
                  <a:srgbClr val="FFFFFF"/>
                </a:solidFill>
                <a:latin typeface="Sailors"/>
                <a:ea typeface="Sailors"/>
                <a:cs typeface="Sailors"/>
                <a:sym typeface="Sailors"/>
              </a:rPr>
              <a:t>indexed addressing. form the address from </a:t>
            </a:r>
            <a:r>
              <a:rPr lang="en-US" sz="1899">
                <a:solidFill>
                  <a:srgbClr val="FFDE59"/>
                </a:solidFill>
                <a:latin typeface="Sailors"/>
                <a:ea typeface="Sailors"/>
                <a:cs typeface="Sailors"/>
                <a:sym typeface="Sailors"/>
              </a:rPr>
              <a:t>&lt;address&gt; + the contents of the index register</a:t>
            </a:r>
            <a:r>
              <a:rPr lang="en-US" sz="1899">
                <a:solidFill>
                  <a:srgbClr val="FFFFFF"/>
                </a:solidFill>
                <a:latin typeface="Sailors"/>
                <a:ea typeface="Sailors"/>
                <a:cs typeface="Sailors"/>
                <a:sym typeface="Sailors"/>
              </a:rPr>
              <a:t>. Copy the </a:t>
            </a:r>
            <a:r>
              <a:rPr lang="en-US" sz="1899">
                <a:solidFill>
                  <a:srgbClr val="FFDE59"/>
                </a:solidFill>
                <a:latin typeface="Sailors"/>
                <a:ea typeface="Sailors"/>
                <a:cs typeface="Sailors"/>
                <a:sym typeface="Sailors"/>
              </a:rPr>
              <a:t>contents</a:t>
            </a:r>
            <a:r>
              <a:rPr lang="en-US" sz="1899">
                <a:solidFill>
                  <a:srgbClr val="FFFFFF"/>
                </a:solidFill>
                <a:latin typeface="Sailors"/>
                <a:ea typeface="Sailors"/>
                <a:cs typeface="Sailors"/>
                <a:sym typeface="Sailors"/>
              </a:rPr>
              <a:t> of this calculated address to acc.</a:t>
            </a:r>
          </a:p>
        </p:txBody>
      </p:sp>
      <p:sp>
        <p:nvSpPr>
          <p:cNvPr id="93" name="TextBox 93"/>
          <p:cNvSpPr txBox="1"/>
          <p:nvPr/>
        </p:nvSpPr>
        <p:spPr>
          <a:xfrm>
            <a:off x="8020122" y="8393564"/>
            <a:ext cx="8573570" cy="351790"/>
          </a:xfrm>
          <a:prstGeom prst="rect">
            <a:avLst/>
          </a:prstGeom>
        </p:spPr>
        <p:txBody>
          <a:bodyPr lIns="0" tIns="0" rIns="0" bIns="0" rtlCol="0" anchor="t">
            <a:spAutoFit/>
          </a:bodyPr>
          <a:lstStyle/>
          <a:p>
            <a:pPr algn="l">
              <a:lnSpc>
                <a:spcPts val="2659"/>
              </a:lnSpc>
              <a:spcBef>
                <a:spcPct val="0"/>
              </a:spcBef>
            </a:pPr>
            <a:r>
              <a:rPr lang="en-US" sz="1899">
                <a:solidFill>
                  <a:srgbClr val="FFFFFF"/>
                </a:solidFill>
                <a:latin typeface="Sailors"/>
                <a:ea typeface="Sailors"/>
                <a:cs typeface="Sailors"/>
                <a:sym typeface="Sailors"/>
              </a:rPr>
              <a:t>move the contents of the accumulator to the given register.</a:t>
            </a:r>
          </a:p>
        </p:txBody>
      </p:sp>
      <p:sp>
        <p:nvSpPr>
          <p:cNvPr id="94" name="TextBox 94"/>
          <p:cNvSpPr txBox="1"/>
          <p:nvPr/>
        </p:nvSpPr>
        <p:spPr>
          <a:xfrm>
            <a:off x="8020122" y="9322993"/>
            <a:ext cx="8573570" cy="351790"/>
          </a:xfrm>
          <a:prstGeom prst="rect">
            <a:avLst/>
          </a:prstGeom>
        </p:spPr>
        <p:txBody>
          <a:bodyPr lIns="0" tIns="0" rIns="0" bIns="0" rtlCol="0" anchor="t">
            <a:spAutoFit/>
          </a:bodyPr>
          <a:lstStyle/>
          <a:p>
            <a:pPr algn="l">
              <a:lnSpc>
                <a:spcPts val="2659"/>
              </a:lnSpc>
              <a:spcBef>
                <a:spcPct val="0"/>
              </a:spcBef>
            </a:pPr>
            <a:r>
              <a:rPr lang="en-US" sz="1899">
                <a:solidFill>
                  <a:srgbClr val="FFFFFF"/>
                </a:solidFill>
                <a:latin typeface="Sailors"/>
                <a:ea typeface="Sailors"/>
                <a:cs typeface="Sailors"/>
                <a:sym typeface="Sailors"/>
              </a:rPr>
              <a:t>store the contents of acc at the given address. </a:t>
            </a:r>
          </a:p>
        </p:txBody>
      </p:sp>
      <p:sp>
        <p:nvSpPr>
          <p:cNvPr id="95" name="TextBox 95"/>
          <p:cNvSpPr txBox="1"/>
          <p:nvPr/>
        </p:nvSpPr>
        <p:spPr>
          <a:xfrm>
            <a:off x="165271" y="185810"/>
            <a:ext cx="8921288" cy="493638"/>
          </a:xfrm>
          <a:prstGeom prst="rect">
            <a:avLst/>
          </a:prstGeom>
        </p:spPr>
        <p:txBody>
          <a:bodyPr lIns="0" tIns="0" rIns="0" bIns="0" rtlCol="0" anchor="t">
            <a:spAutoFit/>
          </a:bodyPr>
          <a:lstStyle/>
          <a:p>
            <a:pPr marL="0" lvl="0" indent="0" algn="l">
              <a:lnSpc>
                <a:spcPts val="3615"/>
              </a:lnSpc>
              <a:spcBef>
                <a:spcPct val="0"/>
              </a:spcBef>
            </a:pPr>
            <a:r>
              <a:rPr lang="en-US" sz="3228" b="1" spc="-96">
                <a:solidFill>
                  <a:srgbClr val="FFFFFF"/>
                </a:solidFill>
                <a:latin typeface="Poppins Bold"/>
                <a:ea typeface="Poppins Bold"/>
                <a:cs typeface="Poppins Bold"/>
                <a:sym typeface="Poppins Bold"/>
              </a:rPr>
              <a:t>6.6 Instruction Set in Assembly Language</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sp>
        <p:nvSpPr>
          <p:cNvPr id="3" name="TextBox 3"/>
          <p:cNvSpPr txBox="1"/>
          <p:nvPr/>
        </p:nvSpPr>
        <p:spPr>
          <a:xfrm>
            <a:off x="347832" y="1542562"/>
            <a:ext cx="9682484"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Data Movement</a:t>
            </a:r>
          </a:p>
        </p:txBody>
      </p:sp>
      <p:sp>
        <p:nvSpPr>
          <p:cNvPr id="4" name="TextBox 4"/>
          <p:cNvSpPr txBox="1"/>
          <p:nvPr/>
        </p:nvSpPr>
        <p:spPr>
          <a:xfrm>
            <a:off x="7498375" y="2831546"/>
            <a:ext cx="8594916" cy="514334"/>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Illustration</a:t>
            </a:r>
          </a:p>
        </p:txBody>
      </p:sp>
      <p:grpSp>
        <p:nvGrpSpPr>
          <p:cNvPr id="5" name="Group 5"/>
          <p:cNvGrpSpPr/>
          <p:nvPr/>
        </p:nvGrpSpPr>
        <p:grpSpPr>
          <a:xfrm>
            <a:off x="0" y="-36799"/>
            <a:ext cx="9251830" cy="1065499"/>
            <a:chOff x="0" y="0"/>
            <a:chExt cx="3442595" cy="396471"/>
          </a:xfrm>
        </p:grpSpPr>
        <p:sp>
          <p:nvSpPr>
            <p:cNvPr id="6" name="Freeform 6"/>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7" name="Freeform 7"/>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8" name="Group 8"/>
          <p:cNvGrpSpPr/>
          <p:nvPr/>
        </p:nvGrpSpPr>
        <p:grpSpPr>
          <a:xfrm>
            <a:off x="1587381" y="4385880"/>
            <a:ext cx="2394164" cy="903705"/>
            <a:chOff x="0" y="0"/>
            <a:chExt cx="630562" cy="238013"/>
          </a:xfrm>
        </p:grpSpPr>
        <p:sp>
          <p:nvSpPr>
            <p:cNvPr id="9" name="Freeform 9"/>
            <p:cNvSpPr/>
            <p:nvPr/>
          </p:nvSpPr>
          <p:spPr>
            <a:xfrm>
              <a:off x="0" y="0"/>
              <a:ext cx="630562" cy="238013"/>
            </a:xfrm>
            <a:custGeom>
              <a:avLst/>
              <a:gdLst/>
              <a:ahLst/>
              <a:cxnLst/>
              <a:rect l="l" t="t" r="r" b="b"/>
              <a:pathLst>
                <a:path w="630562" h="238013">
                  <a:moveTo>
                    <a:pt x="119006" y="0"/>
                  </a:moveTo>
                  <a:lnTo>
                    <a:pt x="511555" y="0"/>
                  </a:lnTo>
                  <a:cubicBezTo>
                    <a:pt x="577281" y="0"/>
                    <a:pt x="630562" y="53281"/>
                    <a:pt x="630562" y="119006"/>
                  </a:cubicBezTo>
                  <a:lnTo>
                    <a:pt x="630562" y="119006"/>
                  </a:lnTo>
                  <a:cubicBezTo>
                    <a:pt x="630562" y="150569"/>
                    <a:pt x="618024" y="180839"/>
                    <a:pt x="595705" y="203157"/>
                  </a:cubicBezTo>
                  <a:cubicBezTo>
                    <a:pt x="573387" y="225475"/>
                    <a:pt x="543118" y="238013"/>
                    <a:pt x="511555" y="238013"/>
                  </a:cubicBezTo>
                  <a:lnTo>
                    <a:pt x="119006" y="238013"/>
                  </a:lnTo>
                  <a:cubicBezTo>
                    <a:pt x="53281" y="238013"/>
                    <a:pt x="0" y="184732"/>
                    <a:pt x="0" y="119006"/>
                  </a:cubicBezTo>
                  <a:lnTo>
                    <a:pt x="0" y="119006"/>
                  </a:lnTo>
                  <a:cubicBezTo>
                    <a:pt x="0" y="53281"/>
                    <a:pt x="53281" y="0"/>
                    <a:pt x="119006" y="0"/>
                  </a:cubicBezTo>
                  <a:close/>
                </a:path>
              </a:pathLst>
            </a:custGeom>
            <a:solidFill>
              <a:srgbClr val="3F4042"/>
            </a:solidFill>
          </p:spPr>
          <p:txBody>
            <a:bodyPr/>
            <a:lstStyle/>
            <a:p>
              <a:endParaRPr lang="en-PH"/>
            </a:p>
          </p:txBody>
        </p:sp>
        <p:sp>
          <p:nvSpPr>
            <p:cNvPr id="10" name="TextBox 10"/>
            <p:cNvSpPr txBox="1"/>
            <p:nvPr/>
          </p:nvSpPr>
          <p:spPr>
            <a:xfrm>
              <a:off x="0" y="-28575"/>
              <a:ext cx="630562" cy="266588"/>
            </a:xfrm>
            <a:prstGeom prst="rect">
              <a:avLst/>
            </a:prstGeom>
          </p:spPr>
          <p:txBody>
            <a:bodyPr lIns="50800" tIns="50800" rIns="50800" bIns="50800" rtlCol="0" anchor="ctr"/>
            <a:lstStyle/>
            <a:p>
              <a:pPr algn="ctr">
                <a:lnSpc>
                  <a:spcPts val="2595"/>
                </a:lnSpc>
              </a:pPr>
              <a:endParaRPr/>
            </a:p>
          </p:txBody>
        </p:sp>
      </p:grpSp>
      <p:sp>
        <p:nvSpPr>
          <p:cNvPr id="11" name="TextBox 11"/>
          <p:cNvSpPr txBox="1"/>
          <p:nvPr/>
        </p:nvSpPr>
        <p:spPr>
          <a:xfrm>
            <a:off x="1723994" y="4494126"/>
            <a:ext cx="2120937" cy="620539"/>
          </a:xfrm>
          <a:prstGeom prst="rect">
            <a:avLst/>
          </a:prstGeom>
        </p:spPr>
        <p:txBody>
          <a:bodyPr lIns="0" tIns="0" rIns="0" bIns="0" rtlCol="0" anchor="t">
            <a:spAutoFit/>
          </a:bodyPr>
          <a:lstStyle/>
          <a:p>
            <a:pPr algn="ctr">
              <a:lnSpc>
                <a:spcPts val="5169"/>
              </a:lnSpc>
              <a:spcBef>
                <a:spcPct val="0"/>
              </a:spcBef>
            </a:pPr>
            <a:r>
              <a:rPr lang="en-US" sz="3692">
                <a:solidFill>
                  <a:srgbClr val="FFFFFF"/>
                </a:solidFill>
                <a:latin typeface="Open Sans"/>
                <a:ea typeface="Open Sans"/>
                <a:cs typeface="Open Sans"/>
                <a:sym typeface="Open Sans"/>
              </a:rPr>
              <a:t>LDD 19</a:t>
            </a:r>
          </a:p>
        </p:txBody>
      </p:sp>
      <p:grpSp>
        <p:nvGrpSpPr>
          <p:cNvPr id="12" name="Group 12"/>
          <p:cNvGrpSpPr/>
          <p:nvPr/>
        </p:nvGrpSpPr>
        <p:grpSpPr>
          <a:xfrm>
            <a:off x="6214234" y="3482562"/>
            <a:ext cx="11163198" cy="4414029"/>
            <a:chOff x="0" y="0"/>
            <a:chExt cx="2940102" cy="1162543"/>
          </a:xfrm>
        </p:grpSpPr>
        <p:sp>
          <p:nvSpPr>
            <p:cNvPr id="13" name="Freeform 13"/>
            <p:cNvSpPr/>
            <p:nvPr/>
          </p:nvSpPr>
          <p:spPr>
            <a:xfrm>
              <a:off x="0" y="0"/>
              <a:ext cx="2940102" cy="1162543"/>
            </a:xfrm>
            <a:custGeom>
              <a:avLst/>
              <a:gdLst/>
              <a:ahLst/>
              <a:cxnLst/>
              <a:rect l="l" t="t" r="r" b="b"/>
              <a:pathLst>
                <a:path w="2940102" h="1162543">
                  <a:moveTo>
                    <a:pt x="35370" y="0"/>
                  </a:moveTo>
                  <a:lnTo>
                    <a:pt x="2904732" y="0"/>
                  </a:lnTo>
                  <a:cubicBezTo>
                    <a:pt x="2924266" y="0"/>
                    <a:pt x="2940102" y="15836"/>
                    <a:pt x="2940102" y="35370"/>
                  </a:cubicBezTo>
                  <a:lnTo>
                    <a:pt x="2940102" y="1127173"/>
                  </a:lnTo>
                  <a:cubicBezTo>
                    <a:pt x="2940102" y="1146707"/>
                    <a:pt x="2924266" y="1162543"/>
                    <a:pt x="2904732" y="1162543"/>
                  </a:cubicBezTo>
                  <a:lnTo>
                    <a:pt x="35370" y="1162543"/>
                  </a:lnTo>
                  <a:cubicBezTo>
                    <a:pt x="15836" y="1162543"/>
                    <a:pt x="0" y="1146707"/>
                    <a:pt x="0" y="1127173"/>
                  </a:cubicBezTo>
                  <a:lnTo>
                    <a:pt x="0" y="35370"/>
                  </a:lnTo>
                  <a:cubicBezTo>
                    <a:pt x="0" y="15836"/>
                    <a:pt x="15836" y="0"/>
                    <a:pt x="35370" y="0"/>
                  </a:cubicBezTo>
                  <a:close/>
                </a:path>
              </a:pathLst>
            </a:custGeom>
            <a:solidFill>
              <a:srgbClr val="EFEFEF"/>
            </a:solidFill>
          </p:spPr>
          <p:txBody>
            <a:bodyPr/>
            <a:lstStyle/>
            <a:p>
              <a:endParaRPr lang="en-PH"/>
            </a:p>
          </p:txBody>
        </p:sp>
        <p:sp>
          <p:nvSpPr>
            <p:cNvPr id="14" name="TextBox 14"/>
            <p:cNvSpPr txBox="1"/>
            <p:nvPr/>
          </p:nvSpPr>
          <p:spPr>
            <a:xfrm>
              <a:off x="0" y="-28575"/>
              <a:ext cx="2940102" cy="1191118"/>
            </a:xfrm>
            <a:prstGeom prst="rect">
              <a:avLst/>
            </a:prstGeom>
          </p:spPr>
          <p:txBody>
            <a:bodyPr lIns="50800" tIns="50800" rIns="50800" bIns="50800" rtlCol="0" anchor="ctr"/>
            <a:lstStyle/>
            <a:p>
              <a:pPr algn="ctr">
                <a:lnSpc>
                  <a:spcPts val="2595"/>
                </a:lnSpc>
              </a:pPr>
              <a:endParaRPr/>
            </a:p>
          </p:txBody>
        </p:sp>
      </p:grpSp>
      <p:grpSp>
        <p:nvGrpSpPr>
          <p:cNvPr id="15" name="Group 15"/>
          <p:cNvGrpSpPr/>
          <p:nvPr/>
        </p:nvGrpSpPr>
        <p:grpSpPr>
          <a:xfrm>
            <a:off x="13434879" y="6107477"/>
            <a:ext cx="3219933" cy="788534"/>
            <a:chOff x="0" y="0"/>
            <a:chExt cx="1520437" cy="372342"/>
          </a:xfrm>
        </p:grpSpPr>
        <p:sp>
          <p:nvSpPr>
            <p:cNvPr id="16" name="Freeform 1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17" name="TextBox 17"/>
          <p:cNvSpPr txBox="1"/>
          <p:nvPr/>
        </p:nvSpPr>
        <p:spPr>
          <a:xfrm>
            <a:off x="14530655" y="6167260"/>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17</a:t>
            </a:r>
          </a:p>
        </p:txBody>
      </p:sp>
      <p:sp>
        <p:nvSpPr>
          <p:cNvPr id="18" name="TextBox 18"/>
          <p:cNvSpPr txBox="1"/>
          <p:nvPr/>
        </p:nvSpPr>
        <p:spPr>
          <a:xfrm>
            <a:off x="12128080" y="6167260"/>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a:t>
            </a:r>
          </a:p>
        </p:txBody>
      </p:sp>
      <p:grpSp>
        <p:nvGrpSpPr>
          <p:cNvPr id="19" name="Group 19"/>
          <p:cNvGrpSpPr/>
          <p:nvPr/>
        </p:nvGrpSpPr>
        <p:grpSpPr>
          <a:xfrm>
            <a:off x="13434879" y="3742403"/>
            <a:ext cx="3219933" cy="788534"/>
            <a:chOff x="0" y="0"/>
            <a:chExt cx="1520437" cy="372342"/>
          </a:xfrm>
        </p:grpSpPr>
        <p:sp>
          <p:nvSpPr>
            <p:cNvPr id="20" name="Freeform 2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21" name="TextBox 21"/>
          <p:cNvSpPr txBox="1"/>
          <p:nvPr/>
        </p:nvSpPr>
        <p:spPr>
          <a:xfrm>
            <a:off x="14530655" y="3802186"/>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100</a:t>
            </a:r>
          </a:p>
        </p:txBody>
      </p:sp>
      <p:sp>
        <p:nvSpPr>
          <p:cNvPr id="22" name="TextBox 22"/>
          <p:cNvSpPr txBox="1"/>
          <p:nvPr/>
        </p:nvSpPr>
        <p:spPr>
          <a:xfrm>
            <a:off x="12380552" y="3789155"/>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17</a:t>
            </a:r>
          </a:p>
        </p:txBody>
      </p:sp>
      <p:grpSp>
        <p:nvGrpSpPr>
          <p:cNvPr id="23" name="Group 23"/>
          <p:cNvGrpSpPr/>
          <p:nvPr/>
        </p:nvGrpSpPr>
        <p:grpSpPr>
          <a:xfrm>
            <a:off x="8051382" y="4860513"/>
            <a:ext cx="2938521" cy="719618"/>
            <a:chOff x="0" y="0"/>
            <a:chExt cx="1520437" cy="372342"/>
          </a:xfrm>
        </p:grpSpPr>
        <p:sp>
          <p:nvSpPr>
            <p:cNvPr id="24" name="Freeform 2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25" name="TextBox 25"/>
          <p:cNvSpPr txBox="1"/>
          <p:nvPr/>
        </p:nvSpPr>
        <p:spPr>
          <a:xfrm>
            <a:off x="9051391" y="4909244"/>
            <a:ext cx="919358"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2</a:t>
            </a:r>
          </a:p>
        </p:txBody>
      </p:sp>
      <p:sp>
        <p:nvSpPr>
          <p:cNvPr id="26" name="TextBox 26"/>
          <p:cNvSpPr txBox="1"/>
          <p:nvPr/>
        </p:nvSpPr>
        <p:spPr>
          <a:xfrm>
            <a:off x="6943141" y="4891801"/>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IX</a:t>
            </a:r>
          </a:p>
        </p:txBody>
      </p:sp>
      <p:grpSp>
        <p:nvGrpSpPr>
          <p:cNvPr id="27" name="Group 27"/>
          <p:cNvGrpSpPr/>
          <p:nvPr/>
        </p:nvGrpSpPr>
        <p:grpSpPr>
          <a:xfrm>
            <a:off x="13434879" y="4530937"/>
            <a:ext cx="3219933" cy="788534"/>
            <a:chOff x="0" y="0"/>
            <a:chExt cx="1520437" cy="372342"/>
          </a:xfrm>
        </p:grpSpPr>
        <p:sp>
          <p:nvSpPr>
            <p:cNvPr id="28" name="Freeform 2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29" name="TextBox 29"/>
          <p:cNvSpPr txBox="1"/>
          <p:nvPr/>
        </p:nvSpPr>
        <p:spPr>
          <a:xfrm>
            <a:off x="14530655" y="4590720"/>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200</a:t>
            </a:r>
          </a:p>
        </p:txBody>
      </p:sp>
      <p:sp>
        <p:nvSpPr>
          <p:cNvPr id="30" name="TextBox 30"/>
          <p:cNvSpPr txBox="1"/>
          <p:nvPr/>
        </p:nvSpPr>
        <p:spPr>
          <a:xfrm>
            <a:off x="12380552" y="4577689"/>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18</a:t>
            </a:r>
          </a:p>
        </p:txBody>
      </p:sp>
      <p:grpSp>
        <p:nvGrpSpPr>
          <p:cNvPr id="31" name="Group 31"/>
          <p:cNvGrpSpPr/>
          <p:nvPr/>
        </p:nvGrpSpPr>
        <p:grpSpPr>
          <a:xfrm>
            <a:off x="13434879" y="5289585"/>
            <a:ext cx="3219933" cy="788534"/>
            <a:chOff x="0" y="0"/>
            <a:chExt cx="1520437" cy="372342"/>
          </a:xfrm>
        </p:grpSpPr>
        <p:sp>
          <p:nvSpPr>
            <p:cNvPr id="32" name="Freeform 3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19D97"/>
            </a:solidFill>
          </p:spPr>
          <p:txBody>
            <a:bodyPr/>
            <a:lstStyle/>
            <a:p>
              <a:endParaRPr lang="en-PH"/>
            </a:p>
          </p:txBody>
        </p:sp>
      </p:grpSp>
      <p:sp>
        <p:nvSpPr>
          <p:cNvPr id="33" name="TextBox 33"/>
          <p:cNvSpPr txBox="1"/>
          <p:nvPr/>
        </p:nvSpPr>
        <p:spPr>
          <a:xfrm>
            <a:off x="14530655" y="5349368"/>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300</a:t>
            </a:r>
          </a:p>
        </p:txBody>
      </p:sp>
      <p:sp>
        <p:nvSpPr>
          <p:cNvPr id="34" name="TextBox 34"/>
          <p:cNvSpPr txBox="1"/>
          <p:nvPr/>
        </p:nvSpPr>
        <p:spPr>
          <a:xfrm>
            <a:off x="12382814" y="5390933"/>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19</a:t>
            </a:r>
          </a:p>
        </p:txBody>
      </p:sp>
      <p:grpSp>
        <p:nvGrpSpPr>
          <p:cNvPr id="35" name="Group 35"/>
          <p:cNvGrpSpPr/>
          <p:nvPr/>
        </p:nvGrpSpPr>
        <p:grpSpPr>
          <a:xfrm>
            <a:off x="8051382" y="5689577"/>
            <a:ext cx="2938521" cy="719618"/>
            <a:chOff x="0" y="0"/>
            <a:chExt cx="1520437" cy="372342"/>
          </a:xfrm>
        </p:grpSpPr>
        <p:sp>
          <p:nvSpPr>
            <p:cNvPr id="36" name="Freeform 3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1495"/>
            </a:solidFill>
          </p:spPr>
          <p:txBody>
            <a:bodyPr/>
            <a:lstStyle/>
            <a:p>
              <a:endParaRPr lang="en-PH"/>
            </a:p>
          </p:txBody>
        </p:sp>
      </p:grpSp>
      <p:sp>
        <p:nvSpPr>
          <p:cNvPr id="37" name="TextBox 37"/>
          <p:cNvSpPr txBox="1"/>
          <p:nvPr/>
        </p:nvSpPr>
        <p:spPr>
          <a:xfrm>
            <a:off x="9051391" y="5738308"/>
            <a:ext cx="919358"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300</a:t>
            </a:r>
          </a:p>
        </p:txBody>
      </p:sp>
      <p:sp>
        <p:nvSpPr>
          <p:cNvPr id="38" name="TextBox 38"/>
          <p:cNvSpPr txBox="1"/>
          <p:nvPr/>
        </p:nvSpPr>
        <p:spPr>
          <a:xfrm>
            <a:off x="6943141" y="5720865"/>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ACC</a:t>
            </a:r>
          </a:p>
        </p:txBody>
      </p:sp>
      <p:grpSp>
        <p:nvGrpSpPr>
          <p:cNvPr id="39" name="Group 39"/>
          <p:cNvGrpSpPr/>
          <p:nvPr/>
        </p:nvGrpSpPr>
        <p:grpSpPr>
          <a:xfrm>
            <a:off x="1336716" y="9422263"/>
            <a:ext cx="3276218" cy="762473"/>
            <a:chOff x="0" y="0"/>
            <a:chExt cx="910857" cy="211983"/>
          </a:xfrm>
        </p:grpSpPr>
        <p:sp>
          <p:nvSpPr>
            <p:cNvPr id="40" name="Freeform 40"/>
            <p:cNvSpPr/>
            <p:nvPr/>
          </p:nvSpPr>
          <p:spPr>
            <a:xfrm>
              <a:off x="0" y="0"/>
              <a:ext cx="910857" cy="211983"/>
            </a:xfrm>
            <a:custGeom>
              <a:avLst/>
              <a:gdLst/>
              <a:ahLst/>
              <a:cxnLst/>
              <a:rect l="l" t="t" r="r" b="b"/>
              <a:pathLst>
                <a:path w="910857" h="211983">
                  <a:moveTo>
                    <a:pt x="105992" y="0"/>
                  </a:moveTo>
                  <a:lnTo>
                    <a:pt x="804865" y="0"/>
                  </a:lnTo>
                  <a:cubicBezTo>
                    <a:pt x="832976" y="0"/>
                    <a:pt x="859935" y="11167"/>
                    <a:pt x="879812" y="31044"/>
                  </a:cubicBezTo>
                  <a:cubicBezTo>
                    <a:pt x="899690" y="50922"/>
                    <a:pt x="910857" y="77881"/>
                    <a:pt x="910857" y="105992"/>
                  </a:cubicBezTo>
                  <a:lnTo>
                    <a:pt x="910857" y="105992"/>
                  </a:lnTo>
                  <a:cubicBezTo>
                    <a:pt x="910857" y="134102"/>
                    <a:pt x="899690" y="161062"/>
                    <a:pt x="879812" y="180939"/>
                  </a:cubicBezTo>
                  <a:cubicBezTo>
                    <a:pt x="859935" y="200816"/>
                    <a:pt x="832976" y="211983"/>
                    <a:pt x="804865"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FFDE59"/>
            </a:solidFill>
          </p:spPr>
          <p:txBody>
            <a:bodyPr/>
            <a:lstStyle/>
            <a:p>
              <a:endParaRPr lang="en-PH"/>
            </a:p>
          </p:txBody>
        </p:sp>
        <p:sp>
          <p:nvSpPr>
            <p:cNvPr id="41" name="TextBox 41"/>
            <p:cNvSpPr txBox="1"/>
            <p:nvPr/>
          </p:nvSpPr>
          <p:spPr>
            <a:xfrm>
              <a:off x="0" y="-28575"/>
              <a:ext cx="910857" cy="240558"/>
            </a:xfrm>
            <a:prstGeom prst="rect">
              <a:avLst/>
            </a:prstGeom>
          </p:spPr>
          <p:txBody>
            <a:bodyPr lIns="50800" tIns="50800" rIns="50800" bIns="50800" rtlCol="0" anchor="ctr"/>
            <a:lstStyle/>
            <a:p>
              <a:pPr algn="ctr">
                <a:lnSpc>
                  <a:spcPts val="2595"/>
                </a:lnSpc>
              </a:pPr>
              <a:endParaRPr/>
            </a:p>
          </p:txBody>
        </p:sp>
      </p:grpSp>
      <p:grpSp>
        <p:nvGrpSpPr>
          <p:cNvPr id="42" name="Group 42"/>
          <p:cNvGrpSpPr/>
          <p:nvPr/>
        </p:nvGrpSpPr>
        <p:grpSpPr>
          <a:xfrm>
            <a:off x="4796140" y="9435405"/>
            <a:ext cx="2615176" cy="762473"/>
            <a:chOff x="0" y="0"/>
            <a:chExt cx="727073" cy="211983"/>
          </a:xfrm>
        </p:grpSpPr>
        <p:sp>
          <p:nvSpPr>
            <p:cNvPr id="43" name="Freeform 43"/>
            <p:cNvSpPr/>
            <p:nvPr/>
          </p:nvSpPr>
          <p:spPr>
            <a:xfrm>
              <a:off x="0" y="0"/>
              <a:ext cx="727073" cy="211983"/>
            </a:xfrm>
            <a:custGeom>
              <a:avLst/>
              <a:gdLst/>
              <a:ahLst/>
              <a:cxnLst/>
              <a:rect l="l" t="t" r="r" b="b"/>
              <a:pathLst>
                <a:path w="727073" h="211983">
                  <a:moveTo>
                    <a:pt x="105992" y="0"/>
                  </a:moveTo>
                  <a:lnTo>
                    <a:pt x="621081" y="0"/>
                  </a:lnTo>
                  <a:cubicBezTo>
                    <a:pt x="649192" y="0"/>
                    <a:pt x="676152" y="11167"/>
                    <a:pt x="696029" y="31044"/>
                  </a:cubicBezTo>
                  <a:cubicBezTo>
                    <a:pt x="715906" y="50922"/>
                    <a:pt x="727073" y="77881"/>
                    <a:pt x="727073" y="105992"/>
                  </a:cubicBezTo>
                  <a:lnTo>
                    <a:pt x="727073" y="105992"/>
                  </a:lnTo>
                  <a:cubicBezTo>
                    <a:pt x="727073" y="134102"/>
                    <a:pt x="715906" y="161062"/>
                    <a:pt x="696029" y="180939"/>
                  </a:cubicBezTo>
                  <a:cubicBezTo>
                    <a:pt x="676152" y="200816"/>
                    <a:pt x="649192" y="211983"/>
                    <a:pt x="621081"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019D97"/>
            </a:solidFill>
          </p:spPr>
          <p:txBody>
            <a:bodyPr/>
            <a:lstStyle/>
            <a:p>
              <a:endParaRPr lang="en-PH"/>
            </a:p>
          </p:txBody>
        </p:sp>
        <p:sp>
          <p:nvSpPr>
            <p:cNvPr id="44" name="TextBox 44"/>
            <p:cNvSpPr txBox="1"/>
            <p:nvPr/>
          </p:nvSpPr>
          <p:spPr>
            <a:xfrm>
              <a:off x="0" y="-28575"/>
              <a:ext cx="727073" cy="240558"/>
            </a:xfrm>
            <a:prstGeom prst="rect">
              <a:avLst/>
            </a:prstGeom>
          </p:spPr>
          <p:txBody>
            <a:bodyPr lIns="50800" tIns="50800" rIns="50800" bIns="50800" rtlCol="0" anchor="ctr"/>
            <a:lstStyle/>
            <a:p>
              <a:pPr algn="ctr">
                <a:lnSpc>
                  <a:spcPts val="2595"/>
                </a:lnSpc>
              </a:pPr>
              <a:endParaRPr/>
            </a:p>
          </p:txBody>
        </p:sp>
      </p:grpSp>
      <p:grpSp>
        <p:nvGrpSpPr>
          <p:cNvPr id="45" name="Group 45"/>
          <p:cNvGrpSpPr/>
          <p:nvPr/>
        </p:nvGrpSpPr>
        <p:grpSpPr>
          <a:xfrm>
            <a:off x="7637946" y="9421770"/>
            <a:ext cx="9256330" cy="762473"/>
            <a:chOff x="0" y="0"/>
            <a:chExt cx="2573452" cy="211983"/>
          </a:xfrm>
        </p:grpSpPr>
        <p:sp>
          <p:nvSpPr>
            <p:cNvPr id="46" name="Freeform 46"/>
            <p:cNvSpPr/>
            <p:nvPr/>
          </p:nvSpPr>
          <p:spPr>
            <a:xfrm>
              <a:off x="0" y="0"/>
              <a:ext cx="2573452" cy="211983"/>
            </a:xfrm>
            <a:custGeom>
              <a:avLst/>
              <a:gdLst/>
              <a:ahLst/>
              <a:cxnLst/>
              <a:rect l="l" t="t" r="r" b="b"/>
              <a:pathLst>
                <a:path w="2573452" h="211983">
                  <a:moveTo>
                    <a:pt x="42656" y="0"/>
                  </a:moveTo>
                  <a:lnTo>
                    <a:pt x="2530796" y="0"/>
                  </a:lnTo>
                  <a:cubicBezTo>
                    <a:pt x="2542109" y="0"/>
                    <a:pt x="2552959" y="4494"/>
                    <a:pt x="2560958" y="12494"/>
                  </a:cubicBezTo>
                  <a:cubicBezTo>
                    <a:pt x="2568958" y="20493"/>
                    <a:pt x="2573452" y="31343"/>
                    <a:pt x="2573452" y="42656"/>
                  </a:cubicBezTo>
                  <a:lnTo>
                    <a:pt x="2573452" y="169327"/>
                  </a:lnTo>
                  <a:cubicBezTo>
                    <a:pt x="2573452" y="192886"/>
                    <a:pt x="2554354" y="211983"/>
                    <a:pt x="2530796" y="211983"/>
                  </a:cubicBezTo>
                  <a:lnTo>
                    <a:pt x="42656" y="211983"/>
                  </a:lnTo>
                  <a:cubicBezTo>
                    <a:pt x="19098" y="211983"/>
                    <a:pt x="0" y="192886"/>
                    <a:pt x="0" y="169327"/>
                  </a:cubicBezTo>
                  <a:lnTo>
                    <a:pt x="0" y="42656"/>
                  </a:lnTo>
                  <a:cubicBezTo>
                    <a:pt x="0" y="31343"/>
                    <a:pt x="4494" y="20493"/>
                    <a:pt x="12494" y="12494"/>
                  </a:cubicBezTo>
                  <a:cubicBezTo>
                    <a:pt x="20493" y="4494"/>
                    <a:pt x="31343" y="0"/>
                    <a:pt x="42656" y="0"/>
                  </a:cubicBezTo>
                  <a:close/>
                </a:path>
              </a:pathLst>
            </a:custGeom>
            <a:solidFill>
              <a:srgbClr val="642EC7"/>
            </a:solidFill>
          </p:spPr>
          <p:txBody>
            <a:bodyPr/>
            <a:lstStyle/>
            <a:p>
              <a:endParaRPr lang="en-PH"/>
            </a:p>
          </p:txBody>
        </p:sp>
        <p:sp>
          <p:nvSpPr>
            <p:cNvPr id="47" name="TextBox 47"/>
            <p:cNvSpPr txBox="1"/>
            <p:nvPr/>
          </p:nvSpPr>
          <p:spPr>
            <a:xfrm>
              <a:off x="0" y="-28575"/>
              <a:ext cx="2573452" cy="240558"/>
            </a:xfrm>
            <a:prstGeom prst="rect">
              <a:avLst/>
            </a:prstGeom>
          </p:spPr>
          <p:txBody>
            <a:bodyPr lIns="50800" tIns="50800" rIns="50800" bIns="50800" rtlCol="0" anchor="ctr"/>
            <a:lstStyle/>
            <a:p>
              <a:pPr algn="ctr">
                <a:lnSpc>
                  <a:spcPts val="2595"/>
                </a:lnSpc>
              </a:pPr>
              <a:endParaRPr/>
            </a:p>
          </p:txBody>
        </p:sp>
      </p:grpSp>
      <p:sp>
        <p:nvSpPr>
          <p:cNvPr id="48" name="TextBox 48"/>
          <p:cNvSpPr txBox="1"/>
          <p:nvPr/>
        </p:nvSpPr>
        <p:spPr>
          <a:xfrm>
            <a:off x="1584512" y="9469395"/>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LDD</a:t>
            </a:r>
          </a:p>
        </p:txBody>
      </p:sp>
      <p:sp>
        <p:nvSpPr>
          <p:cNvPr id="49" name="TextBox 49"/>
          <p:cNvSpPr txBox="1"/>
          <p:nvPr/>
        </p:nvSpPr>
        <p:spPr>
          <a:xfrm>
            <a:off x="5105599" y="9536606"/>
            <a:ext cx="1837542"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&lt;Address&gt;</a:t>
            </a:r>
          </a:p>
        </p:txBody>
      </p:sp>
      <p:sp>
        <p:nvSpPr>
          <p:cNvPr id="50" name="TextBox 50"/>
          <p:cNvSpPr txBox="1"/>
          <p:nvPr/>
        </p:nvSpPr>
        <p:spPr>
          <a:xfrm>
            <a:off x="7906616" y="9590932"/>
            <a:ext cx="8573570" cy="384744"/>
          </a:xfrm>
          <a:prstGeom prst="rect">
            <a:avLst/>
          </a:prstGeom>
        </p:spPr>
        <p:txBody>
          <a:bodyPr lIns="0" tIns="0" rIns="0" bIns="0" rtlCol="0" anchor="t">
            <a:spAutoFit/>
          </a:bodyPr>
          <a:lstStyle/>
          <a:p>
            <a:pPr algn="l">
              <a:lnSpc>
                <a:spcPts val="2939"/>
              </a:lnSpc>
              <a:spcBef>
                <a:spcPct val="0"/>
              </a:spcBef>
            </a:pPr>
            <a:r>
              <a:rPr lang="en-US" sz="2099">
                <a:solidFill>
                  <a:srgbClr val="FFFFFF"/>
                </a:solidFill>
                <a:latin typeface="Sailors"/>
                <a:ea typeface="Sailors"/>
                <a:cs typeface="Sailors"/>
                <a:sym typeface="Sailors"/>
              </a:rPr>
              <a:t>Direct addressing. load the </a:t>
            </a:r>
            <a:r>
              <a:rPr lang="en-US" sz="2099">
                <a:solidFill>
                  <a:srgbClr val="FFDE59"/>
                </a:solidFill>
                <a:latin typeface="Sailors"/>
                <a:ea typeface="Sailors"/>
                <a:cs typeface="Sailors"/>
                <a:sym typeface="Sailors"/>
              </a:rPr>
              <a:t>contents</a:t>
            </a:r>
            <a:r>
              <a:rPr lang="en-US" sz="2099">
                <a:solidFill>
                  <a:srgbClr val="FFFFFF"/>
                </a:solidFill>
                <a:latin typeface="Sailors"/>
                <a:ea typeface="Sailors"/>
                <a:cs typeface="Sailors"/>
                <a:sym typeface="Sailors"/>
              </a:rPr>
              <a:t> at the given address to acc.</a:t>
            </a:r>
          </a:p>
        </p:txBody>
      </p:sp>
      <p:sp>
        <p:nvSpPr>
          <p:cNvPr id="51" name="TextBox 51"/>
          <p:cNvSpPr txBox="1"/>
          <p:nvPr/>
        </p:nvSpPr>
        <p:spPr>
          <a:xfrm>
            <a:off x="181747" y="3757247"/>
            <a:ext cx="5205431" cy="514334"/>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Instruction</a:t>
            </a:r>
          </a:p>
        </p:txBody>
      </p:sp>
      <p:sp>
        <p:nvSpPr>
          <p:cNvPr id="52" name="TextBox 52"/>
          <p:cNvSpPr txBox="1"/>
          <p:nvPr/>
        </p:nvSpPr>
        <p:spPr>
          <a:xfrm>
            <a:off x="618622" y="5345863"/>
            <a:ext cx="4331682" cy="981443"/>
          </a:xfrm>
          <a:prstGeom prst="rect">
            <a:avLst/>
          </a:prstGeom>
        </p:spPr>
        <p:txBody>
          <a:bodyPr lIns="0" tIns="0" rIns="0" bIns="0" rtlCol="0" anchor="t">
            <a:spAutoFit/>
          </a:bodyPr>
          <a:lstStyle/>
          <a:p>
            <a:pPr algn="ctr">
              <a:lnSpc>
                <a:spcPts val="3918"/>
              </a:lnSpc>
              <a:spcBef>
                <a:spcPct val="0"/>
              </a:spcBef>
            </a:pPr>
            <a:r>
              <a:rPr lang="en-US" sz="2799">
                <a:solidFill>
                  <a:srgbClr val="000000"/>
                </a:solidFill>
                <a:latin typeface="Open Sans"/>
                <a:ea typeface="Open Sans"/>
                <a:cs typeface="Open Sans"/>
                <a:sym typeface="Open Sans"/>
              </a:rPr>
              <a:t>Load the content at address 19 to the ACC.</a:t>
            </a:r>
          </a:p>
        </p:txBody>
      </p:sp>
      <p:sp>
        <p:nvSpPr>
          <p:cNvPr id="53" name="TextBox 53"/>
          <p:cNvSpPr txBox="1"/>
          <p:nvPr/>
        </p:nvSpPr>
        <p:spPr>
          <a:xfrm>
            <a:off x="165271" y="185810"/>
            <a:ext cx="8921288" cy="493638"/>
          </a:xfrm>
          <a:prstGeom prst="rect">
            <a:avLst/>
          </a:prstGeom>
        </p:spPr>
        <p:txBody>
          <a:bodyPr lIns="0" tIns="0" rIns="0" bIns="0" rtlCol="0" anchor="t">
            <a:spAutoFit/>
          </a:bodyPr>
          <a:lstStyle/>
          <a:p>
            <a:pPr marL="0" lvl="0" indent="0" algn="l">
              <a:lnSpc>
                <a:spcPts val="3615"/>
              </a:lnSpc>
              <a:spcBef>
                <a:spcPct val="0"/>
              </a:spcBef>
            </a:pPr>
            <a:r>
              <a:rPr lang="en-US" sz="3228" b="1" spc="-96">
                <a:solidFill>
                  <a:srgbClr val="FFFFFF"/>
                </a:solidFill>
                <a:latin typeface="Poppins Bold"/>
                <a:ea typeface="Poppins Bold"/>
                <a:cs typeface="Poppins Bold"/>
                <a:sym typeface="Poppins Bold"/>
              </a:rPr>
              <a:t>6.6 Instruction Set in Assembly Language</a:t>
            </a: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sp>
        <p:nvSpPr>
          <p:cNvPr id="3" name="TextBox 3"/>
          <p:cNvSpPr txBox="1"/>
          <p:nvPr/>
        </p:nvSpPr>
        <p:spPr>
          <a:xfrm>
            <a:off x="347832" y="1542562"/>
            <a:ext cx="9682484"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Data Movement</a:t>
            </a:r>
          </a:p>
        </p:txBody>
      </p:sp>
      <p:sp>
        <p:nvSpPr>
          <p:cNvPr id="4" name="TextBox 4"/>
          <p:cNvSpPr txBox="1"/>
          <p:nvPr/>
        </p:nvSpPr>
        <p:spPr>
          <a:xfrm>
            <a:off x="7498375" y="2831546"/>
            <a:ext cx="8594916" cy="514334"/>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Illustration</a:t>
            </a:r>
          </a:p>
        </p:txBody>
      </p:sp>
      <p:grpSp>
        <p:nvGrpSpPr>
          <p:cNvPr id="5" name="Group 5"/>
          <p:cNvGrpSpPr/>
          <p:nvPr/>
        </p:nvGrpSpPr>
        <p:grpSpPr>
          <a:xfrm>
            <a:off x="0" y="-36799"/>
            <a:ext cx="9251830" cy="1065499"/>
            <a:chOff x="0" y="0"/>
            <a:chExt cx="3442595" cy="396471"/>
          </a:xfrm>
        </p:grpSpPr>
        <p:sp>
          <p:nvSpPr>
            <p:cNvPr id="6" name="Freeform 6"/>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7" name="Freeform 7"/>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8" name="Group 8"/>
          <p:cNvGrpSpPr/>
          <p:nvPr/>
        </p:nvGrpSpPr>
        <p:grpSpPr>
          <a:xfrm>
            <a:off x="1505260" y="4233375"/>
            <a:ext cx="2394164" cy="903705"/>
            <a:chOff x="0" y="0"/>
            <a:chExt cx="630562" cy="238013"/>
          </a:xfrm>
        </p:grpSpPr>
        <p:sp>
          <p:nvSpPr>
            <p:cNvPr id="9" name="Freeform 9"/>
            <p:cNvSpPr/>
            <p:nvPr/>
          </p:nvSpPr>
          <p:spPr>
            <a:xfrm>
              <a:off x="0" y="0"/>
              <a:ext cx="630562" cy="238013"/>
            </a:xfrm>
            <a:custGeom>
              <a:avLst/>
              <a:gdLst/>
              <a:ahLst/>
              <a:cxnLst/>
              <a:rect l="l" t="t" r="r" b="b"/>
              <a:pathLst>
                <a:path w="630562" h="238013">
                  <a:moveTo>
                    <a:pt x="119006" y="0"/>
                  </a:moveTo>
                  <a:lnTo>
                    <a:pt x="511555" y="0"/>
                  </a:lnTo>
                  <a:cubicBezTo>
                    <a:pt x="577281" y="0"/>
                    <a:pt x="630562" y="53281"/>
                    <a:pt x="630562" y="119006"/>
                  </a:cubicBezTo>
                  <a:lnTo>
                    <a:pt x="630562" y="119006"/>
                  </a:lnTo>
                  <a:cubicBezTo>
                    <a:pt x="630562" y="150569"/>
                    <a:pt x="618024" y="180839"/>
                    <a:pt x="595705" y="203157"/>
                  </a:cubicBezTo>
                  <a:cubicBezTo>
                    <a:pt x="573387" y="225475"/>
                    <a:pt x="543118" y="238013"/>
                    <a:pt x="511555" y="238013"/>
                  </a:cubicBezTo>
                  <a:lnTo>
                    <a:pt x="119006" y="238013"/>
                  </a:lnTo>
                  <a:cubicBezTo>
                    <a:pt x="53281" y="238013"/>
                    <a:pt x="0" y="184732"/>
                    <a:pt x="0" y="119006"/>
                  </a:cubicBezTo>
                  <a:lnTo>
                    <a:pt x="0" y="119006"/>
                  </a:lnTo>
                  <a:cubicBezTo>
                    <a:pt x="0" y="53281"/>
                    <a:pt x="53281" y="0"/>
                    <a:pt x="119006" y="0"/>
                  </a:cubicBezTo>
                  <a:close/>
                </a:path>
              </a:pathLst>
            </a:custGeom>
            <a:solidFill>
              <a:srgbClr val="3F4042"/>
            </a:solidFill>
          </p:spPr>
          <p:txBody>
            <a:bodyPr/>
            <a:lstStyle/>
            <a:p>
              <a:endParaRPr lang="en-PH"/>
            </a:p>
          </p:txBody>
        </p:sp>
        <p:sp>
          <p:nvSpPr>
            <p:cNvPr id="10" name="TextBox 10"/>
            <p:cNvSpPr txBox="1"/>
            <p:nvPr/>
          </p:nvSpPr>
          <p:spPr>
            <a:xfrm>
              <a:off x="0" y="-28575"/>
              <a:ext cx="630562" cy="266588"/>
            </a:xfrm>
            <a:prstGeom prst="rect">
              <a:avLst/>
            </a:prstGeom>
          </p:spPr>
          <p:txBody>
            <a:bodyPr lIns="50800" tIns="50800" rIns="50800" bIns="50800" rtlCol="0" anchor="ctr"/>
            <a:lstStyle/>
            <a:p>
              <a:pPr algn="ctr">
                <a:lnSpc>
                  <a:spcPts val="2595"/>
                </a:lnSpc>
              </a:pPr>
              <a:endParaRPr/>
            </a:p>
          </p:txBody>
        </p:sp>
      </p:grpSp>
      <p:sp>
        <p:nvSpPr>
          <p:cNvPr id="11" name="TextBox 11"/>
          <p:cNvSpPr txBox="1"/>
          <p:nvPr/>
        </p:nvSpPr>
        <p:spPr>
          <a:xfrm>
            <a:off x="1641874" y="4341620"/>
            <a:ext cx="2120937" cy="620539"/>
          </a:xfrm>
          <a:prstGeom prst="rect">
            <a:avLst/>
          </a:prstGeom>
        </p:spPr>
        <p:txBody>
          <a:bodyPr lIns="0" tIns="0" rIns="0" bIns="0" rtlCol="0" anchor="t">
            <a:spAutoFit/>
          </a:bodyPr>
          <a:lstStyle/>
          <a:p>
            <a:pPr algn="ctr">
              <a:lnSpc>
                <a:spcPts val="5169"/>
              </a:lnSpc>
              <a:spcBef>
                <a:spcPct val="0"/>
              </a:spcBef>
            </a:pPr>
            <a:r>
              <a:rPr lang="en-US" sz="3692">
                <a:solidFill>
                  <a:srgbClr val="FFFFFF"/>
                </a:solidFill>
                <a:latin typeface="Open Sans"/>
                <a:ea typeface="Open Sans"/>
                <a:cs typeface="Open Sans"/>
                <a:sym typeface="Open Sans"/>
              </a:rPr>
              <a:t>LDD MAX</a:t>
            </a:r>
          </a:p>
        </p:txBody>
      </p:sp>
      <p:grpSp>
        <p:nvGrpSpPr>
          <p:cNvPr id="12" name="Group 12"/>
          <p:cNvGrpSpPr/>
          <p:nvPr/>
        </p:nvGrpSpPr>
        <p:grpSpPr>
          <a:xfrm>
            <a:off x="6214234" y="3482562"/>
            <a:ext cx="11163198" cy="4414029"/>
            <a:chOff x="0" y="0"/>
            <a:chExt cx="2940102" cy="1162543"/>
          </a:xfrm>
        </p:grpSpPr>
        <p:sp>
          <p:nvSpPr>
            <p:cNvPr id="13" name="Freeform 13"/>
            <p:cNvSpPr/>
            <p:nvPr/>
          </p:nvSpPr>
          <p:spPr>
            <a:xfrm>
              <a:off x="0" y="0"/>
              <a:ext cx="2940102" cy="1162543"/>
            </a:xfrm>
            <a:custGeom>
              <a:avLst/>
              <a:gdLst/>
              <a:ahLst/>
              <a:cxnLst/>
              <a:rect l="l" t="t" r="r" b="b"/>
              <a:pathLst>
                <a:path w="2940102" h="1162543">
                  <a:moveTo>
                    <a:pt x="35370" y="0"/>
                  </a:moveTo>
                  <a:lnTo>
                    <a:pt x="2904732" y="0"/>
                  </a:lnTo>
                  <a:cubicBezTo>
                    <a:pt x="2924266" y="0"/>
                    <a:pt x="2940102" y="15836"/>
                    <a:pt x="2940102" y="35370"/>
                  </a:cubicBezTo>
                  <a:lnTo>
                    <a:pt x="2940102" y="1127173"/>
                  </a:lnTo>
                  <a:cubicBezTo>
                    <a:pt x="2940102" y="1146707"/>
                    <a:pt x="2924266" y="1162543"/>
                    <a:pt x="2904732" y="1162543"/>
                  </a:cubicBezTo>
                  <a:lnTo>
                    <a:pt x="35370" y="1162543"/>
                  </a:lnTo>
                  <a:cubicBezTo>
                    <a:pt x="15836" y="1162543"/>
                    <a:pt x="0" y="1146707"/>
                    <a:pt x="0" y="1127173"/>
                  </a:cubicBezTo>
                  <a:lnTo>
                    <a:pt x="0" y="35370"/>
                  </a:lnTo>
                  <a:cubicBezTo>
                    <a:pt x="0" y="15836"/>
                    <a:pt x="15836" y="0"/>
                    <a:pt x="35370" y="0"/>
                  </a:cubicBezTo>
                  <a:close/>
                </a:path>
              </a:pathLst>
            </a:custGeom>
            <a:solidFill>
              <a:srgbClr val="EFEFEF"/>
            </a:solidFill>
          </p:spPr>
          <p:txBody>
            <a:bodyPr/>
            <a:lstStyle/>
            <a:p>
              <a:endParaRPr lang="en-PH"/>
            </a:p>
          </p:txBody>
        </p:sp>
        <p:sp>
          <p:nvSpPr>
            <p:cNvPr id="14" name="TextBox 14"/>
            <p:cNvSpPr txBox="1"/>
            <p:nvPr/>
          </p:nvSpPr>
          <p:spPr>
            <a:xfrm>
              <a:off x="0" y="-28575"/>
              <a:ext cx="2940102" cy="1191118"/>
            </a:xfrm>
            <a:prstGeom prst="rect">
              <a:avLst/>
            </a:prstGeom>
          </p:spPr>
          <p:txBody>
            <a:bodyPr lIns="50800" tIns="50800" rIns="50800" bIns="50800" rtlCol="0" anchor="ctr"/>
            <a:lstStyle/>
            <a:p>
              <a:pPr algn="ctr">
                <a:lnSpc>
                  <a:spcPts val="2595"/>
                </a:lnSpc>
              </a:pPr>
              <a:endParaRPr/>
            </a:p>
          </p:txBody>
        </p:sp>
      </p:grpSp>
      <p:grpSp>
        <p:nvGrpSpPr>
          <p:cNvPr id="15" name="Group 15"/>
          <p:cNvGrpSpPr/>
          <p:nvPr/>
        </p:nvGrpSpPr>
        <p:grpSpPr>
          <a:xfrm>
            <a:off x="13434879" y="6107477"/>
            <a:ext cx="3219933" cy="788534"/>
            <a:chOff x="0" y="0"/>
            <a:chExt cx="1520437" cy="372342"/>
          </a:xfrm>
        </p:grpSpPr>
        <p:sp>
          <p:nvSpPr>
            <p:cNvPr id="16" name="Freeform 1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17" name="TextBox 17"/>
          <p:cNvSpPr txBox="1"/>
          <p:nvPr/>
        </p:nvSpPr>
        <p:spPr>
          <a:xfrm>
            <a:off x="14530655" y="6167260"/>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17</a:t>
            </a:r>
          </a:p>
        </p:txBody>
      </p:sp>
      <p:sp>
        <p:nvSpPr>
          <p:cNvPr id="18" name="TextBox 18"/>
          <p:cNvSpPr txBox="1"/>
          <p:nvPr/>
        </p:nvSpPr>
        <p:spPr>
          <a:xfrm>
            <a:off x="12128080" y="6167260"/>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a:t>
            </a:r>
          </a:p>
        </p:txBody>
      </p:sp>
      <p:grpSp>
        <p:nvGrpSpPr>
          <p:cNvPr id="19" name="Group 19"/>
          <p:cNvGrpSpPr/>
          <p:nvPr/>
        </p:nvGrpSpPr>
        <p:grpSpPr>
          <a:xfrm>
            <a:off x="13434879" y="3742403"/>
            <a:ext cx="3219933" cy="788534"/>
            <a:chOff x="0" y="0"/>
            <a:chExt cx="1520437" cy="372342"/>
          </a:xfrm>
        </p:grpSpPr>
        <p:sp>
          <p:nvSpPr>
            <p:cNvPr id="20" name="Freeform 2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21" name="TextBox 21"/>
          <p:cNvSpPr txBox="1"/>
          <p:nvPr/>
        </p:nvSpPr>
        <p:spPr>
          <a:xfrm>
            <a:off x="14530655" y="3802186"/>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100</a:t>
            </a:r>
          </a:p>
        </p:txBody>
      </p:sp>
      <p:sp>
        <p:nvSpPr>
          <p:cNvPr id="22" name="TextBox 22"/>
          <p:cNvSpPr txBox="1"/>
          <p:nvPr/>
        </p:nvSpPr>
        <p:spPr>
          <a:xfrm>
            <a:off x="12380552" y="3789155"/>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17</a:t>
            </a:r>
          </a:p>
        </p:txBody>
      </p:sp>
      <p:grpSp>
        <p:nvGrpSpPr>
          <p:cNvPr id="23" name="Group 23"/>
          <p:cNvGrpSpPr/>
          <p:nvPr/>
        </p:nvGrpSpPr>
        <p:grpSpPr>
          <a:xfrm>
            <a:off x="8051382" y="4860513"/>
            <a:ext cx="2938521" cy="719618"/>
            <a:chOff x="0" y="0"/>
            <a:chExt cx="1520437" cy="372342"/>
          </a:xfrm>
        </p:grpSpPr>
        <p:sp>
          <p:nvSpPr>
            <p:cNvPr id="24" name="Freeform 2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25" name="TextBox 25"/>
          <p:cNvSpPr txBox="1"/>
          <p:nvPr/>
        </p:nvSpPr>
        <p:spPr>
          <a:xfrm>
            <a:off x="9051391" y="4909244"/>
            <a:ext cx="919358"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2</a:t>
            </a:r>
          </a:p>
        </p:txBody>
      </p:sp>
      <p:sp>
        <p:nvSpPr>
          <p:cNvPr id="26" name="TextBox 26"/>
          <p:cNvSpPr txBox="1"/>
          <p:nvPr/>
        </p:nvSpPr>
        <p:spPr>
          <a:xfrm>
            <a:off x="6943141" y="4891801"/>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IX</a:t>
            </a:r>
          </a:p>
        </p:txBody>
      </p:sp>
      <p:grpSp>
        <p:nvGrpSpPr>
          <p:cNvPr id="27" name="Group 27"/>
          <p:cNvGrpSpPr/>
          <p:nvPr/>
        </p:nvGrpSpPr>
        <p:grpSpPr>
          <a:xfrm>
            <a:off x="13434879" y="4530937"/>
            <a:ext cx="3219933" cy="788534"/>
            <a:chOff x="0" y="0"/>
            <a:chExt cx="1520437" cy="372342"/>
          </a:xfrm>
        </p:grpSpPr>
        <p:sp>
          <p:nvSpPr>
            <p:cNvPr id="28" name="Freeform 2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29" name="TextBox 29"/>
          <p:cNvSpPr txBox="1"/>
          <p:nvPr/>
        </p:nvSpPr>
        <p:spPr>
          <a:xfrm>
            <a:off x="14530655" y="4590720"/>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100</a:t>
            </a:r>
          </a:p>
        </p:txBody>
      </p:sp>
      <p:sp>
        <p:nvSpPr>
          <p:cNvPr id="30" name="TextBox 30"/>
          <p:cNvSpPr txBox="1"/>
          <p:nvPr/>
        </p:nvSpPr>
        <p:spPr>
          <a:xfrm>
            <a:off x="12380552" y="4577689"/>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18</a:t>
            </a:r>
          </a:p>
        </p:txBody>
      </p:sp>
      <p:grpSp>
        <p:nvGrpSpPr>
          <p:cNvPr id="31" name="Group 31"/>
          <p:cNvGrpSpPr/>
          <p:nvPr/>
        </p:nvGrpSpPr>
        <p:grpSpPr>
          <a:xfrm>
            <a:off x="13434879" y="5289585"/>
            <a:ext cx="3219933" cy="788534"/>
            <a:chOff x="0" y="0"/>
            <a:chExt cx="1520437" cy="372342"/>
          </a:xfrm>
        </p:grpSpPr>
        <p:sp>
          <p:nvSpPr>
            <p:cNvPr id="32" name="Freeform 3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33" name="TextBox 33"/>
          <p:cNvSpPr txBox="1"/>
          <p:nvPr/>
        </p:nvSpPr>
        <p:spPr>
          <a:xfrm>
            <a:off x="14530655" y="5349368"/>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300</a:t>
            </a:r>
          </a:p>
        </p:txBody>
      </p:sp>
      <p:sp>
        <p:nvSpPr>
          <p:cNvPr id="34" name="TextBox 34"/>
          <p:cNvSpPr txBox="1"/>
          <p:nvPr/>
        </p:nvSpPr>
        <p:spPr>
          <a:xfrm>
            <a:off x="12382814" y="5390933"/>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19</a:t>
            </a:r>
          </a:p>
        </p:txBody>
      </p:sp>
      <p:grpSp>
        <p:nvGrpSpPr>
          <p:cNvPr id="35" name="Group 35"/>
          <p:cNvGrpSpPr/>
          <p:nvPr/>
        </p:nvGrpSpPr>
        <p:grpSpPr>
          <a:xfrm>
            <a:off x="8051382" y="5689577"/>
            <a:ext cx="2938521" cy="719618"/>
            <a:chOff x="0" y="0"/>
            <a:chExt cx="1520437" cy="372342"/>
          </a:xfrm>
        </p:grpSpPr>
        <p:sp>
          <p:nvSpPr>
            <p:cNvPr id="36" name="Freeform 3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1495"/>
            </a:solidFill>
          </p:spPr>
          <p:txBody>
            <a:bodyPr/>
            <a:lstStyle/>
            <a:p>
              <a:endParaRPr lang="en-PH"/>
            </a:p>
          </p:txBody>
        </p:sp>
      </p:grpSp>
      <p:sp>
        <p:nvSpPr>
          <p:cNvPr id="37" name="TextBox 37"/>
          <p:cNvSpPr txBox="1"/>
          <p:nvPr/>
        </p:nvSpPr>
        <p:spPr>
          <a:xfrm>
            <a:off x="9051391" y="5738308"/>
            <a:ext cx="919358"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999</a:t>
            </a:r>
          </a:p>
        </p:txBody>
      </p:sp>
      <p:sp>
        <p:nvSpPr>
          <p:cNvPr id="38" name="TextBox 38"/>
          <p:cNvSpPr txBox="1"/>
          <p:nvPr/>
        </p:nvSpPr>
        <p:spPr>
          <a:xfrm>
            <a:off x="6943141" y="5720865"/>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ACC</a:t>
            </a:r>
          </a:p>
        </p:txBody>
      </p:sp>
      <p:sp>
        <p:nvSpPr>
          <p:cNvPr id="39" name="TextBox 39"/>
          <p:cNvSpPr txBox="1"/>
          <p:nvPr/>
        </p:nvSpPr>
        <p:spPr>
          <a:xfrm>
            <a:off x="99627" y="3604741"/>
            <a:ext cx="5205431" cy="514334"/>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Instruction</a:t>
            </a:r>
          </a:p>
        </p:txBody>
      </p:sp>
      <p:sp>
        <p:nvSpPr>
          <p:cNvPr id="40" name="TextBox 40"/>
          <p:cNvSpPr txBox="1"/>
          <p:nvPr/>
        </p:nvSpPr>
        <p:spPr>
          <a:xfrm>
            <a:off x="536501" y="5193357"/>
            <a:ext cx="4331682" cy="1479141"/>
          </a:xfrm>
          <a:prstGeom prst="rect">
            <a:avLst/>
          </a:prstGeom>
        </p:spPr>
        <p:txBody>
          <a:bodyPr lIns="0" tIns="0" rIns="0" bIns="0" rtlCol="0" anchor="t">
            <a:spAutoFit/>
          </a:bodyPr>
          <a:lstStyle/>
          <a:p>
            <a:pPr algn="ctr">
              <a:lnSpc>
                <a:spcPts val="3918"/>
              </a:lnSpc>
              <a:spcBef>
                <a:spcPct val="0"/>
              </a:spcBef>
            </a:pPr>
            <a:r>
              <a:rPr lang="en-US" sz="2799">
                <a:solidFill>
                  <a:srgbClr val="000000"/>
                </a:solidFill>
                <a:latin typeface="Open Sans"/>
                <a:ea typeface="Open Sans"/>
                <a:cs typeface="Open Sans"/>
                <a:sym typeface="Open Sans"/>
              </a:rPr>
              <a:t>Load the content of &lt;MAX&gt; into the accumulator.</a:t>
            </a:r>
          </a:p>
        </p:txBody>
      </p:sp>
      <p:grpSp>
        <p:nvGrpSpPr>
          <p:cNvPr id="41" name="Group 41"/>
          <p:cNvGrpSpPr/>
          <p:nvPr/>
        </p:nvGrpSpPr>
        <p:grpSpPr>
          <a:xfrm>
            <a:off x="13434879" y="6924585"/>
            <a:ext cx="3219933" cy="788534"/>
            <a:chOff x="0" y="0"/>
            <a:chExt cx="1520437" cy="372342"/>
          </a:xfrm>
        </p:grpSpPr>
        <p:sp>
          <p:nvSpPr>
            <p:cNvPr id="42" name="Freeform 4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1495"/>
            </a:solidFill>
          </p:spPr>
          <p:txBody>
            <a:bodyPr/>
            <a:lstStyle/>
            <a:p>
              <a:endParaRPr lang="en-PH"/>
            </a:p>
          </p:txBody>
        </p:sp>
      </p:grpSp>
      <p:sp>
        <p:nvSpPr>
          <p:cNvPr id="43" name="TextBox 43"/>
          <p:cNvSpPr txBox="1"/>
          <p:nvPr/>
        </p:nvSpPr>
        <p:spPr>
          <a:xfrm>
            <a:off x="14530655" y="6984368"/>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999</a:t>
            </a:r>
          </a:p>
        </p:txBody>
      </p:sp>
      <p:sp>
        <p:nvSpPr>
          <p:cNvPr id="44" name="TextBox 44"/>
          <p:cNvSpPr txBox="1"/>
          <p:nvPr/>
        </p:nvSpPr>
        <p:spPr>
          <a:xfrm>
            <a:off x="12128080" y="6984368"/>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MAX</a:t>
            </a:r>
          </a:p>
        </p:txBody>
      </p:sp>
      <p:grpSp>
        <p:nvGrpSpPr>
          <p:cNvPr id="45" name="Group 45"/>
          <p:cNvGrpSpPr/>
          <p:nvPr/>
        </p:nvGrpSpPr>
        <p:grpSpPr>
          <a:xfrm>
            <a:off x="1336716" y="9422263"/>
            <a:ext cx="3276218" cy="762473"/>
            <a:chOff x="0" y="0"/>
            <a:chExt cx="910857" cy="211983"/>
          </a:xfrm>
        </p:grpSpPr>
        <p:sp>
          <p:nvSpPr>
            <p:cNvPr id="46" name="Freeform 46"/>
            <p:cNvSpPr/>
            <p:nvPr/>
          </p:nvSpPr>
          <p:spPr>
            <a:xfrm>
              <a:off x="0" y="0"/>
              <a:ext cx="910857" cy="211983"/>
            </a:xfrm>
            <a:custGeom>
              <a:avLst/>
              <a:gdLst/>
              <a:ahLst/>
              <a:cxnLst/>
              <a:rect l="l" t="t" r="r" b="b"/>
              <a:pathLst>
                <a:path w="910857" h="211983">
                  <a:moveTo>
                    <a:pt x="105992" y="0"/>
                  </a:moveTo>
                  <a:lnTo>
                    <a:pt x="804865" y="0"/>
                  </a:lnTo>
                  <a:cubicBezTo>
                    <a:pt x="832976" y="0"/>
                    <a:pt x="859935" y="11167"/>
                    <a:pt x="879812" y="31044"/>
                  </a:cubicBezTo>
                  <a:cubicBezTo>
                    <a:pt x="899690" y="50922"/>
                    <a:pt x="910857" y="77881"/>
                    <a:pt x="910857" y="105992"/>
                  </a:cubicBezTo>
                  <a:lnTo>
                    <a:pt x="910857" y="105992"/>
                  </a:lnTo>
                  <a:cubicBezTo>
                    <a:pt x="910857" y="134102"/>
                    <a:pt x="899690" y="161062"/>
                    <a:pt x="879812" y="180939"/>
                  </a:cubicBezTo>
                  <a:cubicBezTo>
                    <a:pt x="859935" y="200816"/>
                    <a:pt x="832976" y="211983"/>
                    <a:pt x="804865"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FFDE59"/>
            </a:solidFill>
          </p:spPr>
          <p:txBody>
            <a:bodyPr/>
            <a:lstStyle/>
            <a:p>
              <a:endParaRPr lang="en-PH"/>
            </a:p>
          </p:txBody>
        </p:sp>
        <p:sp>
          <p:nvSpPr>
            <p:cNvPr id="47" name="TextBox 47"/>
            <p:cNvSpPr txBox="1"/>
            <p:nvPr/>
          </p:nvSpPr>
          <p:spPr>
            <a:xfrm>
              <a:off x="0" y="-28575"/>
              <a:ext cx="910857" cy="240558"/>
            </a:xfrm>
            <a:prstGeom prst="rect">
              <a:avLst/>
            </a:prstGeom>
          </p:spPr>
          <p:txBody>
            <a:bodyPr lIns="50800" tIns="50800" rIns="50800" bIns="50800" rtlCol="0" anchor="ctr"/>
            <a:lstStyle/>
            <a:p>
              <a:pPr algn="ctr">
                <a:lnSpc>
                  <a:spcPts val="2595"/>
                </a:lnSpc>
              </a:pPr>
              <a:endParaRPr/>
            </a:p>
          </p:txBody>
        </p:sp>
      </p:grpSp>
      <p:grpSp>
        <p:nvGrpSpPr>
          <p:cNvPr id="48" name="Group 48"/>
          <p:cNvGrpSpPr/>
          <p:nvPr/>
        </p:nvGrpSpPr>
        <p:grpSpPr>
          <a:xfrm>
            <a:off x="4796140" y="9435405"/>
            <a:ext cx="2615176" cy="762473"/>
            <a:chOff x="0" y="0"/>
            <a:chExt cx="727073" cy="211983"/>
          </a:xfrm>
        </p:grpSpPr>
        <p:sp>
          <p:nvSpPr>
            <p:cNvPr id="49" name="Freeform 49"/>
            <p:cNvSpPr/>
            <p:nvPr/>
          </p:nvSpPr>
          <p:spPr>
            <a:xfrm>
              <a:off x="0" y="0"/>
              <a:ext cx="727073" cy="211983"/>
            </a:xfrm>
            <a:custGeom>
              <a:avLst/>
              <a:gdLst/>
              <a:ahLst/>
              <a:cxnLst/>
              <a:rect l="l" t="t" r="r" b="b"/>
              <a:pathLst>
                <a:path w="727073" h="211983">
                  <a:moveTo>
                    <a:pt x="105992" y="0"/>
                  </a:moveTo>
                  <a:lnTo>
                    <a:pt x="621081" y="0"/>
                  </a:lnTo>
                  <a:cubicBezTo>
                    <a:pt x="649192" y="0"/>
                    <a:pt x="676152" y="11167"/>
                    <a:pt x="696029" y="31044"/>
                  </a:cubicBezTo>
                  <a:cubicBezTo>
                    <a:pt x="715906" y="50922"/>
                    <a:pt x="727073" y="77881"/>
                    <a:pt x="727073" y="105992"/>
                  </a:cubicBezTo>
                  <a:lnTo>
                    <a:pt x="727073" y="105992"/>
                  </a:lnTo>
                  <a:cubicBezTo>
                    <a:pt x="727073" y="134102"/>
                    <a:pt x="715906" y="161062"/>
                    <a:pt x="696029" y="180939"/>
                  </a:cubicBezTo>
                  <a:cubicBezTo>
                    <a:pt x="676152" y="200816"/>
                    <a:pt x="649192" y="211983"/>
                    <a:pt x="621081"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019D97"/>
            </a:solidFill>
          </p:spPr>
          <p:txBody>
            <a:bodyPr/>
            <a:lstStyle/>
            <a:p>
              <a:endParaRPr lang="en-PH"/>
            </a:p>
          </p:txBody>
        </p:sp>
        <p:sp>
          <p:nvSpPr>
            <p:cNvPr id="50" name="TextBox 50"/>
            <p:cNvSpPr txBox="1"/>
            <p:nvPr/>
          </p:nvSpPr>
          <p:spPr>
            <a:xfrm>
              <a:off x="0" y="-28575"/>
              <a:ext cx="727073" cy="240558"/>
            </a:xfrm>
            <a:prstGeom prst="rect">
              <a:avLst/>
            </a:prstGeom>
          </p:spPr>
          <p:txBody>
            <a:bodyPr lIns="50800" tIns="50800" rIns="50800" bIns="50800" rtlCol="0" anchor="ctr"/>
            <a:lstStyle/>
            <a:p>
              <a:pPr algn="ctr">
                <a:lnSpc>
                  <a:spcPts val="2595"/>
                </a:lnSpc>
              </a:pPr>
              <a:endParaRPr/>
            </a:p>
          </p:txBody>
        </p:sp>
      </p:grpSp>
      <p:grpSp>
        <p:nvGrpSpPr>
          <p:cNvPr id="51" name="Group 51"/>
          <p:cNvGrpSpPr/>
          <p:nvPr/>
        </p:nvGrpSpPr>
        <p:grpSpPr>
          <a:xfrm>
            <a:off x="7637946" y="9421770"/>
            <a:ext cx="9256330" cy="762473"/>
            <a:chOff x="0" y="0"/>
            <a:chExt cx="2573452" cy="211983"/>
          </a:xfrm>
        </p:grpSpPr>
        <p:sp>
          <p:nvSpPr>
            <p:cNvPr id="52" name="Freeform 52"/>
            <p:cNvSpPr/>
            <p:nvPr/>
          </p:nvSpPr>
          <p:spPr>
            <a:xfrm>
              <a:off x="0" y="0"/>
              <a:ext cx="2573452" cy="211983"/>
            </a:xfrm>
            <a:custGeom>
              <a:avLst/>
              <a:gdLst/>
              <a:ahLst/>
              <a:cxnLst/>
              <a:rect l="l" t="t" r="r" b="b"/>
              <a:pathLst>
                <a:path w="2573452" h="211983">
                  <a:moveTo>
                    <a:pt x="42656" y="0"/>
                  </a:moveTo>
                  <a:lnTo>
                    <a:pt x="2530796" y="0"/>
                  </a:lnTo>
                  <a:cubicBezTo>
                    <a:pt x="2542109" y="0"/>
                    <a:pt x="2552959" y="4494"/>
                    <a:pt x="2560958" y="12494"/>
                  </a:cubicBezTo>
                  <a:cubicBezTo>
                    <a:pt x="2568958" y="20493"/>
                    <a:pt x="2573452" y="31343"/>
                    <a:pt x="2573452" y="42656"/>
                  </a:cubicBezTo>
                  <a:lnTo>
                    <a:pt x="2573452" y="169327"/>
                  </a:lnTo>
                  <a:cubicBezTo>
                    <a:pt x="2573452" y="192886"/>
                    <a:pt x="2554354" y="211983"/>
                    <a:pt x="2530796" y="211983"/>
                  </a:cubicBezTo>
                  <a:lnTo>
                    <a:pt x="42656" y="211983"/>
                  </a:lnTo>
                  <a:cubicBezTo>
                    <a:pt x="19098" y="211983"/>
                    <a:pt x="0" y="192886"/>
                    <a:pt x="0" y="169327"/>
                  </a:cubicBezTo>
                  <a:lnTo>
                    <a:pt x="0" y="42656"/>
                  </a:lnTo>
                  <a:cubicBezTo>
                    <a:pt x="0" y="31343"/>
                    <a:pt x="4494" y="20493"/>
                    <a:pt x="12494" y="12494"/>
                  </a:cubicBezTo>
                  <a:cubicBezTo>
                    <a:pt x="20493" y="4494"/>
                    <a:pt x="31343" y="0"/>
                    <a:pt x="42656" y="0"/>
                  </a:cubicBezTo>
                  <a:close/>
                </a:path>
              </a:pathLst>
            </a:custGeom>
            <a:solidFill>
              <a:srgbClr val="642EC7"/>
            </a:solidFill>
          </p:spPr>
          <p:txBody>
            <a:bodyPr/>
            <a:lstStyle/>
            <a:p>
              <a:endParaRPr lang="en-PH"/>
            </a:p>
          </p:txBody>
        </p:sp>
        <p:sp>
          <p:nvSpPr>
            <p:cNvPr id="53" name="TextBox 53"/>
            <p:cNvSpPr txBox="1"/>
            <p:nvPr/>
          </p:nvSpPr>
          <p:spPr>
            <a:xfrm>
              <a:off x="0" y="-28575"/>
              <a:ext cx="2573452" cy="240558"/>
            </a:xfrm>
            <a:prstGeom prst="rect">
              <a:avLst/>
            </a:prstGeom>
          </p:spPr>
          <p:txBody>
            <a:bodyPr lIns="50800" tIns="50800" rIns="50800" bIns="50800" rtlCol="0" anchor="ctr"/>
            <a:lstStyle/>
            <a:p>
              <a:pPr algn="ctr">
                <a:lnSpc>
                  <a:spcPts val="2595"/>
                </a:lnSpc>
              </a:pPr>
              <a:endParaRPr/>
            </a:p>
          </p:txBody>
        </p:sp>
      </p:grpSp>
      <p:sp>
        <p:nvSpPr>
          <p:cNvPr id="54" name="TextBox 54"/>
          <p:cNvSpPr txBox="1"/>
          <p:nvPr/>
        </p:nvSpPr>
        <p:spPr>
          <a:xfrm>
            <a:off x="1584512" y="9469395"/>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LDD</a:t>
            </a:r>
          </a:p>
        </p:txBody>
      </p:sp>
      <p:sp>
        <p:nvSpPr>
          <p:cNvPr id="55" name="TextBox 55"/>
          <p:cNvSpPr txBox="1"/>
          <p:nvPr/>
        </p:nvSpPr>
        <p:spPr>
          <a:xfrm>
            <a:off x="5105599" y="9536606"/>
            <a:ext cx="1837542"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&lt;Address&gt;</a:t>
            </a:r>
          </a:p>
        </p:txBody>
      </p:sp>
      <p:sp>
        <p:nvSpPr>
          <p:cNvPr id="56" name="TextBox 56"/>
          <p:cNvSpPr txBox="1"/>
          <p:nvPr/>
        </p:nvSpPr>
        <p:spPr>
          <a:xfrm>
            <a:off x="7906616" y="9590932"/>
            <a:ext cx="8573570" cy="384744"/>
          </a:xfrm>
          <a:prstGeom prst="rect">
            <a:avLst/>
          </a:prstGeom>
        </p:spPr>
        <p:txBody>
          <a:bodyPr lIns="0" tIns="0" rIns="0" bIns="0" rtlCol="0" anchor="t">
            <a:spAutoFit/>
          </a:bodyPr>
          <a:lstStyle/>
          <a:p>
            <a:pPr algn="l">
              <a:lnSpc>
                <a:spcPts val="2939"/>
              </a:lnSpc>
              <a:spcBef>
                <a:spcPct val="0"/>
              </a:spcBef>
            </a:pPr>
            <a:r>
              <a:rPr lang="en-US" sz="2099">
                <a:solidFill>
                  <a:srgbClr val="FFFFFF"/>
                </a:solidFill>
                <a:latin typeface="Sailors"/>
                <a:ea typeface="Sailors"/>
                <a:cs typeface="Sailors"/>
                <a:sym typeface="Sailors"/>
              </a:rPr>
              <a:t>Direct addressing. load the </a:t>
            </a:r>
            <a:r>
              <a:rPr lang="en-US" sz="2099">
                <a:solidFill>
                  <a:srgbClr val="FFDE59"/>
                </a:solidFill>
                <a:latin typeface="Sailors"/>
                <a:ea typeface="Sailors"/>
                <a:cs typeface="Sailors"/>
                <a:sym typeface="Sailors"/>
              </a:rPr>
              <a:t>contents</a:t>
            </a:r>
            <a:r>
              <a:rPr lang="en-US" sz="2099">
                <a:solidFill>
                  <a:srgbClr val="FFFFFF"/>
                </a:solidFill>
                <a:latin typeface="Sailors"/>
                <a:ea typeface="Sailors"/>
                <a:cs typeface="Sailors"/>
                <a:sym typeface="Sailors"/>
              </a:rPr>
              <a:t> at the given address to acc.</a:t>
            </a:r>
          </a:p>
        </p:txBody>
      </p:sp>
      <p:sp>
        <p:nvSpPr>
          <p:cNvPr id="57" name="TextBox 57"/>
          <p:cNvSpPr txBox="1"/>
          <p:nvPr/>
        </p:nvSpPr>
        <p:spPr>
          <a:xfrm>
            <a:off x="165271" y="185810"/>
            <a:ext cx="8921288" cy="493638"/>
          </a:xfrm>
          <a:prstGeom prst="rect">
            <a:avLst/>
          </a:prstGeom>
        </p:spPr>
        <p:txBody>
          <a:bodyPr lIns="0" tIns="0" rIns="0" bIns="0" rtlCol="0" anchor="t">
            <a:spAutoFit/>
          </a:bodyPr>
          <a:lstStyle/>
          <a:p>
            <a:pPr marL="0" lvl="0" indent="0" algn="l">
              <a:lnSpc>
                <a:spcPts val="3615"/>
              </a:lnSpc>
              <a:spcBef>
                <a:spcPct val="0"/>
              </a:spcBef>
            </a:pPr>
            <a:r>
              <a:rPr lang="en-US" sz="3228" b="1" spc="-96">
                <a:solidFill>
                  <a:srgbClr val="FFFFFF"/>
                </a:solidFill>
                <a:latin typeface="Poppins Bold"/>
                <a:ea typeface="Poppins Bold"/>
                <a:cs typeface="Poppins Bold"/>
                <a:sym typeface="Poppins Bold"/>
              </a:rPr>
              <a:t>6.6 Instruction Set in Assembly Language</a:t>
            </a: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sp>
        <p:nvSpPr>
          <p:cNvPr id="3" name="TextBox 3"/>
          <p:cNvSpPr txBox="1"/>
          <p:nvPr/>
        </p:nvSpPr>
        <p:spPr>
          <a:xfrm>
            <a:off x="347832" y="1542562"/>
            <a:ext cx="9682484"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Data Movement</a:t>
            </a:r>
          </a:p>
        </p:txBody>
      </p:sp>
      <p:sp>
        <p:nvSpPr>
          <p:cNvPr id="4" name="TextBox 4"/>
          <p:cNvSpPr txBox="1"/>
          <p:nvPr/>
        </p:nvSpPr>
        <p:spPr>
          <a:xfrm>
            <a:off x="7498375" y="2831546"/>
            <a:ext cx="8594916" cy="514334"/>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Illustration</a:t>
            </a:r>
          </a:p>
        </p:txBody>
      </p:sp>
      <p:grpSp>
        <p:nvGrpSpPr>
          <p:cNvPr id="5" name="Group 5"/>
          <p:cNvGrpSpPr/>
          <p:nvPr/>
        </p:nvGrpSpPr>
        <p:grpSpPr>
          <a:xfrm>
            <a:off x="0" y="-36799"/>
            <a:ext cx="9251830" cy="1065499"/>
            <a:chOff x="0" y="0"/>
            <a:chExt cx="3442595" cy="396471"/>
          </a:xfrm>
        </p:grpSpPr>
        <p:sp>
          <p:nvSpPr>
            <p:cNvPr id="6" name="Freeform 6"/>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7" name="Freeform 7"/>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8" name="Group 8"/>
          <p:cNvGrpSpPr/>
          <p:nvPr/>
        </p:nvGrpSpPr>
        <p:grpSpPr>
          <a:xfrm>
            <a:off x="1505260" y="4233375"/>
            <a:ext cx="2394164" cy="903705"/>
            <a:chOff x="0" y="0"/>
            <a:chExt cx="630562" cy="238013"/>
          </a:xfrm>
        </p:grpSpPr>
        <p:sp>
          <p:nvSpPr>
            <p:cNvPr id="9" name="Freeform 9"/>
            <p:cNvSpPr/>
            <p:nvPr/>
          </p:nvSpPr>
          <p:spPr>
            <a:xfrm>
              <a:off x="0" y="0"/>
              <a:ext cx="630562" cy="238013"/>
            </a:xfrm>
            <a:custGeom>
              <a:avLst/>
              <a:gdLst/>
              <a:ahLst/>
              <a:cxnLst/>
              <a:rect l="l" t="t" r="r" b="b"/>
              <a:pathLst>
                <a:path w="630562" h="238013">
                  <a:moveTo>
                    <a:pt x="119006" y="0"/>
                  </a:moveTo>
                  <a:lnTo>
                    <a:pt x="511555" y="0"/>
                  </a:lnTo>
                  <a:cubicBezTo>
                    <a:pt x="577281" y="0"/>
                    <a:pt x="630562" y="53281"/>
                    <a:pt x="630562" y="119006"/>
                  </a:cubicBezTo>
                  <a:lnTo>
                    <a:pt x="630562" y="119006"/>
                  </a:lnTo>
                  <a:cubicBezTo>
                    <a:pt x="630562" y="150569"/>
                    <a:pt x="618024" y="180839"/>
                    <a:pt x="595705" y="203157"/>
                  </a:cubicBezTo>
                  <a:cubicBezTo>
                    <a:pt x="573387" y="225475"/>
                    <a:pt x="543118" y="238013"/>
                    <a:pt x="511555" y="238013"/>
                  </a:cubicBezTo>
                  <a:lnTo>
                    <a:pt x="119006" y="238013"/>
                  </a:lnTo>
                  <a:cubicBezTo>
                    <a:pt x="53281" y="238013"/>
                    <a:pt x="0" y="184732"/>
                    <a:pt x="0" y="119006"/>
                  </a:cubicBezTo>
                  <a:lnTo>
                    <a:pt x="0" y="119006"/>
                  </a:lnTo>
                  <a:cubicBezTo>
                    <a:pt x="0" y="53281"/>
                    <a:pt x="53281" y="0"/>
                    <a:pt x="119006" y="0"/>
                  </a:cubicBezTo>
                  <a:close/>
                </a:path>
              </a:pathLst>
            </a:custGeom>
            <a:solidFill>
              <a:srgbClr val="3F4042"/>
            </a:solidFill>
          </p:spPr>
          <p:txBody>
            <a:bodyPr/>
            <a:lstStyle/>
            <a:p>
              <a:endParaRPr lang="en-PH"/>
            </a:p>
          </p:txBody>
        </p:sp>
        <p:sp>
          <p:nvSpPr>
            <p:cNvPr id="10" name="TextBox 10"/>
            <p:cNvSpPr txBox="1"/>
            <p:nvPr/>
          </p:nvSpPr>
          <p:spPr>
            <a:xfrm>
              <a:off x="0" y="-28575"/>
              <a:ext cx="630562" cy="266588"/>
            </a:xfrm>
            <a:prstGeom prst="rect">
              <a:avLst/>
            </a:prstGeom>
          </p:spPr>
          <p:txBody>
            <a:bodyPr lIns="50800" tIns="50800" rIns="50800" bIns="50800" rtlCol="0" anchor="ctr"/>
            <a:lstStyle/>
            <a:p>
              <a:pPr algn="ctr">
                <a:lnSpc>
                  <a:spcPts val="2595"/>
                </a:lnSpc>
              </a:pPr>
              <a:endParaRPr/>
            </a:p>
          </p:txBody>
        </p:sp>
      </p:grpSp>
      <p:sp>
        <p:nvSpPr>
          <p:cNvPr id="11" name="TextBox 11"/>
          <p:cNvSpPr txBox="1"/>
          <p:nvPr/>
        </p:nvSpPr>
        <p:spPr>
          <a:xfrm>
            <a:off x="1641874" y="4341620"/>
            <a:ext cx="2120937" cy="620539"/>
          </a:xfrm>
          <a:prstGeom prst="rect">
            <a:avLst/>
          </a:prstGeom>
        </p:spPr>
        <p:txBody>
          <a:bodyPr lIns="0" tIns="0" rIns="0" bIns="0" rtlCol="0" anchor="t">
            <a:spAutoFit/>
          </a:bodyPr>
          <a:lstStyle/>
          <a:p>
            <a:pPr algn="ctr">
              <a:lnSpc>
                <a:spcPts val="5169"/>
              </a:lnSpc>
              <a:spcBef>
                <a:spcPct val="0"/>
              </a:spcBef>
            </a:pPr>
            <a:r>
              <a:rPr lang="en-US" sz="3692">
                <a:solidFill>
                  <a:srgbClr val="FFFFFF"/>
                </a:solidFill>
                <a:latin typeface="Open Sans"/>
                <a:ea typeface="Open Sans"/>
                <a:cs typeface="Open Sans"/>
                <a:sym typeface="Open Sans"/>
              </a:rPr>
              <a:t>LDI 20</a:t>
            </a:r>
          </a:p>
        </p:txBody>
      </p:sp>
      <p:grpSp>
        <p:nvGrpSpPr>
          <p:cNvPr id="12" name="Group 12"/>
          <p:cNvGrpSpPr/>
          <p:nvPr/>
        </p:nvGrpSpPr>
        <p:grpSpPr>
          <a:xfrm>
            <a:off x="6214234" y="3482562"/>
            <a:ext cx="11163198" cy="4414029"/>
            <a:chOff x="0" y="0"/>
            <a:chExt cx="2940102" cy="1162543"/>
          </a:xfrm>
        </p:grpSpPr>
        <p:sp>
          <p:nvSpPr>
            <p:cNvPr id="13" name="Freeform 13"/>
            <p:cNvSpPr/>
            <p:nvPr/>
          </p:nvSpPr>
          <p:spPr>
            <a:xfrm>
              <a:off x="0" y="0"/>
              <a:ext cx="2940102" cy="1162543"/>
            </a:xfrm>
            <a:custGeom>
              <a:avLst/>
              <a:gdLst/>
              <a:ahLst/>
              <a:cxnLst/>
              <a:rect l="l" t="t" r="r" b="b"/>
              <a:pathLst>
                <a:path w="2940102" h="1162543">
                  <a:moveTo>
                    <a:pt x="35370" y="0"/>
                  </a:moveTo>
                  <a:lnTo>
                    <a:pt x="2904732" y="0"/>
                  </a:lnTo>
                  <a:cubicBezTo>
                    <a:pt x="2924266" y="0"/>
                    <a:pt x="2940102" y="15836"/>
                    <a:pt x="2940102" y="35370"/>
                  </a:cubicBezTo>
                  <a:lnTo>
                    <a:pt x="2940102" y="1127173"/>
                  </a:lnTo>
                  <a:cubicBezTo>
                    <a:pt x="2940102" y="1146707"/>
                    <a:pt x="2924266" y="1162543"/>
                    <a:pt x="2904732" y="1162543"/>
                  </a:cubicBezTo>
                  <a:lnTo>
                    <a:pt x="35370" y="1162543"/>
                  </a:lnTo>
                  <a:cubicBezTo>
                    <a:pt x="15836" y="1162543"/>
                    <a:pt x="0" y="1146707"/>
                    <a:pt x="0" y="1127173"/>
                  </a:cubicBezTo>
                  <a:lnTo>
                    <a:pt x="0" y="35370"/>
                  </a:lnTo>
                  <a:cubicBezTo>
                    <a:pt x="0" y="15836"/>
                    <a:pt x="15836" y="0"/>
                    <a:pt x="35370" y="0"/>
                  </a:cubicBezTo>
                  <a:close/>
                </a:path>
              </a:pathLst>
            </a:custGeom>
            <a:solidFill>
              <a:srgbClr val="EFEFEF"/>
            </a:solidFill>
          </p:spPr>
          <p:txBody>
            <a:bodyPr/>
            <a:lstStyle/>
            <a:p>
              <a:endParaRPr lang="en-PH"/>
            </a:p>
          </p:txBody>
        </p:sp>
        <p:sp>
          <p:nvSpPr>
            <p:cNvPr id="14" name="TextBox 14"/>
            <p:cNvSpPr txBox="1"/>
            <p:nvPr/>
          </p:nvSpPr>
          <p:spPr>
            <a:xfrm>
              <a:off x="0" y="-28575"/>
              <a:ext cx="2940102" cy="1191118"/>
            </a:xfrm>
            <a:prstGeom prst="rect">
              <a:avLst/>
            </a:prstGeom>
          </p:spPr>
          <p:txBody>
            <a:bodyPr lIns="50800" tIns="50800" rIns="50800" bIns="50800" rtlCol="0" anchor="ctr"/>
            <a:lstStyle/>
            <a:p>
              <a:pPr algn="ctr">
                <a:lnSpc>
                  <a:spcPts val="2595"/>
                </a:lnSpc>
              </a:pPr>
              <a:endParaRPr/>
            </a:p>
          </p:txBody>
        </p:sp>
      </p:grpSp>
      <p:grpSp>
        <p:nvGrpSpPr>
          <p:cNvPr id="15" name="Group 15"/>
          <p:cNvGrpSpPr/>
          <p:nvPr/>
        </p:nvGrpSpPr>
        <p:grpSpPr>
          <a:xfrm>
            <a:off x="13434879" y="6107477"/>
            <a:ext cx="3219933" cy="788534"/>
            <a:chOff x="0" y="0"/>
            <a:chExt cx="1520437" cy="372342"/>
          </a:xfrm>
        </p:grpSpPr>
        <p:sp>
          <p:nvSpPr>
            <p:cNvPr id="16" name="Freeform 1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38B6FF"/>
            </a:solidFill>
          </p:spPr>
          <p:txBody>
            <a:bodyPr/>
            <a:lstStyle/>
            <a:p>
              <a:endParaRPr lang="en-PH"/>
            </a:p>
          </p:txBody>
        </p:sp>
      </p:grpSp>
      <p:sp>
        <p:nvSpPr>
          <p:cNvPr id="17" name="TextBox 17"/>
          <p:cNvSpPr txBox="1"/>
          <p:nvPr/>
        </p:nvSpPr>
        <p:spPr>
          <a:xfrm>
            <a:off x="14530655" y="6167260"/>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17</a:t>
            </a:r>
          </a:p>
        </p:txBody>
      </p:sp>
      <p:sp>
        <p:nvSpPr>
          <p:cNvPr id="18" name="TextBox 18"/>
          <p:cNvSpPr txBox="1"/>
          <p:nvPr/>
        </p:nvSpPr>
        <p:spPr>
          <a:xfrm>
            <a:off x="12128080" y="6167260"/>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a:t>
            </a:r>
          </a:p>
        </p:txBody>
      </p:sp>
      <p:grpSp>
        <p:nvGrpSpPr>
          <p:cNvPr id="19" name="Group 19"/>
          <p:cNvGrpSpPr/>
          <p:nvPr/>
        </p:nvGrpSpPr>
        <p:grpSpPr>
          <a:xfrm>
            <a:off x="13434879" y="3742403"/>
            <a:ext cx="3219933" cy="788534"/>
            <a:chOff x="0" y="0"/>
            <a:chExt cx="1520437" cy="372342"/>
          </a:xfrm>
        </p:grpSpPr>
        <p:sp>
          <p:nvSpPr>
            <p:cNvPr id="20" name="Freeform 2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97B2"/>
            </a:solidFill>
          </p:spPr>
          <p:txBody>
            <a:bodyPr/>
            <a:lstStyle/>
            <a:p>
              <a:endParaRPr lang="en-PH"/>
            </a:p>
          </p:txBody>
        </p:sp>
      </p:grpSp>
      <p:sp>
        <p:nvSpPr>
          <p:cNvPr id="21" name="TextBox 21"/>
          <p:cNvSpPr txBox="1"/>
          <p:nvPr/>
        </p:nvSpPr>
        <p:spPr>
          <a:xfrm>
            <a:off x="14530655" y="3802186"/>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100</a:t>
            </a:r>
          </a:p>
        </p:txBody>
      </p:sp>
      <p:sp>
        <p:nvSpPr>
          <p:cNvPr id="22" name="TextBox 22"/>
          <p:cNvSpPr txBox="1"/>
          <p:nvPr/>
        </p:nvSpPr>
        <p:spPr>
          <a:xfrm>
            <a:off x="12380552" y="3789155"/>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17</a:t>
            </a:r>
          </a:p>
        </p:txBody>
      </p:sp>
      <p:grpSp>
        <p:nvGrpSpPr>
          <p:cNvPr id="23" name="Group 23"/>
          <p:cNvGrpSpPr/>
          <p:nvPr/>
        </p:nvGrpSpPr>
        <p:grpSpPr>
          <a:xfrm>
            <a:off x="8051382" y="4860513"/>
            <a:ext cx="2938521" cy="719618"/>
            <a:chOff x="0" y="0"/>
            <a:chExt cx="1520437" cy="372342"/>
          </a:xfrm>
        </p:grpSpPr>
        <p:sp>
          <p:nvSpPr>
            <p:cNvPr id="24" name="Freeform 2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25" name="TextBox 25"/>
          <p:cNvSpPr txBox="1"/>
          <p:nvPr/>
        </p:nvSpPr>
        <p:spPr>
          <a:xfrm>
            <a:off x="9051391" y="4909244"/>
            <a:ext cx="919358"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2</a:t>
            </a:r>
          </a:p>
        </p:txBody>
      </p:sp>
      <p:sp>
        <p:nvSpPr>
          <p:cNvPr id="26" name="TextBox 26"/>
          <p:cNvSpPr txBox="1"/>
          <p:nvPr/>
        </p:nvSpPr>
        <p:spPr>
          <a:xfrm>
            <a:off x="6943141" y="4891801"/>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IX</a:t>
            </a:r>
          </a:p>
        </p:txBody>
      </p:sp>
      <p:grpSp>
        <p:nvGrpSpPr>
          <p:cNvPr id="27" name="Group 27"/>
          <p:cNvGrpSpPr/>
          <p:nvPr/>
        </p:nvGrpSpPr>
        <p:grpSpPr>
          <a:xfrm>
            <a:off x="13434879" y="4530937"/>
            <a:ext cx="3219933" cy="788534"/>
            <a:chOff x="0" y="0"/>
            <a:chExt cx="1520437" cy="372342"/>
          </a:xfrm>
        </p:grpSpPr>
        <p:sp>
          <p:nvSpPr>
            <p:cNvPr id="28" name="Freeform 2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29" name="TextBox 29"/>
          <p:cNvSpPr txBox="1"/>
          <p:nvPr/>
        </p:nvSpPr>
        <p:spPr>
          <a:xfrm>
            <a:off x="14530655" y="4590720"/>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200</a:t>
            </a:r>
          </a:p>
        </p:txBody>
      </p:sp>
      <p:sp>
        <p:nvSpPr>
          <p:cNvPr id="30" name="TextBox 30"/>
          <p:cNvSpPr txBox="1"/>
          <p:nvPr/>
        </p:nvSpPr>
        <p:spPr>
          <a:xfrm>
            <a:off x="12380552" y="4577689"/>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18</a:t>
            </a:r>
          </a:p>
        </p:txBody>
      </p:sp>
      <p:grpSp>
        <p:nvGrpSpPr>
          <p:cNvPr id="31" name="Group 31"/>
          <p:cNvGrpSpPr/>
          <p:nvPr/>
        </p:nvGrpSpPr>
        <p:grpSpPr>
          <a:xfrm>
            <a:off x="13434879" y="5289585"/>
            <a:ext cx="3219933" cy="788534"/>
            <a:chOff x="0" y="0"/>
            <a:chExt cx="1520437" cy="372342"/>
          </a:xfrm>
        </p:grpSpPr>
        <p:sp>
          <p:nvSpPr>
            <p:cNvPr id="32" name="Freeform 3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33" name="TextBox 33"/>
          <p:cNvSpPr txBox="1"/>
          <p:nvPr/>
        </p:nvSpPr>
        <p:spPr>
          <a:xfrm>
            <a:off x="14530655" y="5349368"/>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300</a:t>
            </a:r>
          </a:p>
        </p:txBody>
      </p:sp>
      <p:sp>
        <p:nvSpPr>
          <p:cNvPr id="34" name="TextBox 34"/>
          <p:cNvSpPr txBox="1"/>
          <p:nvPr/>
        </p:nvSpPr>
        <p:spPr>
          <a:xfrm>
            <a:off x="12382814" y="5390933"/>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19</a:t>
            </a:r>
          </a:p>
        </p:txBody>
      </p:sp>
      <p:grpSp>
        <p:nvGrpSpPr>
          <p:cNvPr id="35" name="Group 35"/>
          <p:cNvGrpSpPr/>
          <p:nvPr/>
        </p:nvGrpSpPr>
        <p:grpSpPr>
          <a:xfrm>
            <a:off x="8051382" y="5689577"/>
            <a:ext cx="2938521" cy="719618"/>
            <a:chOff x="0" y="0"/>
            <a:chExt cx="1520437" cy="372342"/>
          </a:xfrm>
        </p:grpSpPr>
        <p:sp>
          <p:nvSpPr>
            <p:cNvPr id="36" name="Freeform 3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1495"/>
            </a:solidFill>
          </p:spPr>
          <p:txBody>
            <a:bodyPr/>
            <a:lstStyle/>
            <a:p>
              <a:endParaRPr lang="en-PH"/>
            </a:p>
          </p:txBody>
        </p:sp>
      </p:grpSp>
      <p:sp>
        <p:nvSpPr>
          <p:cNvPr id="37" name="TextBox 37"/>
          <p:cNvSpPr txBox="1"/>
          <p:nvPr/>
        </p:nvSpPr>
        <p:spPr>
          <a:xfrm>
            <a:off x="9051391" y="5738308"/>
            <a:ext cx="919358"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100</a:t>
            </a:r>
          </a:p>
        </p:txBody>
      </p:sp>
      <p:sp>
        <p:nvSpPr>
          <p:cNvPr id="38" name="TextBox 38"/>
          <p:cNvSpPr txBox="1"/>
          <p:nvPr/>
        </p:nvSpPr>
        <p:spPr>
          <a:xfrm>
            <a:off x="6943141" y="5720865"/>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ACC</a:t>
            </a:r>
          </a:p>
        </p:txBody>
      </p:sp>
      <p:sp>
        <p:nvSpPr>
          <p:cNvPr id="39" name="TextBox 39"/>
          <p:cNvSpPr txBox="1"/>
          <p:nvPr/>
        </p:nvSpPr>
        <p:spPr>
          <a:xfrm>
            <a:off x="99627" y="3604741"/>
            <a:ext cx="5205431" cy="514334"/>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Instruction</a:t>
            </a:r>
          </a:p>
        </p:txBody>
      </p:sp>
      <p:sp>
        <p:nvSpPr>
          <p:cNvPr id="40" name="TextBox 40"/>
          <p:cNvSpPr txBox="1"/>
          <p:nvPr/>
        </p:nvSpPr>
        <p:spPr>
          <a:xfrm>
            <a:off x="536501" y="5193357"/>
            <a:ext cx="4331682" cy="1976839"/>
          </a:xfrm>
          <a:prstGeom prst="rect">
            <a:avLst/>
          </a:prstGeom>
        </p:spPr>
        <p:txBody>
          <a:bodyPr lIns="0" tIns="0" rIns="0" bIns="0" rtlCol="0" anchor="t">
            <a:spAutoFit/>
          </a:bodyPr>
          <a:lstStyle/>
          <a:p>
            <a:pPr algn="ctr">
              <a:lnSpc>
                <a:spcPts val="3918"/>
              </a:lnSpc>
              <a:spcBef>
                <a:spcPct val="0"/>
              </a:spcBef>
            </a:pPr>
            <a:r>
              <a:rPr lang="en-US" sz="2799">
                <a:solidFill>
                  <a:srgbClr val="000000"/>
                </a:solidFill>
                <a:latin typeface="Open Sans"/>
                <a:ea typeface="Open Sans"/>
                <a:cs typeface="Open Sans"/>
                <a:sym typeface="Open Sans"/>
              </a:rPr>
              <a:t>Load the content at address &lt;17&gt; (that is inside address &lt;20&gt;) to the ACC.</a:t>
            </a:r>
          </a:p>
        </p:txBody>
      </p:sp>
      <p:grpSp>
        <p:nvGrpSpPr>
          <p:cNvPr id="41" name="Group 41"/>
          <p:cNvGrpSpPr/>
          <p:nvPr/>
        </p:nvGrpSpPr>
        <p:grpSpPr>
          <a:xfrm>
            <a:off x="1450223" y="9309621"/>
            <a:ext cx="3276218" cy="762473"/>
            <a:chOff x="0" y="0"/>
            <a:chExt cx="910857" cy="211983"/>
          </a:xfrm>
        </p:grpSpPr>
        <p:sp>
          <p:nvSpPr>
            <p:cNvPr id="42" name="Freeform 42"/>
            <p:cNvSpPr/>
            <p:nvPr/>
          </p:nvSpPr>
          <p:spPr>
            <a:xfrm>
              <a:off x="0" y="0"/>
              <a:ext cx="910857" cy="211983"/>
            </a:xfrm>
            <a:custGeom>
              <a:avLst/>
              <a:gdLst/>
              <a:ahLst/>
              <a:cxnLst/>
              <a:rect l="l" t="t" r="r" b="b"/>
              <a:pathLst>
                <a:path w="910857" h="211983">
                  <a:moveTo>
                    <a:pt x="105992" y="0"/>
                  </a:moveTo>
                  <a:lnTo>
                    <a:pt x="804865" y="0"/>
                  </a:lnTo>
                  <a:cubicBezTo>
                    <a:pt x="832976" y="0"/>
                    <a:pt x="859935" y="11167"/>
                    <a:pt x="879812" y="31044"/>
                  </a:cubicBezTo>
                  <a:cubicBezTo>
                    <a:pt x="899690" y="50922"/>
                    <a:pt x="910857" y="77881"/>
                    <a:pt x="910857" y="105992"/>
                  </a:cubicBezTo>
                  <a:lnTo>
                    <a:pt x="910857" y="105992"/>
                  </a:lnTo>
                  <a:cubicBezTo>
                    <a:pt x="910857" y="134102"/>
                    <a:pt x="899690" y="161062"/>
                    <a:pt x="879812" y="180939"/>
                  </a:cubicBezTo>
                  <a:cubicBezTo>
                    <a:pt x="859935" y="200816"/>
                    <a:pt x="832976" y="211983"/>
                    <a:pt x="804865"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FFDE59"/>
            </a:solidFill>
          </p:spPr>
          <p:txBody>
            <a:bodyPr/>
            <a:lstStyle/>
            <a:p>
              <a:endParaRPr lang="en-PH"/>
            </a:p>
          </p:txBody>
        </p:sp>
        <p:sp>
          <p:nvSpPr>
            <p:cNvPr id="43" name="TextBox 43"/>
            <p:cNvSpPr txBox="1"/>
            <p:nvPr/>
          </p:nvSpPr>
          <p:spPr>
            <a:xfrm>
              <a:off x="0" y="-28575"/>
              <a:ext cx="910857" cy="240558"/>
            </a:xfrm>
            <a:prstGeom prst="rect">
              <a:avLst/>
            </a:prstGeom>
          </p:spPr>
          <p:txBody>
            <a:bodyPr lIns="50800" tIns="50800" rIns="50800" bIns="50800" rtlCol="0" anchor="ctr"/>
            <a:lstStyle/>
            <a:p>
              <a:pPr algn="ctr">
                <a:lnSpc>
                  <a:spcPts val="2595"/>
                </a:lnSpc>
              </a:pPr>
              <a:endParaRPr/>
            </a:p>
          </p:txBody>
        </p:sp>
      </p:grpSp>
      <p:grpSp>
        <p:nvGrpSpPr>
          <p:cNvPr id="44" name="Group 44"/>
          <p:cNvGrpSpPr/>
          <p:nvPr/>
        </p:nvGrpSpPr>
        <p:grpSpPr>
          <a:xfrm>
            <a:off x="4909647" y="9322271"/>
            <a:ext cx="2615176" cy="762473"/>
            <a:chOff x="0" y="0"/>
            <a:chExt cx="727073" cy="211983"/>
          </a:xfrm>
        </p:grpSpPr>
        <p:sp>
          <p:nvSpPr>
            <p:cNvPr id="45" name="Freeform 45"/>
            <p:cNvSpPr/>
            <p:nvPr/>
          </p:nvSpPr>
          <p:spPr>
            <a:xfrm>
              <a:off x="0" y="0"/>
              <a:ext cx="727073" cy="211983"/>
            </a:xfrm>
            <a:custGeom>
              <a:avLst/>
              <a:gdLst/>
              <a:ahLst/>
              <a:cxnLst/>
              <a:rect l="l" t="t" r="r" b="b"/>
              <a:pathLst>
                <a:path w="727073" h="211983">
                  <a:moveTo>
                    <a:pt x="105992" y="0"/>
                  </a:moveTo>
                  <a:lnTo>
                    <a:pt x="621081" y="0"/>
                  </a:lnTo>
                  <a:cubicBezTo>
                    <a:pt x="649192" y="0"/>
                    <a:pt x="676152" y="11167"/>
                    <a:pt x="696029" y="31044"/>
                  </a:cubicBezTo>
                  <a:cubicBezTo>
                    <a:pt x="715906" y="50922"/>
                    <a:pt x="727073" y="77881"/>
                    <a:pt x="727073" y="105992"/>
                  </a:cubicBezTo>
                  <a:lnTo>
                    <a:pt x="727073" y="105992"/>
                  </a:lnTo>
                  <a:cubicBezTo>
                    <a:pt x="727073" y="134102"/>
                    <a:pt x="715906" y="161062"/>
                    <a:pt x="696029" y="180939"/>
                  </a:cubicBezTo>
                  <a:cubicBezTo>
                    <a:pt x="676152" y="200816"/>
                    <a:pt x="649192" y="211983"/>
                    <a:pt x="621081"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019D97"/>
            </a:solidFill>
          </p:spPr>
          <p:txBody>
            <a:bodyPr/>
            <a:lstStyle/>
            <a:p>
              <a:endParaRPr lang="en-PH"/>
            </a:p>
          </p:txBody>
        </p:sp>
        <p:sp>
          <p:nvSpPr>
            <p:cNvPr id="46" name="TextBox 46"/>
            <p:cNvSpPr txBox="1"/>
            <p:nvPr/>
          </p:nvSpPr>
          <p:spPr>
            <a:xfrm>
              <a:off x="0" y="-28575"/>
              <a:ext cx="727073" cy="240558"/>
            </a:xfrm>
            <a:prstGeom prst="rect">
              <a:avLst/>
            </a:prstGeom>
          </p:spPr>
          <p:txBody>
            <a:bodyPr lIns="50800" tIns="50800" rIns="50800" bIns="50800" rtlCol="0" anchor="ctr"/>
            <a:lstStyle/>
            <a:p>
              <a:pPr algn="ctr">
                <a:lnSpc>
                  <a:spcPts val="2595"/>
                </a:lnSpc>
              </a:pPr>
              <a:endParaRPr/>
            </a:p>
          </p:txBody>
        </p:sp>
      </p:grpSp>
      <p:grpSp>
        <p:nvGrpSpPr>
          <p:cNvPr id="47" name="Group 47"/>
          <p:cNvGrpSpPr/>
          <p:nvPr/>
        </p:nvGrpSpPr>
        <p:grpSpPr>
          <a:xfrm>
            <a:off x="7797108" y="9306292"/>
            <a:ext cx="9256330" cy="762473"/>
            <a:chOff x="0" y="0"/>
            <a:chExt cx="2573452" cy="211983"/>
          </a:xfrm>
        </p:grpSpPr>
        <p:sp>
          <p:nvSpPr>
            <p:cNvPr id="48" name="Freeform 48"/>
            <p:cNvSpPr/>
            <p:nvPr/>
          </p:nvSpPr>
          <p:spPr>
            <a:xfrm>
              <a:off x="0" y="0"/>
              <a:ext cx="2573452" cy="211983"/>
            </a:xfrm>
            <a:custGeom>
              <a:avLst/>
              <a:gdLst/>
              <a:ahLst/>
              <a:cxnLst/>
              <a:rect l="l" t="t" r="r" b="b"/>
              <a:pathLst>
                <a:path w="2573452" h="211983">
                  <a:moveTo>
                    <a:pt x="42656" y="0"/>
                  </a:moveTo>
                  <a:lnTo>
                    <a:pt x="2530796" y="0"/>
                  </a:lnTo>
                  <a:cubicBezTo>
                    <a:pt x="2542109" y="0"/>
                    <a:pt x="2552959" y="4494"/>
                    <a:pt x="2560958" y="12494"/>
                  </a:cubicBezTo>
                  <a:cubicBezTo>
                    <a:pt x="2568958" y="20493"/>
                    <a:pt x="2573452" y="31343"/>
                    <a:pt x="2573452" y="42656"/>
                  </a:cubicBezTo>
                  <a:lnTo>
                    <a:pt x="2573452" y="169327"/>
                  </a:lnTo>
                  <a:cubicBezTo>
                    <a:pt x="2573452" y="192886"/>
                    <a:pt x="2554354" y="211983"/>
                    <a:pt x="2530796" y="211983"/>
                  </a:cubicBezTo>
                  <a:lnTo>
                    <a:pt x="42656" y="211983"/>
                  </a:lnTo>
                  <a:cubicBezTo>
                    <a:pt x="19098" y="211983"/>
                    <a:pt x="0" y="192886"/>
                    <a:pt x="0" y="169327"/>
                  </a:cubicBezTo>
                  <a:lnTo>
                    <a:pt x="0" y="42656"/>
                  </a:lnTo>
                  <a:cubicBezTo>
                    <a:pt x="0" y="31343"/>
                    <a:pt x="4494" y="20493"/>
                    <a:pt x="12494" y="12494"/>
                  </a:cubicBezTo>
                  <a:cubicBezTo>
                    <a:pt x="20493" y="4494"/>
                    <a:pt x="31343" y="0"/>
                    <a:pt x="42656" y="0"/>
                  </a:cubicBezTo>
                  <a:close/>
                </a:path>
              </a:pathLst>
            </a:custGeom>
            <a:solidFill>
              <a:srgbClr val="642EC7"/>
            </a:solidFill>
          </p:spPr>
          <p:txBody>
            <a:bodyPr/>
            <a:lstStyle/>
            <a:p>
              <a:endParaRPr lang="en-PH"/>
            </a:p>
          </p:txBody>
        </p:sp>
        <p:sp>
          <p:nvSpPr>
            <p:cNvPr id="49" name="TextBox 49"/>
            <p:cNvSpPr txBox="1"/>
            <p:nvPr/>
          </p:nvSpPr>
          <p:spPr>
            <a:xfrm>
              <a:off x="0" y="-28575"/>
              <a:ext cx="2573452" cy="240558"/>
            </a:xfrm>
            <a:prstGeom prst="rect">
              <a:avLst/>
            </a:prstGeom>
          </p:spPr>
          <p:txBody>
            <a:bodyPr lIns="50800" tIns="50800" rIns="50800" bIns="50800" rtlCol="0" anchor="ctr"/>
            <a:lstStyle/>
            <a:p>
              <a:pPr algn="ctr">
                <a:lnSpc>
                  <a:spcPts val="2595"/>
                </a:lnSpc>
              </a:pPr>
              <a:endParaRPr/>
            </a:p>
          </p:txBody>
        </p:sp>
      </p:grpSp>
      <p:sp>
        <p:nvSpPr>
          <p:cNvPr id="50" name="TextBox 50"/>
          <p:cNvSpPr txBox="1"/>
          <p:nvPr/>
        </p:nvSpPr>
        <p:spPr>
          <a:xfrm>
            <a:off x="1698019" y="9353917"/>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LDI</a:t>
            </a:r>
          </a:p>
        </p:txBody>
      </p:sp>
      <p:sp>
        <p:nvSpPr>
          <p:cNvPr id="51" name="TextBox 51"/>
          <p:cNvSpPr txBox="1"/>
          <p:nvPr/>
        </p:nvSpPr>
        <p:spPr>
          <a:xfrm>
            <a:off x="5219105" y="9423472"/>
            <a:ext cx="1837542"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&lt;Address&gt;</a:t>
            </a:r>
          </a:p>
        </p:txBody>
      </p:sp>
      <p:sp>
        <p:nvSpPr>
          <p:cNvPr id="52" name="TextBox 52"/>
          <p:cNvSpPr txBox="1"/>
          <p:nvPr/>
        </p:nvSpPr>
        <p:spPr>
          <a:xfrm>
            <a:off x="8020122" y="9292094"/>
            <a:ext cx="8573570" cy="756153"/>
          </a:xfrm>
          <a:prstGeom prst="rect">
            <a:avLst/>
          </a:prstGeom>
        </p:spPr>
        <p:txBody>
          <a:bodyPr lIns="0" tIns="0" rIns="0" bIns="0" rtlCol="0" anchor="t">
            <a:spAutoFit/>
          </a:bodyPr>
          <a:lstStyle/>
          <a:p>
            <a:pPr algn="l">
              <a:lnSpc>
                <a:spcPts val="2939"/>
              </a:lnSpc>
              <a:spcBef>
                <a:spcPct val="0"/>
              </a:spcBef>
            </a:pPr>
            <a:r>
              <a:rPr lang="en-US" sz="2099">
                <a:solidFill>
                  <a:srgbClr val="FFFFFF"/>
                </a:solidFill>
                <a:latin typeface="Sailors"/>
                <a:ea typeface="Sailors"/>
                <a:cs typeface="Sailors"/>
                <a:sym typeface="Sailors"/>
              </a:rPr>
              <a:t>indirect addressing. The address to be used is at </a:t>
            </a:r>
            <a:r>
              <a:rPr lang="en-US" sz="2099">
                <a:solidFill>
                  <a:srgbClr val="FFDE59"/>
                </a:solidFill>
                <a:latin typeface="Sailors"/>
                <a:ea typeface="Sailors"/>
                <a:cs typeface="Sailors"/>
                <a:sym typeface="Sailors"/>
              </a:rPr>
              <a:t>the given address.</a:t>
            </a:r>
            <a:r>
              <a:rPr lang="en-US" sz="2099">
                <a:solidFill>
                  <a:srgbClr val="FFFFFF"/>
                </a:solidFill>
                <a:latin typeface="Sailors"/>
                <a:ea typeface="Sailors"/>
                <a:cs typeface="Sailors"/>
                <a:sym typeface="Sailors"/>
              </a:rPr>
              <a:t> load the contents of this second address to acc.</a:t>
            </a:r>
          </a:p>
        </p:txBody>
      </p:sp>
      <p:sp>
        <p:nvSpPr>
          <p:cNvPr id="53" name="TextBox 53"/>
          <p:cNvSpPr txBox="1"/>
          <p:nvPr/>
        </p:nvSpPr>
        <p:spPr>
          <a:xfrm>
            <a:off x="165271" y="185810"/>
            <a:ext cx="8921288" cy="493638"/>
          </a:xfrm>
          <a:prstGeom prst="rect">
            <a:avLst/>
          </a:prstGeom>
        </p:spPr>
        <p:txBody>
          <a:bodyPr lIns="0" tIns="0" rIns="0" bIns="0" rtlCol="0" anchor="t">
            <a:spAutoFit/>
          </a:bodyPr>
          <a:lstStyle/>
          <a:p>
            <a:pPr marL="0" lvl="0" indent="0" algn="l">
              <a:lnSpc>
                <a:spcPts val="3615"/>
              </a:lnSpc>
              <a:spcBef>
                <a:spcPct val="0"/>
              </a:spcBef>
            </a:pPr>
            <a:r>
              <a:rPr lang="en-US" sz="3228" b="1" spc="-96">
                <a:solidFill>
                  <a:srgbClr val="FFFFFF"/>
                </a:solidFill>
                <a:latin typeface="Poppins Bold"/>
                <a:ea typeface="Poppins Bold"/>
                <a:cs typeface="Poppins Bold"/>
                <a:sym typeface="Poppins Bold"/>
              </a:rPr>
              <a:t>6.6 Instruction Set in Assembly Language</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sp>
        <p:nvSpPr>
          <p:cNvPr id="3" name="TextBox 3"/>
          <p:cNvSpPr txBox="1"/>
          <p:nvPr/>
        </p:nvSpPr>
        <p:spPr>
          <a:xfrm>
            <a:off x="347832" y="1542562"/>
            <a:ext cx="9682484"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Data Movement</a:t>
            </a:r>
          </a:p>
        </p:txBody>
      </p:sp>
      <p:sp>
        <p:nvSpPr>
          <p:cNvPr id="4" name="TextBox 4"/>
          <p:cNvSpPr txBox="1"/>
          <p:nvPr/>
        </p:nvSpPr>
        <p:spPr>
          <a:xfrm>
            <a:off x="7498375" y="2831546"/>
            <a:ext cx="8594916" cy="514334"/>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Illustration</a:t>
            </a:r>
          </a:p>
        </p:txBody>
      </p:sp>
      <p:grpSp>
        <p:nvGrpSpPr>
          <p:cNvPr id="5" name="Group 5"/>
          <p:cNvGrpSpPr/>
          <p:nvPr/>
        </p:nvGrpSpPr>
        <p:grpSpPr>
          <a:xfrm>
            <a:off x="0" y="-36799"/>
            <a:ext cx="9251830" cy="1065499"/>
            <a:chOff x="0" y="0"/>
            <a:chExt cx="3442595" cy="396471"/>
          </a:xfrm>
        </p:grpSpPr>
        <p:sp>
          <p:nvSpPr>
            <p:cNvPr id="6" name="Freeform 6"/>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7" name="Freeform 7"/>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8" name="Group 8"/>
          <p:cNvGrpSpPr/>
          <p:nvPr/>
        </p:nvGrpSpPr>
        <p:grpSpPr>
          <a:xfrm>
            <a:off x="1505260" y="4233375"/>
            <a:ext cx="2394164" cy="903705"/>
            <a:chOff x="0" y="0"/>
            <a:chExt cx="630562" cy="238013"/>
          </a:xfrm>
        </p:grpSpPr>
        <p:sp>
          <p:nvSpPr>
            <p:cNvPr id="9" name="Freeform 9"/>
            <p:cNvSpPr/>
            <p:nvPr/>
          </p:nvSpPr>
          <p:spPr>
            <a:xfrm>
              <a:off x="0" y="0"/>
              <a:ext cx="630562" cy="238013"/>
            </a:xfrm>
            <a:custGeom>
              <a:avLst/>
              <a:gdLst/>
              <a:ahLst/>
              <a:cxnLst/>
              <a:rect l="l" t="t" r="r" b="b"/>
              <a:pathLst>
                <a:path w="630562" h="238013">
                  <a:moveTo>
                    <a:pt x="119006" y="0"/>
                  </a:moveTo>
                  <a:lnTo>
                    <a:pt x="511555" y="0"/>
                  </a:lnTo>
                  <a:cubicBezTo>
                    <a:pt x="577281" y="0"/>
                    <a:pt x="630562" y="53281"/>
                    <a:pt x="630562" y="119006"/>
                  </a:cubicBezTo>
                  <a:lnTo>
                    <a:pt x="630562" y="119006"/>
                  </a:lnTo>
                  <a:cubicBezTo>
                    <a:pt x="630562" y="150569"/>
                    <a:pt x="618024" y="180839"/>
                    <a:pt x="595705" y="203157"/>
                  </a:cubicBezTo>
                  <a:cubicBezTo>
                    <a:pt x="573387" y="225475"/>
                    <a:pt x="543118" y="238013"/>
                    <a:pt x="511555" y="238013"/>
                  </a:cubicBezTo>
                  <a:lnTo>
                    <a:pt x="119006" y="238013"/>
                  </a:lnTo>
                  <a:cubicBezTo>
                    <a:pt x="53281" y="238013"/>
                    <a:pt x="0" y="184732"/>
                    <a:pt x="0" y="119006"/>
                  </a:cubicBezTo>
                  <a:lnTo>
                    <a:pt x="0" y="119006"/>
                  </a:lnTo>
                  <a:cubicBezTo>
                    <a:pt x="0" y="53281"/>
                    <a:pt x="53281" y="0"/>
                    <a:pt x="119006" y="0"/>
                  </a:cubicBezTo>
                  <a:close/>
                </a:path>
              </a:pathLst>
            </a:custGeom>
            <a:solidFill>
              <a:srgbClr val="3F4042"/>
            </a:solidFill>
          </p:spPr>
          <p:txBody>
            <a:bodyPr/>
            <a:lstStyle/>
            <a:p>
              <a:endParaRPr lang="en-PH"/>
            </a:p>
          </p:txBody>
        </p:sp>
        <p:sp>
          <p:nvSpPr>
            <p:cNvPr id="10" name="TextBox 10"/>
            <p:cNvSpPr txBox="1"/>
            <p:nvPr/>
          </p:nvSpPr>
          <p:spPr>
            <a:xfrm>
              <a:off x="0" y="-28575"/>
              <a:ext cx="630562" cy="266588"/>
            </a:xfrm>
            <a:prstGeom prst="rect">
              <a:avLst/>
            </a:prstGeom>
          </p:spPr>
          <p:txBody>
            <a:bodyPr lIns="50800" tIns="50800" rIns="50800" bIns="50800" rtlCol="0" anchor="ctr"/>
            <a:lstStyle/>
            <a:p>
              <a:pPr algn="ctr">
                <a:lnSpc>
                  <a:spcPts val="2595"/>
                </a:lnSpc>
              </a:pPr>
              <a:endParaRPr/>
            </a:p>
          </p:txBody>
        </p:sp>
      </p:grpSp>
      <p:sp>
        <p:nvSpPr>
          <p:cNvPr id="11" name="TextBox 11"/>
          <p:cNvSpPr txBox="1"/>
          <p:nvPr/>
        </p:nvSpPr>
        <p:spPr>
          <a:xfrm>
            <a:off x="1641874" y="4341620"/>
            <a:ext cx="2120937" cy="620539"/>
          </a:xfrm>
          <a:prstGeom prst="rect">
            <a:avLst/>
          </a:prstGeom>
        </p:spPr>
        <p:txBody>
          <a:bodyPr lIns="0" tIns="0" rIns="0" bIns="0" rtlCol="0" anchor="t">
            <a:spAutoFit/>
          </a:bodyPr>
          <a:lstStyle/>
          <a:p>
            <a:pPr algn="ctr">
              <a:lnSpc>
                <a:spcPts val="5169"/>
              </a:lnSpc>
              <a:spcBef>
                <a:spcPct val="0"/>
              </a:spcBef>
            </a:pPr>
            <a:r>
              <a:rPr lang="en-US" sz="3692">
                <a:solidFill>
                  <a:srgbClr val="FFFFFF"/>
                </a:solidFill>
                <a:latin typeface="Open Sans"/>
                <a:ea typeface="Open Sans"/>
                <a:cs typeface="Open Sans"/>
                <a:sym typeface="Open Sans"/>
              </a:rPr>
              <a:t>STO 18</a:t>
            </a:r>
          </a:p>
        </p:txBody>
      </p:sp>
      <p:grpSp>
        <p:nvGrpSpPr>
          <p:cNvPr id="12" name="Group 12"/>
          <p:cNvGrpSpPr/>
          <p:nvPr/>
        </p:nvGrpSpPr>
        <p:grpSpPr>
          <a:xfrm>
            <a:off x="6214234" y="3482562"/>
            <a:ext cx="11163198" cy="4414029"/>
            <a:chOff x="0" y="0"/>
            <a:chExt cx="2940102" cy="1162543"/>
          </a:xfrm>
        </p:grpSpPr>
        <p:sp>
          <p:nvSpPr>
            <p:cNvPr id="13" name="Freeform 13"/>
            <p:cNvSpPr/>
            <p:nvPr/>
          </p:nvSpPr>
          <p:spPr>
            <a:xfrm>
              <a:off x="0" y="0"/>
              <a:ext cx="2940102" cy="1162543"/>
            </a:xfrm>
            <a:custGeom>
              <a:avLst/>
              <a:gdLst/>
              <a:ahLst/>
              <a:cxnLst/>
              <a:rect l="l" t="t" r="r" b="b"/>
              <a:pathLst>
                <a:path w="2940102" h="1162543">
                  <a:moveTo>
                    <a:pt x="35370" y="0"/>
                  </a:moveTo>
                  <a:lnTo>
                    <a:pt x="2904732" y="0"/>
                  </a:lnTo>
                  <a:cubicBezTo>
                    <a:pt x="2924266" y="0"/>
                    <a:pt x="2940102" y="15836"/>
                    <a:pt x="2940102" y="35370"/>
                  </a:cubicBezTo>
                  <a:lnTo>
                    <a:pt x="2940102" y="1127173"/>
                  </a:lnTo>
                  <a:cubicBezTo>
                    <a:pt x="2940102" y="1146707"/>
                    <a:pt x="2924266" y="1162543"/>
                    <a:pt x="2904732" y="1162543"/>
                  </a:cubicBezTo>
                  <a:lnTo>
                    <a:pt x="35370" y="1162543"/>
                  </a:lnTo>
                  <a:cubicBezTo>
                    <a:pt x="15836" y="1162543"/>
                    <a:pt x="0" y="1146707"/>
                    <a:pt x="0" y="1127173"/>
                  </a:cubicBezTo>
                  <a:lnTo>
                    <a:pt x="0" y="35370"/>
                  </a:lnTo>
                  <a:cubicBezTo>
                    <a:pt x="0" y="15836"/>
                    <a:pt x="15836" y="0"/>
                    <a:pt x="35370" y="0"/>
                  </a:cubicBezTo>
                  <a:close/>
                </a:path>
              </a:pathLst>
            </a:custGeom>
            <a:solidFill>
              <a:srgbClr val="EFEFEF"/>
            </a:solidFill>
          </p:spPr>
          <p:txBody>
            <a:bodyPr/>
            <a:lstStyle/>
            <a:p>
              <a:endParaRPr lang="en-PH"/>
            </a:p>
          </p:txBody>
        </p:sp>
        <p:sp>
          <p:nvSpPr>
            <p:cNvPr id="14" name="TextBox 14"/>
            <p:cNvSpPr txBox="1"/>
            <p:nvPr/>
          </p:nvSpPr>
          <p:spPr>
            <a:xfrm>
              <a:off x="0" y="-28575"/>
              <a:ext cx="2940102" cy="1191118"/>
            </a:xfrm>
            <a:prstGeom prst="rect">
              <a:avLst/>
            </a:prstGeom>
          </p:spPr>
          <p:txBody>
            <a:bodyPr lIns="50800" tIns="50800" rIns="50800" bIns="50800" rtlCol="0" anchor="ctr"/>
            <a:lstStyle/>
            <a:p>
              <a:pPr algn="ctr">
                <a:lnSpc>
                  <a:spcPts val="2595"/>
                </a:lnSpc>
              </a:pPr>
              <a:endParaRPr/>
            </a:p>
          </p:txBody>
        </p:sp>
      </p:grpSp>
      <p:grpSp>
        <p:nvGrpSpPr>
          <p:cNvPr id="15" name="Group 15"/>
          <p:cNvGrpSpPr/>
          <p:nvPr/>
        </p:nvGrpSpPr>
        <p:grpSpPr>
          <a:xfrm>
            <a:off x="13434879" y="6107477"/>
            <a:ext cx="3219933" cy="788534"/>
            <a:chOff x="0" y="0"/>
            <a:chExt cx="1520437" cy="372342"/>
          </a:xfrm>
        </p:grpSpPr>
        <p:sp>
          <p:nvSpPr>
            <p:cNvPr id="16" name="Freeform 1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17" name="TextBox 17"/>
          <p:cNvSpPr txBox="1"/>
          <p:nvPr/>
        </p:nvSpPr>
        <p:spPr>
          <a:xfrm>
            <a:off x="14530655" y="6167260"/>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17</a:t>
            </a:r>
          </a:p>
        </p:txBody>
      </p:sp>
      <p:sp>
        <p:nvSpPr>
          <p:cNvPr id="18" name="TextBox 18"/>
          <p:cNvSpPr txBox="1"/>
          <p:nvPr/>
        </p:nvSpPr>
        <p:spPr>
          <a:xfrm>
            <a:off x="12128080" y="6167260"/>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a:t>
            </a:r>
          </a:p>
        </p:txBody>
      </p:sp>
      <p:grpSp>
        <p:nvGrpSpPr>
          <p:cNvPr id="19" name="Group 19"/>
          <p:cNvGrpSpPr/>
          <p:nvPr/>
        </p:nvGrpSpPr>
        <p:grpSpPr>
          <a:xfrm>
            <a:off x="13434879" y="3742403"/>
            <a:ext cx="3219933" cy="788534"/>
            <a:chOff x="0" y="0"/>
            <a:chExt cx="1520437" cy="372342"/>
          </a:xfrm>
        </p:grpSpPr>
        <p:sp>
          <p:nvSpPr>
            <p:cNvPr id="20" name="Freeform 2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21" name="TextBox 21"/>
          <p:cNvSpPr txBox="1"/>
          <p:nvPr/>
        </p:nvSpPr>
        <p:spPr>
          <a:xfrm>
            <a:off x="14530655" y="3802186"/>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100</a:t>
            </a:r>
          </a:p>
        </p:txBody>
      </p:sp>
      <p:sp>
        <p:nvSpPr>
          <p:cNvPr id="22" name="TextBox 22"/>
          <p:cNvSpPr txBox="1"/>
          <p:nvPr/>
        </p:nvSpPr>
        <p:spPr>
          <a:xfrm>
            <a:off x="12380552" y="3789155"/>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17</a:t>
            </a:r>
          </a:p>
        </p:txBody>
      </p:sp>
      <p:grpSp>
        <p:nvGrpSpPr>
          <p:cNvPr id="23" name="Group 23"/>
          <p:cNvGrpSpPr/>
          <p:nvPr/>
        </p:nvGrpSpPr>
        <p:grpSpPr>
          <a:xfrm>
            <a:off x="8051382" y="4860513"/>
            <a:ext cx="2938521" cy="719618"/>
            <a:chOff x="0" y="0"/>
            <a:chExt cx="1520437" cy="372342"/>
          </a:xfrm>
        </p:grpSpPr>
        <p:sp>
          <p:nvSpPr>
            <p:cNvPr id="24" name="Freeform 2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25" name="TextBox 25"/>
          <p:cNvSpPr txBox="1"/>
          <p:nvPr/>
        </p:nvSpPr>
        <p:spPr>
          <a:xfrm>
            <a:off x="9051391" y="4909244"/>
            <a:ext cx="919358"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2</a:t>
            </a:r>
          </a:p>
        </p:txBody>
      </p:sp>
      <p:sp>
        <p:nvSpPr>
          <p:cNvPr id="26" name="TextBox 26"/>
          <p:cNvSpPr txBox="1"/>
          <p:nvPr/>
        </p:nvSpPr>
        <p:spPr>
          <a:xfrm>
            <a:off x="6943141" y="4891801"/>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IX</a:t>
            </a:r>
          </a:p>
        </p:txBody>
      </p:sp>
      <p:grpSp>
        <p:nvGrpSpPr>
          <p:cNvPr id="27" name="Group 27"/>
          <p:cNvGrpSpPr/>
          <p:nvPr/>
        </p:nvGrpSpPr>
        <p:grpSpPr>
          <a:xfrm>
            <a:off x="13434879" y="4530937"/>
            <a:ext cx="3219933" cy="788534"/>
            <a:chOff x="0" y="0"/>
            <a:chExt cx="1520437" cy="372342"/>
          </a:xfrm>
        </p:grpSpPr>
        <p:sp>
          <p:nvSpPr>
            <p:cNvPr id="28" name="Freeform 2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1495"/>
            </a:solidFill>
          </p:spPr>
          <p:txBody>
            <a:bodyPr/>
            <a:lstStyle/>
            <a:p>
              <a:endParaRPr lang="en-PH"/>
            </a:p>
          </p:txBody>
        </p:sp>
      </p:grpSp>
      <p:sp>
        <p:nvSpPr>
          <p:cNvPr id="29" name="TextBox 29"/>
          <p:cNvSpPr txBox="1"/>
          <p:nvPr/>
        </p:nvSpPr>
        <p:spPr>
          <a:xfrm>
            <a:off x="14530655" y="4590720"/>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100</a:t>
            </a:r>
          </a:p>
        </p:txBody>
      </p:sp>
      <p:sp>
        <p:nvSpPr>
          <p:cNvPr id="30" name="TextBox 30"/>
          <p:cNvSpPr txBox="1"/>
          <p:nvPr/>
        </p:nvSpPr>
        <p:spPr>
          <a:xfrm>
            <a:off x="12380552" y="4577689"/>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18</a:t>
            </a:r>
          </a:p>
        </p:txBody>
      </p:sp>
      <p:grpSp>
        <p:nvGrpSpPr>
          <p:cNvPr id="31" name="Group 31"/>
          <p:cNvGrpSpPr/>
          <p:nvPr/>
        </p:nvGrpSpPr>
        <p:grpSpPr>
          <a:xfrm>
            <a:off x="13434879" y="5289585"/>
            <a:ext cx="3219933" cy="788534"/>
            <a:chOff x="0" y="0"/>
            <a:chExt cx="1520437" cy="372342"/>
          </a:xfrm>
        </p:grpSpPr>
        <p:sp>
          <p:nvSpPr>
            <p:cNvPr id="32" name="Freeform 3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33" name="TextBox 33"/>
          <p:cNvSpPr txBox="1"/>
          <p:nvPr/>
        </p:nvSpPr>
        <p:spPr>
          <a:xfrm>
            <a:off x="14530655" y="5349368"/>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300</a:t>
            </a:r>
          </a:p>
        </p:txBody>
      </p:sp>
      <p:sp>
        <p:nvSpPr>
          <p:cNvPr id="34" name="TextBox 34"/>
          <p:cNvSpPr txBox="1"/>
          <p:nvPr/>
        </p:nvSpPr>
        <p:spPr>
          <a:xfrm>
            <a:off x="12382814" y="5390933"/>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19</a:t>
            </a:r>
          </a:p>
        </p:txBody>
      </p:sp>
      <p:grpSp>
        <p:nvGrpSpPr>
          <p:cNvPr id="35" name="Group 35"/>
          <p:cNvGrpSpPr/>
          <p:nvPr/>
        </p:nvGrpSpPr>
        <p:grpSpPr>
          <a:xfrm>
            <a:off x="8051382" y="5689577"/>
            <a:ext cx="2938521" cy="719618"/>
            <a:chOff x="0" y="0"/>
            <a:chExt cx="1520437" cy="372342"/>
          </a:xfrm>
        </p:grpSpPr>
        <p:sp>
          <p:nvSpPr>
            <p:cNvPr id="36" name="Freeform 3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1495"/>
            </a:solidFill>
          </p:spPr>
          <p:txBody>
            <a:bodyPr/>
            <a:lstStyle/>
            <a:p>
              <a:endParaRPr lang="en-PH"/>
            </a:p>
          </p:txBody>
        </p:sp>
      </p:grpSp>
      <p:sp>
        <p:nvSpPr>
          <p:cNvPr id="37" name="TextBox 37"/>
          <p:cNvSpPr txBox="1"/>
          <p:nvPr/>
        </p:nvSpPr>
        <p:spPr>
          <a:xfrm>
            <a:off x="9051391" y="5738308"/>
            <a:ext cx="919358"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100</a:t>
            </a:r>
          </a:p>
        </p:txBody>
      </p:sp>
      <p:sp>
        <p:nvSpPr>
          <p:cNvPr id="38" name="TextBox 38"/>
          <p:cNvSpPr txBox="1"/>
          <p:nvPr/>
        </p:nvSpPr>
        <p:spPr>
          <a:xfrm>
            <a:off x="6943141" y="5720865"/>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ACC</a:t>
            </a:r>
          </a:p>
        </p:txBody>
      </p:sp>
      <p:sp>
        <p:nvSpPr>
          <p:cNvPr id="39" name="TextBox 39"/>
          <p:cNvSpPr txBox="1"/>
          <p:nvPr/>
        </p:nvSpPr>
        <p:spPr>
          <a:xfrm>
            <a:off x="99627" y="3604741"/>
            <a:ext cx="5205431" cy="514334"/>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Instruction</a:t>
            </a:r>
          </a:p>
        </p:txBody>
      </p:sp>
      <p:sp>
        <p:nvSpPr>
          <p:cNvPr id="40" name="TextBox 40"/>
          <p:cNvSpPr txBox="1"/>
          <p:nvPr/>
        </p:nvSpPr>
        <p:spPr>
          <a:xfrm>
            <a:off x="536501" y="5193357"/>
            <a:ext cx="4331682" cy="981443"/>
          </a:xfrm>
          <a:prstGeom prst="rect">
            <a:avLst/>
          </a:prstGeom>
        </p:spPr>
        <p:txBody>
          <a:bodyPr lIns="0" tIns="0" rIns="0" bIns="0" rtlCol="0" anchor="t">
            <a:spAutoFit/>
          </a:bodyPr>
          <a:lstStyle/>
          <a:p>
            <a:pPr algn="ctr">
              <a:lnSpc>
                <a:spcPts val="3918"/>
              </a:lnSpc>
              <a:spcBef>
                <a:spcPct val="0"/>
              </a:spcBef>
            </a:pPr>
            <a:r>
              <a:rPr lang="en-US" sz="2799">
                <a:solidFill>
                  <a:srgbClr val="000000"/>
                </a:solidFill>
                <a:latin typeface="Open Sans"/>
                <a:ea typeface="Open Sans"/>
                <a:cs typeface="Open Sans"/>
                <a:sym typeface="Open Sans"/>
              </a:rPr>
              <a:t>Store the content of ACC into address &lt;18&gt;.</a:t>
            </a:r>
          </a:p>
        </p:txBody>
      </p:sp>
      <p:grpSp>
        <p:nvGrpSpPr>
          <p:cNvPr id="41" name="Group 41"/>
          <p:cNvGrpSpPr/>
          <p:nvPr/>
        </p:nvGrpSpPr>
        <p:grpSpPr>
          <a:xfrm>
            <a:off x="1450223" y="9140373"/>
            <a:ext cx="3276218" cy="762473"/>
            <a:chOff x="0" y="0"/>
            <a:chExt cx="910857" cy="211983"/>
          </a:xfrm>
        </p:grpSpPr>
        <p:sp>
          <p:nvSpPr>
            <p:cNvPr id="42" name="Freeform 42"/>
            <p:cNvSpPr/>
            <p:nvPr/>
          </p:nvSpPr>
          <p:spPr>
            <a:xfrm>
              <a:off x="0" y="0"/>
              <a:ext cx="910857" cy="211983"/>
            </a:xfrm>
            <a:custGeom>
              <a:avLst/>
              <a:gdLst/>
              <a:ahLst/>
              <a:cxnLst/>
              <a:rect l="l" t="t" r="r" b="b"/>
              <a:pathLst>
                <a:path w="910857" h="211983">
                  <a:moveTo>
                    <a:pt x="105992" y="0"/>
                  </a:moveTo>
                  <a:lnTo>
                    <a:pt x="804865" y="0"/>
                  </a:lnTo>
                  <a:cubicBezTo>
                    <a:pt x="832976" y="0"/>
                    <a:pt x="859935" y="11167"/>
                    <a:pt x="879812" y="31044"/>
                  </a:cubicBezTo>
                  <a:cubicBezTo>
                    <a:pt x="899690" y="50922"/>
                    <a:pt x="910857" y="77881"/>
                    <a:pt x="910857" y="105992"/>
                  </a:cubicBezTo>
                  <a:lnTo>
                    <a:pt x="910857" y="105992"/>
                  </a:lnTo>
                  <a:cubicBezTo>
                    <a:pt x="910857" y="134102"/>
                    <a:pt x="899690" y="161062"/>
                    <a:pt x="879812" y="180939"/>
                  </a:cubicBezTo>
                  <a:cubicBezTo>
                    <a:pt x="859935" y="200816"/>
                    <a:pt x="832976" y="211983"/>
                    <a:pt x="804865"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FFDE59"/>
            </a:solidFill>
          </p:spPr>
          <p:txBody>
            <a:bodyPr/>
            <a:lstStyle/>
            <a:p>
              <a:endParaRPr lang="en-PH"/>
            </a:p>
          </p:txBody>
        </p:sp>
        <p:sp>
          <p:nvSpPr>
            <p:cNvPr id="43" name="TextBox 43"/>
            <p:cNvSpPr txBox="1"/>
            <p:nvPr/>
          </p:nvSpPr>
          <p:spPr>
            <a:xfrm>
              <a:off x="0" y="-28575"/>
              <a:ext cx="910857" cy="240558"/>
            </a:xfrm>
            <a:prstGeom prst="rect">
              <a:avLst/>
            </a:prstGeom>
          </p:spPr>
          <p:txBody>
            <a:bodyPr lIns="50800" tIns="50800" rIns="50800" bIns="50800" rtlCol="0" anchor="ctr"/>
            <a:lstStyle/>
            <a:p>
              <a:pPr algn="ctr">
                <a:lnSpc>
                  <a:spcPts val="2595"/>
                </a:lnSpc>
              </a:pPr>
              <a:endParaRPr/>
            </a:p>
          </p:txBody>
        </p:sp>
      </p:grpSp>
      <p:grpSp>
        <p:nvGrpSpPr>
          <p:cNvPr id="44" name="Group 44"/>
          <p:cNvGrpSpPr/>
          <p:nvPr/>
        </p:nvGrpSpPr>
        <p:grpSpPr>
          <a:xfrm>
            <a:off x="4909647" y="9140373"/>
            <a:ext cx="2615176" cy="762473"/>
            <a:chOff x="0" y="0"/>
            <a:chExt cx="727073" cy="211983"/>
          </a:xfrm>
        </p:grpSpPr>
        <p:sp>
          <p:nvSpPr>
            <p:cNvPr id="45" name="Freeform 45"/>
            <p:cNvSpPr/>
            <p:nvPr/>
          </p:nvSpPr>
          <p:spPr>
            <a:xfrm>
              <a:off x="0" y="0"/>
              <a:ext cx="727073" cy="211983"/>
            </a:xfrm>
            <a:custGeom>
              <a:avLst/>
              <a:gdLst/>
              <a:ahLst/>
              <a:cxnLst/>
              <a:rect l="l" t="t" r="r" b="b"/>
              <a:pathLst>
                <a:path w="727073" h="211983">
                  <a:moveTo>
                    <a:pt x="105992" y="0"/>
                  </a:moveTo>
                  <a:lnTo>
                    <a:pt x="621081" y="0"/>
                  </a:lnTo>
                  <a:cubicBezTo>
                    <a:pt x="649192" y="0"/>
                    <a:pt x="676152" y="11167"/>
                    <a:pt x="696029" y="31044"/>
                  </a:cubicBezTo>
                  <a:cubicBezTo>
                    <a:pt x="715906" y="50922"/>
                    <a:pt x="727073" y="77881"/>
                    <a:pt x="727073" y="105992"/>
                  </a:cubicBezTo>
                  <a:lnTo>
                    <a:pt x="727073" y="105992"/>
                  </a:lnTo>
                  <a:cubicBezTo>
                    <a:pt x="727073" y="134102"/>
                    <a:pt x="715906" y="161062"/>
                    <a:pt x="696029" y="180939"/>
                  </a:cubicBezTo>
                  <a:cubicBezTo>
                    <a:pt x="676152" y="200816"/>
                    <a:pt x="649192" y="211983"/>
                    <a:pt x="621081"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019D97"/>
            </a:solidFill>
          </p:spPr>
          <p:txBody>
            <a:bodyPr/>
            <a:lstStyle/>
            <a:p>
              <a:endParaRPr lang="en-PH"/>
            </a:p>
          </p:txBody>
        </p:sp>
        <p:sp>
          <p:nvSpPr>
            <p:cNvPr id="46" name="TextBox 46"/>
            <p:cNvSpPr txBox="1"/>
            <p:nvPr/>
          </p:nvSpPr>
          <p:spPr>
            <a:xfrm>
              <a:off x="0" y="-28575"/>
              <a:ext cx="727073" cy="240558"/>
            </a:xfrm>
            <a:prstGeom prst="rect">
              <a:avLst/>
            </a:prstGeom>
          </p:spPr>
          <p:txBody>
            <a:bodyPr lIns="50800" tIns="50800" rIns="50800" bIns="50800" rtlCol="0" anchor="ctr"/>
            <a:lstStyle/>
            <a:p>
              <a:pPr algn="ctr">
                <a:lnSpc>
                  <a:spcPts val="2595"/>
                </a:lnSpc>
              </a:pPr>
              <a:endParaRPr/>
            </a:p>
          </p:txBody>
        </p:sp>
      </p:grpSp>
      <p:grpSp>
        <p:nvGrpSpPr>
          <p:cNvPr id="47" name="Group 47"/>
          <p:cNvGrpSpPr/>
          <p:nvPr/>
        </p:nvGrpSpPr>
        <p:grpSpPr>
          <a:xfrm>
            <a:off x="7797108" y="9140373"/>
            <a:ext cx="9256330" cy="762473"/>
            <a:chOff x="0" y="0"/>
            <a:chExt cx="2573452" cy="211983"/>
          </a:xfrm>
        </p:grpSpPr>
        <p:sp>
          <p:nvSpPr>
            <p:cNvPr id="48" name="Freeform 48"/>
            <p:cNvSpPr/>
            <p:nvPr/>
          </p:nvSpPr>
          <p:spPr>
            <a:xfrm>
              <a:off x="0" y="0"/>
              <a:ext cx="2573452" cy="211983"/>
            </a:xfrm>
            <a:custGeom>
              <a:avLst/>
              <a:gdLst/>
              <a:ahLst/>
              <a:cxnLst/>
              <a:rect l="l" t="t" r="r" b="b"/>
              <a:pathLst>
                <a:path w="2573452" h="211983">
                  <a:moveTo>
                    <a:pt x="42656" y="0"/>
                  </a:moveTo>
                  <a:lnTo>
                    <a:pt x="2530796" y="0"/>
                  </a:lnTo>
                  <a:cubicBezTo>
                    <a:pt x="2542109" y="0"/>
                    <a:pt x="2552959" y="4494"/>
                    <a:pt x="2560958" y="12494"/>
                  </a:cubicBezTo>
                  <a:cubicBezTo>
                    <a:pt x="2568958" y="20493"/>
                    <a:pt x="2573452" y="31343"/>
                    <a:pt x="2573452" y="42656"/>
                  </a:cubicBezTo>
                  <a:lnTo>
                    <a:pt x="2573452" y="169327"/>
                  </a:lnTo>
                  <a:cubicBezTo>
                    <a:pt x="2573452" y="192886"/>
                    <a:pt x="2554354" y="211983"/>
                    <a:pt x="2530796" y="211983"/>
                  </a:cubicBezTo>
                  <a:lnTo>
                    <a:pt x="42656" y="211983"/>
                  </a:lnTo>
                  <a:cubicBezTo>
                    <a:pt x="19098" y="211983"/>
                    <a:pt x="0" y="192886"/>
                    <a:pt x="0" y="169327"/>
                  </a:cubicBezTo>
                  <a:lnTo>
                    <a:pt x="0" y="42656"/>
                  </a:lnTo>
                  <a:cubicBezTo>
                    <a:pt x="0" y="31343"/>
                    <a:pt x="4494" y="20493"/>
                    <a:pt x="12494" y="12494"/>
                  </a:cubicBezTo>
                  <a:cubicBezTo>
                    <a:pt x="20493" y="4494"/>
                    <a:pt x="31343" y="0"/>
                    <a:pt x="42656" y="0"/>
                  </a:cubicBezTo>
                  <a:close/>
                </a:path>
              </a:pathLst>
            </a:custGeom>
            <a:solidFill>
              <a:srgbClr val="642EC7"/>
            </a:solidFill>
          </p:spPr>
          <p:txBody>
            <a:bodyPr/>
            <a:lstStyle/>
            <a:p>
              <a:endParaRPr lang="en-PH"/>
            </a:p>
          </p:txBody>
        </p:sp>
        <p:sp>
          <p:nvSpPr>
            <p:cNvPr id="49" name="TextBox 49"/>
            <p:cNvSpPr txBox="1"/>
            <p:nvPr/>
          </p:nvSpPr>
          <p:spPr>
            <a:xfrm>
              <a:off x="0" y="-28575"/>
              <a:ext cx="2573452" cy="240558"/>
            </a:xfrm>
            <a:prstGeom prst="rect">
              <a:avLst/>
            </a:prstGeom>
          </p:spPr>
          <p:txBody>
            <a:bodyPr lIns="50800" tIns="50800" rIns="50800" bIns="50800" rtlCol="0" anchor="ctr"/>
            <a:lstStyle/>
            <a:p>
              <a:pPr algn="ctr">
                <a:lnSpc>
                  <a:spcPts val="2595"/>
                </a:lnSpc>
              </a:pPr>
              <a:endParaRPr/>
            </a:p>
          </p:txBody>
        </p:sp>
      </p:grpSp>
      <p:sp>
        <p:nvSpPr>
          <p:cNvPr id="50" name="TextBox 50"/>
          <p:cNvSpPr txBox="1"/>
          <p:nvPr/>
        </p:nvSpPr>
        <p:spPr>
          <a:xfrm>
            <a:off x="1698019" y="9187505"/>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STO</a:t>
            </a:r>
          </a:p>
        </p:txBody>
      </p:sp>
      <p:sp>
        <p:nvSpPr>
          <p:cNvPr id="51" name="TextBox 51"/>
          <p:cNvSpPr txBox="1"/>
          <p:nvPr/>
        </p:nvSpPr>
        <p:spPr>
          <a:xfrm>
            <a:off x="5219105" y="9284675"/>
            <a:ext cx="1837542"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&lt;Address&gt;</a:t>
            </a:r>
          </a:p>
        </p:txBody>
      </p:sp>
      <p:sp>
        <p:nvSpPr>
          <p:cNvPr id="52" name="TextBox 52"/>
          <p:cNvSpPr txBox="1"/>
          <p:nvPr/>
        </p:nvSpPr>
        <p:spPr>
          <a:xfrm>
            <a:off x="8020122" y="9322993"/>
            <a:ext cx="8573570" cy="351790"/>
          </a:xfrm>
          <a:prstGeom prst="rect">
            <a:avLst/>
          </a:prstGeom>
        </p:spPr>
        <p:txBody>
          <a:bodyPr lIns="0" tIns="0" rIns="0" bIns="0" rtlCol="0" anchor="t">
            <a:spAutoFit/>
          </a:bodyPr>
          <a:lstStyle/>
          <a:p>
            <a:pPr algn="l">
              <a:lnSpc>
                <a:spcPts val="2659"/>
              </a:lnSpc>
              <a:spcBef>
                <a:spcPct val="0"/>
              </a:spcBef>
            </a:pPr>
            <a:r>
              <a:rPr lang="en-US" sz="1899">
                <a:solidFill>
                  <a:srgbClr val="FFFFFF"/>
                </a:solidFill>
                <a:latin typeface="Sailors"/>
                <a:ea typeface="Sailors"/>
                <a:cs typeface="Sailors"/>
                <a:sym typeface="Sailors"/>
              </a:rPr>
              <a:t>store the contents of acc at the given address. </a:t>
            </a:r>
          </a:p>
        </p:txBody>
      </p:sp>
      <p:sp>
        <p:nvSpPr>
          <p:cNvPr id="53" name="TextBox 53"/>
          <p:cNvSpPr txBox="1"/>
          <p:nvPr/>
        </p:nvSpPr>
        <p:spPr>
          <a:xfrm>
            <a:off x="165271" y="185810"/>
            <a:ext cx="8921288" cy="493638"/>
          </a:xfrm>
          <a:prstGeom prst="rect">
            <a:avLst/>
          </a:prstGeom>
        </p:spPr>
        <p:txBody>
          <a:bodyPr lIns="0" tIns="0" rIns="0" bIns="0" rtlCol="0" anchor="t">
            <a:spAutoFit/>
          </a:bodyPr>
          <a:lstStyle/>
          <a:p>
            <a:pPr marL="0" lvl="0" indent="0" algn="l">
              <a:lnSpc>
                <a:spcPts val="3615"/>
              </a:lnSpc>
              <a:spcBef>
                <a:spcPct val="0"/>
              </a:spcBef>
            </a:pPr>
            <a:r>
              <a:rPr lang="en-US" sz="3228" b="1" spc="-96">
                <a:solidFill>
                  <a:srgbClr val="FFFFFF"/>
                </a:solidFill>
                <a:latin typeface="Poppins Bold"/>
                <a:ea typeface="Poppins Bold"/>
                <a:cs typeface="Poppins Bold"/>
                <a:sym typeface="Poppins Bold"/>
              </a:rPr>
              <a:t>6.6 Instruction Set in Assembly Language</a:t>
            </a: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sp>
        <p:nvSpPr>
          <p:cNvPr id="3" name="TextBox 3"/>
          <p:cNvSpPr txBox="1"/>
          <p:nvPr/>
        </p:nvSpPr>
        <p:spPr>
          <a:xfrm>
            <a:off x="347832" y="1542562"/>
            <a:ext cx="9682484"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Data Movement</a:t>
            </a:r>
          </a:p>
        </p:txBody>
      </p:sp>
      <p:sp>
        <p:nvSpPr>
          <p:cNvPr id="4" name="TextBox 4"/>
          <p:cNvSpPr txBox="1"/>
          <p:nvPr/>
        </p:nvSpPr>
        <p:spPr>
          <a:xfrm>
            <a:off x="7498375" y="2831546"/>
            <a:ext cx="8594916" cy="514334"/>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Illustration</a:t>
            </a:r>
          </a:p>
        </p:txBody>
      </p:sp>
      <p:grpSp>
        <p:nvGrpSpPr>
          <p:cNvPr id="5" name="Group 5"/>
          <p:cNvGrpSpPr/>
          <p:nvPr/>
        </p:nvGrpSpPr>
        <p:grpSpPr>
          <a:xfrm>
            <a:off x="0" y="-36799"/>
            <a:ext cx="9251830" cy="1065499"/>
            <a:chOff x="0" y="0"/>
            <a:chExt cx="3442595" cy="396471"/>
          </a:xfrm>
        </p:grpSpPr>
        <p:sp>
          <p:nvSpPr>
            <p:cNvPr id="6" name="Freeform 6"/>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7" name="Freeform 7"/>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8" name="Group 8"/>
          <p:cNvGrpSpPr/>
          <p:nvPr/>
        </p:nvGrpSpPr>
        <p:grpSpPr>
          <a:xfrm>
            <a:off x="1505260" y="4233375"/>
            <a:ext cx="2394164" cy="903705"/>
            <a:chOff x="0" y="0"/>
            <a:chExt cx="630562" cy="238013"/>
          </a:xfrm>
        </p:grpSpPr>
        <p:sp>
          <p:nvSpPr>
            <p:cNvPr id="9" name="Freeform 9"/>
            <p:cNvSpPr/>
            <p:nvPr/>
          </p:nvSpPr>
          <p:spPr>
            <a:xfrm>
              <a:off x="0" y="0"/>
              <a:ext cx="630562" cy="238013"/>
            </a:xfrm>
            <a:custGeom>
              <a:avLst/>
              <a:gdLst/>
              <a:ahLst/>
              <a:cxnLst/>
              <a:rect l="l" t="t" r="r" b="b"/>
              <a:pathLst>
                <a:path w="630562" h="238013">
                  <a:moveTo>
                    <a:pt x="119006" y="0"/>
                  </a:moveTo>
                  <a:lnTo>
                    <a:pt x="511555" y="0"/>
                  </a:lnTo>
                  <a:cubicBezTo>
                    <a:pt x="577281" y="0"/>
                    <a:pt x="630562" y="53281"/>
                    <a:pt x="630562" y="119006"/>
                  </a:cubicBezTo>
                  <a:lnTo>
                    <a:pt x="630562" y="119006"/>
                  </a:lnTo>
                  <a:cubicBezTo>
                    <a:pt x="630562" y="150569"/>
                    <a:pt x="618024" y="180839"/>
                    <a:pt x="595705" y="203157"/>
                  </a:cubicBezTo>
                  <a:cubicBezTo>
                    <a:pt x="573387" y="225475"/>
                    <a:pt x="543118" y="238013"/>
                    <a:pt x="511555" y="238013"/>
                  </a:cubicBezTo>
                  <a:lnTo>
                    <a:pt x="119006" y="238013"/>
                  </a:lnTo>
                  <a:cubicBezTo>
                    <a:pt x="53281" y="238013"/>
                    <a:pt x="0" y="184732"/>
                    <a:pt x="0" y="119006"/>
                  </a:cubicBezTo>
                  <a:lnTo>
                    <a:pt x="0" y="119006"/>
                  </a:lnTo>
                  <a:cubicBezTo>
                    <a:pt x="0" y="53281"/>
                    <a:pt x="53281" y="0"/>
                    <a:pt x="119006" y="0"/>
                  </a:cubicBezTo>
                  <a:close/>
                </a:path>
              </a:pathLst>
            </a:custGeom>
            <a:solidFill>
              <a:srgbClr val="3F4042"/>
            </a:solidFill>
          </p:spPr>
          <p:txBody>
            <a:bodyPr/>
            <a:lstStyle/>
            <a:p>
              <a:endParaRPr lang="en-PH"/>
            </a:p>
          </p:txBody>
        </p:sp>
        <p:sp>
          <p:nvSpPr>
            <p:cNvPr id="10" name="TextBox 10"/>
            <p:cNvSpPr txBox="1"/>
            <p:nvPr/>
          </p:nvSpPr>
          <p:spPr>
            <a:xfrm>
              <a:off x="0" y="-28575"/>
              <a:ext cx="630562" cy="266588"/>
            </a:xfrm>
            <a:prstGeom prst="rect">
              <a:avLst/>
            </a:prstGeom>
          </p:spPr>
          <p:txBody>
            <a:bodyPr lIns="50800" tIns="50800" rIns="50800" bIns="50800" rtlCol="0" anchor="ctr"/>
            <a:lstStyle/>
            <a:p>
              <a:pPr algn="ctr">
                <a:lnSpc>
                  <a:spcPts val="2595"/>
                </a:lnSpc>
              </a:pPr>
              <a:endParaRPr/>
            </a:p>
          </p:txBody>
        </p:sp>
      </p:grpSp>
      <p:sp>
        <p:nvSpPr>
          <p:cNvPr id="11" name="TextBox 11"/>
          <p:cNvSpPr txBox="1"/>
          <p:nvPr/>
        </p:nvSpPr>
        <p:spPr>
          <a:xfrm>
            <a:off x="1641874" y="4341620"/>
            <a:ext cx="2120937" cy="620539"/>
          </a:xfrm>
          <a:prstGeom prst="rect">
            <a:avLst/>
          </a:prstGeom>
        </p:spPr>
        <p:txBody>
          <a:bodyPr lIns="0" tIns="0" rIns="0" bIns="0" rtlCol="0" anchor="t">
            <a:spAutoFit/>
          </a:bodyPr>
          <a:lstStyle/>
          <a:p>
            <a:pPr algn="ctr">
              <a:lnSpc>
                <a:spcPts val="5169"/>
              </a:lnSpc>
              <a:spcBef>
                <a:spcPct val="0"/>
              </a:spcBef>
            </a:pPr>
            <a:r>
              <a:rPr lang="en-US" sz="3692">
                <a:solidFill>
                  <a:srgbClr val="FFFFFF"/>
                </a:solidFill>
                <a:latin typeface="Open Sans"/>
                <a:ea typeface="Open Sans"/>
                <a:cs typeface="Open Sans"/>
                <a:sym typeface="Open Sans"/>
              </a:rPr>
              <a:t>MOV IX</a:t>
            </a:r>
          </a:p>
        </p:txBody>
      </p:sp>
      <p:grpSp>
        <p:nvGrpSpPr>
          <p:cNvPr id="12" name="Group 12"/>
          <p:cNvGrpSpPr/>
          <p:nvPr/>
        </p:nvGrpSpPr>
        <p:grpSpPr>
          <a:xfrm>
            <a:off x="6214234" y="3482562"/>
            <a:ext cx="11163198" cy="4414029"/>
            <a:chOff x="0" y="0"/>
            <a:chExt cx="2940102" cy="1162543"/>
          </a:xfrm>
        </p:grpSpPr>
        <p:sp>
          <p:nvSpPr>
            <p:cNvPr id="13" name="Freeform 13"/>
            <p:cNvSpPr/>
            <p:nvPr/>
          </p:nvSpPr>
          <p:spPr>
            <a:xfrm>
              <a:off x="0" y="0"/>
              <a:ext cx="2940102" cy="1162543"/>
            </a:xfrm>
            <a:custGeom>
              <a:avLst/>
              <a:gdLst/>
              <a:ahLst/>
              <a:cxnLst/>
              <a:rect l="l" t="t" r="r" b="b"/>
              <a:pathLst>
                <a:path w="2940102" h="1162543">
                  <a:moveTo>
                    <a:pt x="35370" y="0"/>
                  </a:moveTo>
                  <a:lnTo>
                    <a:pt x="2904732" y="0"/>
                  </a:lnTo>
                  <a:cubicBezTo>
                    <a:pt x="2924266" y="0"/>
                    <a:pt x="2940102" y="15836"/>
                    <a:pt x="2940102" y="35370"/>
                  </a:cubicBezTo>
                  <a:lnTo>
                    <a:pt x="2940102" y="1127173"/>
                  </a:lnTo>
                  <a:cubicBezTo>
                    <a:pt x="2940102" y="1146707"/>
                    <a:pt x="2924266" y="1162543"/>
                    <a:pt x="2904732" y="1162543"/>
                  </a:cubicBezTo>
                  <a:lnTo>
                    <a:pt x="35370" y="1162543"/>
                  </a:lnTo>
                  <a:cubicBezTo>
                    <a:pt x="15836" y="1162543"/>
                    <a:pt x="0" y="1146707"/>
                    <a:pt x="0" y="1127173"/>
                  </a:cubicBezTo>
                  <a:lnTo>
                    <a:pt x="0" y="35370"/>
                  </a:lnTo>
                  <a:cubicBezTo>
                    <a:pt x="0" y="15836"/>
                    <a:pt x="15836" y="0"/>
                    <a:pt x="35370" y="0"/>
                  </a:cubicBezTo>
                  <a:close/>
                </a:path>
              </a:pathLst>
            </a:custGeom>
            <a:solidFill>
              <a:srgbClr val="EFEFEF"/>
            </a:solidFill>
          </p:spPr>
          <p:txBody>
            <a:bodyPr/>
            <a:lstStyle/>
            <a:p>
              <a:endParaRPr lang="en-PH"/>
            </a:p>
          </p:txBody>
        </p:sp>
        <p:sp>
          <p:nvSpPr>
            <p:cNvPr id="14" name="TextBox 14"/>
            <p:cNvSpPr txBox="1"/>
            <p:nvPr/>
          </p:nvSpPr>
          <p:spPr>
            <a:xfrm>
              <a:off x="0" y="-28575"/>
              <a:ext cx="2940102" cy="1191118"/>
            </a:xfrm>
            <a:prstGeom prst="rect">
              <a:avLst/>
            </a:prstGeom>
          </p:spPr>
          <p:txBody>
            <a:bodyPr lIns="50800" tIns="50800" rIns="50800" bIns="50800" rtlCol="0" anchor="ctr"/>
            <a:lstStyle/>
            <a:p>
              <a:pPr algn="ctr">
                <a:lnSpc>
                  <a:spcPts val="2595"/>
                </a:lnSpc>
              </a:pPr>
              <a:endParaRPr/>
            </a:p>
          </p:txBody>
        </p:sp>
      </p:grpSp>
      <p:grpSp>
        <p:nvGrpSpPr>
          <p:cNvPr id="15" name="Group 15"/>
          <p:cNvGrpSpPr/>
          <p:nvPr/>
        </p:nvGrpSpPr>
        <p:grpSpPr>
          <a:xfrm>
            <a:off x="13434879" y="6107477"/>
            <a:ext cx="3219933" cy="788534"/>
            <a:chOff x="0" y="0"/>
            <a:chExt cx="1520437" cy="372342"/>
          </a:xfrm>
        </p:grpSpPr>
        <p:sp>
          <p:nvSpPr>
            <p:cNvPr id="16" name="Freeform 1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17" name="TextBox 17"/>
          <p:cNvSpPr txBox="1"/>
          <p:nvPr/>
        </p:nvSpPr>
        <p:spPr>
          <a:xfrm>
            <a:off x="14530655" y="6167260"/>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17</a:t>
            </a:r>
          </a:p>
        </p:txBody>
      </p:sp>
      <p:sp>
        <p:nvSpPr>
          <p:cNvPr id="18" name="TextBox 18"/>
          <p:cNvSpPr txBox="1"/>
          <p:nvPr/>
        </p:nvSpPr>
        <p:spPr>
          <a:xfrm>
            <a:off x="12128080" y="6167260"/>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a:t>
            </a:r>
          </a:p>
        </p:txBody>
      </p:sp>
      <p:grpSp>
        <p:nvGrpSpPr>
          <p:cNvPr id="19" name="Group 19"/>
          <p:cNvGrpSpPr/>
          <p:nvPr/>
        </p:nvGrpSpPr>
        <p:grpSpPr>
          <a:xfrm>
            <a:off x="13434879" y="3742403"/>
            <a:ext cx="3219933" cy="788534"/>
            <a:chOff x="0" y="0"/>
            <a:chExt cx="1520437" cy="372342"/>
          </a:xfrm>
        </p:grpSpPr>
        <p:sp>
          <p:nvSpPr>
            <p:cNvPr id="20" name="Freeform 2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21" name="TextBox 21"/>
          <p:cNvSpPr txBox="1"/>
          <p:nvPr/>
        </p:nvSpPr>
        <p:spPr>
          <a:xfrm>
            <a:off x="14530655" y="3802186"/>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100</a:t>
            </a:r>
          </a:p>
        </p:txBody>
      </p:sp>
      <p:sp>
        <p:nvSpPr>
          <p:cNvPr id="22" name="TextBox 22"/>
          <p:cNvSpPr txBox="1"/>
          <p:nvPr/>
        </p:nvSpPr>
        <p:spPr>
          <a:xfrm>
            <a:off x="12380552" y="3789155"/>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17</a:t>
            </a:r>
          </a:p>
        </p:txBody>
      </p:sp>
      <p:grpSp>
        <p:nvGrpSpPr>
          <p:cNvPr id="23" name="Group 23"/>
          <p:cNvGrpSpPr/>
          <p:nvPr/>
        </p:nvGrpSpPr>
        <p:grpSpPr>
          <a:xfrm>
            <a:off x="8051382" y="4860513"/>
            <a:ext cx="2938521" cy="719618"/>
            <a:chOff x="0" y="0"/>
            <a:chExt cx="1520437" cy="372342"/>
          </a:xfrm>
        </p:grpSpPr>
        <p:sp>
          <p:nvSpPr>
            <p:cNvPr id="24" name="Freeform 2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1495"/>
            </a:solidFill>
          </p:spPr>
          <p:txBody>
            <a:bodyPr/>
            <a:lstStyle/>
            <a:p>
              <a:endParaRPr lang="en-PH"/>
            </a:p>
          </p:txBody>
        </p:sp>
      </p:grpSp>
      <p:sp>
        <p:nvSpPr>
          <p:cNvPr id="25" name="TextBox 25"/>
          <p:cNvSpPr txBox="1"/>
          <p:nvPr/>
        </p:nvSpPr>
        <p:spPr>
          <a:xfrm>
            <a:off x="9051391" y="4909244"/>
            <a:ext cx="919358"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10</a:t>
            </a:r>
          </a:p>
        </p:txBody>
      </p:sp>
      <p:sp>
        <p:nvSpPr>
          <p:cNvPr id="26" name="TextBox 26"/>
          <p:cNvSpPr txBox="1"/>
          <p:nvPr/>
        </p:nvSpPr>
        <p:spPr>
          <a:xfrm>
            <a:off x="6943141" y="4891801"/>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IX</a:t>
            </a:r>
          </a:p>
        </p:txBody>
      </p:sp>
      <p:grpSp>
        <p:nvGrpSpPr>
          <p:cNvPr id="27" name="Group 27"/>
          <p:cNvGrpSpPr/>
          <p:nvPr/>
        </p:nvGrpSpPr>
        <p:grpSpPr>
          <a:xfrm>
            <a:off x="13434879" y="4530937"/>
            <a:ext cx="3219933" cy="788534"/>
            <a:chOff x="0" y="0"/>
            <a:chExt cx="1520437" cy="372342"/>
          </a:xfrm>
        </p:grpSpPr>
        <p:sp>
          <p:nvSpPr>
            <p:cNvPr id="28" name="Freeform 2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29" name="TextBox 29"/>
          <p:cNvSpPr txBox="1"/>
          <p:nvPr/>
        </p:nvSpPr>
        <p:spPr>
          <a:xfrm>
            <a:off x="14530655" y="4590720"/>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100</a:t>
            </a:r>
          </a:p>
        </p:txBody>
      </p:sp>
      <p:sp>
        <p:nvSpPr>
          <p:cNvPr id="30" name="TextBox 30"/>
          <p:cNvSpPr txBox="1"/>
          <p:nvPr/>
        </p:nvSpPr>
        <p:spPr>
          <a:xfrm>
            <a:off x="12380552" y="4577689"/>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18</a:t>
            </a:r>
          </a:p>
        </p:txBody>
      </p:sp>
      <p:grpSp>
        <p:nvGrpSpPr>
          <p:cNvPr id="31" name="Group 31"/>
          <p:cNvGrpSpPr/>
          <p:nvPr/>
        </p:nvGrpSpPr>
        <p:grpSpPr>
          <a:xfrm>
            <a:off x="13434879" y="5289585"/>
            <a:ext cx="3219933" cy="788534"/>
            <a:chOff x="0" y="0"/>
            <a:chExt cx="1520437" cy="372342"/>
          </a:xfrm>
        </p:grpSpPr>
        <p:sp>
          <p:nvSpPr>
            <p:cNvPr id="32" name="Freeform 3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33" name="TextBox 33"/>
          <p:cNvSpPr txBox="1"/>
          <p:nvPr/>
        </p:nvSpPr>
        <p:spPr>
          <a:xfrm>
            <a:off x="14530655" y="5349368"/>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300</a:t>
            </a:r>
          </a:p>
        </p:txBody>
      </p:sp>
      <p:sp>
        <p:nvSpPr>
          <p:cNvPr id="34" name="TextBox 34"/>
          <p:cNvSpPr txBox="1"/>
          <p:nvPr/>
        </p:nvSpPr>
        <p:spPr>
          <a:xfrm>
            <a:off x="12382814" y="5390933"/>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19</a:t>
            </a:r>
          </a:p>
        </p:txBody>
      </p:sp>
      <p:grpSp>
        <p:nvGrpSpPr>
          <p:cNvPr id="35" name="Group 35"/>
          <p:cNvGrpSpPr/>
          <p:nvPr/>
        </p:nvGrpSpPr>
        <p:grpSpPr>
          <a:xfrm>
            <a:off x="8051382" y="5689577"/>
            <a:ext cx="2938521" cy="719618"/>
            <a:chOff x="0" y="0"/>
            <a:chExt cx="1520437" cy="372342"/>
          </a:xfrm>
        </p:grpSpPr>
        <p:sp>
          <p:nvSpPr>
            <p:cNvPr id="36" name="Freeform 3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1495"/>
            </a:solidFill>
          </p:spPr>
          <p:txBody>
            <a:bodyPr/>
            <a:lstStyle/>
            <a:p>
              <a:endParaRPr lang="en-PH"/>
            </a:p>
          </p:txBody>
        </p:sp>
      </p:grpSp>
      <p:sp>
        <p:nvSpPr>
          <p:cNvPr id="37" name="TextBox 37"/>
          <p:cNvSpPr txBox="1"/>
          <p:nvPr/>
        </p:nvSpPr>
        <p:spPr>
          <a:xfrm>
            <a:off x="9051391" y="5738308"/>
            <a:ext cx="919358"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10</a:t>
            </a:r>
          </a:p>
        </p:txBody>
      </p:sp>
      <p:sp>
        <p:nvSpPr>
          <p:cNvPr id="38" name="TextBox 38"/>
          <p:cNvSpPr txBox="1"/>
          <p:nvPr/>
        </p:nvSpPr>
        <p:spPr>
          <a:xfrm>
            <a:off x="6943141" y="5720865"/>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ACC</a:t>
            </a:r>
          </a:p>
        </p:txBody>
      </p:sp>
      <p:sp>
        <p:nvSpPr>
          <p:cNvPr id="39" name="TextBox 39"/>
          <p:cNvSpPr txBox="1"/>
          <p:nvPr/>
        </p:nvSpPr>
        <p:spPr>
          <a:xfrm>
            <a:off x="99627" y="3604741"/>
            <a:ext cx="5205431" cy="514334"/>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Instruction</a:t>
            </a:r>
          </a:p>
        </p:txBody>
      </p:sp>
      <p:sp>
        <p:nvSpPr>
          <p:cNvPr id="40" name="TextBox 40"/>
          <p:cNvSpPr txBox="1"/>
          <p:nvPr/>
        </p:nvSpPr>
        <p:spPr>
          <a:xfrm>
            <a:off x="536501" y="5193357"/>
            <a:ext cx="4331682" cy="981443"/>
          </a:xfrm>
          <a:prstGeom prst="rect">
            <a:avLst/>
          </a:prstGeom>
        </p:spPr>
        <p:txBody>
          <a:bodyPr lIns="0" tIns="0" rIns="0" bIns="0" rtlCol="0" anchor="t">
            <a:spAutoFit/>
          </a:bodyPr>
          <a:lstStyle/>
          <a:p>
            <a:pPr algn="ctr">
              <a:lnSpc>
                <a:spcPts val="3918"/>
              </a:lnSpc>
              <a:spcBef>
                <a:spcPct val="0"/>
              </a:spcBef>
            </a:pPr>
            <a:r>
              <a:rPr lang="en-US" sz="2799">
                <a:solidFill>
                  <a:srgbClr val="000000"/>
                </a:solidFill>
                <a:latin typeface="Open Sans"/>
                <a:ea typeface="Open Sans"/>
                <a:cs typeface="Open Sans"/>
                <a:sym typeface="Open Sans"/>
              </a:rPr>
              <a:t>Move the content of &lt;ACC&gt; into &lt;IX&gt;.</a:t>
            </a:r>
          </a:p>
        </p:txBody>
      </p:sp>
      <p:grpSp>
        <p:nvGrpSpPr>
          <p:cNvPr id="41" name="Group 41"/>
          <p:cNvGrpSpPr/>
          <p:nvPr/>
        </p:nvGrpSpPr>
        <p:grpSpPr>
          <a:xfrm>
            <a:off x="1450223" y="8868142"/>
            <a:ext cx="3276218" cy="762473"/>
            <a:chOff x="0" y="0"/>
            <a:chExt cx="910857" cy="211983"/>
          </a:xfrm>
        </p:grpSpPr>
        <p:sp>
          <p:nvSpPr>
            <p:cNvPr id="42" name="Freeform 42"/>
            <p:cNvSpPr/>
            <p:nvPr/>
          </p:nvSpPr>
          <p:spPr>
            <a:xfrm>
              <a:off x="0" y="0"/>
              <a:ext cx="910857" cy="211983"/>
            </a:xfrm>
            <a:custGeom>
              <a:avLst/>
              <a:gdLst/>
              <a:ahLst/>
              <a:cxnLst/>
              <a:rect l="l" t="t" r="r" b="b"/>
              <a:pathLst>
                <a:path w="910857" h="211983">
                  <a:moveTo>
                    <a:pt x="105992" y="0"/>
                  </a:moveTo>
                  <a:lnTo>
                    <a:pt x="804865" y="0"/>
                  </a:lnTo>
                  <a:cubicBezTo>
                    <a:pt x="832976" y="0"/>
                    <a:pt x="859935" y="11167"/>
                    <a:pt x="879812" y="31044"/>
                  </a:cubicBezTo>
                  <a:cubicBezTo>
                    <a:pt x="899690" y="50922"/>
                    <a:pt x="910857" y="77881"/>
                    <a:pt x="910857" y="105992"/>
                  </a:cubicBezTo>
                  <a:lnTo>
                    <a:pt x="910857" y="105992"/>
                  </a:lnTo>
                  <a:cubicBezTo>
                    <a:pt x="910857" y="134102"/>
                    <a:pt x="899690" y="161062"/>
                    <a:pt x="879812" y="180939"/>
                  </a:cubicBezTo>
                  <a:cubicBezTo>
                    <a:pt x="859935" y="200816"/>
                    <a:pt x="832976" y="211983"/>
                    <a:pt x="804865"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FFDE59"/>
            </a:solidFill>
          </p:spPr>
          <p:txBody>
            <a:bodyPr/>
            <a:lstStyle/>
            <a:p>
              <a:endParaRPr lang="en-PH"/>
            </a:p>
          </p:txBody>
        </p:sp>
        <p:sp>
          <p:nvSpPr>
            <p:cNvPr id="43" name="TextBox 43"/>
            <p:cNvSpPr txBox="1"/>
            <p:nvPr/>
          </p:nvSpPr>
          <p:spPr>
            <a:xfrm>
              <a:off x="0" y="-28575"/>
              <a:ext cx="910857" cy="240558"/>
            </a:xfrm>
            <a:prstGeom prst="rect">
              <a:avLst/>
            </a:prstGeom>
          </p:spPr>
          <p:txBody>
            <a:bodyPr lIns="50800" tIns="50800" rIns="50800" bIns="50800" rtlCol="0" anchor="ctr"/>
            <a:lstStyle/>
            <a:p>
              <a:pPr algn="ctr">
                <a:lnSpc>
                  <a:spcPts val="2595"/>
                </a:lnSpc>
              </a:pPr>
              <a:endParaRPr/>
            </a:p>
          </p:txBody>
        </p:sp>
      </p:grpSp>
      <p:grpSp>
        <p:nvGrpSpPr>
          <p:cNvPr id="44" name="Group 44"/>
          <p:cNvGrpSpPr/>
          <p:nvPr/>
        </p:nvGrpSpPr>
        <p:grpSpPr>
          <a:xfrm>
            <a:off x="4909647" y="8893441"/>
            <a:ext cx="2615176" cy="762473"/>
            <a:chOff x="0" y="0"/>
            <a:chExt cx="727073" cy="211983"/>
          </a:xfrm>
        </p:grpSpPr>
        <p:sp>
          <p:nvSpPr>
            <p:cNvPr id="45" name="Freeform 45"/>
            <p:cNvSpPr/>
            <p:nvPr/>
          </p:nvSpPr>
          <p:spPr>
            <a:xfrm>
              <a:off x="0" y="0"/>
              <a:ext cx="727073" cy="211983"/>
            </a:xfrm>
            <a:custGeom>
              <a:avLst/>
              <a:gdLst/>
              <a:ahLst/>
              <a:cxnLst/>
              <a:rect l="l" t="t" r="r" b="b"/>
              <a:pathLst>
                <a:path w="727073" h="211983">
                  <a:moveTo>
                    <a:pt x="105992" y="0"/>
                  </a:moveTo>
                  <a:lnTo>
                    <a:pt x="621081" y="0"/>
                  </a:lnTo>
                  <a:cubicBezTo>
                    <a:pt x="649192" y="0"/>
                    <a:pt x="676152" y="11167"/>
                    <a:pt x="696029" y="31044"/>
                  </a:cubicBezTo>
                  <a:cubicBezTo>
                    <a:pt x="715906" y="50922"/>
                    <a:pt x="727073" y="77881"/>
                    <a:pt x="727073" y="105992"/>
                  </a:cubicBezTo>
                  <a:lnTo>
                    <a:pt x="727073" y="105992"/>
                  </a:lnTo>
                  <a:cubicBezTo>
                    <a:pt x="727073" y="134102"/>
                    <a:pt x="715906" y="161062"/>
                    <a:pt x="696029" y="180939"/>
                  </a:cubicBezTo>
                  <a:cubicBezTo>
                    <a:pt x="676152" y="200816"/>
                    <a:pt x="649192" y="211983"/>
                    <a:pt x="621081"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019D97"/>
            </a:solidFill>
          </p:spPr>
          <p:txBody>
            <a:bodyPr/>
            <a:lstStyle/>
            <a:p>
              <a:endParaRPr lang="en-PH"/>
            </a:p>
          </p:txBody>
        </p:sp>
        <p:sp>
          <p:nvSpPr>
            <p:cNvPr id="46" name="TextBox 46"/>
            <p:cNvSpPr txBox="1"/>
            <p:nvPr/>
          </p:nvSpPr>
          <p:spPr>
            <a:xfrm>
              <a:off x="0" y="-28575"/>
              <a:ext cx="727073" cy="240558"/>
            </a:xfrm>
            <a:prstGeom prst="rect">
              <a:avLst/>
            </a:prstGeom>
          </p:spPr>
          <p:txBody>
            <a:bodyPr lIns="50800" tIns="50800" rIns="50800" bIns="50800" rtlCol="0" anchor="ctr"/>
            <a:lstStyle/>
            <a:p>
              <a:pPr algn="ctr">
                <a:lnSpc>
                  <a:spcPts val="2595"/>
                </a:lnSpc>
              </a:pPr>
              <a:endParaRPr/>
            </a:p>
          </p:txBody>
        </p:sp>
      </p:grpSp>
      <p:grpSp>
        <p:nvGrpSpPr>
          <p:cNvPr id="47" name="Group 47"/>
          <p:cNvGrpSpPr/>
          <p:nvPr/>
        </p:nvGrpSpPr>
        <p:grpSpPr>
          <a:xfrm>
            <a:off x="7797108" y="8879806"/>
            <a:ext cx="9256330" cy="762473"/>
            <a:chOff x="0" y="0"/>
            <a:chExt cx="2573452" cy="211983"/>
          </a:xfrm>
        </p:grpSpPr>
        <p:sp>
          <p:nvSpPr>
            <p:cNvPr id="48" name="Freeform 48"/>
            <p:cNvSpPr/>
            <p:nvPr/>
          </p:nvSpPr>
          <p:spPr>
            <a:xfrm>
              <a:off x="0" y="0"/>
              <a:ext cx="2573452" cy="211983"/>
            </a:xfrm>
            <a:custGeom>
              <a:avLst/>
              <a:gdLst/>
              <a:ahLst/>
              <a:cxnLst/>
              <a:rect l="l" t="t" r="r" b="b"/>
              <a:pathLst>
                <a:path w="2573452" h="211983">
                  <a:moveTo>
                    <a:pt x="42656" y="0"/>
                  </a:moveTo>
                  <a:lnTo>
                    <a:pt x="2530796" y="0"/>
                  </a:lnTo>
                  <a:cubicBezTo>
                    <a:pt x="2542109" y="0"/>
                    <a:pt x="2552959" y="4494"/>
                    <a:pt x="2560958" y="12494"/>
                  </a:cubicBezTo>
                  <a:cubicBezTo>
                    <a:pt x="2568958" y="20493"/>
                    <a:pt x="2573452" y="31343"/>
                    <a:pt x="2573452" y="42656"/>
                  </a:cubicBezTo>
                  <a:lnTo>
                    <a:pt x="2573452" y="169327"/>
                  </a:lnTo>
                  <a:cubicBezTo>
                    <a:pt x="2573452" y="192886"/>
                    <a:pt x="2554354" y="211983"/>
                    <a:pt x="2530796" y="211983"/>
                  </a:cubicBezTo>
                  <a:lnTo>
                    <a:pt x="42656" y="211983"/>
                  </a:lnTo>
                  <a:cubicBezTo>
                    <a:pt x="19098" y="211983"/>
                    <a:pt x="0" y="192886"/>
                    <a:pt x="0" y="169327"/>
                  </a:cubicBezTo>
                  <a:lnTo>
                    <a:pt x="0" y="42656"/>
                  </a:lnTo>
                  <a:cubicBezTo>
                    <a:pt x="0" y="31343"/>
                    <a:pt x="4494" y="20493"/>
                    <a:pt x="12494" y="12494"/>
                  </a:cubicBezTo>
                  <a:cubicBezTo>
                    <a:pt x="20493" y="4494"/>
                    <a:pt x="31343" y="0"/>
                    <a:pt x="42656" y="0"/>
                  </a:cubicBezTo>
                  <a:close/>
                </a:path>
              </a:pathLst>
            </a:custGeom>
            <a:solidFill>
              <a:srgbClr val="642EC7"/>
            </a:solidFill>
          </p:spPr>
          <p:txBody>
            <a:bodyPr/>
            <a:lstStyle/>
            <a:p>
              <a:endParaRPr lang="en-PH"/>
            </a:p>
          </p:txBody>
        </p:sp>
        <p:sp>
          <p:nvSpPr>
            <p:cNvPr id="49" name="TextBox 49"/>
            <p:cNvSpPr txBox="1"/>
            <p:nvPr/>
          </p:nvSpPr>
          <p:spPr>
            <a:xfrm>
              <a:off x="0" y="-28575"/>
              <a:ext cx="2573452" cy="240558"/>
            </a:xfrm>
            <a:prstGeom prst="rect">
              <a:avLst/>
            </a:prstGeom>
          </p:spPr>
          <p:txBody>
            <a:bodyPr lIns="50800" tIns="50800" rIns="50800" bIns="50800" rtlCol="0" anchor="ctr"/>
            <a:lstStyle/>
            <a:p>
              <a:pPr algn="ctr">
                <a:lnSpc>
                  <a:spcPts val="2595"/>
                </a:lnSpc>
              </a:pPr>
              <a:endParaRPr/>
            </a:p>
          </p:txBody>
        </p:sp>
      </p:grpSp>
      <p:sp>
        <p:nvSpPr>
          <p:cNvPr id="50" name="TextBox 50"/>
          <p:cNvSpPr txBox="1"/>
          <p:nvPr/>
        </p:nvSpPr>
        <p:spPr>
          <a:xfrm>
            <a:off x="1698019" y="8921962"/>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MOV</a:t>
            </a:r>
          </a:p>
        </p:txBody>
      </p:sp>
      <p:sp>
        <p:nvSpPr>
          <p:cNvPr id="51" name="TextBox 51"/>
          <p:cNvSpPr txBox="1"/>
          <p:nvPr/>
        </p:nvSpPr>
        <p:spPr>
          <a:xfrm>
            <a:off x="5219105" y="8994106"/>
            <a:ext cx="1837542"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&lt;register&gt;</a:t>
            </a:r>
          </a:p>
        </p:txBody>
      </p:sp>
      <p:sp>
        <p:nvSpPr>
          <p:cNvPr id="52" name="TextBox 52"/>
          <p:cNvSpPr txBox="1"/>
          <p:nvPr/>
        </p:nvSpPr>
        <p:spPr>
          <a:xfrm>
            <a:off x="8020122" y="9046224"/>
            <a:ext cx="8573570" cy="351790"/>
          </a:xfrm>
          <a:prstGeom prst="rect">
            <a:avLst/>
          </a:prstGeom>
        </p:spPr>
        <p:txBody>
          <a:bodyPr lIns="0" tIns="0" rIns="0" bIns="0" rtlCol="0" anchor="t">
            <a:spAutoFit/>
          </a:bodyPr>
          <a:lstStyle/>
          <a:p>
            <a:pPr algn="l">
              <a:lnSpc>
                <a:spcPts val="2659"/>
              </a:lnSpc>
              <a:spcBef>
                <a:spcPct val="0"/>
              </a:spcBef>
            </a:pPr>
            <a:r>
              <a:rPr lang="en-US" sz="1899">
                <a:solidFill>
                  <a:srgbClr val="FFFFFF"/>
                </a:solidFill>
                <a:latin typeface="Sailors"/>
                <a:ea typeface="Sailors"/>
                <a:cs typeface="Sailors"/>
                <a:sym typeface="Sailors"/>
              </a:rPr>
              <a:t>move the contents of the accumulator to the given register.</a:t>
            </a:r>
          </a:p>
        </p:txBody>
      </p:sp>
      <p:sp>
        <p:nvSpPr>
          <p:cNvPr id="53" name="TextBox 53"/>
          <p:cNvSpPr txBox="1"/>
          <p:nvPr/>
        </p:nvSpPr>
        <p:spPr>
          <a:xfrm>
            <a:off x="165271" y="185810"/>
            <a:ext cx="8921288" cy="493638"/>
          </a:xfrm>
          <a:prstGeom prst="rect">
            <a:avLst/>
          </a:prstGeom>
        </p:spPr>
        <p:txBody>
          <a:bodyPr lIns="0" tIns="0" rIns="0" bIns="0" rtlCol="0" anchor="t">
            <a:spAutoFit/>
          </a:bodyPr>
          <a:lstStyle/>
          <a:p>
            <a:pPr marL="0" lvl="0" indent="0" algn="l">
              <a:lnSpc>
                <a:spcPts val="3615"/>
              </a:lnSpc>
              <a:spcBef>
                <a:spcPct val="0"/>
              </a:spcBef>
            </a:pPr>
            <a:r>
              <a:rPr lang="en-US" sz="3228" b="1" spc="-96">
                <a:solidFill>
                  <a:srgbClr val="FFFFFF"/>
                </a:solidFill>
                <a:latin typeface="Poppins Bold"/>
                <a:ea typeface="Poppins Bold"/>
                <a:cs typeface="Poppins Bold"/>
                <a:sym typeface="Poppins Bold"/>
              </a:rPr>
              <a:t>6.6 Instruction Set in Assembly Language</a:t>
            </a:r>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505260" y="4233375"/>
            <a:ext cx="2394164" cy="903705"/>
            <a:chOff x="0" y="0"/>
            <a:chExt cx="630562" cy="238013"/>
          </a:xfrm>
        </p:grpSpPr>
        <p:sp>
          <p:nvSpPr>
            <p:cNvPr id="7" name="Freeform 7"/>
            <p:cNvSpPr/>
            <p:nvPr/>
          </p:nvSpPr>
          <p:spPr>
            <a:xfrm>
              <a:off x="0" y="0"/>
              <a:ext cx="630562" cy="238013"/>
            </a:xfrm>
            <a:custGeom>
              <a:avLst/>
              <a:gdLst/>
              <a:ahLst/>
              <a:cxnLst/>
              <a:rect l="l" t="t" r="r" b="b"/>
              <a:pathLst>
                <a:path w="630562" h="238013">
                  <a:moveTo>
                    <a:pt x="119006" y="0"/>
                  </a:moveTo>
                  <a:lnTo>
                    <a:pt x="511555" y="0"/>
                  </a:lnTo>
                  <a:cubicBezTo>
                    <a:pt x="577281" y="0"/>
                    <a:pt x="630562" y="53281"/>
                    <a:pt x="630562" y="119006"/>
                  </a:cubicBezTo>
                  <a:lnTo>
                    <a:pt x="630562" y="119006"/>
                  </a:lnTo>
                  <a:cubicBezTo>
                    <a:pt x="630562" y="150569"/>
                    <a:pt x="618024" y="180839"/>
                    <a:pt x="595705" y="203157"/>
                  </a:cubicBezTo>
                  <a:cubicBezTo>
                    <a:pt x="573387" y="225475"/>
                    <a:pt x="543118" y="238013"/>
                    <a:pt x="511555" y="238013"/>
                  </a:cubicBezTo>
                  <a:lnTo>
                    <a:pt x="119006" y="238013"/>
                  </a:lnTo>
                  <a:cubicBezTo>
                    <a:pt x="53281" y="238013"/>
                    <a:pt x="0" y="184732"/>
                    <a:pt x="0" y="119006"/>
                  </a:cubicBezTo>
                  <a:lnTo>
                    <a:pt x="0" y="119006"/>
                  </a:lnTo>
                  <a:cubicBezTo>
                    <a:pt x="0" y="53281"/>
                    <a:pt x="53281" y="0"/>
                    <a:pt x="119006" y="0"/>
                  </a:cubicBezTo>
                  <a:close/>
                </a:path>
              </a:pathLst>
            </a:custGeom>
            <a:solidFill>
              <a:srgbClr val="3F4042"/>
            </a:solidFill>
          </p:spPr>
          <p:txBody>
            <a:bodyPr/>
            <a:lstStyle/>
            <a:p>
              <a:endParaRPr lang="en-PH"/>
            </a:p>
          </p:txBody>
        </p:sp>
        <p:sp>
          <p:nvSpPr>
            <p:cNvPr id="8" name="TextBox 8"/>
            <p:cNvSpPr txBox="1"/>
            <p:nvPr/>
          </p:nvSpPr>
          <p:spPr>
            <a:xfrm>
              <a:off x="0" y="-28575"/>
              <a:ext cx="630562" cy="266588"/>
            </a:xfrm>
            <a:prstGeom prst="rect">
              <a:avLst/>
            </a:prstGeom>
          </p:spPr>
          <p:txBody>
            <a:bodyPr lIns="50800" tIns="50800" rIns="50800" bIns="50800" rtlCol="0" anchor="ctr"/>
            <a:lstStyle/>
            <a:p>
              <a:pPr algn="ctr">
                <a:lnSpc>
                  <a:spcPts val="2595"/>
                </a:lnSpc>
              </a:pPr>
              <a:endParaRPr/>
            </a:p>
          </p:txBody>
        </p:sp>
      </p:grpSp>
      <p:grpSp>
        <p:nvGrpSpPr>
          <p:cNvPr id="9" name="Group 9"/>
          <p:cNvGrpSpPr/>
          <p:nvPr/>
        </p:nvGrpSpPr>
        <p:grpSpPr>
          <a:xfrm>
            <a:off x="6214234" y="3482562"/>
            <a:ext cx="11163198" cy="4414029"/>
            <a:chOff x="0" y="0"/>
            <a:chExt cx="2940102" cy="1162543"/>
          </a:xfrm>
        </p:grpSpPr>
        <p:sp>
          <p:nvSpPr>
            <p:cNvPr id="10" name="Freeform 10"/>
            <p:cNvSpPr/>
            <p:nvPr/>
          </p:nvSpPr>
          <p:spPr>
            <a:xfrm>
              <a:off x="0" y="0"/>
              <a:ext cx="2940102" cy="1162543"/>
            </a:xfrm>
            <a:custGeom>
              <a:avLst/>
              <a:gdLst/>
              <a:ahLst/>
              <a:cxnLst/>
              <a:rect l="l" t="t" r="r" b="b"/>
              <a:pathLst>
                <a:path w="2940102" h="1162543">
                  <a:moveTo>
                    <a:pt x="35370" y="0"/>
                  </a:moveTo>
                  <a:lnTo>
                    <a:pt x="2904732" y="0"/>
                  </a:lnTo>
                  <a:cubicBezTo>
                    <a:pt x="2924266" y="0"/>
                    <a:pt x="2940102" y="15836"/>
                    <a:pt x="2940102" y="35370"/>
                  </a:cubicBezTo>
                  <a:lnTo>
                    <a:pt x="2940102" y="1127173"/>
                  </a:lnTo>
                  <a:cubicBezTo>
                    <a:pt x="2940102" y="1146707"/>
                    <a:pt x="2924266" y="1162543"/>
                    <a:pt x="2904732" y="1162543"/>
                  </a:cubicBezTo>
                  <a:lnTo>
                    <a:pt x="35370" y="1162543"/>
                  </a:lnTo>
                  <a:cubicBezTo>
                    <a:pt x="15836" y="1162543"/>
                    <a:pt x="0" y="1146707"/>
                    <a:pt x="0" y="1127173"/>
                  </a:cubicBezTo>
                  <a:lnTo>
                    <a:pt x="0" y="35370"/>
                  </a:lnTo>
                  <a:cubicBezTo>
                    <a:pt x="0" y="15836"/>
                    <a:pt x="15836" y="0"/>
                    <a:pt x="35370" y="0"/>
                  </a:cubicBezTo>
                  <a:close/>
                </a:path>
              </a:pathLst>
            </a:custGeom>
            <a:solidFill>
              <a:srgbClr val="EFEFEF"/>
            </a:solidFill>
          </p:spPr>
          <p:txBody>
            <a:bodyPr/>
            <a:lstStyle/>
            <a:p>
              <a:endParaRPr lang="en-PH"/>
            </a:p>
          </p:txBody>
        </p:sp>
        <p:sp>
          <p:nvSpPr>
            <p:cNvPr id="11" name="TextBox 11"/>
            <p:cNvSpPr txBox="1"/>
            <p:nvPr/>
          </p:nvSpPr>
          <p:spPr>
            <a:xfrm>
              <a:off x="0" y="-28575"/>
              <a:ext cx="2940102" cy="1191118"/>
            </a:xfrm>
            <a:prstGeom prst="rect">
              <a:avLst/>
            </a:prstGeom>
          </p:spPr>
          <p:txBody>
            <a:bodyPr lIns="50800" tIns="50800" rIns="50800" bIns="50800" rtlCol="0" anchor="ctr"/>
            <a:lstStyle/>
            <a:p>
              <a:pPr algn="ctr">
                <a:lnSpc>
                  <a:spcPts val="2595"/>
                </a:lnSpc>
              </a:pPr>
              <a:endParaRPr/>
            </a:p>
          </p:txBody>
        </p:sp>
      </p:grpSp>
      <p:grpSp>
        <p:nvGrpSpPr>
          <p:cNvPr id="12" name="Group 12"/>
          <p:cNvGrpSpPr/>
          <p:nvPr/>
        </p:nvGrpSpPr>
        <p:grpSpPr>
          <a:xfrm>
            <a:off x="13434879" y="6107477"/>
            <a:ext cx="3219933" cy="788534"/>
            <a:chOff x="0" y="0"/>
            <a:chExt cx="1520437" cy="372342"/>
          </a:xfrm>
        </p:grpSpPr>
        <p:sp>
          <p:nvSpPr>
            <p:cNvPr id="13" name="Freeform 1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14" name="Group 14"/>
          <p:cNvGrpSpPr/>
          <p:nvPr/>
        </p:nvGrpSpPr>
        <p:grpSpPr>
          <a:xfrm>
            <a:off x="13434879" y="3742403"/>
            <a:ext cx="3219933" cy="788534"/>
            <a:chOff x="0" y="0"/>
            <a:chExt cx="1520437" cy="372342"/>
          </a:xfrm>
        </p:grpSpPr>
        <p:sp>
          <p:nvSpPr>
            <p:cNvPr id="15" name="Freeform 1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16" name="Group 16"/>
          <p:cNvGrpSpPr/>
          <p:nvPr/>
        </p:nvGrpSpPr>
        <p:grpSpPr>
          <a:xfrm>
            <a:off x="8051382" y="4860513"/>
            <a:ext cx="2938521" cy="719618"/>
            <a:chOff x="0" y="0"/>
            <a:chExt cx="1520437" cy="372342"/>
          </a:xfrm>
        </p:grpSpPr>
        <p:sp>
          <p:nvSpPr>
            <p:cNvPr id="17" name="Freeform 1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1495"/>
            </a:solidFill>
          </p:spPr>
          <p:txBody>
            <a:bodyPr/>
            <a:lstStyle/>
            <a:p>
              <a:endParaRPr lang="en-PH"/>
            </a:p>
          </p:txBody>
        </p:sp>
      </p:grpSp>
      <p:grpSp>
        <p:nvGrpSpPr>
          <p:cNvPr id="18" name="Group 18"/>
          <p:cNvGrpSpPr/>
          <p:nvPr/>
        </p:nvGrpSpPr>
        <p:grpSpPr>
          <a:xfrm>
            <a:off x="13434879" y="4530937"/>
            <a:ext cx="3219933" cy="788534"/>
            <a:chOff x="0" y="0"/>
            <a:chExt cx="1520437" cy="372342"/>
          </a:xfrm>
        </p:grpSpPr>
        <p:sp>
          <p:nvSpPr>
            <p:cNvPr id="19" name="Freeform 1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20" name="Group 20"/>
          <p:cNvGrpSpPr/>
          <p:nvPr/>
        </p:nvGrpSpPr>
        <p:grpSpPr>
          <a:xfrm>
            <a:off x="13434879" y="5289585"/>
            <a:ext cx="3219933" cy="788534"/>
            <a:chOff x="0" y="0"/>
            <a:chExt cx="1520437" cy="372342"/>
          </a:xfrm>
        </p:grpSpPr>
        <p:sp>
          <p:nvSpPr>
            <p:cNvPr id="21" name="Freeform 2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97B2"/>
            </a:solidFill>
          </p:spPr>
          <p:txBody>
            <a:bodyPr/>
            <a:lstStyle/>
            <a:p>
              <a:endParaRPr lang="en-PH"/>
            </a:p>
          </p:txBody>
        </p:sp>
      </p:grpSp>
      <p:grpSp>
        <p:nvGrpSpPr>
          <p:cNvPr id="22" name="Group 22"/>
          <p:cNvGrpSpPr/>
          <p:nvPr/>
        </p:nvGrpSpPr>
        <p:grpSpPr>
          <a:xfrm>
            <a:off x="8051382" y="5689577"/>
            <a:ext cx="2938521" cy="719618"/>
            <a:chOff x="0" y="0"/>
            <a:chExt cx="1520437" cy="372342"/>
          </a:xfrm>
        </p:grpSpPr>
        <p:sp>
          <p:nvSpPr>
            <p:cNvPr id="23" name="Freeform 2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DE59"/>
            </a:solidFill>
          </p:spPr>
          <p:txBody>
            <a:bodyPr/>
            <a:lstStyle/>
            <a:p>
              <a:endParaRPr lang="en-PH"/>
            </a:p>
          </p:txBody>
        </p:sp>
      </p:grpSp>
      <p:grpSp>
        <p:nvGrpSpPr>
          <p:cNvPr id="24" name="Group 24"/>
          <p:cNvGrpSpPr/>
          <p:nvPr/>
        </p:nvGrpSpPr>
        <p:grpSpPr>
          <a:xfrm>
            <a:off x="1450223" y="8572867"/>
            <a:ext cx="3276218" cy="762473"/>
            <a:chOff x="0" y="0"/>
            <a:chExt cx="910857" cy="211983"/>
          </a:xfrm>
        </p:grpSpPr>
        <p:sp>
          <p:nvSpPr>
            <p:cNvPr id="25" name="Freeform 25"/>
            <p:cNvSpPr/>
            <p:nvPr/>
          </p:nvSpPr>
          <p:spPr>
            <a:xfrm>
              <a:off x="0" y="0"/>
              <a:ext cx="910857" cy="211983"/>
            </a:xfrm>
            <a:custGeom>
              <a:avLst/>
              <a:gdLst/>
              <a:ahLst/>
              <a:cxnLst/>
              <a:rect l="l" t="t" r="r" b="b"/>
              <a:pathLst>
                <a:path w="910857" h="211983">
                  <a:moveTo>
                    <a:pt x="105992" y="0"/>
                  </a:moveTo>
                  <a:lnTo>
                    <a:pt x="804865" y="0"/>
                  </a:lnTo>
                  <a:cubicBezTo>
                    <a:pt x="832976" y="0"/>
                    <a:pt x="859935" y="11167"/>
                    <a:pt x="879812" y="31044"/>
                  </a:cubicBezTo>
                  <a:cubicBezTo>
                    <a:pt x="899690" y="50922"/>
                    <a:pt x="910857" y="77881"/>
                    <a:pt x="910857" y="105992"/>
                  </a:cubicBezTo>
                  <a:lnTo>
                    <a:pt x="910857" y="105992"/>
                  </a:lnTo>
                  <a:cubicBezTo>
                    <a:pt x="910857" y="134102"/>
                    <a:pt x="899690" y="161062"/>
                    <a:pt x="879812" y="180939"/>
                  </a:cubicBezTo>
                  <a:cubicBezTo>
                    <a:pt x="859935" y="200816"/>
                    <a:pt x="832976" y="211983"/>
                    <a:pt x="804865"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FFDE59"/>
            </a:solidFill>
          </p:spPr>
          <p:txBody>
            <a:bodyPr/>
            <a:lstStyle/>
            <a:p>
              <a:endParaRPr lang="en-PH"/>
            </a:p>
          </p:txBody>
        </p:sp>
        <p:sp>
          <p:nvSpPr>
            <p:cNvPr id="26" name="TextBox 26"/>
            <p:cNvSpPr txBox="1"/>
            <p:nvPr/>
          </p:nvSpPr>
          <p:spPr>
            <a:xfrm>
              <a:off x="0" y="-28575"/>
              <a:ext cx="910857" cy="240558"/>
            </a:xfrm>
            <a:prstGeom prst="rect">
              <a:avLst/>
            </a:prstGeom>
          </p:spPr>
          <p:txBody>
            <a:bodyPr lIns="50800" tIns="50800" rIns="50800" bIns="50800" rtlCol="0" anchor="ctr"/>
            <a:lstStyle/>
            <a:p>
              <a:pPr algn="ctr">
                <a:lnSpc>
                  <a:spcPts val="2595"/>
                </a:lnSpc>
              </a:pPr>
              <a:endParaRPr/>
            </a:p>
          </p:txBody>
        </p:sp>
      </p:grpSp>
      <p:grpSp>
        <p:nvGrpSpPr>
          <p:cNvPr id="27" name="Group 27"/>
          <p:cNvGrpSpPr/>
          <p:nvPr/>
        </p:nvGrpSpPr>
        <p:grpSpPr>
          <a:xfrm>
            <a:off x="4909647" y="8585024"/>
            <a:ext cx="2615176" cy="762473"/>
            <a:chOff x="0" y="0"/>
            <a:chExt cx="727073" cy="211983"/>
          </a:xfrm>
        </p:grpSpPr>
        <p:sp>
          <p:nvSpPr>
            <p:cNvPr id="28" name="Freeform 28"/>
            <p:cNvSpPr/>
            <p:nvPr/>
          </p:nvSpPr>
          <p:spPr>
            <a:xfrm>
              <a:off x="0" y="0"/>
              <a:ext cx="727073" cy="211983"/>
            </a:xfrm>
            <a:custGeom>
              <a:avLst/>
              <a:gdLst/>
              <a:ahLst/>
              <a:cxnLst/>
              <a:rect l="l" t="t" r="r" b="b"/>
              <a:pathLst>
                <a:path w="727073" h="211983">
                  <a:moveTo>
                    <a:pt x="105992" y="0"/>
                  </a:moveTo>
                  <a:lnTo>
                    <a:pt x="621081" y="0"/>
                  </a:lnTo>
                  <a:cubicBezTo>
                    <a:pt x="649192" y="0"/>
                    <a:pt x="676152" y="11167"/>
                    <a:pt x="696029" y="31044"/>
                  </a:cubicBezTo>
                  <a:cubicBezTo>
                    <a:pt x="715906" y="50922"/>
                    <a:pt x="727073" y="77881"/>
                    <a:pt x="727073" y="105992"/>
                  </a:cubicBezTo>
                  <a:lnTo>
                    <a:pt x="727073" y="105992"/>
                  </a:lnTo>
                  <a:cubicBezTo>
                    <a:pt x="727073" y="134102"/>
                    <a:pt x="715906" y="161062"/>
                    <a:pt x="696029" y="180939"/>
                  </a:cubicBezTo>
                  <a:cubicBezTo>
                    <a:pt x="676152" y="200816"/>
                    <a:pt x="649192" y="211983"/>
                    <a:pt x="621081"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019D97"/>
            </a:solidFill>
          </p:spPr>
          <p:txBody>
            <a:bodyPr/>
            <a:lstStyle/>
            <a:p>
              <a:endParaRPr lang="en-PH"/>
            </a:p>
          </p:txBody>
        </p:sp>
        <p:sp>
          <p:nvSpPr>
            <p:cNvPr id="29" name="TextBox 29"/>
            <p:cNvSpPr txBox="1"/>
            <p:nvPr/>
          </p:nvSpPr>
          <p:spPr>
            <a:xfrm>
              <a:off x="0" y="-28575"/>
              <a:ext cx="727073" cy="240558"/>
            </a:xfrm>
            <a:prstGeom prst="rect">
              <a:avLst/>
            </a:prstGeom>
          </p:spPr>
          <p:txBody>
            <a:bodyPr lIns="50800" tIns="50800" rIns="50800" bIns="50800" rtlCol="0" anchor="ctr"/>
            <a:lstStyle/>
            <a:p>
              <a:pPr algn="ctr">
                <a:lnSpc>
                  <a:spcPts val="2595"/>
                </a:lnSpc>
              </a:pPr>
              <a:endParaRPr/>
            </a:p>
          </p:txBody>
        </p:sp>
      </p:grpSp>
      <p:grpSp>
        <p:nvGrpSpPr>
          <p:cNvPr id="30" name="Group 30"/>
          <p:cNvGrpSpPr/>
          <p:nvPr/>
        </p:nvGrpSpPr>
        <p:grpSpPr>
          <a:xfrm>
            <a:off x="7797108" y="8585024"/>
            <a:ext cx="9256330" cy="762473"/>
            <a:chOff x="0" y="0"/>
            <a:chExt cx="2573452" cy="211983"/>
          </a:xfrm>
        </p:grpSpPr>
        <p:sp>
          <p:nvSpPr>
            <p:cNvPr id="31" name="Freeform 31"/>
            <p:cNvSpPr/>
            <p:nvPr/>
          </p:nvSpPr>
          <p:spPr>
            <a:xfrm>
              <a:off x="0" y="0"/>
              <a:ext cx="2573452" cy="211983"/>
            </a:xfrm>
            <a:custGeom>
              <a:avLst/>
              <a:gdLst/>
              <a:ahLst/>
              <a:cxnLst/>
              <a:rect l="l" t="t" r="r" b="b"/>
              <a:pathLst>
                <a:path w="2573452" h="211983">
                  <a:moveTo>
                    <a:pt x="42656" y="0"/>
                  </a:moveTo>
                  <a:lnTo>
                    <a:pt x="2530796" y="0"/>
                  </a:lnTo>
                  <a:cubicBezTo>
                    <a:pt x="2542109" y="0"/>
                    <a:pt x="2552959" y="4494"/>
                    <a:pt x="2560958" y="12494"/>
                  </a:cubicBezTo>
                  <a:cubicBezTo>
                    <a:pt x="2568958" y="20493"/>
                    <a:pt x="2573452" y="31343"/>
                    <a:pt x="2573452" y="42656"/>
                  </a:cubicBezTo>
                  <a:lnTo>
                    <a:pt x="2573452" y="169327"/>
                  </a:lnTo>
                  <a:cubicBezTo>
                    <a:pt x="2573452" y="192886"/>
                    <a:pt x="2554354" y="211983"/>
                    <a:pt x="2530796" y="211983"/>
                  </a:cubicBezTo>
                  <a:lnTo>
                    <a:pt x="42656" y="211983"/>
                  </a:lnTo>
                  <a:cubicBezTo>
                    <a:pt x="19098" y="211983"/>
                    <a:pt x="0" y="192886"/>
                    <a:pt x="0" y="169327"/>
                  </a:cubicBezTo>
                  <a:lnTo>
                    <a:pt x="0" y="42656"/>
                  </a:lnTo>
                  <a:cubicBezTo>
                    <a:pt x="0" y="31343"/>
                    <a:pt x="4494" y="20493"/>
                    <a:pt x="12494" y="12494"/>
                  </a:cubicBezTo>
                  <a:cubicBezTo>
                    <a:pt x="20493" y="4494"/>
                    <a:pt x="31343" y="0"/>
                    <a:pt x="42656" y="0"/>
                  </a:cubicBezTo>
                  <a:close/>
                </a:path>
              </a:pathLst>
            </a:custGeom>
            <a:solidFill>
              <a:srgbClr val="642EC7"/>
            </a:solidFill>
          </p:spPr>
          <p:txBody>
            <a:bodyPr/>
            <a:lstStyle/>
            <a:p>
              <a:endParaRPr lang="en-PH"/>
            </a:p>
          </p:txBody>
        </p:sp>
        <p:sp>
          <p:nvSpPr>
            <p:cNvPr id="32" name="TextBox 32"/>
            <p:cNvSpPr txBox="1"/>
            <p:nvPr/>
          </p:nvSpPr>
          <p:spPr>
            <a:xfrm>
              <a:off x="0" y="-28575"/>
              <a:ext cx="2573452" cy="240558"/>
            </a:xfrm>
            <a:prstGeom prst="rect">
              <a:avLst/>
            </a:prstGeom>
          </p:spPr>
          <p:txBody>
            <a:bodyPr lIns="50800" tIns="50800" rIns="50800" bIns="50800" rtlCol="0" anchor="ctr"/>
            <a:lstStyle/>
            <a:p>
              <a:pPr algn="ctr">
                <a:lnSpc>
                  <a:spcPts val="2595"/>
                </a:lnSpc>
              </a:pPr>
              <a:endParaRPr/>
            </a:p>
          </p:txBody>
        </p:sp>
      </p:grpSp>
      <p:sp>
        <p:nvSpPr>
          <p:cNvPr id="33" name="TextBox 33"/>
          <p:cNvSpPr txBox="1"/>
          <p:nvPr/>
        </p:nvSpPr>
        <p:spPr>
          <a:xfrm>
            <a:off x="347832" y="1542562"/>
            <a:ext cx="9682484"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Data Movement</a:t>
            </a:r>
          </a:p>
        </p:txBody>
      </p:sp>
      <p:sp>
        <p:nvSpPr>
          <p:cNvPr id="34" name="TextBox 34"/>
          <p:cNvSpPr txBox="1"/>
          <p:nvPr/>
        </p:nvSpPr>
        <p:spPr>
          <a:xfrm>
            <a:off x="7498375" y="2831546"/>
            <a:ext cx="8594916" cy="514334"/>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Illustration</a:t>
            </a:r>
          </a:p>
        </p:txBody>
      </p:sp>
      <p:sp>
        <p:nvSpPr>
          <p:cNvPr id="35" name="TextBox 35"/>
          <p:cNvSpPr txBox="1"/>
          <p:nvPr/>
        </p:nvSpPr>
        <p:spPr>
          <a:xfrm>
            <a:off x="1641874" y="4341620"/>
            <a:ext cx="2120937" cy="620539"/>
          </a:xfrm>
          <a:prstGeom prst="rect">
            <a:avLst/>
          </a:prstGeom>
        </p:spPr>
        <p:txBody>
          <a:bodyPr lIns="0" tIns="0" rIns="0" bIns="0" rtlCol="0" anchor="t">
            <a:spAutoFit/>
          </a:bodyPr>
          <a:lstStyle/>
          <a:p>
            <a:pPr algn="ctr">
              <a:lnSpc>
                <a:spcPts val="5169"/>
              </a:lnSpc>
              <a:spcBef>
                <a:spcPct val="0"/>
              </a:spcBef>
            </a:pPr>
            <a:r>
              <a:rPr lang="en-US" sz="3692">
                <a:solidFill>
                  <a:srgbClr val="FFFFFF"/>
                </a:solidFill>
                <a:latin typeface="Open Sans"/>
                <a:ea typeface="Open Sans"/>
                <a:cs typeface="Open Sans"/>
                <a:sym typeface="Open Sans"/>
              </a:rPr>
              <a:t>LDX  9</a:t>
            </a:r>
          </a:p>
        </p:txBody>
      </p:sp>
      <p:sp>
        <p:nvSpPr>
          <p:cNvPr id="36" name="TextBox 36"/>
          <p:cNvSpPr txBox="1"/>
          <p:nvPr/>
        </p:nvSpPr>
        <p:spPr>
          <a:xfrm>
            <a:off x="14530655" y="6167260"/>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17</a:t>
            </a:r>
          </a:p>
        </p:txBody>
      </p:sp>
      <p:sp>
        <p:nvSpPr>
          <p:cNvPr id="37" name="TextBox 37"/>
          <p:cNvSpPr txBox="1"/>
          <p:nvPr/>
        </p:nvSpPr>
        <p:spPr>
          <a:xfrm>
            <a:off x="12128080" y="6167260"/>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a:t>
            </a:r>
          </a:p>
        </p:txBody>
      </p:sp>
      <p:sp>
        <p:nvSpPr>
          <p:cNvPr id="38" name="TextBox 38"/>
          <p:cNvSpPr txBox="1"/>
          <p:nvPr/>
        </p:nvSpPr>
        <p:spPr>
          <a:xfrm>
            <a:off x="14530655" y="3802186"/>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100</a:t>
            </a:r>
          </a:p>
        </p:txBody>
      </p:sp>
      <p:sp>
        <p:nvSpPr>
          <p:cNvPr id="39" name="TextBox 39"/>
          <p:cNvSpPr txBox="1"/>
          <p:nvPr/>
        </p:nvSpPr>
        <p:spPr>
          <a:xfrm>
            <a:off x="12380552" y="3789155"/>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17</a:t>
            </a:r>
          </a:p>
        </p:txBody>
      </p:sp>
      <p:sp>
        <p:nvSpPr>
          <p:cNvPr id="40" name="TextBox 40"/>
          <p:cNvSpPr txBox="1"/>
          <p:nvPr/>
        </p:nvSpPr>
        <p:spPr>
          <a:xfrm>
            <a:off x="9051391" y="4909244"/>
            <a:ext cx="919358"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10</a:t>
            </a:r>
          </a:p>
        </p:txBody>
      </p:sp>
      <p:sp>
        <p:nvSpPr>
          <p:cNvPr id="41" name="TextBox 41"/>
          <p:cNvSpPr txBox="1"/>
          <p:nvPr/>
        </p:nvSpPr>
        <p:spPr>
          <a:xfrm>
            <a:off x="6943141" y="4891801"/>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IX</a:t>
            </a:r>
          </a:p>
        </p:txBody>
      </p:sp>
      <p:sp>
        <p:nvSpPr>
          <p:cNvPr id="42" name="TextBox 42"/>
          <p:cNvSpPr txBox="1"/>
          <p:nvPr/>
        </p:nvSpPr>
        <p:spPr>
          <a:xfrm>
            <a:off x="14530655" y="4590720"/>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100</a:t>
            </a:r>
          </a:p>
        </p:txBody>
      </p:sp>
      <p:sp>
        <p:nvSpPr>
          <p:cNvPr id="43" name="TextBox 43"/>
          <p:cNvSpPr txBox="1"/>
          <p:nvPr/>
        </p:nvSpPr>
        <p:spPr>
          <a:xfrm>
            <a:off x="12380552" y="4577689"/>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18</a:t>
            </a:r>
          </a:p>
        </p:txBody>
      </p:sp>
      <p:sp>
        <p:nvSpPr>
          <p:cNvPr id="44" name="TextBox 44"/>
          <p:cNvSpPr txBox="1"/>
          <p:nvPr/>
        </p:nvSpPr>
        <p:spPr>
          <a:xfrm>
            <a:off x="14530655" y="5349368"/>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300</a:t>
            </a:r>
          </a:p>
        </p:txBody>
      </p:sp>
      <p:sp>
        <p:nvSpPr>
          <p:cNvPr id="45" name="TextBox 45"/>
          <p:cNvSpPr txBox="1"/>
          <p:nvPr/>
        </p:nvSpPr>
        <p:spPr>
          <a:xfrm>
            <a:off x="12382814" y="5390933"/>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19</a:t>
            </a:r>
          </a:p>
        </p:txBody>
      </p:sp>
      <p:sp>
        <p:nvSpPr>
          <p:cNvPr id="46" name="TextBox 46"/>
          <p:cNvSpPr txBox="1"/>
          <p:nvPr/>
        </p:nvSpPr>
        <p:spPr>
          <a:xfrm>
            <a:off x="8850886" y="5720865"/>
            <a:ext cx="1339513"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300</a:t>
            </a:r>
          </a:p>
        </p:txBody>
      </p:sp>
      <p:sp>
        <p:nvSpPr>
          <p:cNvPr id="47" name="TextBox 47"/>
          <p:cNvSpPr txBox="1"/>
          <p:nvPr/>
        </p:nvSpPr>
        <p:spPr>
          <a:xfrm>
            <a:off x="6943141" y="5720865"/>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ACC</a:t>
            </a:r>
          </a:p>
        </p:txBody>
      </p:sp>
      <p:sp>
        <p:nvSpPr>
          <p:cNvPr id="48" name="TextBox 48"/>
          <p:cNvSpPr txBox="1"/>
          <p:nvPr/>
        </p:nvSpPr>
        <p:spPr>
          <a:xfrm>
            <a:off x="99627" y="3604741"/>
            <a:ext cx="5205431" cy="514334"/>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Instruction</a:t>
            </a:r>
          </a:p>
        </p:txBody>
      </p:sp>
      <p:sp>
        <p:nvSpPr>
          <p:cNvPr id="49" name="TextBox 49"/>
          <p:cNvSpPr txBox="1"/>
          <p:nvPr/>
        </p:nvSpPr>
        <p:spPr>
          <a:xfrm>
            <a:off x="1698019" y="8629524"/>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LDX</a:t>
            </a:r>
          </a:p>
        </p:txBody>
      </p:sp>
      <p:sp>
        <p:nvSpPr>
          <p:cNvPr id="50" name="TextBox 50"/>
          <p:cNvSpPr txBox="1"/>
          <p:nvPr/>
        </p:nvSpPr>
        <p:spPr>
          <a:xfrm>
            <a:off x="5219105" y="8705056"/>
            <a:ext cx="1837542"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&lt;Address&gt;</a:t>
            </a:r>
          </a:p>
        </p:txBody>
      </p:sp>
      <p:sp>
        <p:nvSpPr>
          <p:cNvPr id="51" name="TextBox 51"/>
          <p:cNvSpPr txBox="1"/>
          <p:nvPr/>
        </p:nvSpPr>
        <p:spPr>
          <a:xfrm>
            <a:off x="8020122" y="8578183"/>
            <a:ext cx="8573570" cy="685165"/>
          </a:xfrm>
          <a:prstGeom prst="rect">
            <a:avLst/>
          </a:prstGeom>
        </p:spPr>
        <p:txBody>
          <a:bodyPr lIns="0" tIns="0" rIns="0" bIns="0" rtlCol="0" anchor="t">
            <a:spAutoFit/>
          </a:bodyPr>
          <a:lstStyle/>
          <a:p>
            <a:pPr algn="l">
              <a:lnSpc>
                <a:spcPts val="2659"/>
              </a:lnSpc>
              <a:spcBef>
                <a:spcPct val="0"/>
              </a:spcBef>
            </a:pPr>
            <a:r>
              <a:rPr lang="en-US" sz="1899">
                <a:solidFill>
                  <a:srgbClr val="FFFFFF"/>
                </a:solidFill>
                <a:latin typeface="Sailors"/>
                <a:ea typeface="Sailors"/>
                <a:cs typeface="Sailors"/>
                <a:sym typeface="Sailors"/>
              </a:rPr>
              <a:t>indexed addressing. form the address from </a:t>
            </a:r>
            <a:r>
              <a:rPr lang="en-US" sz="1899">
                <a:solidFill>
                  <a:srgbClr val="FFDE59"/>
                </a:solidFill>
                <a:latin typeface="Sailors"/>
                <a:ea typeface="Sailors"/>
                <a:cs typeface="Sailors"/>
                <a:sym typeface="Sailors"/>
              </a:rPr>
              <a:t>&lt;address&gt; + the contents of the index register</a:t>
            </a:r>
            <a:r>
              <a:rPr lang="en-US" sz="1899">
                <a:solidFill>
                  <a:srgbClr val="FFFFFF"/>
                </a:solidFill>
                <a:latin typeface="Sailors"/>
                <a:ea typeface="Sailors"/>
                <a:cs typeface="Sailors"/>
                <a:sym typeface="Sailors"/>
              </a:rPr>
              <a:t>. Copy the </a:t>
            </a:r>
            <a:r>
              <a:rPr lang="en-US" sz="1899">
                <a:solidFill>
                  <a:srgbClr val="FFDE59"/>
                </a:solidFill>
                <a:latin typeface="Sailors"/>
                <a:ea typeface="Sailors"/>
                <a:cs typeface="Sailors"/>
                <a:sym typeface="Sailors"/>
              </a:rPr>
              <a:t>contents</a:t>
            </a:r>
            <a:r>
              <a:rPr lang="en-US" sz="1899">
                <a:solidFill>
                  <a:srgbClr val="FFFFFF"/>
                </a:solidFill>
                <a:latin typeface="Sailors"/>
                <a:ea typeface="Sailors"/>
                <a:cs typeface="Sailors"/>
                <a:sym typeface="Sailors"/>
              </a:rPr>
              <a:t> of this calculated address to acc.</a:t>
            </a:r>
          </a:p>
        </p:txBody>
      </p:sp>
      <p:sp>
        <p:nvSpPr>
          <p:cNvPr id="52" name="TextBox 52"/>
          <p:cNvSpPr txBox="1"/>
          <p:nvPr/>
        </p:nvSpPr>
        <p:spPr>
          <a:xfrm>
            <a:off x="165271" y="185810"/>
            <a:ext cx="8921288" cy="493638"/>
          </a:xfrm>
          <a:prstGeom prst="rect">
            <a:avLst/>
          </a:prstGeom>
        </p:spPr>
        <p:txBody>
          <a:bodyPr lIns="0" tIns="0" rIns="0" bIns="0" rtlCol="0" anchor="t">
            <a:spAutoFit/>
          </a:bodyPr>
          <a:lstStyle/>
          <a:p>
            <a:pPr marL="0" lvl="0" indent="0" algn="l">
              <a:lnSpc>
                <a:spcPts val="3615"/>
              </a:lnSpc>
              <a:spcBef>
                <a:spcPct val="0"/>
              </a:spcBef>
            </a:pPr>
            <a:r>
              <a:rPr lang="en-US" sz="3228" b="1" spc="-96">
                <a:solidFill>
                  <a:srgbClr val="FFFFFF"/>
                </a:solidFill>
                <a:latin typeface="Poppins Bold"/>
                <a:ea typeface="Poppins Bold"/>
                <a:cs typeface="Poppins Bold"/>
                <a:sym typeface="Poppins Bold"/>
              </a:rPr>
              <a:t>6.6 Instruction Set in Assembly Language</a:t>
            </a:r>
          </a:p>
        </p:txBody>
      </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sp>
        <p:nvSpPr>
          <p:cNvPr id="3" name="AutoShape 3"/>
          <p:cNvSpPr/>
          <p:nvPr/>
        </p:nvSpPr>
        <p:spPr>
          <a:xfrm flipV="1">
            <a:off x="15727374" y="10077469"/>
            <a:ext cx="2560626" cy="0"/>
          </a:xfrm>
          <a:prstGeom prst="line">
            <a:avLst/>
          </a:prstGeom>
          <a:ln w="66675" cap="rnd">
            <a:solidFill>
              <a:srgbClr val="FF1495"/>
            </a:solidFill>
            <a:prstDash val="solid"/>
            <a:headEnd type="none" w="sm" len="sm"/>
            <a:tailEnd type="oval" w="lg" len="lg"/>
          </a:ln>
        </p:spPr>
        <p:txBody>
          <a:bodyPr/>
          <a:lstStyle/>
          <a:p>
            <a:endParaRPr lang="en-PH"/>
          </a:p>
        </p:txBody>
      </p:sp>
      <p:grpSp>
        <p:nvGrpSpPr>
          <p:cNvPr id="4" name="Group 4"/>
          <p:cNvGrpSpPr/>
          <p:nvPr/>
        </p:nvGrpSpPr>
        <p:grpSpPr>
          <a:xfrm>
            <a:off x="0" y="-36799"/>
            <a:ext cx="9251830" cy="1065499"/>
            <a:chOff x="0" y="0"/>
            <a:chExt cx="3442595" cy="396471"/>
          </a:xfrm>
        </p:grpSpPr>
        <p:sp>
          <p:nvSpPr>
            <p:cNvPr id="5" name="Freeform 5"/>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7" name="Group 7"/>
          <p:cNvGrpSpPr/>
          <p:nvPr/>
        </p:nvGrpSpPr>
        <p:grpSpPr>
          <a:xfrm rot="402451">
            <a:off x="5933160" y="2938021"/>
            <a:ext cx="3909621" cy="5586859"/>
            <a:chOff x="0" y="0"/>
            <a:chExt cx="1009271" cy="1442251"/>
          </a:xfrm>
        </p:grpSpPr>
        <p:sp>
          <p:nvSpPr>
            <p:cNvPr id="8" name="Freeform 8"/>
            <p:cNvSpPr/>
            <p:nvPr/>
          </p:nvSpPr>
          <p:spPr>
            <a:xfrm>
              <a:off x="0" y="0"/>
              <a:ext cx="1009271" cy="1442251"/>
            </a:xfrm>
            <a:custGeom>
              <a:avLst/>
              <a:gdLst/>
              <a:ahLst/>
              <a:cxnLst/>
              <a:rect l="l" t="t" r="r" b="b"/>
              <a:pathLst>
                <a:path w="1009271" h="1442251">
                  <a:moveTo>
                    <a:pt x="100991" y="0"/>
                  </a:moveTo>
                  <a:lnTo>
                    <a:pt x="908279" y="0"/>
                  </a:lnTo>
                  <a:cubicBezTo>
                    <a:pt x="964055" y="0"/>
                    <a:pt x="1009271" y="45215"/>
                    <a:pt x="1009271" y="100991"/>
                  </a:cubicBezTo>
                  <a:lnTo>
                    <a:pt x="1009271" y="1341259"/>
                  </a:lnTo>
                  <a:cubicBezTo>
                    <a:pt x="1009271" y="1368044"/>
                    <a:pt x="998631" y="1393731"/>
                    <a:pt x="979691" y="1412671"/>
                  </a:cubicBezTo>
                  <a:cubicBezTo>
                    <a:pt x="960751" y="1431610"/>
                    <a:pt x="935064" y="1442251"/>
                    <a:pt x="908279" y="1442251"/>
                  </a:cubicBezTo>
                  <a:lnTo>
                    <a:pt x="100991" y="1442251"/>
                  </a:lnTo>
                  <a:cubicBezTo>
                    <a:pt x="45215" y="1442251"/>
                    <a:pt x="0" y="1397035"/>
                    <a:pt x="0" y="1341259"/>
                  </a:cubicBezTo>
                  <a:lnTo>
                    <a:pt x="0" y="100991"/>
                  </a:lnTo>
                  <a:cubicBezTo>
                    <a:pt x="0" y="45215"/>
                    <a:pt x="45215" y="0"/>
                    <a:pt x="100991" y="0"/>
                  </a:cubicBezTo>
                  <a:close/>
                </a:path>
              </a:pathLst>
            </a:custGeom>
            <a:gradFill rotWithShape="1">
              <a:gsLst>
                <a:gs pos="0">
                  <a:srgbClr val="8C52FF">
                    <a:alpha val="20000"/>
                  </a:srgbClr>
                </a:gs>
                <a:gs pos="100000">
                  <a:srgbClr val="5CE1E6">
                    <a:alpha val="20000"/>
                  </a:srgbClr>
                </a:gs>
              </a:gsLst>
              <a:lin ang="0"/>
            </a:gradFill>
          </p:spPr>
          <p:txBody>
            <a:bodyPr/>
            <a:lstStyle/>
            <a:p>
              <a:endParaRPr lang="en-PH"/>
            </a:p>
          </p:txBody>
        </p:sp>
        <p:sp>
          <p:nvSpPr>
            <p:cNvPr id="9" name="TextBox 9"/>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grpSp>
        <p:nvGrpSpPr>
          <p:cNvPr id="10" name="Group 10"/>
          <p:cNvGrpSpPr/>
          <p:nvPr/>
        </p:nvGrpSpPr>
        <p:grpSpPr>
          <a:xfrm rot="-499681">
            <a:off x="1542006" y="3777283"/>
            <a:ext cx="3909621" cy="5586859"/>
            <a:chOff x="0" y="0"/>
            <a:chExt cx="1009271" cy="1442251"/>
          </a:xfrm>
        </p:grpSpPr>
        <p:sp>
          <p:nvSpPr>
            <p:cNvPr id="11" name="Freeform 11"/>
            <p:cNvSpPr/>
            <p:nvPr/>
          </p:nvSpPr>
          <p:spPr>
            <a:xfrm>
              <a:off x="0" y="0"/>
              <a:ext cx="1009271" cy="1442251"/>
            </a:xfrm>
            <a:custGeom>
              <a:avLst/>
              <a:gdLst/>
              <a:ahLst/>
              <a:cxnLst/>
              <a:rect l="l" t="t" r="r" b="b"/>
              <a:pathLst>
                <a:path w="1009271" h="1442251">
                  <a:moveTo>
                    <a:pt x="100991" y="0"/>
                  </a:moveTo>
                  <a:lnTo>
                    <a:pt x="908279" y="0"/>
                  </a:lnTo>
                  <a:cubicBezTo>
                    <a:pt x="964055" y="0"/>
                    <a:pt x="1009271" y="45215"/>
                    <a:pt x="1009271" y="100991"/>
                  </a:cubicBezTo>
                  <a:lnTo>
                    <a:pt x="1009271" y="1341259"/>
                  </a:lnTo>
                  <a:cubicBezTo>
                    <a:pt x="1009271" y="1368044"/>
                    <a:pt x="998631" y="1393731"/>
                    <a:pt x="979691" y="1412671"/>
                  </a:cubicBezTo>
                  <a:cubicBezTo>
                    <a:pt x="960751" y="1431610"/>
                    <a:pt x="935064" y="1442251"/>
                    <a:pt x="908279" y="1442251"/>
                  </a:cubicBezTo>
                  <a:lnTo>
                    <a:pt x="100991" y="1442251"/>
                  </a:lnTo>
                  <a:cubicBezTo>
                    <a:pt x="45215" y="1442251"/>
                    <a:pt x="0" y="1397035"/>
                    <a:pt x="0" y="1341259"/>
                  </a:cubicBezTo>
                  <a:lnTo>
                    <a:pt x="0" y="100991"/>
                  </a:lnTo>
                  <a:cubicBezTo>
                    <a:pt x="0" y="45215"/>
                    <a:pt x="45215" y="0"/>
                    <a:pt x="100991" y="0"/>
                  </a:cubicBezTo>
                  <a:close/>
                </a:path>
              </a:pathLst>
            </a:custGeom>
            <a:gradFill rotWithShape="1">
              <a:gsLst>
                <a:gs pos="0">
                  <a:srgbClr val="5DE0E6">
                    <a:alpha val="20000"/>
                  </a:srgbClr>
                </a:gs>
                <a:gs pos="100000">
                  <a:srgbClr val="004AAD">
                    <a:alpha val="20000"/>
                  </a:srgbClr>
                </a:gs>
              </a:gsLst>
              <a:lin ang="0"/>
            </a:gradFill>
          </p:spPr>
          <p:txBody>
            <a:bodyPr/>
            <a:lstStyle/>
            <a:p>
              <a:endParaRPr lang="en-PH"/>
            </a:p>
          </p:txBody>
        </p:sp>
        <p:sp>
          <p:nvSpPr>
            <p:cNvPr id="12" name="TextBox 12"/>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sp>
        <p:nvSpPr>
          <p:cNvPr id="13" name="TextBox 13"/>
          <p:cNvSpPr txBox="1"/>
          <p:nvPr/>
        </p:nvSpPr>
        <p:spPr>
          <a:xfrm rot="-470562">
            <a:off x="2131907" y="5945828"/>
            <a:ext cx="2152214" cy="1155409"/>
          </a:xfrm>
          <a:prstGeom prst="rect">
            <a:avLst/>
          </a:prstGeom>
        </p:spPr>
        <p:txBody>
          <a:bodyPr lIns="0" tIns="0" rIns="0" bIns="0" rtlCol="0" anchor="t">
            <a:spAutoFit/>
          </a:bodyPr>
          <a:lstStyle/>
          <a:p>
            <a:pPr marL="0" lvl="0" indent="0" algn="ctr">
              <a:lnSpc>
                <a:spcPts val="4566"/>
              </a:lnSpc>
              <a:spcBef>
                <a:spcPct val="0"/>
              </a:spcBef>
            </a:pPr>
            <a:r>
              <a:rPr lang="en-US" sz="3261">
                <a:solidFill>
                  <a:srgbClr val="FFFFFF">
                    <a:alpha val="19608"/>
                  </a:srgbClr>
                </a:solidFill>
                <a:latin typeface="Sailors"/>
                <a:ea typeface="Sailors"/>
                <a:cs typeface="Sailors"/>
                <a:sym typeface="Sailors"/>
              </a:rPr>
              <a:t>Data Movement</a:t>
            </a:r>
          </a:p>
        </p:txBody>
      </p:sp>
      <p:sp>
        <p:nvSpPr>
          <p:cNvPr id="14" name="TextBox 14"/>
          <p:cNvSpPr txBox="1"/>
          <p:nvPr/>
        </p:nvSpPr>
        <p:spPr>
          <a:xfrm rot="323389">
            <a:off x="6637173" y="5131513"/>
            <a:ext cx="2343605" cy="1155409"/>
          </a:xfrm>
          <a:prstGeom prst="rect">
            <a:avLst/>
          </a:prstGeom>
        </p:spPr>
        <p:txBody>
          <a:bodyPr lIns="0" tIns="0" rIns="0" bIns="0" rtlCol="0" anchor="t">
            <a:spAutoFit/>
          </a:bodyPr>
          <a:lstStyle/>
          <a:p>
            <a:pPr marL="0" lvl="0" indent="0" algn="ctr">
              <a:lnSpc>
                <a:spcPts val="4566"/>
              </a:lnSpc>
              <a:spcBef>
                <a:spcPct val="0"/>
              </a:spcBef>
            </a:pPr>
            <a:r>
              <a:rPr lang="en-US" sz="3261">
                <a:solidFill>
                  <a:srgbClr val="FFFFFF">
                    <a:alpha val="19608"/>
                  </a:srgbClr>
                </a:solidFill>
                <a:latin typeface="Sailors"/>
                <a:ea typeface="Sailors"/>
                <a:cs typeface="Sailors"/>
                <a:sym typeface="Sailors"/>
              </a:rPr>
              <a:t>Comparison and jump</a:t>
            </a:r>
          </a:p>
        </p:txBody>
      </p:sp>
      <p:grpSp>
        <p:nvGrpSpPr>
          <p:cNvPr id="15" name="Group 15"/>
          <p:cNvGrpSpPr/>
          <p:nvPr/>
        </p:nvGrpSpPr>
        <p:grpSpPr>
          <a:xfrm rot="-82889">
            <a:off x="3722832" y="2325397"/>
            <a:ext cx="3909621" cy="5586859"/>
            <a:chOff x="0" y="0"/>
            <a:chExt cx="1009271" cy="1442251"/>
          </a:xfrm>
        </p:grpSpPr>
        <p:sp>
          <p:nvSpPr>
            <p:cNvPr id="16" name="Freeform 16"/>
            <p:cNvSpPr/>
            <p:nvPr/>
          </p:nvSpPr>
          <p:spPr>
            <a:xfrm>
              <a:off x="0" y="0"/>
              <a:ext cx="1009271" cy="1442251"/>
            </a:xfrm>
            <a:custGeom>
              <a:avLst/>
              <a:gdLst/>
              <a:ahLst/>
              <a:cxnLst/>
              <a:rect l="l" t="t" r="r" b="b"/>
              <a:pathLst>
                <a:path w="1009271" h="1442251">
                  <a:moveTo>
                    <a:pt x="100991" y="0"/>
                  </a:moveTo>
                  <a:lnTo>
                    <a:pt x="908279" y="0"/>
                  </a:lnTo>
                  <a:cubicBezTo>
                    <a:pt x="964055" y="0"/>
                    <a:pt x="1009271" y="45215"/>
                    <a:pt x="1009271" y="100991"/>
                  </a:cubicBezTo>
                  <a:lnTo>
                    <a:pt x="1009271" y="1341259"/>
                  </a:lnTo>
                  <a:cubicBezTo>
                    <a:pt x="1009271" y="1368044"/>
                    <a:pt x="998631" y="1393731"/>
                    <a:pt x="979691" y="1412671"/>
                  </a:cubicBezTo>
                  <a:cubicBezTo>
                    <a:pt x="960751" y="1431610"/>
                    <a:pt x="935064" y="1442251"/>
                    <a:pt x="908279" y="1442251"/>
                  </a:cubicBezTo>
                  <a:lnTo>
                    <a:pt x="100991" y="1442251"/>
                  </a:lnTo>
                  <a:cubicBezTo>
                    <a:pt x="45215" y="1442251"/>
                    <a:pt x="0" y="1397035"/>
                    <a:pt x="0" y="1341259"/>
                  </a:cubicBezTo>
                  <a:lnTo>
                    <a:pt x="0" y="100991"/>
                  </a:lnTo>
                  <a:cubicBezTo>
                    <a:pt x="0" y="45215"/>
                    <a:pt x="45215" y="0"/>
                    <a:pt x="100991" y="0"/>
                  </a:cubicBezTo>
                  <a:close/>
                </a:path>
              </a:pathLst>
            </a:custGeom>
            <a:gradFill rotWithShape="1">
              <a:gsLst>
                <a:gs pos="0">
                  <a:srgbClr val="5DE0E6">
                    <a:alpha val="100000"/>
                  </a:srgbClr>
                </a:gs>
                <a:gs pos="100000">
                  <a:srgbClr val="004AAD">
                    <a:alpha val="100000"/>
                  </a:srgbClr>
                </a:gs>
              </a:gsLst>
              <a:lin ang="0"/>
            </a:gradFill>
          </p:spPr>
          <p:txBody>
            <a:bodyPr/>
            <a:lstStyle/>
            <a:p>
              <a:endParaRPr lang="en-PH"/>
            </a:p>
          </p:txBody>
        </p:sp>
        <p:sp>
          <p:nvSpPr>
            <p:cNvPr id="17" name="TextBox 17"/>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sp>
        <p:nvSpPr>
          <p:cNvPr id="18" name="TextBox 18"/>
          <p:cNvSpPr txBox="1"/>
          <p:nvPr/>
        </p:nvSpPr>
        <p:spPr>
          <a:xfrm rot="-65984">
            <a:off x="4523526" y="4346655"/>
            <a:ext cx="2152214" cy="1155409"/>
          </a:xfrm>
          <a:prstGeom prst="rect">
            <a:avLst/>
          </a:prstGeom>
        </p:spPr>
        <p:txBody>
          <a:bodyPr lIns="0" tIns="0" rIns="0" bIns="0" rtlCol="0" anchor="t">
            <a:spAutoFit/>
          </a:bodyPr>
          <a:lstStyle/>
          <a:p>
            <a:pPr marL="0" lvl="0" indent="0" algn="ctr">
              <a:lnSpc>
                <a:spcPts val="4566"/>
              </a:lnSpc>
              <a:spcBef>
                <a:spcPct val="0"/>
              </a:spcBef>
            </a:pPr>
            <a:r>
              <a:rPr lang="en-US" sz="3261">
                <a:solidFill>
                  <a:srgbClr val="FFFFFF"/>
                </a:solidFill>
                <a:latin typeface="Sailors"/>
                <a:ea typeface="Sailors"/>
                <a:cs typeface="Sailors"/>
                <a:sym typeface="Sailors"/>
              </a:rPr>
              <a:t>Input and output</a:t>
            </a:r>
          </a:p>
        </p:txBody>
      </p:sp>
      <p:grpSp>
        <p:nvGrpSpPr>
          <p:cNvPr id="19" name="Group 19"/>
          <p:cNvGrpSpPr/>
          <p:nvPr/>
        </p:nvGrpSpPr>
        <p:grpSpPr>
          <a:xfrm rot="718266">
            <a:off x="8236129" y="2917391"/>
            <a:ext cx="3909621" cy="5586859"/>
            <a:chOff x="0" y="0"/>
            <a:chExt cx="1009271" cy="1442251"/>
          </a:xfrm>
        </p:grpSpPr>
        <p:sp>
          <p:nvSpPr>
            <p:cNvPr id="20" name="Freeform 20"/>
            <p:cNvSpPr/>
            <p:nvPr/>
          </p:nvSpPr>
          <p:spPr>
            <a:xfrm>
              <a:off x="0" y="0"/>
              <a:ext cx="1009271" cy="1442251"/>
            </a:xfrm>
            <a:custGeom>
              <a:avLst/>
              <a:gdLst/>
              <a:ahLst/>
              <a:cxnLst/>
              <a:rect l="l" t="t" r="r" b="b"/>
              <a:pathLst>
                <a:path w="1009271" h="1442251">
                  <a:moveTo>
                    <a:pt x="100991" y="0"/>
                  </a:moveTo>
                  <a:lnTo>
                    <a:pt x="908279" y="0"/>
                  </a:lnTo>
                  <a:cubicBezTo>
                    <a:pt x="964055" y="0"/>
                    <a:pt x="1009271" y="45215"/>
                    <a:pt x="1009271" y="100991"/>
                  </a:cubicBezTo>
                  <a:lnTo>
                    <a:pt x="1009271" y="1341259"/>
                  </a:lnTo>
                  <a:cubicBezTo>
                    <a:pt x="1009271" y="1368044"/>
                    <a:pt x="998631" y="1393731"/>
                    <a:pt x="979691" y="1412671"/>
                  </a:cubicBezTo>
                  <a:cubicBezTo>
                    <a:pt x="960751" y="1431610"/>
                    <a:pt x="935064" y="1442251"/>
                    <a:pt x="908279" y="1442251"/>
                  </a:cubicBezTo>
                  <a:lnTo>
                    <a:pt x="100991" y="1442251"/>
                  </a:lnTo>
                  <a:cubicBezTo>
                    <a:pt x="45215" y="1442251"/>
                    <a:pt x="0" y="1397035"/>
                    <a:pt x="0" y="1341259"/>
                  </a:cubicBezTo>
                  <a:lnTo>
                    <a:pt x="0" y="100991"/>
                  </a:lnTo>
                  <a:cubicBezTo>
                    <a:pt x="0" y="45215"/>
                    <a:pt x="45215" y="0"/>
                    <a:pt x="100991" y="0"/>
                  </a:cubicBezTo>
                  <a:close/>
                </a:path>
              </a:pathLst>
            </a:custGeom>
            <a:gradFill rotWithShape="1">
              <a:gsLst>
                <a:gs pos="0">
                  <a:srgbClr val="8C52FF">
                    <a:alpha val="20000"/>
                  </a:srgbClr>
                </a:gs>
                <a:gs pos="100000">
                  <a:srgbClr val="5CE1E6">
                    <a:alpha val="20000"/>
                  </a:srgbClr>
                </a:gs>
              </a:gsLst>
              <a:lin ang="0"/>
            </a:gradFill>
          </p:spPr>
          <p:txBody>
            <a:bodyPr/>
            <a:lstStyle/>
            <a:p>
              <a:endParaRPr lang="en-PH"/>
            </a:p>
          </p:txBody>
        </p:sp>
        <p:sp>
          <p:nvSpPr>
            <p:cNvPr id="21" name="TextBox 21"/>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sp>
        <p:nvSpPr>
          <p:cNvPr id="22" name="TextBox 22"/>
          <p:cNvSpPr txBox="1"/>
          <p:nvPr/>
        </p:nvSpPr>
        <p:spPr>
          <a:xfrm rot="581500">
            <a:off x="9027154" y="5086171"/>
            <a:ext cx="2343605" cy="1155409"/>
          </a:xfrm>
          <a:prstGeom prst="rect">
            <a:avLst/>
          </a:prstGeom>
        </p:spPr>
        <p:txBody>
          <a:bodyPr lIns="0" tIns="0" rIns="0" bIns="0" rtlCol="0" anchor="t">
            <a:spAutoFit/>
          </a:bodyPr>
          <a:lstStyle/>
          <a:p>
            <a:pPr marL="0" lvl="0" indent="0" algn="ctr">
              <a:lnSpc>
                <a:spcPts val="4566"/>
              </a:lnSpc>
              <a:spcBef>
                <a:spcPct val="0"/>
              </a:spcBef>
            </a:pPr>
            <a:r>
              <a:rPr lang="en-US" sz="3261">
                <a:solidFill>
                  <a:srgbClr val="FFFFFF">
                    <a:alpha val="19608"/>
                  </a:srgbClr>
                </a:solidFill>
                <a:latin typeface="Sailors"/>
                <a:ea typeface="Sailors"/>
                <a:cs typeface="Sailors"/>
                <a:sym typeface="Sailors"/>
              </a:rPr>
              <a:t>Arithmetic operations</a:t>
            </a:r>
          </a:p>
        </p:txBody>
      </p:sp>
      <p:grpSp>
        <p:nvGrpSpPr>
          <p:cNvPr id="23" name="Group 23"/>
          <p:cNvGrpSpPr/>
          <p:nvPr/>
        </p:nvGrpSpPr>
        <p:grpSpPr>
          <a:xfrm rot="1128666">
            <a:off x="10566591" y="3098241"/>
            <a:ext cx="3849391" cy="5586859"/>
            <a:chOff x="0" y="0"/>
            <a:chExt cx="993722" cy="1442251"/>
          </a:xfrm>
        </p:grpSpPr>
        <p:sp>
          <p:nvSpPr>
            <p:cNvPr id="24" name="Freeform 24"/>
            <p:cNvSpPr/>
            <p:nvPr/>
          </p:nvSpPr>
          <p:spPr>
            <a:xfrm>
              <a:off x="0" y="0"/>
              <a:ext cx="993722" cy="1442251"/>
            </a:xfrm>
            <a:custGeom>
              <a:avLst/>
              <a:gdLst/>
              <a:ahLst/>
              <a:cxnLst/>
              <a:rect l="l" t="t" r="r" b="b"/>
              <a:pathLst>
                <a:path w="993722" h="1442251">
                  <a:moveTo>
                    <a:pt x="102572" y="0"/>
                  </a:moveTo>
                  <a:lnTo>
                    <a:pt x="891151" y="0"/>
                  </a:lnTo>
                  <a:cubicBezTo>
                    <a:pt x="918354" y="0"/>
                    <a:pt x="944444" y="10807"/>
                    <a:pt x="963680" y="30043"/>
                  </a:cubicBezTo>
                  <a:cubicBezTo>
                    <a:pt x="982916" y="49278"/>
                    <a:pt x="993722" y="75368"/>
                    <a:pt x="993722" y="102572"/>
                  </a:cubicBezTo>
                  <a:lnTo>
                    <a:pt x="993722" y="1339679"/>
                  </a:lnTo>
                  <a:cubicBezTo>
                    <a:pt x="993722" y="1366883"/>
                    <a:pt x="982916" y="1392972"/>
                    <a:pt x="963680" y="1412208"/>
                  </a:cubicBezTo>
                  <a:cubicBezTo>
                    <a:pt x="944444" y="1431444"/>
                    <a:pt x="918354" y="1442251"/>
                    <a:pt x="891151" y="1442251"/>
                  </a:cubicBezTo>
                  <a:lnTo>
                    <a:pt x="102572" y="1442251"/>
                  </a:lnTo>
                  <a:cubicBezTo>
                    <a:pt x="75368" y="1442251"/>
                    <a:pt x="49278" y="1431444"/>
                    <a:pt x="30043" y="1412208"/>
                  </a:cubicBezTo>
                  <a:cubicBezTo>
                    <a:pt x="10807" y="1392972"/>
                    <a:pt x="0" y="1366883"/>
                    <a:pt x="0" y="1339679"/>
                  </a:cubicBezTo>
                  <a:lnTo>
                    <a:pt x="0" y="102572"/>
                  </a:lnTo>
                  <a:cubicBezTo>
                    <a:pt x="0" y="75368"/>
                    <a:pt x="10807" y="49278"/>
                    <a:pt x="30043" y="30043"/>
                  </a:cubicBezTo>
                  <a:cubicBezTo>
                    <a:pt x="49278" y="10807"/>
                    <a:pt x="75368" y="0"/>
                    <a:pt x="102572" y="0"/>
                  </a:cubicBezTo>
                  <a:close/>
                </a:path>
              </a:pathLst>
            </a:custGeom>
            <a:gradFill rotWithShape="1">
              <a:gsLst>
                <a:gs pos="0">
                  <a:srgbClr val="004AAD">
                    <a:alpha val="20000"/>
                  </a:srgbClr>
                </a:gs>
                <a:gs pos="100000">
                  <a:srgbClr val="CB6CE6">
                    <a:alpha val="20000"/>
                  </a:srgbClr>
                </a:gs>
              </a:gsLst>
              <a:lin ang="0"/>
            </a:gradFill>
          </p:spPr>
          <p:txBody>
            <a:bodyPr/>
            <a:lstStyle/>
            <a:p>
              <a:endParaRPr lang="en-PH"/>
            </a:p>
          </p:txBody>
        </p:sp>
        <p:sp>
          <p:nvSpPr>
            <p:cNvPr id="25" name="TextBox 25"/>
            <p:cNvSpPr txBox="1"/>
            <p:nvPr/>
          </p:nvSpPr>
          <p:spPr>
            <a:xfrm>
              <a:off x="0" y="-38100"/>
              <a:ext cx="993722" cy="1480351"/>
            </a:xfrm>
            <a:prstGeom prst="rect">
              <a:avLst/>
            </a:prstGeom>
          </p:spPr>
          <p:txBody>
            <a:bodyPr lIns="50800" tIns="50800" rIns="50800" bIns="50800" rtlCol="0" anchor="ctr"/>
            <a:lstStyle/>
            <a:p>
              <a:pPr algn="ctr">
                <a:lnSpc>
                  <a:spcPts val="2226"/>
                </a:lnSpc>
              </a:pPr>
              <a:endParaRPr/>
            </a:p>
          </p:txBody>
        </p:sp>
      </p:grpSp>
      <p:sp>
        <p:nvSpPr>
          <p:cNvPr id="26" name="TextBox 26"/>
          <p:cNvSpPr txBox="1"/>
          <p:nvPr/>
        </p:nvSpPr>
        <p:spPr>
          <a:xfrm rot="1148573">
            <a:off x="11316132" y="5288031"/>
            <a:ext cx="2343605" cy="1155409"/>
          </a:xfrm>
          <a:prstGeom prst="rect">
            <a:avLst/>
          </a:prstGeom>
        </p:spPr>
        <p:txBody>
          <a:bodyPr lIns="0" tIns="0" rIns="0" bIns="0" rtlCol="0" anchor="t">
            <a:spAutoFit/>
          </a:bodyPr>
          <a:lstStyle/>
          <a:p>
            <a:pPr marL="0" lvl="0" indent="0" algn="ctr">
              <a:lnSpc>
                <a:spcPts val="4566"/>
              </a:lnSpc>
              <a:spcBef>
                <a:spcPct val="0"/>
              </a:spcBef>
            </a:pPr>
            <a:r>
              <a:rPr lang="en-US" sz="3261">
                <a:solidFill>
                  <a:srgbClr val="FFFFFF">
                    <a:alpha val="19608"/>
                  </a:srgbClr>
                </a:solidFill>
                <a:latin typeface="Sailors"/>
                <a:ea typeface="Sailors"/>
                <a:cs typeface="Sailors"/>
                <a:sym typeface="Sailors"/>
              </a:rPr>
              <a:t>Shift operation</a:t>
            </a:r>
          </a:p>
        </p:txBody>
      </p:sp>
      <p:grpSp>
        <p:nvGrpSpPr>
          <p:cNvPr id="27" name="Group 27"/>
          <p:cNvGrpSpPr/>
          <p:nvPr/>
        </p:nvGrpSpPr>
        <p:grpSpPr>
          <a:xfrm rot="1368365">
            <a:off x="12710760" y="3777283"/>
            <a:ext cx="3909621" cy="5586859"/>
            <a:chOff x="0" y="0"/>
            <a:chExt cx="1009271" cy="1442251"/>
          </a:xfrm>
        </p:grpSpPr>
        <p:sp>
          <p:nvSpPr>
            <p:cNvPr id="28" name="Freeform 28"/>
            <p:cNvSpPr/>
            <p:nvPr/>
          </p:nvSpPr>
          <p:spPr>
            <a:xfrm>
              <a:off x="0" y="0"/>
              <a:ext cx="1009271" cy="1442251"/>
            </a:xfrm>
            <a:custGeom>
              <a:avLst/>
              <a:gdLst/>
              <a:ahLst/>
              <a:cxnLst/>
              <a:rect l="l" t="t" r="r" b="b"/>
              <a:pathLst>
                <a:path w="1009271" h="1442251">
                  <a:moveTo>
                    <a:pt x="100991" y="0"/>
                  </a:moveTo>
                  <a:lnTo>
                    <a:pt x="908279" y="0"/>
                  </a:lnTo>
                  <a:cubicBezTo>
                    <a:pt x="964055" y="0"/>
                    <a:pt x="1009271" y="45215"/>
                    <a:pt x="1009271" y="100991"/>
                  </a:cubicBezTo>
                  <a:lnTo>
                    <a:pt x="1009271" y="1341259"/>
                  </a:lnTo>
                  <a:cubicBezTo>
                    <a:pt x="1009271" y="1368044"/>
                    <a:pt x="998631" y="1393731"/>
                    <a:pt x="979691" y="1412671"/>
                  </a:cubicBezTo>
                  <a:cubicBezTo>
                    <a:pt x="960751" y="1431610"/>
                    <a:pt x="935064" y="1442251"/>
                    <a:pt x="908279" y="1442251"/>
                  </a:cubicBezTo>
                  <a:lnTo>
                    <a:pt x="100991" y="1442251"/>
                  </a:lnTo>
                  <a:cubicBezTo>
                    <a:pt x="45215" y="1442251"/>
                    <a:pt x="0" y="1397035"/>
                    <a:pt x="0" y="1341259"/>
                  </a:cubicBezTo>
                  <a:lnTo>
                    <a:pt x="0" y="100991"/>
                  </a:lnTo>
                  <a:cubicBezTo>
                    <a:pt x="0" y="45215"/>
                    <a:pt x="45215" y="0"/>
                    <a:pt x="100991" y="0"/>
                  </a:cubicBezTo>
                  <a:close/>
                </a:path>
              </a:pathLst>
            </a:custGeom>
            <a:gradFill rotWithShape="1">
              <a:gsLst>
                <a:gs pos="0">
                  <a:srgbClr val="004AAD">
                    <a:alpha val="20000"/>
                  </a:srgbClr>
                </a:gs>
                <a:gs pos="100000">
                  <a:srgbClr val="CB6CE6">
                    <a:alpha val="20000"/>
                  </a:srgbClr>
                </a:gs>
              </a:gsLst>
              <a:lin ang="0"/>
            </a:gradFill>
          </p:spPr>
          <p:txBody>
            <a:bodyPr/>
            <a:lstStyle/>
            <a:p>
              <a:endParaRPr lang="en-PH"/>
            </a:p>
          </p:txBody>
        </p:sp>
        <p:sp>
          <p:nvSpPr>
            <p:cNvPr id="29" name="TextBox 29"/>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sp>
        <p:nvSpPr>
          <p:cNvPr id="30" name="TextBox 30"/>
          <p:cNvSpPr txBox="1"/>
          <p:nvPr/>
        </p:nvSpPr>
        <p:spPr>
          <a:xfrm rot="1414250">
            <a:off x="13512812" y="5663607"/>
            <a:ext cx="2343605" cy="1726909"/>
          </a:xfrm>
          <a:prstGeom prst="rect">
            <a:avLst/>
          </a:prstGeom>
        </p:spPr>
        <p:txBody>
          <a:bodyPr lIns="0" tIns="0" rIns="0" bIns="0" rtlCol="0" anchor="t">
            <a:spAutoFit/>
          </a:bodyPr>
          <a:lstStyle/>
          <a:p>
            <a:pPr marL="0" lvl="0" indent="0" algn="ctr">
              <a:lnSpc>
                <a:spcPts val="4566"/>
              </a:lnSpc>
              <a:spcBef>
                <a:spcPct val="0"/>
              </a:spcBef>
            </a:pPr>
            <a:r>
              <a:rPr lang="en-US" sz="3261">
                <a:solidFill>
                  <a:srgbClr val="FFFFFF">
                    <a:alpha val="19608"/>
                  </a:srgbClr>
                </a:solidFill>
                <a:latin typeface="Sailors"/>
                <a:ea typeface="Sailors"/>
                <a:cs typeface="Sailors"/>
                <a:sym typeface="Sailors"/>
              </a:rPr>
              <a:t>Bitwise logic operation</a:t>
            </a:r>
          </a:p>
        </p:txBody>
      </p:sp>
      <p:sp>
        <p:nvSpPr>
          <p:cNvPr id="31" name="TextBox 31"/>
          <p:cNvSpPr txBox="1"/>
          <p:nvPr/>
        </p:nvSpPr>
        <p:spPr>
          <a:xfrm>
            <a:off x="165271" y="185810"/>
            <a:ext cx="8921288" cy="493638"/>
          </a:xfrm>
          <a:prstGeom prst="rect">
            <a:avLst/>
          </a:prstGeom>
        </p:spPr>
        <p:txBody>
          <a:bodyPr lIns="0" tIns="0" rIns="0" bIns="0" rtlCol="0" anchor="t">
            <a:spAutoFit/>
          </a:bodyPr>
          <a:lstStyle/>
          <a:p>
            <a:pPr marL="0" lvl="0" indent="0" algn="l">
              <a:lnSpc>
                <a:spcPts val="3615"/>
              </a:lnSpc>
              <a:spcBef>
                <a:spcPct val="0"/>
              </a:spcBef>
            </a:pPr>
            <a:r>
              <a:rPr lang="en-US" sz="3228" b="1" spc="-96">
                <a:solidFill>
                  <a:srgbClr val="FFFFFF"/>
                </a:solidFill>
                <a:latin typeface="Poppins Bold"/>
                <a:ea typeface="Poppins Bold"/>
                <a:cs typeface="Poppins Bold"/>
                <a:sym typeface="Poppins Bold"/>
              </a:rPr>
              <a:t>6.6 Instruction Set in Assembly Language</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TextBox 4"/>
          <p:cNvSpPr txBox="1"/>
          <p:nvPr/>
        </p:nvSpPr>
        <p:spPr>
          <a:xfrm>
            <a:off x="112678" y="285383"/>
            <a:ext cx="8469162" cy="436715"/>
          </a:xfrm>
          <a:prstGeom prst="rect">
            <a:avLst/>
          </a:prstGeom>
        </p:spPr>
        <p:txBody>
          <a:bodyPr lIns="0" tIns="0" rIns="0" bIns="0" rtlCol="0" anchor="t">
            <a:spAutoFit/>
          </a:bodyPr>
          <a:lstStyle/>
          <a:p>
            <a:pPr marL="0" lvl="0" indent="0" algn="l">
              <a:lnSpc>
                <a:spcPts val="3252"/>
              </a:lnSpc>
              <a:spcBef>
                <a:spcPct val="0"/>
              </a:spcBef>
            </a:pPr>
            <a:r>
              <a:rPr lang="en-US" sz="2904" b="1" spc="-87">
                <a:solidFill>
                  <a:srgbClr val="FFFFFF"/>
                </a:solidFill>
                <a:latin typeface="Poppins Bold"/>
                <a:ea typeface="Poppins Bold"/>
                <a:cs typeface="Poppins Bold"/>
                <a:sym typeface="Poppins Bold"/>
              </a:rPr>
              <a:t>6.1 Machine Code: The Language of Computers</a:t>
            </a:r>
          </a:p>
        </p:txBody>
      </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6" name="Freeform 6"/>
          <p:cNvSpPr/>
          <p:nvPr/>
        </p:nvSpPr>
        <p:spPr>
          <a:xfrm>
            <a:off x="3514239" y="4710571"/>
            <a:ext cx="1327266" cy="953973"/>
          </a:xfrm>
          <a:custGeom>
            <a:avLst/>
            <a:gdLst/>
            <a:ahLst/>
            <a:cxnLst/>
            <a:rect l="l" t="t" r="r" b="b"/>
            <a:pathLst>
              <a:path w="1327266" h="953973">
                <a:moveTo>
                  <a:pt x="0" y="0"/>
                </a:moveTo>
                <a:lnTo>
                  <a:pt x="1327266" y="0"/>
                </a:lnTo>
                <a:lnTo>
                  <a:pt x="1327266" y="953973"/>
                </a:lnTo>
                <a:lnTo>
                  <a:pt x="0" y="9539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7" name="Freeform 7"/>
          <p:cNvSpPr/>
          <p:nvPr/>
        </p:nvSpPr>
        <p:spPr>
          <a:xfrm rot="-10800000">
            <a:off x="13446495" y="4595638"/>
            <a:ext cx="1327266" cy="953973"/>
          </a:xfrm>
          <a:custGeom>
            <a:avLst/>
            <a:gdLst/>
            <a:ahLst/>
            <a:cxnLst/>
            <a:rect l="l" t="t" r="r" b="b"/>
            <a:pathLst>
              <a:path w="1327266" h="953973">
                <a:moveTo>
                  <a:pt x="0" y="0"/>
                </a:moveTo>
                <a:lnTo>
                  <a:pt x="1327266" y="0"/>
                </a:lnTo>
                <a:lnTo>
                  <a:pt x="1327266" y="953973"/>
                </a:lnTo>
                <a:lnTo>
                  <a:pt x="0" y="9539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8" name="Freeform 8"/>
          <p:cNvSpPr/>
          <p:nvPr/>
        </p:nvSpPr>
        <p:spPr>
          <a:xfrm>
            <a:off x="1507007" y="1388848"/>
            <a:ext cx="3743221" cy="2643650"/>
          </a:xfrm>
          <a:custGeom>
            <a:avLst/>
            <a:gdLst/>
            <a:ahLst/>
            <a:cxnLst/>
            <a:rect l="l" t="t" r="r" b="b"/>
            <a:pathLst>
              <a:path w="3743221" h="2643650">
                <a:moveTo>
                  <a:pt x="0" y="0"/>
                </a:moveTo>
                <a:lnTo>
                  <a:pt x="3743221" y="0"/>
                </a:lnTo>
                <a:lnTo>
                  <a:pt x="3743221" y="2643649"/>
                </a:lnTo>
                <a:lnTo>
                  <a:pt x="0" y="264364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9" name="Freeform 9"/>
          <p:cNvSpPr/>
          <p:nvPr/>
        </p:nvSpPr>
        <p:spPr>
          <a:xfrm rot="430034" flipH="1">
            <a:off x="12972653" y="1256336"/>
            <a:ext cx="3817878" cy="2696376"/>
          </a:xfrm>
          <a:custGeom>
            <a:avLst/>
            <a:gdLst/>
            <a:ahLst/>
            <a:cxnLst/>
            <a:rect l="l" t="t" r="r" b="b"/>
            <a:pathLst>
              <a:path w="3817878" h="2696376">
                <a:moveTo>
                  <a:pt x="3817878" y="0"/>
                </a:moveTo>
                <a:lnTo>
                  <a:pt x="0" y="0"/>
                </a:lnTo>
                <a:lnTo>
                  <a:pt x="0" y="2696376"/>
                </a:lnTo>
                <a:lnTo>
                  <a:pt x="3817878" y="2696376"/>
                </a:lnTo>
                <a:lnTo>
                  <a:pt x="381787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0" name="Freeform 10"/>
          <p:cNvSpPr/>
          <p:nvPr/>
        </p:nvSpPr>
        <p:spPr>
          <a:xfrm rot="430034" flipH="1">
            <a:off x="1469678" y="6334288"/>
            <a:ext cx="3817878" cy="2696376"/>
          </a:xfrm>
          <a:custGeom>
            <a:avLst/>
            <a:gdLst/>
            <a:ahLst/>
            <a:cxnLst/>
            <a:rect l="l" t="t" r="r" b="b"/>
            <a:pathLst>
              <a:path w="3817878" h="2696376">
                <a:moveTo>
                  <a:pt x="3817878" y="0"/>
                </a:moveTo>
                <a:lnTo>
                  <a:pt x="0" y="0"/>
                </a:lnTo>
                <a:lnTo>
                  <a:pt x="0" y="2696376"/>
                </a:lnTo>
                <a:lnTo>
                  <a:pt x="3817878" y="2696376"/>
                </a:lnTo>
                <a:lnTo>
                  <a:pt x="381787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1" name="Freeform 11"/>
          <p:cNvSpPr/>
          <p:nvPr/>
        </p:nvSpPr>
        <p:spPr>
          <a:xfrm rot="-232295">
            <a:off x="12799444" y="5950922"/>
            <a:ext cx="4903517" cy="3463109"/>
          </a:xfrm>
          <a:custGeom>
            <a:avLst/>
            <a:gdLst/>
            <a:ahLst/>
            <a:cxnLst/>
            <a:rect l="l" t="t" r="r" b="b"/>
            <a:pathLst>
              <a:path w="4903517" h="3463109">
                <a:moveTo>
                  <a:pt x="0" y="0"/>
                </a:moveTo>
                <a:lnTo>
                  <a:pt x="4903517" y="0"/>
                </a:lnTo>
                <a:lnTo>
                  <a:pt x="4903517" y="3463108"/>
                </a:lnTo>
                <a:lnTo>
                  <a:pt x="0" y="3463108"/>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12" name="Group 12"/>
          <p:cNvGrpSpPr/>
          <p:nvPr/>
        </p:nvGrpSpPr>
        <p:grpSpPr>
          <a:xfrm>
            <a:off x="8249234" y="4932078"/>
            <a:ext cx="3357168" cy="510958"/>
            <a:chOff x="0" y="0"/>
            <a:chExt cx="884192" cy="134573"/>
          </a:xfrm>
        </p:grpSpPr>
        <p:sp>
          <p:nvSpPr>
            <p:cNvPr id="13" name="Freeform 13"/>
            <p:cNvSpPr/>
            <p:nvPr/>
          </p:nvSpPr>
          <p:spPr>
            <a:xfrm>
              <a:off x="0" y="0"/>
              <a:ext cx="884192" cy="134573"/>
            </a:xfrm>
            <a:custGeom>
              <a:avLst/>
              <a:gdLst/>
              <a:ahLst/>
              <a:cxnLst/>
              <a:rect l="l" t="t" r="r" b="b"/>
              <a:pathLst>
                <a:path w="884192" h="134573">
                  <a:moveTo>
                    <a:pt x="0" y="0"/>
                  </a:moveTo>
                  <a:lnTo>
                    <a:pt x="884192" y="0"/>
                  </a:lnTo>
                  <a:lnTo>
                    <a:pt x="884192" y="134573"/>
                  </a:lnTo>
                  <a:lnTo>
                    <a:pt x="0" y="134573"/>
                  </a:lnTo>
                  <a:close/>
                </a:path>
              </a:pathLst>
            </a:custGeom>
            <a:solidFill>
              <a:srgbClr val="5CE1E6"/>
            </a:solidFill>
          </p:spPr>
          <p:txBody>
            <a:bodyPr/>
            <a:lstStyle/>
            <a:p>
              <a:endParaRPr lang="en-PH"/>
            </a:p>
          </p:txBody>
        </p:sp>
        <p:sp>
          <p:nvSpPr>
            <p:cNvPr id="14" name="TextBox 14"/>
            <p:cNvSpPr txBox="1"/>
            <p:nvPr/>
          </p:nvSpPr>
          <p:spPr>
            <a:xfrm>
              <a:off x="0" y="-28575"/>
              <a:ext cx="884192" cy="163148"/>
            </a:xfrm>
            <a:prstGeom prst="rect">
              <a:avLst/>
            </a:prstGeom>
          </p:spPr>
          <p:txBody>
            <a:bodyPr lIns="50800" tIns="50800" rIns="50800" bIns="50800" rtlCol="0" anchor="ctr"/>
            <a:lstStyle/>
            <a:p>
              <a:pPr algn="ctr">
                <a:lnSpc>
                  <a:spcPts val="2595"/>
                </a:lnSpc>
              </a:pPr>
              <a:endParaRPr/>
            </a:p>
          </p:txBody>
        </p:sp>
      </p:grpSp>
      <p:grpSp>
        <p:nvGrpSpPr>
          <p:cNvPr id="15" name="Group 15"/>
          <p:cNvGrpSpPr/>
          <p:nvPr/>
        </p:nvGrpSpPr>
        <p:grpSpPr>
          <a:xfrm>
            <a:off x="4946280" y="4932078"/>
            <a:ext cx="3302954" cy="510958"/>
            <a:chOff x="0" y="0"/>
            <a:chExt cx="869914" cy="134573"/>
          </a:xfrm>
        </p:grpSpPr>
        <p:sp>
          <p:nvSpPr>
            <p:cNvPr id="16" name="Freeform 16"/>
            <p:cNvSpPr/>
            <p:nvPr/>
          </p:nvSpPr>
          <p:spPr>
            <a:xfrm>
              <a:off x="0" y="0"/>
              <a:ext cx="869914" cy="134573"/>
            </a:xfrm>
            <a:custGeom>
              <a:avLst/>
              <a:gdLst/>
              <a:ahLst/>
              <a:cxnLst/>
              <a:rect l="l" t="t" r="r" b="b"/>
              <a:pathLst>
                <a:path w="869914" h="134573">
                  <a:moveTo>
                    <a:pt x="0" y="0"/>
                  </a:moveTo>
                  <a:lnTo>
                    <a:pt x="869914" y="0"/>
                  </a:lnTo>
                  <a:lnTo>
                    <a:pt x="869914" y="134573"/>
                  </a:lnTo>
                  <a:lnTo>
                    <a:pt x="0" y="134573"/>
                  </a:lnTo>
                  <a:close/>
                </a:path>
              </a:pathLst>
            </a:custGeom>
            <a:solidFill>
              <a:srgbClr val="0097B2"/>
            </a:solidFill>
          </p:spPr>
          <p:txBody>
            <a:bodyPr/>
            <a:lstStyle/>
            <a:p>
              <a:endParaRPr lang="en-PH"/>
            </a:p>
          </p:txBody>
        </p:sp>
        <p:sp>
          <p:nvSpPr>
            <p:cNvPr id="17" name="TextBox 17"/>
            <p:cNvSpPr txBox="1"/>
            <p:nvPr/>
          </p:nvSpPr>
          <p:spPr>
            <a:xfrm>
              <a:off x="0" y="-28575"/>
              <a:ext cx="869914" cy="163148"/>
            </a:xfrm>
            <a:prstGeom prst="rect">
              <a:avLst/>
            </a:prstGeom>
          </p:spPr>
          <p:txBody>
            <a:bodyPr lIns="50800" tIns="50800" rIns="50800" bIns="50800" rtlCol="0" anchor="ctr"/>
            <a:lstStyle/>
            <a:p>
              <a:pPr algn="ctr">
                <a:lnSpc>
                  <a:spcPts val="2595"/>
                </a:lnSpc>
              </a:pPr>
              <a:endParaRPr/>
            </a:p>
          </p:txBody>
        </p:sp>
      </p:grpSp>
      <p:grpSp>
        <p:nvGrpSpPr>
          <p:cNvPr id="18" name="Group 18"/>
          <p:cNvGrpSpPr/>
          <p:nvPr/>
        </p:nvGrpSpPr>
        <p:grpSpPr>
          <a:xfrm>
            <a:off x="11599903" y="4932078"/>
            <a:ext cx="1794205" cy="510958"/>
            <a:chOff x="0" y="0"/>
            <a:chExt cx="472548" cy="134573"/>
          </a:xfrm>
        </p:grpSpPr>
        <p:sp>
          <p:nvSpPr>
            <p:cNvPr id="19" name="Freeform 19"/>
            <p:cNvSpPr/>
            <p:nvPr/>
          </p:nvSpPr>
          <p:spPr>
            <a:xfrm>
              <a:off x="0" y="0"/>
              <a:ext cx="472548" cy="134573"/>
            </a:xfrm>
            <a:custGeom>
              <a:avLst/>
              <a:gdLst/>
              <a:ahLst/>
              <a:cxnLst/>
              <a:rect l="l" t="t" r="r" b="b"/>
              <a:pathLst>
                <a:path w="472548" h="134573">
                  <a:moveTo>
                    <a:pt x="0" y="0"/>
                  </a:moveTo>
                  <a:lnTo>
                    <a:pt x="472548" y="0"/>
                  </a:lnTo>
                  <a:lnTo>
                    <a:pt x="472548" y="134573"/>
                  </a:lnTo>
                  <a:lnTo>
                    <a:pt x="0" y="134573"/>
                  </a:lnTo>
                  <a:close/>
                </a:path>
              </a:pathLst>
            </a:custGeom>
            <a:solidFill>
              <a:srgbClr val="BBDEFB"/>
            </a:solidFill>
          </p:spPr>
          <p:txBody>
            <a:bodyPr/>
            <a:lstStyle/>
            <a:p>
              <a:endParaRPr lang="en-PH"/>
            </a:p>
          </p:txBody>
        </p:sp>
        <p:sp>
          <p:nvSpPr>
            <p:cNvPr id="20" name="TextBox 20"/>
            <p:cNvSpPr txBox="1"/>
            <p:nvPr/>
          </p:nvSpPr>
          <p:spPr>
            <a:xfrm>
              <a:off x="0" y="-28575"/>
              <a:ext cx="472548" cy="163148"/>
            </a:xfrm>
            <a:prstGeom prst="rect">
              <a:avLst/>
            </a:prstGeom>
          </p:spPr>
          <p:txBody>
            <a:bodyPr lIns="50800" tIns="50800" rIns="50800" bIns="50800" rtlCol="0" anchor="ctr"/>
            <a:lstStyle/>
            <a:p>
              <a:pPr algn="ctr">
                <a:lnSpc>
                  <a:spcPts val="2595"/>
                </a:lnSpc>
              </a:pPr>
              <a:endParaRPr/>
            </a:p>
          </p:txBody>
        </p:sp>
      </p:grpSp>
      <p:sp>
        <p:nvSpPr>
          <p:cNvPr id="21" name="TextBox 21"/>
          <p:cNvSpPr txBox="1"/>
          <p:nvPr/>
        </p:nvSpPr>
        <p:spPr>
          <a:xfrm>
            <a:off x="4893892" y="4802184"/>
            <a:ext cx="8500215" cy="615957"/>
          </a:xfrm>
          <a:prstGeom prst="rect">
            <a:avLst/>
          </a:prstGeom>
        </p:spPr>
        <p:txBody>
          <a:bodyPr lIns="0" tIns="0" rIns="0" bIns="0" rtlCol="0" anchor="t">
            <a:spAutoFit/>
          </a:bodyPr>
          <a:lstStyle/>
          <a:p>
            <a:pPr algn="l">
              <a:lnSpc>
                <a:spcPts val="5046"/>
              </a:lnSpc>
              <a:spcBef>
                <a:spcPct val="0"/>
              </a:spcBef>
            </a:pPr>
            <a:r>
              <a:rPr lang="en-US" sz="3604">
                <a:solidFill>
                  <a:srgbClr val="000000"/>
                </a:solidFill>
                <a:latin typeface="Code Pro"/>
                <a:ea typeface="Code Pro"/>
                <a:cs typeface="Code Pro"/>
                <a:sym typeface="Code Pro"/>
              </a:rPr>
              <a:t>1110110011001100010001011100101010111</a:t>
            </a:r>
          </a:p>
        </p:txBody>
      </p:sp>
      <p:sp>
        <p:nvSpPr>
          <p:cNvPr id="22" name="TextBox 22"/>
          <p:cNvSpPr txBox="1"/>
          <p:nvPr/>
        </p:nvSpPr>
        <p:spPr>
          <a:xfrm rot="-196106">
            <a:off x="2233299" y="2062097"/>
            <a:ext cx="2021994" cy="1183038"/>
          </a:xfrm>
          <a:prstGeom prst="rect">
            <a:avLst/>
          </a:prstGeom>
        </p:spPr>
        <p:txBody>
          <a:bodyPr lIns="0" tIns="0" rIns="0" bIns="0" rtlCol="0" anchor="t">
            <a:spAutoFit/>
          </a:bodyPr>
          <a:lstStyle/>
          <a:p>
            <a:pPr algn="ctr">
              <a:lnSpc>
                <a:spcPts val="3155"/>
              </a:lnSpc>
            </a:pPr>
            <a:r>
              <a:rPr lang="en-US" sz="1753">
                <a:solidFill>
                  <a:srgbClr val="3F4042"/>
                </a:solidFill>
                <a:latin typeface="Poppins"/>
                <a:ea typeface="Poppins"/>
                <a:cs typeface="Poppins"/>
                <a:sym typeface="Poppins"/>
              </a:rPr>
              <a:t>The only language that the CPU recognises.</a:t>
            </a:r>
          </a:p>
        </p:txBody>
      </p:sp>
      <p:sp>
        <p:nvSpPr>
          <p:cNvPr id="23" name="TextBox 23"/>
          <p:cNvSpPr txBox="1"/>
          <p:nvPr/>
        </p:nvSpPr>
        <p:spPr>
          <a:xfrm>
            <a:off x="7168813" y="4243008"/>
            <a:ext cx="3564559" cy="669909"/>
          </a:xfrm>
          <a:prstGeom prst="rect">
            <a:avLst/>
          </a:prstGeom>
        </p:spPr>
        <p:txBody>
          <a:bodyPr lIns="0" tIns="0" rIns="0" bIns="0" rtlCol="0" anchor="t">
            <a:spAutoFit/>
          </a:bodyPr>
          <a:lstStyle/>
          <a:p>
            <a:pPr algn="ctr">
              <a:lnSpc>
                <a:spcPts val="5000"/>
              </a:lnSpc>
            </a:pPr>
            <a:r>
              <a:rPr lang="en-US" sz="5000" b="1">
                <a:solidFill>
                  <a:srgbClr val="019D97"/>
                </a:solidFill>
                <a:latin typeface="Big Shoulders Display Bold"/>
                <a:ea typeface="Big Shoulders Display Bold"/>
                <a:cs typeface="Big Shoulders Display Bold"/>
                <a:sym typeface="Big Shoulders Display Bold"/>
              </a:rPr>
              <a:t>MACHINE CODE</a:t>
            </a:r>
          </a:p>
        </p:txBody>
      </p:sp>
      <p:sp>
        <p:nvSpPr>
          <p:cNvPr id="24" name="TextBox 24"/>
          <p:cNvSpPr txBox="1"/>
          <p:nvPr/>
        </p:nvSpPr>
        <p:spPr>
          <a:xfrm rot="233927">
            <a:off x="13965652" y="1935815"/>
            <a:ext cx="2062322" cy="1213879"/>
          </a:xfrm>
          <a:prstGeom prst="rect">
            <a:avLst/>
          </a:prstGeom>
        </p:spPr>
        <p:txBody>
          <a:bodyPr lIns="0" tIns="0" rIns="0" bIns="0" rtlCol="0" anchor="t">
            <a:spAutoFit/>
          </a:bodyPr>
          <a:lstStyle/>
          <a:p>
            <a:pPr algn="ctr">
              <a:lnSpc>
                <a:spcPts val="3218"/>
              </a:lnSpc>
            </a:pPr>
            <a:r>
              <a:rPr lang="en-US" sz="1788">
                <a:solidFill>
                  <a:srgbClr val="3F4042"/>
                </a:solidFill>
                <a:latin typeface="Poppins"/>
                <a:ea typeface="Poppins"/>
                <a:cs typeface="Poppins"/>
                <a:sym typeface="Poppins"/>
              </a:rPr>
              <a:t>It consists of a sequence of instruction.</a:t>
            </a:r>
          </a:p>
        </p:txBody>
      </p:sp>
      <p:sp>
        <p:nvSpPr>
          <p:cNvPr id="25" name="TextBox 25"/>
          <p:cNvSpPr txBox="1"/>
          <p:nvPr/>
        </p:nvSpPr>
        <p:spPr>
          <a:xfrm rot="233927">
            <a:off x="2462678" y="7013767"/>
            <a:ext cx="2062322" cy="1213879"/>
          </a:xfrm>
          <a:prstGeom prst="rect">
            <a:avLst/>
          </a:prstGeom>
        </p:spPr>
        <p:txBody>
          <a:bodyPr lIns="0" tIns="0" rIns="0" bIns="0" rtlCol="0" anchor="t">
            <a:spAutoFit/>
          </a:bodyPr>
          <a:lstStyle/>
          <a:p>
            <a:pPr algn="ctr">
              <a:lnSpc>
                <a:spcPts val="3218"/>
              </a:lnSpc>
            </a:pPr>
            <a:r>
              <a:rPr lang="en-US" sz="1788">
                <a:solidFill>
                  <a:srgbClr val="3F4042"/>
                </a:solidFill>
                <a:latin typeface="Poppins"/>
                <a:ea typeface="Poppins"/>
                <a:cs typeface="Poppins"/>
                <a:sym typeface="Poppins"/>
              </a:rPr>
              <a:t>An instruction consists of an opcode</a:t>
            </a:r>
          </a:p>
        </p:txBody>
      </p:sp>
      <p:sp>
        <p:nvSpPr>
          <p:cNvPr id="26" name="TextBox 26"/>
          <p:cNvSpPr txBox="1"/>
          <p:nvPr/>
        </p:nvSpPr>
        <p:spPr>
          <a:xfrm rot="1631">
            <a:off x="13865780" y="6621562"/>
            <a:ext cx="2550633" cy="2031424"/>
          </a:xfrm>
          <a:prstGeom prst="rect">
            <a:avLst/>
          </a:prstGeom>
        </p:spPr>
        <p:txBody>
          <a:bodyPr lIns="0" tIns="0" rIns="0" bIns="0" rtlCol="0" anchor="t">
            <a:spAutoFit/>
          </a:bodyPr>
          <a:lstStyle/>
          <a:p>
            <a:pPr algn="ctr">
              <a:lnSpc>
                <a:spcPts val="3218"/>
              </a:lnSpc>
            </a:pPr>
            <a:r>
              <a:rPr lang="en-US" sz="1788">
                <a:solidFill>
                  <a:srgbClr val="3F4042"/>
                </a:solidFill>
                <a:latin typeface="Poppins"/>
                <a:ea typeface="Poppins"/>
                <a:cs typeface="Poppins"/>
                <a:sym typeface="Poppins"/>
              </a:rPr>
              <a:t>An instruction can have zero operands, but it can have up to three operands if needed.</a:t>
            </a:r>
          </a:p>
        </p:txBody>
      </p:sp>
      <p:sp>
        <p:nvSpPr>
          <p:cNvPr id="27" name="TextBox 27"/>
          <p:cNvSpPr txBox="1"/>
          <p:nvPr/>
        </p:nvSpPr>
        <p:spPr>
          <a:xfrm>
            <a:off x="5868117" y="5407849"/>
            <a:ext cx="1459279" cy="381480"/>
          </a:xfrm>
          <a:prstGeom prst="rect">
            <a:avLst/>
          </a:prstGeom>
        </p:spPr>
        <p:txBody>
          <a:bodyPr lIns="0" tIns="0" rIns="0" bIns="0" rtlCol="0" anchor="t">
            <a:spAutoFit/>
          </a:bodyPr>
          <a:lstStyle/>
          <a:p>
            <a:pPr algn="ctr">
              <a:lnSpc>
                <a:spcPts val="3155"/>
              </a:lnSpc>
            </a:pPr>
            <a:r>
              <a:rPr lang="en-US" sz="1753">
                <a:solidFill>
                  <a:srgbClr val="3F4042"/>
                </a:solidFill>
                <a:latin typeface="Poppins"/>
                <a:ea typeface="Poppins"/>
                <a:cs typeface="Poppins"/>
                <a:sym typeface="Poppins"/>
              </a:rPr>
              <a:t>Instruction 1</a:t>
            </a:r>
          </a:p>
        </p:txBody>
      </p:sp>
      <p:sp>
        <p:nvSpPr>
          <p:cNvPr id="28" name="TextBox 28"/>
          <p:cNvSpPr txBox="1"/>
          <p:nvPr/>
        </p:nvSpPr>
        <p:spPr>
          <a:xfrm>
            <a:off x="9198178" y="5416654"/>
            <a:ext cx="1459279" cy="381480"/>
          </a:xfrm>
          <a:prstGeom prst="rect">
            <a:avLst/>
          </a:prstGeom>
        </p:spPr>
        <p:txBody>
          <a:bodyPr lIns="0" tIns="0" rIns="0" bIns="0" rtlCol="0" anchor="t">
            <a:spAutoFit/>
          </a:bodyPr>
          <a:lstStyle/>
          <a:p>
            <a:pPr algn="ctr">
              <a:lnSpc>
                <a:spcPts val="3155"/>
              </a:lnSpc>
            </a:pPr>
            <a:r>
              <a:rPr lang="en-US" sz="1753">
                <a:solidFill>
                  <a:srgbClr val="3F4042"/>
                </a:solidFill>
                <a:latin typeface="Poppins"/>
                <a:ea typeface="Poppins"/>
                <a:cs typeface="Poppins"/>
                <a:sym typeface="Poppins"/>
              </a:rPr>
              <a:t>Instruction 2</a:t>
            </a:r>
          </a:p>
        </p:txBody>
      </p:sp>
      <p:sp>
        <p:nvSpPr>
          <p:cNvPr id="29" name="TextBox 29"/>
          <p:cNvSpPr txBox="1"/>
          <p:nvPr/>
        </p:nvSpPr>
        <p:spPr>
          <a:xfrm>
            <a:off x="11848686" y="5407849"/>
            <a:ext cx="1459279" cy="381480"/>
          </a:xfrm>
          <a:prstGeom prst="rect">
            <a:avLst/>
          </a:prstGeom>
        </p:spPr>
        <p:txBody>
          <a:bodyPr lIns="0" tIns="0" rIns="0" bIns="0" rtlCol="0" anchor="t">
            <a:spAutoFit/>
          </a:bodyPr>
          <a:lstStyle/>
          <a:p>
            <a:pPr algn="ctr">
              <a:lnSpc>
                <a:spcPts val="3155"/>
              </a:lnSpc>
            </a:pPr>
            <a:r>
              <a:rPr lang="en-US" sz="1753">
                <a:solidFill>
                  <a:srgbClr val="3F4042"/>
                </a:solidFill>
                <a:latin typeface="Poppins"/>
                <a:ea typeface="Poppins"/>
                <a:cs typeface="Poppins"/>
                <a:sym typeface="Poppins"/>
              </a:rPr>
              <a:t>Instruction 3</a:t>
            </a:r>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sp>
        <p:nvSpPr>
          <p:cNvPr id="3" name="TextBox 3"/>
          <p:cNvSpPr txBox="1"/>
          <p:nvPr/>
        </p:nvSpPr>
        <p:spPr>
          <a:xfrm>
            <a:off x="347832" y="1542562"/>
            <a:ext cx="9682484"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Input and Output</a:t>
            </a:r>
          </a:p>
        </p:txBody>
      </p:sp>
      <p:grpSp>
        <p:nvGrpSpPr>
          <p:cNvPr id="4" name="Group 4"/>
          <p:cNvGrpSpPr/>
          <p:nvPr/>
        </p:nvGrpSpPr>
        <p:grpSpPr>
          <a:xfrm>
            <a:off x="0" y="-36799"/>
            <a:ext cx="9251830" cy="1065499"/>
            <a:chOff x="0" y="0"/>
            <a:chExt cx="3442595" cy="396471"/>
          </a:xfrm>
        </p:grpSpPr>
        <p:sp>
          <p:nvSpPr>
            <p:cNvPr id="5" name="Freeform 5"/>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7" name="Group 7"/>
          <p:cNvGrpSpPr/>
          <p:nvPr/>
        </p:nvGrpSpPr>
        <p:grpSpPr>
          <a:xfrm>
            <a:off x="1701740" y="3402607"/>
            <a:ext cx="3276218" cy="857347"/>
            <a:chOff x="0" y="0"/>
            <a:chExt cx="910857" cy="238360"/>
          </a:xfrm>
        </p:grpSpPr>
        <p:sp>
          <p:nvSpPr>
            <p:cNvPr id="8" name="Freeform 8"/>
            <p:cNvSpPr/>
            <p:nvPr/>
          </p:nvSpPr>
          <p:spPr>
            <a:xfrm>
              <a:off x="0" y="0"/>
              <a:ext cx="910857" cy="238360"/>
            </a:xfrm>
            <a:custGeom>
              <a:avLst/>
              <a:gdLst/>
              <a:ahLst/>
              <a:cxnLst/>
              <a:rect l="l" t="t" r="r" b="b"/>
              <a:pathLst>
                <a:path w="910857" h="238360">
                  <a:moveTo>
                    <a:pt x="119180" y="0"/>
                  </a:moveTo>
                  <a:lnTo>
                    <a:pt x="791677" y="0"/>
                  </a:lnTo>
                  <a:cubicBezTo>
                    <a:pt x="823285" y="0"/>
                    <a:pt x="853599" y="12556"/>
                    <a:pt x="875950" y="34907"/>
                  </a:cubicBezTo>
                  <a:cubicBezTo>
                    <a:pt x="898300" y="57258"/>
                    <a:pt x="910857" y="87572"/>
                    <a:pt x="910857" y="119180"/>
                  </a:cubicBezTo>
                  <a:lnTo>
                    <a:pt x="910857" y="119180"/>
                  </a:lnTo>
                  <a:cubicBezTo>
                    <a:pt x="910857" y="150789"/>
                    <a:pt x="898300" y="181103"/>
                    <a:pt x="875950" y="203453"/>
                  </a:cubicBezTo>
                  <a:cubicBezTo>
                    <a:pt x="853599" y="225804"/>
                    <a:pt x="823285" y="238360"/>
                    <a:pt x="791677" y="238360"/>
                  </a:cubicBezTo>
                  <a:lnTo>
                    <a:pt x="119180" y="238360"/>
                  </a:lnTo>
                  <a:cubicBezTo>
                    <a:pt x="87572" y="238360"/>
                    <a:pt x="57258" y="225804"/>
                    <a:pt x="34907" y="203453"/>
                  </a:cubicBezTo>
                  <a:cubicBezTo>
                    <a:pt x="12556" y="181103"/>
                    <a:pt x="0" y="150789"/>
                    <a:pt x="0" y="119180"/>
                  </a:cubicBezTo>
                  <a:lnTo>
                    <a:pt x="0" y="119180"/>
                  </a:lnTo>
                  <a:cubicBezTo>
                    <a:pt x="0" y="87572"/>
                    <a:pt x="12556" y="57258"/>
                    <a:pt x="34907" y="34907"/>
                  </a:cubicBezTo>
                  <a:cubicBezTo>
                    <a:pt x="57258" y="12556"/>
                    <a:pt x="87572" y="0"/>
                    <a:pt x="119180" y="0"/>
                  </a:cubicBezTo>
                  <a:close/>
                </a:path>
              </a:pathLst>
            </a:custGeom>
            <a:solidFill>
              <a:srgbClr val="FFDE59"/>
            </a:solidFill>
          </p:spPr>
          <p:txBody>
            <a:bodyPr/>
            <a:lstStyle/>
            <a:p>
              <a:endParaRPr lang="en-PH"/>
            </a:p>
          </p:txBody>
        </p:sp>
        <p:sp>
          <p:nvSpPr>
            <p:cNvPr id="9" name="TextBox 9"/>
            <p:cNvSpPr txBox="1"/>
            <p:nvPr/>
          </p:nvSpPr>
          <p:spPr>
            <a:xfrm>
              <a:off x="0" y="-28575"/>
              <a:ext cx="910857" cy="266935"/>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1701740" y="4462347"/>
            <a:ext cx="3276218" cy="884454"/>
            <a:chOff x="0" y="0"/>
            <a:chExt cx="910857" cy="245896"/>
          </a:xfrm>
        </p:grpSpPr>
        <p:sp>
          <p:nvSpPr>
            <p:cNvPr id="11" name="Freeform 11"/>
            <p:cNvSpPr/>
            <p:nvPr/>
          </p:nvSpPr>
          <p:spPr>
            <a:xfrm>
              <a:off x="0" y="0"/>
              <a:ext cx="910857" cy="245896"/>
            </a:xfrm>
            <a:custGeom>
              <a:avLst/>
              <a:gdLst/>
              <a:ahLst/>
              <a:cxnLst/>
              <a:rect l="l" t="t" r="r" b="b"/>
              <a:pathLst>
                <a:path w="910857" h="245896">
                  <a:moveTo>
                    <a:pt x="120516" y="0"/>
                  </a:moveTo>
                  <a:lnTo>
                    <a:pt x="790340" y="0"/>
                  </a:lnTo>
                  <a:cubicBezTo>
                    <a:pt x="856900" y="0"/>
                    <a:pt x="910857" y="53957"/>
                    <a:pt x="910857" y="120516"/>
                  </a:cubicBezTo>
                  <a:lnTo>
                    <a:pt x="910857" y="125380"/>
                  </a:lnTo>
                  <a:cubicBezTo>
                    <a:pt x="910857" y="157343"/>
                    <a:pt x="898159" y="187997"/>
                    <a:pt x="875558" y="210598"/>
                  </a:cubicBezTo>
                  <a:cubicBezTo>
                    <a:pt x="852957" y="233199"/>
                    <a:pt x="822303" y="245896"/>
                    <a:pt x="790340" y="245896"/>
                  </a:cubicBezTo>
                  <a:lnTo>
                    <a:pt x="120516" y="245896"/>
                  </a:lnTo>
                  <a:cubicBezTo>
                    <a:pt x="53957" y="245896"/>
                    <a:pt x="0" y="191939"/>
                    <a:pt x="0" y="125380"/>
                  </a:cubicBezTo>
                  <a:lnTo>
                    <a:pt x="0" y="120516"/>
                  </a:lnTo>
                  <a:cubicBezTo>
                    <a:pt x="0" y="88553"/>
                    <a:pt x="12697" y="57900"/>
                    <a:pt x="35298" y="35298"/>
                  </a:cubicBezTo>
                  <a:cubicBezTo>
                    <a:pt x="57900" y="12697"/>
                    <a:pt x="88553" y="0"/>
                    <a:pt x="120516" y="0"/>
                  </a:cubicBezTo>
                  <a:close/>
                </a:path>
              </a:pathLst>
            </a:custGeom>
            <a:solidFill>
              <a:srgbClr val="FFDE59"/>
            </a:solidFill>
          </p:spPr>
          <p:txBody>
            <a:bodyPr/>
            <a:lstStyle/>
            <a:p>
              <a:endParaRPr lang="en-PH"/>
            </a:p>
          </p:txBody>
        </p:sp>
        <p:sp>
          <p:nvSpPr>
            <p:cNvPr id="12" name="TextBox 12"/>
            <p:cNvSpPr txBox="1"/>
            <p:nvPr/>
          </p:nvSpPr>
          <p:spPr>
            <a:xfrm>
              <a:off x="0" y="-28575"/>
              <a:ext cx="910857" cy="274471"/>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2278767" y="2679117"/>
            <a:ext cx="2122163" cy="628617"/>
          </a:xfrm>
          <a:prstGeom prst="rect">
            <a:avLst/>
          </a:prstGeom>
        </p:spPr>
        <p:txBody>
          <a:bodyPr lIns="0" tIns="0" rIns="0" bIns="0" rtlCol="0" anchor="t">
            <a:spAutoFit/>
          </a:bodyPr>
          <a:lstStyle/>
          <a:p>
            <a:pPr algn="ctr">
              <a:lnSpc>
                <a:spcPts val="5400"/>
              </a:lnSpc>
            </a:pPr>
            <a:r>
              <a:rPr lang="en-US" sz="3000">
                <a:solidFill>
                  <a:srgbClr val="2D3240"/>
                </a:solidFill>
                <a:latin typeface="Alatsi"/>
                <a:ea typeface="Alatsi"/>
                <a:cs typeface="Alatsi"/>
                <a:sym typeface="Alatsi"/>
              </a:rPr>
              <a:t>Opcode</a:t>
            </a:r>
          </a:p>
        </p:txBody>
      </p:sp>
      <p:grpSp>
        <p:nvGrpSpPr>
          <p:cNvPr id="14" name="Group 14"/>
          <p:cNvGrpSpPr/>
          <p:nvPr/>
        </p:nvGrpSpPr>
        <p:grpSpPr>
          <a:xfrm>
            <a:off x="5189074" y="3402607"/>
            <a:ext cx="12070226" cy="857347"/>
            <a:chOff x="0" y="0"/>
            <a:chExt cx="3355773" cy="238360"/>
          </a:xfrm>
        </p:grpSpPr>
        <p:sp>
          <p:nvSpPr>
            <p:cNvPr id="15" name="Freeform 15"/>
            <p:cNvSpPr/>
            <p:nvPr/>
          </p:nvSpPr>
          <p:spPr>
            <a:xfrm>
              <a:off x="0" y="0"/>
              <a:ext cx="3355773" cy="238360"/>
            </a:xfrm>
            <a:custGeom>
              <a:avLst/>
              <a:gdLst/>
              <a:ahLst/>
              <a:cxnLst/>
              <a:rect l="l" t="t" r="r" b="b"/>
              <a:pathLst>
                <a:path w="3355773" h="238360">
                  <a:moveTo>
                    <a:pt x="32712" y="0"/>
                  </a:moveTo>
                  <a:lnTo>
                    <a:pt x="3323062" y="0"/>
                  </a:lnTo>
                  <a:cubicBezTo>
                    <a:pt x="3341127" y="0"/>
                    <a:pt x="3355773" y="14646"/>
                    <a:pt x="3355773" y="32712"/>
                  </a:cubicBezTo>
                  <a:lnTo>
                    <a:pt x="3355773" y="205648"/>
                  </a:lnTo>
                  <a:cubicBezTo>
                    <a:pt x="3355773" y="214324"/>
                    <a:pt x="3352327" y="222645"/>
                    <a:pt x="3346192" y="228779"/>
                  </a:cubicBezTo>
                  <a:cubicBezTo>
                    <a:pt x="3340057" y="234914"/>
                    <a:pt x="3331737" y="238360"/>
                    <a:pt x="3323062" y="238360"/>
                  </a:cubicBezTo>
                  <a:lnTo>
                    <a:pt x="32712" y="238360"/>
                  </a:lnTo>
                  <a:cubicBezTo>
                    <a:pt x="14646" y="238360"/>
                    <a:pt x="0" y="223715"/>
                    <a:pt x="0" y="205648"/>
                  </a:cubicBezTo>
                  <a:lnTo>
                    <a:pt x="0" y="32712"/>
                  </a:lnTo>
                  <a:cubicBezTo>
                    <a:pt x="0" y="24036"/>
                    <a:pt x="3446" y="15716"/>
                    <a:pt x="9581" y="9581"/>
                  </a:cubicBezTo>
                  <a:cubicBezTo>
                    <a:pt x="15716" y="3446"/>
                    <a:pt x="24036" y="0"/>
                    <a:pt x="32712" y="0"/>
                  </a:cubicBezTo>
                  <a:close/>
                </a:path>
              </a:pathLst>
            </a:custGeom>
            <a:solidFill>
              <a:srgbClr val="642EC7"/>
            </a:solidFill>
          </p:spPr>
          <p:txBody>
            <a:bodyPr/>
            <a:lstStyle/>
            <a:p>
              <a:endParaRPr lang="en-PH"/>
            </a:p>
          </p:txBody>
        </p:sp>
        <p:sp>
          <p:nvSpPr>
            <p:cNvPr id="16" name="TextBox 16"/>
            <p:cNvSpPr txBox="1"/>
            <p:nvPr/>
          </p:nvSpPr>
          <p:spPr>
            <a:xfrm>
              <a:off x="0" y="-28575"/>
              <a:ext cx="3355773" cy="266935"/>
            </a:xfrm>
            <a:prstGeom prst="rect">
              <a:avLst/>
            </a:prstGeom>
          </p:spPr>
          <p:txBody>
            <a:bodyPr lIns="50800" tIns="50800" rIns="50800" bIns="50800" rtlCol="0" anchor="ctr"/>
            <a:lstStyle/>
            <a:p>
              <a:pPr algn="ctr">
                <a:lnSpc>
                  <a:spcPts val="2595"/>
                </a:lnSpc>
              </a:pPr>
              <a:endParaRPr/>
            </a:p>
          </p:txBody>
        </p:sp>
      </p:grpSp>
      <p:sp>
        <p:nvSpPr>
          <p:cNvPr id="17" name="TextBox 17"/>
          <p:cNvSpPr txBox="1"/>
          <p:nvPr/>
        </p:nvSpPr>
        <p:spPr>
          <a:xfrm>
            <a:off x="9821668" y="2679117"/>
            <a:ext cx="2122163" cy="628617"/>
          </a:xfrm>
          <a:prstGeom prst="rect">
            <a:avLst/>
          </a:prstGeom>
        </p:spPr>
        <p:txBody>
          <a:bodyPr lIns="0" tIns="0" rIns="0" bIns="0" rtlCol="0" anchor="t">
            <a:spAutoFit/>
          </a:bodyPr>
          <a:lstStyle/>
          <a:p>
            <a:pPr algn="ctr">
              <a:lnSpc>
                <a:spcPts val="5400"/>
              </a:lnSpc>
            </a:pPr>
            <a:r>
              <a:rPr lang="en-US" sz="3000">
                <a:solidFill>
                  <a:srgbClr val="2D3240"/>
                </a:solidFill>
                <a:latin typeface="Alatsi"/>
                <a:ea typeface="Alatsi"/>
                <a:cs typeface="Alatsi"/>
                <a:sym typeface="Alatsi"/>
              </a:rPr>
              <a:t>Explanation</a:t>
            </a:r>
          </a:p>
        </p:txBody>
      </p:sp>
      <p:grpSp>
        <p:nvGrpSpPr>
          <p:cNvPr id="18" name="Group 18"/>
          <p:cNvGrpSpPr/>
          <p:nvPr/>
        </p:nvGrpSpPr>
        <p:grpSpPr>
          <a:xfrm>
            <a:off x="5189074" y="4462347"/>
            <a:ext cx="12070226" cy="884454"/>
            <a:chOff x="0" y="0"/>
            <a:chExt cx="3355773" cy="245896"/>
          </a:xfrm>
        </p:grpSpPr>
        <p:sp>
          <p:nvSpPr>
            <p:cNvPr id="19" name="Freeform 19"/>
            <p:cNvSpPr/>
            <p:nvPr/>
          </p:nvSpPr>
          <p:spPr>
            <a:xfrm>
              <a:off x="0" y="0"/>
              <a:ext cx="3355773" cy="245896"/>
            </a:xfrm>
            <a:custGeom>
              <a:avLst/>
              <a:gdLst/>
              <a:ahLst/>
              <a:cxnLst/>
              <a:rect l="l" t="t" r="r" b="b"/>
              <a:pathLst>
                <a:path w="3355773" h="245896">
                  <a:moveTo>
                    <a:pt x="32712" y="0"/>
                  </a:moveTo>
                  <a:lnTo>
                    <a:pt x="3323062" y="0"/>
                  </a:lnTo>
                  <a:cubicBezTo>
                    <a:pt x="3341127" y="0"/>
                    <a:pt x="3355773" y="14646"/>
                    <a:pt x="3355773" y="32712"/>
                  </a:cubicBezTo>
                  <a:lnTo>
                    <a:pt x="3355773" y="213185"/>
                  </a:lnTo>
                  <a:cubicBezTo>
                    <a:pt x="3355773" y="221860"/>
                    <a:pt x="3352327" y="230181"/>
                    <a:pt x="3346192" y="236315"/>
                  </a:cubicBezTo>
                  <a:cubicBezTo>
                    <a:pt x="3340057" y="242450"/>
                    <a:pt x="3331737" y="245896"/>
                    <a:pt x="3323062" y="245896"/>
                  </a:cubicBezTo>
                  <a:lnTo>
                    <a:pt x="32712" y="245896"/>
                  </a:lnTo>
                  <a:cubicBezTo>
                    <a:pt x="14646" y="245896"/>
                    <a:pt x="0" y="231251"/>
                    <a:pt x="0" y="213185"/>
                  </a:cubicBezTo>
                  <a:lnTo>
                    <a:pt x="0" y="32712"/>
                  </a:lnTo>
                  <a:cubicBezTo>
                    <a:pt x="0" y="24036"/>
                    <a:pt x="3446" y="15716"/>
                    <a:pt x="9581" y="9581"/>
                  </a:cubicBezTo>
                  <a:cubicBezTo>
                    <a:pt x="15716" y="3446"/>
                    <a:pt x="24036" y="0"/>
                    <a:pt x="32712" y="0"/>
                  </a:cubicBezTo>
                  <a:close/>
                </a:path>
              </a:pathLst>
            </a:custGeom>
            <a:solidFill>
              <a:srgbClr val="642EC7"/>
            </a:solidFill>
          </p:spPr>
          <p:txBody>
            <a:bodyPr/>
            <a:lstStyle/>
            <a:p>
              <a:endParaRPr lang="en-PH"/>
            </a:p>
          </p:txBody>
        </p:sp>
        <p:sp>
          <p:nvSpPr>
            <p:cNvPr id="20" name="TextBox 20"/>
            <p:cNvSpPr txBox="1"/>
            <p:nvPr/>
          </p:nvSpPr>
          <p:spPr>
            <a:xfrm>
              <a:off x="0" y="-28575"/>
              <a:ext cx="3355773" cy="274471"/>
            </a:xfrm>
            <a:prstGeom prst="rect">
              <a:avLst/>
            </a:prstGeom>
          </p:spPr>
          <p:txBody>
            <a:bodyPr lIns="50800" tIns="50800" rIns="50800" bIns="50800" rtlCol="0" anchor="ctr"/>
            <a:lstStyle/>
            <a:p>
              <a:pPr algn="ctr">
                <a:lnSpc>
                  <a:spcPts val="2595"/>
                </a:lnSpc>
              </a:pPr>
              <a:endParaRPr/>
            </a:p>
          </p:txBody>
        </p:sp>
      </p:grpSp>
      <p:sp>
        <p:nvSpPr>
          <p:cNvPr id="21" name="TextBox 21"/>
          <p:cNvSpPr txBox="1"/>
          <p:nvPr/>
        </p:nvSpPr>
        <p:spPr>
          <a:xfrm>
            <a:off x="1949536" y="3503954"/>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in</a:t>
            </a:r>
          </a:p>
        </p:txBody>
      </p:sp>
      <p:sp>
        <p:nvSpPr>
          <p:cNvPr id="22" name="TextBox 22"/>
          <p:cNvSpPr txBox="1"/>
          <p:nvPr/>
        </p:nvSpPr>
        <p:spPr>
          <a:xfrm>
            <a:off x="5541404" y="3593807"/>
            <a:ext cx="11365566" cy="408273"/>
          </a:xfrm>
          <a:prstGeom prst="rect">
            <a:avLst/>
          </a:prstGeom>
        </p:spPr>
        <p:txBody>
          <a:bodyPr lIns="0" tIns="0" rIns="0" bIns="0" rtlCol="0" anchor="t">
            <a:spAutoFit/>
          </a:bodyPr>
          <a:lstStyle/>
          <a:p>
            <a:pPr algn="l">
              <a:lnSpc>
                <a:spcPts val="3219"/>
              </a:lnSpc>
              <a:spcBef>
                <a:spcPct val="0"/>
              </a:spcBef>
            </a:pPr>
            <a:r>
              <a:rPr lang="en-US" sz="2299">
                <a:solidFill>
                  <a:srgbClr val="FFFFFF"/>
                </a:solidFill>
                <a:latin typeface="Sailors"/>
                <a:ea typeface="Sailors"/>
                <a:cs typeface="Sailors"/>
                <a:sym typeface="Sailors"/>
              </a:rPr>
              <a:t>THE ascii value of a character typed at the keyboard will be stored in the acc.</a:t>
            </a:r>
          </a:p>
        </p:txBody>
      </p:sp>
      <p:sp>
        <p:nvSpPr>
          <p:cNvPr id="23" name="TextBox 23"/>
          <p:cNvSpPr txBox="1"/>
          <p:nvPr/>
        </p:nvSpPr>
        <p:spPr>
          <a:xfrm>
            <a:off x="1845289" y="4516257"/>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Out</a:t>
            </a:r>
          </a:p>
        </p:txBody>
      </p:sp>
      <p:sp>
        <p:nvSpPr>
          <p:cNvPr id="24" name="TextBox 24"/>
          <p:cNvSpPr txBox="1"/>
          <p:nvPr/>
        </p:nvSpPr>
        <p:spPr>
          <a:xfrm>
            <a:off x="5541404" y="4467092"/>
            <a:ext cx="11365566" cy="808290"/>
          </a:xfrm>
          <a:prstGeom prst="rect">
            <a:avLst/>
          </a:prstGeom>
        </p:spPr>
        <p:txBody>
          <a:bodyPr lIns="0" tIns="0" rIns="0" bIns="0" rtlCol="0" anchor="t">
            <a:spAutoFit/>
          </a:bodyPr>
          <a:lstStyle/>
          <a:p>
            <a:pPr algn="l">
              <a:lnSpc>
                <a:spcPts val="3219"/>
              </a:lnSpc>
              <a:spcBef>
                <a:spcPct val="0"/>
              </a:spcBef>
            </a:pPr>
            <a:r>
              <a:rPr lang="en-US" sz="2299">
                <a:solidFill>
                  <a:srgbClr val="FFFFFF"/>
                </a:solidFill>
                <a:latin typeface="Sailors"/>
                <a:ea typeface="Sailors"/>
                <a:cs typeface="Sailors"/>
                <a:sym typeface="Sailors"/>
              </a:rPr>
              <a:t>Show on the screen the character corresponding to the ASCII code stored in the accumulator.</a:t>
            </a:r>
          </a:p>
        </p:txBody>
      </p:sp>
      <p:sp>
        <p:nvSpPr>
          <p:cNvPr id="25" name="TextBox 25"/>
          <p:cNvSpPr txBox="1"/>
          <p:nvPr/>
        </p:nvSpPr>
        <p:spPr>
          <a:xfrm>
            <a:off x="165271" y="185810"/>
            <a:ext cx="8921288" cy="493638"/>
          </a:xfrm>
          <a:prstGeom prst="rect">
            <a:avLst/>
          </a:prstGeom>
        </p:spPr>
        <p:txBody>
          <a:bodyPr lIns="0" tIns="0" rIns="0" bIns="0" rtlCol="0" anchor="t">
            <a:spAutoFit/>
          </a:bodyPr>
          <a:lstStyle/>
          <a:p>
            <a:pPr marL="0" lvl="0" indent="0" algn="l">
              <a:lnSpc>
                <a:spcPts val="3615"/>
              </a:lnSpc>
              <a:spcBef>
                <a:spcPct val="0"/>
              </a:spcBef>
            </a:pPr>
            <a:r>
              <a:rPr lang="en-US" sz="3228" b="1" spc="-96">
                <a:solidFill>
                  <a:srgbClr val="FFFFFF"/>
                </a:solidFill>
                <a:latin typeface="Poppins Bold"/>
                <a:ea typeface="Poppins Bold"/>
                <a:cs typeface="Poppins Bold"/>
                <a:sym typeface="Poppins Bold"/>
              </a:rPr>
              <a:t>6.6 Instruction Set in Assembly Language</a:t>
            </a: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rot="-499681">
            <a:off x="1542006" y="3777283"/>
            <a:ext cx="3909621" cy="5586859"/>
            <a:chOff x="0" y="0"/>
            <a:chExt cx="1009271" cy="1442251"/>
          </a:xfrm>
        </p:grpSpPr>
        <p:sp>
          <p:nvSpPr>
            <p:cNvPr id="7" name="Freeform 7"/>
            <p:cNvSpPr/>
            <p:nvPr/>
          </p:nvSpPr>
          <p:spPr>
            <a:xfrm>
              <a:off x="0" y="0"/>
              <a:ext cx="1009271" cy="1442251"/>
            </a:xfrm>
            <a:custGeom>
              <a:avLst/>
              <a:gdLst/>
              <a:ahLst/>
              <a:cxnLst/>
              <a:rect l="l" t="t" r="r" b="b"/>
              <a:pathLst>
                <a:path w="1009271" h="1442251">
                  <a:moveTo>
                    <a:pt x="100991" y="0"/>
                  </a:moveTo>
                  <a:lnTo>
                    <a:pt x="908279" y="0"/>
                  </a:lnTo>
                  <a:cubicBezTo>
                    <a:pt x="964055" y="0"/>
                    <a:pt x="1009271" y="45215"/>
                    <a:pt x="1009271" y="100991"/>
                  </a:cubicBezTo>
                  <a:lnTo>
                    <a:pt x="1009271" y="1341259"/>
                  </a:lnTo>
                  <a:cubicBezTo>
                    <a:pt x="1009271" y="1368044"/>
                    <a:pt x="998631" y="1393731"/>
                    <a:pt x="979691" y="1412671"/>
                  </a:cubicBezTo>
                  <a:cubicBezTo>
                    <a:pt x="960751" y="1431610"/>
                    <a:pt x="935064" y="1442251"/>
                    <a:pt x="908279" y="1442251"/>
                  </a:cubicBezTo>
                  <a:lnTo>
                    <a:pt x="100991" y="1442251"/>
                  </a:lnTo>
                  <a:cubicBezTo>
                    <a:pt x="45215" y="1442251"/>
                    <a:pt x="0" y="1397035"/>
                    <a:pt x="0" y="1341259"/>
                  </a:cubicBezTo>
                  <a:lnTo>
                    <a:pt x="0" y="100991"/>
                  </a:lnTo>
                  <a:cubicBezTo>
                    <a:pt x="0" y="45215"/>
                    <a:pt x="45215" y="0"/>
                    <a:pt x="100991" y="0"/>
                  </a:cubicBezTo>
                  <a:close/>
                </a:path>
              </a:pathLst>
            </a:custGeom>
            <a:gradFill rotWithShape="1">
              <a:gsLst>
                <a:gs pos="0">
                  <a:srgbClr val="5DE0E6">
                    <a:alpha val="20000"/>
                  </a:srgbClr>
                </a:gs>
                <a:gs pos="100000">
                  <a:srgbClr val="004AAD">
                    <a:alpha val="20000"/>
                  </a:srgbClr>
                </a:gs>
              </a:gsLst>
              <a:lin ang="0"/>
            </a:gradFill>
          </p:spPr>
          <p:txBody>
            <a:bodyPr/>
            <a:lstStyle/>
            <a:p>
              <a:endParaRPr lang="en-PH"/>
            </a:p>
          </p:txBody>
        </p:sp>
        <p:sp>
          <p:nvSpPr>
            <p:cNvPr id="8" name="TextBox 8"/>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sp>
        <p:nvSpPr>
          <p:cNvPr id="9" name="TextBox 9"/>
          <p:cNvSpPr txBox="1"/>
          <p:nvPr/>
        </p:nvSpPr>
        <p:spPr>
          <a:xfrm rot="-470562">
            <a:off x="2131907" y="5945828"/>
            <a:ext cx="2152214" cy="1155409"/>
          </a:xfrm>
          <a:prstGeom prst="rect">
            <a:avLst/>
          </a:prstGeom>
        </p:spPr>
        <p:txBody>
          <a:bodyPr lIns="0" tIns="0" rIns="0" bIns="0" rtlCol="0" anchor="t">
            <a:spAutoFit/>
          </a:bodyPr>
          <a:lstStyle/>
          <a:p>
            <a:pPr marL="0" lvl="0" indent="0" algn="ctr">
              <a:lnSpc>
                <a:spcPts val="4566"/>
              </a:lnSpc>
              <a:spcBef>
                <a:spcPct val="0"/>
              </a:spcBef>
            </a:pPr>
            <a:r>
              <a:rPr lang="en-US" sz="3261">
                <a:solidFill>
                  <a:srgbClr val="FFFFFF">
                    <a:alpha val="19608"/>
                  </a:srgbClr>
                </a:solidFill>
                <a:latin typeface="Sailors"/>
                <a:ea typeface="Sailors"/>
                <a:cs typeface="Sailors"/>
                <a:sym typeface="Sailors"/>
              </a:rPr>
              <a:t>Data Movement</a:t>
            </a:r>
          </a:p>
        </p:txBody>
      </p:sp>
      <p:grpSp>
        <p:nvGrpSpPr>
          <p:cNvPr id="10" name="Group 10"/>
          <p:cNvGrpSpPr/>
          <p:nvPr/>
        </p:nvGrpSpPr>
        <p:grpSpPr>
          <a:xfrm rot="-82889">
            <a:off x="3665454" y="3215787"/>
            <a:ext cx="3909621" cy="5586859"/>
            <a:chOff x="0" y="0"/>
            <a:chExt cx="1009271" cy="1442251"/>
          </a:xfrm>
        </p:grpSpPr>
        <p:sp>
          <p:nvSpPr>
            <p:cNvPr id="11" name="Freeform 11"/>
            <p:cNvSpPr/>
            <p:nvPr/>
          </p:nvSpPr>
          <p:spPr>
            <a:xfrm>
              <a:off x="0" y="0"/>
              <a:ext cx="1009271" cy="1442251"/>
            </a:xfrm>
            <a:custGeom>
              <a:avLst/>
              <a:gdLst/>
              <a:ahLst/>
              <a:cxnLst/>
              <a:rect l="l" t="t" r="r" b="b"/>
              <a:pathLst>
                <a:path w="1009271" h="1442251">
                  <a:moveTo>
                    <a:pt x="100991" y="0"/>
                  </a:moveTo>
                  <a:lnTo>
                    <a:pt x="908279" y="0"/>
                  </a:lnTo>
                  <a:cubicBezTo>
                    <a:pt x="964055" y="0"/>
                    <a:pt x="1009271" y="45215"/>
                    <a:pt x="1009271" y="100991"/>
                  </a:cubicBezTo>
                  <a:lnTo>
                    <a:pt x="1009271" y="1341259"/>
                  </a:lnTo>
                  <a:cubicBezTo>
                    <a:pt x="1009271" y="1368044"/>
                    <a:pt x="998631" y="1393731"/>
                    <a:pt x="979691" y="1412671"/>
                  </a:cubicBezTo>
                  <a:cubicBezTo>
                    <a:pt x="960751" y="1431610"/>
                    <a:pt x="935064" y="1442251"/>
                    <a:pt x="908279" y="1442251"/>
                  </a:cubicBezTo>
                  <a:lnTo>
                    <a:pt x="100991" y="1442251"/>
                  </a:lnTo>
                  <a:cubicBezTo>
                    <a:pt x="45215" y="1442251"/>
                    <a:pt x="0" y="1397035"/>
                    <a:pt x="0" y="1341259"/>
                  </a:cubicBezTo>
                  <a:lnTo>
                    <a:pt x="0" y="100991"/>
                  </a:lnTo>
                  <a:cubicBezTo>
                    <a:pt x="0" y="45215"/>
                    <a:pt x="45215" y="0"/>
                    <a:pt x="100991" y="0"/>
                  </a:cubicBezTo>
                  <a:close/>
                </a:path>
              </a:pathLst>
            </a:custGeom>
            <a:gradFill rotWithShape="1">
              <a:gsLst>
                <a:gs pos="0">
                  <a:srgbClr val="5DE0E6">
                    <a:alpha val="20000"/>
                  </a:srgbClr>
                </a:gs>
                <a:gs pos="100000">
                  <a:srgbClr val="004AAD">
                    <a:alpha val="20000"/>
                  </a:srgbClr>
                </a:gs>
              </a:gsLst>
              <a:lin ang="0"/>
            </a:gradFill>
          </p:spPr>
          <p:txBody>
            <a:bodyPr/>
            <a:lstStyle/>
            <a:p>
              <a:endParaRPr lang="en-PH"/>
            </a:p>
          </p:txBody>
        </p:sp>
        <p:sp>
          <p:nvSpPr>
            <p:cNvPr id="12" name="TextBox 12"/>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sp>
        <p:nvSpPr>
          <p:cNvPr id="13" name="TextBox 13"/>
          <p:cNvSpPr txBox="1"/>
          <p:nvPr/>
        </p:nvSpPr>
        <p:spPr>
          <a:xfrm rot="-65984">
            <a:off x="4466148" y="5237045"/>
            <a:ext cx="2152214" cy="1155409"/>
          </a:xfrm>
          <a:prstGeom prst="rect">
            <a:avLst/>
          </a:prstGeom>
        </p:spPr>
        <p:txBody>
          <a:bodyPr lIns="0" tIns="0" rIns="0" bIns="0" rtlCol="0" anchor="t">
            <a:spAutoFit/>
          </a:bodyPr>
          <a:lstStyle/>
          <a:p>
            <a:pPr marL="0" lvl="0" indent="0" algn="ctr">
              <a:lnSpc>
                <a:spcPts val="4566"/>
              </a:lnSpc>
              <a:spcBef>
                <a:spcPct val="0"/>
              </a:spcBef>
            </a:pPr>
            <a:r>
              <a:rPr lang="en-US" sz="3261">
                <a:solidFill>
                  <a:srgbClr val="FFFFFF">
                    <a:alpha val="19608"/>
                  </a:srgbClr>
                </a:solidFill>
                <a:latin typeface="Sailors"/>
                <a:ea typeface="Sailors"/>
                <a:cs typeface="Sailors"/>
                <a:sym typeface="Sailors"/>
              </a:rPr>
              <a:t>Input and output</a:t>
            </a:r>
          </a:p>
        </p:txBody>
      </p:sp>
      <p:grpSp>
        <p:nvGrpSpPr>
          <p:cNvPr id="14" name="Group 14"/>
          <p:cNvGrpSpPr/>
          <p:nvPr/>
        </p:nvGrpSpPr>
        <p:grpSpPr>
          <a:xfrm rot="718266">
            <a:off x="8236129" y="2917391"/>
            <a:ext cx="3909621" cy="5586859"/>
            <a:chOff x="0" y="0"/>
            <a:chExt cx="1009271" cy="1442251"/>
          </a:xfrm>
        </p:grpSpPr>
        <p:sp>
          <p:nvSpPr>
            <p:cNvPr id="15" name="Freeform 15"/>
            <p:cNvSpPr/>
            <p:nvPr/>
          </p:nvSpPr>
          <p:spPr>
            <a:xfrm>
              <a:off x="0" y="0"/>
              <a:ext cx="1009271" cy="1442251"/>
            </a:xfrm>
            <a:custGeom>
              <a:avLst/>
              <a:gdLst/>
              <a:ahLst/>
              <a:cxnLst/>
              <a:rect l="l" t="t" r="r" b="b"/>
              <a:pathLst>
                <a:path w="1009271" h="1442251">
                  <a:moveTo>
                    <a:pt x="100991" y="0"/>
                  </a:moveTo>
                  <a:lnTo>
                    <a:pt x="908279" y="0"/>
                  </a:lnTo>
                  <a:cubicBezTo>
                    <a:pt x="964055" y="0"/>
                    <a:pt x="1009271" y="45215"/>
                    <a:pt x="1009271" y="100991"/>
                  </a:cubicBezTo>
                  <a:lnTo>
                    <a:pt x="1009271" y="1341259"/>
                  </a:lnTo>
                  <a:cubicBezTo>
                    <a:pt x="1009271" y="1368044"/>
                    <a:pt x="998631" y="1393731"/>
                    <a:pt x="979691" y="1412671"/>
                  </a:cubicBezTo>
                  <a:cubicBezTo>
                    <a:pt x="960751" y="1431610"/>
                    <a:pt x="935064" y="1442251"/>
                    <a:pt x="908279" y="1442251"/>
                  </a:cubicBezTo>
                  <a:lnTo>
                    <a:pt x="100991" y="1442251"/>
                  </a:lnTo>
                  <a:cubicBezTo>
                    <a:pt x="45215" y="1442251"/>
                    <a:pt x="0" y="1397035"/>
                    <a:pt x="0" y="1341259"/>
                  </a:cubicBezTo>
                  <a:lnTo>
                    <a:pt x="0" y="100991"/>
                  </a:lnTo>
                  <a:cubicBezTo>
                    <a:pt x="0" y="45215"/>
                    <a:pt x="45215" y="0"/>
                    <a:pt x="100991" y="0"/>
                  </a:cubicBezTo>
                  <a:close/>
                </a:path>
              </a:pathLst>
            </a:custGeom>
            <a:gradFill rotWithShape="1">
              <a:gsLst>
                <a:gs pos="0">
                  <a:srgbClr val="8C52FF">
                    <a:alpha val="20000"/>
                  </a:srgbClr>
                </a:gs>
                <a:gs pos="100000">
                  <a:srgbClr val="5CE1E6">
                    <a:alpha val="20000"/>
                  </a:srgbClr>
                </a:gs>
              </a:gsLst>
              <a:lin ang="0"/>
            </a:gradFill>
          </p:spPr>
          <p:txBody>
            <a:bodyPr/>
            <a:lstStyle/>
            <a:p>
              <a:endParaRPr lang="en-PH"/>
            </a:p>
          </p:txBody>
        </p:sp>
        <p:sp>
          <p:nvSpPr>
            <p:cNvPr id="16" name="TextBox 16"/>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sp>
        <p:nvSpPr>
          <p:cNvPr id="17" name="TextBox 17"/>
          <p:cNvSpPr txBox="1"/>
          <p:nvPr/>
        </p:nvSpPr>
        <p:spPr>
          <a:xfrm rot="581500">
            <a:off x="9027154" y="5086171"/>
            <a:ext cx="2343605" cy="1155409"/>
          </a:xfrm>
          <a:prstGeom prst="rect">
            <a:avLst/>
          </a:prstGeom>
        </p:spPr>
        <p:txBody>
          <a:bodyPr lIns="0" tIns="0" rIns="0" bIns="0" rtlCol="0" anchor="t">
            <a:spAutoFit/>
          </a:bodyPr>
          <a:lstStyle/>
          <a:p>
            <a:pPr marL="0" lvl="0" indent="0" algn="ctr">
              <a:lnSpc>
                <a:spcPts val="4566"/>
              </a:lnSpc>
              <a:spcBef>
                <a:spcPct val="0"/>
              </a:spcBef>
            </a:pPr>
            <a:r>
              <a:rPr lang="en-US" sz="3261">
                <a:solidFill>
                  <a:srgbClr val="FFFFFF">
                    <a:alpha val="19608"/>
                  </a:srgbClr>
                </a:solidFill>
                <a:latin typeface="Sailors"/>
                <a:ea typeface="Sailors"/>
                <a:cs typeface="Sailors"/>
                <a:sym typeface="Sailors"/>
              </a:rPr>
              <a:t>Arithmetic operations</a:t>
            </a:r>
          </a:p>
        </p:txBody>
      </p:sp>
      <p:grpSp>
        <p:nvGrpSpPr>
          <p:cNvPr id="18" name="Group 18"/>
          <p:cNvGrpSpPr/>
          <p:nvPr/>
        </p:nvGrpSpPr>
        <p:grpSpPr>
          <a:xfrm rot="1128666">
            <a:off x="10566591" y="3098241"/>
            <a:ext cx="3849391" cy="5586859"/>
            <a:chOff x="0" y="0"/>
            <a:chExt cx="993722" cy="1442251"/>
          </a:xfrm>
        </p:grpSpPr>
        <p:sp>
          <p:nvSpPr>
            <p:cNvPr id="19" name="Freeform 19"/>
            <p:cNvSpPr/>
            <p:nvPr/>
          </p:nvSpPr>
          <p:spPr>
            <a:xfrm>
              <a:off x="0" y="0"/>
              <a:ext cx="993722" cy="1442251"/>
            </a:xfrm>
            <a:custGeom>
              <a:avLst/>
              <a:gdLst/>
              <a:ahLst/>
              <a:cxnLst/>
              <a:rect l="l" t="t" r="r" b="b"/>
              <a:pathLst>
                <a:path w="993722" h="1442251">
                  <a:moveTo>
                    <a:pt x="102572" y="0"/>
                  </a:moveTo>
                  <a:lnTo>
                    <a:pt x="891151" y="0"/>
                  </a:lnTo>
                  <a:cubicBezTo>
                    <a:pt x="918354" y="0"/>
                    <a:pt x="944444" y="10807"/>
                    <a:pt x="963680" y="30043"/>
                  </a:cubicBezTo>
                  <a:cubicBezTo>
                    <a:pt x="982916" y="49278"/>
                    <a:pt x="993722" y="75368"/>
                    <a:pt x="993722" y="102572"/>
                  </a:cubicBezTo>
                  <a:lnTo>
                    <a:pt x="993722" y="1339679"/>
                  </a:lnTo>
                  <a:cubicBezTo>
                    <a:pt x="993722" y="1366883"/>
                    <a:pt x="982916" y="1392972"/>
                    <a:pt x="963680" y="1412208"/>
                  </a:cubicBezTo>
                  <a:cubicBezTo>
                    <a:pt x="944444" y="1431444"/>
                    <a:pt x="918354" y="1442251"/>
                    <a:pt x="891151" y="1442251"/>
                  </a:cubicBezTo>
                  <a:lnTo>
                    <a:pt x="102572" y="1442251"/>
                  </a:lnTo>
                  <a:cubicBezTo>
                    <a:pt x="75368" y="1442251"/>
                    <a:pt x="49278" y="1431444"/>
                    <a:pt x="30043" y="1412208"/>
                  </a:cubicBezTo>
                  <a:cubicBezTo>
                    <a:pt x="10807" y="1392972"/>
                    <a:pt x="0" y="1366883"/>
                    <a:pt x="0" y="1339679"/>
                  </a:cubicBezTo>
                  <a:lnTo>
                    <a:pt x="0" y="102572"/>
                  </a:lnTo>
                  <a:cubicBezTo>
                    <a:pt x="0" y="75368"/>
                    <a:pt x="10807" y="49278"/>
                    <a:pt x="30043" y="30043"/>
                  </a:cubicBezTo>
                  <a:cubicBezTo>
                    <a:pt x="49278" y="10807"/>
                    <a:pt x="75368" y="0"/>
                    <a:pt x="102572" y="0"/>
                  </a:cubicBezTo>
                  <a:close/>
                </a:path>
              </a:pathLst>
            </a:custGeom>
            <a:gradFill rotWithShape="1">
              <a:gsLst>
                <a:gs pos="0">
                  <a:srgbClr val="004AAD">
                    <a:alpha val="20000"/>
                  </a:srgbClr>
                </a:gs>
                <a:gs pos="100000">
                  <a:srgbClr val="CB6CE6">
                    <a:alpha val="20000"/>
                  </a:srgbClr>
                </a:gs>
              </a:gsLst>
              <a:lin ang="0"/>
            </a:gradFill>
          </p:spPr>
          <p:txBody>
            <a:bodyPr/>
            <a:lstStyle/>
            <a:p>
              <a:endParaRPr lang="en-PH"/>
            </a:p>
          </p:txBody>
        </p:sp>
        <p:sp>
          <p:nvSpPr>
            <p:cNvPr id="20" name="TextBox 20"/>
            <p:cNvSpPr txBox="1"/>
            <p:nvPr/>
          </p:nvSpPr>
          <p:spPr>
            <a:xfrm>
              <a:off x="0" y="-38100"/>
              <a:ext cx="993722" cy="1480351"/>
            </a:xfrm>
            <a:prstGeom prst="rect">
              <a:avLst/>
            </a:prstGeom>
          </p:spPr>
          <p:txBody>
            <a:bodyPr lIns="50800" tIns="50800" rIns="50800" bIns="50800" rtlCol="0" anchor="ctr"/>
            <a:lstStyle/>
            <a:p>
              <a:pPr algn="ctr">
                <a:lnSpc>
                  <a:spcPts val="2226"/>
                </a:lnSpc>
              </a:pPr>
              <a:endParaRPr/>
            </a:p>
          </p:txBody>
        </p:sp>
      </p:grpSp>
      <p:grpSp>
        <p:nvGrpSpPr>
          <p:cNvPr id="21" name="Group 21"/>
          <p:cNvGrpSpPr/>
          <p:nvPr/>
        </p:nvGrpSpPr>
        <p:grpSpPr>
          <a:xfrm rot="402451">
            <a:off x="5968422" y="1990995"/>
            <a:ext cx="3909621" cy="5586859"/>
            <a:chOff x="0" y="0"/>
            <a:chExt cx="1009271" cy="1442251"/>
          </a:xfrm>
        </p:grpSpPr>
        <p:sp>
          <p:nvSpPr>
            <p:cNvPr id="22" name="Freeform 22"/>
            <p:cNvSpPr/>
            <p:nvPr/>
          </p:nvSpPr>
          <p:spPr>
            <a:xfrm>
              <a:off x="0" y="0"/>
              <a:ext cx="1009271" cy="1442251"/>
            </a:xfrm>
            <a:custGeom>
              <a:avLst/>
              <a:gdLst/>
              <a:ahLst/>
              <a:cxnLst/>
              <a:rect l="l" t="t" r="r" b="b"/>
              <a:pathLst>
                <a:path w="1009271" h="1442251">
                  <a:moveTo>
                    <a:pt x="100991" y="0"/>
                  </a:moveTo>
                  <a:lnTo>
                    <a:pt x="908279" y="0"/>
                  </a:lnTo>
                  <a:cubicBezTo>
                    <a:pt x="964055" y="0"/>
                    <a:pt x="1009271" y="45215"/>
                    <a:pt x="1009271" y="100991"/>
                  </a:cubicBezTo>
                  <a:lnTo>
                    <a:pt x="1009271" y="1341259"/>
                  </a:lnTo>
                  <a:cubicBezTo>
                    <a:pt x="1009271" y="1368044"/>
                    <a:pt x="998631" y="1393731"/>
                    <a:pt x="979691" y="1412671"/>
                  </a:cubicBezTo>
                  <a:cubicBezTo>
                    <a:pt x="960751" y="1431610"/>
                    <a:pt x="935064" y="1442251"/>
                    <a:pt x="908279" y="1442251"/>
                  </a:cubicBezTo>
                  <a:lnTo>
                    <a:pt x="100991" y="1442251"/>
                  </a:lnTo>
                  <a:cubicBezTo>
                    <a:pt x="45215" y="1442251"/>
                    <a:pt x="0" y="1397035"/>
                    <a:pt x="0" y="1341259"/>
                  </a:cubicBezTo>
                  <a:lnTo>
                    <a:pt x="0" y="100991"/>
                  </a:lnTo>
                  <a:cubicBezTo>
                    <a:pt x="0" y="45215"/>
                    <a:pt x="45215" y="0"/>
                    <a:pt x="100991" y="0"/>
                  </a:cubicBezTo>
                  <a:close/>
                </a:path>
              </a:pathLst>
            </a:custGeom>
            <a:gradFill rotWithShape="1">
              <a:gsLst>
                <a:gs pos="0">
                  <a:srgbClr val="8C52FF">
                    <a:alpha val="100000"/>
                  </a:srgbClr>
                </a:gs>
                <a:gs pos="100000">
                  <a:srgbClr val="5CE1E6">
                    <a:alpha val="100000"/>
                  </a:srgbClr>
                </a:gs>
              </a:gsLst>
              <a:lin ang="0"/>
            </a:gradFill>
          </p:spPr>
          <p:txBody>
            <a:bodyPr/>
            <a:lstStyle/>
            <a:p>
              <a:endParaRPr lang="en-PH"/>
            </a:p>
          </p:txBody>
        </p:sp>
        <p:sp>
          <p:nvSpPr>
            <p:cNvPr id="23" name="TextBox 23"/>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sp>
        <p:nvSpPr>
          <p:cNvPr id="24" name="TextBox 24"/>
          <p:cNvSpPr txBox="1"/>
          <p:nvPr/>
        </p:nvSpPr>
        <p:spPr>
          <a:xfrm rot="323389">
            <a:off x="6672434" y="4184487"/>
            <a:ext cx="2343605" cy="1155409"/>
          </a:xfrm>
          <a:prstGeom prst="rect">
            <a:avLst/>
          </a:prstGeom>
        </p:spPr>
        <p:txBody>
          <a:bodyPr lIns="0" tIns="0" rIns="0" bIns="0" rtlCol="0" anchor="t">
            <a:spAutoFit/>
          </a:bodyPr>
          <a:lstStyle/>
          <a:p>
            <a:pPr marL="0" lvl="0" indent="0" algn="ctr">
              <a:lnSpc>
                <a:spcPts val="4566"/>
              </a:lnSpc>
              <a:spcBef>
                <a:spcPct val="0"/>
              </a:spcBef>
            </a:pPr>
            <a:r>
              <a:rPr lang="en-US" sz="3261">
                <a:solidFill>
                  <a:srgbClr val="FFFFFF"/>
                </a:solidFill>
                <a:latin typeface="Sailors"/>
                <a:ea typeface="Sailors"/>
                <a:cs typeface="Sailors"/>
                <a:sym typeface="Sailors"/>
              </a:rPr>
              <a:t>Comparison and jump</a:t>
            </a:r>
          </a:p>
        </p:txBody>
      </p:sp>
      <p:sp>
        <p:nvSpPr>
          <p:cNvPr id="25" name="TextBox 25"/>
          <p:cNvSpPr txBox="1"/>
          <p:nvPr/>
        </p:nvSpPr>
        <p:spPr>
          <a:xfrm rot="1148573">
            <a:off x="11316132" y="5288031"/>
            <a:ext cx="2343605" cy="1155409"/>
          </a:xfrm>
          <a:prstGeom prst="rect">
            <a:avLst/>
          </a:prstGeom>
        </p:spPr>
        <p:txBody>
          <a:bodyPr lIns="0" tIns="0" rIns="0" bIns="0" rtlCol="0" anchor="t">
            <a:spAutoFit/>
          </a:bodyPr>
          <a:lstStyle/>
          <a:p>
            <a:pPr marL="0" lvl="0" indent="0" algn="ctr">
              <a:lnSpc>
                <a:spcPts val="4566"/>
              </a:lnSpc>
              <a:spcBef>
                <a:spcPct val="0"/>
              </a:spcBef>
            </a:pPr>
            <a:r>
              <a:rPr lang="en-US" sz="3261">
                <a:solidFill>
                  <a:srgbClr val="FFFFFF">
                    <a:alpha val="19608"/>
                  </a:srgbClr>
                </a:solidFill>
                <a:latin typeface="Sailors"/>
                <a:ea typeface="Sailors"/>
                <a:cs typeface="Sailors"/>
                <a:sym typeface="Sailors"/>
              </a:rPr>
              <a:t>Shift operation</a:t>
            </a:r>
          </a:p>
        </p:txBody>
      </p:sp>
      <p:grpSp>
        <p:nvGrpSpPr>
          <p:cNvPr id="26" name="Group 26"/>
          <p:cNvGrpSpPr/>
          <p:nvPr/>
        </p:nvGrpSpPr>
        <p:grpSpPr>
          <a:xfrm rot="1368365">
            <a:off x="12710760" y="3777283"/>
            <a:ext cx="3909621" cy="5586859"/>
            <a:chOff x="0" y="0"/>
            <a:chExt cx="1009271" cy="1442251"/>
          </a:xfrm>
        </p:grpSpPr>
        <p:sp>
          <p:nvSpPr>
            <p:cNvPr id="27" name="Freeform 27"/>
            <p:cNvSpPr/>
            <p:nvPr/>
          </p:nvSpPr>
          <p:spPr>
            <a:xfrm>
              <a:off x="0" y="0"/>
              <a:ext cx="1009271" cy="1442251"/>
            </a:xfrm>
            <a:custGeom>
              <a:avLst/>
              <a:gdLst/>
              <a:ahLst/>
              <a:cxnLst/>
              <a:rect l="l" t="t" r="r" b="b"/>
              <a:pathLst>
                <a:path w="1009271" h="1442251">
                  <a:moveTo>
                    <a:pt x="100991" y="0"/>
                  </a:moveTo>
                  <a:lnTo>
                    <a:pt x="908279" y="0"/>
                  </a:lnTo>
                  <a:cubicBezTo>
                    <a:pt x="964055" y="0"/>
                    <a:pt x="1009271" y="45215"/>
                    <a:pt x="1009271" y="100991"/>
                  </a:cubicBezTo>
                  <a:lnTo>
                    <a:pt x="1009271" y="1341259"/>
                  </a:lnTo>
                  <a:cubicBezTo>
                    <a:pt x="1009271" y="1368044"/>
                    <a:pt x="998631" y="1393731"/>
                    <a:pt x="979691" y="1412671"/>
                  </a:cubicBezTo>
                  <a:cubicBezTo>
                    <a:pt x="960751" y="1431610"/>
                    <a:pt x="935064" y="1442251"/>
                    <a:pt x="908279" y="1442251"/>
                  </a:cubicBezTo>
                  <a:lnTo>
                    <a:pt x="100991" y="1442251"/>
                  </a:lnTo>
                  <a:cubicBezTo>
                    <a:pt x="45215" y="1442251"/>
                    <a:pt x="0" y="1397035"/>
                    <a:pt x="0" y="1341259"/>
                  </a:cubicBezTo>
                  <a:lnTo>
                    <a:pt x="0" y="100991"/>
                  </a:lnTo>
                  <a:cubicBezTo>
                    <a:pt x="0" y="45215"/>
                    <a:pt x="45215" y="0"/>
                    <a:pt x="100991" y="0"/>
                  </a:cubicBezTo>
                  <a:close/>
                </a:path>
              </a:pathLst>
            </a:custGeom>
            <a:gradFill rotWithShape="1">
              <a:gsLst>
                <a:gs pos="0">
                  <a:srgbClr val="004AAD">
                    <a:alpha val="20000"/>
                  </a:srgbClr>
                </a:gs>
                <a:gs pos="100000">
                  <a:srgbClr val="CB6CE6">
                    <a:alpha val="20000"/>
                  </a:srgbClr>
                </a:gs>
              </a:gsLst>
              <a:lin ang="0"/>
            </a:gradFill>
          </p:spPr>
          <p:txBody>
            <a:bodyPr/>
            <a:lstStyle/>
            <a:p>
              <a:endParaRPr lang="en-PH"/>
            </a:p>
          </p:txBody>
        </p:sp>
        <p:sp>
          <p:nvSpPr>
            <p:cNvPr id="28" name="TextBox 28"/>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sp>
        <p:nvSpPr>
          <p:cNvPr id="29" name="TextBox 29"/>
          <p:cNvSpPr txBox="1"/>
          <p:nvPr/>
        </p:nvSpPr>
        <p:spPr>
          <a:xfrm rot="1414250">
            <a:off x="13512812" y="5663607"/>
            <a:ext cx="2343605" cy="1726909"/>
          </a:xfrm>
          <a:prstGeom prst="rect">
            <a:avLst/>
          </a:prstGeom>
        </p:spPr>
        <p:txBody>
          <a:bodyPr lIns="0" tIns="0" rIns="0" bIns="0" rtlCol="0" anchor="t">
            <a:spAutoFit/>
          </a:bodyPr>
          <a:lstStyle/>
          <a:p>
            <a:pPr marL="0" lvl="0" indent="0" algn="ctr">
              <a:lnSpc>
                <a:spcPts val="4566"/>
              </a:lnSpc>
              <a:spcBef>
                <a:spcPct val="0"/>
              </a:spcBef>
            </a:pPr>
            <a:r>
              <a:rPr lang="en-US" sz="3261">
                <a:solidFill>
                  <a:srgbClr val="FFFFFF">
                    <a:alpha val="19608"/>
                  </a:srgbClr>
                </a:solidFill>
                <a:latin typeface="Sailors"/>
                <a:ea typeface="Sailors"/>
                <a:cs typeface="Sailors"/>
                <a:sym typeface="Sailors"/>
              </a:rPr>
              <a:t>Bitwise logic operation</a:t>
            </a:r>
          </a:p>
        </p:txBody>
      </p:sp>
      <p:sp>
        <p:nvSpPr>
          <p:cNvPr id="33" name="TextBox 33"/>
          <p:cNvSpPr txBox="1"/>
          <p:nvPr/>
        </p:nvSpPr>
        <p:spPr>
          <a:xfrm>
            <a:off x="165271" y="185810"/>
            <a:ext cx="8921288" cy="493638"/>
          </a:xfrm>
          <a:prstGeom prst="rect">
            <a:avLst/>
          </a:prstGeom>
        </p:spPr>
        <p:txBody>
          <a:bodyPr lIns="0" tIns="0" rIns="0" bIns="0" rtlCol="0" anchor="t">
            <a:spAutoFit/>
          </a:bodyPr>
          <a:lstStyle/>
          <a:p>
            <a:pPr marL="0" lvl="0" indent="0" algn="l">
              <a:lnSpc>
                <a:spcPts val="3615"/>
              </a:lnSpc>
              <a:spcBef>
                <a:spcPct val="0"/>
              </a:spcBef>
            </a:pPr>
            <a:r>
              <a:rPr lang="en-US" sz="3228" b="1" spc="-96">
                <a:solidFill>
                  <a:srgbClr val="FFFFFF"/>
                </a:solidFill>
                <a:latin typeface="Poppins Bold"/>
                <a:ea typeface="Poppins Bold"/>
                <a:cs typeface="Poppins Bold"/>
                <a:sym typeface="Poppins Bold"/>
              </a:rPr>
              <a:t>6.6 Instruction Set in Assembly Language</a:t>
            </a:r>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sp>
        <p:nvSpPr>
          <p:cNvPr id="3" name="TextBox 3"/>
          <p:cNvSpPr txBox="1"/>
          <p:nvPr/>
        </p:nvSpPr>
        <p:spPr>
          <a:xfrm>
            <a:off x="347832" y="1542562"/>
            <a:ext cx="9682484"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Comparisons and Jumps</a:t>
            </a:r>
          </a:p>
        </p:txBody>
      </p:sp>
      <p:grpSp>
        <p:nvGrpSpPr>
          <p:cNvPr id="4" name="Group 4"/>
          <p:cNvGrpSpPr/>
          <p:nvPr/>
        </p:nvGrpSpPr>
        <p:grpSpPr>
          <a:xfrm>
            <a:off x="0" y="-36799"/>
            <a:ext cx="9251830" cy="1065499"/>
            <a:chOff x="0" y="0"/>
            <a:chExt cx="3442595" cy="396471"/>
          </a:xfrm>
        </p:grpSpPr>
        <p:sp>
          <p:nvSpPr>
            <p:cNvPr id="5" name="Freeform 5"/>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7" name="TextBox 7"/>
          <p:cNvSpPr txBox="1"/>
          <p:nvPr/>
        </p:nvSpPr>
        <p:spPr>
          <a:xfrm>
            <a:off x="347832" y="2222312"/>
            <a:ext cx="17041968" cy="514334"/>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involves conditional / unconditional “jump” to a location in the memory address. </a:t>
            </a:r>
          </a:p>
        </p:txBody>
      </p:sp>
      <p:grpSp>
        <p:nvGrpSpPr>
          <p:cNvPr id="8" name="Group 8"/>
          <p:cNvGrpSpPr/>
          <p:nvPr/>
        </p:nvGrpSpPr>
        <p:grpSpPr>
          <a:xfrm>
            <a:off x="1450223" y="3593863"/>
            <a:ext cx="3276218" cy="762473"/>
            <a:chOff x="0" y="0"/>
            <a:chExt cx="910857" cy="211983"/>
          </a:xfrm>
        </p:grpSpPr>
        <p:sp>
          <p:nvSpPr>
            <p:cNvPr id="9" name="Freeform 9"/>
            <p:cNvSpPr/>
            <p:nvPr/>
          </p:nvSpPr>
          <p:spPr>
            <a:xfrm>
              <a:off x="0" y="0"/>
              <a:ext cx="910857" cy="211983"/>
            </a:xfrm>
            <a:custGeom>
              <a:avLst/>
              <a:gdLst/>
              <a:ahLst/>
              <a:cxnLst/>
              <a:rect l="l" t="t" r="r" b="b"/>
              <a:pathLst>
                <a:path w="910857" h="211983">
                  <a:moveTo>
                    <a:pt x="105992" y="0"/>
                  </a:moveTo>
                  <a:lnTo>
                    <a:pt x="804865" y="0"/>
                  </a:lnTo>
                  <a:cubicBezTo>
                    <a:pt x="832976" y="0"/>
                    <a:pt x="859935" y="11167"/>
                    <a:pt x="879812" y="31044"/>
                  </a:cubicBezTo>
                  <a:cubicBezTo>
                    <a:pt x="899690" y="50922"/>
                    <a:pt x="910857" y="77881"/>
                    <a:pt x="910857" y="105992"/>
                  </a:cubicBezTo>
                  <a:lnTo>
                    <a:pt x="910857" y="105992"/>
                  </a:lnTo>
                  <a:cubicBezTo>
                    <a:pt x="910857" y="134102"/>
                    <a:pt x="899690" y="161062"/>
                    <a:pt x="879812" y="180939"/>
                  </a:cubicBezTo>
                  <a:cubicBezTo>
                    <a:pt x="859935" y="200816"/>
                    <a:pt x="832976" y="211983"/>
                    <a:pt x="804865"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FFDE59"/>
            </a:solidFill>
          </p:spPr>
          <p:txBody>
            <a:bodyPr/>
            <a:lstStyle/>
            <a:p>
              <a:endParaRPr lang="en-PH"/>
            </a:p>
          </p:txBody>
        </p:sp>
        <p:sp>
          <p:nvSpPr>
            <p:cNvPr id="10" name="TextBox 10"/>
            <p:cNvSpPr txBox="1"/>
            <p:nvPr/>
          </p:nvSpPr>
          <p:spPr>
            <a:xfrm>
              <a:off x="0" y="-28575"/>
              <a:ext cx="910857" cy="240558"/>
            </a:xfrm>
            <a:prstGeom prst="rect">
              <a:avLst/>
            </a:prstGeom>
          </p:spPr>
          <p:txBody>
            <a:bodyPr lIns="50800" tIns="50800" rIns="50800" bIns="50800" rtlCol="0" anchor="ctr"/>
            <a:lstStyle/>
            <a:p>
              <a:pPr algn="ctr">
                <a:lnSpc>
                  <a:spcPts val="2595"/>
                </a:lnSpc>
              </a:pPr>
              <a:endParaRPr/>
            </a:p>
          </p:txBody>
        </p:sp>
      </p:grpSp>
      <p:grpSp>
        <p:nvGrpSpPr>
          <p:cNvPr id="11" name="Group 11"/>
          <p:cNvGrpSpPr/>
          <p:nvPr/>
        </p:nvGrpSpPr>
        <p:grpSpPr>
          <a:xfrm>
            <a:off x="1450223" y="4515917"/>
            <a:ext cx="3276218" cy="762473"/>
            <a:chOff x="0" y="0"/>
            <a:chExt cx="910857" cy="211983"/>
          </a:xfrm>
        </p:grpSpPr>
        <p:sp>
          <p:nvSpPr>
            <p:cNvPr id="12" name="Freeform 12"/>
            <p:cNvSpPr/>
            <p:nvPr/>
          </p:nvSpPr>
          <p:spPr>
            <a:xfrm>
              <a:off x="0" y="0"/>
              <a:ext cx="910857" cy="211983"/>
            </a:xfrm>
            <a:custGeom>
              <a:avLst/>
              <a:gdLst/>
              <a:ahLst/>
              <a:cxnLst/>
              <a:rect l="l" t="t" r="r" b="b"/>
              <a:pathLst>
                <a:path w="910857" h="211983">
                  <a:moveTo>
                    <a:pt x="105992" y="0"/>
                  </a:moveTo>
                  <a:lnTo>
                    <a:pt x="804865" y="0"/>
                  </a:lnTo>
                  <a:cubicBezTo>
                    <a:pt x="832976" y="0"/>
                    <a:pt x="859935" y="11167"/>
                    <a:pt x="879812" y="31044"/>
                  </a:cubicBezTo>
                  <a:cubicBezTo>
                    <a:pt x="899690" y="50922"/>
                    <a:pt x="910857" y="77881"/>
                    <a:pt x="910857" y="105992"/>
                  </a:cubicBezTo>
                  <a:lnTo>
                    <a:pt x="910857" y="105992"/>
                  </a:lnTo>
                  <a:cubicBezTo>
                    <a:pt x="910857" y="134102"/>
                    <a:pt x="899690" y="161062"/>
                    <a:pt x="879812" y="180939"/>
                  </a:cubicBezTo>
                  <a:cubicBezTo>
                    <a:pt x="859935" y="200816"/>
                    <a:pt x="832976" y="211983"/>
                    <a:pt x="804865"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FFDE59"/>
            </a:solidFill>
          </p:spPr>
          <p:txBody>
            <a:bodyPr/>
            <a:lstStyle/>
            <a:p>
              <a:endParaRPr lang="en-PH"/>
            </a:p>
          </p:txBody>
        </p:sp>
        <p:sp>
          <p:nvSpPr>
            <p:cNvPr id="13" name="TextBox 13"/>
            <p:cNvSpPr txBox="1"/>
            <p:nvPr/>
          </p:nvSpPr>
          <p:spPr>
            <a:xfrm>
              <a:off x="0" y="-28575"/>
              <a:ext cx="910857" cy="240558"/>
            </a:xfrm>
            <a:prstGeom prst="rect">
              <a:avLst/>
            </a:prstGeom>
          </p:spPr>
          <p:txBody>
            <a:bodyPr lIns="50800" tIns="50800" rIns="50800" bIns="50800" rtlCol="0" anchor="ctr"/>
            <a:lstStyle/>
            <a:p>
              <a:pPr algn="ctr">
                <a:lnSpc>
                  <a:spcPts val="2595"/>
                </a:lnSpc>
              </a:pPr>
              <a:endParaRPr/>
            </a:p>
          </p:txBody>
        </p:sp>
      </p:grpSp>
      <p:grpSp>
        <p:nvGrpSpPr>
          <p:cNvPr id="14" name="Group 14"/>
          <p:cNvGrpSpPr/>
          <p:nvPr/>
        </p:nvGrpSpPr>
        <p:grpSpPr>
          <a:xfrm>
            <a:off x="1450223" y="5440808"/>
            <a:ext cx="3276218" cy="762473"/>
            <a:chOff x="0" y="0"/>
            <a:chExt cx="910857" cy="211983"/>
          </a:xfrm>
        </p:grpSpPr>
        <p:sp>
          <p:nvSpPr>
            <p:cNvPr id="15" name="Freeform 15"/>
            <p:cNvSpPr/>
            <p:nvPr/>
          </p:nvSpPr>
          <p:spPr>
            <a:xfrm>
              <a:off x="0" y="0"/>
              <a:ext cx="910857" cy="211983"/>
            </a:xfrm>
            <a:custGeom>
              <a:avLst/>
              <a:gdLst/>
              <a:ahLst/>
              <a:cxnLst/>
              <a:rect l="l" t="t" r="r" b="b"/>
              <a:pathLst>
                <a:path w="910857" h="211983">
                  <a:moveTo>
                    <a:pt x="105992" y="0"/>
                  </a:moveTo>
                  <a:lnTo>
                    <a:pt x="804865" y="0"/>
                  </a:lnTo>
                  <a:cubicBezTo>
                    <a:pt x="832976" y="0"/>
                    <a:pt x="859935" y="11167"/>
                    <a:pt x="879812" y="31044"/>
                  </a:cubicBezTo>
                  <a:cubicBezTo>
                    <a:pt x="899690" y="50922"/>
                    <a:pt x="910857" y="77881"/>
                    <a:pt x="910857" y="105992"/>
                  </a:cubicBezTo>
                  <a:lnTo>
                    <a:pt x="910857" y="105992"/>
                  </a:lnTo>
                  <a:cubicBezTo>
                    <a:pt x="910857" y="134102"/>
                    <a:pt x="899690" y="161062"/>
                    <a:pt x="879812" y="180939"/>
                  </a:cubicBezTo>
                  <a:cubicBezTo>
                    <a:pt x="859935" y="200816"/>
                    <a:pt x="832976" y="211983"/>
                    <a:pt x="804865"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FFDE59"/>
            </a:solidFill>
          </p:spPr>
          <p:txBody>
            <a:bodyPr/>
            <a:lstStyle/>
            <a:p>
              <a:endParaRPr lang="en-PH"/>
            </a:p>
          </p:txBody>
        </p:sp>
        <p:sp>
          <p:nvSpPr>
            <p:cNvPr id="16" name="TextBox 16"/>
            <p:cNvSpPr txBox="1"/>
            <p:nvPr/>
          </p:nvSpPr>
          <p:spPr>
            <a:xfrm>
              <a:off x="0" y="-28575"/>
              <a:ext cx="910857" cy="240558"/>
            </a:xfrm>
            <a:prstGeom prst="rect">
              <a:avLst/>
            </a:prstGeom>
          </p:spPr>
          <p:txBody>
            <a:bodyPr lIns="50800" tIns="50800" rIns="50800" bIns="50800" rtlCol="0" anchor="ctr"/>
            <a:lstStyle/>
            <a:p>
              <a:pPr algn="ctr">
                <a:lnSpc>
                  <a:spcPts val="2595"/>
                </a:lnSpc>
              </a:pPr>
              <a:endParaRPr/>
            </a:p>
          </p:txBody>
        </p:sp>
      </p:grpSp>
      <p:grpSp>
        <p:nvGrpSpPr>
          <p:cNvPr id="17" name="Group 17"/>
          <p:cNvGrpSpPr/>
          <p:nvPr/>
        </p:nvGrpSpPr>
        <p:grpSpPr>
          <a:xfrm>
            <a:off x="1450223" y="6365699"/>
            <a:ext cx="3276218" cy="762473"/>
            <a:chOff x="0" y="0"/>
            <a:chExt cx="910857" cy="211983"/>
          </a:xfrm>
        </p:grpSpPr>
        <p:sp>
          <p:nvSpPr>
            <p:cNvPr id="18" name="Freeform 18"/>
            <p:cNvSpPr/>
            <p:nvPr/>
          </p:nvSpPr>
          <p:spPr>
            <a:xfrm>
              <a:off x="0" y="0"/>
              <a:ext cx="910857" cy="211983"/>
            </a:xfrm>
            <a:custGeom>
              <a:avLst/>
              <a:gdLst/>
              <a:ahLst/>
              <a:cxnLst/>
              <a:rect l="l" t="t" r="r" b="b"/>
              <a:pathLst>
                <a:path w="910857" h="211983">
                  <a:moveTo>
                    <a:pt x="105992" y="0"/>
                  </a:moveTo>
                  <a:lnTo>
                    <a:pt x="804865" y="0"/>
                  </a:lnTo>
                  <a:cubicBezTo>
                    <a:pt x="832976" y="0"/>
                    <a:pt x="859935" y="11167"/>
                    <a:pt x="879812" y="31044"/>
                  </a:cubicBezTo>
                  <a:cubicBezTo>
                    <a:pt x="899690" y="50922"/>
                    <a:pt x="910857" y="77881"/>
                    <a:pt x="910857" y="105992"/>
                  </a:cubicBezTo>
                  <a:lnTo>
                    <a:pt x="910857" y="105992"/>
                  </a:lnTo>
                  <a:cubicBezTo>
                    <a:pt x="910857" y="134102"/>
                    <a:pt x="899690" y="161062"/>
                    <a:pt x="879812" y="180939"/>
                  </a:cubicBezTo>
                  <a:cubicBezTo>
                    <a:pt x="859935" y="200816"/>
                    <a:pt x="832976" y="211983"/>
                    <a:pt x="804865"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FFDE59"/>
            </a:solidFill>
          </p:spPr>
          <p:txBody>
            <a:bodyPr/>
            <a:lstStyle/>
            <a:p>
              <a:endParaRPr lang="en-PH"/>
            </a:p>
          </p:txBody>
        </p:sp>
        <p:sp>
          <p:nvSpPr>
            <p:cNvPr id="19" name="TextBox 19"/>
            <p:cNvSpPr txBox="1"/>
            <p:nvPr/>
          </p:nvSpPr>
          <p:spPr>
            <a:xfrm>
              <a:off x="0" y="-28575"/>
              <a:ext cx="910857" cy="240558"/>
            </a:xfrm>
            <a:prstGeom prst="rect">
              <a:avLst/>
            </a:prstGeom>
          </p:spPr>
          <p:txBody>
            <a:bodyPr lIns="50800" tIns="50800" rIns="50800" bIns="50800" rtlCol="0" anchor="ctr"/>
            <a:lstStyle/>
            <a:p>
              <a:pPr algn="ctr">
                <a:lnSpc>
                  <a:spcPts val="2595"/>
                </a:lnSpc>
              </a:pPr>
              <a:endParaRPr/>
            </a:p>
          </p:txBody>
        </p:sp>
      </p:grpSp>
      <p:grpSp>
        <p:nvGrpSpPr>
          <p:cNvPr id="20" name="Group 20"/>
          <p:cNvGrpSpPr/>
          <p:nvPr/>
        </p:nvGrpSpPr>
        <p:grpSpPr>
          <a:xfrm>
            <a:off x="1450223" y="7290590"/>
            <a:ext cx="3276218" cy="762473"/>
            <a:chOff x="0" y="0"/>
            <a:chExt cx="910857" cy="211983"/>
          </a:xfrm>
        </p:grpSpPr>
        <p:sp>
          <p:nvSpPr>
            <p:cNvPr id="21" name="Freeform 21"/>
            <p:cNvSpPr/>
            <p:nvPr/>
          </p:nvSpPr>
          <p:spPr>
            <a:xfrm>
              <a:off x="0" y="0"/>
              <a:ext cx="910857" cy="211983"/>
            </a:xfrm>
            <a:custGeom>
              <a:avLst/>
              <a:gdLst/>
              <a:ahLst/>
              <a:cxnLst/>
              <a:rect l="l" t="t" r="r" b="b"/>
              <a:pathLst>
                <a:path w="910857" h="211983">
                  <a:moveTo>
                    <a:pt x="105992" y="0"/>
                  </a:moveTo>
                  <a:lnTo>
                    <a:pt x="804865" y="0"/>
                  </a:lnTo>
                  <a:cubicBezTo>
                    <a:pt x="832976" y="0"/>
                    <a:pt x="859935" y="11167"/>
                    <a:pt x="879812" y="31044"/>
                  </a:cubicBezTo>
                  <a:cubicBezTo>
                    <a:pt x="899690" y="50922"/>
                    <a:pt x="910857" y="77881"/>
                    <a:pt x="910857" y="105992"/>
                  </a:cubicBezTo>
                  <a:lnTo>
                    <a:pt x="910857" y="105992"/>
                  </a:lnTo>
                  <a:cubicBezTo>
                    <a:pt x="910857" y="134102"/>
                    <a:pt x="899690" y="161062"/>
                    <a:pt x="879812" y="180939"/>
                  </a:cubicBezTo>
                  <a:cubicBezTo>
                    <a:pt x="859935" y="200816"/>
                    <a:pt x="832976" y="211983"/>
                    <a:pt x="804865"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FFDE59"/>
            </a:solidFill>
          </p:spPr>
          <p:txBody>
            <a:bodyPr/>
            <a:lstStyle/>
            <a:p>
              <a:endParaRPr lang="en-PH"/>
            </a:p>
          </p:txBody>
        </p:sp>
        <p:sp>
          <p:nvSpPr>
            <p:cNvPr id="22" name="TextBox 22"/>
            <p:cNvSpPr txBox="1"/>
            <p:nvPr/>
          </p:nvSpPr>
          <p:spPr>
            <a:xfrm>
              <a:off x="0" y="-28575"/>
              <a:ext cx="910857" cy="240558"/>
            </a:xfrm>
            <a:prstGeom prst="rect">
              <a:avLst/>
            </a:prstGeom>
          </p:spPr>
          <p:txBody>
            <a:bodyPr lIns="50800" tIns="50800" rIns="50800" bIns="50800" rtlCol="0" anchor="ctr"/>
            <a:lstStyle/>
            <a:p>
              <a:pPr algn="ctr">
                <a:lnSpc>
                  <a:spcPts val="2595"/>
                </a:lnSpc>
              </a:pPr>
              <a:endParaRPr/>
            </a:p>
          </p:txBody>
        </p:sp>
      </p:grpSp>
      <p:sp>
        <p:nvSpPr>
          <p:cNvPr id="23" name="TextBox 23"/>
          <p:cNvSpPr txBox="1"/>
          <p:nvPr/>
        </p:nvSpPr>
        <p:spPr>
          <a:xfrm>
            <a:off x="2027250" y="2965246"/>
            <a:ext cx="2122163" cy="628617"/>
          </a:xfrm>
          <a:prstGeom prst="rect">
            <a:avLst/>
          </a:prstGeom>
        </p:spPr>
        <p:txBody>
          <a:bodyPr lIns="0" tIns="0" rIns="0" bIns="0" rtlCol="0" anchor="t">
            <a:spAutoFit/>
          </a:bodyPr>
          <a:lstStyle/>
          <a:p>
            <a:pPr algn="ctr">
              <a:lnSpc>
                <a:spcPts val="5400"/>
              </a:lnSpc>
            </a:pPr>
            <a:r>
              <a:rPr lang="en-US" sz="3000">
                <a:solidFill>
                  <a:srgbClr val="2D3240"/>
                </a:solidFill>
                <a:latin typeface="Alatsi"/>
                <a:ea typeface="Alatsi"/>
                <a:cs typeface="Alatsi"/>
                <a:sym typeface="Alatsi"/>
              </a:rPr>
              <a:t>Opcode</a:t>
            </a:r>
          </a:p>
        </p:txBody>
      </p:sp>
      <p:grpSp>
        <p:nvGrpSpPr>
          <p:cNvPr id="24" name="Group 24"/>
          <p:cNvGrpSpPr/>
          <p:nvPr/>
        </p:nvGrpSpPr>
        <p:grpSpPr>
          <a:xfrm>
            <a:off x="4909647" y="3593863"/>
            <a:ext cx="2615176" cy="762473"/>
            <a:chOff x="0" y="0"/>
            <a:chExt cx="727073" cy="211983"/>
          </a:xfrm>
        </p:grpSpPr>
        <p:sp>
          <p:nvSpPr>
            <p:cNvPr id="25" name="Freeform 25"/>
            <p:cNvSpPr/>
            <p:nvPr/>
          </p:nvSpPr>
          <p:spPr>
            <a:xfrm>
              <a:off x="0" y="0"/>
              <a:ext cx="727073" cy="211983"/>
            </a:xfrm>
            <a:custGeom>
              <a:avLst/>
              <a:gdLst/>
              <a:ahLst/>
              <a:cxnLst/>
              <a:rect l="l" t="t" r="r" b="b"/>
              <a:pathLst>
                <a:path w="727073" h="211983">
                  <a:moveTo>
                    <a:pt x="105992" y="0"/>
                  </a:moveTo>
                  <a:lnTo>
                    <a:pt x="621081" y="0"/>
                  </a:lnTo>
                  <a:cubicBezTo>
                    <a:pt x="649192" y="0"/>
                    <a:pt x="676152" y="11167"/>
                    <a:pt x="696029" y="31044"/>
                  </a:cubicBezTo>
                  <a:cubicBezTo>
                    <a:pt x="715906" y="50922"/>
                    <a:pt x="727073" y="77881"/>
                    <a:pt x="727073" y="105992"/>
                  </a:cubicBezTo>
                  <a:lnTo>
                    <a:pt x="727073" y="105992"/>
                  </a:lnTo>
                  <a:cubicBezTo>
                    <a:pt x="727073" y="134102"/>
                    <a:pt x="715906" y="161062"/>
                    <a:pt x="696029" y="180939"/>
                  </a:cubicBezTo>
                  <a:cubicBezTo>
                    <a:pt x="676152" y="200816"/>
                    <a:pt x="649192" y="211983"/>
                    <a:pt x="621081"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019D97"/>
            </a:solidFill>
          </p:spPr>
          <p:txBody>
            <a:bodyPr/>
            <a:lstStyle/>
            <a:p>
              <a:endParaRPr lang="en-PH"/>
            </a:p>
          </p:txBody>
        </p:sp>
        <p:sp>
          <p:nvSpPr>
            <p:cNvPr id="26" name="TextBox 26"/>
            <p:cNvSpPr txBox="1"/>
            <p:nvPr/>
          </p:nvSpPr>
          <p:spPr>
            <a:xfrm>
              <a:off x="0" y="-28575"/>
              <a:ext cx="727073" cy="240558"/>
            </a:xfrm>
            <a:prstGeom prst="rect">
              <a:avLst/>
            </a:prstGeom>
          </p:spPr>
          <p:txBody>
            <a:bodyPr lIns="50800" tIns="50800" rIns="50800" bIns="50800" rtlCol="0" anchor="ctr"/>
            <a:lstStyle/>
            <a:p>
              <a:pPr algn="ctr">
                <a:lnSpc>
                  <a:spcPts val="2595"/>
                </a:lnSpc>
              </a:pPr>
              <a:endParaRPr/>
            </a:p>
          </p:txBody>
        </p:sp>
      </p:grpSp>
      <p:grpSp>
        <p:nvGrpSpPr>
          <p:cNvPr id="27" name="Group 27"/>
          <p:cNvGrpSpPr/>
          <p:nvPr/>
        </p:nvGrpSpPr>
        <p:grpSpPr>
          <a:xfrm>
            <a:off x="4909647" y="4515917"/>
            <a:ext cx="2615176" cy="762473"/>
            <a:chOff x="0" y="0"/>
            <a:chExt cx="727073" cy="211983"/>
          </a:xfrm>
        </p:grpSpPr>
        <p:sp>
          <p:nvSpPr>
            <p:cNvPr id="28" name="Freeform 28"/>
            <p:cNvSpPr/>
            <p:nvPr/>
          </p:nvSpPr>
          <p:spPr>
            <a:xfrm>
              <a:off x="0" y="0"/>
              <a:ext cx="727073" cy="211983"/>
            </a:xfrm>
            <a:custGeom>
              <a:avLst/>
              <a:gdLst/>
              <a:ahLst/>
              <a:cxnLst/>
              <a:rect l="l" t="t" r="r" b="b"/>
              <a:pathLst>
                <a:path w="727073" h="211983">
                  <a:moveTo>
                    <a:pt x="105992" y="0"/>
                  </a:moveTo>
                  <a:lnTo>
                    <a:pt x="621081" y="0"/>
                  </a:lnTo>
                  <a:cubicBezTo>
                    <a:pt x="649192" y="0"/>
                    <a:pt x="676152" y="11167"/>
                    <a:pt x="696029" y="31044"/>
                  </a:cubicBezTo>
                  <a:cubicBezTo>
                    <a:pt x="715906" y="50922"/>
                    <a:pt x="727073" y="77881"/>
                    <a:pt x="727073" y="105992"/>
                  </a:cubicBezTo>
                  <a:lnTo>
                    <a:pt x="727073" y="105992"/>
                  </a:lnTo>
                  <a:cubicBezTo>
                    <a:pt x="727073" y="134102"/>
                    <a:pt x="715906" y="161062"/>
                    <a:pt x="696029" y="180939"/>
                  </a:cubicBezTo>
                  <a:cubicBezTo>
                    <a:pt x="676152" y="200816"/>
                    <a:pt x="649192" y="211983"/>
                    <a:pt x="621081"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019D97"/>
            </a:solidFill>
          </p:spPr>
          <p:txBody>
            <a:bodyPr/>
            <a:lstStyle/>
            <a:p>
              <a:endParaRPr lang="en-PH"/>
            </a:p>
          </p:txBody>
        </p:sp>
        <p:sp>
          <p:nvSpPr>
            <p:cNvPr id="29" name="TextBox 29"/>
            <p:cNvSpPr txBox="1"/>
            <p:nvPr/>
          </p:nvSpPr>
          <p:spPr>
            <a:xfrm>
              <a:off x="0" y="-28575"/>
              <a:ext cx="727073" cy="240558"/>
            </a:xfrm>
            <a:prstGeom prst="rect">
              <a:avLst/>
            </a:prstGeom>
          </p:spPr>
          <p:txBody>
            <a:bodyPr lIns="50800" tIns="50800" rIns="50800" bIns="50800" rtlCol="0" anchor="ctr"/>
            <a:lstStyle/>
            <a:p>
              <a:pPr algn="ctr">
                <a:lnSpc>
                  <a:spcPts val="2595"/>
                </a:lnSpc>
              </a:pPr>
              <a:endParaRPr/>
            </a:p>
          </p:txBody>
        </p:sp>
      </p:grpSp>
      <p:grpSp>
        <p:nvGrpSpPr>
          <p:cNvPr id="30" name="Group 30"/>
          <p:cNvGrpSpPr/>
          <p:nvPr/>
        </p:nvGrpSpPr>
        <p:grpSpPr>
          <a:xfrm>
            <a:off x="4909647" y="5453951"/>
            <a:ext cx="2615176" cy="762473"/>
            <a:chOff x="0" y="0"/>
            <a:chExt cx="727073" cy="211983"/>
          </a:xfrm>
        </p:grpSpPr>
        <p:sp>
          <p:nvSpPr>
            <p:cNvPr id="31" name="Freeform 31"/>
            <p:cNvSpPr/>
            <p:nvPr/>
          </p:nvSpPr>
          <p:spPr>
            <a:xfrm>
              <a:off x="0" y="0"/>
              <a:ext cx="727073" cy="211983"/>
            </a:xfrm>
            <a:custGeom>
              <a:avLst/>
              <a:gdLst/>
              <a:ahLst/>
              <a:cxnLst/>
              <a:rect l="l" t="t" r="r" b="b"/>
              <a:pathLst>
                <a:path w="727073" h="211983">
                  <a:moveTo>
                    <a:pt x="105992" y="0"/>
                  </a:moveTo>
                  <a:lnTo>
                    <a:pt x="621081" y="0"/>
                  </a:lnTo>
                  <a:cubicBezTo>
                    <a:pt x="649192" y="0"/>
                    <a:pt x="676152" y="11167"/>
                    <a:pt x="696029" y="31044"/>
                  </a:cubicBezTo>
                  <a:cubicBezTo>
                    <a:pt x="715906" y="50922"/>
                    <a:pt x="727073" y="77881"/>
                    <a:pt x="727073" y="105992"/>
                  </a:cubicBezTo>
                  <a:lnTo>
                    <a:pt x="727073" y="105992"/>
                  </a:lnTo>
                  <a:cubicBezTo>
                    <a:pt x="727073" y="134102"/>
                    <a:pt x="715906" y="161062"/>
                    <a:pt x="696029" y="180939"/>
                  </a:cubicBezTo>
                  <a:cubicBezTo>
                    <a:pt x="676152" y="200816"/>
                    <a:pt x="649192" y="211983"/>
                    <a:pt x="621081"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019D97"/>
            </a:solidFill>
          </p:spPr>
          <p:txBody>
            <a:bodyPr/>
            <a:lstStyle/>
            <a:p>
              <a:endParaRPr lang="en-PH"/>
            </a:p>
          </p:txBody>
        </p:sp>
        <p:sp>
          <p:nvSpPr>
            <p:cNvPr id="32" name="TextBox 32"/>
            <p:cNvSpPr txBox="1"/>
            <p:nvPr/>
          </p:nvSpPr>
          <p:spPr>
            <a:xfrm>
              <a:off x="0" y="-28575"/>
              <a:ext cx="727073" cy="240558"/>
            </a:xfrm>
            <a:prstGeom prst="rect">
              <a:avLst/>
            </a:prstGeom>
          </p:spPr>
          <p:txBody>
            <a:bodyPr lIns="50800" tIns="50800" rIns="50800" bIns="50800" rtlCol="0" anchor="ctr"/>
            <a:lstStyle/>
            <a:p>
              <a:pPr algn="ctr">
                <a:lnSpc>
                  <a:spcPts val="2595"/>
                </a:lnSpc>
              </a:pPr>
              <a:endParaRPr/>
            </a:p>
          </p:txBody>
        </p:sp>
      </p:grpSp>
      <p:grpSp>
        <p:nvGrpSpPr>
          <p:cNvPr id="33" name="Group 33"/>
          <p:cNvGrpSpPr/>
          <p:nvPr/>
        </p:nvGrpSpPr>
        <p:grpSpPr>
          <a:xfrm>
            <a:off x="4909647" y="6378349"/>
            <a:ext cx="2615176" cy="762473"/>
            <a:chOff x="0" y="0"/>
            <a:chExt cx="727073" cy="211983"/>
          </a:xfrm>
        </p:grpSpPr>
        <p:sp>
          <p:nvSpPr>
            <p:cNvPr id="34" name="Freeform 34"/>
            <p:cNvSpPr/>
            <p:nvPr/>
          </p:nvSpPr>
          <p:spPr>
            <a:xfrm>
              <a:off x="0" y="0"/>
              <a:ext cx="727073" cy="211983"/>
            </a:xfrm>
            <a:custGeom>
              <a:avLst/>
              <a:gdLst/>
              <a:ahLst/>
              <a:cxnLst/>
              <a:rect l="l" t="t" r="r" b="b"/>
              <a:pathLst>
                <a:path w="727073" h="211983">
                  <a:moveTo>
                    <a:pt x="105992" y="0"/>
                  </a:moveTo>
                  <a:lnTo>
                    <a:pt x="621081" y="0"/>
                  </a:lnTo>
                  <a:cubicBezTo>
                    <a:pt x="649192" y="0"/>
                    <a:pt x="676152" y="11167"/>
                    <a:pt x="696029" y="31044"/>
                  </a:cubicBezTo>
                  <a:cubicBezTo>
                    <a:pt x="715906" y="50922"/>
                    <a:pt x="727073" y="77881"/>
                    <a:pt x="727073" y="105992"/>
                  </a:cubicBezTo>
                  <a:lnTo>
                    <a:pt x="727073" y="105992"/>
                  </a:lnTo>
                  <a:cubicBezTo>
                    <a:pt x="727073" y="134102"/>
                    <a:pt x="715906" y="161062"/>
                    <a:pt x="696029" y="180939"/>
                  </a:cubicBezTo>
                  <a:cubicBezTo>
                    <a:pt x="676152" y="200816"/>
                    <a:pt x="649192" y="211983"/>
                    <a:pt x="621081"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019D97"/>
            </a:solidFill>
          </p:spPr>
          <p:txBody>
            <a:bodyPr/>
            <a:lstStyle/>
            <a:p>
              <a:endParaRPr lang="en-PH"/>
            </a:p>
          </p:txBody>
        </p:sp>
        <p:sp>
          <p:nvSpPr>
            <p:cNvPr id="35" name="TextBox 35"/>
            <p:cNvSpPr txBox="1"/>
            <p:nvPr/>
          </p:nvSpPr>
          <p:spPr>
            <a:xfrm>
              <a:off x="0" y="-28575"/>
              <a:ext cx="727073" cy="240558"/>
            </a:xfrm>
            <a:prstGeom prst="rect">
              <a:avLst/>
            </a:prstGeom>
          </p:spPr>
          <p:txBody>
            <a:bodyPr lIns="50800" tIns="50800" rIns="50800" bIns="50800" rtlCol="0" anchor="ctr"/>
            <a:lstStyle/>
            <a:p>
              <a:pPr algn="ctr">
                <a:lnSpc>
                  <a:spcPts val="2595"/>
                </a:lnSpc>
              </a:pPr>
              <a:endParaRPr/>
            </a:p>
          </p:txBody>
        </p:sp>
      </p:grpSp>
      <p:grpSp>
        <p:nvGrpSpPr>
          <p:cNvPr id="36" name="Group 36"/>
          <p:cNvGrpSpPr/>
          <p:nvPr/>
        </p:nvGrpSpPr>
        <p:grpSpPr>
          <a:xfrm>
            <a:off x="4909647" y="7302747"/>
            <a:ext cx="2615176" cy="762473"/>
            <a:chOff x="0" y="0"/>
            <a:chExt cx="727073" cy="211983"/>
          </a:xfrm>
        </p:grpSpPr>
        <p:sp>
          <p:nvSpPr>
            <p:cNvPr id="37" name="Freeform 37"/>
            <p:cNvSpPr/>
            <p:nvPr/>
          </p:nvSpPr>
          <p:spPr>
            <a:xfrm>
              <a:off x="0" y="0"/>
              <a:ext cx="727073" cy="211983"/>
            </a:xfrm>
            <a:custGeom>
              <a:avLst/>
              <a:gdLst/>
              <a:ahLst/>
              <a:cxnLst/>
              <a:rect l="l" t="t" r="r" b="b"/>
              <a:pathLst>
                <a:path w="727073" h="211983">
                  <a:moveTo>
                    <a:pt x="105992" y="0"/>
                  </a:moveTo>
                  <a:lnTo>
                    <a:pt x="621081" y="0"/>
                  </a:lnTo>
                  <a:cubicBezTo>
                    <a:pt x="649192" y="0"/>
                    <a:pt x="676152" y="11167"/>
                    <a:pt x="696029" y="31044"/>
                  </a:cubicBezTo>
                  <a:cubicBezTo>
                    <a:pt x="715906" y="50922"/>
                    <a:pt x="727073" y="77881"/>
                    <a:pt x="727073" y="105992"/>
                  </a:cubicBezTo>
                  <a:lnTo>
                    <a:pt x="727073" y="105992"/>
                  </a:lnTo>
                  <a:cubicBezTo>
                    <a:pt x="727073" y="134102"/>
                    <a:pt x="715906" y="161062"/>
                    <a:pt x="696029" y="180939"/>
                  </a:cubicBezTo>
                  <a:cubicBezTo>
                    <a:pt x="676152" y="200816"/>
                    <a:pt x="649192" y="211983"/>
                    <a:pt x="621081"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019D97"/>
            </a:solidFill>
          </p:spPr>
          <p:txBody>
            <a:bodyPr/>
            <a:lstStyle/>
            <a:p>
              <a:endParaRPr lang="en-PH"/>
            </a:p>
          </p:txBody>
        </p:sp>
        <p:sp>
          <p:nvSpPr>
            <p:cNvPr id="38" name="TextBox 38"/>
            <p:cNvSpPr txBox="1"/>
            <p:nvPr/>
          </p:nvSpPr>
          <p:spPr>
            <a:xfrm>
              <a:off x="0" y="-28575"/>
              <a:ext cx="727073" cy="240558"/>
            </a:xfrm>
            <a:prstGeom prst="rect">
              <a:avLst/>
            </a:prstGeom>
          </p:spPr>
          <p:txBody>
            <a:bodyPr lIns="50800" tIns="50800" rIns="50800" bIns="50800" rtlCol="0" anchor="ctr"/>
            <a:lstStyle/>
            <a:p>
              <a:pPr algn="ctr">
                <a:lnSpc>
                  <a:spcPts val="2595"/>
                </a:lnSpc>
              </a:pPr>
              <a:endParaRPr/>
            </a:p>
          </p:txBody>
        </p:sp>
      </p:grpSp>
      <p:sp>
        <p:nvSpPr>
          <p:cNvPr id="39" name="TextBox 39"/>
          <p:cNvSpPr txBox="1"/>
          <p:nvPr/>
        </p:nvSpPr>
        <p:spPr>
          <a:xfrm>
            <a:off x="5156153" y="2987948"/>
            <a:ext cx="2122163" cy="628617"/>
          </a:xfrm>
          <a:prstGeom prst="rect">
            <a:avLst/>
          </a:prstGeom>
        </p:spPr>
        <p:txBody>
          <a:bodyPr lIns="0" tIns="0" rIns="0" bIns="0" rtlCol="0" anchor="t">
            <a:spAutoFit/>
          </a:bodyPr>
          <a:lstStyle/>
          <a:p>
            <a:pPr algn="ctr">
              <a:lnSpc>
                <a:spcPts val="5400"/>
              </a:lnSpc>
            </a:pPr>
            <a:r>
              <a:rPr lang="en-US" sz="3000">
                <a:solidFill>
                  <a:srgbClr val="2D3240"/>
                </a:solidFill>
                <a:latin typeface="Alatsi"/>
                <a:ea typeface="Alatsi"/>
                <a:cs typeface="Alatsi"/>
                <a:sym typeface="Alatsi"/>
              </a:rPr>
              <a:t>Operand</a:t>
            </a:r>
          </a:p>
        </p:txBody>
      </p:sp>
      <p:grpSp>
        <p:nvGrpSpPr>
          <p:cNvPr id="40" name="Group 40"/>
          <p:cNvGrpSpPr/>
          <p:nvPr/>
        </p:nvGrpSpPr>
        <p:grpSpPr>
          <a:xfrm>
            <a:off x="7751453" y="3593863"/>
            <a:ext cx="9256330" cy="762473"/>
            <a:chOff x="0" y="0"/>
            <a:chExt cx="2573452" cy="211983"/>
          </a:xfrm>
        </p:grpSpPr>
        <p:sp>
          <p:nvSpPr>
            <p:cNvPr id="41" name="Freeform 41"/>
            <p:cNvSpPr/>
            <p:nvPr/>
          </p:nvSpPr>
          <p:spPr>
            <a:xfrm>
              <a:off x="0" y="0"/>
              <a:ext cx="2573452" cy="211983"/>
            </a:xfrm>
            <a:custGeom>
              <a:avLst/>
              <a:gdLst/>
              <a:ahLst/>
              <a:cxnLst/>
              <a:rect l="l" t="t" r="r" b="b"/>
              <a:pathLst>
                <a:path w="2573452" h="211983">
                  <a:moveTo>
                    <a:pt x="42656" y="0"/>
                  </a:moveTo>
                  <a:lnTo>
                    <a:pt x="2530796" y="0"/>
                  </a:lnTo>
                  <a:cubicBezTo>
                    <a:pt x="2542109" y="0"/>
                    <a:pt x="2552959" y="4494"/>
                    <a:pt x="2560958" y="12494"/>
                  </a:cubicBezTo>
                  <a:cubicBezTo>
                    <a:pt x="2568958" y="20493"/>
                    <a:pt x="2573452" y="31343"/>
                    <a:pt x="2573452" y="42656"/>
                  </a:cubicBezTo>
                  <a:lnTo>
                    <a:pt x="2573452" y="169327"/>
                  </a:lnTo>
                  <a:cubicBezTo>
                    <a:pt x="2573452" y="192886"/>
                    <a:pt x="2554354" y="211983"/>
                    <a:pt x="2530796" y="211983"/>
                  </a:cubicBezTo>
                  <a:lnTo>
                    <a:pt x="42656" y="211983"/>
                  </a:lnTo>
                  <a:cubicBezTo>
                    <a:pt x="19098" y="211983"/>
                    <a:pt x="0" y="192886"/>
                    <a:pt x="0" y="169327"/>
                  </a:cubicBezTo>
                  <a:lnTo>
                    <a:pt x="0" y="42656"/>
                  </a:lnTo>
                  <a:cubicBezTo>
                    <a:pt x="0" y="31343"/>
                    <a:pt x="4494" y="20493"/>
                    <a:pt x="12494" y="12494"/>
                  </a:cubicBezTo>
                  <a:cubicBezTo>
                    <a:pt x="20493" y="4494"/>
                    <a:pt x="31343" y="0"/>
                    <a:pt x="42656" y="0"/>
                  </a:cubicBezTo>
                  <a:close/>
                </a:path>
              </a:pathLst>
            </a:custGeom>
            <a:solidFill>
              <a:srgbClr val="642EC7"/>
            </a:solidFill>
          </p:spPr>
          <p:txBody>
            <a:bodyPr/>
            <a:lstStyle/>
            <a:p>
              <a:endParaRPr lang="en-PH"/>
            </a:p>
          </p:txBody>
        </p:sp>
        <p:sp>
          <p:nvSpPr>
            <p:cNvPr id="42" name="TextBox 42"/>
            <p:cNvSpPr txBox="1"/>
            <p:nvPr/>
          </p:nvSpPr>
          <p:spPr>
            <a:xfrm>
              <a:off x="0" y="-28575"/>
              <a:ext cx="2573452" cy="240558"/>
            </a:xfrm>
            <a:prstGeom prst="rect">
              <a:avLst/>
            </a:prstGeom>
          </p:spPr>
          <p:txBody>
            <a:bodyPr lIns="50800" tIns="50800" rIns="50800" bIns="50800" rtlCol="0" anchor="ctr"/>
            <a:lstStyle/>
            <a:p>
              <a:pPr algn="ctr">
                <a:lnSpc>
                  <a:spcPts val="2595"/>
                </a:lnSpc>
              </a:pPr>
              <a:endParaRPr/>
            </a:p>
          </p:txBody>
        </p:sp>
      </p:grpSp>
      <p:sp>
        <p:nvSpPr>
          <p:cNvPr id="43" name="TextBox 43"/>
          <p:cNvSpPr txBox="1"/>
          <p:nvPr/>
        </p:nvSpPr>
        <p:spPr>
          <a:xfrm>
            <a:off x="11318536" y="2965246"/>
            <a:ext cx="2122163" cy="628617"/>
          </a:xfrm>
          <a:prstGeom prst="rect">
            <a:avLst/>
          </a:prstGeom>
        </p:spPr>
        <p:txBody>
          <a:bodyPr lIns="0" tIns="0" rIns="0" bIns="0" rtlCol="0" anchor="t">
            <a:spAutoFit/>
          </a:bodyPr>
          <a:lstStyle/>
          <a:p>
            <a:pPr algn="ctr">
              <a:lnSpc>
                <a:spcPts val="5400"/>
              </a:lnSpc>
            </a:pPr>
            <a:r>
              <a:rPr lang="en-US" sz="3000">
                <a:solidFill>
                  <a:srgbClr val="2D3240"/>
                </a:solidFill>
                <a:latin typeface="Alatsi"/>
                <a:ea typeface="Alatsi"/>
                <a:cs typeface="Alatsi"/>
                <a:sym typeface="Alatsi"/>
              </a:rPr>
              <a:t>Explanation</a:t>
            </a:r>
          </a:p>
        </p:txBody>
      </p:sp>
      <p:grpSp>
        <p:nvGrpSpPr>
          <p:cNvPr id="44" name="Group 44"/>
          <p:cNvGrpSpPr/>
          <p:nvPr/>
        </p:nvGrpSpPr>
        <p:grpSpPr>
          <a:xfrm>
            <a:off x="7751453" y="4515917"/>
            <a:ext cx="9256330" cy="762473"/>
            <a:chOff x="0" y="0"/>
            <a:chExt cx="2573452" cy="211983"/>
          </a:xfrm>
        </p:grpSpPr>
        <p:sp>
          <p:nvSpPr>
            <p:cNvPr id="45" name="Freeform 45"/>
            <p:cNvSpPr/>
            <p:nvPr/>
          </p:nvSpPr>
          <p:spPr>
            <a:xfrm>
              <a:off x="0" y="0"/>
              <a:ext cx="2573452" cy="211983"/>
            </a:xfrm>
            <a:custGeom>
              <a:avLst/>
              <a:gdLst/>
              <a:ahLst/>
              <a:cxnLst/>
              <a:rect l="l" t="t" r="r" b="b"/>
              <a:pathLst>
                <a:path w="2573452" h="211983">
                  <a:moveTo>
                    <a:pt x="42656" y="0"/>
                  </a:moveTo>
                  <a:lnTo>
                    <a:pt x="2530796" y="0"/>
                  </a:lnTo>
                  <a:cubicBezTo>
                    <a:pt x="2542109" y="0"/>
                    <a:pt x="2552959" y="4494"/>
                    <a:pt x="2560958" y="12494"/>
                  </a:cubicBezTo>
                  <a:cubicBezTo>
                    <a:pt x="2568958" y="20493"/>
                    <a:pt x="2573452" y="31343"/>
                    <a:pt x="2573452" y="42656"/>
                  </a:cubicBezTo>
                  <a:lnTo>
                    <a:pt x="2573452" y="169327"/>
                  </a:lnTo>
                  <a:cubicBezTo>
                    <a:pt x="2573452" y="192886"/>
                    <a:pt x="2554354" y="211983"/>
                    <a:pt x="2530796" y="211983"/>
                  </a:cubicBezTo>
                  <a:lnTo>
                    <a:pt x="42656" y="211983"/>
                  </a:lnTo>
                  <a:cubicBezTo>
                    <a:pt x="19098" y="211983"/>
                    <a:pt x="0" y="192886"/>
                    <a:pt x="0" y="169327"/>
                  </a:cubicBezTo>
                  <a:lnTo>
                    <a:pt x="0" y="42656"/>
                  </a:lnTo>
                  <a:cubicBezTo>
                    <a:pt x="0" y="31343"/>
                    <a:pt x="4494" y="20493"/>
                    <a:pt x="12494" y="12494"/>
                  </a:cubicBezTo>
                  <a:cubicBezTo>
                    <a:pt x="20493" y="4494"/>
                    <a:pt x="31343" y="0"/>
                    <a:pt x="42656" y="0"/>
                  </a:cubicBezTo>
                  <a:close/>
                </a:path>
              </a:pathLst>
            </a:custGeom>
            <a:solidFill>
              <a:srgbClr val="642EC7"/>
            </a:solidFill>
          </p:spPr>
          <p:txBody>
            <a:bodyPr/>
            <a:lstStyle/>
            <a:p>
              <a:endParaRPr lang="en-PH"/>
            </a:p>
          </p:txBody>
        </p:sp>
        <p:sp>
          <p:nvSpPr>
            <p:cNvPr id="46" name="TextBox 46"/>
            <p:cNvSpPr txBox="1"/>
            <p:nvPr/>
          </p:nvSpPr>
          <p:spPr>
            <a:xfrm>
              <a:off x="0" y="-28575"/>
              <a:ext cx="2573452" cy="240558"/>
            </a:xfrm>
            <a:prstGeom prst="rect">
              <a:avLst/>
            </a:prstGeom>
          </p:spPr>
          <p:txBody>
            <a:bodyPr lIns="50800" tIns="50800" rIns="50800" bIns="50800" rtlCol="0" anchor="ctr"/>
            <a:lstStyle/>
            <a:p>
              <a:pPr algn="ctr">
                <a:lnSpc>
                  <a:spcPts val="2595"/>
                </a:lnSpc>
              </a:pPr>
              <a:endParaRPr/>
            </a:p>
          </p:txBody>
        </p:sp>
      </p:grpSp>
      <p:grpSp>
        <p:nvGrpSpPr>
          <p:cNvPr id="47" name="Group 47"/>
          <p:cNvGrpSpPr/>
          <p:nvPr/>
        </p:nvGrpSpPr>
        <p:grpSpPr>
          <a:xfrm>
            <a:off x="7751453" y="5440315"/>
            <a:ext cx="9256330" cy="762473"/>
            <a:chOff x="0" y="0"/>
            <a:chExt cx="2573452" cy="211983"/>
          </a:xfrm>
        </p:grpSpPr>
        <p:sp>
          <p:nvSpPr>
            <p:cNvPr id="48" name="Freeform 48"/>
            <p:cNvSpPr/>
            <p:nvPr/>
          </p:nvSpPr>
          <p:spPr>
            <a:xfrm>
              <a:off x="0" y="0"/>
              <a:ext cx="2573452" cy="211983"/>
            </a:xfrm>
            <a:custGeom>
              <a:avLst/>
              <a:gdLst/>
              <a:ahLst/>
              <a:cxnLst/>
              <a:rect l="l" t="t" r="r" b="b"/>
              <a:pathLst>
                <a:path w="2573452" h="211983">
                  <a:moveTo>
                    <a:pt x="42656" y="0"/>
                  </a:moveTo>
                  <a:lnTo>
                    <a:pt x="2530796" y="0"/>
                  </a:lnTo>
                  <a:cubicBezTo>
                    <a:pt x="2542109" y="0"/>
                    <a:pt x="2552959" y="4494"/>
                    <a:pt x="2560958" y="12494"/>
                  </a:cubicBezTo>
                  <a:cubicBezTo>
                    <a:pt x="2568958" y="20493"/>
                    <a:pt x="2573452" y="31343"/>
                    <a:pt x="2573452" y="42656"/>
                  </a:cubicBezTo>
                  <a:lnTo>
                    <a:pt x="2573452" y="169327"/>
                  </a:lnTo>
                  <a:cubicBezTo>
                    <a:pt x="2573452" y="192886"/>
                    <a:pt x="2554354" y="211983"/>
                    <a:pt x="2530796" y="211983"/>
                  </a:cubicBezTo>
                  <a:lnTo>
                    <a:pt x="42656" y="211983"/>
                  </a:lnTo>
                  <a:cubicBezTo>
                    <a:pt x="19098" y="211983"/>
                    <a:pt x="0" y="192886"/>
                    <a:pt x="0" y="169327"/>
                  </a:cubicBezTo>
                  <a:lnTo>
                    <a:pt x="0" y="42656"/>
                  </a:lnTo>
                  <a:cubicBezTo>
                    <a:pt x="0" y="31343"/>
                    <a:pt x="4494" y="20493"/>
                    <a:pt x="12494" y="12494"/>
                  </a:cubicBezTo>
                  <a:cubicBezTo>
                    <a:pt x="20493" y="4494"/>
                    <a:pt x="31343" y="0"/>
                    <a:pt x="42656" y="0"/>
                  </a:cubicBezTo>
                  <a:close/>
                </a:path>
              </a:pathLst>
            </a:custGeom>
            <a:solidFill>
              <a:srgbClr val="642EC7"/>
            </a:solidFill>
          </p:spPr>
          <p:txBody>
            <a:bodyPr/>
            <a:lstStyle/>
            <a:p>
              <a:endParaRPr lang="en-PH"/>
            </a:p>
          </p:txBody>
        </p:sp>
        <p:sp>
          <p:nvSpPr>
            <p:cNvPr id="49" name="TextBox 49"/>
            <p:cNvSpPr txBox="1"/>
            <p:nvPr/>
          </p:nvSpPr>
          <p:spPr>
            <a:xfrm>
              <a:off x="0" y="-28575"/>
              <a:ext cx="2573452" cy="240558"/>
            </a:xfrm>
            <a:prstGeom prst="rect">
              <a:avLst/>
            </a:prstGeom>
          </p:spPr>
          <p:txBody>
            <a:bodyPr lIns="50800" tIns="50800" rIns="50800" bIns="50800" rtlCol="0" anchor="ctr"/>
            <a:lstStyle/>
            <a:p>
              <a:pPr algn="ctr">
                <a:lnSpc>
                  <a:spcPts val="2595"/>
                </a:lnSpc>
              </a:pPr>
              <a:endParaRPr/>
            </a:p>
          </p:txBody>
        </p:sp>
      </p:grpSp>
      <p:grpSp>
        <p:nvGrpSpPr>
          <p:cNvPr id="50" name="Group 50"/>
          <p:cNvGrpSpPr/>
          <p:nvPr/>
        </p:nvGrpSpPr>
        <p:grpSpPr>
          <a:xfrm>
            <a:off x="7797108" y="6362370"/>
            <a:ext cx="9256330" cy="762473"/>
            <a:chOff x="0" y="0"/>
            <a:chExt cx="2573452" cy="211983"/>
          </a:xfrm>
        </p:grpSpPr>
        <p:sp>
          <p:nvSpPr>
            <p:cNvPr id="51" name="Freeform 51"/>
            <p:cNvSpPr/>
            <p:nvPr/>
          </p:nvSpPr>
          <p:spPr>
            <a:xfrm>
              <a:off x="0" y="0"/>
              <a:ext cx="2573452" cy="211983"/>
            </a:xfrm>
            <a:custGeom>
              <a:avLst/>
              <a:gdLst/>
              <a:ahLst/>
              <a:cxnLst/>
              <a:rect l="l" t="t" r="r" b="b"/>
              <a:pathLst>
                <a:path w="2573452" h="211983">
                  <a:moveTo>
                    <a:pt x="42656" y="0"/>
                  </a:moveTo>
                  <a:lnTo>
                    <a:pt x="2530796" y="0"/>
                  </a:lnTo>
                  <a:cubicBezTo>
                    <a:pt x="2542109" y="0"/>
                    <a:pt x="2552959" y="4494"/>
                    <a:pt x="2560958" y="12494"/>
                  </a:cubicBezTo>
                  <a:cubicBezTo>
                    <a:pt x="2568958" y="20493"/>
                    <a:pt x="2573452" y="31343"/>
                    <a:pt x="2573452" y="42656"/>
                  </a:cubicBezTo>
                  <a:lnTo>
                    <a:pt x="2573452" y="169327"/>
                  </a:lnTo>
                  <a:cubicBezTo>
                    <a:pt x="2573452" y="192886"/>
                    <a:pt x="2554354" y="211983"/>
                    <a:pt x="2530796" y="211983"/>
                  </a:cubicBezTo>
                  <a:lnTo>
                    <a:pt x="42656" y="211983"/>
                  </a:lnTo>
                  <a:cubicBezTo>
                    <a:pt x="19098" y="211983"/>
                    <a:pt x="0" y="192886"/>
                    <a:pt x="0" y="169327"/>
                  </a:cubicBezTo>
                  <a:lnTo>
                    <a:pt x="0" y="42656"/>
                  </a:lnTo>
                  <a:cubicBezTo>
                    <a:pt x="0" y="31343"/>
                    <a:pt x="4494" y="20493"/>
                    <a:pt x="12494" y="12494"/>
                  </a:cubicBezTo>
                  <a:cubicBezTo>
                    <a:pt x="20493" y="4494"/>
                    <a:pt x="31343" y="0"/>
                    <a:pt x="42656" y="0"/>
                  </a:cubicBezTo>
                  <a:close/>
                </a:path>
              </a:pathLst>
            </a:custGeom>
            <a:solidFill>
              <a:srgbClr val="642EC7"/>
            </a:solidFill>
          </p:spPr>
          <p:txBody>
            <a:bodyPr/>
            <a:lstStyle/>
            <a:p>
              <a:endParaRPr lang="en-PH"/>
            </a:p>
          </p:txBody>
        </p:sp>
        <p:sp>
          <p:nvSpPr>
            <p:cNvPr id="52" name="TextBox 52"/>
            <p:cNvSpPr txBox="1"/>
            <p:nvPr/>
          </p:nvSpPr>
          <p:spPr>
            <a:xfrm>
              <a:off x="0" y="-28575"/>
              <a:ext cx="2573452" cy="240558"/>
            </a:xfrm>
            <a:prstGeom prst="rect">
              <a:avLst/>
            </a:prstGeom>
          </p:spPr>
          <p:txBody>
            <a:bodyPr lIns="50800" tIns="50800" rIns="50800" bIns="50800" rtlCol="0" anchor="ctr"/>
            <a:lstStyle/>
            <a:p>
              <a:pPr algn="ctr">
                <a:lnSpc>
                  <a:spcPts val="2595"/>
                </a:lnSpc>
              </a:pPr>
              <a:endParaRPr/>
            </a:p>
          </p:txBody>
        </p:sp>
      </p:grpSp>
      <p:grpSp>
        <p:nvGrpSpPr>
          <p:cNvPr id="53" name="Group 53"/>
          <p:cNvGrpSpPr/>
          <p:nvPr/>
        </p:nvGrpSpPr>
        <p:grpSpPr>
          <a:xfrm>
            <a:off x="7797108" y="7302747"/>
            <a:ext cx="9256330" cy="762473"/>
            <a:chOff x="0" y="0"/>
            <a:chExt cx="2573452" cy="211983"/>
          </a:xfrm>
        </p:grpSpPr>
        <p:sp>
          <p:nvSpPr>
            <p:cNvPr id="54" name="Freeform 54"/>
            <p:cNvSpPr/>
            <p:nvPr/>
          </p:nvSpPr>
          <p:spPr>
            <a:xfrm>
              <a:off x="0" y="0"/>
              <a:ext cx="2573452" cy="211983"/>
            </a:xfrm>
            <a:custGeom>
              <a:avLst/>
              <a:gdLst/>
              <a:ahLst/>
              <a:cxnLst/>
              <a:rect l="l" t="t" r="r" b="b"/>
              <a:pathLst>
                <a:path w="2573452" h="211983">
                  <a:moveTo>
                    <a:pt x="42656" y="0"/>
                  </a:moveTo>
                  <a:lnTo>
                    <a:pt x="2530796" y="0"/>
                  </a:lnTo>
                  <a:cubicBezTo>
                    <a:pt x="2542109" y="0"/>
                    <a:pt x="2552959" y="4494"/>
                    <a:pt x="2560958" y="12494"/>
                  </a:cubicBezTo>
                  <a:cubicBezTo>
                    <a:pt x="2568958" y="20493"/>
                    <a:pt x="2573452" y="31343"/>
                    <a:pt x="2573452" y="42656"/>
                  </a:cubicBezTo>
                  <a:lnTo>
                    <a:pt x="2573452" y="169327"/>
                  </a:lnTo>
                  <a:cubicBezTo>
                    <a:pt x="2573452" y="192886"/>
                    <a:pt x="2554354" y="211983"/>
                    <a:pt x="2530796" y="211983"/>
                  </a:cubicBezTo>
                  <a:lnTo>
                    <a:pt x="42656" y="211983"/>
                  </a:lnTo>
                  <a:cubicBezTo>
                    <a:pt x="19098" y="211983"/>
                    <a:pt x="0" y="192886"/>
                    <a:pt x="0" y="169327"/>
                  </a:cubicBezTo>
                  <a:lnTo>
                    <a:pt x="0" y="42656"/>
                  </a:lnTo>
                  <a:cubicBezTo>
                    <a:pt x="0" y="31343"/>
                    <a:pt x="4494" y="20493"/>
                    <a:pt x="12494" y="12494"/>
                  </a:cubicBezTo>
                  <a:cubicBezTo>
                    <a:pt x="20493" y="4494"/>
                    <a:pt x="31343" y="0"/>
                    <a:pt x="42656" y="0"/>
                  </a:cubicBezTo>
                  <a:close/>
                </a:path>
              </a:pathLst>
            </a:custGeom>
            <a:solidFill>
              <a:srgbClr val="642EC7"/>
            </a:solidFill>
          </p:spPr>
          <p:txBody>
            <a:bodyPr/>
            <a:lstStyle/>
            <a:p>
              <a:endParaRPr lang="en-PH"/>
            </a:p>
          </p:txBody>
        </p:sp>
        <p:sp>
          <p:nvSpPr>
            <p:cNvPr id="55" name="TextBox 55"/>
            <p:cNvSpPr txBox="1"/>
            <p:nvPr/>
          </p:nvSpPr>
          <p:spPr>
            <a:xfrm>
              <a:off x="0" y="-28575"/>
              <a:ext cx="2573452" cy="240558"/>
            </a:xfrm>
            <a:prstGeom prst="rect">
              <a:avLst/>
            </a:prstGeom>
          </p:spPr>
          <p:txBody>
            <a:bodyPr lIns="50800" tIns="50800" rIns="50800" bIns="50800" rtlCol="0" anchor="ctr"/>
            <a:lstStyle/>
            <a:p>
              <a:pPr algn="ctr">
                <a:lnSpc>
                  <a:spcPts val="2595"/>
                </a:lnSpc>
              </a:pPr>
              <a:endParaRPr/>
            </a:p>
          </p:txBody>
        </p:sp>
      </p:grpSp>
      <p:sp>
        <p:nvSpPr>
          <p:cNvPr id="56" name="TextBox 56"/>
          <p:cNvSpPr txBox="1"/>
          <p:nvPr/>
        </p:nvSpPr>
        <p:spPr>
          <a:xfrm>
            <a:off x="1698019" y="3647773"/>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JMP</a:t>
            </a:r>
          </a:p>
        </p:txBody>
      </p:sp>
      <p:sp>
        <p:nvSpPr>
          <p:cNvPr id="57" name="TextBox 57"/>
          <p:cNvSpPr txBox="1"/>
          <p:nvPr/>
        </p:nvSpPr>
        <p:spPr>
          <a:xfrm>
            <a:off x="1698019" y="4569827"/>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CMP</a:t>
            </a:r>
          </a:p>
        </p:txBody>
      </p:sp>
      <p:sp>
        <p:nvSpPr>
          <p:cNvPr id="58" name="TextBox 58"/>
          <p:cNvSpPr txBox="1"/>
          <p:nvPr/>
        </p:nvSpPr>
        <p:spPr>
          <a:xfrm>
            <a:off x="1698019" y="6409995"/>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CMI</a:t>
            </a:r>
          </a:p>
        </p:txBody>
      </p:sp>
      <p:sp>
        <p:nvSpPr>
          <p:cNvPr id="59" name="TextBox 59"/>
          <p:cNvSpPr txBox="1"/>
          <p:nvPr/>
        </p:nvSpPr>
        <p:spPr>
          <a:xfrm>
            <a:off x="1698019" y="7347247"/>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JPE</a:t>
            </a:r>
          </a:p>
        </p:txBody>
      </p:sp>
      <p:sp>
        <p:nvSpPr>
          <p:cNvPr id="60" name="TextBox 60"/>
          <p:cNvSpPr txBox="1"/>
          <p:nvPr/>
        </p:nvSpPr>
        <p:spPr>
          <a:xfrm>
            <a:off x="5298463" y="3695064"/>
            <a:ext cx="1837542"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&lt;Address&gt;</a:t>
            </a:r>
          </a:p>
        </p:txBody>
      </p:sp>
      <p:sp>
        <p:nvSpPr>
          <p:cNvPr id="61" name="TextBox 61"/>
          <p:cNvSpPr txBox="1"/>
          <p:nvPr/>
        </p:nvSpPr>
        <p:spPr>
          <a:xfrm>
            <a:off x="5219105" y="5555152"/>
            <a:ext cx="1837542"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#n</a:t>
            </a:r>
          </a:p>
        </p:txBody>
      </p:sp>
      <p:sp>
        <p:nvSpPr>
          <p:cNvPr id="62" name="TextBox 62"/>
          <p:cNvSpPr txBox="1"/>
          <p:nvPr/>
        </p:nvSpPr>
        <p:spPr>
          <a:xfrm>
            <a:off x="5219105" y="6479550"/>
            <a:ext cx="1837542"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&lt;Address&gt;</a:t>
            </a:r>
          </a:p>
        </p:txBody>
      </p:sp>
      <p:sp>
        <p:nvSpPr>
          <p:cNvPr id="63" name="TextBox 63"/>
          <p:cNvSpPr txBox="1"/>
          <p:nvPr/>
        </p:nvSpPr>
        <p:spPr>
          <a:xfrm>
            <a:off x="5219105" y="7422780"/>
            <a:ext cx="1837542"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&lt;Address&gt;</a:t>
            </a:r>
          </a:p>
        </p:txBody>
      </p:sp>
      <p:sp>
        <p:nvSpPr>
          <p:cNvPr id="64" name="TextBox 64"/>
          <p:cNvSpPr txBox="1"/>
          <p:nvPr/>
        </p:nvSpPr>
        <p:spPr>
          <a:xfrm>
            <a:off x="8096322" y="3695064"/>
            <a:ext cx="8573570"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Jump to the given address.</a:t>
            </a:r>
          </a:p>
        </p:txBody>
      </p:sp>
      <p:sp>
        <p:nvSpPr>
          <p:cNvPr id="65" name="TextBox 65"/>
          <p:cNvSpPr txBox="1"/>
          <p:nvPr/>
        </p:nvSpPr>
        <p:spPr>
          <a:xfrm>
            <a:off x="8092832" y="4650692"/>
            <a:ext cx="8573570" cy="408273"/>
          </a:xfrm>
          <a:prstGeom prst="rect">
            <a:avLst/>
          </a:prstGeom>
        </p:spPr>
        <p:txBody>
          <a:bodyPr lIns="0" tIns="0" rIns="0" bIns="0" rtlCol="0" anchor="t">
            <a:spAutoFit/>
          </a:bodyPr>
          <a:lstStyle/>
          <a:p>
            <a:pPr algn="l">
              <a:lnSpc>
                <a:spcPts val="3219"/>
              </a:lnSpc>
              <a:spcBef>
                <a:spcPct val="0"/>
              </a:spcBef>
            </a:pPr>
            <a:r>
              <a:rPr lang="en-US" sz="2299">
                <a:solidFill>
                  <a:srgbClr val="FFFFFF"/>
                </a:solidFill>
                <a:latin typeface="Sailors"/>
                <a:ea typeface="Sailors"/>
                <a:cs typeface="Sailors"/>
                <a:sym typeface="Sailors"/>
              </a:rPr>
              <a:t>Compare the contents of acc with the contents of &lt;address&gt;.</a:t>
            </a:r>
          </a:p>
        </p:txBody>
      </p:sp>
      <p:sp>
        <p:nvSpPr>
          <p:cNvPr id="66" name="TextBox 66"/>
          <p:cNvSpPr txBox="1"/>
          <p:nvPr/>
        </p:nvSpPr>
        <p:spPr>
          <a:xfrm>
            <a:off x="8092832" y="5545090"/>
            <a:ext cx="8573570" cy="408273"/>
          </a:xfrm>
          <a:prstGeom prst="rect">
            <a:avLst/>
          </a:prstGeom>
        </p:spPr>
        <p:txBody>
          <a:bodyPr lIns="0" tIns="0" rIns="0" bIns="0" rtlCol="0" anchor="t">
            <a:spAutoFit/>
          </a:bodyPr>
          <a:lstStyle/>
          <a:p>
            <a:pPr algn="l">
              <a:lnSpc>
                <a:spcPts val="3219"/>
              </a:lnSpc>
              <a:spcBef>
                <a:spcPct val="0"/>
              </a:spcBef>
            </a:pPr>
            <a:r>
              <a:rPr lang="en-US" sz="2299">
                <a:solidFill>
                  <a:srgbClr val="FFFFFF"/>
                </a:solidFill>
                <a:latin typeface="Sailors"/>
                <a:ea typeface="Sailors"/>
                <a:cs typeface="Sailors"/>
                <a:sym typeface="Sailors"/>
              </a:rPr>
              <a:t>Compare the contents of acc with the number n.</a:t>
            </a:r>
          </a:p>
        </p:txBody>
      </p:sp>
      <p:sp>
        <p:nvSpPr>
          <p:cNvPr id="67" name="TextBox 67"/>
          <p:cNvSpPr txBox="1"/>
          <p:nvPr/>
        </p:nvSpPr>
        <p:spPr>
          <a:xfrm>
            <a:off x="8020122" y="6348171"/>
            <a:ext cx="8573570" cy="685165"/>
          </a:xfrm>
          <a:prstGeom prst="rect">
            <a:avLst/>
          </a:prstGeom>
        </p:spPr>
        <p:txBody>
          <a:bodyPr lIns="0" tIns="0" rIns="0" bIns="0" rtlCol="0" anchor="t">
            <a:spAutoFit/>
          </a:bodyPr>
          <a:lstStyle/>
          <a:p>
            <a:pPr algn="l">
              <a:lnSpc>
                <a:spcPts val="2659"/>
              </a:lnSpc>
              <a:spcBef>
                <a:spcPct val="0"/>
              </a:spcBef>
            </a:pPr>
            <a:r>
              <a:rPr lang="en-US" sz="1899">
                <a:solidFill>
                  <a:srgbClr val="FFFFFF"/>
                </a:solidFill>
                <a:latin typeface="Sailors"/>
                <a:ea typeface="Sailors"/>
                <a:cs typeface="Sailors"/>
                <a:sym typeface="Sailors"/>
              </a:rPr>
              <a:t>Indirect addressing. the address to be used is at the given address. compare the contents of acc with the contents of this second address.</a:t>
            </a:r>
          </a:p>
        </p:txBody>
      </p:sp>
      <p:sp>
        <p:nvSpPr>
          <p:cNvPr id="68" name="TextBox 68"/>
          <p:cNvSpPr txBox="1"/>
          <p:nvPr/>
        </p:nvSpPr>
        <p:spPr>
          <a:xfrm>
            <a:off x="8020122" y="7305432"/>
            <a:ext cx="8573570" cy="711134"/>
          </a:xfrm>
          <a:prstGeom prst="rect">
            <a:avLst/>
          </a:prstGeom>
        </p:spPr>
        <p:txBody>
          <a:bodyPr lIns="0" tIns="0" rIns="0" bIns="0" rtlCol="0" anchor="t">
            <a:spAutoFit/>
          </a:bodyPr>
          <a:lstStyle/>
          <a:p>
            <a:pPr algn="l">
              <a:lnSpc>
                <a:spcPts val="2799"/>
              </a:lnSpc>
              <a:spcBef>
                <a:spcPct val="0"/>
              </a:spcBef>
            </a:pPr>
            <a:r>
              <a:rPr lang="en-US" sz="1999">
                <a:solidFill>
                  <a:srgbClr val="FFFFFF"/>
                </a:solidFill>
                <a:latin typeface="Sailors"/>
                <a:ea typeface="Sailors"/>
                <a:cs typeface="Sailors"/>
                <a:sym typeface="Sailors"/>
              </a:rPr>
              <a:t>following a compare instruction, jump to &lt;address&gt; if the compare was true.</a:t>
            </a:r>
          </a:p>
        </p:txBody>
      </p:sp>
      <p:sp>
        <p:nvSpPr>
          <p:cNvPr id="69" name="TextBox 69"/>
          <p:cNvSpPr txBox="1"/>
          <p:nvPr/>
        </p:nvSpPr>
        <p:spPr>
          <a:xfrm>
            <a:off x="5298463" y="4608130"/>
            <a:ext cx="1837542"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&lt;Address&gt;</a:t>
            </a:r>
          </a:p>
        </p:txBody>
      </p:sp>
      <p:sp>
        <p:nvSpPr>
          <p:cNvPr id="70" name="TextBox 70"/>
          <p:cNvSpPr txBox="1"/>
          <p:nvPr/>
        </p:nvSpPr>
        <p:spPr>
          <a:xfrm>
            <a:off x="1706483" y="5494718"/>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CMP</a:t>
            </a:r>
          </a:p>
        </p:txBody>
      </p:sp>
      <p:grpSp>
        <p:nvGrpSpPr>
          <p:cNvPr id="71" name="Group 71"/>
          <p:cNvGrpSpPr/>
          <p:nvPr/>
        </p:nvGrpSpPr>
        <p:grpSpPr>
          <a:xfrm>
            <a:off x="1450223" y="8208095"/>
            <a:ext cx="3276218" cy="762473"/>
            <a:chOff x="0" y="0"/>
            <a:chExt cx="910857" cy="211983"/>
          </a:xfrm>
        </p:grpSpPr>
        <p:sp>
          <p:nvSpPr>
            <p:cNvPr id="72" name="Freeform 72"/>
            <p:cNvSpPr/>
            <p:nvPr/>
          </p:nvSpPr>
          <p:spPr>
            <a:xfrm>
              <a:off x="0" y="0"/>
              <a:ext cx="910857" cy="211983"/>
            </a:xfrm>
            <a:custGeom>
              <a:avLst/>
              <a:gdLst/>
              <a:ahLst/>
              <a:cxnLst/>
              <a:rect l="l" t="t" r="r" b="b"/>
              <a:pathLst>
                <a:path w="910857" h="211983">
                  <a:moveTo>
                    <a:pt x="105992" y="0"/>
                  </a:moveTo>
                  <a:lnTo>
                    <a:pt x="804865" y="0"/>
                  </a:lnTo>
                  <a:cubicBezTo>
                    <a:pt x="832976" y="0"/>
                    <a:pt x="859935" y="11167"/>
                    <a:pt x="879812" y="31044"/>
                  </a:cubicBezTo>
                  <a:cubicBezTo>
                    <a:pt x="899690" y="50922"/>
                    <a:pt x="910857" y="77881"/>
                    <a:pt x="910857" y="105992"/>
                  </a:cubicBezTo>
                  <a:lnTo>
                    <a:pt x="910857" y="105992"/>
                  </a:lnTo>
                  <a:cubicBezTo>
                    <a:pt x="910857" y="134102"/>
                    <a:pt x="899690" y="161062"/>
                    <a:pt x="879812" y="180939"/>
                  </a:cubicBezTo>
                  <a:cubicBezTo>
                    <a:pt x="859935" y="200816"/>
                    <a:pt x="832976" y="211983"/>
                    <a:pt x="804865"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FFDE59"/>
            </a:solidFill>
          </p:spPr>
          <p:txBody>
            <a:bodyPr/>
            <a:lstStyle/>
            <a:p>
              <a:endParaRPr lang="en-PH"/>
            </a:p>
          </p:txBody>
        </p:sp>
        <p:sp>
          <p:nvSpPr>
            <p:cNvPr id="73" name="TextBox 73"/>
            <p:cNvSpPr txBox="1"/>
            <p:nvPr/>
          </p:nvSpPr>
          <p:spPr>
            <a:xfrm>
              <a:off x="0" y="-28575"/>
              <a:ext cx="910857" cy="240558"/>
            </a:xfrm>
            <a:prstGeom prst="rect">
              <a:avLst/>
            </a:prstGeom>
          </p:spPr>
          <p:txBody>
            <a:bodyPr lIns="50800" tIns="50800" rIns="50800" bIns="50800" rtlCol="0" anchor="ctr"/>
            <a:lstStyle/>
            <a:p>
              <a:pPr algn="ctr">
                <a:lnSpc>
                  <a:spcPts val="2595"/>
                </a:lnSpc>
              </a:pPr>
              <a:endParaRPr/>
            </a:p>
          </p:txBody>
        </p:sp>
      </p:grpSp>
      <p:grpSp>
        <p:nvGrpSpPr>
          <p:cNvPr id="74" name="Group 74"/>
          <p:cNvGrpSpPr/>
          <p:nvPr/>
        </p:nvGrpSpPr>
        <p:grpSpPr>
          <a:xfrm>
            <a:off x="4909647" y="8220252"/>
            <a:ext cx="2615176" cy="762473"/>
            <a:chOff x="0" y="0"/>
            <a:chExt cx="727073" cy="211983"/>
          </a:xfrm>
        </p:grpSpPr>
        <p:sp>
          <p:nvSpPr>
            <p:cNvPr id="75" name="Freeform 75"/>
            <p:cNvSpPr/>
            <p:nvPr/>
          </p:nvSpPr>
          <p:spPr>
            <a:xfrm>
              <a:off x="0" y="0"/>
              <a:ext cx="727073" cy="211983"/>
            </a:xfrm>
            <a:custGeom>
              <a:avLst/>
              <a:gdLst/>
              <a:ahLst/>
              <a:cxnLst/>
              <a:rect l="l" t="t" r="r" b="b"/>
              <a:pathLst>
                <a:path w="727073" h="211983">
                  <a:moveTo>
                    <a:pt x="105992" y="0"/>
                  </a:moveTo>
                  <a:lnTo>
                    <a:pt x="621081" y="0"/>
                  </a:lnTo>
                  <a:cubicBezTo>
                    <a:pt x="649192" y="0"/>
                    <a:pt x="676152" y="11167"/>
                    <a:pt x="696029" y="31044"/>
                  </a:cubicBezTo>
                  <a:cubicBezTo>
                    <a:pt x="715906" y="50922"/>
                    <a:pt x="727073" y="77881"/>
                    <a:pt x="727073" y="105992"/>
                  </a:cubicBezTo>
                  <a:lnTo>
                    <a:pt x="727073" y="105992"/>
                  </a:lnTo>
                  <a:cubicBezTo>
                    <a:pt x="727073" y="134102"/>
                    <a:pt x="715906" y="161062"/>
                    <a:pt x="696029" y="180939"/>
                  </a:cubicBezTo>
                  <a:cubicBezTo>
                    <a:pt x="676152" y="200816"/>
                    <a:pt x="649192" y="211983"/>
                    <a:pt x="621081"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019D97"/>
            </a:solidFill>
          </p:spPr>
          <p:txBody>
            <a:bodyPr/>
            <a:lstStyle/>
            <a:p>
              <a:endParaRPr lang="en-PH"/>
            </a:p>
          </p:txBody>
        </p:sp>
        <p:sp>
          <p:nvSpPr>
            <p:cNvPr id="76" name="TextBox 76"/>
            <p:cNvSpPr txBox="1"/>
            <p:nvPr/>
          </p:nvSpPr>
          <p:spPr>
            <a:xfrm>
              <a:off x="0" y="-28575"/>
              <a:ext cx="727073" cy="240558"/>
            </a:xfrm>
            <a:prstGeom prst="rect">
              <a:avLst/>
            </a:prstGeom>
          </p:spPr>
          <p:txBody>
            <a:bodyPr lIns="50800" tIns="50800" rIns="50800" bIns="50800" rtlCol="0" anchor="ctr"/>
            <a:lstStyle/>
            <a:p>
              <a:pPr algn="ctr">
                <a:lnSpc>
                  <a:spcPts val="2595"/>
                </a:lnSpc>
              </a:pPr>
              <a:endParaRPr/>
            </a:p>
          </p:txBody>
        </p:sp>
      </p:grpSp>
      <p:grpSp>
        <p:nvGrpSpPr>
          <p:cNvPr id="77" name="Group 77"/>
          <p:cNvGrpSpPr/>
          <p:nvPr/>
        </p:nvGrpSpPr>
        <p:grpSpPr>
          <a:xfrm>
            <a:off x="7797108" y="8220252"/>
            <a:ext cx="9256330" cy="762473"/>
            <a:chOff x="0" y="0"/>
            <a:chExt cx="2573452" cy="211983"/>
          </a:xfrm>
        </p:grpSpPr>
        <p:sp>
          <p:nvSpPr>
            <p:cNvPr id="78" name="Freeform 78"/>
            <p:cNvSpPr/>
            <p:nvPr/>
          </p:nvSpPr>
          <p:spPr>
            <a:xfrm>
              <a:off x="0" y="0"/>
              <a:ext cx="2573452" cy="211983"/>
            </a:xfrm>
            <a:custGeom>
              <a:avLst/>
              <a:gdLst/>
              <a:ahLst/>
              <a:cxnLst/>
              <a:rect l="l" t="t" r="r" b="b"/>
              <a:pathLst>
                <a:path w="2573452" h="211983">
                  <a:moveTo>
                    <a:pt x="42656" y="0"/>
                  </a:moveTo>
                  <a:lnTo>
                    <a:pt x="2530796" y="0"/>
                  </a:lnTo>
                  <a:cubicBezTo>
                    <a:pt x="2542109" y="0"/>
                    <a:pt x="2552959" y="4494"/>
                    <a:pt x="2560958" y="12494"/>
                  </a:cubicBezTo>
                  <a:cubicBezTo>
                    <a:pt x="2568958" y="20493"/>
                    <a:pt x="2573452" y="31343"/>
                    <a:pt x="2573452" y="42656"/>
                  </a:cubicBezTo>
                  <a:lnTo>
                    <a:pt x="2573452" y="169327"/>
                  </a:lnTo>
                  <a:cubicBezTo>
                    <a:pt x="2573452" y="192886"/>
                    <a:pt x="2554354" y="211983"/>
                    <a:pt x="2530796" y="211983"/>
                  </a:cubicBezTo>
                  <a:lnTo>
                    <a:pt x="42656" y="211983"/>
                  </a:lnTo>
                  <a:cubicBezTo>
                    <a:pt x="19098" y="211983"/>
                    <a:pt x="0" y="192886"/>
                    <a:pt x="0" y="169327"/>
                  </a:cubicBezTo>
                  <a:lnTo>
                    <a:pt x="0" y="42656"/>
                  </a:lnTo>
                  <a:cubicBezTo>
                    <a:pt x="0" y="31343"/>
                    <a:pt x="4494" y="20493"/>
                    <a:pt x="12494" y="12494"/>
                  </a:cubicBezTo>
                  <a:cubicBezTo>
                    <a:pt x="20493" y="4494"/>
                    <a:pt x="31343" y="0"/>
                    <a:pt x="42656" y="0"/>
                  </a:cubicBezTo>
                  <a:close/>
                </a:path>
              </a:pathLst>
            </a:custGeom>
            <a:solidFill>
              <a:srgbClr val="642EC7"/>
            </a:solidFill>
          </p:spPr>
          <p:txBody>
            <a:bodyPr/>
            <a:lstStyle/>
            <a:p>
              <a:endParaRPr lang="en-PH"/>
            </a:p>
          </p:txBody>
        </p:sp>
        <p:sp>
          <p:nvSpPr>
            <p:cNvPr id="79" name="TextBox 79"/>
            <p:cNvSpPr txBox="1"/>
            <p:nvPr/>
          </p:nvSpPr>
          <p:spPr>
            <a:xfrm>
              <a:off x="0" y="-28575"/>
              <a:ext cx="2573452" cy="240558"/>
            </a:xfrm>
            <a:prstGeom prst="rect">
              <a:avLst/>
            </a:prstGeom>
          </p:spPr>
          <p:txBody>
            <a:bodyPr lIns="50800" tIns="50800" rIns="50800" bIns="50800" rtlCol="0" anchor="ctr"/>
            <a:lstStyle/>
            <a:p>
              <a:pPr algn="ctr">
                <a:lnSpc>
                  <a:spcPts val="2595"/>
                </a:lnSpc>
              </a:pPr>
              <a:endParaRPr/>
            </a:p>
          </p:txBody>
        </p:sp>
      </p:grpSp>
      <p:sp>
        <p:nvSpPr>
          <p:cNvPr id="80" name="TextBox 80"/>
          <p:cNvSpPr txBox="1"/>
          <p:nvPr/>
        </p:nvSpPr>
        <p:spPr>
          <a:xfrm>
            <a:off x="1698019" y="8264752"/>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JPN</a:t>
            </a:r>
          </a:p>
        </p:txBody>
      </p:sp>
      <p:sp>
        <p:nvSpPr>
          <p:cNvPr id="81" name="TextBox 81"/>
          <p:cNvSpPr txBox="1"/>
          <p:nvPr/>
        </p:nvSpPr>
        <p:spPr>
          <a:xfrm>
            <a:off x="5219105" y="8340285"/>
            <a:ext cx="1837542"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&lt;Address&gt;</a:t>
            </a:r>
          </a:p>
        </p:txBody>
      </p:sp>
      <p:sp>
        <p:nvSpPr>
          <p:cNvPr id="82" name="TextBox 82"/>
          <p:cNvSpPr txBox="1"/>
          <p:nvPr/>
        </p:nvSpPr>
        <p:spPr>
          <a:xfrm>
            <a:off x="8020122" y="8213412"/>
            <a:ext cx="8573570" cy="685165"/>
          </a:xfrm>
          <a:prstGeom prst="rect">
            <a:avLst/>
          </a:prstGeom>
        </p:spPr>
        <p:txBody>
          <a:bodyPr lIns="0" tIns="0" rIns="0" bIns="0" rtlCol="0" anchor="t">
            <a:spAutoFit/>
          </a:bodyPr>
          <a:lstStyle/>
          <a:p>
            <a:pPr algn="l">
              <a:lnSpc>
                <a:spcPts val="2659"/>
              </a:lnSpc>
              <a:spcBef>
                <a:spcPct val="0"/>
              </a:spcBef>
            </a:pPr>
            <a:r>
              <a:rPr lang="en-US" sz="1899">
                <a:solidFill>
                  <a:srgbClr val="FFFFFF"/>
                </a:solidFill>
                <a:latin typeface="Sailors"/>
                <a:ea typeface="Sailors"/>
                <a:cs typeface="Sailors"/>
                <a:sym typeface="Sailors"/>
              </a:rPr>
              <a:t>following a compare instruction, jump to &lt;address&gt; if the compare was false. </a:t>
            </a:r>
          </a:p>
        </p:txBody>
      </p:sp>
      <p:sp>
        <p:nvSpPr>
          <p:cNvPr id="83" name="TextBox 83"/>
          <p:cNvSpPr txBox="1"/>
          <p:nvPr/>
        </p:nvSpPr>
        <p:spPr>
          <a:xfrm>
            <a:off x="623016" y="9594509"/>
            <a:ext cx="17041968" cy="464820"/>
          </a:xfrm>
          <a:prstGeom prst="rect">
            <a:avLst/>
          </a:prstGeom>
        </p:spPr>
        <p:txBody>
          <a:bodyPr lIns="0" tIns="0" rIns="0" bIns="0" rtlCol="0" anchor="t">
            <a:spAutoFit/>
          </a:bodyPr>
          <a:lstStyle/>
          <a:p>
            <a:pPr algn="l">
              <a:lnSpc>
                <a:spcPts val="3780"/>
              </a:lnSpc>
              <a:spcBef>
                <a:spcPct val="0"/>
              </a:spcBef>
            </a:pPr>
            <a:r>
              <a:rPr lang="en-US" sz="2700">
                <a:solidFill>
                  <a:srgbClr val="000000"/>
                </a:solidFill>
                <a:latin typeface="Open Sans"/>
                <a:ea typeface="Open Sans"/>
                <a:cs typeface="Open Sans"/>
                <a:sym typeface="Open Sans"/>
              </a:rPr>
              <a:t>*comparison is restricted to asking if two values are equal.</a:t>
            </a:r>
          </a:p>
        </p:txBody>
      </p:sp>
      <p:sp>
        <p:nvSpPr>
          <p:cNvPr id="84" name="TextBox 84"/>
          <p:cNvSpPr txBox="1"/>
          <p:nvPr/>
        </p:nvSpPr>
        <p:spPr>
          <a:xfrm>
            <a:off x="165271" y="185810"/>
            <a:ext cx="8921288" cy="493638"/>
          </a:xfrm>
          <a:prstGeom prst="rect">
            <a:avLst/>
          </a:prstGeom>
        </p:spPr>
        <p:txBody>
          <a:bodyPr lIns="0" tIns="0" rIns="0" bIns="0" rtlCol="0" anchor="t">
            <a:spAutoFit/>
          </a:bodyPr>
          <a:lstStyle/>
          <a:p>
            <a:pPr marL="0" lvl="0" indent="0" algn="l">
              <a:lnSpc>
                <a:spcPts val="3615"/>
              </a:lnSpc>
              <a:spcBef>
                <a:spcPct val="0"/>
              </a:spcBef>
            </a:pPr>
            <a:r>
              <a:rPr lang="en-US" sz="3228" b="1" spc="-96">
                <a:solidFill>
                  <a:srgbClr val="FFFFFF"/>
                </a:solidFill>
                <a:latin typeface="Poppins Bold"/>
                <a:ea typeface="Poppins Bold"/>
                <a:cs typeface="Poppins Bold"/>
                <a:sym typeface="Poppins Bold"/>
              </a:rPr>
              <a:t>6.6 Instruction Set in Assembly Language</a:t>
            </a: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6214234" y="3482562"/>
            <a:ext cx="11163198" cy="5010378"/>
            <a:chOff x="0" y="0"/>
            <a:chExt cx="2940102" cy="1319606"/>
          </a:xfrm>
        </p:grpSpPr>
        <p:sp>
          <p:nvSpPr>
            <p:cNvPr id="7" name="Freeform 7"/>
            <p:cNvSpPr/>
            <p:nvPr/>
          </p:nvSpPr>
          <p:spPr>
            <a:xfrm>
              <a:off x="0" y="0"/>
              <a:ext cx="2940102" cy="1319606"/>
            </a:xfrm>
            <a:custGeom>
              <a:avLst/>
              <a:gdLst/>
              <a:ahLst/>
              <a:cxnLst/>
              <a:rect l="l" t="t" r="r" b="b"/>
              <a:pathLst>
                <a:path w="2940102" h="1319606">
                  <a:moveTo>
                    <a:pt x="35370" y="0"/>
                  </a:moveTo>
                  <a:lnTo>
                    <a:pt x="2904732" y="0"/>
                  </a:lnTo>
                  <a:cubicBezTo>
                    <a:pt x="2924266" y="0"/>
                    <a:pt x="2940102" y="15836"/>
                    <a:pt x="2940102" y="35370"/>
                  </a:cubicBezTo>
                  <a:lnTo>
                    <a:pt x="2940102" y="1284236"/>
                  </a:lnTo>
                  <a:cubicBezTo>
                    <a:pt x="2940102" y="1303770"/>
                    <a:pt x="2924266" y="1319606"/>
                    <a:pt x="2904732" y="1319606"/>
                  </a:cubicBezTo>
                  <a:lnTo>
                    <a:pt x="35370" y="1319606"/>
                  </a:lnTo>
                  <a:cubicBezTo>
                    <a:pt x="15836" y="1319606"/>
                    <a:pt x="0" y="1303770"/>
                    <a:pt x="0" y="1284236"/>
                  </a:cubicBezTo>
                  <a:lnTo>
                    <a:pt x="0" y="35370"/>
                  </a:lnTo>
                  <a:cubicBezTo>
                    <a:pt x="0" y="15836"/>
                    <a:pt x="15836" y="0"/>
                    <a:pt x="35370" y="0"/>
                  </a:cubicBezTo>
                  <a:close/>
                </a:path>
              </a:pathLst>
            </a:custGeom>
            <a:solidFill>
              <a:srgbClr val="EFEFEF"/>
            </a:solidFill>
          </p:spPr>
          <p:txBody>
            <a:bodyPr/>
            <a:lstStyle/>
            <a:p>
              <a:endParaRPr lang="en-PH"/>
            </a:p>
          </p:txBody>
        </p:sp>
        <p:sp>
          <p:nvSpPr>
            <p:cNvPr id="8" name="TextBox 8"/>
            <p:cNvSpPr txBox="1"/>
            <p:nvPr/>
          </p:nvSpPr>
          <p:spPr>
            <a:xfrm>
              <a:off x="0" y="-28575"/>
              <a:ext cx="2940102" cy="1348181"/>
            </a:xfrm>
            <a:prstGeom prst="rect">
              <a:avLst/>
            </a:prstGeom>
          </p:spPr>
          <p:txBody>
            <a:bodyPr lIns="50800" tIns="50800" rIns="50800" bIns="50800" rtlCol="0" anchor="ctr"/>
            <a:lstStyle/>
            <a:p>
              <a:pPr algn="ctr">
                <a:lnSpc>
                  <a:spcPts val="2595"/>
                </a:lnSpc>
              </a:pPr>
              <a:endParaRPr/>
            </a:p>
          </p:txBody>
        </p:sp>
      </p:grpSp>
      <p:grpSp>
        <p:nvGrpSpPr>
          <p:cNvPr id="9" name="Group 9"/>
          <p:cNvGrpSpPr/>
          <p:nvPr/>
        </p:nvGrpSpPr>
        <p:grpSpPr>
          <a:xfrm>
            <a:off x="13434879" y="6107477"/>
            <a:ext cx="3219933" cy="788534"/>
            <a:chOff x="0" y="0"/>
            <a:chExt cx="1520437" cy="372342"/>
          </a:xfrm>
        </p:grpSpPr>
        <p:sp>
          <p:nvSpPr>
            <p:cNvPr id="10" name="Freeform 1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11" name="Group 11"/>
          <p:cNvGrpSpPr/>
          <p:nvPr/>
        </p:nvGrpSpPr>
        <p:grpSpPr>
          <a:xfrm>
            <a:off x="13434879" y="3742403"/>
            <a:ext cx="3219933" cy="788534"/>
            <a:chOff x="0" y="0"/>
            <a:chExt cx="1520437" cy="372342"/>
          </a:xfrm>
        </p:grpSpPr>
        <p:sp>
          <p:nvSpPr>
            <p:cNvPr id="12" name="Freeform 1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13" name="Group 13"/>
          <p:cNvGrpSpPr/>
          <p:nvPr/>
        </p:nvGrpSpPr>
        <p:grpSpPr>
          <a:xfrm>
            <a:off x="8051382" y="4860513"/>
            <a:ext cx="2938521" cy="719618"/>
            <a:chOff x="0" y="0"/>
            <a:chExt cx="1520437" cy="372342"/>
          </a:xfrm>
        </p:grpSpPr>
        <p:sp>
          <p:nvSpPr>
            <p:cNvPr id="14" name="Freeform 1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15" name="Group 15"/>
          <p:cNvGrpSpPr/>
          <p:nvPr/>
        </p:nvGrpSpPr>
        <p:grpSpPr>
          <a:xfrm>
            <a:off x="13434879" y="4530937"/>
            <a:ext cx="3219933" cy="788534"/>
            <a:chOff x="0" y="0"/>
            <a:chExt cx="1520437" cy="372342"/>
          </a:xfrm>
        </p:grpSpPr>
        <p:sp>
          <p:nvSpPr>
            <p:cNvPr id="16" name="Freeform 1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17" name="Group 17"/>
          <p:cNvGrpSpPr/>
          <p:nvPr/>
        </p:nvGrpSpPr>
        <p:grpSpPr>
          <a:xfrm>
            <a:off x="13434879" y="5289585"/>
            <a:ext cx="3219933" cy="788534"/>
            <a:chOff x="0" y="0"/>
            <a:chExt cx="1520437" cy="372342"/>
          </a:xfrm>
        </p:grpSpPr>
        <p:sp>
          <p:nvSpPr>
            <p:cNvPr id="18" name="Freeform 1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19" name="Group 19"/>
          <p:cNvGrpSpPr/>
          <p:nvPr/>
        </p:nvGrpSpPr>
        <p:grpSpPr>
          <a:xfrm>
            <a:off x="8051382" y="5689577"/>
            <a:ext cx="2938521" cy="719618"/>
            <a:chOff x="0" y="0"/>
            <a:chExt cx="1520437" cy="372342"/>
          </a:xfrm>
        </p:grpSpPr>
        <p:sp>
          <p:nvSpPr>
            <p:cNvPr id="20" name="Freeform 2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21" name="TextBox 21"/>
          <p:cNvSpPr txBox="1"/>
          <p:nvPr/>
        </p:nvSpPr>
        <p:spPr>
          <a:xfrm>
            <a:off x="347832" y="1542562"/>
            <a:ext cx="9682484"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Compare and Jump</a:t>
            </a:r>
          </a:p>
        </p:txBody>
      </p:sp>
      <p:sp>
        <p:nvSpPr>
          <p:cNvPr id="22" name="TextBox 22"/>
          <p:cNvSpPr txBox="1"/>
          <p:nvPr/>
        </p:nvSpPr>
        <p:spPr>
          <a:xfrm>
            <a:off x="14530655" y="6167260"/>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17</a:t>
            </a:r>
          </a:p>
        </p:txBody>
      </p:sp>
      <p:sp>
        <p:nvSpPr>
          <p:cNvPr id="23" name="TextBox 23"/>
          <p:cNvSpPr txBox="1"/>
          <p:nvPr/>
        </p:nvSpPr>
        <p:spPr>
          <a:xfrm>
            <a:off x="12128080" y="6167260"/>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a:t>
            </a:r>
          </a:p>
        </p:txBody>
      </p:sp>
      <p:sp>
        <p:nvSpPr>
          <p:cNvPr id="24" name="TextBox 24"/>
          <p:cNvSpPr txBox="1"/>
          <p:nvPr/>
        </p:nvSpPr>
        <p:spPr>
          <a:xfrm>
            <a:off x="14530655" y="3802186"/>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100</a:t>
            </a:r>
          </a:p>
        </p:txBody>
      </p:sp>
      <p:sp>
        <p:nvSpPr>
          <p:cNvPr id="25" name="TextBox 25"/>
          <p:cNvSpPr txBox="1"/>
          <p:nvPr/>
        </p:nvSpPr>
        <p:spPr>
          <a:xfrm>
            <a:off x="12380552" y="3789155"/>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17</a:t>
            </a:r>
          </a:p>
        </p:txBody>
      </p:sp>
      <p:sp>
        <p:nvSpPr>
          <p:cNvPr id="26" name="TextBox 26"/>
          <p:cNvSpPr txBox="1"/>
          <p:nvPr/>
        </p:nvSpPr>
        <p:spPr>
          <a:xfrm>
            <a:off x="9051391" y="4909244"/>
            <a:ext cx="919358"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17</a:t>
            </a:r>
          </a:p>
        </p:txBody>
      </p:sp>
      <p:sp>
        <p:nvSpPr>
          <p:cNvPr id="27" name="TextBox 27"/>
          <p:cNvSpPr txBox="1"/>
          <p:nvPr/>
        </p:nvSpPr>
        <p:spPr>
          <a:xfrm>
            <a:off x="6943141" y="4891801"/>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PC</a:t>
            </a:r>
          </a:p>
        </p:txBody>
      </p:sp>
      <p:sp>
        <p:nvSpPr>
          <p:cNvPr id="28" name="TextBox 28"/>
          <p:cNvSpPr txBox="1"/>
          <p:nvPr/>
        </p:nvSpPr>
        <p:spPr>
          <a:xfrm>
            <a:off x="14530655" y="4590720"/>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200</a:t>
            </a:r>
          </a:p>
        </p:txBody>
      </p:sp>
      <p:sp>
        <p:nvSpPr>
          <p:cNvPr id="29" name="TextBox 29"/>
          <p:cNvSpPr txBox="1"/>
          <p:nvPr/>
        </p:nvSpPr>
        <p:spPr>
          <a:xfrm>
            <a:off x="12380552" y="4577689"/>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18</a:t>
            </a:r>
          </a:p>
        </p:txBody>
      </p:sp>
      <p:sp>
        <p:nvSpPr>
          <p:cNvPr id="30" name="TextBox 30"/>
          <p:cNvSpPr txBox="1"/>
          <p:nvPr/>
        </p:nvSpPr>
        <p:spPr>
          <a:xfrm>
            <a:off x="14530655" y="5349368"/>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300</a:t>
            </a:r>
          </a:p>
        </p:txBody>
      </p:sp>
      <p:sp>
        <p:nvSpPr>
          <p:cNvPr id="31" name="TextBox 31"/>
          <p:cNvSpPr txBox="1"/>
          <p:nvPr/>
        </p:nvSpPr>
        <p:spPr>
          <a:xfrm>
            <a:off x="12382814" y="5390933"/>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19</a:t>
            </a:r>
          </a:p>
        </p:txBody>
      </p:sp>
      <p:sp>
        <p:nvSpPr>
          <p:cNvPr id="32" name="TextBox 32"/>
          <p:cNvSpPr txBox="1"/>
          <p:nvPr/>
        </p:nvSpPr>
        <p:spPr>
          <a:xfrm>
            <a:off x="8850886" y="5720865"/>
            <a:ext cx="1339513"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300</a:t>
            </a:r>
          </a:p>
        </p:txBody>
      </p:sp>
      <p:sp>
        <p:nvSpPr>
          <p:cNvPr id="33" name="TextBox 33"/>
          <p:cNvSpPr txBox="1"/>
          <p:nvPr/>
        </p:nvSpPr>
        <p:spPr>
          <a:xfrm>
            <a:off x="6943141" y="5720865"/>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ACC</a:t>
            </a:r>
          </a:p>
        </p:txBody>
      </p:sp>
      <p:sp>
        <p:nvSpPr>
          <p:cNvPr id="34" name="TextBox 34"/>
          <p:cNvSpPr txBox="1"/>
          <p:nvPr/>
        </p:nvSpPr>
        <p:spPr>
          <a:xfrm>
            <a:off x="1439937" y="4497018"/>
            <a:ext cx="3185978" cy="1581100"/>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Next instruction (shown by PC) is at </a:t>
            </a:r>
            <a:r>
              <a:rPr lang="en-US" sz="3000" b="1" u="sng">
                <a:solidFill>
                  <a:srgbClr val="000000"/>
                </a:solidFill>
                <a:latin typeface="Open Sans Bold"/>
                <a:ea typeface="Open Sans Bold"/>
                <a:cs typeface="Open Sans Bold"/>
                <a:sym typeface="Open Sans Bold"/>
              </a:rPr>
              <a:t>address 17</a:t>
            </a:r>
            <a:r>
              <a:rPr lang="en-US" sz="3000">
                <a:solidFill>
                  <a:srgbClr val="000000"/>
                </a:solidFill>
                <a:latin typeface="Open Sans"/>
                <a:ea typeface="Open Sans"/>
                <a:cs typeface="Open Sans"/>
                <a:sym typeface="Open Sans"/>
              </a:rPr>
              <a:t>.</a:t>
            </a:r>
          </a:p>
        </p:txBody>
      </p:sp>
      <p:grpSp>
        <p:nvGrpSpPr>
          <p:cNvPr id="35" name="Group 35"/>
          <p:cNvGrpSpPr/>
          <p:nvPr/>
        </p:nvGrpSpPr>
        <p:grpSpPr>
          <a:xfrm>
            <a:off x="1097252" y="9026340"/>
            <a:ext cx="3276218" cy="762473"/>
            <a:chOff x="0" y="0"/>
            <a:chExt cx="910857" cy="211983"/>
          </a:xfrm>
        </p:grpSpPr>
        <p:sp>
          <p:nvSpPr>
            <p:cNvPr id="36" name="Freeform 36"/>
            <p:cNvSpPr/>
            <p:nvPr/>
          </p:nvSpPr>
          <p:spPr>
            <a:xfrm>
              <a:off x="0" y="0"/>
              <a:ext cx="910857" cy="211983"/>
            </a:xfrm>
            <a:custGeom>
              <a:avLst/>
              <a:gdLst/>
              <a:ahLst/>
              <a:cxnLst/>
              <a:rect l="l" t="t" r="r" b="b"/>
              <a:pathLst>
                <a:path w="910857" h="211983">
                  <a:moveTo>
                    <a:pt x="105992" y="0"/>
                  </a:moveTo>
                  <a:lnTo>
                    <a:pt x="804865" y="0"/>
                  </a:lnTo>
                  <a:cubicBezTo>
                    <a:pt x="832976" y="0"/>
                    <a:pt x="859935" y="11167"/>
                    <a:pt x="879812" y="31044"/>
                  </a:cubicBezTo>
                  <a:cubicBezTo>
                    <a:pt x="899690" y="50922"/>
                    <a:pt x="910857" y="77881"/>
                    <a:pt x="910857" y="105992"/>
                  </a:cubicBezTo>
                  <a:lnTo>
                    <a:pt x="910857" y="105992"/>
                  </a:lnTo>
                  <a:cubicBezTo>
                    <a:pt x="910857" y="134102"/>
                    <a:pt x="899690" y="161062"/>
                    <a:pt x="879812" y="180939"/>
                  </a:cubicBezTo>
                  <a:cubicBezTo>
                    <a:pt x="859935" y="200816"/>
                    <a:pt x="832976" y="211983"/>
                    <a:pt x="804865"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FFDE59"/>
            </a:solidFill>
          </p:spPr>
          <p:txBody>
            <a:bodyPr/>
            <a:lstStyle/>
            <a:p>
              <a:endParaRPr lang="en-PH"/>
            </a:p>
          </p:txBody>
        </p:sp>
        <p:sp>
          <p:nvSpPr>
            <p:cNvPr id="37" name="TextBox 37"/>
            <p:cNvSpPr txBox="1"/>
            <p:nvPr/>
          </p:nvSpPr>
          <p:spPr>
            <a:xfrm>
              <a:off x="0" y="-28575"/>
              <a:ext cx="910857" cy="240558"/>
            </a:xfrm>
            <a:prstGeom prst="rect">
              <a:avLst/>
            </a:prstGeom>
          </p:spPr>
          <p:txBody>
            <a:bodyPr lIns="50800" tIns="50800" rIns="50800" bIns="50800" rtlCol="0" anchor="ctr"/>
            <a:lstStyle/>
            <a:p>
              <a:pPr algn="ctr">
                <a:lnSpc>
                  <a:spcPts val="2595"/>
                </a:lnSpc>
              </a:pPr>
              <a:endParaRPr/>
            </a:p>
          </p:txBody>
        </p:sp>
      </p:grpSp>
      <p:grpSp>
        <p:nvGrpSpPr>
          <p:cNvPr id="38" name="Group 38"/>
          <p:cNvGrpSpPr/>
          <p:nvPr/>
        </p:nvGrpSpPr>
        <p:grpSpPr>
          <a:xfrm>
            <a:off x="4556676" y="9026340"/>
            <a:ext cx="2615176" cy="762473"/>
            <a:chOff x="0" y="0"/>
            <a:chExt cx="727073" cy="211983"/>
          </a:xfrm>
        </p:grpSpPr>
        <p:sp>
          <p:nvSpPr>
            <p:cNvPr id="39" name="Freeform 39"/>
            <p:cNvSpPr/>
            <p:nvPr/>
          </p:nvSpPr>
          <p:spPr>
            <a:xfrm>
              <a:off x="0" y="0"/>
              <a:ext cx="727073" cy="211983"/>
            </a:xfrm>
            <a:custGeom>
              <a:avLst/>
              <a:gdLst/>
              <a:ahLst/>
              <a:cxnLst/>
              <a:rect l="l" t="t" r="r" b="b"/>
              <a:pathLst>
                <a:path w="727073" h="211983">
                  <a:moveTo>
                    <a:pt x="105992" y="0"/>
                  </a:moveTo>
                  <a:lnTo>
                    <a:pt x="621081" y="0"/>
                  </a:lnTo>
                  <a:cubicBezTo>
                    <a:pt x="649192" y="0"/>
                    <a:pt x="676152" y="11167"/>
                    <a:pt x="696029" y="31044"/>
                  </a:cubicBezTo>
                  <a:cubicBezTo>
                    <a:pt x="715906" y="50922"/>
                    <a:pt x="727073" y="77881"/>
                    <a:pt x="727073" y="105992"/>
                  </a:cubicBezTo>
                  <a:lnTo>
                    <a:pt x="727073" y="105992"/>
                  </a:lnTo>
                  <a:cubicBezTo>
                    <a:pt x="727073" y="134102"/>
                    <a:pt x="715906" y="161062"/>
                    <a:pt x="696029" y="180939"/>
                  </a:cubicBezTo>
                  <a:cubicBezTo>
                    <a:pt x="676152" y="200816"/>
                    <a:pt x="649192" y="211983"/>
                    <a:pt x="621081"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019D97"/>
            </a:solidFill>
          </p:spPr>
          <p:txBody>
            <a:bodyPr/>
            <a:lstStyle/>
            <a:p>
              <a:endParaRPr lang="en-PH"/>
            </a:p>
          </p:txBody>
        </p:sp>
        <p:sp>
          <p:nvSpPr>
            <p:cNvPr id="40" name="TextBox 40"/>
            <p:cNvSpPr txBox="1"/>
            <p:nvPr/>
          </p:nvSpPr>
          <p:spPr>
            <a:xfrm>
              <a:off x="0" y="-28575"/>
              <a:ext cx="727073" cy="240558"/>
            </a:xfrm>
            <a:prstGeom prst="rect">
              <a:avLst/>
            </a:prstGeom>
          </p:spPr>
          <p:txBody>
            <a:bodyPr lIns="50800" tIns="50800" rIns="50800" bIns="50800" rtlCol="0" anchor="ctr"/>
            <a:lstStyle/>
            <a:p>
              <a:pPr algn="ctr">
                <a:lnSpc>
                  <a:spcPts val="2595"/>
                </a:lnSpc>
              </a:pPr>
              <a:endParaRPr/>
            </a:p>
          </p:txBody>
        </p:sp>
      </p:grpSp>
      <p:grpSp>
        <p:nvGrpSpPr>
          <p:cNvPr id="41" name="Group 41"/>
          <p:cNvGrpSpPr/>
          <p:nvPr/>
        </p:nvGrpSpPr>
        <p:grpSpPr>
          <a:xfrm>
            <a:off x="7398482" y="9026340"/>
            <a:ext cx="9256330" cy="762473"/>
            <a:chOff x="0" y="0"/>
            <a:chExt cx="2573452" cy="211983"/>
          </a:xfrm>
        </p:grpSpPr>
        <p:sp>
          <p:nvSpPr>
            <p:cNvPr id="42" name="Freeform 42"/>
            <p:cNvSpPr/>
            <p:nvPr/>
          </p:nvSpPr>
          <p:spPr>
            <a:xfrm>
              <a:off x="0" y="0"/>
              <a:ext cx="2573452" cy="211983"/>
            </a:xfrm>
            <a:custGeom>
              <a:avLst/>
              <a:gdLst/>
              <a:ahLst/>
              <a:cxnLst/>
              <a:rect l="l" t="t" r="r" b="b"/>
              <a:pathLst>
                <a:path w="2573452" h="211983">
                  <a:moveTo>
                    <a:pt x="42656" y="0"/>
                  </a:moveTo>
                  <a:lnTo>
                    <a:pt x="2530796" y="0"/>
                  </a:lnTo>
                  <a:cubicBezTo>
                    <a:pt x="2542109" y="0"/>
                    <a:pt x="2552959" y="4494"/>
                    <a:pt x="2560958" y="12494"/>
                  </a:cubicBezTo>
                  <a:cubicBezTo>
                    <a:pt x="2568958" y="20493"/>
                    <a:pt x="2573452" y="31343"/>
                    <a:pt x="2573452" y="42656"/>
                  </a:cubicBezTo>
                  <a:lnTo>
                    <a:pt x="2573452" y="169327"/>
                  </a:lnTo>
                  <a:cubicBezTo>
                    <a:pt x="2573452" y="192886"/>
                    <a:pt x="2554354" y="211983"/>
                    <a:pt x="2530796" y="211983"/>
                  </a:cubicBezTo>
                  <a:lnTo>
                    <a:pt x="42656" y="211983"/>
                  </a:lnTo>
                  <a:cubicBezTo>
                    <a:pt x="19098" y="211983"/>
                    <a:pt x="0" y="192886"/>
                    <a:pt x="0" y="169327"/>
                  </a:cubicBezTo>
                  <a:lnTo>
                    <a:pt x="0" y="42656"/>
                  </a:lnTo>
                  <a:cubicBezTo>
                    <a:pt x="0" y="31343"/>
                    <a:pt x="4494" y="20493"/>
                    <a:pt x="12494" y="12494"/>
                  </a:cubicBezTo>
                  <a:cubicBezTo>
                    <a:pt x="20493" y="4494"/>
                    <a:pt x="31343" y="0"/>
                    <a:pt x="42656" y="0"/>
                  </a:cubicBezTo>
                  <a:close/>
                </a:path>
              </a:pathLst>
            </a:custGeom>
            <a:solidFill>
              <a:srgbClr val="642EC7"/>
            </a:solidFill>
          </p:spPr>
          <p:txBody>
            <a:bodyPr/>
            <a:lstStyle/>
            <a:p>
              <a:endParaRPr lang="en-PH"/>
            </a:p>
          </p:txBody>
        </p:sp>
        <p:sp>
          <p:nvSpPr>
            <p:cNvPr id="43" name="TextBox 43"/>
            <p:cNvSpPr txBox="1"/>
            <p:nvPr/>
          </p:nvSpPr>
          <p:spPr>
            <a:xfrm>
              <a:off x="0" y="-28575"/>
              <a:ext cx="2573452" cy="240558"/>
            </a:xfrm>
            <a:prstGeom prst="rect">
              <a:avLst/>
            </a:prstGeom>
          </p:spPr>
          <p:txBody>
            <a:bodyPr lIns="50800" tIns="50800" rIns="50800" bIns="50800" rtlCol="0" anchor="ctr"/>
            <a:lstStyle/>
            <a:p>
              <a:pPr algn="ctr">
                <a:lnSpc>
                  <a:spcPts val="2595"/>
                </a:lnSpc>
              </a:pPr>
              <a:endParaRPr/>
            </a:p>
          </p:txBody>
        </p:sp>
      </p:grpSp>
      <p:sp>
        <p:nvSpPr>
          <p:cNvPr id="44" name="TextBox 44"/>
          <p:cNvSpPr txBox="1"/>
          <p:nvPr/>
        </p:nvSpPr>
        <p:spPr>
          <a:xfrm>
            <a:off x="1345048" y="9080250"/>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JMP</a:t>
            </a:r>
          </a:p>
        </p:txBody>
      </p:sp>
      <p:sp>
        <p:nvSpPr>
          <p:cNvPr id="45" name="TextBox 45"/>
          <p:cNvSpPr txBox="1"/>
          <p:nvPr/>
        </p:nvSpPr>
        <p:spPr>
          <a:xfrm>
            <a:off x="4945492" y="9127541"/>
            <a:ext cx="1837542"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&lt;Address&gt;</a:t>
            </a:r>
          </a:p>
        </p:txBody>
      </p:sp>
      <p:sp>
        <p:nvSpPr>
          <p:cNvPr id="46" name="TextBox 46"/>
          <p:cNvSpPr txBox="1"/>
          <p:nvPr/>
        </p:nvSpPr>
        <p:spPr>
          <a:xfrm>
            <a:off x="7743351" y="9127541"/>
            <a:ext cx="8573570"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Jump to the given address.</a:t>
            </a:r>
          </a:p>
        </p:txBody>
      </p:sp>
      <p:grpSp>
        <p:nvGrpSpPr>
          <p:cNvPr id="47" name="Group 47"/>
          <p:cNvGrpSpPr/>
          <p:nvPr/>
        </p:nvGrpSpPr>
        <p:grpSpPr>
          <a:xfrm>
            <a:off x="13409732" y="7410360"/>
            <a:ext cx="3219933" cy="788534"/>
            <a:chOff x="0" y="0"/>
            <a:chExt cx="1520437" cy="372342"/>
          </a:xfrm>
        </p:grpSpPr>
        <p:sp>
          <p:nvSpPr>
            <p:cNvPr id="48" name="Freeform 4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49" name="TextBox 49"/>
          <p:cNvSpPr txBox="1"/>
          <p:nvPr/>
        </p:nvSpPr>
        <p:spPr>
          <a:xfrm>
            <a:off x="14505509" y="7470143"/>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18</a:t>
            </a:r>
          </a:p>
        </p:txBody>
      </p:sp>
      <p:sp>
        <p:nvSpPr>
          <p:cNvPr id="50" name="TextBox 50"/>
          <p:cNvSpPr txBox="1"/>
          <p:nvPr/>
        </p:nvSpPr>
        <p:spPr>
          <a:xfrm>
            <a:off x="12102933" y="7470143"/>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200</a:t>
            </a:r>
          </a:p>
        </p:txBody>
      </p:sp>
      <p:sp>
        <p:nvSpPr>
          <p:cNvPr id="51" name="TextBox 51"/>
          <p:cNvSpPr txBox="1"/>
          <p:nvPr/>
        </p:nvSpPr>
        <p:spPr>
          <a:xfrm>
            <a:off x="13409732" y="6773444"/>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a:t>
            </a:r>
          </a:p>
        </p:txBody>
      </p:sp>
      <p:sp>
        <p:nvSpPr>
          <p:cNvPr id="52" name="TextBox 52"/>
          <p:cNvSpPr txBox="1"/>
          <p:nvPr/>
        </p:nvSpPr>
        <p:spPr>
          <a:xfrm>
            <a:off x="10548964" y="2688678"/>
            <a:ext cx="2493738" cy="871878"/>
          </a:xfrm>
          <a:prstGeom prst="rect">
            <a:avLst/>
          </a:prstGeom>
        </p:spPr>
        <p:txBody>
          <a:bodyPr lIns="0" tIns="0" rIns="0" bIns="0" rtlCol="0" anchor="t">
            <a:spAutoFit/>
          </a:bodyPr>
          <a:lstStyle/>
          <a:p>
            <a:pPr algn="ctr">
              <a:lnSpc>
                <a:spcPts val="6497"/>
              </a:lnSpc>
            </a:pPr>
            <a:r>
              <a:rPr lang="en-US" sz="6497" b="1">
                <a:solidFill>
                  <a:srgbClr val="FF0099"/>
                </a:solidFill>
                <a:latin typeface="Big Shoulders Display Bold"/>
                <a:ea typeface="Big Shoulders Display Bold"/>
                <a:cs typeface="Big Shoulders Display Bold"/>
                <a:sym typeface="Big Shoulders Display Bold"/>
              </a:rPr>
              <a:t>BEFORE</a:t>
            </a:r>
          </a:p>
        </p:txBody>
      </p:sp>
      <p:sp>
        <p:nvSpPr>
          <p:cNvPr id="53" name="TextBox 53"/>
          <p:cNvSpPr txBox="1"/>
          <p:nvPr/>
        </p:nvSpPr>
        <p:spPr>
          <a:xfrm>
            <a:off x="165271" y="185810"/>
            <a:ext cx="8921288" cy="493638"/>
          </a:xfrm>
          <a:prstGeom prst="rect">
            <a:avLst/>
          </a:prstGeom>
        </p:spPr>
        <p:txBody>
          <a:bodyPr lIns="0" tIns="0" rIns="0" bIns="0" rtlCol="0" anchor="t">
            <a:spAutoFit/>
          </a:bodyPr>
          <a:lstStyle/>
          <a:p>
            <a:pPr marL="0" lvl="0" indent="0" algn="l">
              <a:lnSpc>
                <a:spcPts val="3615"/>
              </a:lnSpc>
              <a:spcBef>
                <a:spcPct val="0"/>
              </a:spcBef>
            </a:pPr>
            <a:r>
              <a:rPr lang="en-US" sz="3228" b="1" spc="-96">
                <a:solidFill>
                  <a:srgbClr val="FFFFFF"/>
                </a:solidFill>
                <a:latin typeface="Poppins Bold"/>
                <a:ea typeface="Poppins Bold"/>
                <a:cs typeface="Poppins Bold"/>
                <a:sym typeface="Poppins Bold"/>
              </a:rPr>
              <a:t>6.6 Instruction Set in Assembly Language</a:t>
            </a:r>
          </a:p>
        </p:txBody>
      </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505260" y="4233375"/>
            <a:ext cx="2394164" cy="903705"/>
            <a:chOff x="0" y="0"/>
            <a:chExt cx="630562" cy="238013"/>
          </a:xfrm>
        </p:grpSpPr>
        <p:sp>
          <p:nvSpPr>
            <p:cNvPr id="7" name="Freeform 7"/>
            <p:cNvSpPr/>
            <p:nvPr/>
          </p:nvSpPr>
          <p:spPr>
            <a:xfrm>
              <a:off x="0" y="0"/>
              <a:ext cx="630562" cy="238013"/>
            </a:xfrm>
            <a:custGeom>
              <a:avLst/>
              <a:gdLst/>
              <a:ahLst/>
              <a:cxnLst/>
              <a:rect l="l" t="t" r="r" b="b"/>
              <a:pathLst>
                <a:path w="630562" h="238013">
                  <a:moveTo>
                    <a:pt x="119006" y="0"/>
                  </a:moveTo>
                  <a:lnTo>
                    <a:pt x="511555" y="0"/>
                  </a:lnTo>
                  <a:cubicBezTo>
                    <a:pt x="577281" y="0"/>
                    <a:pt x="630562" y="53281"/>
                    <a:pt x="630562" y="119006"/>
                  </a:cubicBezTo>
                  <a:lnTo>
                    <a:pt x="630562" y="119006"/>
                  </a:lnTo>
                  <a:cubicBezTo>
                    <a:pt x="630562" y="150569"/>
                    <a:pt x="618024" y="180839"/>
                    <a:pt x="595705" y="203157"/>
                  </a:cubicBezTo>
                  <a:cubicBezTo>
                    <a:pt x="573387" y="225475"/>
                    <a:pt x="543118" y="238013"/>
                    <a:pt x="511555" y="238013"/>
                  </a:cubicBezTo>
                  <a:lnTo>
                    <a:pt x="119006" y="238013"/>
                  </a:lnTo>
                  <a:cubicBezTo>
                    <a:pt x="53281" y="238013"/>
                    <a:pt x="0" y="184732"/>
                    <a:pt x="0" y="119006"/>
                  </a:cubicBezTo>
                  <a:lnTo>
                    <a:pt x="0" y="119006"/>
                  </a:lnTo>
                  <a:cubicBezTo>
                    <a:pt x="0" y="53281"/>
                    <a:pt x="53281" y="0"/>
                    <a:pt x="119006" y="0"/>
                  </a:cubicBezTo>
                  <a:close/>
                </a:path>
              </a:pathLst>
            </a:custGeom>
            <a:solidFill>
              <a:srgbClr val="3F4042"/>
            </a:solidFill>
          </p:spPr>
          <p:txBody>
            <a:bodyPr/>
            <a:lstStyle/>
            <a:p>
              <a:endParaRPr lang="en-PH"/>
            </a:p>
          </p:txBody>
        </p:sp>
        <p:sp>
          <p:nvSpPr>
            <p:cNvPr id="8" name="TextBox 8"/>
            <p:cNvSpPr txBox="1"/>
            <p:nvPr/>
          </p:nvSpPr>
          <p:spPr>
            <a:xfrm>
              <a:off x="0" y="-28575"/>
              <a:ext cx="630562" cy="266588"/>
            </a:xfrm>
            <a:prstGeom prst="rect">
              <a:avLst/>
            </a:prstGeom>
          </p:spPr>
          <p:txBody>
            <a:bodyPr lIns="50800" tIns="50800" rIns="50800" bIns="50800" rtlCol="0" anchor="ctr"/>
            <a:lstStyle/>
            <a:p>
              <a:pPr algn="ctr">
                <a:lnSpc>
                  <a:spcPts val="2595"/>
                </a:lnSpc>
              </a:pPr>
              <a:endParaRPr/>
            </a:p>
          </p:txBody>
        </p:sp>
      </p:grpSp>
      <p:grpSp>
        <p:nvGrpSpPr>
          <p:cNvPr id="9" name="Group 9"/>
          <p:cNvGrpSpPr/>
          <p:nvPr/>
        </p:nvGrpSpPr>
        <p:grpSpPr>
          <a:xfrm>
            <a:off x="6214234" y="3482562"/>
            <a:ext cx="11163198" cy="5010378"/>
            <a:chOff x="0" y="0"/>
            <a:chExt cx="2940102" cy="1319606"/>
          </a:xfrm>
        </p:grpSpPr>
        <p:sp>
          <p:nvSpPr>
            <p:cNvPr id="10" name="Freeform 10"/>
            <p:cNvSpPr/>
            <p:nvPr/>
          </p:nvSpPr>
          <p:spPr>
            <a:xfrm>
              <a:off x="0" y="0"/>
              <a:ext cx="2940102" cy="1319606"/>
            </a:xfrm>
            <a:custGeom>
              <a:avLst/>
              <a:gdLst/>
              <a:ahLst/>
              <a:cxnLst/>
              <a:rect l="l" t="t" r="r" b="b"/>
              <a:pathLst>
                <a:path w="2940102" h="1319606">
                  <a:moveTo>
                    <a:pt x="35370" y="0"/>
                  </a:moveTo>
                  <a:lnTo>
                    <a:pt x="2904732" y="0"/>
                  </a:lnTo>
                  <a:cubicBezTo>
                    <a:pt x="2924266" y="0"/>
                    <a:pt x="2940102" y="15836"/>
                    <a:pt x="2940102" y="35370"/>
                  </a:cubicBezTo>
                  <a:lnTo>
                    <a:pt x="2940102" y="1284236"/>
                  </a:lnTo>
                  <a:cubicBezTo>
                    <a:pt x="2940102" y="1303770"/>
                    <a:pt x="2924266" y="1319606"/>
                    <a:pt x="2904732" y="1319606"/>
                  </a:cubicBezTo>
                  <a:lnTo>
                    <a:pt x="35370" y="1319606"/>
                  </a:lnTo>
                  <a:cubicBezTo>
                    <a:pt x="15836" y="1319606"/>
                    <a:pt x="0" y="1303770"/>
                    <a:pt x="0" y="1284236"/>
                  </a:cubicBezTo>
                  <a:lnTo>
                    <a:pt x="0" y="35370"/>
                  </a:lnTo>
                  <a:cubicBezTo>
                    <a:pt x="0" y="15836"/>
                    <a:pt x="15836" y="0"/>
                    <a:pt x="35370" y="0"/>
                  </a:cubicBezTo>
                  <a:close/>
                </a:path>
              </a:pathLst>
            </a:custGeom>
            <a:solidFill>
              <a:srgbClr val="EFEFEF"/>
            </a:solidFill>
          </p:spPr>
          <p:txBody>
            <a:bodyPr/>
            <a:lstStyle/>
            <a:p>
              <a:endParaRPr lang="en-PH"/>
            </a:p>
          </p:txBody>
        </p:sp>
        <p:sp>
          <p:nvSpPr>
            <p:cNvPr id="11" name="TextBox 11"/>
            <p:cNvSpPr txBox="1"/>
            <p:nvPr/>
          </p:nvSpPr>
          <p:spPr>
            <a:xfrm>
              <a:off x="0" y="-28575"/>
              <a:ext cx="2940102" cy="1348181"/>
            </a:xfrm>
            <a:prstGeom prst="rect">
              <a:avLst/>
            </a:prstGeom>
          </p:spPr>
          <p:txBody>
            <a:bodyPr lIns="50800" tIns="50800" rIns="50800" bIns="50800" rtlCol="0" anchor="ctr"/>
            <a:lstStyle/>
            <a:p>
              <a:pPr algn="ctr">
                <a:lnSpc>
                  <a:spcPts val="2595"/>
                </a:lnSpc>
              </a:pPr>
              <a:endParaRPr/>
            </a:p>
          </p:txBody>
        </p:sp>
      </p:grpSp>
      <p:grpSp>
        <p:nvGrpSpPr>
          <p:cNvPr id="12" name="Group 12"/>
          <p:cNvGrpSpPr/>
          <p:nvPr/>
        </p:nvGrpSpPr>
        <p:grpSpPr>
          <a:xfrm>
            <a:off x="13434879" y="6107477"/>
            <a:ext cx="3219933" cy="788534"/>
            <a:chOff x="0" y="0"/>
            <a:chExt cx="1520437" cy="372342"/>
          </a:xfrm>
        </p:grpSpPr>
        <p:sp>
          <p:nvSpPr>
            <p:cNvPr id="13" name="Freeform 1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14" name="Group 14"/>
          <p:cNvGrpSpPr/>
          <p:nvPr/>
        </p:nvGrpSpPr>
        <p:grpSpPr>
          <a:xfrm>
            <a:off x="13434879" y="3742403"/>
            <a:ext cx="3219933" cy="788534"/>
            <a:chOff x="0" y="0"/>
            <a:chExt cx="1520437" cy="372342"/>
          </a:xfrm>
        </p:grpSpPr>
        <p:sp>
          <p:nvSpPr>
            <p:cNvPr id="15" name="Freeform 1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16" name="Group 16"/>
          <p:cNvGrpSpPr/>
          <p:nvPr/>
        </p:nvGrpSpPr>
        <p:grpSpPr>
          <a:xfrm>
            <a:off x="8051382" y="4860513"/>
            <a:ext cx="2938521" cy="719618"/>
            <a:chOff x="0" y="0"/>
            <a:chExt cx="1520437" cy="372342"/>
          </a:xfrm>
        </p:grpSpPr>
        <p:sp>
          <p:nvSpPr>
            <p:cNvPr id="17" name="Freeform 1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0099"/>
            </a:solidFill>
          </p:spPr>
          <p:txBody>
            <a:bodyPr/>
            <a:lstStyle/>
            <a:p>
              <a:endParaRPr lang="en-PH"/>
            </a:p>
          </p:txBody>
        </p:sp>
      </p:grpSp>
      <p:grpSp>
        <p:nvGrpSpPr>
          <p:cNvPr id="18" name="Group 18"/>
          <p:cNvGrpSpPr/>
          <p:nvPr/>
        </p:nvGrpSpPr>
        <p:grpSpPr>
          <a:xfrm>
            <a:off x="13434879" y="4530937"/>
            <a:ext cx="3219933" cy="788534"/>
            <a:chOff x="0" y="0"/>
            <a:chExt cx="1520437" cy="372342"/>
          </a:xfrm>
        </p:grpSpPr>
        <p:sp>
          <p:nvSpPr>
            <p:cNvPr id="19" name="Freeform 1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20" name="Group 20"/>
          <p:cNvGrpSpPr/>
          <p:nvPr/>
        </p:nvGrpSpPr>
        <p:grpSpPr>
          <a:xfrm>
            <a:off x="13434879" y="5289585"/>
            <a:ext cx="3219933" cy="788534"/>
            <a:chOff x="0" y="0"/>
            <a:chExt cx="1520437" cy="372342"/>
          </a:xfrm>
        </p:grpSpPr>
        <p:sp>
          <p:nvSpPr>
            <p:cNvPr id="21" name="Freeform 2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22" name="Group 22"/>
          <p:cNvGrpSpPr/>
          <p:nvPr/>
        </p:nvGrpSpPr>
        <p:grpSpPr>
          <a:xfrm>
            <a:off x="8051382" y="5689577"/>
            <a:ext cx="2938521" cy="719618"/>
            <a:chOff x="0" y="0"/>
            <a:chExt cx="1520437" cy="372342"/>
          </a:xfrm>
        </p:grpSpPr>
        <p:sp>
          <p:nvSpPr>
            <p:cNvPr id="23" name="Freeform 2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24" name="TextBox 24"/>
          <p:cNvSpPr txBox="1"/>
          <p:nvPr/>
        </p:nvSpPr>
        <p:spPr>
          <a:xfrm>
            <a:off x="347832" y="1542562"/>
            <a:ext cx="9682484"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Compare and Jump</a:t>
            </a:r>
          </a:p>
        </p:txBody>
      </p:sp>
      <p:sp>
        <p:nvSpPr>
          <p:cNvPr id="25" name="TextBox 25"/>
          <p:cNvSpPr txBox="1"/>
          <p:nvPr/>
        </p:nvSpPr>
        <p:spPr>
          <a:xfrm>
            <a:off x="1641874" y="4341620"/>
            <a:ext cx="2120937" cy="620539"/>
          </a:xfrm>
          <a:prstGeom prst="rect">
            <a:avLst/>
          </a:prstGeom>
        </p:spPr>
        <p:txBody>
          <a:bodyPr lIns="0" tIns="0" rIns="0" bIns="0" rtlCol="0" anchor="t">
            <a:spAutoFit/>
          </a:bodyPr>
          <a:lstStyle/>
          <a:p>
            <a:pPr algn="ctr">
              <a:lnSpc>
                <a:spcPts val="5169"/>
              </a:lnSpc>
              <a:spcBef>
                <a:spcPct val="0"/>
              </a:spcBef>
            </a:pPr>
            <a:r>
              <a:rPr lang="en-US" sz="3692">
                <a:solidFill>
                  <a:srgbClr val="FFFFFF"/>
                </a:solidFill>
                <a:latin typeface="Open Sans"/>
                <a:ea typeface="Open Sans"/>
                <a:cs typeface="Open Sans"/>
                <a:sym typeface="Open Sans"/>
              </a:rPr>
              <a:t>JMP  200</a:t>
            </a:r>
          </a:p>
        </p:txBody>
      </p:sp>
      <p:sp>
        <p:nvSpPr>
          <p:cNvPr id="26" name="TextBox 26"/>
          <p:cNvSpPr txBox="1"/>
          <p:nvPr/>
        </p:nvSpPr>
        <p:spPr>
          <a:xfrm>
            <a:off x="14530655" y="6167260"/>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17</a:t>
            </a:r>
          </a:p>
        </p:txBody>
      </p:sp>
      <p:sp>
        <p:nvSpPr>
          <p:cNvPr id="27" name="TextBox 27"/>
          <p:cNvSpPr txBox="1"/>
          <p:nvPr/>
        </p:nvSpPr>
        <p:spPr>
          <a:xfrm>
            <a:off x="12128080" y="6167260"/>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a:t>
            </a:r>
          </a:p>
        </p:txBody>
      </p:sp>
      <p:sp>
        <p:nvSpPr>
          <p:cNvPr id="28" name="TextBox 28"/>
          <p:cNvSpPr txBox="1"/>
          <p:nvPr/>
        </p:nvSpPr>
        <p:spPr>
          <a:xfrm>
            <a:off x="14530655" y="3802186"/>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100</a:t>
            </a:r>
          </a:p>
        </p:txBody>
      </p:sp>
      <p:sp>
        <p:nvSpPr>
          <p:cNvPr id="29" name="TextBox 29"/>
          <p:cNvSpPr txBox="1"/>
          <p:nvPr/>
        </p:nvSpPr>
        <p:spPr>
          <a:xfrm>
            <a:off x="12380552" y="3789155"/>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17</a:t>
            </a:r>
          </a:p>
        </p:txBody>
      </p:sp>
      <p:sp>
        <p:nvSpPr>
          <p:cNvPr id="30" name="TextBox 30"/>
          <p:cNvSpPr txBox="1"/>
          <p:nvPr/>
        </p:nvSpPr>
        <p:spPr>
          <a:xfrm>
            <a:off x="9051391" y="4909244"/>
            <a:ext cx="919358"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200</a:t>
            </a:r>
          </a:p>
        </p:txBody>
      </p:sp>
      <p:sp>
        <p:nvSpPr>
          <p:cNvPr id="31" name="TextBox 31"/>
          <p:cNvSpPr txBox="1"/>
          <p:nvPr/>
        </p:nvSpPr>
        <p:spPr>
          <a:xfrm>
            <a:off x="6943141" y="4891801"/>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PC</a:t>
            </a:r>
          </a:p>
        </p:txBody>
      </p:sp>
      <p:sp>
        <p:nvSpPr>
          <p:cNvPr id="32" name="TextBox 32"/>
          <p:cNvSpPr txBox="1"/>
          <p:nvPr/>
        </p:nvSpPr>
        <p:spPr>
          <a:xfrm>
            <a:off x="14530655" y="4590720"/>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200</a:t>
            </a:r>
          </a:p>
        </p:txBody>
      </p:sp>
      <p:sp>
        <p:nvSpPr>
          <p:cNvPr id="33" name="TextBox 33"/>
          <p:cNvSpPr txBox="1"/>
          <p:nvPr/>
        </p:nvSpPr>
        <p:spPr>
          <a:xfrm>
            <a:off x="12380552" y="4577689"/>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18</a:t>
            </a:r>
          </a:p>
        </p:txBody>
      </p:sp>
      <p:sp>
        <p:nvSpPr>
          <p:cNvPr id="34" name="TextBox 34"/>
          <p:cNvSpPr txBox="1"/>
          <p:nvPr/>
        </p:nvSpPr>
        <p:spPr>
          <a:xfrm>
            <a:off x="14530655" y="5349368"/>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300</a:t>
            </a:r>
          </a:p>
        </p:txBody>
      </p:sp>
      <p:sp>
        <p:nvSpPr>
          <p:cNvPr id="35" name="TextBox 35"/>
          <p:cNvSpPr txBox="1"/>
          <p:nvPr/>
        </p:nvSpPr>
        <p:spPr>
          <a:xfrm>
            <a:off x="12382814" y="5390933"/>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19</a:t>
            </a:r>
          </a:p>
        </p:txBody>
      </p:sp>
      <p:sp>
        <p:nvSpPr>
          <p:cNvPr id="36" name="TextBox 36"/>
          <p:cNvSpPr txBox="1"/>
          <p:nvPr/>
        </p:nvSpPr>
        <p:spPr>
          <a:xfrm>
            <a:off x="8850886" y="5720865"/>
            <a:ext cx="1339513"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300</a:t>
            </a:r>
          </a:p>
        </p:txBody>
      </p:sp>
      <p:sp>
        <p:nvSpPr>
          <p:cNvPr id="37" name="TextBox 37"/>
          <p:cNvSpPr txBox="1"/>
          <p:nvPr/>
        </p:nvSpPr>
        <p:spPr>
          <a:xfrm>
            <a:off x="6943141" y="5720865"/>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ACC</a:t>
            </a:r>
          </a:p>
        </p:txBody>
      </p:sp>
      <p:sp>
        <p:nvSpPr>
          <p:cNvPr id="38" name="TextBox 38"/>
          <p:cNvSpPr txBox="1"/>
          <p:nvPr/>
        </p:nvSpPr>
        <p:spPr>
          <a:xfrm>
            <a:off x="99627" y="3604741"/>
            <a:ext cx="5205431" cy="514334"/>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Instruction</a:t>
            </a:r>
          </a:p>
        </p:txBody>
      </p:sp>
      <p:sp>
        <p:nvSpPr>
          <p:cNvPr id="39" name="TextBox 39"/>
          <p:cNvSpPr txBox="1"/>
          <p:nvPr/>
        </p:nvSpPr>
        <p:spPr>
          <a:xfrm>
            <a:off x="536501" y="5193357"/>
            <a:ext cx="4331682" cy="981443"/>
          </a:xfrm>
          <a:prstGeom prst="rect">
            <a:avLst/>
          </a:prstGeom>
        </p:spPr>
        <p:txBody>
          <a:bodyPr lIns="0" tIns="0" rIns="0" bIns="0" rtlCol="0" anchor="t">
            <a:spAutoFit/>
          </a:bodyPr>
          <a:lstStyle/>
          <a:p>
            <a:pPr algn="ctr">
              <a:lnSpc>
                <a:spcPts val="3918"/>
              </a:lnSpc>
              <a:spcBef>
                <a:spcPct val="0"/>
              </a:spcBef>
            </a:pPr>
            <a:r>
              <a:rPr lang="en-US" sz="2799">
                <a:solidFill>
                  <a:srgbClr val="000000"/>
                </a:solidFill>
                <a:latin typeface="Open Sans"/>
                <a:ea typeface="Open Sans"/>
                <a:cs typeface="Open Sans"/>
                <a:sym typeface="Open Sans"/>
              </a:rPr>
              <a:t>Overwrite the current value of PC (17) to 200.</a:t>
            </a:r>
          </a:p>
        </p:txBody>
      </p:sp>
      <p:grpSp>
        <p:nvGrpSpPr>
          <p:cNvPr id="40" name="Group 40"/>
          <p:cNvGrpSpPr/>
          <p:nvPr/>
        </p:nvGrpSpPr>
        <p:grpSpPr>
          <a:xfrm>
            <a:off x="1097252" y="9026340"/>
            <a:ext cx="3276218" cy="762473"/>
            <a:chOff x="0" y="0"/>
            <a:chExt cx="910857" cy="211983"/>
          </a:xfrm>
        </p:grpSpPr>
        <p:sp>
          <p:nvSpPr>
            <p:cNvPr id="41" name="Freeform 41"/>
            <p:cNvSpPr/>
            <p:nvPr/>
          </p:nvSpPr>
          <p:spPr>
            <a:xfrm>
              <a:off x="0" y="0"/>
              <a:ext cx="910857" cy="211983"/>
            </a:xfrm>
            <a:custGeom>
              <a:avLst/>
              <a:gdLst/>
              <a:ahLst/>
              <a:cxnLst/>
              <a:rect l="l" t="t" r="r" b="b"/>
              <a:pathLst>
                <a:path w="910857" h="211983">
                  <a:moveTo>
                    <a:pt x="105992" y="0"/>
                  </a:moveTo>
                  <a:lnTo>
                    <a:pt x="804865" y="0"/>
                  </a:lnTo>
                  <a:cubicBezTo>
                    <a:pt x="832976" y="0"/>
                    <a:pt x="859935" y="11167"/>
                    <a:pt x="879812" y="31044"/>
                  </a:cubicBezTo>
                  <a:cubicBezTo>
                    <a:pt x="899690" y="50922"/>
                    <a:pt x="910857" y="77881"/>
                    <a:pt x="910857" y="105992"/>
                  </a:cubicBezTo>
                  <a:lnTo>
                    <a:pt x="910857" y="105992"/>
                  </a:lnTo>
                  <a:cubicBezTo>
                    <a:pt x="910857" y="134102"/>
                    <a:pt x="899690" y="161062"/>
                    <a:pt x="879812" y="180939"/>
                  </a:cubicBezTo>
                  <a:cubicBezTo>
                    <a:pt x="859935" y="200816"/>
                    <a:pt x="832976" y="211983"/>
                    <a:pt x="804865"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FFDE59"/>
            </a:solidFill>
          </p:spPr>
          <p:txBody>
            <a:bodyPr/>
            <a:lstStyle/>
            <a:p>
              <a:endParaRPr lang="en-PH"/>
            </a:p>
          </p:txBody>
        </p:sp>
        <p:sp>
          <p:nvSpPr>
            <p:cNvPr id="42" name="TextBox 42"/>
            <p:cNvSpPr txBox="1"/>
            <p:nvPr/>
          </p:nvSpPr>
          <p:spPr>
            <a:xfrm>
              <a:off x="0" y="-28575"/>
              <a:ext cx="910857" cy="240558"/>
            </a:xfrm>
            <a:prstGeom prst="rect">
              <a:avLst/>
            </a:prstGeom>
          </p:spPr>
          <p:txBody>
            <a:bodyPr lIns="50800" tIns="50800" rIns="50800" bIns="50800" rtlCol="0" anchor="ctr"/>
            <a:lstStyle/>
            <a:p>
              <a:pPr algn="ctr">
                <a:lnSpc>
                  <a:spcPts val="2595"/>
                </a:lnSpc>
              </a:pPr>
              <a:endParaRPr/>
            </a:p>
          </p:txBody>
        </p:sp>
      </p:grpSp>
      <p:grpSp>
        <p:nvGrpSpPr>
          <p:cNvPr id="43" name="Group 43"/>
          <p:cNvGrpSpPr/>
          <p:nvPr/>
        </p:nvGrpSpPr>
        <p:grpSpPr>
          <a:xfrm>
            <a:off x="4556676" y="9026340"/>
            <a:ext cx="2615176" cy="762473"/>
            <a:chOff x="0" y="0"/>
            <a:chExt cx="727073" cy="211983"/>
          </a:xfrm>
        </p:grpSpPr>
        <p:sp>
          <p:nvSpPr>
            <p:cNvPr id="44" name="Freeform 44"/>
            <p:cNvSpPr/>
            <p:nvPr/>
          </p:nvSpPr>
          <p:spPr>
            <a:xfrm>
              <a:off x="0" y="0"/>
              <a:ext cx="727073" cy="211983"/>
            </a:xfrm>
            <a:custGeom>
              <a:avLst/>
              <a:gdLst/>
              <a:ahLst/>
              <a:cxnLst/>
              <a:rect l="l" t="t" r="r" b="b"/>
              <a:pathLst>
                <a:path w="727073" h="211983">
                  <a:moveTo>
                    <a:pt x="105992" y="0"/>
                  </a:moveTo>
                  <a:lnTo>
                    <a:pt x="621081" y="0"/>
                  </a:lnTo>
                  <a:cubicBezTo>
                    <a:pt x="649192" y="0"/>
                    <a:pt x="676152" y="11167"/>
                    <a:pt x="696029" y="31044"/>
                  </a:cubicBezTo>
                  <a:cubicBezTo>
                    <a:pt x="715906" y="50922"/>
                    <a:pt x="727073" y="77881"/>
                    <a:pt x="727073" y="105992"/>
                  </a:cubicBezTo>
                  <a:lnTo>
                    <a:pt x="727073" y="105992"/>
                  </a:lnTo>
                  <a:cubicBezTo>
                    <a:pt x="727073" y="134102"/>
                    <a:pt x="715906" y="161062"/>
                    <a:pt x="696029" y="180939"/>
                  </a:cubicBezTo>
                  <a:cubicBezTo>
                    <a:pt x="676152" y="200816"/>
                    <a:pt x="649192" y="211983"/>
                    <a:pt x="621081"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019D97"/>
            </a:solidFill>
          </p:spPr>
          <p:txBody>
            <a:bodyPr/>
            <a:lstStyle/>
            <a:p>
              <a:endParaRPr lang="en-PH"/>
            </a:p>
          </p:txBody>
        </p:sp>
        <p:sp>
          <p:nvSpPr>
            <p:cNvPr id="45" name="TextBox 45"/>
            <p:cNvSpPr txBox="1"/>
            <p:nvPr/>
          </p:nvSpPr>
          <p:spPr>
            <a:xfrm>
              <a:off x="0" y="-28575"/>
              <a:ext cx="727073" cy="240558"/>
            </a:xfrm>
            <a:prstGeom prst="rect">
              <a:avLst/>
            </a:prstGeom>
          </p:spPr>
          <p:txBody>
            <a:bodyPr lIns="50800" tIns="50800" rIns="50800" bIns="50800" rtlCol="0" anchor="ctr"/>
            <a:lstStyle/>
            <a:p>
              <a:pPr algn="ctr">
                <a:lnSpc>
                  <a:spcPts val="2595"/>
                </a:lnSpc>
              </a:pPr>
              <a:endParaRPr/>
            </a:p>
          </p:txBody>
        </p:sp>
      </p:grpSp>
      <p:grpSp>
        <p:nvGrpSpPr>
          <p:cNvPr id="46" name="Group 46"/>
          <p:cNvGrpSpPr/>
          <p:nvPr/>
        </p:nvGrpSpPr>
        <p:grpSpPr>
          <a:xfrm>
            <a:off x="7398482" y="9026340"/>
            <a:ext cx="9256330" cy="762473"/>
            <a:chOff x="0" y="0"/>
            <a:chExt cx="2573452" cy="211983"/>
          </a:xfrm>
        </p:grpSpPr>
        <p:sp>
          <p:nvSpPr>
            <p:cNvPr id="47" name="Freeform 47"/>
            <p:cNvSpPr/>
            <p:nvPr/>
          </p:nvSpPr>
          <p:spPr>
            <a:xfrm>
              <a:off x="0" y="0"/>
              <a:ext cx="2573452" cy="211983"/>
            </a:xfrm>
            <a:custGeom>
              <a:avLst/>
              <a:gdLst/>
              <a:ahLst/>
              <a:cxnLst/>
              <a:rect l="l" t="t" r="r" b="b"/>
              <a:pathLst>
                <a:path w="2573452" h="211983">
                  <a:moveTo>
                    <a:pt x="42656" y="0"/>
                  </a:moveTo>
                  <a:lnTo>
                    <a:pt x="2530796" y="0"/>
                  </a:lnTo>
                  <a:cubicBezTo>
                    <a:pt x="2542109" y="0"/>
                    <a:pt x="2552959" y="4494"/>
                    <a:pt x="2560958" y="12494"/>
                  </a:cubicBezTo>
                  <a:cubicBezTo>
                    <a:pt x="2568958" y="20493"/>
                    <a:pt x="2573452" y="31343"/>
                    <a:pt x="2573452" y="42656"/>
                  </a:cubicBezTo>
                  <a:lnTo>
                    <a:pt x="2573452" y="169327"/>
                  </a:lnTo>
                  <a:cubicBezTo>
                    <a:pt x="2573452" y="192886"/>
                    <a:pt x="2554354" y="211983"/>
                    <a:pt x="2530796" y="211983"/>
                  </a:cubicBezTo>
                  <a:lnTo>
                    <a:pt x="42656" y="211983"/>
                  </a:lnTo>
                  <a:cubicBezTo>
                    <a:pt x="19098" y="211983"/>
                    <a:pt x="0" y="192886"/>
                    <a:pt x="0" y="169327"/>
                  </a:cubicBezTo>
                  <a:lnTo>
                    <a:pt x="0" y="42656"/>
                  </a:lnTo>
                  <a:cubicBezTo>
                    <a:pt x="0" y="31343"/>
                    <a:pt x="4494" y="20493"/>
                    <a:pt x="12494" y="12494"/>
                  </a:cubicBezTo>
                  <a:cubicBezTo>
                    <a:pt x="20493" y="4494"/>
                    <a:pt x="31343" y="0"/>
                    <a:pt x="42656" y="0"/>
                  </a:cubicBezTo>
                  <a:close/>
                </a:path>
              </a:pathLst>
            </a:custGeom>
            <a:solidFill>
              <a:srgbClr val="642EC7"/>
            </a:solidFill>
          </p:spPr>
          <p:txBody>
            <a:bodyPr/>
            <a:lstStyle/>
            <a:p>
              <a:endParaRPr lang="en-PH"/>
            </a:p>
          </p:txBody>
        </p:sp>
        <p:sp>
          <p:nvSpPr>
            <p:cNvPr id="48" name="TextBox 48"/>
            <p:cNvSpPr txBox="1"/>
            <p:nvPr/>
          </p:nvSpPr>
          <p:spPr>
            <a:xfrm>
              <a:off x="0" y="-28575"/>
              <a:ext cx="2573452" cy="240558"/>
            </a:xfrm>
            <a:prstGeom prst="rect">
              <a:avLst/>
            </a:prstGeom>
          </p:spPr>
          <p:txBody>
            <a:bodyPr lIns="50800" tIns="50800" rIns="50800" bIns="50800" rtlCol="0" anchor="ctr"/>
            <a:lstStyle/>
            <a:p>
              <a:pPr algn="ctr">
                <a:lnSpc>
                  <a:spcPts val="2595"/>
                </a:lnSpc>
              </a:pPr>
              <a:endParaRPr/>
            </a:p>
          </p:txBody>
        </p:sp>
      </p:grpSp>
      <p:sp>
        <p:nvSpPr>
          <p:cNvPr id="49" name="TextBox 49"/>
          <p:cNvSpPr txBox="1"/>
          <p:nvPr/>
        </p:nvSpPr>
        <p:spPr>
          <a:xfrm>
            <a:off x="1345048" y="9080250"/>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JMP</a:t>
            </a:r>
          </a:p>
        </p:txBody>
      </p:sp>
      <p:sp>
        <p:nvSpPr>
          <p:cNvPr id="50" name="TextBox 50"/>
          <p:cNvSpPr txBox="1"/>
          <p:nvPr/>
        </p:nvSpPr>
        <p:spPr>
          <a:xfrm>
            <a:off x="4945492" y="9127541"/>
            <a:ext cx="1837542"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&lt;Address&gt;</a:t>
            </a:r>
          </a:p>
        </p:txBody>
      </p:sp>
      <p:sp>
        <p:nvSpPr>
          <p:cNvPr id="51" name="TextBox 51"/>
          <p:cNvSpPr txBox="1"/>
          <p:nvPr/>
        </p:nvSpPr>
        <p:spPr>
          <a:xfrm>
            <a:off x="7743351" y="9127541"/>
            <a:ext cx="8573570"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Jump to the given address.</a:t>
            </a:r>
          </a:p>
        </p:txBody>
      </p:sp>
      <p:grpSp>
        <p:nvGrpSpPr>
          <p:cNvPr id="52" name="Group 52"/>
          <p:cNvGrpSpPr/>
          <p:nvPr/>
        </p:nvGrpSpPr>
        <p:grpSpPr>
          <a:xfrm>
            <a:off x="13409732" y="7410360"/>
            <a:ext cx="3219933" cy="788534"/>
            <a:chOff x="0" y="0"/>
            <a:chExt cx="1520437" cy="372342"/>
          </a:xfrm>
        </p:grpSpPr>
        <p:sp>
          <p:nvSpPr>
            <p:cNvPr id="53" name="Freeform 5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54" name="TextBox 54"/>
          <p:cNvSpPr txBox="1"/>
          <p:nvPr/>
        </p:nvSpPr>
        <p:spPr>
          <a:xfrm>
            <a:off x="14505509" y="7470143"/>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18</a:t>
            </a:r>
          </a:p>
        </p:txBody>
      </p:sp>
      <p:sp>
        <p:nvSpPr>
          <p:cNvPr id="55" name="TextBox 55"/>
          <p:cNvSpPr txBox="1"/>
          <p:nvPr/>
        </p:nvSpPr>
        <p:spPr>
          <a:xfrm>
            <a:off x="12102933" y="7470143"/>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200</a:t>
            </a:r>
          </a:p>
        </p:txBody>
      </p:sp>
      <p:sp>
        <p:nvSpPr>
          <p:cNvPr id="56" name="TextBox 56"/>
          <p:cNvSpPr txBox="1"/>
          <p:nvPr/>
        </p:nvSpPr>
        <p:spPr>
          <a:xfrm>
            <a:off x="13409732" y="6773444"/>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a:t>
            </a:r>
          </a:p>
        </p:txBody>
      </p:sp>
      <p:sp>
        <p:nvSpPr>
          <p:cNvPr id="57" name="TextBox 57"/>
          <p:cNvSpPr txBox="1"/>
          <p:nvPr/>
        </p:nvSpPr>
        <p:spPr>
          <a:xfrm>
            <a:off x="10548964" y="2688678"/>
            <a:ext cx="2493738" cy="871878"/>
          </a:xfrm>
          <a:prstGeom prst="rect">
            <a:avLst/>
          </a:prstGeom>
        </p:spPr>
        <p:txBody>
          <a:bodyPr lIns="0" tIns="0" rIns="0" bIns="0" rtlCol="0" anchor="t">
            <a:spAutoFit/>
          </a:bodyPr>
          <a:lstStyle/>
          <a:p>
            <a:pPr algn="ctr">
              <a:lnSpc>
                <a:spcPts val="6497"/>
              </a:lnSpc>
            </a:pPr>
            <a:r>
              <a:rPr lang="en-US" sz="6497" b="1">
                <a:solidFill>
                  <a:srgbClr val="FF0099"/>
                </a:solidFill>
                <a:latin typeface="Big Shoulders Display Bold"/>
                <a:ea typeface="Big Shoulders Display Bold"/>
                <a:cs typeface="Big Shoulders Display Bold"/>
                <a:sym typeface="Big Shoulders Display Bold"/>
              </a:rPr>
              <a:t>AFTER</a:t>
            </a:r>
          </a:p>
        </p:txBody>
      </p:sp>
      <p:sp>
        <p:nvSpPr>
          <p:cNvPr id="58" name="TextBox 58"/>
          <p:cNvSpPr txBox="1"/>
          <p:nvPr/>
        </p:nvSpPr>
        <p:spPr>
          <a:xfrm>
            <a:off x="165271" y="185810"/>
            <a:ext cx="8921288" cy="493638"/>
          </a:xfrm>
          <a:prstGeom prst="rect">
            <a:avLst/>
          </a:prstGeom>
        </p:spPr>
        <p:txBody>
          <a:bodyPr lIns="0" tIns="0" rIns="0" bIns="0" rtlCol="0" anchor="t">
            <a:spAutoFit/>
          </a:bodyPr>
          <a:lstStyle/>
          <a:p>
            <a:pPr marL="0" lvl="0" indent="0" algn="l">
              <a:lnSpc>
                <a:spcPts val="3615"/>
              </a:lnSpc>
              <a:spcBef>
                <a:spcPct val="0"/>
              </a:spcBef>
            </a:pPr>
            <a:r>
              <a:rPr lang="en-US" sz="3228" b="1" spc="-96">
                <a:solidFill>
                  <a:srgbClr val="FFFFFF"/>
                </a:solidFill>
                <a:latin typeface="Poppins Bold"/>
                <a:ea typeface="Poppins Bold"/>
                <a:cs typeface="Poppins Bold"/>
                <a:sym typeface="Poppins Bold"/>
              </a:rPr>
              <a:t>6.6 Instruction Set in Assembly Language</a:t>
            </a:r>
          </a:p>
        </p:txBody>
      </p:sp>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651636" y="4139414"/>
            <a:ext cx="2394164" cy="903705"/>
            <a:chOff x="0" y="0"/>
            <a:chExt cx="630562" cy="238013"/>
          </a:xfrm>
        </p:grpSpPr>
        <p:sp>
          <p:nvSpPr>
            <p:cNvPr id="7" name="Freeform 7"/>
            <p:cNvSpPr/>
            <p:nvPr/>
          </p:nvSpPr>
          <p:spPr>
            <a:xfrm>
              <a:off x="0" y="0"/>
              <a:ext cx="630562" cy="238013"/>
            </a:xfrm>
            <a:custGeom>
              <a:avLst/>
              <a:gdLst/>
              <a:ahLst/>
              <a:cxnLst/>
              <a:rect l="l" t="t" r="r" b="b"/>
              <a:pathLst>
                <a:path w="630562" h="238013">
                  <a:moveTo>
                    <a:pt x="119006" y="0"/>
                  </a:moveTo>
                  <a:lnTo>
                    <a:pt x="511555" y="0"/>
                  </a:lnTo>
                  <a:cubicBezTo>
                    <a:pt x="577281" y="0"/>
                    <a:pt x="630562" y="53281"/>
                    <a:pt x="630562" y="119006"/>
                  </a:cubicBezTo>
                  <a:lnTo>
                    <a:pt x="630562" y="119006"/>
                  </a:lnTo>
                  <a:cubicBezTo>
                    <a:pt x="630562" y="150569"/>
                    <a:pt x="618024" y="180839"/>
                    <a:pt x="595705" y="203157"/>
                  </a:cubicBezTo>
                  <a:cubicBezTo>
                    <a:pt x="573387" y="225475"/>
                    <a:pt x="543118" y="238013"/>
                    <a:pt x="511555" y="238013"/>
                  </a:cubicBezTo>
                  <a:lnTo>
                    <a:pt x="119006" y="238013"/>
                  </a:lnTo>
                  <a:cubicBezTo>
                    <a:pt x="53281" y="238013"/>
                    <a:pt x="0" y="184732"/>
                    <a:pt x="0" y="119006"/>
                  </a:cubicBezTo>
                  <a:lnTo>
                    <a:pt x="0" y="119006"/>
                  </a:lnTo>
                  <a:cubicBezTo>
                    <a:pt x="0" y="53281"/>
                    <a:pt x="53281" y="0"/>
                    <a:pt x="119006" y="0"/>
                  </a:cubicBezTo>
                  <a:close/>
                </a:path>
              </a:pathLst>
            </a:custGeom>
            <a:solidFill>
              <a:srgbClr val="3F4042"/>
            </a:solidFill>
          </p:spPr>
          <p:txBody>
            <a:bodyPr/>
            <a:lstStyle/>
            <a:p>
              <a:endParaRPr lang="en-PH"/>
            </a:p>
          </p:txBody>
        </p:sp>
        <p:sp>
          <p:nvSpPr>
            <p:cNvPr id="8" name="TextBox 8"/>
            <p:cNvSpPr txBox="1"/>
            <p:nvPr/>
          </p:nvSpPr>
          <p:spPr>
            <a:xfrm>
              <a:off x="0" y="-28575"/>
              <a:ext cx="630562" cy="266588"/>
            </a:xfrm>
            <a:prstGeom prst="rect">
              <a:avLst/>
            </a:prstGeom>
          </p:spPr>
          <p:txBody>
            <a:bodyPr lIns="50800" tIns="50800" rIns="50800" bIns="50800" rtlCol="0" anchor="ctr"/>
            <a:lstStyle/>
            <a:p>
              <a:pPr algn="ctr">
                <a:lnSpc>
                  <a:spcPts val="2595"/>
                </a:lnSpc>
              </a:pPr>
              <a:endParaRPr/>
            </a:p>
          </p:txBody>
        </p:sp>
      </p:grpSp>
      <p:grpSp>
        <p:nvGrpSpPr>
          <p:cNvPr id="9" name="Group 9"/>
          <p:cNvGrpSpPr/>
          <p:nvPr/>
        </p:nvGrpSpPr>
        <p:grpSpPr>
          <a:xfrm>
            <a:off x="6214234" y="3482562"/>
            <a:ext cx="11163198" cy="5010378"/>
            <a:chOff x="0" y="0"/>
            <a:chExt cx="2940102" cy="1319606"/>
          </a:xfrm>
        </p:grpSpPr>
        <p:sp>
          <p:nvSpPr>
            <p:cNvPr id="10" name="Freeform 10"/>
            <p:cNvSpPr/>
            <p:nvPr/>
          </p:nvSpPr>
          <p:spPr>
            <a:xfrm>
              <a:off x="0" y="0"/>
              <a:ext cx="2940102" cy="1319606"/>
            </a:xfrm>
            <a:custGeom>
              <a:avLst/>
              <a:gdLst/>
              <a:ahLst/>
              <a:cxnLst/>
              <a:rect l="l" t="t" r="r" b="b"/>
              <a:pathLst>
                <a:path w="2940102" h="1319606">
                  <a:moveTo>
                    <a:pt x="35370" y="0"/>
                  </a:moveTo>
                  <a:lnTo>
                    <a:pt x="2904732" y="0"/>
                  </a:lnTo>
                  <a:cubicBezTo>
                    <a:pt x="2924266" y="0"/>
                    <a:pt x="2940102" y="15836"/>
                    <a:pt x="2940102" y="35370"/>
                  </a:cubicBezTo>
                  <a:lnTo>
                    <a:pt x="2940102" y="1284236"/>
                  </a:lnTo>
                  <a:cubicBezTo>
                    <a:pt x="2940102" y="1303770"/>
                    <a:pt x="2924266" y="1319606"/>
                    <a:pt x="2904732" y="1319606"/>
                  </a:cubicBezTo>
                  <a:lnTo>
                    <a:pt x="35370" y="1319606"/>
                  </a:lnTo>
                  <a:cubicBezTo>
                    <a:pt x="15836" y="1319606"/>
                    <a:pt x="0" y="1303770"/>
                    <a:pt x="0" y="1284236"/>
                  </a:cubicBezTo>
                  <a:lnTo>
                    <a:pt x="0" y="35370"/>
                  </a:lnTo>
                  <a:cubicBezTo>
                    <a:pt x="0" y="15836"/>
                    <a:pt x="15836" y="0"/>
                    <a:pt x="35370" y="0"/>
                  </a:cubicBezTo>
                  <a:close/>
                </a:path>
              </a:pathLst>
            </a:custGeom>
            <a:solidFill>
              <a:srgbClr val="EFEFEF"/>
            </a:solidFill>
          </p:spPr>
          <p:txBody>
            <a:bodyPr/>
            <a:lstStyle/>
            <a:p>
              <a:endParaRPr lang="en-PH"/>
            </a:p>
          </p:txBody>
        </p:sp>
        <p:sp>
          <p:nvSpPr>
            <p:cNvPr id="11" name="TextBox 11"/>
            <p:cNvSpPr txBox="1"/>
            <p:nvPr/>
          </p:nvSpPr>
          <p:spPr>
            <a:xfrm>
              <a:off x="0" y="-28575"/>
              <a:ext cx="2940102" cy="1348181"/>
            </a:xfrm>
            <a:prstGeom prst="rect">
              <a:avLst/>
            </a:prstGeom>
          </p:spPr>
          <p:txBody>
            <a:bodyPr lIns="50800" tIns="50800" rIns="50800" bIns="50800" rtlCol="0" anchor="ctr"/>
            <a:lstStyle/>
            <a:p>
              <a:pPr algn="ctr">
                <a:lnSpc>
                  <a:spcPts val="2595"/>
                </a:lnSpc>
              </a:pPr>
              <a:endParaRPr/>
            </a:p>
          </p:txBody>
        </p:sp>
      </p:grpSp>
      <p:grpSp>
        <p:nvGrpSpPr>
          <p:cNvPr id="12" name="Group 12"/>
          <p:cNvGrpSpPr/>
          <p:nvPr/>
        </p:nvGrpSpPr>
        <p:grpSpPr>
          <a:xfrm>
            <a:off x="13434879" y="6107477"/>
            <a:ext cx="3219933" cy="788534"/>
            <a:chOff x="0" y="0"/>
            <a:chExt cx="1520437" cy="372342"/>
          </a:xfrm>
        </p:grpSpPr>
        <p:sp>
          <p:nvSpPr>
            <p:cNvPr id="13" name="Freeform 1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14" name="Group 14"/>
          <p:cNvGrpSpPr/>
          <p:nvPr/>
        </p:nvGrpSpPr>
        <p:grpSpPr>
          <a:xfrm>
            <a:off x="13434879" y="3742403"/>
            <a:ext cx="3219933" cy="788534"/>
            <a:chOff x="0" y="0"/>
            <a:chExt cx="1520437" cy="372342"/>
          </a:xfrm>
        </p:grpSpPr>
        <p:sp>
          <p:nvSpPr>
            <p:cNvPr id="15" name="Freeform 1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16" name="Group 16"/>
          <p:cNvGrpSpPr/>
          <p:nvPr/>
        </p:nvGrpSpPr>
        <p:grpSpPr>
          <a:xfrm>
            <a:off x="7997168" y="5679953"/>
            <a:ext cx="2938521" cy="719618"/>
            <a:chOff x="0" y="0"/>
            <a:chExt cx="1520437" cy="372342"/>
          </a:xfrm>
        </p:grpSpPr>
        <p:sp>
          <p:nvSpPr>
            <p:cNvPr id="17" name="Freeform 1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18" name="Group 18"/>
          <p:cNvGrpSpPr/>
          <p:nvPr/>
        </p:nvGrpSpPr>
        <p:grpSpPr>
          <a:xfrm>
            <a:off x="13434879" y="4530937"/>
            <a:ext cx="3219933" cy="788534"/>
            <a:chOff x="0" y="0"/>
            <a:chExt cx="1520437" cy="372342"/>
          </a:xfrm>
        </p:grpSpPr>
        <p:sp>
          <p:nvSpPr>
            <p:cNvPr id="19" name="Freeform 1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20" name="Group 20"/>
          <p:cNvGrpSpPr/>
          <p:nvPr/>
        </p:nvGrpSpPr>
        <p:grpSpPr>
          <a:xfrm>
            <a:off x="13434879" y="5289585"/>
            <a:ext cx="3219933" cy="788534"/>
            <a:chOff x="0" y="0"/>
            <a:chExt cx="1520437" cy="372342"/>
          </a:xfrm>
        </p:grpSpPr>
        <p:sp>
          <p:nvSpPr>
            <p:cNvPr id="21" name="Freeform 2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1495"/>
            </a:solidFill>
          </p:spPr>
          <p:txBody>
            <a:bodyPr/>
            <a:lstStyle/>
            <a:p>
              <a:endParaRPr lang="en-PH"/>
            </a:p>
          </p:txBody>
        </p:sp>
      </p:grpSp>
      <p:grpSp>
        <p:nvGrpSpPr>
          <p:cNvPr id="22" name="Group 22"/>
          <p:cNvGrpSpPr/>
          <p:nvPr/>
        </p:nvGrpSpPr>
        <p:grpSpPr>
          <a:xfrm>
            <a:off x="7997168" y="6509017"/>
            <a:ext cx="2938521" cy="719618"/>
            <a:chOff x="0" y="0"/>
            <a:chExt cx="1520437" cy="372342"/>
          </a:xfrm>
        </p:grpSpPr>
        <p:sp>
          <p:nvSpPr>
            <p:cNvPr id="23" name="Freeform 2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1495"/>
            </a:solidFill>
          </p:spPr>
          <p:txBody>
            <a:bodyPr/>
            <a:lstStyle/>
            <a:p>
              <a:endParaRPr lang="en-PH"/>
            </a:p>
          </p:txBody>
        </p:sp>
      </p:grpSp>
      <p:sp>
        <p:nvSpPr>
          <p:cNvPr id="24" name="TextBox 24"/>
          <p:cNvSpPr txBox="1"/>
          <p:nvPr/>
        </p:nvSpPr>
        <p:spPr>
          <a:xfrm>
            <a:off x="347832" y="1542562"/>
            <a:ext cx="9682484"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Compare and Jump</a:t>
            </a:r>
          </a:p>
        </p:txBody>
      </p:sp>
      <p:sp>
        <p:nvSpPr>
          <p:cNvPr id="25" name="TextBox 25"/>
          <p:cNvSpPr txBox="1"/>
          <p:nvPr/>
        </p:nvSpPr>
        <p:spPr>
          <a:xfrm>
            <a:off x="1741909" y="4236044"/>
            <a:ext cx="2120937" cy="620539"/>
          </a:xfrm>
          <a:prstGeom prst="rect">
            <a:avLst/>
          </a:prstGeom>
        </p:spPr>
        <p:txBody>
          <a:bodyPr lIns="0" tIns="0" rIns="0" bIns="0" rtlCol="0" anchor="t">
            <a:spAutoFit/>
          </a:bodyPr>
          <a:lstStyle/>
          <a:p>
            <a:pPr algn="ctr">
              <a:lnSpc>
                <a:spcPts val="5169"/>
              </a:lnSpc>
              <a:spcBef>
                <a:spcPct val="0"/>
              </a:spcBef>
            </a:pPr>
            <a:r>
              <a:rPr lang="en-US" sz="3692">
                <a:solidFill>
                  <a:srgbClr val="FFFFFF"/>
                </a:solidFill>
                <a:latin typeface="Open Sans"/>
                <a:ea typeface="Open Sans"/>
                <a:cs typeface="Open Sans"/>
                <a:sym typeface="Open Sans"/>
              </a:rPr>
              <a:t>CMP  19</a:t>
            </a:r>
          </a:p>
        </p:txBody>
      </p:sp>
      <p:sp>
        <p:nvSpPr>
          <p:cNvPr id="26" name="TextBox 26"/>
          <p:cNvSpPr txBox="1"/>
          <p:nvPr/>
        </p:nvSpPr>
        <p:spPr>
          <a:xfrm>
            <a:off x="14530655" y="6167260"/>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17</a:t>
            </a:r>
          </a:p>
        </p:txBody>
      </p:sp>
      <p:sp>
        <p:nvSpPr>
          <p:cNvPr id="27" name="TextBox 27"/>
          <p:cNvSpPr txBox="1"/>
          <p:nvPr/>
        </p:nvSpPr>
        <p:spPr>
          <a:xfrm>
            <a:off x="12128080" y="6167260"/>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a:t>
            </a:r>
          </a:p>
        </p:txBody>
      </p:sp>
      <p:sp>
        <p:nvSpPr>
          <p:cNvPr id="28" name="TextBox 28"/>
          <p:cNvSpPr txBox="1"/>
          <p:nvPr/>
        </p:nvSpPr>
        <p:spPr>
          <a:xfrm>
            <a:off x="14530655" y="3802186"/>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100</a:t>
            </a:r>
          </a:p>
        </p:txBody>
      </p:sp>
      <p:sp>
        <p:nvSpPr>
          <p:cNvPr id="29" name="TextBox 29"/>
          <p:cNvSpPr txBox="1"/>
          <p:nvPr/>
        </p:nvSpPr>
        <p:spPr>
          <a:xfrm>
            <a:off x="12380552" y="3789155"/>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17</a:t>
            </a:r>
          </a:p>
        </p:txBody>
      </p:sp>
      <p:sp>
        <p:nvSpPr>
          <p:cNvPr id="30" name="TextBox 30"/>
          <p:cNvSpPr txBox="1"/>
          <p:nvPr/>
        </p:nvSpPr>
        <p:spPr>
          <a:xfrm>
            <a:off x="8997177" y="5728684"/>
            <a:ext cx="919358"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200</a:t>
            </a:r>
          </a:p>
        </p:txBody>
      </p:sp>
      <p:sp>
        <p:nvSpPr>
          <p:cNvPr id="31" name="TextBox 31"/>
          <p:cNvSpPr txBox="1"/>
          <p:nvPr/>
        </p:nvSpPr>
        <p:spPr>
          <a:xfrm>
            <a:off x="6888928" y="5711241"/>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PC</a:t>
            </a:r>
          </a:p>
        </p:txBody>
      </p:sp>
      <p:sp>
        <p:nvSpPr>
          <p:cNvPr id="32" name="TextBox 32"/>
          <p:cNvSpPr txBox="1"/>
          <p:nvPr/>
        </p:nvSpPr>
        <p:spPr>
          <a:xfrm>
            <a:off x="14530655" y="4590720"/>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200</a:t>
            </a:r>
          </a:p>
        </p:txBody>
      </p:sp>
      <p:sp>
        <p:nvSpPr>
          <p:cNvPr id="33" name="TextBox 33"/>
          <p:cNvSpPr txBox="1"/>
          <p:nvPr/>
        </p:nvSpPr>
        <p:spPr>
          <a:xfrm>
            <a:off x="12380552" y="4577689"/>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18</a:t>
            </a:r>
          </a:p>
        </p:txBody>
      </p:sp>
      <p:sp>
        <p:nvSpPr>
          <p:cNvPr id="34" name="TextBox 34"/>
          <p:cNvSpPr txBox="1"/>
          <p:nvPr/>
        </p:nvSpPr>
        <p:spPr>
          <a:xfrm>
            <a:off x="14530655" y="5349368"/>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300</a:t>
            </a:r>
          </a:p>
        </p:txBody>
      </p:sp>
      <p:sp>
        <p:nvSpPr>
          <p:cNvPr id="35" name="TextBox 35"/>
          <p:cNvSpPr txBox="1"/>
          <p:nvPr/>
        </p:nvSpPr>
        <p:spPr>
          <a:xfrm>
            <a:off x="12382814" y="5390933"/>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19</a:t>
            </a:r>
          </a:p>
        </p:txBody>
      </p:sp>
      <p:sp>
        <p:nvSpPr>
          <p:cNvPr id="36" name="TextBox 36"/>
          <p:cNvSpPr txBox="1"/>
          <p:nvPr/>
        </p:nvSpPr>
        <p:spPr>
          <a:xfrm>
            <a:off x="8796672" y="6540305"/>
            <a:ext cx="1339513"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300</a:t>
            </a:r>
          </a:p>
        </p:txBody>
      </p:sp>
      <p:sp>
        <p:nvSpPr>
          <p:cNvPr id="37" name="TextBox 37"/>
          <p:cNvSpPr txBox="1"/>
          <p:nvPr/>
        </p:nvSpPr>
        <p:spPr>
          <a:xfrm>
            <a:off x="6888928" y="6540305"/>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ACC</a:t>
            </a:r>
          </a:p>
        </p:txBody>
      </p:sp>
      <p:sp>
        <p:nvSpPr>
          <p:cNvPr id="38" name="TextBox 38"/>
          <p:cNvSpPr txBox="1"/>
          <p:nvPr/>
        </p:nvSpPr>
        <p:spPr>
          <a:xfrm>
            <a:off x="246002" y="3510781"/>
            <a:ext cx="5205431" cy="514334"/>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Instruction</a:t>
            </a:r>
          </a:p>
        </p:txBody>
      </p:sp>
      <p:sp>
        <p:nvSpPr>
          <p:cNvPr id="39" name="TextBox 39"/>
          <p:cNvSpPr txBox="1"/>
          <p:nvPr/>
        </p:nvSpPr>
        <p:spPr>
          <a:xfrm>
            <a:off x="682877" y="5099397"/>
            <a:ext cx="4768556" cy="1976839"/>
          </a:xfrm>
          <a:prstGeom prst="rect">
            <a:avLst/>
          </a:prstGeom>
        </p:spPr>
        <p:txBody>
          <a:bodyPr lIns="0" tIns="0" rIns="0" bIns="0" rtlCol="0" anchor="t">
            <a:spAutoFit/>
          </a:bodyPr>
          <a:lstStyle/>
          <a:p>
            <a:pPr algn="ctr">
              <a:lnSpc>
                <a:spcPts val="3918"/>
              </a:lnSpc>
              <a:spcBef>
                <a:spcPct val="0"/>
              </a:spcBef>
            </a:pPr>
            <a:r>
              <a:rPr lang="en-US" sz="2799">
                <a:solidFill>
                  <a:srgbClr val="000000"/>
                </a:solidFill>
                <a:latin typeface="Open Sans"/>
                <a:ea typeface="Open Sans"/>
                <a:cs typeface="Open Sans"/>
                <a:sym typeface="Open Sans"/>
              </a:rPr>
              <a:t>Compare the content of the accumulator and the content of &lt;19&gt;. Store the flag bit (1 or 0) into the SR. </a:t>
            </a:r>
          </a:p>
        </p:txBody>
      </p:sp>
      <p:grpSp>
        <p:nvGrpSpPr>
          <p:cNvPr id="40" name="Group 40"/>
          <p:cNvGrpSpPr/>
          <p:nvPr/>
        </p:nvGrpSpPr>
        <p:grpSpPr>
          <a:xfrm>
            <a:off x="13409732" y="7410360"/>
            <a:ext cx="3219933" cy="788534"/>
            <a:chOff x="0" y="0"/>
            <a:chExt cx="1520437" cy="372342"/>
          </a:xfrm>
        </p:grpSpPr>
        <p:sp>
          <p:nvSpPr>
            <p:cNvPr id="41" name="Freeform 4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42" name="TextBox 42"/>
          <p:cNvSpPr txBox="1"/>
          <p:nvPr/>
        </p:nvSpPr>
        <p:spPr>
          <a:xfrm>
            <a:off x="14505509" y="7470143"/>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18</a:t>
            </a:r>
          </a:p>
        </p:txBody>
      </p:sp>
      <p:sp>
        <p:nvSpPr>
          <p:cNvPr id="43" name="TextBox 43"/>
          <p:cNvSpPr txBox="1"/>
          <p:nvPr/>
        </p:nvSpPr>
        <p:spPr>
          <a:xfrm>
            <a:off x="12102933" y="7470143"/>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200</a:t>
            </a:r>
          </a:p>
        </p:txBody>
      </p:sp>
      <p:sp>
        <p:nvSpPr>
          <p:cNvPr id="44" name="TextBox 44"/>
          <p:cNvSpPr txBox="1"/>
          <p:nvPr/>
        </p:nvSpPr>
        <p:spPr>
          <a:xfrm>
            <a:off x="13409732" y="6773444"/>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a:t>
            </a:r>
          </a:p>
        </p:txBody>
      </p:sp>
      <p:sp>
        <p:nvSpPr>
          <p:cNvPr id="45" name="TextBox 45"/>
          <p:cNvSpPr txBox="1"/>
          <p:nvPr/>
        </p:nvSpPr>
        <p:spPr>
          <a:xfrm>
            <a:off x="6888928" y="4830037"/>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SR</a:t>
            </a:r>
          </a:p>
        </p:txBody>
      </p:sp>
      <p:grpSp>
        <p:nvGrpSpPr>
          <p:cNvPr id="46" name="Group 46"/>
          <p:cNvGrpSpPr/>
          <p:nvPr/>
        </p:nvGrpSpPr>
        <p:grpSpPr>
          <a:xfrm>
            <a:off x="7997168" y="4798749"/>
            <a:ext cx="2938521" cy="719618"/>
            <a:chOff x="0" y="0"/>
            <a:chExt cx="1520437" cy="372342"/>
          </a:xfrm>
        </p:grpSpPr>
        <p:sp>
          <p:nvSpPr>
            <p:cNvPr id="47" name="Freeform 4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48" name="Group 48"/>
          <p:cNvGrpSpPr/>
          <p:nvPr/>
        </p:nvGrpSpPr>
        <p:grpSpPr>
          <a:xfrm>
            <a:off x="1017892" y="9054915"/>
            <a:ext cx="3276218" cy="762473"/>
            <a:chOff x="0" y="0"/>
            <a:chExt cx="910857" cy="211983"/>
          </a:xfrm>
        </p:grpSpPr>
        <p:sp>
          <p:nvSpPr>
            <p:cNvPr id="49" name="Freeform 49"/>
            <p:cNvSpPr/>
            <p:nvPr/>
          </p:nvSpPr>
          <p:spPr>
            <a:xfrm>
              <a:off x="0" y="0"/>
              <a:ext cx="910857" cy="211983"/>
            </a:xfrm>
            <a:custGeom>
              <a:avLst/>
              <a:gdLst/>
              <a:ahLst/>
              <a:cxnLst/>
              <a:rect l="l" t="t" r="r" b="b"/>
              <a:pathLst>
                <a:path w="910857" h="211983">
                  <a:moveTo>
                    <a:pt x="105992" y="0"/>
                  </a:moveTo>
                  <a:lnTo>
                    <a:pt x="804865" y="0"/>
                  </a:lnTo>
                  <a:cubicBezTo>
                    <a:pt x="832976" y="0"/>
                    <a:pt x="859935" y="11167"/>
                    <a:pt x="879812" y="31044"/>
                  </a:cubicBezTo>
                  <a:cubicBezTo>
                    <a:pt x="899690" y="50922"/>
                    <a:pt x="910857" y="77881"/>
                    <a:pt x="910857" y="105992"/>
                  </a:cubicBezTo>
                  <a:lnTo>
                    <a:pt x="910857" y="105992"/>
                  </a:lnTo>
                  <a:cubicBezTo>
                    <a:pt x="910857" y="134102"/>
                    <a:pt x="899690" y="161062"/>
                    <a:pt x="879812" y="180939"/>
                  </a:cubicBezTo>
                  <a:cubicBezTo>
                    <a:pt x="859935" y="200816"/>
                    <a:pt x="832976" y="211983"/>
                    <a:pt x="804865"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FFDE59"/>
            </a:solidFill>
          </p:spPr>
          <p:txBody>
            <a:bodyPr/>
            <a:lstStyle/>
            <a:p>
              <a:endParaRPr lang="en-PH"/>
            </a:p>
          </p:txBody>
        </p:sp>
        <p:sp>
          <p:nvSpPr>
            <p:cNvPr id="50" name="TextBox 50"/>
            <p:cNvSpPr txBox="1"/>
            <p:nvPr/>
          </p:nvSpPr>
          <p:spPr>
            <a:xfrm>
              <a:off x="0" y="-28575"/>
              <a:ext cx="910857" cy="240558"/>
            </a:xfrm>
            <a:prstGeom prst="rect">
              <a:avLst/>
            </a:prstGeom>
          </p:spPr>
          <p:txBody>
            <a:bodyPr lIns="50800" tIns="50800" rIns="50800" bIns="50800" rtlCol="0" anchor="ctr"/>
            <a:lstStyle/>
            <a:p>
              <a:pPr algn="ctr">
                <a:lnSpc>
                  <a:spcPts val="2595"/>
                </a:lnSpc>
              </a:pPr>
              <a:endParaRPr/>
            </a:p>
          </p:txBody>
        </p:sp>
      </p:grpSp>
      <p:grpSp>
        <p:nvGrpSpPr>
          <p:cNvPr id="51" name="Group 51"/>
          <p:cNvGrpSpPr/>
          <p:nvPr/>
        </p:nvGrpSpPr>
        <p:grpSpPr>
          <a:xfrm>
            <a:off x="4477316" y="9054915"/>
            <a:ext cx="2615176" cy="762473"/>
            <a:chOff x="0" y="0"/>
            <a:chExt cx="727073" cy="211983"/>
          </a:xfrm>
        </p:grpSpPr>
        <p:sp>
          <p:nvSpPr>
            <p:cNvPr id="52" name="Freeform 52"/>
            <p:cNvSpPr/>
            <p:nvPr/>
          </p:nvSpPr>
          <p:spPr>
            <a:xfrm>
              <a:off x="0" y="0"/>
              <a:ext cx="727073" cy="211983"/>
            </a:xfrm>
            <a:custGeom>
              <a:avLst/>
              <a:gdLst/>
              <a:ahLst/>
              <a:cxnLst/>
              <a:rect l="l" t="t" r="r" b="b"/>
              <a:pathLst>
                <a:path w="727073" h="211983">
                  <a:moveTo>
                    <a:pt x="105992" y="0"/>
                  </a:moveTo>
                  <a:lnTo>
                    <a:pt x="621081" y="0"/>
                  </a:lnTo>
                  <a:cubicBezTo>
                    <a:pt x="649192" y="0"/>
                    <a:pt x="676152" y="11167"/>
                    <a:pt x="696029" y="31044"/>
                  </a:cubicBezTo>
                  <a:cubicBezTo>
                    <a:pt x="715906" y="50922"/>
                    <a:pt x="727073" y="77881"/>
                    <a:pt x="727073" y="105992"/>
                  </a:cubicBezTo>
                  <a:lnTo>
                    <a:pt x="727073" y="105992"/>
                  </a:lnTo>
                  <a:cubicBezTo>
                    <a:pt x="727073" y="134102"/>
                    <a:pt x="715906" y="161062"/>
                    <a:pt x="696029" y="180939"/>
                  </a:cubicBezTo>
                  <a:cubicBezTo>
                    <a:pt x="676152" y="200816"/>
                    <a:pt x="649192" y="211983"/>
                    <a:pt x="621081"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019D97"/>
            </a:solidFill>
          </p:spPr>
          <p:txBody>
            <a:bodyPr/>
            <a:lstStyle/>
            <a:p>
              <a:endParaRPr lang="en-PH"/>
            </a:p>
          </p:txBody>
        </p:sp>
        <p:sp>
          <p:nvSpPr>
            <p:cNvPr id="53" name="TextBox 53"/>
            <p:cNvSpPr txBox="1"/>
            <p:nvPr/>
          </p:nvSpPr>
          <p:spPr>
            <a:xfrm>
              <a:off x="0" y="-28575"/>
              <a:ext cx="727073" cy="240558"/>
            </a:xfrm>
            <a:prstGeom prst="rect">
              <a:avLst/>
            </a:prstGeom>
          </p:spPr>
          <p:txBody>
            <a:bodyPr lIns="50800" tIns="50800" rIns="50800" bIns="50800" rtlCol="0" anchor="ctr"/>
            <a:lstStyle/>
            <a:p>
              <a:pPr algn="ctr">
                <a:lnSpc>
                  <a:spcPts val="2595"/>
                </a:lnSpc>
              </a:pPr>
              <a:endParaRPr/>
            </a:p>
          </p:txBody>
        </p:sp>
      </p:grpSp>
      <p:grpSp>
        <p:nvGrpSpPr>
          <p:cNvPr id="54" name="Group 54"/>
          <p:cNvGrpSpPr/>
          <p:nvPr/>
        </p:nvGrpSpPr>
        <p:grpSpPr>
          <a:xfrm>
            <a:off x="7319122" y="9054915"/>
            <a:ext cx="9256330" cy="762473"/>
            <a:chOff x="0" y="0"/>
            <a:chExt cx="2573452" cy="211983"/>
          </a:xfrm>
        </p:grpSpPr>
        <p:sp>
          <p:nvSpPr>
            <p:cNvPr id="55" name="Freeform 55"/>
            <p:cNvSpPr/>
            <p:nvPr/>
          </p:nvSpPr>
          <p:spPr>
            <a:xfrm>
              <a:off x="0" y="0"/>
              <a:ext cx="2573452" cy="211983"/>
            </a:xfrm>
            <a:custGeom>
              <a:avLst/>
              <a:gdLst/>
              <a:ahLst/>
              <a:cxnLst/>
              <a:rect l="l" t="t" r="r" b="b"/>
              <a:pathLst>
                <a:path w="2573452" h="211983">
                  <a:moveTo>
                    <a:pt x="42656" y="0"/>
                  </a:moveTo>
                  <a:lnTo>
                    <a:pt x="2530796" y="0"/>
                  </a:lnTo>
                  <a:cubicBezTo>
                    <a:pt x="2542109" y="0"/>
                    <a:pt x="2552959" y="4494"/>
                    <a:pt x="2560958" y="12494"/>
                  </a:cubicBezTo>
                  <a:cubicBezTo>
                    <a:pt x="2568958" y="20493"/>
                    <a:pt x="2573452" y="31343"/>
                    <a:pt x="2573452" y="42656"/>
                  </a:cubicBezTo>
                  <a:lnTo>
                    <a:pt x="2573452" y="169327"/>
                  </a:lnTo>
                  <a:cubicBezTo>
                    <a:pt x="2573452" y="192886"/>
                    <a:pt x="2554354" y="211983"/>
                    <a:pt x="2530796" y="211983"/>
                  </a:cubicBezTo>
                  <a:lnTo>
                    <a:pt x="42656" y="211983"/>
                  </a:lnTo>
                  <a:cubicBezTo>
                    <a:pt x="19098" y="211983"/>
                    <a:pt x="0" y="192886"/>
                    <a:pt x="0" y="169327"/>
                  </a:cubicBezTo>
                  <a:lnTo>
                    <a:pt x="0" y="42656"/>
                  </a:lnTo>
                  <a:cubicBezTo>
                    <a:pt x="0" y="31343"/>
                    <a:pt x="4494" y="20493"/>
                    <a:pt x="12494" y="12494"/>
                  </a:cubicBezTo>
                  <a:cubicBezTo>
                    <a:pt x="20493" y="4494"/>
                    <a:pt x="31343" y="0"/>
                    <a:pt x="42656" y="0"/>
                  </a:cubicBezTo>
                  <a:close/>
                </a:path>
              </a:pathLst>
            </a:custGeom>
            <a:solidFill>
              <a:srgbClr val="642EC7"/>
            </a:solidFill>
          </p:spPr>
          <p:txBody>
            <a:bodyPr/>
            <a:lstStyle/>
            <a:p>
              <a:endParaRPr lang="en-PH"/>
            </a:p>
          </p:txBody>
        </p:sp>
        <p:sp>
          <p:nvSpPr>
            <p:cNvPr id="56" name="TextBox 56"/>
            <p:cNvSpPr txBox="1"/>
            <p:nvPr/>
          </p:nvSpPr>
          <p:spPr>
            <a:xfrm>
              <a:off x="0" y="-28575"/>
              <a:ext cx="2573452" cy="240558"/>
            </a:xfrm>
            <a:prstGeom prst="rect">
              <a:avLst/>
            </a:prstGeom>
          </p:spPr>
          <p:txBody>
            <a:bodyPr lIns="50800" tIns="50800" rIns="50800" bIns="50800" rtlCol="0" anchor="ctr"/>
            <a:lstStyle/>
            <a:p>
              <a:pPr algn="ctr">
                <a:lnSpc>
                  <a:spcPts val="2595"/>
                </a:lnSpc>
              </a:pPr>
              <a:endParaRPr/>
            </a:p>
          </p:txBody>
        </p:sp>
      </p:grpSp>
      <p:sp>
        <p:nvSpPr>
          <p:cNvPr id="57" name="TextBox 57"/>
          <p:cNvSpPr txBox="1"/>
          <p:nvPr/>
        </p:nvSpPr>
        <p:spPr>
          <a:xfrm>
            <a:off x="1265688" y="9108825"/>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CMP</a:t>
            </a:r>
          </a:p>
        </p:txBody>
      </p:sp>
      <p:sp>
        <p:nvSpPr>
          <p:cNvPr id="58" name="TextBox 58"/>
          <p:cNvSpPr txBox="1"/>
          <p:nvPr/>
        </p:nvSpPr>
        <p:spPr>
          <a:xfrm>
            <a:off x="7660502" y="9189690"/>
            <a:ext cx="8573570" cy="408273"/>
          </a:xfrm>
          <a:prstGeom prst="rect">
            <a:avLst/>
          </a:prstGeom>
        </p:spPr>
        <p:txBody>
          <a:bodyPr lIns="0" tIns="0" rIns="0" bIns="0" rtlCol="0" anchor="t">
            <a:spAutoFit/>
          </a:bodyPr>
          <a:lstStyle/>
          <a:p>
            <a:pPr algn="l">
              <a:lnSpc>
                <a:spcPts val="3219"/>
              </a:lnSpc>
              <a:spcBef>
                <a:spcPct val="0"/>
              </a:spcBef>
            </a:pPr>
            <a:r>
              <a:rPr lang="en-US" sz="2299">
                <a:solidFill>
                  <a:srgbClr val="FFFFFF"/>
                </a:solidFill>
                <a:latin typeface="Sailors"/>
                <a:ea typeface="Sailors"/>
                <a:cs typeface="Sailors"/>
                <a:sym typeface="Sailors"/>
              </a:rPr>
              <a:t>Compare the contents of acc with the contents of &lt;address&gt;.</a:t>
            </a:r>
          </a:p>
        </p:txBody>
      </p:sp>
      <p:sp>
        <p:nvSpPr>
          <p:cNvPr id="59" name="TextBox 59"/>
          <p:cNvSpPr txBox="1"/>
          <p:nvPr/>
        </p:nvSpPr>
        <p:spPr>
          <a:xfrm>
            <a:off x="4866133" y="9147128"/>
            <a:ext cx="1837542"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&lt;Address&gt;</a:t>
            </a:r>
          </a:p>
        </p:txBody>
      </p:sp>
      <p:sp>
        <p:nvSpPr>
          <p:cNvPr id="60" name="TextBox 60"/>
          <p:cNvSpPr txBox="1"/>
          <p:nvPr/>
        </p:nvSpPr>
        <p:spPr>
          <a:xfrm>
            <a:off x="7498375" y="2831546"/>
            <a:ext cx="8594916" cy="514334"/>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Illustration</a:t>
            </a:r>
          </a:p>
        </p:txBody>
      </p:sp>
      <p:sp>
        <p:nvSpPr>
          <p:cNvPr id="61" name="TextBox 61"/>
          <p:cNvSpPr txBox="1"/>
          <p:nvPr/>
        </p:nvSpPr>
        <p:spPr>
          <a:xfrm>
            <a:off x="8997177" y="4835981"/>
            <a:ext cx="919358"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1</a:t>
            </a:r>
          </a:p>
        </p:txBody>
      </p:sp>
      <p:sp>
        <p:nvSpPr>
          <p:cNvPr id="62" name="TextBox 62"/>
          <p:cNvSpPr txBox="1"/>
          <p:nvPr/>
        </p:nvSpPr>
        <p:spPr>
          <a:xfrm>
            <a:off x="165271" y="185810"/>
            <a:ext cx="8921288" cy="493638"/>
          </a:xfrm>
          <a:prstGeom prst="rect">
            <a:avLst/>
          </a:prstGeom>
        </p:spPr>
        <p:txBody>
          <a:bodyPr lIns="0" tIns="0" rIns="0" bIns="0" rtlCol="0" anchor="t">
            <a:spAutoFit/>
          </a:bodyPr>
          <a:lstStyle/>
          <a:p>
            <a:pPr marL="0" lvl="0" indent="0" algn="l">
              <a:lnSpc>
                <a:spcPts val="3615"/>
              </a:lnSpc>
              <a:spcBef>
                <a:spcPct val="0"/>
              </a:spcBef>
            </a:pPr>
            <a:r>
              <a:rPr lang="en-US" sz="3228" b="1" spc="-96">
                <a:solidFill>
                  <a:srgbClr val="FFFFFF"/>
                </a:solidFill>
                <a:latin typeface="Poppins Bold"/>
                <a:ea typeface="Poppins Bold"/>
                <a:cs typeface="Poppins Bold"/>
                <a:sym typeface="Poppins Bold"/>
              </a:rPr>
              <a:t>6.6 Instruction Set in Assembly Language</a:t>
            </a:r>
          </a:p>
        </p:txBody>
      </p:sp>
    </p:spTree>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651636" y="4139414"/>
            <a:ext cx="2394164" cy="903705"/>
            <a:chOff x="0" y="0"/>
            <a:chExt cx="630562" cy="238013"/>
          </a:xfrm>
        </p:grpSpPr>
        <p:sp>
          <p:nvSpPr>
            <p:cNvPr id="7" name="Freeform 7"/>
            <p:cNvSpPr/>
            <p:nvPr/>
          </p:nvSpPr>
          <p:spPr>
            <a:xfrm>
              <a:off x="0" y="0"/>
              <a:ext cx="630562" cy="238013"/>
            </a:xfrm>
            <a:custGeom>
              <a:avLst/>
              <a:gdLst/>
              <a:ahLst/>
              <a:cxnLst/>
              <a:rect l="l" t="t" r="r" b="b"/>
              <a:pathLst>
                <a:path w="630562" h="238013">
                  <a:moveTo>
                    <a:pt x="119006" y="0"/>
                  </a:moveTo>
                  <a:lnTo>
                    <a:pt x="511555" y="0"/>
                  </a:lnTo>
                  <a:cubicBezTo>
                    <a:pt x="577281" y="0"/>
                    <a:pt x="630562" y="53281"/>
                    <a:pt x="630562" y="119006"/>
                  </a:cubicBezTo>
                  <a:lnTo>
                    <a:pt x="630562" y="119006"/>
                  </a:lnTo>
                  <a:cubicBezTo>
                    <a:pt x="630562" y="150569"/>
                    <a:pt x="618024" y="180839"/>
                    <a:pt x="595705" y="203157"/>
                  </a:cubicBezTo>
                  <a:cubicBezTo>
                    <a:pt x="573387" y="225475"/>
                    <a:pt x="543118" y="238013"/>
                    <a:pt x="511555" y="238013"/>
                  </a:cubicBezTo>
                  <a:lnTo>
                    <a:pt x="119006" y="238013"/>
                  </a:lnTo>
                  <a:cubicBezTo>
                    <a:pt x="53281" y="238013"/>
                    <a:pt x="0" y="184732"/>
                    <a:pt x="0" y="119006"/>
                  </a:cubicBezTo>
                  <a:lnTo>
                    <a:pt x="0" y="119006"/>
                  </a:lnTo>
                  <a:cubicBezTo>
                    <a:pt x="0" y="53281"/>
                    <a:pt x="53281" y="0"/>
                    <a:pt x="119006" y="0"/>
                  </a:cubicBezTo>
                  <a:close/>
                </a:path>
              </a:pathLst>
            </a:custGeom>
            <a:solidFill>
              <a:srgbClr val="3F4042"/>
            </a:solidFill>
          </p:spPr>
          <p:txBody>
            <a:bodyPr/>
            <a:lstStyle/>
            <a:p>
              <a:endParaRPr lang="en-PH"/>
            </a:p>
          </p:txBody>
        </p:sp>
        <p:sp>
          <p:nvSpPr>
            <p:cNvPr id="8" name="TextBox 8"/>
            <p:cNvSpPr txBox="1"/>
            <p:nvPr/>
          </p:nvSpPr>
          <p:spPr>
            <a:xfrm>
              <a:off x="0" y="-28575"/>
              <a:ext cx="630562" cy="266588"/>
            </a:xfrm>
            <a:prstGeom prst="rect">
              <a:avLst/>
            </a:prstGeom>
          </p:spPr>
          <p:txBody>
            <a:bodyPr lIns="50800" tIns="50800" rIns="50800" bIns="50800" rtlCol="0" anchor="ctr"/>
            <a:lstStyle/>
            <a:p>
              <a:pPr algn="ctr">
                <a:lnSpc>
                  <a:spcPts val="2595"/>
                </a:lnSpc>
              </a:pPr>
              <a:endParaRPr/>
            </a:p>
          </p:txBody>
        </p:sp>
      </p:grpSp>
      <p:grpSp>
        <p:nvGrpSpPr>
          <p:cNvPr id="9" name="Group 9"/>
          <p:cNvGrpSpPr/>
          <p:nvPr/>
        </p:nvGrpSpPr>
        <p:grpSpPr>
          <a:xfrm>
            <a:off x="6214234" y="3482562"/>
            <a:ext cx="11163198" cy="5010378"/>
            <a:chOff x="0" y="0"/>
            <a:chExt cx="2940102" cy="1319606"/>
          </a:xfrm>
        </p:grpSpPr>
        <p:sp>
          <p:nvSpPr>
            <p:cNvPr id="10" name="Freeform 10"/>
            <p:cNvSpPr/>
            <p:nvPr/>
          </p:nvSpPr>
          <p:spPr>
            <a:xfrm>
              <a:off x="0" y="0"/>
              <a:ext cx="2940102" cy="1319606"/>
            </a:xfrm>
            <a:custGeom>
              <a:avLst/>
              <a:gdLst/>
              <a:ahLst/>
              <a:cxnLst/>
              <a:rect l="l" t="t" r="r" b="b"/>
              <a:pathLst>
                <a:path w="2940102" h="1319606">
                  <a:moveTo>
                    <a:pt x="35370" y="0"/>
                  </a:moveTo>
                  <a:lnTo>
                    <a:pt x="2904732" y="0"/>
                  </a:lnTo>
                  <a:cubicBezTo>
                    <a:pt x="2924266" y="0"/>
                    <a:pt x="2940102" y="15836"/>
                    <a:pt x="2940102" y="35370"/>
                  </a:cubicBezTo>
                  <a:lnTo>
                    <a:pt x="2940102" y="1284236"/>
                  </a:lnTo>
                  <a:cubicBezTo>
                    <a:pt x="2940102" y="1303770"/>
                    <a:pt x="2924266" y="1319606"/>
                    <a:pt x="2904732" y="1319606"/>
                  </a:cubicBezTo>
                  <a:lnTo>
                    <a:pt x="35370" y="1319606"/>
                  </a:lnTo>
                  <a:cubicBezTo>
                    <a:pt x="15836" y="1319606"/>
                    <a:pt x="0" y="1303770"/>
                    <a:pt x="0" y="1284236"/>
                  </a:cubicBezTo>
                  <a:lnTo>
                    <a:pt x="0" y="35370"/>
                  </a:lnTo>
                  <a:cubicBezTo>
                    <a:pt x="0" y="15836"/>
                    <a:pt x="15836" y="0"/>
                    <a:pt x="35370" y="0"/>
                  </a:cubicBezTo>
                  <a:close/>
                </a:path>
              </a:pathLst>
            </a:custGeom>
            <a:solidFill>
              <a:srgbClr val="EFEFEF"/>
            </a:solidFill>
          </p:spPr>
          <p:txBody>
            <a:bodyPr/>
            <a:lstStyle/>
            <a:p>
              <a:endParaRPr lang="en-PH"/>
            </a:p>
          </p:txBody>
        </p:sp>
        <p:sp>
          <p:nvSpPr>
            <p:cNvPr id="11" name="TextBox 11"/>
            <p:cNvSpPr txBox="1"/>
            <p:nvPr/>
          </p:nvSpPr>
          <p:spPr>
            <a:xfrm>
              <a:off x="0" y="-28575"/>
              <a:ext cx="2940102" cy="1348181"/>
            </a:xfrm>
            <a:prstGeom prst="rect">
              <a:avLst/>
            </a:prstGeom>
          </p:spPr>
          <p:txBody>
            <a:bodyPr lIns="50800" tIns="50800" rIns="50800" bIns="50800" rtlCol="0" anchor="ctr"/>
            <a:lstStyle/>
            <a:p>
              <a:pPr algn="ctr">
                <a:lnSpc>
                  <a:spcPts val="2595"/>
                </a:lnSpc>
              </a:pPr>
              <a:endParaRPr/>
            </a:p>
          </p:txBody>
        </p:sp>
      </p:grpSp>
      <p:grpSp>
        <p:nvGrpSpPr>
          <p:cNvPr id="12" name="Group 12"/>
          <p:cNvGrpSpPr/>
          <p:nvPr/>
        </p:nvGrpSpPr>
        <p:grpSpPr>
          <a:xfrm>
            <a:off x="13434879" y="6107477"/>
            <a:ext cx="3219933" cy="788534"/>
            <a:chOff x="0" y="0"/>
            <a:chExt cx="1520437" cy="372342"/>
          </a:xfrm>
        </p:grpSpPr>
        <p:sp>
          <p:nvSpPr>
            <p:cNvPr id="13" name="Freeform 1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14" name="Group 14"/>
          <p:cNvGrpSpPr/>
          <p:nvPr/>
        </p:nvGrpSpPr>
        <p:grpSpPr>
          <a:xfrm>
            <a:off x="13434879" y="3742403"/>
            <a:ext cx="3219933" cy="788534"/>
            <a:chOff x="0" y="0"/>
            <a:chExt cx="1520437" cy="372342"/>
          </a:xfrm>
        </p:grpSpPr>
        <p:sp>
          <p:nvSpPr>
            <p:cNvPr id="15" name="Freeform 1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16" name="Group 16"/>
          <p:cNvGrpSpPr/>
          <p:nvPr/>
        </p:nvGrpSpPr>
        <p:grpSpPr>
          <a:xfrm>
            <a:off x="7997168" y="5679953"/>
            <a:ext cx="2938521" cy="719618"/>
            <a:chOff x="0" y="0"/>
            <a:chExt cx="1520437" cy="372342"/>
          </a:xfrm>
        </p:grpSpPr>
        <p:sp>
          <p:nvSpPr>
            <p:cNvPr id="17" name="Freeform 1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18" name="Group 18"/>
          <p:cNvGrpSpPr/>
          <p:nvPr/>
        </p:nvGrpSpPr>
        <p:grpSpPr>
          <a:xfrm>
            <a:off x="13434879" y="4530937"/>
            <a:ext cx="3219933" cy="788534"/>
            <a:chOff x="0" y="0"/>
            <a:chExt cx="1520437" cy="372342"/>
          </a:xfrm>
        </p:grpSpPr>
        <p:sp>
          <p:nvSpPr>
            <p:cNvPr id="19" name="Freeform 1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20" name="Group 20"/>
          <p:cNvGrpSpPr/>
          <p:nvPr/>
        </p:nvGrpSpPr>
        <p:grpSpPr>
          <a:xfrm>
            <a:off x="13434879" y="5289585"/>
            <a:ext cx="3219933" cy="788534"/>
            <a:chOff x="0" y="0"/>
            <a:chExt cx="1520437" cy="372342"/>
          </a:xfrm>
        </p:grpSpPr>
        <p:sp>
          <p:nvSpPr>
            <p:cNvPr id="21" name="Freeform 2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1495"/>
            </a:solidFill>
          </p:spPr>
          <p:txBody>
            <a:bodyPr/>
            <a:lstStyle/>
            <a:p>
              <a:endParaRPr lang="en-PH"/>
            </a:p>
          </p:txBody>
        </p:sp>
      </p:grpSp>
      <p:grpSp>
        <p:nvGrpSpPr>
          <p:cNvPr id="22" name="Group 22"/>
          <p:cNvGrpSpPr/>
          <p:nvPr/>
        </p:nvGrpSpPr>
        <p:grpSpPr>
          <a:xfrm>
            <a:off x="7997168" y="6509017"/>
            <a:ext cx="2938521" cy="719618"/>
            <a:chOff x="0" y="0"/>
            <a:chExt cx="1520437" cy="372342"/>
          </a:xfrm>
        </p:grpSpPr>
        <p:sp>
          <p:nvSpPr>
            <p:cNvPr id="23" name="Freeform 2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1495"/>
            </a:solidFill>
          </p:spPr>
          <p:txBody>
            <a:bodyPr/>
            <a:lstStyle/>
            <a:p>
              <a:endParaRPr lang="en-PH"/>
            </a:p>
          </p:txBody>
        </p:sp>
      </p:grpSp>
      <p:sp>
        <p:nvSpPr>
          <p:cNvPr id="24" name="TextBox 24"/>
          <p:cNvSpPr txBox="1"/>
          <p:nvPr/>
        </p:nvSpPr>
        <p:spPr>
          <a:xfrm>
            <a:off x="347832" y="1542562"/>
            <a:ext cx="9682484"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Compare and Jump</a:t>
            </a:r>
          </a:p>
        </p:txBody>
      </p:sp>
      <p:sp>
        <p:nvSpPr>
          <p:cNvPr id="25" name="TextBox 25"/>
          <p:cNvSpPr txBox="1"/>
          <p:nvPr/>
        </p:nvSpPr>
        <p:spPr>
          <a:xfrm>
            <a:off x="1741909" y="4236044"/>
            <a:ext cx="2190786" cy="562705"/>
          </a:xfrm>
          <a:prstGeom prst="rect">
            <a:avLst/>
          </a:prstGeom>
        </p:spPr>
        <p:txBody>
          <a:bodyPr lIns="0" tIns="0" rIns="0" bIns="0" rtlCol="0" anchor="t">
            <a:spAutoFit/>
          </a:bodyPr>
          <a:lstStyle/>
          <a:p>
            <a:pPr algn="ctr">
              <a:lnSpc>
                <a:spcPts val="4629"/>
              </a:lnSpc>
              <a:spcBef>
                <a:spcPct val="0"/>
              </a:spcBef>
            </a:pPr>
            <a:r>
              <a:rPr lang="en-US" sz="3306">
                <a:solidFill>
                  <a:srgbClr val="FFFFFF"/>
                </a:solidFill>
                <a:latin typeface="Open Sans"/>
                <a:ea typeface="Open Sans"/>
                <a:cs typeface="Open Sans"/>
                <a:sym typeface="Open Sans"/>
              </a:rPr>
              <a:t>CMP  #300</a:t>
            </a:r>
          </a:p>
        </p:txBody>
      </p:sp>
      <p:sp>
        <p:nvSpPr>
          <p:cNvPr id="26" name="TextBox 26"/>
          <p:cNvSpPr txBox="1"/>
          <p:nvPr/>
        </p:nvSpPr>
        <p:spPr>
          <a:xfrm>
            <a:off x="14530655" y="6167260"/>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17</a:t>
            </a:r>
          </a:p>
        </p:txBody>
      </p:sp>
      <p:sp>
        <p:nvSpPr>
          <p:cNvPr id="27" name="TextBox 27"/>
          <p:cNvSpPr txBox="1"/>
          <p:nvPr/>
        </p:nvSpPr>
        <p:spPr>
          <a:xfrm>
            <a:off x="12128080" y="6167260"/>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a:t>
            </a:r>
          </a:p>
        </p:txBody>
      </p:sp>
      <p:sp>
        <p:nvSpPr>
          <p:cNvPr id="28" name="TextBox 28"/>
          <p:cNvSpPr txBox="1"/>
          <p:nvPr/>
        </p:nvSpPr>
        <p:spPr>
          <a:xfrm>
            <a:off x="14530655" y="3802186"/>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100</a:t>
            </a:r>
          </a:p>
        </p:txBody>
      </p:sp>
      <p:sp>
        <p:nvSpPr>
          <p:cNvPr id="29" name="TextBox 29"/>
          <p:cNvSpPr txBox="1"/>
          <p:nvPr/>
        </p:nvSpPr>
        <p:spPr>
          <a:xfrm>
            <a:off x="12380552" y="3789155"/>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17</a:t>
            </a:r>
          </a:p>
        </p:txBody>
      </p:sp>
      <p:sp>
        <p:nvSpPr>
          <p:cNvPr id="30" name="TextBox 30"/>
          <p:cNvSpPr txBox="1"/>
          <p:nvPr/>
        </p:nvSpPr>
        <p:spPr>
          <a:xfrm>
            <a:off x="8997177" y="5728684"/>
            <a:ext cx="919358"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200</a:t>
            </a:r>
          </a:p>
        </p:txBody>
      </p:sp>
      <p:sp>
        <p:nvSpPr>
          <p:cNvPr id="31" name="TextBox 31"/>
          <p:cNvSpPr txBox="1"/>
          <p:nvPr/>
        </p:nvSpPr>
        <p:spPr>
          <a:xfrm>
            <a:off x="6888928" y="5711241"/>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PC</a:t>
            </a:r>
          </a:p>
        </p:txBody>
      </p:sp>
      <p:sp>
        <p:nvSpPr>
          <p:cNvPr id="32" name="TextBox 32"/>
          <p:cNvSpPr txBox="1"/>
          <p:nvPr/>
        </p:nvSpPr>
        <p:spPr>
          <a:xfrm>
            <a:off x="14530655" y="4590720"/>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200</a:t>
            </a:r>
          </a:p>
        </p:txBody>
      </p:sp>
      <p:sp>
        <p:nvSpPr>
          <p:cNvPr id="33" name="TextBox 33"/>
          <p:cNvSpPr txBox="1"/>
          <p:nvPr/>
        </p:nvSpPr>
        <p:spPr>
          <a:xfrm>
            <a:off x="12380552" y="4577689"/>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18</a:t>
            </a:r>
          </a:p>
        </p:txBody>
      </p:sp>
      <p:sp>
        <p:nvSpPr>
          <p:cNvPr id="34" name="TextBox 34"/>
          <p:cNvSpPr txBox="1"/>
          <p:nvPr/>
        </p:nvSpPr>
        <p:spPr>
          <a:xfrm>
            <a:off x="14530655" y="5349368"/>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300</a:t>
            </a:r>
          </a:p>
        </p:txBody>
      </p:sp>
      <p:sp>
        <p:nvSpPr>
          <p:cNvPr id="35" name="TextBox 35"/>
          <p:cNvSpPr txBox="1"/>
          <p:nvPr/>
        </p:nvSpPr>
        <p:spPr>
          <a:xfrm>
            <a:off x="12382814" y="5390933"/>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19</a:t>
            </a:r>
          </a:p>
        </p:txBody>
      </p:sp>
      <p:sp>
        <p:nvSpPr>
          <p:cNvPr id="36" name="TextBox 36"/>
          <p:cNvSpPr txBox="1"/>
          <p:nvPr/>
        </p:nvSpPr>
        <p:spPr>
          <a:xfrm>
            <a:off x="8796672" y="6540305"/>
            <a:ext cx="1339513"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300</a:t>
            </a:r>
          </a:p>
        </p:txBody>
      </p:sp>
      <p:sp>
        <p:nvSpPr>
          <p:cNvPr id="37" name="TextBox 37"/>
          <p:cNvSpPr txBox="1"/>
          <p:nvPr/>
        </p:nvSpPr>
        <p:spPr>
          <a:xfrm>
            <a:off x="6888928" y="6540305"/>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ACC</a:t>
            </a:r>
          </a:p>
        </p:txBody>
      </p:sp>
      <p:sp>
        <p:nvSpPr>
          <p:cNvPr id="38" name="TextBox 38"/>
          <p:cNvSpPr txBox="1"/>
          <p:nvPr/>
        </p:nvSpPr>
        <p:spPr>
          <a:xfrm>
            <a:off x="246002" y="3510781"/>
            <a:ext cx="5205431" cy="514334"/>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Instruction</a:t>
            </a:r>
          </a:p>
        </p:txBody>
      </p:sp>
      <p:sp>
        <p:nvSpPr>
          <p:cNvPr id="39" name="TextBox 39"/>
          <p:cNvSpPr txBox="1"/>
          <p:nvPr/>
        </p:nvSpPr>
        <p:spPr>
          <a:xfrm>
            <a:off x="682877" y="5099397"/>
            <a:ext cx="4768556" cy="1976839"/>
          </a:xfrm>
          <a:prstGeom prst="rect">
            <a:avLst/>
          </a:prstGeom>
        </p:spPr>
        <p:txBody>
          <a:bodyPr lIns="0" tIns="0" rIns="0" bIns="0" rtlCol="0" anchor="t">
            <a:spAutoFit/>
          </a:bodyPr>
          <a:lstStyle/>
          <a:p>
            <a:pPr algn="ctr">
              <a:lnSpc>
                <a:spcPts val="3918"/>
              </a:lnSpc>
              <a:spcBef>
                <a:spcPct val="0"/>
              </a:spcBef>
            </a:pPr>
            <a:r>
              <a:rPr lang="en-US" sz="2799">
                <a:solidFill>
                  <a:srgbClr val="000000"/>
                </a:solidFill>
                <a:latin typeface="Open Sans"/>
                <a:ea typeface="Open Sans"/>
                <a:cs typeface="Open Sans"/>
                <a:sym typeface="Open Sans"/>
              </a:rPr>
              <a:t>Compare the content of ACC with the number 300. Store the flag bit into the status register. </a:t>
            </a:r>
          </a:p>
        </p:txBody>
      </p:sp>
      <p:grpSp>
        <p:nvGrpSpPr>
          <p:cNvPr id="40" name="Group 40"/>
          <p:cNvGrpSpPr/>
          <p:nvPr/>
        </p:nvGrpSpPr>
        <p:grpSpPr>
          <a:xfrm>
            <a:off x="13409732" y="7410360"/>
            <a:ext cx="3219933" cy="788534"/>
            <a:chOff x="0" y="0"/>
            <a:chExt cx="1520437" cy="372342"/>
          </a:xfrm>
        </p:grpSpPr>
        <p:sp>
          <p:nvSpPr>
            <p:cNvPr id="41" name="Freeform 4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42" name="TextBox 42"/>
          <p:cNvSpPr txBox="1"/>
          <p:nvPr/>
        </p:nvSpPr>
        <p:spPr>
          <a:xfrm>
            <a:off x="14505509" y="7470143"/>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18</a:t>
            </a:r>
          </a:p>
        </p:txBody>
      </p:sp>
      <p:sp>
        <p:nvSpPr>
          <p:cNvPr id="43" name="TextBox 43"/>
          <p:cNvSpPr txBox="1"/>
          <p:nvPr/>
        </p:nvSpPr>
        <p:spPr>
          <a:xfrm>
            <a:off x="12102933" y="7470143"/>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200</a:t>
            </a:r>
          </a:p>
        </p:txBody>
      </p:sp>
      <p:sp>
        <p:nvSpPr>
          <p:cNvPr id="44" name="TextBox 44"/>
          <p:cNvSpPr txBox="1"/>
          <p:nvPr/>
        </p:nvSpPr>
        <p:spPr>
          <a:xfrm>
            <a:off x="13409732" y="6773444"/>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a:t>
            </a:r>
          </a:p>
        </p:txBody>
      </p:sp>
      <p:sp>
        <p:nvSpPr>
          <p:cNvPr id="45" name="TextBox 45"/>
          <p:cNvSpPr txBox="1"/>
          <p:nvPr/>
        </p:nvSpPr>
        <p:spPr>
          <a:xfrm>
            <a:off x="6888928" y="4830037"/>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SR</a:t>
            </a:r>
          </a:p>
        </p:txBody>
      </p:sp>
      <p:grpSp>
        <p:nvGrpSpPr>
          <p:cNvPr id="46" name="Group 46"/>
          <p:cNvGrpSpPr/>
          <p:nvPr/>
        </p:nvGrpSpPr>
        <p:grpSpPr>
          <a:xfrm>
            <a:off x="7997168" y="4798749"/>
            <a:ext cx="2938521" cy="719618"/>
            <a:chOff x="0" y="0"/>
            <a:chExt cx="1520437" cy="372342"/>
          </a:xfrm>
        </p:grpSpPr>
        <p:sp>
          <p:nvSpPr>
            <p:cNvPr id="47" name="Freeform 4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48" name="TextBox 48"/>
          <p:cNvSpPr txBox="1"/>
          <p:nvPr/>
        </p:nvSpPr>
        <p:spPr>
          <a:xfrm>
            <a:off x="7498375" y="2831546"/>
            <a:ext cx="8594916" cy="514334"/>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Illustration</a:t>
            </a:r>
          </a:p>
        </p:txBody>
      </p:sp>
      <p:sp>
        <p:nvSpPr>
          <p:cNvPr id="49" name="TextBox 49"/>
          <p:cNvSpPr txBox="1"/>
          <p:nvPr/>
        </p:nvSpPr>
        <p:spPr>
          <a:xfrm>
            <a:off x="8997177" y="4835981"/>
            <a:ext cx="919358"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1</a:t>
            </a:r>
          </a:p>
        </p:txBody>
      </p:sp>
      <p:grpSp>
        <p:nvGrpSpPr>
          <p:cNvPr id="50" name="Group 50"/>
          <p:cNvGrpSpPr/>
          <p:nvPr/>
        </p:nvGrpSpPr>
        <p:grpSpPr>
          <a:xfrm>
            <a:off x="1218397" y="9055408"/>
            <a:ext cx="3276218" cy="762473"/>
            <a:chOff x="0" y="0"/>
            <a:chExt cx="910857" cy="211983"/>
          </a:xfrm>
        </p:grpSpPr>
        <p:sp>
          <p:nvSpPr>
            <p:cNvPr id="51" name="Freeform 51"/>
            <p:cNvSpPr/>
            <p:nvPr/>
          </p:nvSpPr>
          <p:spPr>
            <a:xfrm>
              <a:off x="0" y="0"/>
              <a:ext cx="910857" cy="211983"/>
            </a:xfrm>
            <a:custGeom>
              <a:avLst/>
              <a:gdLst/>
              <a:ahLst/>
              <a:cxnLst/>
              <a:rect l="l" t="t" r="r" b="b"/>
              <a:pathLst>
                <a:path w="910857" h="211983">
                  <a:moveTo>
                    <a:pt x="105992" y="0"/>
                  </a:moveTo>
                  <a:lnTo>
                    <a:pt x="804865" y="0"/>
                  </a:lnTo>
                  <a:cubicBezTo>
                    <a:pt x="832976" y="0"/>
                    <a:pt x="859935" y="11167"/>
                    <a:pt x="879812" y="31044"/>
                  </a:cubicBezTo>
                  <a:cubicBezTo>
                    <a:pt x="899690" y="50922"/>
                    <a:pt x="910857" y="77881"/>
                    <a:pt x="910857" y="105992"/>
                  </a:cubicBezTo>
                  <a:lnTo>
                    <a:pt x="910857" y="105992"/>
                  </a:lnTo>
                  <a:cubicBezTo>
                    <a:pt x="910857" y="134102"/>
                    <a:pt x="899690" y="161062"/>
                    <a:pt x="879812" y="180939"/>
                  </a:cubicBezTo>
                  <a:cubicBezTo>
                    <a:pt x="859935" y="200816"/>
                    <a:pt x="832976" y="211983"/>
                    <a:pt x="804865"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FFDE59"/>
            </a:solidFill>
          </p:spPr>
          <p:txBody>
            <a:bodyPr/>
            <a:lstStyle/>
            <a:p>
              <a:endParaRPr lang="en-PH"/>
            </a:p>
          </p:txBody>
        </p:sp>
        <p:sp>
          <p:nvSpPr>
            <p:cNvPr id="52" name="TextBox 52"/>
            <p:cNvSpPr txBox="1"/>
            <p:nvPr/>
          </p:nvSpPr>
          <p:spPr>
            <a:xfrm>
              <a:off x="0" y="-28575"/>
              <a:ext cx="910857" cy="240558"/>
            </a:xfrm>
            <a:prstGeom prst="rect">
              <a:avLst/>
            </a:prstGeom>
          </p:spPr>
          <p:txBody>
            <a:bodyPr lIns="50800" tIns="50800" rIns="50800" bIns="50800" rtlCol="0" anchor="ctr"/>
            <a:lstStyle/>
            <a:p>
              <a:pPr algn="ctr">
                <a:lnSpc>
                  <a:spcPts val="2595"/>
                </a:lnSpc>
              </a:pPr>
              <a:endParaRPr/>
            </a:p>
          </p:txBody>
        </p:sp>
      </p:grpSp>
      <p:grpSp>
        <p:nvGrpSpPr>
          <p:cNvPr id="53" name="Group 53"/>
          <p:cNvGrpSpPr/>
          <p:nvPr/>
        </p:nvGrpSpPr>
        <p:grpSpPr>
          <a:xfrm>
            <a:off x="4677821" y="9068551"/>
            <a:ext cx="2615176" cy="762473"/>
            <a:chOff x="0" y="0"/>
            <a:chExt cx="727073" cy="211983"/>
          </a:xfrm>
        </p:grpSpPr>
        <p:sp>
          <p:nvSpPr>
            <p:cNvPr id="54" name="Freeform 54"/>
            <p:cNvSpPr/>
            <p:nvPr/>
          </p:nvSpPr>
          <p:spPr>
            <a:xfrm>
              <a:off x="0" y="0"/>
              <a:ext cx="727073" cy="211983"/>
            </a:xfrm>
            <a:custGeom>
              <a:avLst/>
              <a:gdLst/>
              <a:ahLst/>
              <a:cxnLst/>
              <a:rect l="l" t="t" r="r" b="b"/>
              <a:pathLst>
                <a:path w="727073" h="211983">
                  <a:moveTo>
                    <a:pt x="105992" y="0"/>
                  </a:moveTo>
                  <a:lnTo>
                    <a:pt x="621081" y="0"/>
                  </a:lnTo>
                  <a:cubicBezTo>
                    <a:pt x="649192" y="0"/>
                    <a:pt x="676152" y="11167"/>
                    <a:pt x="696029" y="31044"/>
                  </a:cubicBezTo>
                  <a:cubicBezTo>
                    <a:pt x="715906" y="50922"/>
                    <a:pt x="727073" y="77881"/>
                    <a:pt x="727073" y="105992"/>
                  </a:cubicBezTo>
                  <a:lnTo>
                    <a:pt x="727073" y="105992"/>
                  </a:lnTo>
                  <a:cubicBezTo>
                    <a:pt x="727073" y="134102"/>
                    <a:pt x="715906" y="161062"/>
                    <a:pt x="696029" y="180939"/>
                  </a:cubicBezTo>
                  <a:cubicBezTo>
                    <a:pt x="676152" y="200816"/>
                    <a:pt x="649192" y="211983"/>
                    <a:pt x="621081"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019D97"/>
            </a:solidFill>
          </p:spPr>
          <p:txBody>
            <a:bodyPr/>
            <a:lstStyle/>
            <a:p>
              <a:endParaRPr lang="en-PH"/>
            </a:p>
          </p:txBody>
        </p:sp>
        <p:sp>
          <p:nvSpPr>
            <p:cNvPr id="55" name="TextBox 55"/>
            <p:cNvSpPr txBox="1"/>
            <p:nvPr/>
          </p:nvSpPr>
          <p:spPr>
            <a:xfrm>
              <a:off x="0" y="-28575"/>
              <a:ext cx="727073" cy="240558"/>
            </a:xfrm>
            <a:prstGeom prst="rect">
              <a:avLst/>
            </a:prstGeom>
          </p:spPr>
          <p:txBody>
            <a:bodyPr lIns="50800" tIns="50800" rIns="50800" bIns="50800" rtlCol="0" anchor="ctr"/>
            <a:lstStyle/>
            <a:p>
              <a:pPr algn="ctr">
                <a:lnSpc>
                  <a:spcPts val="2595"/>
                </a:lnSpc>
              </a:pPr>
              <a:endParaRPr/>
            </a:p>
          </p:txBody>
        </p:sp>
      </p:grpSp>
      <p:grpSp>
        <p:nvGrpSpPr>
          <p:cNvPr id="56" name="Group 56"/>
          <p:cNvGrpSpPr/>
          <p:nvPr/>
        </p:nvGrpSpPr>
        <p:grpSpPr>
          <a:xfrm>
            <a:off x="7519627" y="9054915"/>
            <a:ext cx="9256330" cy="762473"/>
            <a:chOff x="0" y="0"/>
            <a:chExt cx="2573452" cy="211983"/>
          </a:xfrm>
        </p:grpSpPr>
        <p:sp>
          <p:nvSpPr>
            <p:cNvPr id="57" name="Freeform 57"/>
            <p:cNvSpPr/>
            <p:nvPr/>
          </p:nvSpPr>
          <p:spPr>
            <a:xfrm>
              <a:off x="0" y="0"/>
              <a:ext cx="2573452" cy="211983"/>
            </a:xfrm>
            <a:custGeom>
              <a:avLst/>
              <a:gdLst/>
              <a:ahLst/>
              <a:cxnLst/>
              <a:rect l="l" t="t" r="r" b="b"/>
              <a:pathLst>
                <a:path w="2573452" h="211983">
                  <a:moveTo>
                    <a:pt x="42656" y="0"/>
                  </a:moveTo>
                  <a:lnTo>
                    <a:pt x="2530796" y="0"/>
                  </a:lnTo>
                  <a:cubicBezTo>
                    <a:pt x="2542109" y="0"/>
                    <a:pt x="2552959" y="4494"/>
                    <a:pt x="2560958" y="12494"/>
                  </a:cubicBezTo>
                  <a:cubicBezTo>
                    <a:pt x="2568958" y="20493"/>
                    <a:pt x="2573452" y="31343"/>
                    <a:pt x="2573452" y="42656"/>
                  </a:cubicBezTo>
                  <a:lnTo>
                    <a:pt x="2573452" y="169327"/>
                  </a:lnTo>
                  <a:cubicBezTo>
                    <a:pt x="2573452" y="192886"/>
                    <a:pt x="2554354" y="211983"/>
                    <a:pt x="2530796" y="211983"/>
                  </a:cubicBezTo>
                  <a:lnTo>
                    <a:pt x="42656" y="211983"/>
                  </a:lnTo>
                  <a:cubicBezTo>
                    <a:pt x="19098" y="211983"/>
                    <a:pt x="0" y="192886"/>
                    <a:pt x="0" y="169327"/>
                  </a:cubicBezTo>
                  <a:lnTo>
                    <a:pt x="0" y="42656"/>
                  </a:lnTo>
                  <a:cubicBezTo>
                    <a:pt x="0" y="31343"/>
                    <a:pt x="4494" y="20493"/>
                    <a:pt x="12494" y="12494"/>
                  </a:cubicBezTo>
                  <a:cubicBezTo>
                    <a:pt x="20493" y="4494"/>
                    <a:pt x="31343" y="0"/>
                    <a:pt x="42656" y="0"/>
                  </a:cubicBezTo>
                  <a:close/>
                </a:path>
              </a:pathLst>
            </a:custGeom>
            <a:solidFill>
              <a:srgbClr val="642EC7"/>
            </a:solidFill>
          </p:spPr>
          <p:txBody>
            <a:bodyPr/>
            <a:lstStyle/>
            <a:p>
              <a:endParaRPr lang="en-PH"/>
            </a:p>
          </p:txBody>
        </p:sp>
        <p:sp>
          <p:nvSpPr>
            <p:cNvPr id="58" name="TextBox 58"/>
            <p:cNvSpPr txBox="1"/>
            <p:nvPr/>
          </p:nvSpPr>
          <p:spPr>
            <a:xfrm>
              <a:off x="0" y="-28575"/>
              <a:ext cx="2573452" cy="240558"/>
            </a:xfrm>
            <a:prstGeom prst="rect">
              <a:avLst/>
            </a:prstGeom>
          </p:spPr>
          <p:txBody>
            <a:bodyPr lIns="50800" tIns="50800" rIns="50800" bIns="50800" rtlCol="0" anchor="ctr"/>
            <a:lstStyle/>
            <a:p>
              <a:pPr algn="ctr">
                <a:lnSpc>
                  <a:spcPts val="2595"/>
                </a:lnSpc>
              </a:pPr>
              <a:endParaRPr/>
            </a:p>
          </p:txBody>
        </p:sp>
      </p:grpSp>
      <p:sp>
        <p:nvSpPr>
          <p:cNvPr id="59" name="TextBox 59"/>
          <p:cNvSpPr txBox="1"/>
          <p:nvPr/>
        </p:nvSpPr>
        <p:spPr>
          <a:xfrm>
            <a:off x="4987280" y="9169752"/>
            <a:ext cx="1837542"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#n</a:t>
            </a:r>
          </a:p>
        </p:txBody>
      </p:sp>
      <p:sp>
        <p:nvSpPr>
          <p:cNvPr id="60" name="TextBox 60"/>
          <p:cNvSpPr txBox="1"/>
          <p:nvPr/>
        </p:nvSpPr>
        <p:spPr>
          <a:xfrm>
            <a:off x="7861007" y="9159690"/>
            <a:ext cx="8573570" cy="408273"/>
          </a:xfrm>
          <a:prstGeom prst="rect">
            <a:avLst/>
          </a:prstGeom>
        </p:spPr>
        <p:txBody>
          <a:bodyPr lIns="0" tIns="0" rIns="0" bIns="0" rtlCol="0" anchor="t">
            <a:spAutoFit/>
          </a:bodyPr>
          <a:lstStyle/>
          <a:p>
            <a:pPr algn="l">
              <a:lnSpc>
                <a:spcPts val="3219"/>
              </a:lnSpc>
              <a:spcBef>
                <a:spcPct val="0"/>
              </a:spcBef>
            </a:pPr>
            <a:r>
              <a:rPr lang="en-US" sz="2299">
                <a:solidFill>
                  <a:srgbClr val="FFFFFF"/>
                </a:solidFill>
                <a:latin typeface="Sailors"/>
                <a:ea typeface="Sailors"/>
                <a:cs typeface="Sailors"/>
                <a:sym typeface="Sailors"/>
              </a:rPr>
              <a:t>Compare the contents of acc with the number n.</a:t>
            </a:r>
          </a:p>
        </p:txBody>
      </p:sp>
      <p:sp>
        <p:nvSpPr>
          <p:cNvPr id="61" name="TextBox 61"/>
          <p:cNvSpPr txBox="1"/>
          <p:nvPr/>
        </p:nvSpPr>
        <p:spPr>
          <a:xfrm>
            <a:off x="1474657" y="9109318"/>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CMP</a:t>
            </a:r>
          </a:p>
        </p:txBody>
      </p:sp>
      <p:sp>
        <p:nvSpPr>
          <p:cNvPr id="62" name="TextBox 62"/>
          <p:cNvSpPr txBox="1"/>
          <p:nvPr/>
        </p:nvSpPr>
        <p:spPr>
          <a:xfrm>
            <a:off x="165271" y="185810"/>
            <a:ext cx="8921288" cy="493638"/>
          </a:xfrm>
          <a:prstGeom prst="rect">
            <a:avLst/>
          </a:prstGeom>
        </p:spPr>
        <p:txBody>
          <a:bodyPr lIns="0" tIns="0" rIns="0" bIns="0" rtlCol="0" anchor="t">
            <a:spAutoFit/>
          </a:bodyPr>
          <a:lstStyle/>
          <a:p>
            <a:pPr marL="0" lvl="0" indent="0" algn="l">
              <a:lnSpc>
                <a:spcPts val="3615"/>
              </a:lnSpc>
              <a:spcBef>
                <a:spcPct val="0"/>
              </a:spcBef>
            </a:pPr>
            <a:r>
              <a:rPr lang="en-US" sz="3228" b="1" spc="-96">
                <a:solidFill>
                  <a:srgbClr val="FFFFFF"/>
                </a:solidFill>
                <a:latin typeface="Poppins Bold"/>
                <a:ea typeface="Poppins Bold"/>
                <a:cs typeface="Poppins Bold"/>
                <a:sym typeface="Poppins Bold"/>
              </a:rPr>
              <a:t>6.6 Instruction Set in Assembly Language</a:t>
            </a:r>
          </a:p>
        </p:txBody>
      </p:sp>
    </p:spTree>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753466" y="3777241"/>
            <a:ext cx="2394164" cy="903705"/>
            <a:chOff x="0" y="0"/>
            <a:chExt cx="630562" cy="238013"/>
          </a:xfrm>
        </p:grpSpPr>
        <p:sp>
          <p:nvSpPr>
            <p:cNvPr id="7" name="Freeform 7"/>
            <p:cNvSpPr/>
            <p:nvPr/>
          </p:nvSpPr>
          <p:spPr>
            <a:xfrm>
              <a:off x="0" y="0"/>
              <a:ext cx="630562" cy="238013"/>
            </a:xfrm>
            <a:custGeom>
              <a:avLst/>
              <a:gdLst/>
              <a:ahLst/>
              <a:cxnLst/>
              <a:rect l="l" t="t" r="r" b="b"/>
              <a:pathLst>
                <a:path w="630562" h="238013">
                  <a:moveTo>
                    <a:pt x="119006" y="0"/>
                  </a:moveTo>
                  <a:lnTo>
                    <a:pt x="511555" y="0"/>
                  </a:lnTo>
                  <a:cubicBezTo>
                    <a:pt x="577281" y="0"/>
                    <a:pt x="630562" y="53281"/>
                    <a:pt x="630562" y="119006"/>
                  </a:cubicBezTo>
                  <a:lnTo>
                    <a:pt x="630562" y="119006"/>
                  </a:lnTo>
                  <a:cubicBezTo>
                    <a:pt x="630562" y="150569"/>
                    <a:pt x="618024" y="180839"/>
                    <a:pt x="595705" y="203157"/>
                  </a:cubicBezTo>
                  <a:cubicBezTo>
                    <a:pt x="573387" y="225475"/>
                    <a:pt x="543118" y="238013"/>
                    <a:pt x="511555" y="238013"/>
                  </a:cubicBezTo>
                  <a:lnTo>
                    <a:pt x="119006" y="238013"/>
                  </a:lnTo>
                  <a:cubicBezTo>
                    <a:pt x="53281" y="238013"/>
                    <a:pt x="0" y="184732"/>
                    <a:pt x="0" y="119006"/>
                  </a:cubicBezTo>
                  <a:lnTo>
                    <a:pt x="0" y="119006"/>
                  </a:lnTo>
                  <a:cubicBezTo>
                    <a:pt x="0" y="53281"/>
                    <a:pt x="53281" y="0"/>
                    <a:pt x="119006" y="0"/>
                  </a:cubicBezTo>
                  <a:close/>
                </a:path>
              </a:pathLst>
            </a:custGeom>
            <a:solidFill>
              <a:srgbClr val="3F4042"/>
            </a:solidFill>
          </p:spPr>
          <p:txBody>
            <a:bodyPr/>
            <a:lstStyle/>
            <a:p>
              <a:endParaRPr lang="en-PH"/>
            </a:p>
          </p:txBody>
        </p:sp>
        <p:sp>
          <p:nvSpPr>
            <p:cNvPr id="8" name="TextBox 8"/>
            <p:cNvSpPr txBox="1"/>
            <p:nvPr/>
          </p:nvSpPr>
          <p:spPr>
            <a:xfrm>
              <a:off x="0" y="-28575"/>
              <a:ext cx="630562" cy="266588"/>
            </a:xfrm>
            <a:prstGeom prst="rect">
              <a:avLst/>
            </a:prstGeom>
          </p:spPr>
          <p:txBody>
            <a:bodyPr lIns="50800" tIns="50800" rIns="50800" bIns="50800" rtlCol="0" anchor="ctr"/>
            <a:lstStyle/>
            <a:p>
              <a:pPr algn="ctr">
                <a:lnSpc>
                  <a:spcPts val="2595"/>
                </a:lnSpc>
              </a:pPr>
              <a:endParaRPr/>
            </a:p>
          </p:txBody>
        </p:sp>
      </p:grpSp>
      <p:grpSp>
        <p:nvGrpSpPr>
          <p:cNvPr id="9" name="Group 9"/>
          <p:cNvGrpSpPr/>
          <p:nvPr/>
        </p:nvGrpSpPr>
        <p:grpSpPr>
          <a:xfrm>
            <a:off x="6214234" y="3482562"/>
            <a:ext cx="11163198" cy="5010378"/>
            <a:chOff x="0" y="0"/>
            <a:chExt cx="2940102" cy="1319606"/>
          </a:xfrm>
        </p:grpSpPr>
        <p:sp>
          <p:nvSpPr>
            <p:cNvPr id="10" name="Freeform 10"/>
            <p:cNvSpPr/>
            <p:nvPr/>
          </p:nvSpPr>
          <p:spPr>
            <a:xfrm>
              <a:off x="0" y="0"/>
              <a:ext cx="2940102" cy="1319606"/>
            </a:xfrm>
            <a:custGeom>
              <a:avLst/>
              <a:gdLst/>
              <a:ahLst/>
              <a:cxnLst/>
              <a:rect l="l" t="t" r="r" b="b"/>
              <a:pathLst>
                <a:path w="2940102" h="1319606">
                  <a:moveTo>
                    <a:pt x="35370" y="0"/>
                  </a:moveTo>
                  <a:lnTo>
                    <a:pt x="2904732" y="0"/>
                  </a:lnTo>
                  <a:cubicBezTo>
                    <a:pt x="2924266" y="0"/>
                    <a:pt x="2940102" y="15836"/>
                    <a:pt x="2940102" y="35370"/>
                  </a:cubicBezTo>
                  <a:lnTo>
                    <a:pt x="2940102" y="1284236"/>
                  </a:lnTo>
                  <a:cubicBezTo>
                    <a:pt x="2940102" y="1303770"/>
                    <a:pt x="2924266" y="1319606"/>
                    <a:pt x="2904732" y="1319606"/>
                  </a:cubicBezTo>
                  <a:lnTo>
                    <a:pt x="35370" y="1319606"/>
                  </a:lnTo>
                  <a:cubicBezTo>
                    <a:pt x="15836" y="1319606"/>
                    <a:pt x="0" y="1303770"/>
                    <a:pt x="0" y="1284236"/>
                  </a:cubicBezTo>
                  <a:lnTo>
                    <a:pt x="0" y="35370"/>
                  </a:lnTo>
                  <a:cubicBezTo>
                    <a:pt x="0" y="15836"/>
                    <a:pt x="15836" y="0"/>
                    <a:pt x="35370" y="0"/>
                  </a:cubicBezTo>
                  <a:close/>
                </a:path>
              </a:pathLst>
            </a:custGeom>
            <a:solidFill>
              <a:srgbClr val="EFEFEF"/>
            </a:solidFill>
          </p:spPr>
          <p:txBody>
            <a:bodyPr/>
            <a:lstStyle/>
            <a:p>
              <a:endParaRPr lang="en-PH"/>
            </a:p>
          </p:txBody>
        </p:sp>
        <p:sp>
          <p:nvSpPr>
            <p:cNvPr id="11" name="TextBox 11"/>
            <p:cNvSpPr txBox="1"/>
            <p:nvPr/>
          </p:nvSpPr>
          <p:spPr>
            <a:xfrm>
              <a:off x="0" y="-28575"/>
              <a:ext cx="2940102" cy="1348181"/>
            </a:xfrm>
            <a:prstGeom prst="rect">
              <a:avLst/>
            </a:prstGeom>
          </p:spPr>
          <p:txBody>
            <a:bodyPr lIns="50800" tIns="50800" rIns="50800" bIns="50800" rtlCol="0" anchor="ctr"/>
            <a:lstStyle/>
            <a:p>
              <a:pPr algn="ctr">
                <a:lnSpc>
                  <a:spcPts val="2595"/>
                </a:lnSpc>
              </a:pPr>
              <a:endParaRPr/>
            </a:p>
          </p:txBody>
        </p:sp>
      </p:grpSp>
      <p:grpSp>
        <p:nvGrpSpPr>
          <p:cNvPr id="12" name="Group 12"/>
          <p:cNvGrpSpPr/>
          <p:nvPr/>
        </p:nvGrpSpPr>
        <p:grpSpPr>
          <a:xfrm>
            <a:off x="13434879" y="6107477"/>
            <a:ext cx="3219933" cy="788534"/>
            <a:chOff x="0" y="0"/>
            <a:chExt cx="1520437" cy="372342"/>
          </a:xfrm>
        </p:grpSpPr>
        <p:sp>
          <p:nvSpPr>
            <p:cNvPr id="13" name="Freeform 1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14" name="Group 14"/>
          <p:cNvGrpSpPr/>
          <p:nvPr/>
        </p:nvGrpSpPr>
        <p:grpSpPr>
          <a:xfrm>
            <a:off x="13434879" y="3742403"/>
            <a:ext cx="3219933" cy="788534"/>
            <a:chOff x="0" y="0"/>
            <a:chExt cx="1520437" cy="372342"/>
          </a:xfrm>
        </p:grpSpPr>
        <p:sp>
          <p:nvSpPr>
            <p:cNvPr id="15" name="Freeform 1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16" name="Group 16"/>
          <p:cNvGrpSpPr/>
          <p:nvPr/>
        </p:nvGrpSpPr>
        <p:grpSpPr>
          <a:xfrm>
            <a:off x="7997168" y="5679953"/>
            <a:ext cx="2938521" cy="719618"/>
            <a:chOff x="0" y="0"/>
            <a:chExt cx="1520437" cy="372342"/>
          </a:xfrm>
        </p:grpSpPr>
        <p:sp>
          <p:nvSpPr>
            <p:cNvPr id="17" name="Freeform 1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18" name="Group 18"/>
          <p:cNvGrpSpPr/>
          <p:nvPr/>
        </p:nvGrpSpPr>
        <p:grpSpPr>
          <a:xfrm>
            <a:off x="13434879" y="4530937"/>
            <a:ext cx="3219933" cy="788534"/>
            <a:chOff x="0" y="0"/>
            <a:chExt cx="1520437" cy="372342"/>
          </a:xfrm>
        </p:grpSpPr>
        <p:sp>
          <p:nvSpPr>
            <p:cNvPr id="19" name="Freeform 1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0099"/>
            </a:solidFill>
          </p:spPr>
          <p:txBody>
            <a:bodyPr/>
            <a:lstStyle/>
            <a:p>
              <a:endParaRPr lang="en-PH"/>
            </a:p>
          </p:txBody>
        </p:sp>
      </p:grpSp>
      <p:grpSp>
        <p:nvGrpSpPr>
          <p:cNvPr id="20" name="Group 20"/>
          <p:cNvGrpSpPr/>
          <p:nvPr/>
        </p:nvGrpSpPr>
        <p:grpSpPr>
          <a:xfrm>
            <a:off x="13434879" y="5289585"/>
            <a:ext cx="3219933" cy="788534"/>
            <a:chOff x="0" y="0"/>
            <a:chExt cx="1520437" cy="372342"/>
          </a:xfrm>
        </p:grpSpPr>
        <p:sp>
          <p:nvSpPr>
            <p:cNvPr id="21" name="Freeform 2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22" name="Group 22"/>
          <p:cNvGrpSpPr/>
          <p:nvPr/>
        </p:nvGrpSpPr>
        <p:grpSpPr>
          <a:xfrm>
            <a:off x="7997168" y="6509017"/>
            <a:ext cx="2938521" cy="719618"/>
            <a:chOff x="0" y="0"/>
            <a:chExt cx="1520437" cy="372342"/>
          </a:xfrm>
        </p:grpSpPr>
        <p:sp>
          <p:nvSpPr>
            <p:cNvPr id="23" name="Freeform 2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1495"/>
            </a:solidFill>
          </p:spPr>
          <p:txBody>
            <a:bodyPr/>
            <a:lstStyle/>
            <a:p>
              <a:endParaRPr lang="en-PH"/>
            </a:p>
          </p:txBody>
        </p:sp>
      </p:grpSp>
      <p:sp>
        <p:nvSpPr>
          <p:cNvPr id="24" name="TextBox 24"/>
          <p:cNvSpPr txBox="1"/>
          <p:nvPr/>
        </p:nvSpPr>
        <p:spPr>
          <a:xfrm>
            <a:off x="347832" y="1542562"/>
            <a:ext cx="9682484"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Compare and Jump</a:t>
            </a:r>
          </a:p>
        </p:txBody>
      </p:sp>
      <p:sp>
        <p:nvSpPr>
          <p:cNvPr id="25" name="TextBox 25"/>
          <p:cNvSpPr txBox="1"/>
          <p:nvPr/>
        </p:nvSpPr>
        <p:spPr>
          <a:xfrm>
            <a:off x="1843738" y="3873871"/>
            <a:ext cx="2190786" cy="562705"/>
          </a:xfrm>
          <a:prstGeom prst="rect">
            <a:avLst/>
          </a:prstGeom>
        </p:spPr>
        <p:txBody>
          <a:bodyPr lIns="0" tIns="0" rIns="0" bIns="0" rtlCol="0" anchor="t">
            <a:spAutoFit/>
          </a:bodyPr>
          <a:lstStyle/>
          <a:p>
            <a:pPr algn="ctr">
              <a:lnSpc>
                <a:spcPts val="4629"/>
              </a:lnSpc>
              <a:spcBef>
                <a:spcPct val="0"/>
              </a:spcBef>
            </a:pPr>
            <a:r>
              <a:rPr lang="en-US" sz="3306">
                <a:solidFill>
                  <a:srgbClr val="FFFFFF"/>
                </a:solidFill>
                <a:latin typeface="Open Sans"/>
                <a:ea typeface="Open Sans"/>
                <a:cs typeface="Open Sans"/>
                <a:sym typeface="Open Sans"/>
              </a:rPr>
              <a:t>CMI  200</a:t>
            </a:r>
          </a:p>
        </p:txBody>
      </p:sp>
      <p:sp>
        <p:nvSpPr>
          <p:cNvPr id="26" name="TextBox 26"/>
          <p:cNvSpPr txBox="1"/>
          <p:nvPr/>
        </p:nvSpPr>
        <p:spPr>
          <a:xfrm>
            <a:off x="14530655" y="6167260"/>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17</a:t>
            </a:r>
          </a:p>
        </p:txBody>
      </p:sp>
      <p:sp>
        <p:nvSpPr>
          <p:cNvPr id="27" name="TextBox 27"/>
          <p:cNvSpPr txBox="1"/>
          <p:nvPr/>
        </p:nvSpPr>
        <p:spPr>
          <a:xfrm>
            <a:off x="12128080" y="6167260"/>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a:t>
            </a:r>
          </a:p>
        </p:txBody>
      </p:sp>
      <p:sp>
        <p:nvSpPr>
          <p:cNvPr id="28" name="TextBox 28"/>
          <p:cNvSpPr txBox="1"/>
          <p:nvPr/>
        </p:nvSpPr>
        <p:spPr>
          <a:xfrm>
            <a:off x="14530655" y="3802186"/>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100</a:t>
            </a:r>
          </a:p>
        </p:txBody>
      </p:sp>
      <p:sp>
        <p:nvSpPr>
          <p:cNvPr id="29" name="TextBox 29"/>
          <p:cNvSpPr txBox="1"/>
          <p:nvPr/>
        </p:nvSpPr>
        <p:spPr>
          <a:xfrm>
            <a:off x="12380552" y="3789155"/>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17</a:t>
            </a:r>
          </a:p>
        </p:txBody>
      </p:sp>
      <p:sp>
        <p:nvSpPr>
          <p:cNvPr id="30" name="TextBox 30"/>
          <p:cNvSpPr txBox="1"/>
          <p:nvPr/>
        </p:nvSpPr>
        <p:spPr>
          <a:xfrm>
            <a:off x="8997177" y="5728684"/>
            <a:ext cx="919358"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200</a:t>
            </a:r>
          </a:p>
        </p:txBody>
      </p:sp>
      <p:sp>
        <p:nvSpPr>
          <p:cNvPr id="31" name="TextBox 31"/>
          <p:cNvSpPr txBox="1"/>
          <p:nvPr/>
        </p:nvSpPr>
        <p:spPr>
          <a:xfrm>
            <a:off x="6888928" y="5711241"/>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PC</a:t>
            </a:r>
          </a:p>
        </p:txBody>
      </p:sp>
      <p:sp>
        <p:nvSpPr>
          <p:cNvPr id="32" name="TextBox 32"/>
          <p:cNvSpPr txBox="1"/>
          <p:nvPr/>
        </p:nvSpPr>
        <p:spPr>
          <a:xfrm>
            <a:off x="14530655" y="4590720"/>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200</a:t>
            </a:r>
          </a:p>
        </p:txBody>
      </p:sp>
      <p:sp>
        <p:nvSpPr>
          <p:cNvPr id="33" name="TextBox 33"/>
          <p:cNvSpPr txBox="1"/>
          <p:nvPr/>
        </p:nvSpPr>
        <p:spPr>
          <a:xfrm>
            <a:off x="12380552" y="4577689"/>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18</a:t>
            </a:r>
          </a:p>
        </p:txBody>
      </p:sp>
      <p:sp>
        <p:nvSpPr>
          <p:cNvPr id="34" name="TextBox 34"/>
          <p:cNvSpPr txBox="1"/>
          <p:nvPr/>
        </p:nvSpPr>
        <p:spPr>
          <a:xfrm>
            <a:off x="14530655" y="5349368"/>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300</a:t>
            </a:r>
          </a:p>
        </p:txBody>
      </p:sp>
      <p:sp>
        <p:nvSpPr>
          <p:cNvPr id="35" name="TextBox 35"/>
          <p:cNvSpPr txBox="1"/>
          <p:nvPr/>
        </p:nvSpPr>
        <p:spPr>
          <a:xfrm>
            <a:off x="12382814" y="5390933"/>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19</a:t>
            </a:r>
          </a:p>
        </p:txBody>
      </p:sp>
      <p:sp>
        <p:nvSpPr>
          <p:cNvPr id="36" name="TextBox 36"/>
          <p:cNvSpPr txBox="1"/>
          <p:nvPr/>
        </p:nvSpPr>
        <p:spPr>
          <a:xfrm>
            <a:off x="8796672" y="6540305"/>
            <a:ext cx="1339513"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300</a:t>
            </a:r>
          </a:p>
        </p:txBody>
      </p:sp>
      <p:sp>
        <p:nvSpPr>
          <p:cNvPr id="37" name="TextBox 37"/>
          <p:cNvSpPr txBox="1"/>
          <p:nvPr/>
        </p:nvSpPr>
        <p:spPr>
          <a:xfrm>
            <a:off x="6888928" y="6540305"/>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ACC</a:t>
            </a:r>
          </a:p>
        </p:txBody>
      </p:sp>
      <p:sp>
        <p:nvSpPr>
          <p:cNvPr id="38" name="TextBox 38"/>
          <p:cNvSpPr txBox="1"/>
          <p:nvPr/>
        </p:nvSpPr>
        <p:spPr>
          <a:xfrm>
            <a:off x="347832" y="3148608"/>
            <a:ext cx="5205431" cy="514334"/>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Instruction</a:t>
            </a:r>
          </a:p>
        </p:txBody>
      </p:sp>
      <p:sp>
        <p:nvSpPr>
          <p:cNvPr id="39" name="TextBox 39"/>
          <p:cNvSpPr txBox="1"/>
          <p:nvPr/>
        </p:nvSpPr>
        <p:spPr>
          <a:xfrm>
            <a:off x="784707" y="4757146"/>
            <a:ext cx="4768556" cy="2404059"/>
          </a:xfrm>
          <a:prstGeom prst="rect">
            <a:avLst/>
          </a:prstGeom>
        </p:spPr>
        <p:txBody>
          <a:bodyPr lIns="0" tIns="0" rIns="0" bIns="0" rtlCol="0" anchor="t">
            <a:spAutoFit/>
          </a:bodyPr>
          <a:lstStyle/>
          <a:p>
            <a:pPr algn="ctr">
              <a:lnSpc>
                <a:spcPts val="3180"/>
              </a:lnSpc>
              <a:spcBef>
                <a:spcPct val="0"/>
              </a:spcBef>
            </a:pPr>
            <a:r>
              <a:rPr lang="en-US" sz="2271">
                <a:solidFill>
                  <a:srgbClr val="000000"/>
                </a:solidFill>
                <a:latin typeface="Open Sans"/>
                <a:ea typeface="Open Sans"/>
                <a:cs typeface="Open Sans"/>
                <a:sym typeface="Open Sans"/>
              </a:rPr>
              <a:t>The address in which the value we want to compare is store at &lt;200&gt;. Then we compare the content of the ACC with the content at &lt;18&gt; (content of &lt;200&gt;). Store the flag bit into the SR. </a:t>
            </a:r>
          </a:p>
        </p:txBody>
      </p:sp>
      <p:grpSp>
        <p:nvGrpSpPr>
          <p:cNvPr id="40" name="Group 40"/>
          <p:cNvGrpSpPr/>
          <p:nvPr/>
        </p:nvGrpSpPr>
        <p:grpSpPr>
          <a:xfrm>
            <a:off x="13409732" y="7410360"/>
            <a:ext cx="3219933" cy="788534"/>
            <a:chOff x="0" y="0"/>
            <a:chExt cx="1520437" cy="372342"/>
          </a:xfrm>
        </p:grpSpPr>
        <p:sp>
          <p:nvSpPr>
            <p:cNvPr id="41" name="Freeform 4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1495"/>
            </a:solidFill>
          </p:spPr>
          <p:txBody>
            <a:bodyPr/>
            <a:lstStyle/>
            <a:p>
              <a:endParaRPr lang="en-PH"/>
            </a:p>
          </p:txBody>
        </p:sp>
      </p:grpSp>
      <p:sp>
        <p:nvSpPr>
          <p:cNvPr id="42" name="TextBox 42"/>
          <p:cNvSpPr txBox="1"/>
          <p:nvPr/>
        </p:nvSpPr>
        <p:spPr>
          <a:xfrm>
            <a:off x="14505509" y="7470143"/>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18</a:t>
            </a:r>
          </a:p>
        </p:txBody>
      </p:sp>
      <p:sp>
        <p:nvSpPr>
          <p:cNvPr id="43" name="TextBox 43"/>
          <p:cNvSpPr txBox="1"/>
          <p:nvPr/>
        </p:nvSpPr>
        <p:spPr>
          <a:xfrm>
            <a:off x="12102933" y="7470143"/>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200</a:t>
            </a:r>
          </a:p>
        </p:txBody>
      </p:sp>
      <p:sp>
        <p:nvSpPr>
          <p:cNvPr id="44" name="TextBox 44"/>
          <p:cNvSpPr txBox="1"/>
          <p:nvPr/>
        </p:nvSpPr>
        <p:spPr>
          <a:xfrm>
            <a:off x="13409732" y="6773444"/>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a:t>
            </a:r>
          </a:p>
        </p:txBody>
      </p:sp>
      <p:sp>
        <p:nvSpPr>
          <p:cNvPr id="45" name="TextBox 45"/>
          <p:cNvSpPr txBox="1"/>
          <p:nvPr/>
        </p:nvSpPr>
        <p:spPr>
          <a:xfrm>
            <a:off x="6888928" y="4830037"/>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SR</a:t>
            </a:r>
          </a:p>
        </p:txBody>
      </p:sp>
      <p:grpSp>
        <p:nvGrpSpPr>
          <p:cNvPr id="46" name="Group 46"/>
          <p:cNvGrpSpPr/>
          <p:nvPr/>
        </p:nvGrpSpPr>
        <p:grpSpPr>
          <a:xfrm>
            <a:off x="7997168" y="4798749"/>
            <a:ext cx="2938521" cy="719618"/>
            <a:chOff x="0" y="0"/>
            <a:chExt cx="1520437" cy="372342"/>
          </a:xfrm>
        </p:grpSpPr>
        <p:sp>
          <p:nvSpPr>
            <p:cNvPr id="47" name="Freeform 4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48" name="TextBox 48"/>
          <p:cNvSpPr txBox="1"/>
          <p:nvPr/>
        </p:nvSpPr>
        <p:spPr>
          <a:xfrm>
            <a:off x="7498375" y="2831546"/>
            <a:ext cx="8594916" cy="514334"/>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Illustration</a:t>
            </a:r>
          </a:p>
        </p:txBody>
      </p:sp>
      <p:sp>
        <p:nvSpPr>
          <p:cNvPr id="49" name="TextBox 49"/>
          <p:cNvSpPr txBox="1"/>
          <p:nvPr/>
        </p:nvSpPr>
        <p:spPr>
          <a:xfrm>
            <a:off x="8997177" y="4835981"/>
            <a:ext cx="919358"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0</a:t>
            </a:r>
          </a:p>
        </p:txBody>
      </p:sp>
      <p:grpSp>
        <p:nvGrpSpPr>
          <p:cNvPr id="50" name="Group 50"/>
          <p:cNvGrpSpPr/>
          <p:nvPr/>
        </p:nvGrpSpPr>
        <p:grpSpPr>
          <a:xfrm>
            <a:off x="1195570" y="9029670"/>
            <a:ext cx="3276218" cy="762473"/>
            <a:chOff x="0" y="0"/>
            <a:chExt cx="910857" cy="211983"/>
          </a:xfrm>
        </p:grpSpPr>
        <p:sp>
          <p:nvSpPr>
            <p:cNvPr id="51" name="Freeform 51"/>
            <p:cNvSpPr/>
            <p:nvPr/>
          </p:nvSpPr>
          <p:spPr>
            <a:xfrm>
              <a:off x="0" y="0"/>
              <a:ext cx="910857" cy="211983"/>
            </a:xfrm>
            <a:custGeom>
              <a:avLst/>
              <a:gdLst/>
              <a:ahLst/>
              <a:cxnLst/>
              <a:rect l="l" t="t" r="r" b="b"/>
              <a:pathLst>
                <a:path w="910857" h="211983">
                  <a:moveTo>
                    <a:pt x="105992" y="0"/>
                  </a:moveTo>
                  <a:lnTo>
                    <a:pt x="804865" y="0"/>
                  </a:lnTo>
                  <a:cubicBezTo>
                    <a:pt x="832976" y="0"/>
                    <a:pt x="859935" y="11167"/>
                    <a:pt x="879812" y="31044"/>
                  </a:cubicBezTo>
                  <a:cubicBezTo>
                    <a:pt x="899690" y="50922"/>
                    <a:pt x="910857" y="77881"/>
                    <a:pt x="910857" y="105992"/>
                  </a:cubicBezTo>
                  <a:lnTo>
                    <a:pt x="910857" y="105992"/>
                  </a:lnTo>
                  <a:cubicBezTo>
                    <a:pt x="910857" y="134102"/>
                    <a:pt x="899690" y="161062"/>
                    <a:pt x="879812" y="180939"/>
                  </a:cubicBezTo>
                  <a:cubicBezTo>
                    <a:pt x="859935" y="200816"/>
                    <a:pt x="832976" y="211983"/>
                    <a:pt x="804865"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FFDE59"/>
            </a:solidFill>
          </p:spPr>
          <p:txBody>
            <a:bodyPr/>
            <a:lstStyle/>
            <a:p>
              <a:endParaRPr lang="en-PH"/>
            </a:p>
          </p:txBody>
        </p:sp>
        <p:sp>
          <p:nvSpPr>
            <p:cNvPr id="52" name="TextBox 52"/>
            <p:cNvSpPr txBox="1"/>
            <p:nvPr/>
          </p:nvSpPr>
          <p:spPr>
            <a:xfrm>
              <a:off x="0" y="-28575"/>
              <a:ext cx="910857" cy="240558"/>
            </a:xfrm>
            <a:prstGeom prst="rect">
              <a:avLst/>
            </a:prstGeom>
          </p:spPr>
          <p:txBody>
            <a:bodyPr lIns="50800" tIns="50800" rIns="50800" bIns="50800" rtlCol="0" anchor="ctr"/>
            <a:lstStyle/>
            <a:p>
              <a:pPr algn="ctr">
                <a:lnSpc>
                  <a:spcPts val="2595"/>
                </a:lnSpc>
              </a:pPr>
              <a:endParaRPr/>
            </a:p>
          </p:txBody>
        </p:sp>
      </p:grpSp>
      <p:grpSp>
        <p:nvGrpSpPr>
          <p:cNvPr id="53" name="Group 53"/>
          <p:cNvGrpSpPr/>
          <p:nvPr/>
        </p:nvGrpSpPr>
        <p:grpSpPr>
          <a:xfrm>
            <a:off x="4654993" y="9042320"/>
            <a:ext cx="2615176" cy="762473"/>
            <a:chOff x="0" y="0"/>
            <a:chExt cx="727073" cy="211983"/>
          </a:xfrm>
        </p:grpSpPr>
        <p:sp>
          <p:nvSpPr>
            <p:cNvPr id="54" name="Freeform 54"/>
            <p:cNvSpPr/>
            <p:nvPr/>
          </p:nvSpPr>
          <p:spPr>
            <a:xfrm>
              <a:off x="0" y="0"/>
              <a:ext cx="727073" cy="211983"/>
            </a:xfrm>
            <a:custGeom>
              <a:avLst/>
              <a:gdLst/>
              <a:ahLst/>
              <a:cxnLst/>
              <a:rect l="l" t="t" r="r" b="b"/>
              <a:pathLst>
                <a:path w="727073" h="211983">
                  <a:moveTo>
                    <a:pt x="105992" y="0"/>
                  </a:moveTo>
                  <a:lnTo>
                    <a:pt x="621081" y="0"/>
                  </a:lnTo>
                  <a:cubicBezTo>
                    <a:pt x="649192" y="0"/>
                    <a:pt x="676152" y="11167"/>
                    <a:pt x="696029" y="31044"/>
                  </a:cubicBezTo>
                  <a:cubicBezTo>
                    <a:pt x="715906" y="50922"/>
                    <a:pt x="727073" y="77881"/>
                    <a:pt x="727073" y="105992"/>
                  </a:cubicBezTo>
                  <a:lnTo>
                    <a:pt x="727073" y="105992"/>
                  </a:lnTo>
                  <a:cubicBezTo>
                    <a:pt x="727073" y="134102"/>
                    <a:pt x="715906" y="161062"/>
                    <a:pt x="696029" y="180939"/>
                  </a:cubicBezTo>
                  <a:cubicBezTo>
                    <a:pt x="676152" y="200816"/>
                    <a:pt x="649192" y="211983"/>
                    <a:pt x="621081"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019D97"/>
            </a:solidFill>
          </p:spPr>
          <p:txBody>
            <a:bodyPr/>
            <a:lstStyle/>
            <a:p>
              <a:endParaRPr lang="en-PH"/>
            </a:p>
          </p:txBody>
        </p:sp>
        <p:sp>
          <p:nvSpPr>
            <p:cNvPr id="55" name="TextBox 55"/>
            <p:cNvSpPr txBox="1"/>
            <p:nvPr/>
          </p:nvSpPr>
          <p:spPr>
            <a:xfrm>
              <a:off x="0" y="-28575"/>
              <a:ext cx="727073" cy="240558"/>
            </a:xfrm>
            <a:prstGeom prst="rect">
              <a:avLst/>
            </a:prstGeom>
          </p:spPr>
          <p:txBody>
            <a:bodyPr lIns="50800" tIns="50800" rIns="50800" bIns="50800" rtlCol="0" anchor="ctr"/>
            <a:lstStyle/>
            <a:p>
              <a:pPr algn="ctr">
                <a:lnSpc>
                  <a:spcPts val="2595"/>
                </a:lnSpc>
              </a:pPr>
              <a:endParaRPr/>
            </a:p>
          </p:txBody>
        </p:sp>
      </p:grpSp>
      <p:grpSp>
        <p:nvGrpSpPr>
          <p:cNvPr id="56" name="Group 56"/>
          <p:cNvGrpSpPr/>
          <p:nvPr/>
        </p:nvGrpSpPr>
        <p:grpSpPr>
          <a:xfrm>
            <a:off x="7542455" y="9026340"/>
            <a:ext cx="9256330" cy="762473"/>
            <a:chOff x="0" y="0"/>
            <a:chExt cx="2573452" cy="211983"/>
          </a:xfrm>
        </p:grpSpPr>
        <p:sp>
          <p:nvSpPr>
            <p:cNvPr id="57" name="Freeform 57"/>
            <p:cNvSpPr/>
            <p:nvPr/>
          </p:nvSpPr>
          <p:spPr>
            <a:xfrm>
              <a:off x="0" y="0"/>
              <a:ext cx="2573452" cy="211983"/>
            </a:xfrm>
            <a:custGeom>
              <a:avLst/>
              <a:gdLst/>
              <a:ahLst/>
              <a:cxnLst/>
              <a:rect l="l" t="t" r="r" b="b"/>
              <a:pathLst>
                <a:path w="2573452" h="211983">
                  <a:moveTo>
                    <a:pt x="42656" y="0"/>
                  </a:moveTo>
                  <a:lnTo>
                    <a:pt x="2530796" y="0"/>
                  </a:lnTo>
                  <a:cubicBezTo>
                    <a:pt x="2542109" y="0"/>
                    <a:pt x="2552959" y="4494"/>
                    <a:pt x="2560958" y="12494"/>
                  </a:cubicBezTo>
                  <a:cubicBezTo>
                    <a:pt x="2568958" y="20493"/>
                    <a:pt x="2573452" y="31343"/>
                    <a:pt x="2573452" y="42656"/>
                  </a:cubicBezTo>
                  <a:lnTo>
                    <a:pt x="2573452" y="169327"/>
                  </a:lnTo>
                  <a:cubicBezTo>
                    <a:pt x="2573452" y="192886"/>
                    <a:pt x="2554354" y="211983"/>
                    <a:pt x="2530796" y="211983"/>
                  </a:cubicBezTo>
                  <a:lnTo>
                    <a:pt x="42656" y="211983"/>
                  </a:lnTo>
                  <a:cubicBezTo>
                    <a:pt x="19098" y="211983"/>
                    <a:pt x="0" y="192886"/>
                    <a:pt x="0" y="169327"/>
                  </a:cubicBezTo>
                  <a:lnTo>
                    <a:pt x="0" y="42656"/>
                  </a:lnTo>
                  <a:cubicBezTo>
                    <a:pt x="0" y="31343"/>
                    <a:pt x="4494" y="20493"/>
                    <a:pt x="12494" y="12494"/>
                  </a:cubicBezTo>
                  <a:cubicBezTo>
                    <a:pt x="20493" y="4494"/>
                    <a:pt x="31343" y="0"/>
                    <a:pt x="42656" y="0"/>
                  </a:cubicBezTo>
                  <a:close/>
                </a:path>
              </a:pathLst>
            </a:custGeom>
            <a:solidFill>
              <a:srgbClr val="642EC7"/>
            </a:solidFill>
          </p:spPr>
          <p:txBody>
            <a:bodyPr/>
            <a:lstStyle/>
            <a:p>
              <a:endParaRPr lang="en-PH"/>
            </a:p>
          </p:txBody>
        </p:sp>
        <p:sp>
          <p:nvSpPr>
            <p:cNvPr id="58" name="TextBox 58"/>
            <p:cNvSpPr txBox="1"/>
            <p:nvPr/>
          </p:nvSpPr>
          <p:spPr>
            <a:xfrm>
              <a:off x="0" y="-28575"/>
              <a:ext cx="2573452" cy="240558"/>
            </a:xfrm>
            <a:prstGeom prst="rect">
              <a:avLst/>
            </a:prstGeom>
          </p:spPr>
          <p:txBody>
            <a:bodyPr lIns="50800" tIns="50800" rIns="50800" bIns="50800" rtlCol="0" anchor="ctr"/>
            <a:lstStyle/>
            <a:p>
              <a:pPr algn="ctr">
                <a:lnSpc>
                  <a:spcPts val="2595"/>
                </a:lnSpc>
              </a:pPr>
              <a:endParaRPr/>
            </a:p>
          </p:txBody>
        </p:sp>
      </p:grpSp>
      <p:sp>
        <p:nvSpPr>
          <p:cNvPr id="59" name="TextBox 59"/>
          <p:cNvSpPr txBox="1"/>
          <p:nvPr/>
        </p:nvSpPr>
        <p:spPr>
          <a:xfrm>
            <a:off x="1443366" y="9073965"/>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CMI</a:t>
            </a:r>
          </a:p>
        </p:txBody>
      </p:sp>
      <p:sp>
        <p:nvSpPr>
          <p:cNvPr id="60" name="TextBox 60"/>
          <p:cNvSpPr txBox="1"/>
          <p:nvPr/>
        </p:nvSpPr>
        <p:spPr>
          <a:xfrm>
            <a:off x="4964452" y="9143521"/>
            <a:ext cx="1837542"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&lt;Address&gt;</a:t>
            </a:r>
          </a:p>
        </p:txBody>
      </p:sp>
      <p:sp>
        <p:nvSpPr>
          <p:cNvPr id="61" name="TextBox 61"/>
          <p:cNvSpPr txBox="1"/>
          <p:nvPr/>
        </p:nvSpPr>
        <p:spPr>
          <a:xfrm>
            <a:off x="7765469" y="9012142"/>
            <a:ext cx="8573570" cy="685165"/>
          </a:xfrm>
          <a:prstGeom prst="rect">
            <a:avLst/>
          </a:prstGeom>
        </p:spPr>
        <p:txBody>
          <a:bodyPr lIns="0" tIns="0" rIns="0" bIns="0" rtlCol="0" anchor="t">
            <a:spAutoFit/>
          </a:bodyPr>
          <a:lstStyle/>
          <a:p>
            <a:pPr algn="l">
              <a:lnSpc>
                <a:spcPts val="2659"/>
              </a:lnSpc>
              <a:spcBef>
                <a:spcPct val="0"/>
              </a:spcBef>
            </a:pPr>
            <a:r>
              <a:rPr lang="en-US" sz="1899">
                <a:solidFill>
                  <a:srgbClr val="FFFFFF"/>
                </a:solidFill>
                <a:latin typeface="Sailors"/>
                <a:ea typeface="Sailors"/>
                <a:cs typeface="Sailors"/>
                <a:sym typeface="Sailors"/>
              </a:rPr>
              <a:t>Indirect addressing. the address to be used is at the given address. compare the contents of acc with the contents of this second address.</a:t>
            </a:r>
          </a:p>
        </p:txBody>
      </p:sp>
      <p:sp>
        <p:nvSpPr>
          <p:cNvPr id="62" name="TextBox 62"/>
          <p:cNvSpPr txBox="1"/>
          <p:nvPr/>
        </p:nvSpPr>
        <p:spPr>
          <a:xfrm>
            <a:off x="165271" y="185810"/>
            <a:ext cx="8921288" cy="493638"/>
          </a:xfrm>
          <a:prstGeom prst="rect">
            <a:avLst/>
          </a:prstGeom>
        </p:spPr>
        <p:txBody>
          <a:bodyPr lIns="0" tIns="0" rIns="0" bIns="0" rtlCol="0" anchor="t">
            <a:spAutoFit/>
          </a:bodyPr>
          <a:lstStyle/>
          <a:p>
            <a:pPr marL="0" lvl="0" indent="0" algn="l">
              <a:lnSpc>
                <a:spcPts val="3615"/>
              </a:lnSpc>
              <a:spcBef>
                <a:spcPct val="0"/>
              </a:spcBef>
            </a:pPr>
            <a:r>
              <a:rPr lang="en-US" sz="3228" b="1" spc="-96">
                <a:solidFill>
                  <a:srgbClr val="FFFFFF"/>
                </a:solidFill>
                <a:latin typeface="Poppins Bold"/>
                <a:ea typeface="Poppins Bold"/>
                <a:cs typeface="Poppins Bold"/>
                <a:sym typeface="Poppins Bold"/>
              </a:rPr>
              <a:t>6.6 Instruction Set in Assembly Language</a:t>
            </a:r>
          </a:p>
        </p:txBody>
      </p:sp>
    </p:spTree>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753466" y="3777241"/>
            <a:ext cx="2394164" cy="903705"/>
            <a:chOff x="0" y="0"/>
            <a:chExt cx="630562" cy="238013"/>
          </a:xfrm>
        </p:grpSpPr>
        <p:sp>
          <p:nvSpPr>
            <p:cNvPr id="7" name="Freeform 7"/>
            <p:cNvSpPr/>
            <p:nvPr/>
          </p:nvSpPr>
          <p:spPr>
            <a:xfrm>
              <a:off x="0" y="0"/>
              <a:ext cx="630562" cy="238013"/>
            </a:xfrm>
            <a:custGeom>
              <a:avLst/>
              <a:gdLst/>
              <a:ahLst/>
              <a:cxnLst/>
              <a:rect l="l" t="t" r="r" b="b"/>
              <a:pathLst>
                <a:path w="630562" h="238013">
                  <a:moveTo>
                    <a:pt x="119006" y="0"/>
                  </a:moveTo>
                  <a:lnTo>
                    <a:pt x="511555" y="0"/>
                  </a:lnTo>
                  <a:cubicBezTo>
                    <a:pt x="577281" y="0"/>
                    <a:pt x="630562" y="53281"/>
                    <a:pt x="630562" y="119006"/>
                  </a:cubicBezTo>
                  <a:lnTo>
                    <a:pt x="630562" y="119006"/>
                  </a:lnTo>
                  <a:cubicBezTo>
                    <a:pt x="630562" y="150569"/>
                    <a:pt x="618024" y="180839"/>
                    <a:pt x="595705" y="203157"/>
                  </a:cubicBezTo>
                  <a:cubicBezTo>
                    <a:pt x="573387" y="225475"/>
                    <a:pt x="543118" y="238013"/>
                    <a:pt x="511555" y="238013"/>
                  </a:cubicBezTo>
                  <a:lnTo>
                    <a:pt x="119006" y="238013"/>
                  </a:lnTo>
                  <a:cubicBezTo>
                    <a:pt x="53281" y="238013"/>
                    <a:pt x="0" y="184732"/>
                    <a:pt x="0" y="119006"/>
                  </a:cubicBezTo>
                  <a:lnTo>
                    <a:pt x="0" y="119006"/>
                  </a:lnTo>
                  <a:cubicBezTo>
                    <a:pt x="0" y="53281"/>
                    <a:pt x="53281" y="0"/>
                    <a:pt x="119006" y="0"/>
                  </a:cubicBezTo>
                  <a:close/>
                </a:path>
              </a:pathLst>
            </a:custGeom>
            <a:solidFill>
              <a:srgbClr val="3F4042"/>
            </a:solidFill>
          </p:spPr>
          <p:txBody>
            <a:bodyPr/>
            <a:lstStyle/>
            <a:p>
              <a:endParaRPr lang="en-PH"/>
            </a:p>
          </p:txBody>
        </p:sp>
        <p:sp>
          <p:nvSpPr>
            <p:cNvPr id="8" name="TextBox 8"/>
            <p:cNvSpPr txBox="1"/>
            <p:nvPr/>
          </p:nvSpPr>
          <p:spPr>
            <a:xfrm>
              <a:off x="0" y="-28575"/>
              <a:ext cx="630562" cy="266588"/>
            </a:xfrm>
            <a:prstGeom prst="rect">
              <a:avLst/>
            </a:prstGeom>
          </p:spPr>
          <p:txBody>
            <a:bodyPr lIns="50800" tIns="50800" rIns="50800" bIns="50800" rtlCol="0" anchor="ctr"/>
            <a:lstStyle/>
            <a:p>
              <a:pPr algn="ctr">
                <a:lnSpc>
                  <a:spcPts val="2595"/>
                </a:lnSpc>
              </a:pPr>
              <a:endParaRPr/>
            </a:p>
          </p:txBody>
        </p:sp>
      </p:grpSp>
      <p:grpSp>
        <p:nvGrpSpPr>
          <p:cNvPr id="9" name="Group 9"/>
          <p:cNvGrpSpPr/>
          <p:nvPr/>
        </p:nvGrpSpPr>
        <p:grpSpPr>
          <a:xfrm>
            <a:off x="6214234" y="3482562"/>
            <a:ext cx="11163198" cy="5010378"/>
            <a:chOff x="0" y="0"/>
            <a:chExt cx="2940102" cy="1319606"/>
          </a:xfrm>
        </p:grpSpPr>
        <p:sp>
          <p:nvSpPr>
            <p:cNvPr id="10" name="Freeform 10"/>
            <p:cNvSpPr/>
            <p:nvPr/>
          </p:nvSpPr>
          <p:spPr>
            <a:xfrm>
              <a:off x="0" y="0"/>
              <a:ext cx="2940102" cy="1319606"/>
            </a:xfrm>
            <a:custGeom>
              <a:avLst/>
              <a:gdLst/>
              <a:ahLst/>
              <a:cxnLst/>
              <a:rect l="l" t="t" r="r" b="b"/>
              <a:pathLst>
                <a:path w="2940102" h="1319606">
                  <a:moveTo>
                    <a:pt x="35370" y="0"/>
                  </a:moveTo>
                  <a:lnTo>
                    <a:pt x="2904732" y="0"/>
                  </a:lnTo>
                  <a:cubicBezTo>
                    <a:pt x="2924266" y="0"/>
                    <a:pt x="2940102" y="15836"/>
                    <a:pt x="2940102" y="35370"/>
                  </a:cubicBezTo>
                  <a:lnTo>
                    <a:pt x="2940102" y="1284236"/>
                  </a:lnTo>
                  <a:cubicBezTo>
                    <a:pt x="2940102" y="1303770"/>
                    <a:pt x="2924266" y="1319606"/>
                    <a:pt x="2904732" y="1319606"/>
                  </a:cubicBezTo>
                  <a:lnTo>
                    <a:pt x="35370" y="1319606"/>
                  </a:lnTo>
                  <a:cubicBezTo>
                    <a:pt x="15836" y="1319606"/>
                    <a:pt x="0" y="1303770"/>
                    <a:pt x="0" y="1284236"/>
                  </a:cubicBezTo>
                  <a:lnTo>
                    <a:pt x="0" y="35370"/>
                  </a:lnTo>
                  <a:cubicBezTo>
                    <a:pt x="0" y="15836"/>
                    <a:pt x="15836" y="0"/>
                    <a:pt x="35370" y="0"/>
                  </a:cubicBezTo>
                  <a:close/>
                </a:path>
              </a:pathLst>
            </a:custGeom>
            <a:solidFill>
              <a:srgbClr val="EFEFEF"/>
            </a:solidFill>
          </p:spPr>
          <p:txBody>
            <a:bodyPr/>
            <a:lstStyle/>
            <a:p>
              <a:endParaRPr lang="en-PH"/>
            </a:p>
          </p:txBody>
        </p:sp>
        <p:sp>
          <p:nvSpPr>
            <p:cNvPr id="11" name="TextBox 11"/>
            <p:cNvSpPr txBox="1"/>
            <p:nvPr/>
          </p:nvSpPr>
          <p:spPr>
            <a:xfrm>
              <a:off x="0" y="-28575"/>
              <a:ext cx="2940102" cy="1348181"/>
            </a:xfrm>
            <a:prstGeom prst="rect">
              <a:avLst/>
            </a:prstGeom>
          </p:spPr>
          <p:txBody>
            <a:bodyPr lIns="50800" tIns="50800" rIns="50800" bIns="50800" rtlCol="0" anchor="ctr"/>
            <a:lstStyle/>
            <a:p>
              <a:pPr algn="ctr">
                <a:lnSpc>
                  <a:spcPts val="2595"/>
                </a:lnSpc>
              </a:pPr>
              <a:endParaRPr/>
            </a:p>
          </p:txBody>
        </p:sp>
      </p:grpSp>
      <p:grpSp>
        <p:nvGrpSpPr>
          <p:cNvPr id="12" name="Group 12"/>
          <p:cNvGrpSpPr/>
          <p:nvPr/>
        </p:nvGrpSpPr>
        <p:grpSpPr>
          <a:xfrm>
            <a:off x="13434879" y="6107477"/>
            <a:ext cx="3219933" cy="788534"/>
            <a:chOff x="0" y="0"/>
            <a:chExt cx="1520437" cy="372342"/>
          </a:xfrm>
        </p:grpSpPr>
        <p:sp>
          <p:nvSpPr>
            <p:cNvPr id="13" name="Freeform 1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14" name="Group 14"/>
          <p:cNvGrpSpPr/>
          <p:nvPr/>
        </p:nvGrpSpPr>
        <p:grpSpPr>
          <a:xfrm>
            <a:off x="13434879" y="3742403"/>
            <a:ext cx="3219933" cy="788534"/>
            <a:chOff x="0" y="0"/>
            <a:chExt cx="1520437" cy="372342"/>
          </a:xfrm>
        </p:grpSpPr>
        <p:sp>
          <p:nvSpPr>
            <p:cNvPr id="15" name="Freeform 1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16" name="Group 16"/>
          <p:cNvGrpSpPr/>
          <p:nvPr/>
        </p:nvGrpSpPr>
        <p:grpSpPr>
          <a:xfrm>
            <a:off x="7997168" y="5679953"/>
            <a:ext cx="2938521" cy="719618"/>
            <a:chOff x="0" y="0"/>
            <a:chExt cx="1520437" cy="372342"/>
          </a:xfrm>
        </p:grpSpPr>
        <p:sp>
          <p:nvSpPr>
            <p:cNvPr id="17" name="Freeform 1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18" name="Group 18"/>
          <p:cNvGrpSpPr/>
          <p:nvPr/>
        </p:nvGrpSpPr>
        <p:grpSpPr>
          <a:xfrm>
            <a:off x="13434879" y="4530937"/>
            <a:ext cx="3219933" cy="788534"/>
            <a:chOff x="0" y="0"/>
            <a:chExt cx="1520437" cy="372342"/>
          </a:xfrm>
        </p:grpSpPr>
        <p:sp>
          <p:nvSpPr>
            <p:cNvPr id="19" name="Freeform 1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20" name="Group 20"/>
          <p:cNvGrpSpPr/>
          <p:nvPr/>
        </p:nvGrpSpPr>
        <p:grpSpPr>
          <a:xfrm>
            <a:off x="13434879" y="5289585"/>
            <a:ext cx="3219933" cy="788534"/>
            <a:chOff x="0" y="0"/>
            <a:chExt cx="1520437" cy="372342"/>
          </a:xfrm>
        </p:grpSpPr>
        <p:sp>
          <p:nvSpPr>
            <p:cNvPr id="21" name="Freeform 2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22" name="Group 22"/>
          <p:cNvGrpSpPr/>
          <p:nvPr/>
        </p:nvGrpSpPr>
        <p:grpSpPr>
          <a:xfrm>
            <a:off x="7997168" y="6509017"/>
            <a:ext cx="2938521" cy="719618"/>
            <a:chOff x="0" y="0"/>
            <a:chExt cx="1520437" cy="372342"/>
          </a:xfrm>
        </p:grpSpPr>
        <p:sp>
          <p:nvSpPr>
            <p:cNvPr id="23" name="Freeform 2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24" name="TextBox 24"/>
          <p:cNvSpPr txBox="1"/>
          <p:nvPr/>
        </p:nvSpPr>
        <p:spPr>
          <a:xfrm>
            <a:off x="347832" y="1542562"/>
            <a:ext cx="9682484"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Compare and Jump</a:t>
            </a:r>
          </a:p>
        </p:txBody>
      </p:sp>
      <p:sp>
        <p:nvSpPr>
          <p:cNvPr id="25" name="TextBox 25"/>
          <p:cNvSpPr txBox="1"/>
          <p:nvPr/>
        </p:nvSpPr>
        <p:spPr>
          <a:xfrm>
            <a:off x="1843738" y="3873871"/>
            <a:ext cx="2190786" cy="562705"/>
          </a:xfrm>
          <a:prstGeom prst="rect">
            <a:avLst/>
          </a:prstGeom>
        </p:spPr>
        <p:txBody>
          <a:bodyPr lIns="0" tIns="0" rIns="0" bIns="0" rtlCol="0" anchor="t">
            <a:spAutoFit/>
          </a:bodyPr>
          <a:lstStyle/>
          <a:p>
            <a:pPr algn="ctr">
              <a:lnSpc>
                <a:spcPts val="4629"/>
              </a:lnSpc>
              <a:spcBef>
                <a:spcPct val="0"/>
              </a:spcBef>
            </a:pPr>
            <a:r>
              <a:rPr lang="en-US" sz="3306">
                <a:solidFill>
                  <a:srgbClr val="FFFFFF"/>
                </a:solidFill>
                <a:latin typeface="Open Sans"/>
                <a:ea typeface="Open Sans"/>
                <a:cs typeface="Open Sans"/>
                <a:sym typeface="Open Sans"/>
              </a:rPr>
              <a:t>JPE &lt;200&gt;</a:t>
            </a:r>
          </a:p>
        </p:txBody>
      </p:sp>
      <p:sp>
        <p:nvSpPr>
          <p:cNvPr id="26" name="TextBox 26"/>
          <p:cNvSpPr txBox="1"/>
          <p:nvPr/>
        </p:nvSpPr>
        <p:spPr>
          <a:xfrm>
            <a:off x="14530655" y="6167260"/>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17</a:t>
            </a:r>
          </a:p>
        </p:txBody>
      </p:sp>
      <p:sp>
        <p:nvSpPr>
          <p:cNvPr id="27" name="TextBox 27"/>
          <p:cNvSpPr txBox="1"/>
          <p:nvPr/>
        </p:nvSpPr>
        <p:spPr>
          <a:xfrm>
            <a:off x="12128080" y="6167260"/>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a:t>
            </a:r>
          </a:p>
        </p:txBody>
      </p:sp>
      <p:sp>
        <p:nvSpPr>
          <p:cNvPr id="28" name="TextBox 28"/>
          <p:cNvSpPr txBox="1"/>
          <p:nvPr/>
        </p:nvSpPr>
        <p:spPr>
          <a:xfrm>
            <a:off x="14530655" y="3802186"/>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100</a:t>
            </a:r>
          </a:p>
        </p:txBody>
      </p:sp>
      <p:sp>
        <p:nvSpPr>
          <p:cNvPr id="29" name="TextBox 29"/>
          <p:cNvSpPr txBox="1"/>
          <p:nvPr/>
        </p:nvSpPr>
        <p:spPr>
          <a:xfrm>
            <a:off x="12380552" y="3789155"/>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17</a:t>
            </a:r>
          </a:p>
        </p:txBody>
      </p:sp>
      <p:sp>
        <p:nvSpPr>
          <p:cNvPr id="30" name="TextBox 30"/>
          <p:cNvSpPr txBox="1"/>
          <p:nvPr/>
        </p:nvSpPr>
        <p:spPr>
          <a:xfrm>
            <a:off x="9287214" y="5728684"/>
            <a:ext cx="339286"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17</a:t>
            </a:r>
          </a:p>
        </p:txBody>
      </p:sp>
      <p:sp>
        <p:nvSpPr>
          <p:cNvPr id="31" name="TextBox 31"/>
          <p:cNvSpPr txBox="1"/>
          <p:nvPr/>
        </p:nvSpPr>
        <p:spPr>
          <a:xfrm>
            <a:off x="6888928" y="5711241"/>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PC</a:t>
            </a:r>
          </a:p>
        </p:txBody>
      </p:sp>
      <p:sp>
        <p:nvSpPr>
          <p:cNvPr id="32" name="TextBox 32"/>
          <p:cNvSpPr txBox="1"/>
          <p:nvPr/>
        </p:nvSpPr>
        <p:spPr>
          <a:xfrm>
            <a:off x="14530655" y="4590720"/>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200</a:t>
            </a:r>
          </a:p>
        </p:txBody>
      </p:sp>
      <p:sp>
        <p:nvSpPr>
          <p:cNvPr id="33" name="TextBox 33"/>
          <p:cNvSpPr txBox="1"/>
          <p:nvPr/>
        </p:nvSpPr>
        <p:spPr>
          <a:xfrm>
            <a:off x="12380552" y="4577689"/>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18</a:t>
            </a:r>
          </a:p>
        </p:txBody>
      </p:sp>
      <p:sp>
        <p:nvSpPr>
          <p:cNvPr id="34" name="TextBox 34"/>
          <p:cNvSpPr txBox="1"/>
          <p:nvPr/>
        </p:nvSpPr>
        <p:spPr>
          <a:xfrm>
            <a:off x="14530655" y="5349368"/>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300</a:t>
            </a:r>
          </a:p>
        </p:txBody>
      </p:sp>
      <p:sp>
        <p:nvSpPr>
          <p:cNvPr id="35" name="TextBox 35"/>
          <p:cNvSpPr txBox="1"/>
          <p:nvPr/>
        </p:nvSpPr>
        <p:spPr>
          <a:xfrm>
            <a:off x="12382814" y="5390933"/>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19</a:t>
            </a:r>
          </a:p>
        </p:txBody>
      </p:sp>
      <p:sp>
        <p:nvSpPr>
          <p:cNvPr id="36" name="TextBox 36"/>
          <p:cNvSpPr txBox="1"/>
          <p:nvPr/>
        </p:nvSpPr>
        <p:spPr>
          <a:xfrm>
            <a:off x="8796672" y="6540305"/>
            <a:ext cx="1339513"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300</a:t>
            </a:r>
          </a:p>
        </p:txBody>
      </p:sp>
      <p:sp>
        <p:nvSpPr>
          <p:cNvPr id="37" name="TextBox 37"/>
          <p:cNvSpPr txBox="1"/>
          <p:nvPr/>
        </p:nvSpPr>
        <p:spPr>
          <a:xfrm>
            <a:off x="6888928" y="6540305"/>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ACC</a:t>
            </a:r>
          </a:p>
        </p:txBody>
      </p:sp>
      <p:sp>
        <p:nvSpPr>
          <p:cNvPr id="38" name="TextBox 38"/>
          <p:cNvSpPr txBox="1"/>
          <p:nvPr/>
        </p:nvSpPr>
        <p:spPr>
          <a:xfrm>
            <a:off x="347832" y="3148608"/>
            <a:ext cx="5205431" cy="514334"/>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Instruction</a:t>
            </a:r>
          </a:p>
        </p:txBody>
      </p:sp>
      <p:sp>
        <p:nvSpPr>
          <p:cNvPr id="39" name="TextBox 39"/>
          <p:cNvSpPr txBox="1"/>
          <p:nvPr/>
        </p:nvSpPr>
        <p:spPr>
          <a:xfrm>
            <a:off x="784707" y="4757146"/>
            <a:ext cx="4768556" cy="788281"/>
          </a:xfrm>
          <a:prstGeom prst="rect">
            <a:avLst/>
          </a:prstGeom>
        </p:spPr>
        <p:txBody>
          <a:bodyPr lIns="0" tIns="0" rIns="0" bIns="0" rtlCol="0" anchor="t">
            <a:spAutoFit/>
          </a:bodyPr>
          <a:lstStyle/>
          <a:p>
            <a:pPr algn="ctr">
              <a:lnSpc>
                <a:spcPts val="3180"/>
              </a:lnSpc>
              <a:spcBef>
                <a:spcPct val="0"/>
              </a:spcBef>
            </a:pPr>
            <a:r>
              <a:rPr lang="en-US" sz="2271">
                <a:solidFill>
                  <a:srgbClr val="000000"/>
                </a:solidFill>
                <a:latin typeface="Open Sans"/>
                <a:ea typeface="Open Sans"/>
                <a:cs typeface="Open Sans"/>
                <a:sym typeface="Open Sans"/>
              </a:rPr>
              <a:t>Jump to &lt;200&gt; if the status flag in the status register is true. </a:t>
            </a:r>
          </a:p>
        </p:txBody>
      </p:sp>
      <p:grpSp>
        <p:nvGrpSpPr>
          <p:cNvPr id="40" name="Group 40"/>
          <p:cNvGrpSpPr/>
          <p:nvPr/>
        </p:nvGrpSpPr>
        <p:grpSpPr>
          <a:xfrm>
            <a:off x="13409732" y="7410360"/>
            <a:ext cx="3219933" cy="788534"/>
            <a:chOff x="0" y="0"/>
            <a:chExt cx="1520437" cy="372342"/>
          </a:xfrm>
        </p:grpSpPr>
        <p:sp>
          <p:nvSpPr>
            <p:cNvPr id="41" name="Freeform 4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42" name="TextBox 42"/>
          <p:cNvSpPr txBox="1"/>
          <p:nvPr/>
        </p:nvSpPr>
        <p:spPr>
          <a:xfrm>
            <a:off x="14505509" y="7470143"/>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18</a:t>
            </a:r>
          </a:p>
        </p:txBody>
      </p:sp>
      <p:sp>
        <p:nvSpPr>
          <p:cNvPr id="43" name="TextBox 43"/>
          <p:cNvSpPr txBox="1"/>
          <p:nvPr/>
        </p:nvSpPr>
        <p:spPr>
          <a:xfrm>
            <a:off x="12102933" y="7470143"/>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200</a:t>
            </a:r>
          </a:p>
        </p:txBody>
      </p:sp>
      <p:sp>
        <p:nvSpPr>
          <p:cNvPr id="44" name="TextBox 44"/>
          <p:cNvSpPr txBox="1"/>
          <p:nvPr/>
        </p:nvSpPr>
        <p:spPr>
          <a:xfrm>
            <a:off x="13409732" y="6773444"/>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a:t>
            </a:r>
          </a:p>
        </p:txBody>
      </p:sp>
      <p:sp>
        <p:nvSpPr>
          <p:cNvPr id="45" name="TextBox 45"/>
          <p:cNvSpPr txBox="1"/>
          <p:nvPr/>
        </p:nvSpPr>
        <p:spPr>
          <a:xfrm>
            <a:off x="6888928" y="4830037"/>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SR</a:t>
            </a:r>
          </a:p>
        </p:txBody>
      </p:sp>
      <p:grpSp>
        <p:nvGrpSpPr>
          <p:cNvPr id="46" name="Group 46"/>
          <p:cNvGrpSpPr/>
          <p:nvPr/>
        </p:nvGrpSpPr>
        <p:grpSpPr>
          <a:xfrm>
            <a:off x="7997168" y="4798749"/>
            <a:ext cx="2938521" cy="719618"/>
            <a:chOff x="0" y="0"/>
            <a:chExt cx="1520437" cy="372342"/>
          </a:xfrm>
        </p:grpSpPr>
        <p:sp>
          <p:nvSpPr>
            <p:cNvPr id="47" name="Freeform 4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1495"/>
            </a:solidFill>
          </p:spPr>
          <p:txBody>
            <a:bodyPr/>
            <a:lstStyle/>
            <a:p>
              <a:endParaRPr lang="en-PH"/>
            </a:p>
          </p:txBody>
        </p:sp>
      </p:grpSp>
      <p:sp>
        <p:nvSpPr>
          <p:cNvPr id="48" name="TextBox 48"/>
          <p:cNvSpPr txBox="1"/>
          <p:nvPr/>
        </p:nvSpPr>
        <p:spPr>
          <a:xfrm>
            <a:off x="8997177" y="4835981"/>
            <a:ext cx="919358"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1</a:t>
            </a:r>
          </a:p>
        </p:txBody>
      </p:sp>
      <p:grpSp>
        <p:nvGrpSpPr>
          <p:cNvPr id="49" name="Group 49"/>
          <p:cNvGrpSpPr/>
          <p:nvPr/>
        </p:nvGrpSpPr>
        <p:grpSpPr>
          <a:xfrm>
            <a:off x="1450223" y="8950140"/>
            <a:ext cx="3276218" cy="762473"/>
            <a:chOff x="0" y="0"/>
            <a:chExt cx="910857" cy="211983"/>
          </a:xfrm>
        </p:grpSpPr>
        <p:sp>
          <p:nvSpPr>
            <p:cNvPr id="50" name="Freeform 50"/>
            <p:cNvSpPr/>
            <p:nvPr/>
          </p:nvSpPr>
          <p:spPr>
            <a:xfrm>
              <a:off x="0" y="0"/>
              <a:ext cx="910857" cy="211983"/>
            </a:xfrm>
            <a:custGeom>
              <a:avLst/>
              <a:gdLst/>
              <a:ahLst/>
              <a:cxnLst/>
              <a:rect l="l" t="t" r="r" b="b"/>
              <a:pathLst>
                <a:path w="910857" h="211983">
                  <a:moveTo>
                    <a:pt x="105992" y="0"/>
                  </a:moveTo>
                  <a:lnTo>
                    <a:pt x="804865" y="0"/>
                  </a:lnTo>
                  <a:cubicBezTo>
                    <a:pt x="832976" y="0"/>
                    <a:pt x="859935" y="11167"/>
                    <a:pt x="879812" y="31044"/>
                  </a:cubicBezTo>
                  <a:cubicBezTo>
                    <a:pt x="899690" y="50922"/>
                    <a:pt x="910857" y="77881"/>
                    <a:pt x="910857" y="105992"/>
                  </a:cubicBezTo>
                  <a:lnTo>
                    <a:pt x="910857" y="105992"/>
                  </a:lnTo>
                  <a:cubicBezTo>
                    <a:pt x="910857" y="134102"/>
                    <a:pt x="899690" y="161062"/>
                    <a:pt x="879812" y="180939"/>
                  </a:cubicBezTo>
                  <a:cubicBezTo>
                    <a:pt x="859935" y="200816"/>
                    <a:pt x="832976" y="211983"/>
                    <a:pt x="804865"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FFDE59"/>
            </a:solidFill>
          </p:spPr>
          <p:txBody>
            <a:bodyPr/>
            <a:lstStyle/>
            <a:p>
              <a:endParaRPr lang="en-PH"/>
            </a:p>
          </p:txBody>
        </p:sp>
        <p:sp>
          <p:nvSpPr>
            <p:cNvPr id="51" name="TextBox 51"/>
            <p:cNvSpPr txBox="1"/>
            <p:nvPr/>
          </p:nvSpPr>
          <p:spPr>
            <a:xfrm>
              <a:off x="0" y="-28575"/>
              <a:ext cx="910857" cy="240558"/>
            </a:xfrm>
            <a:prstGeom prst="rect">
              <a:avLst/>
            </a:prstGeom>
          </p:spPr>
          <p:txBody>
            <a:bodyPr lIns="50800" tIns="50800" rIns="50800" bIns="50800" rtlCol="0" anchor="ctr"/>
            <a:lstStyle/>
            <a:p>
              <a:pPr algn="ctr">
                <a:lnSpc>
                  <a:spcPts val="2595"/>
                </a:lnSpc>
              </a:pPr>
              <a:endParaRPr/>
            </a:p>
          </p:txBody>
        </p:sp>
      </p:grpSp>
      <p:grpSp>
        <p:nvGrpSpPr>
          <p:cNvPr id="52" name="Group 52"/>
          <p:cNvGrpSpPr/>
          <p:nvPr/>
        </p:nvGrpSpPr>
        <p:grpSpPr>
          <a:xfrm>
            <a:off x="4909647" y="8962297"/>
            <a:ext cx="2615176" cy="762473"/>
            <a:chOff x="0" y="0"/>
            <a:chExt cx="727073" cy="211983"/>
          </a:xfrm>
        </p:grpSpPr>
        <p:sp>
          <p:nvSpPr>
            <p:cNvPr id="53" name="Freeform 53"/>
            <p:cNvSpPr/>
            <p:nvPr/>
          </p:nvSpPr>
          <p:spPr>
            <a:xfrm>
              <a:off x="0" y="0"/>
              <a:ext cx="727073" cy="211983"/>
            </a:xfrm>
            <a:custGeom>
              <a:avLst/>
              <a:gdLst/>
              <a:ahLst/>
              <a:cxnLst/>
              <a:rect l="l" t="t" r="r" b="b"/>
              <a:pathLst>
                <a:path w="727073" h="211983">
                  <a:moveTo>
                    <a:pt x="105992" y="0"/>
                  </a:moveTo>
                  <a:lnTo>
                    <a:pt x="621081" y="0"/>
                  </a:lnTo>
                  <a:cubicBezTo>
                    <a:pt x="649192" y="0"/>
                    <a:pt x="676152" y="11167"/>
                    <a:pt x="696029" y="31044"/>
                  </a:cubicBezTo>
                  <a:cubicBezTo>
                    <a:pt x="715906" y="50922"/>
                    <a:pt x="727073" y="77881"/>
                    <a:pt x="727073" y="105992"/>
                  </a:cubicBezTo>
                  <a:lnTo>
                    <a:pt x="727073" y="105992"/>
                  </a:lnTo>
                  <a:cubicBezTo>
                    <a:pt x="727073" y="134102"/>
                    <a:pt x="715906" y="161062"/>
                    <a:pt x="696029" y="180939"/>
                  </a:cubicBezTo>
                  <a:cubicBezTo>
                    <a:pt x="676152" y="200816"/>
                    <a:pt x="649192" y="211983"/>
                    <a:pt x="621081"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019D97"/>
            </a:solidFill>
          </p:spPr>
          <p:txBody>
            <a:bodyPr/>
            <a:lstStyle/>
            <a:p>
              <a:endParaRPr lang="en-PH"/>
            </a:p>
          </p:txBody>
        </p:sp>
        <p:sp>
          <p:nvSpPr>
            <p:cNvPr id="54" name="TextBox 54"/>
            <p:cNvSpPr txBox="1"/>
            <p:nvPr/>
          </p:nvSpPr>
          <p:spPr>
            <a:xfrm>
              <a:off x="0" y="-28575"/>
              <a:ext cx="727073" cy="240558"/>
            </a:xfrm>
            <a:prstGeom prst="rect">
              <a:avLst/>
            </a:prstGeom>
          </p:spPr>
          <p:txBody>
            <a:bodyPr lIns="50800" tIns="50800" rIns="50800" bIns="50800" rtlCol="0" anchor="ctr"/>
            <a:lstStyle/>
            <a:p>
              <a:pPr algn="ctr">
                <a:lnSpc>
                  <a:spcPts val="2595"/>
                </a:lnSpc>
              </a:pPr>
              <a:endParaRPr/>
            </a:p>
          </p:txBody>
        </p:sp>
      </p:grpSp>
      <p:grpSp>
        <p:nvGrpSpPr>
          <p:cNvPr id="55" name="Group 55"/>
          <p:cNvGrpSpPr/>
          <p:nvPr/>
        </p:nvGrpSpPr>
        <p:grpSpPr>
          <a:xfrm>
            <a:off x="7797108" y="8962297"/>
            <a:ext cx="9256330" cy="762473"/>
            <a:chOff x="0" y="0"/>
            <a:chExt cx="2573452" cy="211983"/>
          </a:xfrm>
        </p:grpSpPr>
        <p:sp>
          <p:nvSpPr>
            <p:cNvPr id="56" name="Freeform 56"/>
            <p:cNvSpPr/>
            <p:nvPr/>
          </p:nvSpPr>
          <p:spPr>
            <a:xfrm>
              <a:off x="0" y="0"/>
              <a:ext cx="2573452" cy="211983"/>
            </a:xfrm>
            <a:custGeom>
              <a:avLst/>
              <a:gdLst/>
              <a:ahLst/>
              <a:cxnLst/>
              <a:rect l="l" t="t" r="r" b="b"/>
              <a:pathLst>
                <a:path w="2573452" h="211983">
                  <a:moveTo>
                    <a:pt x="42656" y="0"/>
                  </a:moveTo>
                  <a:lnTo>
                    <a:pt x="2530796" y="0"/>
                  </a:lnTo>
                  <a:cubicBezTo>
                    <a:pt x="2542109" y="0"/>
                    <a:pt x="2552959" y="4494"/>
                    <a:pt x="2560958" y="12494"/>
                  </a:cubicBezTo>
                  <a:cubicBezTo>
                    <a:pt x="2568958" y="20493"/>
                    <a:pt x="2573452" y="31343"/>
                    <a:pt x="2573452" y="42656"/>
                  </a:cubicBezTo>
                  <a:lnTo>
                    <a:pt x="2573452" y="169327"/>
                  </a:lnTo>
                  <a:cubicBezTo>
                    <a:pt x="2573452" y="192886"/>
                    <a:pt x="2554354" y="211983"/>
                    <a:pt x="2530796" y="211983"/>
                  </a:cubicBezTo>
                  <a:lnTo>
                    <a:pt x="42656" y="211983"/>
                  </a:lnTo>
                  <a:cubicBezTo>
                    <a:pt x="19098" y="211983"/>
                    <a:pt x="0" y="192886"/>
                    <a:pt x="0" y="169327"/>
                  </a:cubicBezTo>
                  <a:lnTo>
                    <a:pt x="0" y="42656"/>
                  </a:lnTo>
                  <a:cubicBezTo>
                    <a:pt x="0" y="31343"/>
                    <a:pt x="4494" y="20493"/>
                    <a:pt x="12494" y="12494"/>
                  </a:cubicBezTo>
                  <a:cubicBezTo>
                    <a:pt x="20493" y="4494"/>
                    <a:pt x="31343" y="0"/>
                    <a:pt x="42656" y="0"/>
                  </a:cubicBezTo>
                  <a:close/>
                </a:path>
              </a:pathLst>
            </a:custGeom>
            <a:solidFill>
              <a:srgbClr val="642EC7"/>
            </a:solidFill>
          </p:spPr>
          <p:txBody>
            <a:bodyPr/>
            <a:lstStyle/>
            <a:p>
              <a:endParaRPr lang="en-PH"/>
            </a:p>
          </p:txBody>
        </p:sp>
        <p:sp>
          <p:nvSpPr>
            <p:cNvPr id="57" name="TextBox 57"/>
            <p:cNvSpPr txBox="1"/>
            <p:nvPr/>
          </p:nvSpPr>
          <p:spPr>
            <a:xfrm>
              <a:off x="0" y="-28575"/>
              <a:ext cx="2573452" cy="240558"/>
            </a:xfrm>
            <a:prstGeom prst="rect">
              <a:avLst/>
            </a:prstGeom>
          </p:spPr>
          <p:txBody>
            <a:bodyPr lIns="50800" tIns="50800" rIns="50800" bIns="50800" rtlCol="0" anchor="ctr"/>
            <a:lstStyle/>
            <a:p>
              <a:pPr algn="ctr">
                <a:lnSpc>
                  <a:spcPts val="2595"/>
                </a:lnSpc>
              </a:pPr>
              <a:endParaRPr/>
            </a:p>
          </p:txBody>
        </p:sp>
      </p:grpSp>
      <p:sp>
        <p:nvSpPr>
          <p:cNvPr id="58" name="TextBox 58"/>
          <p:cNvSpPr txBox="1"/>
          <p:nvPr/>
        </p:nvSpPr>
        <p:spPr>
          <a:xfrm>
            <a:off x="1698019" y="9006797"/>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JPE</a:t>
            </a:r>
          </a:p>
        </p:txBody>
      </p:sp>
      <p:sp>
        <p:nvSpPr>
          <p:cNvPr id="59" name="TextBox 59"/>
          <p:cNvSpPr txBox="1"/>
          <p:nvPr/>
        </p:nvSpPr>
        <p:spPr>
          <a:xfrm>
            <a:off x="5219105" y="9082329"/>
            <a:ext cx="1837542"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&lt;Address&gt;</a:t>
            </a:r>
          </a:p>
        </p:txBody>
      </p:sp>
      <p:sp>
        <p:nvSpPr>
          <p:cNvPr id="60" name="TextBox 60"/>
          <p:cNvSpPr txBox="1"/>
          <p:nvPr/>
        </p:nvSpPr>
        <p:spPr>
          <a:xfrm>
            <a:off x="8020122" y="8964982"/>
            <a:ext cx="8573570" cy="711134"/>
          </a:xfrm>
          <a:prstGeom prst="rect">
            <a:avLst/>
          </a:prstGeom>
        </p:spPr>
        <p:txBody>
          <a:bodyPr lIns="0" tIns="0" rIns="0" bIns="0" rtlCol="0" anchor="t">
            <a:spAutoFit/>
          </a:bodyPr>
          <a:lstStyle/>
          <a:p>
            <a:pPr algn="l">
              <a:lnSpc>
                <a:spcPts val="2799"/>
              </a:lnSpc>
              <a:spcBef>
                <a:spcPct val="0"/>
              </a:spcBef>
            </a:pPr>
            <a:r>
              <a:rPr lang="en-US" sz="1999">
                <a:solidFill>
                  <a:srgbClr val="FFFFFF"/>
                </a:solidFill>
                <a:latin typeface="Sailors"/>
                <a:ea typeface="Sailors"/>
                <a:cs typeface="Sailors"/>
                <a:sym typeface="Sailors"/>
              </a:rPr>
              <a:t>following a compare instruction, jump to &lt;address&gt; if the compare was true.</a:t>
            </a:r>
          </a:p>
        </p:txBody>
      </p:sp>
      <p:sp>
        <p:nvSpPr>
          <p:cNvPr id="61" name="TextBox 61"/>
          <p:cNvSpPr txBox="1"/>
          <p:nvPr/>
        </p:nvSpPr>
        <p:spPr>
          <a:xfrm>
            <a:off x="10548964" y="2688678"/>
            <a:ext cx="2493738" cy="871878"/>
          </a:xfrm>
          <a:prstGeom prst="rect">
            <a:avLst/>
          </a:prstGeom>
        </p:spPr>
        <p:txBody>
          <a:bodyPr lIns="0" tIns="0" rIns="0" bIns="0" rtlCol="0" anchor="t">
            <a:spAutoFit/>
          </a:bodyPr>
          <a:lstStyle/>
          <a:p>
            <a:pPr algn="ctr">
              <a:lnSpc>
                <a:spcPts val="6497"/>
              </a:lnSpc>
            </a:pPr>
            <a:r>
              <a:rPr lang="en-US" sz="6497" b="1">
                <a:solidFill>
                  <a:srgbClr val="FF0099"/>
                </a:solidFill>
                <a:latin typeface="Big Shoulders Display Bold"/>
                <a:ea typeface="Big Shoulders Display Bold"/>
                <a:cs typeface="Big Shoulders Display Bold"/>
                <a:sym typeface="Big Shoulders Display Bold"/>
              </a:rPr>
              <a:t>BEFORE</a:t>
            </a:r>
          </a:p>
        </p:txBody>
      </p:sp>
      <p:sp>
        <p:nvSpPr>
          <p:cNvPr id="62" name="TextBox 62"/>
          <p:cNvSpPr txBox="1"/>
          <p:nvPr/>
        </p:nvSpPr>
        <p:spPr>
          <a:xfrm>
            <a:off x="165271" y="185810"/>
            <a:ext cx="8921288" cy="493638"/>
          </a:xfrm>
          <a:prstGeom prst="rect">
            <a:avLst/>
          </a:prstGeom>
        </p:spPr>
        <p:txBody>
          <a:bodyPr lIns="0" tIns="0" rIns="0" bIns="0" rtlCol="0" anchor="t">
            <a:spAutoFit/>
          </a:bodyPr>
          <a:lstStyle/>
          <a:p>
            <a:pPr marL="0" lvl="0" indent="0" algn="l">
              <a:lnSpc>
                <a:spcPts val="3615"/>
              </a:lnSpc>
              <a:spcBef>
                <a:spcPct val="0"/>
              </a:spcBef>
            </a:pPr>
            <a:r>
              <a:rPr lang="en-US" sz="3228" b="1" spc="-96">
                <a:solidFill>
                  <a:srgbClr val="FFFFFF"/>
                </a:solidFill>
                <a:latin typeface="Poppins Bold"/>
                <a:ea typeface="Poppins Bold"/>
                <a:cs typeface="Poppins Bold"/>
                <a:sym typeface="Poppins Bold"/>
              </a:rPr>
              <a:t>6.6 Instruction Set in Assembly Language</a:t>
            </a:r>
          </a:p>
        </p:txBody>
      </p:sp>
    </p:spTree>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753466" y="3777241"/>
            <a:ext cx="2394164" cy="903705"/>
            <a:chOff x="0" y="0"/>
            <a:chExt cx="630562" cy="238013"/>
          </a:xfrm>
        </p:grpSpPr>
        <p:sp>
          <p:nvSpPr>
            <p:cNvPr id="7" name="Freeform 7"/>
            <p:cNvSpPr/>
            <p:nvPr/>
          </p:nvSpPr>
          <p:spPr>
            <a:xfrm>
              <a:off x="0" y="0"/>
              <a:ext cx="630562" cy="238013"/>
            </a:xfrm>
            <a:custGeom>
              <a:avLst/>
              <a:gdLst/>
              <a:ahLst/>
              <a:cxnLst/>
              <a:rect l="l" t="t" r="r" b="b"/>
              <a:pathLst>
                <a:path w="630562" h="238013">
                  <a:moveTo>
                    <a:pt x="119006" y="0"/>
                  </a:moveTo>
                  <a:lnTo>
                    <a:pt x="511555" y="0"/>
                  </a:lnTo>
                  <a:cubicBezTo>
                    <a:pt x="577281" y="0"/>
                    <a:pt x="630562" y="53281"/>
                    <a:pt x="630562" y="119006"/>
                  </a:cubicBezTo>
                  <a:lnTo>
                    <a:pt x="630562" y="119006"/>
                  </a:lnTo>
                  <a:cubicBezTo>
                    <a:pt x="630562" y="150569"/>
                    <a:pt x="618024" y="180839"/>
                    <a:pt x="595705" y="203157"/>
                  </a:cubicBezTo>
                  <a:cubicBezTo>
                    <a:pt x="573387" y="225475"/>
                    <a:pt x="543118" y="238013"/>
                    <a:pt x="511555" y="238013"/>
                  </a:cubicBezTo>
                  <a:lnTo>
                    <a:pt x="119006" y="238013"/>
                  </a:lnTo>
                  <a:cubicBezTo>
                    <a:pt x="53281" y="238013"/>
                    <a:pt x="0" y="184732"/>
                    <a:pt x="0" y="119006"/>
                  </a:cubicBezTo>
                  <a:lnTo>
                    <a:pt x="0" y="119006"/>
                  </a:lnTo>
                  <a:cubicBezTo>
                    <a:pt x="0" y="53281"/>
                    <a:pt x="53281" y="0"/>
                    <a:pt x="119006" y="0"/>
                  </a:cubicBezTo>
                  <a:close/>
                </a:path>
              </a:pathLst>
            </a:custGeom>
            <a:solidFill>
              <a:srgbClr val="3F4042"/>
            </a:solidFill>
          </p:spPr>
          <p:txBody>
            <a:bodyPr/>
            <a:lstStyle/>
            <a:p>
              <a:endParaRPr lang="en-PH"/>
            </a:p>
          </p:txBody>
        </p:sp>
        <p:sp>
          <p:nvSpPr>
            <p:cNvPr id="8" name="TextBox 8"/>
            <p:cNvSpPr txBox="1"/>
            <p:nvPr/>
          </p:nvSpPr>
          <p:spPr>
            <a:xfrm>
              <a:off x="0" y="-28575"/>
              <a:ext cx="630562" cy="266588"/>
            </a:xfrm>
            <a:prstGeom prst="rect">
              <a:avLst/>
            </a:prstGeom>
          </p:spPr>
          <p:txBody>
            <a:bodyPr lIns="50800" tIns="50800" rIns="50800" bIns="50800" rtlCol="0" anchor="ctr"/>
            <a:lstStyle/>
            <a:p>
              <a:pPr algn="ctr">
                <a:lnSpc>
                  <a:spcPts val="2595"/>
                </a:lnSpc>
              </a:pPr>
              <a:endParaRPr/>
            </a:p>
          </p:txBody>
        </p:sp>
      </p:grpSp>
      <p:grpSp>
        <p:nvGrpSpPr>
          <p:cNvPr id="9" name="Group 9"/>
          <p:cNvGrpSpPr/>
          <p:nvPr/>
        </p:nvGrpSpPr>
        <p:grpSpPr>
          <a:xfrm>
            <a:off x="6214234" y="3482562"/>
            <a:ext cx="11163198" cy="5010378"/>
            <a:chOff x="0" y="0"/>
            <a:chExt cx="2940102" cy="1319606"/>
          </a:xfrm>
        </p:grpSpPr>
        <p:sp>
          <p:nvSpPr>
            <p:cNvPr id="10" name="Freeform 10"/>
            <p:cNvSpPr/>
            <p:nvPr/>
          </p:nvSpPr>
          <p:spPr>
            <a:xfrm>
              <a:off x="0" y="0"/>
              <a:ext cx="2940102" cy="1319606"/>
            </a:xfrm>
            <a:custGeom>
              <a:avLst/>
              <a:gdLst/>
              <a:ahLst/>
              <a:cxnLst/>
              <a:rect l="l" t="t" r="r" b="b"/>
              <a:pathLst>
                <a:path w="2940102" h="1319606">
                  <a:moveTo>
                    <a:pt x="35370" y="0"/>
                  </a:moveTo>
                  <a:lnTo>
                    <a:pt x="2904732" y="0"/>
                  </a:lnTo>
                  <a:cubicBezTo>
                    <a:pt x="2924266" y="0"/>
                    <a:pt x="2940102" y="15836"/>
                    <a:pt x="2940102" y="35370"/>
                  </a:cubicBezTo>
                  <a:lnTo>
                    <a:pt x="2940102" y="1284236"/>
                  </a:lnTo>
                  <a:cubicBezTo>
                    <a:pt x="2940102" y="1303770"/>
                    <a:pt x="2924266" y="1319606"/>
                    <a:pt x="2904732" y="1319606"/>
                  </a:cubicBezTo>
                  <a:lnTo>
                    <a:pt x="35370" y="1319606"/>
                  </a:lnTo>
                  <a:cubicBezTo>
                    <a:pt x="15836" y="1319606"/>
                    <a:pt x="0" y="1303770"/>
                    <a:pt x="0" y="1284236"/>
                  </a:cubicBezTo>
                  <a:lnTo>
                    <a:pt x="0" y="35370"/>
                  </a:lnTo>
                  <a:cubicBezTo>
                    <a:pt x="0" y="15836"/>
                    <a:pt x="15836" y="0"/>
                    <a:pt x="35370" y="0"/>
                  </a:cubicBezTo>
                  <a:close/>
                </a:path>
              </a:pathLst>
            </a:custGeom>
            <a:solidFill>
              <a:srgbClr val="EFEFEF"/>
            </a:solidFill>
          </p:spPr>
          <p:txBody>
            <a:bodyPr/>
            <a:lstStyle/>
            <a:p>
              <a:endParaRPr lang="en-PH"/>
            </a:p>
          </p:txBody>
        </p:sp>
        <p:sp>
          <p:nvSpPr>
            <p:cNvPr id="11" name="TextBox 11"/>
            <p:cNvSpPr txBox="1"/>
            <p:nvPr/>
          </p:nvSpPr>
          <p:spPr>
            <a:xfrm>
              <a:off x="0" y="-28575"/>
              <a:ext cx="2940102" cy="1348181"/>
            </a:xfrm>
            <a:prstGeom prst="rect">
              <a:avLst/>
            </a:prstGeom>
          </p:spPr>
          <p:txBody>
            <a:bodyPr lIns="50800" tIns="50800" rIns="50800" bIns="50800" rtlCol="0" anchor="ctr"/>
            <a:lstStyle/>
            <a:p>
              <a:pPr algn="ctr">
                <a:lnSpc>
                  <a:spcPts val="2595"/>
                </a:lnSpc>
              </a:pPr>
              <a:endParaRPr/>
            </a:p>
          </p:txBody>
        </p:sp>
      </p:grpSp>
      <p:grpSp>
        <p:nvGrpSpPr>
          <p:cNvPr id="12" name="Group 12"/>
          <p:cNvGrpSpPr/>
          <p:nvPr/>
        </p:nvGrpSpPr>
        <p:grpSpPr>
          <a:xfrm>
            <a:off x="13434879" y="6107477"/>
            <a:ext cx="3219933" cy="788534"/>
            <a:chOff x="0" y="0"/>
            <a:chExt cx="1520437" cy="372342"/>
          </a:xfrm>
        </p:grpSpPr>
        <p:sp>
          <p:nvSpPr>
            <p:cNvPr id="13" name="Freeform 1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14" name="Group 14"/>
          <p:cNvGrpSpPr/>
          <p:nvPr/>
        </p:nvGrpSpPr>
        <p:grpSpPr>
          <a:xfrm>
            <a:off x="13434879" y="3742403"/>
            <a:ext cx="3219933" cy="788534"/>
            <a:chOff x="0" y="0"/>
            <a:chExt cx="1520437" cy="372342"/>
          </a:xfrm>
        </p:grpSpPr>
        <p:sp>
          <p:nvSpPr>
            <p:cNvPr id="15" name="Freeform 1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16" name="Group 16"/>
          <p:cNvGrpSpPr/>
          <p:nvPr/>
        </p:nvGrpSpPr>
        <p:grpSpPr>
          <a:xfrm>
            <a:off x="7997168" y="5679953"/>
            <a:ext cx="2938521" cy="719618"/>
            <a:chOff x="0" y="0"/>
            <a:chExt cx="1520437" cy="372342"/>
          </a:xfrm>
        </p:grpSpPr>
        <p:sp>
          <p:nvSpPr>
            <p:cNvPr id="17" name="Freeform 1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0099"/>
            </a:solidFill>
          </p:spPr>
          <p:txBody>
            <a:bodyPr/>
            <a:lstStyle/>
            <a:p>
              <a:endParaRPr lang="en-PH"/>
            </a:p>
          </p:txBody>
        </p:sp>
      </p:grpSp>
      <p:grpSp>
        <p:nvGrpSpPr>
          <p:cNvPr id="18" name="Group 18"/>
          <p:cNvGrpSpPr/>
          <p:nvPr/>
        </p:nvGrpSpPr>
        <p:grpSpPr>
          <a:xfrm>
            <a:off x="13434879" y="4530937"/>
            <a:ext cx="3219933" cy="788534"/>
            <a:chOff x="0" y="0"/>
            <a:chExt cx="1520437" cy="372342"/>
          </a:xfrm>
        </p:grpSpPr>
        <p:sp>
          <p:nvSpPr>
            <p:cNvPr id="19" name="Freeform 1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20" name="Group 20"/>
          <p:cNvGrpSpPr/>
          <p:nvPr/>
        </p:nvGrpSpPr>
        <p:grpSpPr>
          <a:xfrm>
            <a:off x="13434879" y="5289585"/>
            <a:ext cx="3219933" cy="788534"/>
            <a:chOff x="0" y="0"/>
            <a:chExt cx="1520437" cy="372342"/>
          </a:xfrm>
        </p:grpSpPr>
        <p:sp>
          <p:nvSpPr>
            <p:cNvPr id="21" name="Freeform 2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22" name="Group 22"/>
          <p:cNvGrpSpPr/>
          <p:nvPr/>
        </p:nvGrpSpPr>
        <p:grpSpPr>
          <a:xfrm>
            <a:off x="7997168" y="6509017"/>
            <a:ext cx="2938521" cy="719618"/>
            <a:chOff x="0" y="0"/>
            <a:chExt cx="1520437" cy="372342"/>
          </a:xfrm>
        </p:grpSpPr>
        <p:sp>
          <p:nvSpPr>
            <p:cNvPr id="23" name="Freeform 2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24" name="TextBox 24"/>
          <p:cNvSpPr txBox="1"/>
          <p:nvPr/>
        </p:nvSpPr>
        <p:spPr>
          <a:xfrm>
            <a:off x="347832" y="1542562"/>
            <a:ext cx="9682484"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Compare and Jump</a:t>
            </a:r>
          </a:p>
        </p:txBody>
      </p:sp>
      <p:sp>
        <p:nvSpPr>
          <p:cNvPr id="25" name="TextBox 25"/>
          <p:cNvSpPr txBox="1"/>
          <p:nvPr/>
        </p:nvSpPr>
        <p:spPr>
          <a:xfrm>
            <a:off x="1843738" y="3873871"/>
            <a:ext cx="2190786" cy="562705"/>
          </a:xfrm>
          <a:prstGeom prst="rect">
            <a:avLst/>
          </a:prstGeom>
        </p:spPr>
        <p:txBody>
          <a:bodyPr lIns="0" tIns="0" rIns="0" bIns="0" rtlCol="0" anchor="t">
            <a:spAutoFit/>
          </a:bodyPr>
          <a:lstStyle/>
          <a:p>
            <a:pPr algn="ctr">
              <a:lnSpc>
                <a:spcPts val="4629"/>
              </a:lnSpc>
              <a:spcBef>
                <a:spcPct val="0"/>
              </a:spcBef>
            </a:pPr>
            <a:r>
              <a:rPr lang="en-US" sz="3306">
                <a:solidFill>
                  <a:srgbClr val="FFFFFF"/>
                </a:solidFill>
                <a:latin typeface="Open Sans"/>
                <a:ea typeface="Open Sans"/>
                <a:cs typeface="Open Sans"/>
                <a:sym typeface="Open Sans"/>
              </a:rPr>
              <a:t>JPE &lt;200&gt;</a:t>
            </a:r>
          </a:p>
        </p:txBody>
      </p:sp>
      <p:sp>
        <p:nvSpPr>
          <p:cNvPr id="26" name="TextBox 26"/>
          <p:cNvSpPr txBox="1"/>
          <p:nvPr/>
        </p:nvSpPr>
        <p:spPr>
          <a:xfrm>
            <a:off x="14530655" y="6167260"/>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17</a:t>
            </a:r>
          </a:p>
        </p:txBody>
      </p:sp>
      <p:sp>
        <p:nvSpPr>
          <p:cNvPr id="27" name="TextBox 27"/>
          <p:cNvSpPr txBox="1"/>
          <p:nvPr/>
        </p:nvSpPr>
        <p:spPr>
          <a:xfrm>
            <a:off x="12128080" y="6167260"/>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a:t>
            </a:r>
          </a:p>
        </p:txBody>
      </p:sp>
      <p:sp>
        <p:nvSpPr>
          <p:cNvPr id="28" name="TextBox 28"/>
          <p:cNvSpPr txBox="1"/>
          <p:nvPr/>
        </p:nvSpPr>
        <p:spPr>
          <a:xfrm>
            <a:off x="14530655" y="3802186"/>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100</a:t>
            </a:r>
          </a:p>
        </p:txBody>
      </p:sp>
      <p:sp>
        <p:nvSpPr>
          <p:cNvPr id="29" name="TextBox 29"/>
          <p:cNvSpPr txBox="1"/>
          <p:nvPr/>
        </p:nvSpPr>
        <p:spPr>
          <a:xfrm>
            <a:off x="12380552" y="3789155"/>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17</a:t>
            </a:r>
          </a:p>
        </p:txBody>
      </p:sp>
      <p:sp>
        <p:nvSpPr>
          <p:cNvPr id="30" name="TextBox 30"/>
          <p:cNvSpPr txBox="1"/>
          <p:nvPr/>
        </p:nvSpPr>
        <p:spPr>
          <a:xfrm>
            <a:off x="9109342" y="5728684"/>
            <a:ext cx="695029"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200</a:t>
            </a:r>
          </a:p>
        </p:txBody>
      </p:sp>
      <p:sp>
        <p:nvSpPr>
          <p:cNvPr id="31" name="TextBox 31"/>
          <p:cNvSpPr txBox="1"/>
          <p:nvPr/>
        </p:nvSpPr>
        <p:spPr>
          <a:xfrm>
            <a:off x="6888928" y="5711241"/>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PC</a:t>
            </a:r>
          </a:p>
        </p:txBody>
      </p:sp>
      <p:sp>
        <p:nvSpPr>
          <p:cNvPr id="32" name="TextBox 32"/>
          <p:cNvSpPr txBox="1"/>
          <p:nvPr/>
        </p:nvSpPr>
        <p:spPr>
          <a:xfrm>
            <a:off x="14530655" y="4590720"/>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200</a:t>
            </a:r>
          </a:p>
        </p:txBody>
      </p:sp>
      <p:sp>
        <p:nvSpPr>
          <p:cNvPr id="33" name="TextBox 33"/>
          <p:cNvSpPr txBox="1"/>
          <p:nvPr/>
        </p:nvSpPr>
        <p:spPr>
          <a:xfrm>
            <a:off x="12380552" y="4577689"/>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18</a:t>
            </a:r>
          </a:p>
        </p:txBody>
      </p:sp>
      <p:sp>
        <p:nvSpPr>
          <p:cNvPr id="34" name="TextBox 34"/>
          <p:cNvSpPr txBox="1"/>
          <p:nvPr/>
        </p:nvSpPr>
        <p:spPr>
          <a:xfrm>
            <a:off x="14530655" y="5349368"/>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300</a:t>
            </a:r>
          </a:p>
        </p:txBody>
      </p:sp>
      <p:sp>
        <p:nvSpPr>
          <p:cNvPr id="35" name="TextBox 35"/>
          <p:cNvSpPr txBox="1"/>
          <p:nvPr/>
        </p:nvSpPr>
        <p:spPr>
          <a:xfrm>
            <a:off x="12382814" y="5390933"/>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19</a:t>
            </a:r>
          </a:p>
        </p:txBody>
      </p:sp>
      <p:sp>
        <p:nvSpPr>
          <p:cNvPr id="36" name="TextBox 36"/>
          <p:cNvSpPr txBox="1"/>
          <p:nvPr/>
        </p:nvSpPr>
        <p:spPr>
          <a:xfrm>
            <a:off x="8796672" y="6540305"/>
            <a:ext cx="1339513"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300</a:t>
            </a:r>
          </a:p>
        </p:txBody>
      </p:sp>
      <p:sp>
        <p:nvSpPr>
          <p:cNvPr id="37" name="TextBox 37"/>
          <p:cNvSpPr txBox="1"/>
          <p:nvPr/>
        </p:nvSpPr>
        <p:spPr>
          <a:xfrm>
            <a:off x="6888928" y="6540305"/>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ACC</a:t>
            </a:r>
          </a:p>
        </p:txBody>
      </p:sp>
      <p:sp>
        <p:nvSpPr>
          <p:cNvPr id="38" name="TextBox 38"/>
          <p:cNvSpPr txBox="1"/>
          <p:nvPr/>
        </p:nvSpPr>
        <p:spPr>
          <a:xfrm>
            <a:off x="347832" y="3148608"/>
            <a:ext cx="5205431" cy="514334"/>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Instruction</a:t>
            </a:r>
          </a:p>
        </p:txBody>
      </p:sp>
      <p:sp>
        <p:nvSpPr>
          <p:cNvPr id="39" name="TextBox 39"/>
          <p:cNvSpPr txBox="1"/>
          <p:nvPr/>
        </p:nvSpPr>
        <p:spPr>
          <a:xfrm>
            <a:off x="784707" y="4757146"/>
            <a:ext cx="4768556" cy="788281"/>
          </a:xfrm>
          <a:prstGeom prst="rect">
            <a:avLst/>
          </a:prstGeom>
        </p:spPr>
        <p:txBody>
          <a:bodyPr lIns="0" tIns="0" rIns="0" bIns="0" rtlCol="0" anchor="t">
            <a:spAutoFit/>
          </a:bodyPr>
          <a:lstStyle/>
          <a:p>
            <a:pPr algn="ctr">
              <a:lnSpc>
                <a:spcPts val="3180"/>
              </a:lnSpc>
              <a:spcBef>
                <a:spcPct val="0"/>
              </a:spcBef>
            </a:pPr>
            <a:r>
              <a:rPr lang="en-US" sz="2271">
                <a:solidFill>
                  <a:srgbClr val="000000"/>
                </a:solidFill>
                <a:latin typeface="Open Sans"/>
                <a:ea typeface="Open Sans"/>
                <a:cs typeface="Open Sans"/>
                <a:sym typeface="Open Sans"/>
              </a:rPr>
              <a:t>Jump to &lt;200&gt; if the status flag in the status register is true. </a:t>
            </a:r>
          </a:p>
        </p:txBody>
      </p:sp>
      <p:grpSp>
        <p:nvGrpSpPr>
          <p:cNvPr id="40" name="Group 40"/>
          <p:cNvGrpSpPr/>
          <p:nvPr/>
        </p:nvGrpSpPr>
        <p:grpSpPr>
          <a:xfrm>
            <a:off x="13409732" y="7410360"/>
            <a:ext cx="3219933" cy="788534"/>
            <a:chOff x="0" y="0"/>
            <a:chExt cx="1520437" cy="372342"/>
          </a:xfrm>
        </p:grpSpPr>
        <p:sp>
          <p:nvSpPr>
            <p:cNvPr id="41" name="Freeform 4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42" name="TextBox 42"/>
          <p:cNvSpPr txBox="1"/>
          <p:nvPr/>
        </p:nvSpPr>
        <p:spPr>
          <a:xfrm>
            <a:off x="14505509" y="7470143"/>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18</a:t>
            </a:r>
          </a:p>
        </p:txBody>
      </p:sp>
      <p:sp>
        <p:nvSpPr>
          <p:cNvPr id="43" name="TextBox 43"/>
          <p:cNvSpPr txBox="1"/>
          <p:nvPr/>
        </p:nvSpPr>
        <p:spPr>
          <a:xfrm>
            <a:off x="12102933" y="7470143"/>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200</a:t>
            </a:r>
          </a:p>
        </p:txBody>
      </p:sp>
      <p:sp>
        <p:nvSpPr>
          <p:cNvPr id="44" name="TextBox 44"/>
          <p:cNvSpPr txBox="1"/>
          <p:nvPr/>
        </p:nvSpPr>
        <p:spPr>
          <a:xfrm>
            <a:off x="13409732" y="6773444"/>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a:t>
            </a:r>
          </a:p>
        </p:txBody>
      </p:sp>
      <p:sp>
        <p:nvSpPr>
          <p:cNvPr id="45" name="TextBox 45"/>
          <p:cNvSpPr txBox="1"/>
          <p:nvPr/>
        </p:nvSpPr>
        <p:spPr>
          <a:xfrm>
            <a:off x="6888928" y="4830037"/>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SR</a:t>
            </a:r>
          </a:p>
        </p:txBody>
      </p:sp>
      <p:grpSp>
        <p:nvGrpSpPr>
          <p:cNvPr id="46" name="Group 46"/>
          <p:cNvGrpSpPr/>
          <p:nvPr/>
        </p:nvGrpSpPr>
        <p:grpSpPr>
          <a:xfrm>
            <a:off x="7997168" y="4798749"/>
            <a:ext cx="2938521" cy="719618"/>
            <a:chOff x="0" y="0"/>
            <a:chExt cx="1520437" cy="372342"/>
          </a:xfrm>
        </p:grpSpPr>
        <p:sp>
          <p:nvSpPr>
            <p:cNvPr id="47" name="Freeform 4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1495"/>
            </a:solidFill>
          </p:spPr>
          <p:txBody>
            <a:bodyPr/>
            <a:lstStyle/>
            <a:p>
              <a:endParaRPr lang="en-PH"/>
            </a:p>
          </p:txBody>
        </p:sp>
      </p:grpSp>
      <p:sp>
        <p:nvSpPr>
          <p:cNvPr id="48" name="TextBox 48"/>
          <p:cNvSpPr txBox="1"/>
          <p:nvPr/>
        </p:nvSpPr>
        <p:spPr>
          <a:xfrm>
            <a:off x="8997177" y="4835981"/>
            <a:ext cx="919358"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1</a:t>
            </a:r>
          </a:p>
        </p:txBody>
      </p:sp>
      <p:grpSp>
        <p:nvGrpSpPr>
          <p:cNvPr id="49" name="Group 49"/>
          <p:cNvGrpSpPr/>
          <p:nvPr/>
        </p:nvGrpSpPr>
        <p:grpSpPr>
          <a:xfrm>
            <a:off x="1450223" y="8950140"/>
            <a:ext cx="3276218" cy="762473"/>
            <a:chOff x="0" y="0"/>
            <a:chExt cx="910857" cy="211983"/>
          </a:xfrm>
        </p:grpSpPr>
        <p:sp>
          <p:nvSpPr>
            <p:cNvPr id="50" name="Freeform 50"/>
            <p:cNvSpPr/>
            <p:nvPr/>
          </p:nvSpPr>
          <p:spPr>
            <a:xfrm>
              <a:off x="0" y="0"/>
              <a:ext cx="910857" cy="211983"/>
            </a:xfrm>
            <a:custGeom>
              <a:avLst/>
              <a:gdLst/>
              <a:ahLst/>
              <a:cxnLst/>
              <a:rect l="l" t="t" r="r" b="b"/>
              <a:pathLst>
                <a:path w="910857" h="211983">
                  <a:moveTo>
                    <a:pt x="105992" y="0"/>
                  </a:moveTo>
                  <a:lnTo>
                    <a:pt x="804865" y="0"/>
                  </a:lnTo>
                  <a:cubicBezTo>
                    <a:pt x="832976" y="0"/>
                    <a:pt x="859935" y="11167"/>
                    <a:pt x="879812" y="31044"/>
                  </a:cubicBezTo>
                  <a:cubicBezTo>
                    <a:pt x="899690" y="50922"/>
                    <a:pt x="910857" y="77881"/>
                    <a:pt x="910857" y="105992"/>
                  </a:cubicBezTo>
                  <a:lnTo>
                    <a:pt x="910857" y="105992"/>
                  </a:lnTo>
                  <a:cubicBezTo>
                    <a:pt x="910857" y="134102"/>
                    <a:pt x="899690" y="161062"/>
                    <a:pt x="879812" y="180939"/>
                  </a:cubicBezTo>
                  <a:cubicBezTo>
                    <a:pt x="859935" y="200816"/>
                    <a:pt x="832976" y="211983"/>
                    <a:pt x="804865"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FFDE59"/>
            </a:solidFill>
          </p:spPr>
          <p:txBody>
            <a:bodyPr/>
            <a:lstStyle/>
            <a:p>
              <a:endParaRPr lang="en-PH"/>
            </a:p>
          </p:txBody>
        </p:sp>
        <p:sp>
          <p:nvSpPr>
            <p:cNvPr id="51" name="TextBox 51"/>
            <p:cNvSpPr txBox="1"/>
            <p:nvPr/>
          </p:nvSpPr>
          <p:spPr>
            <a:xfrm>
              <a:off x="0" y="-28575"/>
              <a:ext cx="910857" cy="240558"/>
            </a:xfrm>
            <a:prstGeom prst="rect">
              <a:avLst/>
            </a:prstGeom>
          </p:spPr>
          <p:txBody>
            <a:bodyPr lIns="50800" tIns="50800" rIns="50800" bIns="50800" rtlCol="0" anchor="ctr"/>
            <a:lstStyle/>
            <a:p>
              <a:pPr algn="ctr">
                <a:lnSpc>
                  <a:spcPts val="2595"/>
                </a:lnSpc>
              </a:pPr>
              <a:endParaRPr/>
            </a:p>
          </p:txBody>
        </p:sp>
      </p:grpSp>
      <p:grpSp>
        <p:nvGrpSpPr>
          <p:cNvPr id="52" name="Group 52"/>
          <p:cNvGrpSpPr/>
          <p:nvPr/>
        </p:nvGrpSpPr>
        <p:grpSpPr>
          <a:xfrm>
            <a:off x="4909647" y="8962297"/>
            <a:ext cx="2615176" cy="762473"/>
            <a:chOff x="0" y="0"/>
            <a:chExt cx="727073" cy="211983"/>
          </a:xfrm>
        </p:grpSpPr>
        <p:sp>
          <p:nvSpPr>
            <p:cNvPr id="53" name="Freeform 53"/>
            <p:cNvSpPr/>
            <p:nvPr/>
          </p:nvSpPr>
          <p:spPr>
            <a:xfrm>
              <a:off x="0" y="0"/>
              <a:ext cx="727073" cy="211983"/>
            </a:xfrm>
            <a:custGeom>
              <a:avLst/>
              <a:gdLst/>
              <a:ahLst/>
              <a:cxnLst/>
              <a:rect l="l" t="t" r="r" b="b"/>
              <a:pathLst>
                <a:path w="727073" h="211983">
                  <a:moveTo>
                    <a:pt x="105992" y="0"/>
                  </a:moveTo>
                  <a:lnTo>
                    <a:pt x="621081" y="0"/>
                  </a:lnTo>
                  <a:cubicBezTo>
                    <a:pt x="649192" y="0"/>
                    <a:pt x="676152" y="11167"/>
                    <a:pt x="696029" y="31044"/>
                  </a:cubicBezTo>
                  <a:cubicBezTo>
                    <a:pt x="715906" y="50922"/>
                    <a:pt x="727073" y="77881"/>
                    <a:pt x="727073" y="105992"/>
                  </a:cubicBezTo>
                  <a:lnTo>
                    <a:pt x="727073" y="105992"/>
                  </a:lnTo>
                  <a:cubicBezTo>
                    <a:pt x="727073" y="134102"/>
                    <a:pt x="715906" y="161062"/>
                    <a:pt x="696029" y="180939"/>
                  </a:cubicBezTo>
                  <a:cubicBezTo>
                    <a:pt x="676152" y="200816"/>
                    <a:pt x="649192" y="211983"/>
                    <a:pt x="621081"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019D97"/>
            </a:solidFill>
          </p:spPr>
          <p:txBody>
            <a:bodyPr/>
            <a:lstStyle/>
            <a:p>
              <a:endParaRPr lang="en-PH"/>
            </a:p>
          </p:txBody>
        </p:sp>
        <p:sp>
          <p:nvSpPr>
            <p:cNvPr id="54" name="TextBox 54"/>
            <p:cNvSpPr txBox="1"/>
            <p:nvPr/>
          </p:nvSpPr>
          <p:spPr>
            <a:xfrm>
              <a:off x="0" y="-28575"/>
              <a:ext cx="727073" cy="240558"/>
            </a:xfrm>
            <a:prstGeom prst="rect">
              <a:avLst/>
            </a:prstGeom>
          </p:spPr>
          <p:txBody>
            <a:bodyPr lIns="50800" tIns="50800" rIns="50800" bIns="50800" rtlCol="0" anchor="ctr"/>
            <a:lstStyle/>
            <a:p>
              <a:pPr algn="ctr">
                <a:lnSpc>
                  <a:spcPts val="2595"/>
                </a:lnSpc>
              </a:pPr>
              <a:endParaRPr/>
            </a:p>
          </p:txBody>
        </p:sp>
      </p:grpSp>
      <p:grpSp>
        <p:nvGrpSpPr>
          <p:cNvPr id="55" name="Group 55"/>
          <p:cNvGrpSpPr/>
          <p:nvPr/>
        </p:nvGrpSpPr>
        <p:grpSpPr>
          <a:xfrm>
            <a:off x="7797108" y="8962297"/>
            <a:ext cx="9256330" cy="762473"/>
            <a:chOff x="0" y="0"/>
            <a:chExt cx="2573452" cy="211983"/>
          </a:xfrm>
        </p:grpSpPr>
        <p:sp>
          <p:nvSpPr>
            <p:cNvPr id="56" name="Freeform 56"/>
            <p:cNvSpPr/>
            <p:nvPr/>
          </p:nvSpPr>
          <p:spPr>
            <a:xfrm>
              <a:off x="0" y="0"/>
              <a:ext cx="2573452" cy="211983"/>
            </a:xfrm>
            <a:custGeom>
              <a:avLst/>
              <a:gdLst/>
              <a:ahLst/>
              <a:cxnLst/>
              <a:rect l="l" t="t" r="r" b="b"/>
              <a:pathLst>
                <a:path w="2573452" h="211983">
                  <a:moveTo>
                    <a:pt x="42656" y="0"/>
                  </a:moveTo>
                  <a:lnTo>
                    <a:pt x="2530796" y="0"/>
                  </a:lnTo>
                  <a:cubicBezTo>
                    <a:pt x="2542109" y="0"/>
                    <a:pt x="2552959" y="4494"/>
                    <a:pt x="2560958" y="12494"/>
                  </a:cubicBezTo>
                  <a:cubicBezTo>
                    <a:pt x="2568958" y="20493"/>
                    <a:pt x="2573452" y="31343"/>
                    <a:pt x="2573452" y="42656"/>
                  </a:cubicBezTo>
                  <a:lnTo>
                    <a:pt x="2573452" y="169327"/>
                  </a:lnTo>
                  <a:cubicBezTo>
                    <a:pt x="2573452" y="192886"/>
                    <a:pt x="2554354" y="211983"/>
                    <a:pt x="2530796" y="211983"/>
                  </a:cubicBezTo>
                  <a:lnTo>
                    <a:pt x="42656" y="211983"/>
                  </a:lnTo>
                  <a:cubicBezTo>
                    <a:pt x="19098" y="211983"/>
                    <a:pt x="0" y="192886"/>
                    <a:pt x="0" y="169327"/>
                  </a:cubicBezTo>
                  <a:lnTo>
                    <a:pt x="0" y="42656"/>
                  </a:lnTo>
                  <a:cubicBezTo>
                    <a:pt x="0" y="31343"/>
                    <a:pt x="4494" y="20493"/>
                    <a:pt x="12494" y="12494"/>
                  </a:cubicBezTo>
                  <a:cubicBezTo>
                    <a:pt x="20493" y="4494"/>
                    <a:pt x="31343" y="0"/>
                    <a:pt x="42656" y="0"/>
                  </a:cubicBezTo>
                  <a:close/>
                </a:path>
              </a:pathLst>
            </a:custGeom>
            <a:solidFill>
              <a:srgbClr val="642EC7"/>
            </a:solidFill>
          </p:spPr>
          <p:txBody>
            <a:bodyPr/>
            <a:lstStyle/>
            <a:p>
              <a:endParaRPr lang="en-PH"/>
            </a:p>
          </p:txBody>
        </p:sp>
        <p:sp>
          <p:nvSpPr>
            <p:cNvPr id="57" name="TextBox 57"/>
            <p:cNvSpPr txBox="1"/>
            <p:nvPr/>
          </p:nvSpPr>
          <p:spPr>
            <a:xfrm>
              <a:off x="0" y="-28575"/>
              <a:ext cx="2573452" cy="240558"/>
            </a:xfrm>
            <a:prstGeom prst="rect">
              <a:avLst/>
            </a:prstGeom>
          </p:spPr>
          <p:txBody>
            <a:bodyPr lIns="50800" tIns="50800" rIns="50800" bIns="50800" rtlCol="0" anchor="ctr"/>
            <a:lstStyle/>
            <a:p>
              <a:pPr algn="ctr">
                <a:lnSpc>
                  <a:spcPts val="2595"/>
                </a:lnSpc>
              </a:pPr>
              <a:endParaRPr/>
            </a:p>
          </p:txBody>
        </p:sp>
      </p:grpSp>
      <p:sp>
        <p:nvSpPr>
          <p:cNvPr id="58" name="TextBox 58"/>
          <p:cNvSpPr txBox="1"/>
          <p:nvPr/>
        </p:nvSpPr>
        <p:spPr>
          <a:xfrm>
            <a:off x="1698019" y="9006797"/>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JPE</a:t>
            </a:r>
          </a:p>
        </p:txBody>
      </p:sp>
      <p:sp>
        <p:nvSpPr>
          <p:cNvPr id="59" name="TextBox 59"/>
          <p:cNvSpPr txBox="1"/>
          <p:nvPr/>
        </p:nvSpPr>
        <p:spPr>
          <a:xfrm>
            <a:off x="5219105" y="9082329"/>
            <a:ext cx="1837542"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&lt;Address&gt;</a:t>
            </a:r>
          </a:p>
        </p:txBody>
      </p:sp>
      <p:sp>
        <p:nvSpPr>
          <p:cNvPr id="60" name="TextBox 60"/>
          <p:cNvSpPr txBox="1"/>
          <p:nvPr/>
        </p:nvSpPr>
        <p:spPr>
          <a:xfrm>
            <a:off x="8020122" y="8964982"/>
            <a:ext cx="8573570" cy="711134"/>
          </a:xfrm>
          <a:prstGeom prst="rect">
            <a:avLst/>
          </a:prstGeom>
        </p:spPr>
        <p:txBody>
          <a:bodyPr lIns="0" tIns="0" rIns="0" bIns="0" rtlCol="0" anchor="t">
            <a:spAutoFit/>
          </a:bodyPr>
          <a:lstStyle/>
          <a:p>
            <a:pPr algn="l">
              <a:lnSpc>
                <a:spcPts val="2799"/>
              </a:lnSpc>
              <a:spcBef>
                <a:spcPct val="0"/>
              </a:spcBef>
            </a:pPr>
            <a:r>
              <a:rPr lang="en-US" sz="1999">
                <a:solidFill>
                  <a:srgbClr val="FFFFFF"/>
                </a:solidFill>
                <a:latin typeface="Sailors"/>
                <a:ea typeface="Sailors"/>
                <a:cs typeface="Sailors"/>
                <a:sym typeface="Sailors"/>
              </a:rPr>
              <a:t>following a compare instruction, jump to &lt;address&gt; if the compare was true.</a:t>
            </a:r>
          </a:p>
        </p:txBody>
      </p:sp>
      <p:sp>
        <p:nvSpPr>
          <p:cNvPr id="61" name="TextBox 61"/>
          <p:cNvSpPr txBox="1"/>
          <p:nvPr/>
        </p:nvSpPr>
        <p:spPr>
          <a:xfrm>
            <a:off x="10548964" y="2688678"/>
            <a:ext cx="2493738" cy="871878"/>
          </a:xfrm>
          <a:prstGeom prst="rect">
            <a:avLst/>
          </a:prstGeom>
        </p:spPr>
        <p:txBody>
          <a:bodyPr lIns="0" tIns="0" rIns="0" bIns="0" rtlCol="0" anchor="t">
            <a:spAutoFit/>
          </a:bodyPr>
          <a:lstStyle/>
          <a:p>
            <a:pPr algn="ctr">
              <a:lnSpc>
                <a:spcPts val="6497"/>
              </a:lnSpc>
            </a:pPr>
            <a:r>
              <a:rPr lang="en-US" sz="6497" b="1">
                <a:solidFill>
                  <a:srgbClr val="FF0099"/>
                </a:solidFill>
                <a:latin typeface="Big Shoulders Display Bold"/>
                <a:ea typeface="Big Shoulders Display Bold"/>
                <a:cs typeface="Big Shoulders Display Bold"/>
                <a:sym typeface="Big Shoulders Display Bold"/>
              </a:rPr>
              <a:t>AFTER</a:t>
            </a:r>
          </a:p>
        </p:txBody>
      </p:sp>
      <p:sp>
        <p:nvSpPr>
          <p:cNvPr id="62" name="TextBox 62"/>
          <p:cNvSpPr txBox="1"/>
          <p:nvPr/>
        </p:nvSpPr>
        <p:spPr>
          <a:xfrm>
            <a:off x="165271" y="185810"/>
            <a:ext cx="8921288" cy="493638"/>
          </a:xfrm>
          <a:prstGeom prst="rect">
            <a:avLst/>
          </a:prstGeom>
        </p:spPr>
        <p:txBody>
          <a:bodyPr lIns="0" tIns="0" rIns="0" bIns="0" rtlCol="0" anchor="t">
            <a:spAutoFit/>
          </a:bodyPr>
          <a:lstStyle/>
          <a:p>
            <a:pPr marL="0" lvl="0" indent="0" algn="l">
              <a:lnSpc>
                <a:spcPts val="3615"/>
              </a:lnSpc>
              <a:spcBef>
                <a:spcPct val="0"/>
              </a:spcBef>
            </a:pPr>
            <a:r>
              <a:rPr lang="en-US" sz="3228" b="1" spc="-96">
                <a:solidFill>
                  <a:srgbClr val="FFFFFF"/>
                </a:solidFill>
                <a:latin typeface="Poppins Bold"/>
                <a:ea typeface="Poppins Bold"/>
                <a:cs typeface="Poppins Bold"/>
                <a:sym typeface="Poppins Bold"/>
              </a:rPr>
              <a:t>6.6 Instruction Set in Assembly Language</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a:off x="3146289" y="2656145"/>
            <a:ext cx="1327266" cy="953973"/>
          </a:xfrm>
          <a:custGeom>
            <a:avLst/>
            <a:gdLst/>
            <a:ahLst/>
            <a:cxnLst/>
            <a:rect l="l" t="t" r="r" b="b"/>
            <a:pathLst>
              <a:path w="1327266" h="953973">
                <a:moveTo>
                  <a:pt x="0" y="0"/>
                </a:moveTo>
                <a:lnTo>
                  <a:pt x="1327266" y="0"/>
                </a:lnTo>
                <a:lnTo>
                  <a:pt x="1327266" y="953973"/>
                </a:lnTo>
                <a:lnTo>
                  <a:pt x="0" y="9539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TextBox 6"/>
          <p:cNvSpPr txBox="1"/>
          <p:nvPr/>
        </p:nvSpPr>
        <p:spPr>
          <a:xfrm>
            <a:off x="4658948" y="2791816"/>
            <a:ext cx="8500215" cy="615957"/>
          </a:xfrm>
          <a:prstGeom prst="rect">
            <a:avLst/>
          </a:prstGeom>
        </p:spPr>
        <p:txBody>
          <a:bodyPr lIns="0" tIns="0" rIns="0" bIns="0" rtlCol="0" anchor="t">
            <a:spAutoFit/>
          </a:bodyPr>
          <a:lstStyle/>
          <a:p>
            <a:pPr algn="l">
              <a:lnSpc>
                <a:spcPts val="5046"/>
              </a:lnSpc>
              <a:spcBef>
                <a:spcPct val="0"/>
              </a:spcBef>
            </a:pPr>
            <a:r>
              <a:rPr lang="en-US" sz="3604">
                <a:solidFill>
                  <a:srgbClr val="000000"/>
                </a:solidFill>
                <a:latin typeface="Code Pro"/>
                <a:ea typeface="Code Pro"/>
                <a:cs typeface="Code Pro"/>
                <a:sym typeface="Code Pro"/>
              </a:rPr>
              <a:t>1110110011001100010001011100101010111</a:t>
            </a:r>
          </a:p>
        </p:txBody>
      </p:sp>
      <p:sp>
        <p:nvSpPr>
          <p:cNvPr id="7" name="Freeform 7"/>
          <p:cNvSpPr/>
          <p:nvPr/>
        </p:nvSpPr>
        <p:spPr>
          <a:xfrm rot="-10800000">
            <a:off x="13159163" y="2541213"/>
            <a:ext cx="1327266" cy="953973"/>
          </a:xfrm>
          <a:custGeom>
            <a:avLst/>
            <a:gdLst/>
            <a:ahLst/>
            <a:cxnLst/>
            <a:rect l="l" t="t" r="r" b="b"/>
            <a:pathLst>
              <a:path w="1327266" h="953973">
                <a:moveTo>
                  <a:pt x="0" y="0"/>
                </a:moveTo>
                <a:lnTo>
                  <a:pt x="1327266" y="0"/>
                </a:lnTo>
                <a:lnTo>
                  <a:pt x="1327266" y="953972"/>
                </a:lnTo>
                <a:lnTo>
                  <a:pt x="0" y="953972"/>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8" name="TextBox 8"/>
          <p:cNvSpPr txBox="1"/>
          <p:nvPr/>
        </p:nvSpPr>
        <p:spPr>
          <a:xfrm>
            <a:off x="6932382" y="1986237"/>
            <a:ext cx="3564559" cy="669909"/>
          </a:xfrm>
          <a:prstGeom prst="rect">
            <a:avLst/>
          </a:prstGeom>
        </p:spPr>
        <p:txBody>
          <a:bodyPr lIns="0" tIns="0" rIns="0" bIns="0" rtlCol="0" anchor="t">
            <a:spAutoFit/>
          </a:bodyPr>
          <a:lstStyle/>
          <a:p>
            <a:pPr algn="ctr">
              <a:lnSpc>
                <a:spcPts val="5000"/>
              </a:lnSpc>
            </a:pPr>
            <a:r>
              <a:rPr lang="en-US" sz="5000" b="1">
                <a:solidFill>
                  <a:srgbClr val="019D97"/>
                </a:solidFill>
                <a:latin typeface="Big Shoulders Display Bold"/>
                <a:ea typeface="Big Shoulders Display Bold"/>
                <a:cs typeface="Big Shoulders Display Bold"/>
                <a:sym typeface="Big Shoulders Display Bold"/>
              </a:rPr>
              <a:t>AN INSTRUCTION</a:t>
            </a:r>
          </a:p>
        </p:txBody>
      </p:sp>
      <p:grpSp>
        <p:nvGrpSpPr>
          <p:cNvPr id="9" name="Group 9"/>
          <p:cNvGrpSpPr/>
          <p:nvPr/>
        </p:nvGrpSpPr>
        <p:grpSpPr>
          <a:xfrm>
            <a:off x="3146289" y="4528305"/>
            <a:ext cx="2495815" cy="3226191"/>
            <a:chOff x="0" y="0"/>
            <a:chExt cx="657334" cy="849696"/>
          </a:xfrm>
        </p:grpSpPr>
        <p:sp>
          <p:nvSpPr>
            <p:cNvPr id="10" name="Freeform 10"/>
            <p:cNvSpPr/>
            <p:nvPr/>
          </p:nvSpPr>
          <p:spPr>
            <a:xfrm>
              <a:off x="0" y="0"/>
              <a:ext cx="657334" cy="849696"/>
            </a:xfrm>
            <a:custGeom>
              <a:avLst/>
              <a:gdLst/>
              <a:ahLst/>
              <a:cxnLst/>
              <a:rect l="l" t="t" r="r" b="b"/>
              <a:pathLst>
                <a:path w="657334" h="849696">
                  <a:moveTo>
                    <a:pt x="158200" y="0"/>
                  </a:moveTo>
                  <a:lnTo>
                    <a:pt x="499134" y="0"/>
                  </a:lnTo>
                  <a:cubicBezTo>
                    <a:pt x="586505" y="0"/>
                    <a:pt x="657334" y="70829"/>
                    <a:pt x="657334" y="158200"/>
                  </a:cubicBezTo>
                  <a:lnTo>
                    <a:pt x="657334" y="691496"/>
                  </a:lnTo>
                  <a:cubicBezTo>
                    <a:pt x="657334" y="778868"/>
                    <a:pt x="586505" y="849696"/>
                    <a:pt x="499134" y="849696"/>
                  </a:cubicBezTo>
                  <a:lnTo>
                    <a:pt x="158200" y="849696"/>
                  </a:lnTo>
                  <a:cubicBezTo>
                    <a:pt x="70829" y="849696"/>
                    <a:pt x="0" y="778868"/>
                    <a:pt x="0" y="691496"/>
                  </a:cubicBezTo>
                  <a:lnTo>
                    <a:pt x="0" y="158200"/>
                  </a:lnTo>
                  <a:cubicBezTo>
                    <a:pt x="0" y="70829"/>
                    <a:pt x="70829" y="0"/>
                    <a:pt x="158200" y="0"/>
                  </a:cubicBezTo>
                  <a:close/>
                </a:path>
              </a:pathLst>
            </a:custGeom>
            <a:solidFill>
              <a:srgbClr val="FF1495"/>
            </a:solidFill>
          </p:spPr>
          <p:txBody>
            <a:bodyPr/>
            <a:lstStyle/>
            <a:p>
              <a:endParaRPr lang="en-PH"/>
            </a:p>
          </p:txBody>
        </p:sp>
        <p:sp>
          <p:nvSpPr>
            <p:cNvPr id="11" name="TextBox 11"/>
            <p:cNvSpPr txBox="1"/>
            <p:nvPr/>
          </p:nvSpPr>
          <p:spPr>
            <a:xfrm>
              <a:off x="0" y="-28575"/>
              <a:ext cx="657334" cy="878271"/>
            </a:xfrm>
            <a:prstGeom prst="rect">
              <a:avLst/>
            </a:prstGeom>
          </p:spPr>
          <p:txBody>
            <a:bodyPr lIns="50800" tIns="50800" rIns="50800" bIns="50800" rtlCol="0" anchor="ctr"/>
            <a:lstStyle/>
            <a:p>
              <a:pPr algn="ctr">
                <a:lnSpc>
                  <a:spcPts val="2595"/>
                </a:lnSpc>
              </a:pPr>
              <a:endParaRPr/>
            </a:p>
          </p:txBody>
        </p:sp>
      </p:grpSp>
      <p:sp>
        <p:nvSpPr>
          <p:cNvPr id="12" name="TextBox 12"/>
          <p:cNvSpPr txBox="1"/>
          <p:nvPr/>
        </p:nvSpPr>
        <p:spPr>
          <a:xfrm>
            <a:off x="3146289" y="3826175"/>
            <a:ext cx="10923922" cy="438448"/>
          </a:xfrm>
          <a:prstGeom prst="rect">
            <a:avLst/>
          </a:prstGeom>
        </p:spPr>
        <p:txBody>
          <a:bodyPr lIns="0" tIns="0" rIns="0" bIns="0" rtlCol="0" anchor="t">
            <a:spAutoFit/>
          </a:bodyPr>
          <a:lstStyle/>
          <a:p>
            <a:pPr algn="l">
              <a:lnSpc>
                <a:spcPts val="3590"/>
              </a:lnSpc>
              <a:spcBef>
                <a:spcPct val="0"/>
              </a:spcBef>
            </a:pPr>
            <a:r>
              <a:rPr lang="en-US" sz="2564">
                <a:solidFill>
                  <a:srgbClr val="000000"/>
                </a:solidFill>
                <a:latin typeface="Code Pro"/>
                <a:ea typeface="Code Pro"/>
                <a:cs typeface="Code Pro"/>
                <a:sym typeface="Code Pro"/>
              </a:rPr>
              <a:t>The following must be defined for a machine code instruction:</a:t>
            </a:r>
          </a:p>
        </p:txBody>
      </p:sp>
      <p:sp>
        <p:nvSpPr>
          <p:cNvPr id="13" name="TextBox 13"/>
          <p:cNvSpPr txBox="1"/>
          <p:nvPr/>
        </p:nvSpPr>
        <p:spPr>
          <a:xfrm>
            <a:off x="3225648" y="5234722"/>
            <a:ext cx="2337097" cy="1526342"/>
          </a:xfrm>
          <a:prstGeom prst="rect">
            <a:avLst/>
          </a:prstGeom>
        </p:spPr>
        <p:txBody>
          <a:bodyPr lIns="0" tIns="0" rIns="0" bIns="0" rtlCol="0" anchor="t">
            <a:spAutoFit/>
          </a:bodyPr>
          <a:lstStyle/>
          <a:p>
            <a:pPr algn="ctr">
              <a:lnSpc>
                <a:spcPts val="4059"/>
              </a:lnSpc>
            </a:pPr>
            <a:r>
              <a:rPr lang="en-US" sz="2899">
                <a:solidFill>
                  <a:srgbClr val="FFFFFF"/>
                </a:solidFill>
                <a:latin typeface="Alatsi"/>
                <a:ea typeface="Alatsi"/>
                <a:cs typeface="Alatsi"/>
                <a:sym typeface="Alatsi"/>
              </a:rPr>
              <a:t>Number of bits in one instruction</a:t>
            </a:r>
          </a:p>
        </p:txBody>
      </p:sp>
      <p:grpSp>
        <p:nvGrpSpPr>
          <p:cNvPr id="14" name="Group 14"/>
          <p:cNvGrpSpPr/>
          <p:nvPr/>
        </p:nvGrpSpPr>
        <p:grpSpPr>
          <a:xfrm>
            <a:off x="5816281" y="4528305"/>
            <a:ext cx="2581330" cy="3226191"/>
            <a:chOff x="0" y="0"/>
            <a:chExt cx="679856" cy="849696"/>
          </a:xfrm>
        </p:grpSpPr>
        <p:sp>
          <p:nvSpPr>
            <p:cNvPr id="15" name="Freeform 15"/>
            <p:cNvSpPr/>
            <p:nvPr/>
          </p:nvSpPr>
          <p:spPr>
            <a:xfrm>
              <a:off x="0" y="0"/>
              <a:ext cx="679856" cy="849696"/>
            </a:xfrm>
            <a:custGeom>
              <a:avLst/>
              <a:gdLst/>
              <a:ahLst/>
              <a:cxnLst/>
              <a:rect l="l" t="t" r="r" b="b"/>
              <a:pathLst>
                <a:path w="679856" h="849696">
                  <a:moveTo>
                    <a:pt x="152959" y="0"/>
                  </a:moveTo>
                  <a:lnTo>
                    <a:pt x="526897" y="0"/>
                  </a:lnTo>
                  <a:cubicBezTo>
                    <a:pt x="567465" y="0"/>
                    <a:pt x="606370" y="16115"/>
                    <a:pt x="635056" y="44801"/>
                  </a:cubicBezTo>
                  <a:cubicBezTo>
                    <a:pt x="663741" y="73486"/>
                    <a:pt x="679856" y="112392"/>
                    <a:pt x="679856" y="152959"/>
                  </a:cubicBezTo>
                  <a:lnTo>
                    <a:pt x="679856" y="696737"/>
                  </a:lnTo>
                  <a:cubicBezTo>
                    <a:pt x="679856" y="737305"/>
                    <a:pt x="663741" y="776210"/>
                    <a:pt x="635056" y="804896"/>
                  </a:cubicBezTo>
                  <a:cubicBezTo>
                    <a:pt x="606370" y="833581"/>
                    <a:pt x="567465" y="849696"/>
                    <a:pt x="526897" y="849696"/>
                  </a:cubicBezTo>
                  <a:lnTo>
                    <a:pt x="152959" y="849696"/>
                  </a:lnTo>
                  <a:cubicBezTo>
                    <a:pt x="112392" y="849696"/>
                    <a:pt x="73486" y="833581"/>
                    <a:pt x="44801" y="804896"/>
                  </a:cubicBezTo>
                  <a:cubicBezTo>
                    <a:pt x="16115" y="776210"/>
                    <a:pt x="0" y="737305"/>
                    <a:pt x="0" y="696737"/>
                  </a:cubicBezTo>
                  <a:lnTo>
                    <a:pt x="0" y="152959"/>
                  </a:lnTo>
                  <a:cubicBezTo>
                    <a:pt x="0" y="112392"/>
                    <a:pt x="16115" y="73486"/>
                    <a:pt x="44801" y="44801"/>
                  </a:cubicBezTo>
                  <a:cubicBezTo>
                    <a:pt x="73486" y="16115"/>
                    <a:pt x="112392" y="0"/>
                    <a:pt x="152959" y="0"/>
                  </a:cubicBezTo>
                  <a:close/>
                </a:path>
              </a:pathLst>
            </a:custGeom>
            <a:solidFill>
              <a:srgbClr val="FF1495"/>
            </a:solidFill>
          </p:spPr>
          <p:txBody>
            <a:bodyPr/>
            <a:lstStyle/>
            <a:p>
              <a:endParaRPr lang="en-PH"/>
            </a:p>
          </p:txBody>
        </p:sp>
        <p:sp>
          <p:nvSpPr>
            <p:cNvPr id="16" name="TextBox 16"/>
            <p:cNvSpPr txBox="1"/>
            <p:nvPr/>
          </p:nvSpPr>
          <p:spPr>
            <a:xfrm>
              <a:off x="0" y="-28575"/>
              <a:ext cx="679856" cy="878271"/>
            </a:xfrm>
            <a:prstGeom prst="rect">
              <a:avLst/>
            </a:prstGeom>
          </p:spPr>
          <p:txBody>
            <a:bodyPr lIns="50800" tIns="50800" rIns="50800" bIns="50800" rtlCol="0" anchor="ctr"/>
            <a:lstStyle/>
            <a:p>
              <a:pPr algn="ctr">
                <a:lnSpc>
                  <a:spcPts val="2595"/>
                </a:lnSpc>
              </a:pPr>
              <a:endParaRPr/>
            </a:p>
          </p:txBody>
        </p:sp>
      </p:grpSp>
      <p:sp>
        <p:nvSpPr>
          <p:cNvPr id="17" name="TextBox 17"/>
          <p:cNvSpPr txBox="1"/>
          <p:nvPr/>
        </p:nvSpPr>
        <p:spPr>
          <a:xfrm>
            <a:off x="5991022" y="4977580"/>
            <a:ext cx="2250897" cy="2040626"/>
          </a:xfrm>
          <a:prstGeom prst="rect">
            <a:avLst/>
          </a:prstGeom>
        </p:spPr>
        <p:txBody>
          <a:bodyPr lIns="0" tIns="0" rIns="0" bIns="0" rtlCol="0" anchor="t">
            <a:spAutoFit/>
          </a:bodyPr>
          <a:lstStyle/>
          <a:p>
            <a:pPr algn="ctr">
              <a:lnSpc>
                <a:spcPts val="4059"/>
              </a:lnSpc>
            </a:pPr>
            <a:r>
              <a:rPr lang="en-US" sz="2899">
                <a:solidFill>
                  <a:srgbClr val="FFFFFF"/>
                </a:solidFill>
                <a:latin typeface="Alatsi"/>
                <a:ea typeface="Alatsi"/>
                <a:cs typeface="Alatsi"/>
                <a:sym typeface="Alatsi"/>
              </a:rPr>
              <a:t>Number of bits that define the opcode</a:t>
            </a:r>
          </a:p>
        </p:txBody>
      </p:sp>
      <p:grpSp>
        <p:nvGrpSpPr>
          <p:cNvPr id="18" name="Group 18"/>
          <p:cNvGrpSpPr/>
          <p:nvPr/>
        </p:nvGrpSpPr>
        <p:grpSpPr>
          <a:xfrm>
            <a:off x="8569060" y="4519565"/>
            <a:ext cx="2581330" cy="3226191"/>
            <a:chOff x="0" y="0"/>
            <a:chExt cx="679856" cy="849696"/>
          </a:xfrm>
        </p:grpSpPr>
        <p:sp>
          <p:nvSpPr>
            <p:cNvPr id="19" name="Freeform 19"/>
            <p:cNvSpPr/>
            <p:nvPr/>
          </p:nvSpPr>
          <p:spPr>
            <a:xfrm>
              <a:off x="0" y="0"/>
              <a:ext cx="679856" cy="849696"/>
            </a:xfrm>
            <a:custGeom>
              <a:avLst/>
              <a:gdLst/>
              <a:ahLst/>
              <a:cxnLst/>
              <a:rect l="l" t="t" r="r" b="b"/>
              <a:pathLst>
                <a:path w="679856" h="849696">
                  <a:moveTo>
                    <a:pt x="152959" y="0"/>
                  </a:moveTo>
                  <a:lnTo>
                    <a:pt x="526897" y="0"/>
                  </a:lnTo>
                  <a:cubicBezTo>
                    <a:pt x="567465" y="0"/>
                    <a:pt x="606370" y="16115"/>
                    <a:pt x="635056" y="44801"/>
                  </a:cubicBezTo>
                  <a:cubicBezTo>
                    <a:pt x="663741" y="73486"/>
                    <a:pt x="679856" y="112392"/>
                    <a:pt x="679856" y="152959"/>
                  </a:cubicBezTo>
                  <a:lnTo>
                    <a:pt x="679856" y="696737"/>
                  </a:lnTo>
                  <a:cubicBezTo>
                    <a:pt x="679856" y="737305"/>
                    <a:pt x="663741" y="776210"/>
                    <a:pt x="635056" y="804896"/>
                  </a:cubicBezTo>
                  <a:cubicBezTo>
                    <a:pt x="606370" y="833581"/>
                    <a:pt x="567465" y="849696"/>
                    <a:pt x="526897" y="849696"/>
                  </a:cubicBezTo>
                  <a:lnTo>
                    <a:pt x="152959" y="849696"/>
                  </a:lnTo>
                  <a:cubicBezTo>
                    <a:pt x="112392" y="849696"/>
                    <a:pt x="73486" y="833581"/>
                    <a:pt x="44801" y="804896"/>
                  </a:cubicBezTo>
                  <a:cubicBezTo>
                    <a:pt x="16115" y="776210"/>
                    <a:pt x="0" y="737305"/>
                    <a:pt x="0" y="696737"/>
                  </a:cubicBezTo>
                  <a:lnTo>
                    <a:pt x="0" y="152959"/>
                  </a:lnTo>
                  <a:cubicBezTo>
                    <a:pt x="0" y="112392"/>
                    <a:pt x="16115" y="73486"/>
                    <a:pt x="44801" y="44801"/>
                  </a:cubicBezTo>
                  <a:cubicBezTo>
                    <a:pt x="73486" y="16115"/>
                    <a:pt x="112392" y="0"/>
                    <a:pt x="152959" y="0"/>
                  </a:cubicBezTo>
                  <a:close/>
                </a:path>
              </a:pathLst>
            </a:custGeom>
            <a:solidFill>
              <a:srgbClr val="FF1495"/>
            </a:solidFill>
          </p:spPr>
          <p:txBody>
            <a:bodyPr/>
            <a:lstStyle/>
            <a:p>
              <a:endParaRPr lang="en-PH"/>
            </a:p>
          </p:txBody>
        </p:sp>
        <p:sp>
          <p:nvSpPr>
            <p:cNvPr id="20" name="TextBox 20"/>
            <p:cNvSpPr txBox="1"/>
            <p:nvPr/>
          </p:nvSpPr>
          <p:spPr>
            <a:xfrm>
              <a:off x="0" y="-28575"/>
              <a:ext cx="679856" cy="878271"/>
            </a:xfrm>
            <a:prstGeom prst="rect">
              <a:avLst/>
            </a:prstGeom>
          </p:spPr>
          <p:txBody>
            <a:bodyPr lIns="50800" tIns="50800" rIns="50800" bIns="50800" rtlCol="0" anchor="ctr"/>
            <a:lstStyle/>
            <a:p>
              <a:pPr algn="ctr">
                <a:lnSpc>
                  <a:spcPts val="2595"/>
                </a:lnSpc>
              </a:pPr>
              <a:endParaRPr/>
            </a:p>
          </p:txBody>
        </p:sp>
      </p:grpSp>
      <p:sp>
        <p:nvSpPr>
          <p:cNvPr id="21" name="TextBox 21"/>
          <p:cNvSpPr txBox="1"/>
          <p:nvPr/>
        </p:nvSpPr>
        <p:spPr>
          <a:xfrm>
            <a:off x="8698360" y="4835371"/>
            <a:ext cx="2322731" cy="2554910"/>
          </a:xfrm>
          <a:prstGeom prst="rect">
            <a:avLst/>
          </a:prstGeom>
        </p:spPr>
        <p:txBody>
          <a:bodyPr lIns="0" tIns="0" rIns="0" bIns="0" rtlCol="0" anchor="t">
            <a:spAutoFit/>
          </a:bodyPr>
          <a:lstStyle/>
          <a:p>
            <a:pPr algn="ctr">
              <a:lnSpc>
                <a:spcPts val="4059"/>
              </a:lnSpc>
            </a:pPr>
            <a:r>
              <a:rPr lang="en-US" sz="2899">
                <a:solidFill>
                  <a:srgbClr val="FFFFFF"/>
                </a:solidFill>
                <a:latin typeface="Alatsi"/>
                <a:ea typeface="Alatsi"/>
                <a:cs typeface="Alatsi"/>
                <a:sym typeface="Alatsi"/>
              </a:rPr>
              <a:t>Number of operands that are defined in the remaining bits</a:t>
            </a:r>
          </a:p>
        </p:txBody>
      </p:sp>
      <p:grpSp>
        <p:nvGrpSpPr>
          <p:cNvPr id="22" name="Group 22"/>
          <p:cNvGrpSpPr/>
          <p:nvPr/>
        </p:nvGrpSpPr>
        <p:grpSpPr>
          <a:xfrm>
            <a:off x="11321840" y="4519565"/>
            <a:ext cx="3385860" cy="3226191"/>
            <a:chOff x="0" y="0"/>
            <a:chExt cx="891749" cy="849696"/>
          </a:xfrm>
        </p:grpSpPr>
        <p:sp>
          <p:nvSpPr>
            <p:cNvPr id="23" name="Freeform 23"/>
            <p:cNvSpPr/>
            <p:nvPr/>
          </p:nvSpPr>
          <p:spPr>
            <a:xfrm>
              <a:off x="0" y="0"/>
              <a:ext cx="891749" cy="849696"/>
            </a:xfrm>
            <a:custGeom>
              <a:avLst/>
              <a:gdLst/>
              <a:ahLst/>
              <a:cxnLst/>
              <a:rect l="l" t="t" r="r" b="b"/>
              <a:pathLst>
                <a:path w="891749" h="849696">
                  <a:moveTo>
                    <a:pt x="116614" y="0"/>
                  </a:moveTo>
                  <a:lnTo>
                    <a:pt x="775135" y="0"/>
                  </a:lnTo>
                  <a:cubicBezTo>
                    <a:pt x="839539" y="0"/>
                    <a:pt x="891749" y="52210"/>
                    <a:pt x="891749" y="116614"/>
                  </a:cubicBezTo>
                  <a:lnTo>
                    <a:pt x="891749" y="733083"/>
                  </a:lnTo>
                  <a:cubicBezTo>
                    <a:pt x="891749" y="797487"/>
                    <a:pt x="839539" y="849696"/>
                    <a:pt x="775135" y="849696"/>
                  </a:cubicBezTo>
                  <a:lnTo>
                    <a:pt x="116614" y="849696"/>
                  </a:lnTo>
                  <a:cubicBezTo>
                    <a:pt x="52210" y="849696"/>
                    <a:pt x="0" y="797487"/>
                    <a:pt x="0" y="733083"/>
                  </a:cubicBezTo>
                  <a:lnTo>
                    <a:pt x="0" y="116614"/>
                  </a:lnTo>
                  <a:cubicBezTo>
                    <a:pt x="0" y="52210"/>
                    <a:pt x="52210" y="0"/>
                    <a:pt x="116614" y="0"/>
                  </a:cubicBezTo>
                  <a:close/>
                </a:path>
              </a:pathLst>
            </a:custGeom>
            <a:solidFill>
              <a:srgbClr val="FF1495"/>
            </a:solidFill>
          </p:spPr>
          <p:txBody>
            <a:bodyPr/>
            <a:lstStyle/>
            <a:p>
              <a:endParaRPr lang="en-PH"/>
            </a:p>
          </p:txBody>
        </p:sp>
        <p:sp>
          <p:nvSpPr>
            <p:cNvPr id="24" name="TextBox 24"/>
            <p:cNvSpPr txBox="1"/>
            <p:nvPr/>
          </p:nvSpPr>
          <p:spPr>
            <a:xfrm>
              <a:off x="0" y="-28575"/>
              <a:ext cx="891749" cy="878271"/>
            </a:xfrm>
            <a:prstGeom prst="rect">
              <a:avLst/>
            </a:prstGeom>
          </p:spPr>
          <p:txBody>
            <a:bodyPr lIns="50800" tIns="50800" rIns="50800" bIns="50800" rtlCol="0" anchor="ctr"/>
            <a:lstStyle/>
            <a:p>
              <a:pPr algn="ctr">
                <a:lnSpc>
                  <a:spcPts val="2595"/>
                </a:lnSpc>
              </a:pPr>
              <a:endParaRPr/>
            </a:p>
          </p:txBody>
        </p:sp>
      </p:grpSp>
      <p:sp>
        <p:nvSpPr>
          <p:cNvPr id="25" name="TextBox 25"/>
          <p:cNvSpPr txBox="1"/>
          <p:nvPr/>
        </p:nvSpPr>
        <p:spPr>
          <a:xfrm>
            <a:off x="11436773" y="4588473"/>
            <a:ext cx="3155994" cy="3069193"/>
          </a:xfrm>
          <a:prstGeom prst="rect">
            <a:avLst/>
          </a:prstGeom>
        </p:spPr>
        <p:txBody>
          <a:bodyPr lIns="0" tIns="0" rIns="0" bIns="0" rtlCol="0" anchor="t">
            <a:spAutoFit/>
          </a:bodyPr>
          <a:lstStyle/>
          <a:p>
            <a:pPr algn="ctr">
              <a:lnSpc>
                <a:spcPts val="4059"/>
              </a:lnSpc>
            </a:pPr>
            <a:r>
              <a:rPr lang="en-US" sz="2899">
                <a:solidFill>
                  <a:srgbClr val="FFFFFF"/>
                </a:solidFill>
                <a:latin typeface="Alatsi"/>
                <a:ea typeface="Alatsi"/>
                <a:cs typeface="Alatsi"/>
                <a:sym typeface="Alatsi"/>
              </a:rPr>
              <a:t>Whether the opcode is located in the most significant bits or the least significant bits.</a:t>
            </a:r>
          </a:p>
        </p:txBody>
      </p:sp>
      <p:sp>
        <p:nvSpPr>
          <p:cNvPr id="26" name="TextBox 26"/>
          <p:cNvSpPr txBox="1"/>
          <p:nvPr/>
        </p:nvSpPr>
        <p:spPr>
          <a:xfrm>
            <a:off x="112678" y="285383"/>
            <a:ext cx="8469162" cy="436715"/>
          </a:xfrm>
          <a:prstGeom prst="rect">
            <a:avLst/>
          </a:prstGeom>
        </p:spPr>
        <p:txBody>
          <a:bodyPr lIns="0" tIns="0" rIns="0" bIns="0" rtlCol="0" anchor="t">
            <a:spAutoFit/>
          </a:bodyPr>
          <a:lstStyle/>
          <a:p>
            <a:pPr marL="0" lvl="0" indent="0" algn="l">
              <a:lnSpc>
                <a:spcPts val="3252"/>
              </a:lnSpc>
              <a:spcBef>
                <a:spcPct val="0"/>
              </a:spcBef>
            </a:pPr>
            <a:r>
              <a:rPr lang="en-US" sz="2904" b="1" spc="-87">
                <a:solidFill>
                  <a:srgbClr val="FFFFFF"/>
                </a:solidFill>
                <a:latin typeface="Poppins Bold"/>
                <a:ea typeface="Poppins Bold"/>
                <a:cs typeface="Poppins Bold"/>
                <a:sym typeface="Poppins Bold"/>
              </a:rPr>
              <a:t>6.1 Machine Code: The Language of Computers</a:t>
            </a:r>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753466" y="3777241"/>
            <a:ext cx="2394164" cy="903705"/>
            <a:chOff x="0" y="0"/>
            <a:chExt cx="630562" cy="238013"/>
          </a:xfrm>
        </p:grpSpPr>
        <p:sp>
          <p:nvSpPr>
            <p:cNvPr id="7" name="Freeform 7"/>
            <p:cNvSpPr/>
            <p:nvPr/>
          </p:nvSpPr>
          <p:spPr>
            <a:xfrm>
              <a:off x="0" y="0"/>
              <a:ext cx="630562" cy="238013"/>
            </a:xfrm>
            <a:custGeom>
              <a:avLst/>
              <a:gdLst/>
              <a:ahLst/>
              <a:cxnLst/>
              <a:rect l="l" t="t" r="r" b="b"/>
              <a:pathLst>
                <a:path w="630562" h="238013">
                  <a:moveTo>
                    <a:pt x="119006" y="0"/>
                  </a:moveTo>
                  <a:lnTo>
                    <a:pt x="511555" y="0"/>
                  </a:lnTo>
                  <a:cubicBezTo>
                    <a:pt x="577281" y="0"/>
                    <a:pt x="630562" y="53281"/>
                    <a:pt x="630562" y="119006"/>
                  </a:cubicBezTo>
                  <a:lnTo>
                    <a:pt x="630562" y="119006"/>
                  </a:lnTo>
                  <a:cubicBezTo>
                    <a:pt x="630562" y="150569"/>
                    <a:pt x="618024" y="180839"/>
                    <a:pt x="595705" y="203157"/>
                  </a:cubicBezTo>
                  <a:cubicBezTo>
                    <a:pt x="573387" y="225475"/>
                    <a:pt x="543118" y="238013"/>
                    <a:pt x="511555" y="238013"/>
                  </a:cubicBezTo>
                  <a:lnTo>
                    <a:pt x="119006" y="238013"/>
                  </a:lnTo>
                  <a:cubicBezTo>
                    <a:pt x="53281" y="238013"/>
                    <a:pt x="0" y="184732"/>
                    <a:pt x="0" y="119006"/>
                  </a:cubicBezTo>
                  <a:lnTo>
                    <a:pt x="0" y="119006"/>
                  </a:lnTo>
                  <a:cubicBezTo>
                    <a:pt x="0" y="53281"/>
                    <a:pt x="53281" y="0"/>
                    <a:pt x="119006" y="0"/>
                  </a:cubicBezTo>
                  <a:close/>
                </a:path>
              </a:pathLst>
            </a:custGeom>
            <a:solidFill>
              <a:srgbClr val="3F4042"/>
            </a:solidFill>
          </p:spPr>
          <p:txBody>
            <a:bodyPr/>
            <a:lstStyle/>
            <a:p>
              <a:endParaRPr lang="en-PH"/>
            </a:p>
          </p:txBody>
        </p:sp>
        <p:sp>
          <p:nvSpPr>
            <p:cNvPr id="8" name="TextBox 8"/>
            <p:cNvSpPr txBox="1"/>
            <p:nvPr/>
          </p:nvSpPr>
          <p:spPr>
            <a:xfrm>
              <a:off x="0" y="-28575"/>
              <a:ext cx="630562" cy="266588"/>
            </a:xfrm>
            <a:prstGeom prst="rect">
              <a:avLst/>
            </a:prstGeom>
          </p:spPr>
          <p:txBody>
            <a:bodyPr lIns="50800" tIns="50800" rIns="50800" bIns="50800" rtlCol="0" anchor="ctr"/>
            <a:lstStyle/>
            <a:p>
              <a:pPr algn="ctr">
                <a:lnSpc>
                  <a:spcPts val="2595"/>
                </a:lnSpc>
              </a:pPr>
              <a:endParaRPr/>
            </a:p>
          </p:txBody>
        </p:sp>
      </p:grpSp>
      <p:grpSp>
        <p:nvGrpSpPr>
          <p:cNvPr id="9" name="Group 9"/>
          <p:cNvGrpSpPr/>
          <p:nvPr/>
        </p:nvGrpSpPr>
        <p:grpSpPr>
          <a:xfrm>
            <a:off x="6214234" y="3482562"/>
            <a:ext cx="11163198" cy="5010378"/>
            <a:chOff x="0" y="0"/>
            <a:chExt cx="2940102" cy="1319606"/>
          </a:xfrm>
        </p:grpSpPr>
        <p:sp>
          <p:nvSpPr>
            <p:cNvPr id="10" name="Freeform 10"/>
            <p:cNvSpPr/>
            <p:nvPr/>
          </p:nvSpPr>
          <p:spPr>
            <a:xfrm>
              <a:off x="0" y="0"/>
              <a:ext cx="2940102" cy="1319606"/>
            </a:xfrm>
            <a:custGeom>
              <a:avLst/>
              <a:gdLst/>
              <a:ahLst/>
              <a:cxnLst/>
              <a:rect l="l" t="t" r="r" b="b"/>
              <a:pathLst>
                <a:path w="2940102" h="1319606">
                  <a:moveTo>
                    <a:pt x="35370" y="0"/>
                  </a:moveTo>
                  <a:lnTo>
                    <a:pt x="2904732" y="0"/>
                  </a:lnTo>
                  <a:cubicBezTo>
                    <a:pt x="2924266" y="0"/>
                    <a:pt x="2940102" y="15836"/>
                    <a:pt x="2940102" y="35370"/>
                  </a:cubicBezTo>
                  <a:lnTo>
                    <a:pt x="2940102" y="1284236"/>
                  </a:lnTo>
                  <a:cubicBezTo>
                    <a:pt x="2940102" y="1303770"/>
                    <a:pt x="2924266" y="1319606"/>
                    <a:pt x="2904732" y="1319606"/>
                  </a:cubicBezTo>
                  <a:lnTo>
                    <a:pt x="35370" y="1319606"/>
                  </a:lnTo>
                  <a:cubicBezTo>
                    <a:pt x="15836" y="1319606"/>
                    <a:pt x="0" y="1303770"/>
                    <a:pt x="0" y="1284236"/>
                  </a:cubicBezTo>
                  <a:lnTo>
                    <a:pt x="0" y="35370"/>
                  </a:lnTo>
                  <a:cubicBezTo>
                    <a:pt x="0" y="15836"/>
                    <a:pt x="15836" y="0"/>
                    <a:pt x="35370" y="0"/>
                  </a:cubicBezTo>
                  <a:close/>
                </a:path>
              </a:pathLst>
            </a:custGeom>
            <a:solidFill>
              <a:srgbClr val="EFEFEF"/>
            </a:solidFill>
          </p:spPr>
          <p:txBody>
            <a:bodyPr/>
            <a:lstStyle/>
            <a:p>
              <a:endParaRPr lang="en-PH"/>
            </a:p>
          </p:txBody>
        </p:sp>
        <p:sp>
          <p:nvSpPr>
            <p:cNvPr id="11" name="TextBox 11"/>
            <p:cNvSpPr txBox="1"/>
            <p:nvPr/>
          </p:nvSpPr>
          <p:spPr>
            <a:xfrm>
              <a:off x="0" y="-28575"/>
              <a:ext cx="2940102" cy="1348181"/>
            </a:xfrm>
            <a:prstGeom prst="rect">
              <a:avLst/>
            </a:prstGeom>
          </p:spPr>
          <p:txBody>
            <a:bodyPr lIns="50800" tIns="50800" rIns="50800" bIns="50800" rtlCol="0" anchor="ctr"/>
            <a:lstStyle/>
            <a:p>
              <a:pPr algn="ctr">
                <a:lnSpc>
                  <a:spcPts val="2595"/>
                </a:lnSpc>
              </a:pPr>
              <a:endParaRPr/>
            </a:p>
          </p:txBody>
        </p:sp>
      </p:grpSp>
      <p:grpSp>
        <p:nvGrpSpPr>
          <p:cNvPr id="12" name="Group 12"/>
          <p:cNvGrpSpPr/>
          <p:nvPr/>
        </p:nvGrpSpPr>
        <p:grpSpPr>
          <a:xfrm>
            <a:off x="13434879" y="6107477"/>
            <a:ext cx="3219933" cy="788534"/>
            <a:chOff x="0" y="0"/>
            <a:chExt cx="1520437" cy="372342"/>
          </a:xfrm>
        </p:grpSpPr>
        <p:sp>
          <p:nvSpPr>
            <p:cNvPr id="13" name="Freeform 1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14" name="Group 14"/>
          <p:cNvGrpSpPr/>
          <p:nvPr/>
        </p:nvGrpSpPr>
        <p:grpSpPr>
          <a:xfrm>
            <a:off x="13434879" y="3742403"/>
            <a:ext cx="3219933" cy="788534"/>
            <a:chOff x="0" y="0"/>
            <a:chExt cx="1520437" cy="372342"/>
          </a:xfrm>
        </p:grpSpPr>
        <p:sp>
          <p:nvSpPr>
            <p:cNvPr id="15" name="Freeform 1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16" name="Group 16"/>
          <p:cNvGrpSpPr/>
          <p:nvPr/>
        </p:nvGrpSpPr>
        <p:grpSpPr>
          <a:xfrm>
            <a:off x="7997168" y="5679953"/>
            <a:ext cx="2938521" cy="719618"/>
            <a:chOff x="0" y="0"/>
            <a:chExt cx="1520437" cy="372342"/>
          </a:xfrm>
        </p:grpSpPr>
        <p:sp>
          <p:nvSpPr>
            <p:cNvPr id="17" name="Freeform 1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18" name="Group 18"/>
          <p:cNvGrpSpPr/>
          <p:nvPr/>
        </p:nvGrpSpPr>
        <p:grpSpPr>
          <a:xfrm>
            <a:off x="13434879" y="4530937"/>
            <a:ext cx="3219933" cy="788534"/>
            <a:chOff x="0" y="0"/>
            <a:chExt cx="1520437" cy="372342"/>
          </a:xfrm>
        </p:grpSpPr>
        <p:sp>
          <p:nvSpPr>
            <p:cNvPr id="19" name="Freeform 1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20" name="Group 20"/>
          <p:cNvGrpSpPr/>
          <p:nvPr/>
        </p:nvGrpSpPr>
        <p:grpSpPr>
          <a:xfrm>
            <a:off x="13434879" y="5289585"/>
            <a:ext cx="3219933" cy="788534"/>
            <a:chOff x="0" y="0"/>
            <a:chExt cx="1520437" cy="372342"/>
          </a:xfrm>
        </p:grpSpPr>
        <p:sp>
          <p:nvSpPr>
            <p:cNvPr id="21" name="Freeform 2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22" name="Group 22"/>
          <p:cNvGrpSpPr/>
          <p:nvPr/>
        </p:nvGrpSpPr>
        <p:grpSpPr>
          <a:xfrm>
            <a:off x="7997168" y="6509017"/>
            <a:ext cx="2938521" cy="719618"/>
            <a:chOff x="0" y="0"/>
            <a:chExt cx="1520437" cy="372342"/>
          </a:xfrm>
        </p:grpSpPr>
        <p:sp>
          <p:nvSpPr>
            <p:cNvPr id="23" name="Freeform 2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24" name="TextBox 24"/>
          <p:cNvSpPr txBox="1"/>
          <p:nvPr/>
        </p:nvSpPr>
        <p:spPr>
          <a:xfrm>
            <a:off x="347832" y="1542562"/>
            <a:ext cx="9682484"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Compare and Jump</a:t>
            </a:r>
          </a:p>
        </p:txBody>
      </p:sp>
      <p:sp>
        <p:nvSpPr>
          <p:cNvPr id="25" name="TextBox 25"/>
          <p:cNvSpPr txBox="1"/>
          <p:nvPr/>
        </p:nvSpPr>
        <p:spPr>
          <a:xfrm>
            <a:off x="1843738" y="3873871"/>
            <a:ext cx="2190786" cy="562705"/>
          </a:xfrm>
          <a:prstGeom prst="rect">
            <a:avLst/>
          </a:prstGeom>
        </p:spPr>
        <p:txBody>
          <a:bodyPr lIns="0" tIns="0" rIns="0" bIns="0" rtlCol="0" anchor="t">
            <a:spAutoFit/>
          </a:bodyPr>
          <a:lstStyle/>
          <a:p>
            <a:pPr algn="ctr">
              <a:lnSpc>
                <a:spcPts val="4629"/>
              </a:lnSpc>
              <a:spcBef>
                <a:spcPct val="0"/>
              </a:spcBef>
            </a:pPr>
            <a:r>
              <a:rPr lang="en-US" sz="3306">
                <a:solidFill>
                  <a:srgbClr val="FFFFFF"/>
                </a:solidFill>
                <a:latin typeface="Open Sans"/>
                <a:ea typeface="Open Sans"/>
                <a:cs typeface="Open Sans"/>
                <a:sym typeface="Open Sans"/>
              </a:rPr>
              <a:t>JPN &lt;200&gt;</a:t>
            </a:r>
          </a:p>
        </p:txBody>
      </p:sp>
      <p:sp>
        <p:nvSpPr>
          <p:cNvPr id="26" name="TextBox 26"/>
          <p:cNvSpPr txBox="1"/>
          <p:nvPr/>
        </p:nvSpPr>
        <p:spPr>
          <a:xfrm>
            <a:off x="14530655" y="6167260"/>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17</a:t>
            </a:r>
          </a:p>
        </p:txBody>
      </p:sp>
      <p:sp>
        <p:nvSpPr>
          <p:cNvPr id="27" name="TextBox 27"/>
          <p:cNvSpPr txBox="1"/>
          <p:nvPr/>
        </p:nvSpPr>
        <p:spPr>
          <a:xfrm>
            <a:off x="12128080" y="6167260"/>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a:t>
            </a:r>
          </a:p>
        </p:txBody>
      </p:sp>
      <p:sp>
        <p:nvSpPr>
          <p:cNvPr id="28" name="TextBox 28"/>
          <p:cNvSpPr txBox="1"/>
          <p:nvPr/>
        </p:nvSpPr>
        <p:spPr>
          <a:xfrm>
            <a:off x="14530655" y="3802186"/>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100</a:t>
            </a:r>
          </a:p>
        </p:txBody>
      </p:sp>
      <p:sp>
        <p:nvSpPr>
          <p:cNvPr id="29" name="TextBox 29"/>
          <p:cNvSpPr txBox="1"/>
          <p:nvPr/>
        </p:nvSpPr>
        <p:spPr>
          <a:xfrm>
            <a:off x="12380552" y="3789155"/>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17</a:t>
            </a:r>
          </a:p>
        </p:txBody>
      </p:sp>
      <p:sp>
        <p:nvSpPr>
          <p:cNvPr id="30" name="TextBox 30"/>
          <p:cNvSpPr txBox="1"/>
          <p:nvPr/>
        </p:nvSpPr>
        <p:spPr>
          <a:xfrm>
            <a:off x="9287214" y="5728684"/>
            <a:ext cx="339286"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17</a:t>
            </a:r>
          </a:p>
        </p:txBody>
      </p:sp>
      <p:sp>
        <p:nvSpPr>
          <p:cNvPr id="31" name="TextBox 31"/>
          <p:cNvSpPr txBox="1"/>
          <p:nvPr/>
        </p:nvSpPr>
        <p:spPr>
          <a:xfrm>
            <a:off x="6888928" y="5711241"/>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PC</a:t>
            </a:r>
          </a:p>
        </p:txBody>
      </p:sp>
      <p:sp>
        <p:nvSpPr>
          <p:cNvPr id="32" name="TextBox 32"/>
          <p:cNvSpPr txBox="1"/>
          <p:nvPr/>
        </p:nvSpPr>
        <p:spPr>
          <a:xfrm>
            <a:off x="14530655" y="4590720"/>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200</a:t>
            </a:r>
          </a:p>
        </p:txBody>
      </p:sp>
      <p:sp>
        <p:nvSpPr>
          <p:cNvPr id="33" name="TextBox 33"/>
          <p:cNvSpPr txBox="1"/>
          <p:nvPr/>
        </p:nvSpPr>
        <p:spPr>
          <a:xfrm>
            <a:off x="12380552" y="4577689"/>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18</a:t>
            </a:r>
          </a:p>
        </p:txBody>
      </p:sp>
      <p:sp>
        <p:nvSpPr>
          <p:cNvPr id="34" name="TextBox 34"/>
          <p:cNvSpPr txBox="1"/>
          <p:nvPr/>
        </p:nvSpPr>
        <p:spPr>
          <a:xfrm>
            <a:off x="14530655" y="5349368"/>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300</a:t>
            </a:r>
          </a:p>
        </p:txBody>
      </p:sp>
      <p:sp>
        <p:nvSpPr>
          <p:cNvPr id="35" name="TextBox 35"/>
          <p:cNvSpPr txBox="1"/>
          <p:nvPr/>
        </p:nvSpPr>
        <p:spPr>
          <a:xfrm>
            <a:off x="12382814" y="5390933"/>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19</a:t>
            </a:r>
          </a:p>
        </p:txBody>
      </p:sp>
      <p:sp>
        <p:nvSpPr>
          <p:cNvPr id="36" name="TextBox 36"/>
          <p:cNvSpPr txBox="1"/>
          <p:nvPr/>
        </p:nvSpPr>
        <p:spPr>
          <a:xfrm>
            <a:off x="8796672" y="6540305"/>
            <a:ext cx="1339513"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300</a:t>
            </a:r>
          </a:p>
        </p:txBody>
      </p:sp>
      <p:sp>
        <p:nvSpPr>
          <p:cNvPr id="37" name="TextBox 37"/>
          <p:cNvSpPr txBox="1"/>
          <p:nvPr/>
        </p:nvSpPr>
        <p:spPr>
          <a:xfrm>
            <a:off x="6888928" y="6540305"/>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ACC</a:t>
            </a:r>
          </a:p>
        </p:txBody>
      </p:sp>
      <p:sp>
        <p:nvSpPr>
          <p:cNvPr id="38" name="TextBox 38"/>
          <p:cNvSpPr txBox="1"/>
          <p:nvPr/>
        </p:nvSpPr>
        <p:spPr>
          <a:xfrm>
            <a:off x="347832" y="3148608"/>
            <a:ext cx="5205431" cy="514334"/>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Instruction</a:t>
            </a:r>
          </a:p>
        </p:txBody>
      </p:sp>
      <p:sp>
        <p:nvSpPr>
          <p:cNvPr id="39" name="TextBox 39"/>
          <p:cNvSpPr txBox="1"/>
          <p:nvPr/>
        </p:nvSpPr>
        <p:spPr>
          <a:xfrm>
            <a:off x="784707" y="4757146"/>
            <a:ext cx="4768556" cy="788281"/>
          </a:xfrm>
          <a:prstGeom prst="rect">
            <a:avLst/>
          </a:prstGeom>
        </p:spPr>
        <p:txBody>
          <a:bodyPr lIns="0" tIns="0" rIns="0" bIns="0" rtlCol="0" anchor="t">
            <a:spAutoFit/>
          </a:bodyPr>
          <a:lstStyle/>
          <a:p>
            <a:pPr algn="ctr">
              <a:lnSpc>
                <a:spcPts val="3180"/>
              </a:lnSpc>
              <a:spcBef>
                <a:spcPct val="0"/>
              </a:spcBef>
            </a:pPr>
            <a:r>
              <a:rPr lang="en-US" sz="2271">
                <a:solidFill>
                  <a:srgbClr val="000000"/>
                </a:solidFill>
                <a:latin typeface="Open Sans"/>
                <a:ea typeface="Open Sans"/>
                <a:cs typeface="Open Sans"/>
                <a:sym typeface="Open Sans"/>
              </a:rPr>
              <a:t>Jump to &lt;200&gt; if the status flag in the status register is false. </a:t>
            </a:r>
          </a:p>
        </p:txBody>
      </p:sp>
      <p:grpSp>
        <p:nvGrpSpPr>
          <p:cNvPr id="40" name="Group 40"/>
          <p:cNvGrpSpPr/>
          <p:nvPr/>
        </p:nvGrpSpPr>
        <p:grpSpPr>
          <a:xfrm>
            <a:off x="13409732" y="7410360"/>
            <a:ext cx="3219933" cy="788534"/>
            <a:chOff x="0" y="0"/>
            <a:chExt cx="1520437" cy="372342"/>
          </a:xfrm>
        </p:grpSpPr>
        <p:sp>
          <p:nvSpPr>
            <p:cNvPr id="41" name="Freeform 4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42" name="TextBox 42"/>
          <p:cNvSpPr txBox="1"/>
          <p:nvPr/>
        </p:nvSpPr>
        <p:spPr>
          <a:xfrm>
            <a:off x="14505509" y="7470143"/>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18</a:t>
            </a:r>
          </a:p>
        </p:txBody>
      </p:sp>
      <p:sp>
        <p:nvSpPr>
          <p:cNvPr id="43" name="TextBox 43"/>
          <p:cNvSpPr txBox="1"/>
          <p:nvPr/>
        </p:nvSpPr>
        <p:spPr>
          <a:xfrm>
            <a:off x="12102933" y="7470143"/>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200</a:t>
            </a:r>
          </a:p>
        </p:txBody>
      </p:sp>
      <p:sp>
        <p:nvSpPr>
          <p:cNvPr id="44" name="TextBox 44"/>
          <p:cNvSpPr txBox="1"/>
          <p:nvPr/>
        </p:nvSpPr>
        <p:spPr>
          <a:xfrm>
            <a:off x="13409732" y="6773444"/>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a:t>
            </a:r>
          </a:p>
        </p:txBody>
      </p:sp>
      <p:sp>
        <p:nvSpPr>
          <p:cNvPr id="45" name="TextBox 45"/>
          <p:cNvSpPr txBox="1"/>
          <p:nvPr/>
        </p:nvSpPr>
        <p:spPr>
          <a:xfrm>
            <a:off x="6888928" y="4830037"/>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SR</a:t>
            </a:r>
          </a:p>
        </p:txBody>
      </p:sp>
      <p:grpSp>
        <p:nvGrpSpPr>
          <p:cNvPr id="46" name="Group 46"/>
          <p:cNvGrpSpPr/>
          <p:nvPr/>
        </p:nvGrpSpPr>
        <p:grpSpPr>
          <a:xfrm>
            <a:off x="7997168" y="4798749"/>
            <a:ext cx="2938521" cy="719618"/>
            <a:chOff x="0" y="0"/>
            <a:chExt cx="1520437" cy="372342"/>
          </a:xfrm>
        </p:grpSpPr>
        <p:sp>
          <p:nvSpPr>
            <p:cNvPr id="47" name="Freeform 4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1495"/>
            </a:solidFill>
          </p:spPr>
          <p:txBody>
            <a:bodyPr/>
            <a:lstStyle/>
            <a:p>
              <a:endParaRPr lang="en-PH"/>
            </a:p>
          </p:txBody>
        </p:sp>
      </p:grpSp>
      <p:sp>
        <p:nvSpPr>
          <p:cNvPr id="48" name="TextBox 48"/>
          <p:cNvSpPr txBox="1"/>
          <p:nvPr/>
        </p:nvSpPr>
        <p:spPr>
          <a:xfrm>
            <a:off x="8997177" y="4835981"/>
            <a:ext cx="919358"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0</a:t>
            </a:r>
          </a:p>
        </p:txBody>
      </p:sp>
      <p:sp>
        <p:nvSpPr>
          <p:cNvPr id="49" name="TextBox 49"/>
          <p:cNvSpPr txBox="1"/>
          <p:nvPr/>
        </p:nvSpPr>
        <p:spPr>
          <a:xfrm>
            <a:off x="10548964" y="2688678"/>
            <a:ext cx="2493738" cy="869863"/>
          </a:xfrm>
          <a:prstGeom prst="rect">
            <a:avLst/>
          </a:prstGeom>
        </p:spPr>
        <p:txBody>
          <a:bodyPr lIns="0" tIns="0" rIns="0" bIns="0" rtlCol="0" anchor="t">
            <a:spAutoFit/>
          </a:bodyPr>
          <a:lstStyle/>
          <a:p>
            <a:pPr algn="ctr">
              <a:lnSpc>
                <a:spcPts val="6497"/>
              </a:lnSpc>
            </a:pPr>
            <a:r>
              <a:rPr lang="en-US" sz="6497" b="1">
                <a:solidFill>
                  <a:srgbClr val="FF0099"/>
                </a:solidFill>
                <a:latin typeface="Big Shoulders Display Bold"/>
                <a:ea typeface="Big Shoulders Display Bold"/>
                <a:cs typeface="Big Shoulders Display Bold"/>
                <a:sym typeface="Big Shoulders Display Bold"/>
              </a:rPr>
              <a:t>BEFORE</a:t>
            </a:r>
          </a:p>
        </p:txBody>
      </p:sp>
      <p:grpSp>
        <p:nvGrpSpPr>
          <p:cNvPr id="50" name="Group 50"/>
          <p:cNvGrpSpPr/>
          <p:nvPr/>
        </p:nvGrpSpPr>
        <p:grpSpPr>
          <a:xfrm>
            <a:off x="1450223" y="8816790"/>
            <a:ext cx="3276218" cy="762473"/>
            <a:chOff x="0" y="0"/>
            <a:chExt cx="910857" cy="211983"/>
          </a:xfrm>
        </p:grpSpPr>
        <p:sp>
          <p:nvSpPr>
            <p:cNvPr id="51" name="Freeform 51"/>
            <p:cNvSpPr/>
            <p:nvPr/>
          </p:nvSpPr>
          <p:spPr>
            <a:xfrm>
              <a:off x="0" y="0"/>
              <a:ext cx="910857" cy="211983"/>
            </a:xfrm>
            <a:custGeom>
              <a:avLst/>
              <a:gdLst/>
              <a:ahLst/>
              <a:cxnLst/>
              <a:rect l="l" t="t" r="r" b="b"/>
              <a:pathLst>
                <a:path w="910857" h="211983">
                  <a:moveTo>
                    <a:pt x="105992" y="0"/>
                  </a:moveTo>
                  <a:lnTo>
                    <a:pt x="804865" y="0"/>
                  </a:lnTo>
                  <a:cubicBezTo>
                    <a:pt x="832976" y="0"/>
                    <a:pt x="859935" y="11167"/>
                    <a:pt x="879812" y="31044"/>
                  </a:cubicBezTo>
                  <a:cubicBezTo>
                    <a:pt x="899690" y="50922"/>
                    <a:pt x="910857" y="77881"/>
                    <a:pt x="910857" y="105992"/>
                  </a:cubicBezTo>
                  <a:lnTo>
                    <a:pt x="910857" y="105992"/>
                  </a:lnTo>
                  <a:cubicBezTo>
                    <a:pt x="910857" y="134102"/>
                    <a:pt x="899690" y="161062"/>
                    <a:pt x="879812" y="180939"/>
                  </a:cubicBezTo>
                  <a:cubicBezTo>
                    <a:pt x="859935" y="200816"/>
                    <a:pt x="832976" y="211983"/>
                    <a:pt x="804865"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FFDE59"/>
            </a:solidFill>
          </p:spPr>
          <p:txBody>
            <a:bodyPr/>
            <a:lstStyle/>
            <a:p>
              <a:endParaRPr lang="en-PH"/>
            </a:p>
          </p:txBody>
        </p:sp>
        <p:sp>
          <p:nvSpPr>
            <p:cNvPr id="52" name="TextBox 52"/>
            <p:cNvSpPr txBox="1"/>
            <p:nvPr/>
          </p:nvSpPr>
          <p:spPr>
            <a:xfrm>
              <a:off x="0" y="-28575"/>
              <a:ext cx="910857" cy="240558"/>
            </a:xfrm>
            <a:prstGeom prst="rect">
              <a:avLst/>
            </a:prstGeom>
          </p:spPr>
          <p:txBody>
            <a:bodyPr lIns="50800" tIns="50800" rIns="50800" bIns="50800" rtlCol="0" anchor="ctr"/>
            <a:lstStyle/>
            <a:p>
              <a:pPr algn="ctr">
                <a:lnSpc>
                  <a:spcPts val="2595"/>
                </a:lnSpc>
              </a:pPr>
              <a:endParaRPr/>
            </a:p>
          </p:txBody>
        </p:sp>
      </p:grpSp>
      <p:grpSp>
        <p:nvGrpSpPr>
          <p:cNvPr id="53" name="Group 53"/>
          <p:cNvGrpSpPr/>
          <p:nvPr/>
        </p:nvGrpSpPr>
        <p:grpSpPr>
          <a:xfrm>
            <a:off x="4909647" y="8828947"/>
            <a:ext cx="2615176" cy="762473"/>
            <a:chOff x="0" y="0"/>
            <a:chExt cx="727073" cy="211983"/>
          </a:xfrm>
        </p:grpSpPr>
        <p:sp>
          <p:nvSpPr>
            <p:cNvPr id="54" name="Freeform 54"/>
            <p:cNvSpPr/>
            <p:nvPr/>
          </p:nvSpPr>
          <p:spPr>
            <a:xfrm>
              <a:off x="0" y="0"/>
              <a:ext cx="727073" cy="211983"/>
            </a:xfrm>
            <a:custGeom>
              <a:avLst/>
              <a:gdLst/>
              <a:ahLst/>
              <a:cxnLst/>
              <a:rect l="l" t="t" r="r" b="b"/>
              <a:pathLst>
                <a:path w="727073" h="211983">
                  <a:moveTo>
                    <a:pt x="105992" y="0"/>
                  </a:moveTo>
                  <a:lnTo>
                    <a:pt x="621081" y="0"/>
                  </a:lnTo>
                  <a:cubicBezTo>
                    <a:pt x="649192" y="0"/>
                    <a:pt x="676152" y="11167"/>
                    <a:pt x="696029" y="31044"/>
                  </a:cubicBezTo>
                  <a:cubicBezTo>
                    <a:pt x="715906" y="50922"/>
                    <a:pt x="727073" y="77881"/>
                    <a:pt x="727073" y="105992"/>
                  </a:cubicBezTo>
                  <a:lnTo>
                    <a:pt x="727073" y="105992"/>
                  </a:lnTo>
                  <a:cubicBezTo>
                    <a:pt x="727073" y="134102"/>
                    <a:pt x="715906" y="161062"/>
                    <a:pt x="696029" y="180939"/>
                  </a:cubicBezTo>
                  <a:cubicBezTo>
                    <a:pt x="676152" y="200816"/>
                    <a:pt x="649192" y="211983"/>
                    <a:pt x="621081"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019D97"/>
            </a:solidFill>
          </p:spPr>
          <p:txBody>
            <a:bodyPr/>
            <a:lstStyle/>
            <a:p>
              <a:endParaRPr lang="en-PH"/>
            </a:p>
          </p:txBody>
        </p:sp>
        <p:sp>
          <p:nvSpPr>
            <p:cNvPr id="55" name="TextBox 55"/>
            <p:cNvSpPr txBox="1"/>
            <p:nvPr/>
          </p:nvSpPr>
          <p:spPr>
            <a:xfrm>
              <a:off x="0" y="-28575"/>
              <a:ext cx="727073" cy="240558"/>
            </a:xfrm>
            <a:prstGeom prst="rect">
              <a:avLst/>
            </a:prstGeom>
          </p:spPr>
          <p:txBody>
            <a:bodyPr lIns="50800" tIns="50800" rIns="50800" bIns="50800" rtlCol="0" anchor="ctr"/>
            <a:lstStyle/>
            <a:p>
              <a:pPr algn="ctr">
                <a:lnSpc>
                  <a:spcPts val="2595"/>
                </a:lnSpc>
              </a:pPr>
              <a:endParaRPr/>
            </a:p>
          </p:txBody>
        </p:sp>
      </p:grpSp>
      <p:grpSp>
        <p:nvGrpSpPr>
          <p:cNvPr id="56" name="Group 56"/>
          <p:cNvGrpSpPr/>
          <p:nvPr/>
        </p:nvGrpSpPr>
        <p:grpSpPr>
          <a:xfrm>
            <a:off x="7797108" y="8828947"/>
            <a:ext cx="9256330" cy="762473"/>
            <a:chOff x="0" y="0"/>
            <a:chExt cx="2573452" cy="211983"/>
          </a:xfrm>
        </p:grpSpPr>
        <p:sp>
          <p:nvSpPr>
            <p:cNvPr id="57" name="Freeform 57"/>
            <p:cNvSpPr/>
            <p:nvPr/>
          </p:nvSpPr>
          <p:spPr>
            <a:xfrm>
              <a:off x="0" y="0"/>
              <a:ext cx="2573452" cy="211983"/>
            </a:xfrm>
            <a:custGeom>
              <a:avLst/>
              <a:gdLst/>
              <a:ahLst/>
              <a:cxnLst/>
              <a:rect l="l" t="t" r="r" b="b"/>
              <a:pathLst>
                <a:path w="2573452" h="211983">
                  <a:moveTo>
                    <a:pt x="42656" y="0"/>
                  </a:moveTo>
                  <a:lnTo>
                    <a:pt x="2530796" y="0"/>
                  </a:lnTo>
                  <a:cubicBezTo>
                    <a:pt x="2542109" y="0"/>
                    <a:pt x="2552959" y="4494"/>
                    <a:pt x="2560958" y="12494"/>
                  </a:cubicBezTo>
                  <a:cubicBezTo>
                    <a:pt x="2568958" y="20493"/>
                    <a:pt x="2573452" y="31343"/>
                    <a:pt x="2573452" y="42656"/>
                  </a:cubicBezTo>
                  <a:lnTo>
                    <a:pt x="2573452" y="169327"/>
                  </a:lnTo>
                  <a:cubicBezTo>
                    <a:pt x="2573452" y="192886"/>
                    <a:pt x="2554354" y="211983"/>
                    <a:pt x="2530796" y="211983"/>
                  </a:cubicBezTo>
                  <a:lnTo>
                    <a:pt x="42656" y="211983"/>
                  </a:lnTo>
                  <a:cubicBezTo>
                    <a:pt x="19098" y="211983"/>
                    <a:pt x="0" y="192886"/>
                    <a:pt x="0" y="169327"/>
                  </a:cubicBezTo>
                  <a:lnTo>
                    <a:pt x="0" y="42656"/>
                  </a:lnTo>
                  <a:cubicBezTo>
                    <a:pt x="0" y="31343"/>
                    <a:pt x="4494" y="20493"/>
                    <a:pt x="12494" y="12494"/>
                  </a:cubicBezTo>
                  <a:cubicBezTo>
                    <a:pt x="20493" y="4494"/>
                    <a:pt x="31343" y="0"/>
                    <a:pt x="42656" y="0"/>
                  </a:cubicBezTo>
                  <a:close/>
                </a:path>
              </a:pathLst>
            </a:custGeom>
            <a:solidFill>
              <a:srgbClr val="642EC7"/>
            </a:solidFill>
          </p:spPr>
          <p:txBody>
            <a:bodyPr/>
            <a:lstStyle/>
            <a:p>
              <a:endParaRPr lang="en-PH"/>
            </a:p>
          </p:txBody>
        </p:sp>
        <p:sp>
          <p:nvSpPr>
            <p:cNvPr id="58" name="TextBox 58"/>
            <p:cNvSpPr txBox="1"/>
            <p:nvPr/>
          </p:nvSpPr>
          <p:spPr>
            <a:xfrm>
              <a:off x="0" y="-28575"/>
              <a:ext cx="2573452" cy="240558"/>
            </a:xfrm>
            <a:prstGeom prst="rect">
              <a:avLst/>
            </a:prstGeom>
          </p:spPr>
          <p:txBody>
            <a:bodyPr lIns="50800" tIns="50800" rIns="50800" bIns="50800" rtlCol="0" anchor="ctr"/>
            <a:lstStyle/>
            <a:p>
              <a:pPr algn="ctr">
                <a:lnSpc>
                  <a:spcPts val="2595"/>
                </a:lnSpc>
              </a:pPr>
              <a:endParaRPr/>
            </a:p>
          </p:txBody>
        </p:sp>
      </p:grpSp>
      <p:sp>
        <p:nvSpPr>
          <p:cNvPr id="59" name="TextBox 59"/>
          <p:cNvSpPr txBox="1"/>
          <p:nvPr/>
        </p:nvSpPr>
        <p:spPr>
          <a:xfrm>
            <a:off x="1698019" y="8873447"/>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JPN</a:t>
            </a:r>
          </a:p>
        </p:txBody>
      </p:sp>
      <p:sp>
        <p:nvSpPr>
          <p:cNvPr id="60" name="TextBox 60"/>
          <p:cNvSpPr txBox="1"/>
          <p:nvPr/>
        </p:nvSpPr>
        <p:spPr>
          <a:xfrm>
            <a:off x="5219105" y="8948979"/>
            <a:ext cx="1837542"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&lt;Address&gt;</a:t>
            </a:r>
          </a:p>
        </p:txBody>
      </p:sp>
      <p:sp>
        <p:nvSpPr>
          <p:cNvPr id="61" name="TextBox 61"/>
          <p:cNvSpPr txBox="1"/>
          <p:nvPr/>
        </p:nvSpPr>
        <p:spPr>
          <a:xfrm>
            <a:off x="8020122" y="8822107"/>
            <a:ext cx="8573570" cy="685165"/>
          </a:xfrm>
          <a:prstGeom prst="rect">
            <a:avLst/>
          </a:prstGeom>
        </p:spPr>
        <p:txBody>
          <a:bodyPr lIns="0" tIns="0" rIns="0" bIns="0" rtlCol="0" anchor="t">
            <a:spAutoFit/>
          </a:bodyPr>
          <a:lstStyle/>
          <a:p>
            <a:pPr algn="l">
              <a:lnSpc>
                <a:spcPts val="2659"/>
              </a:lnSpc>
              <a:spcBef>
                <a:spcPct val="0"/>
              </a:spcBef>
            </a:pPr>
            <a:r>
              <a:rPr lang="en-US" sz="1899">
                <a:solidFill>
                  <a:srgbClr val="FFFFFF"/>
                </a:solidFill>
                <a:latin typeface="Sailors"/>
                <a:ea typeface="Sailors"/>
                <a:cs typeface="Sailors"/>
                <a:sym typeface="Sailors"/>
              </a:rPr>
              <a:t>following a compare instruction, jump to &lt;address&gt; if the compare was false. </a:t>
            </a:r>
          </a:p>
        </p:txBody>
      </p:sp>
      <p:sp>
        <p:nvSpPr>
          <p:cNvPr id="62" name="TextBox 62"/>
          <p:cNvSpPr txBox="1"/>
          <p:nvPr/>
        </p:nvSpPr>
        <p:spPr>
          <a:xfrm>
            <a:off x="165271" y="185810"/>
            <a:ext cx="8921288" cy="493638"/>
          </a:xfrm>
          <a:prstGeom prst="rect">
            <a:avLst/>
          </a:prstGeom>
        </p:spPr>
        <p:txBody>
          <a:bodyPr lIns="0" tIns="0" rIns="0" bIns="0" rtlCol="0" anchor="t">
            <a:spAutoFit/>
          </a:bodyPr>
          <a:lstStyle/>
          <a:p>
            <a:pPr marL="0" lvl="0" indent="0" algn="l">
              <a:lnSpc>
                <a:spcPts val="3615"/>
              </a:lnSpc>
              <a:spcBef>
                <a:spcPct val="0"/>
              </a:spcBef>
            </a:pPr>
            <a:r>
              <a:rPr lang="en-US" sz="3228" b="1" spc="-96">
                <a:solidFill>
                  <a:srgbClr val="FFFFFF"/>
                </a:solidFill>
                <a:latin typeface="Poppins Bold"/>
                <a:ea typeface="Poppins Bold"/>
                <a:cs typeface="Poppins Bold"/>
                <a:sym typeface="Poppins Bold"/>
              </a:rPr>
              <a:t>6.6 Instruction Set in Assembly Language</a:t>
            </a:r>
          </a:p>
        </p:txBody>
      </p:sp>
    </p:spTree>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1753466" y="3777241"/>
            <a:ext cx="2394164" cy="903705"/>
            <a:chOff x="0" y="0"/>
            <a:chExt cx="630562" cy="238013"/>
          </a:xfrm>
        </p:grpSpPr>
        <p:sp>
          <p:nvSpPr>
            <p:cNvPr id="7" name="Freeform 7"/>
            <p:cNvSpPr/>
            <p:nvPr/>
          </p:nvSpPr>
          <p:spPr>
            <a:xfrm>
              <a:off x="0" y="0"/>
              <a:ext cx="630562" cy="238013"/>
            </a:xfrm>
            <a:custGeom>
              <a:avLst/>
              <a:gdLst/>
              <a:ahLst/>
              <a:cxnLst/>
              <a:rect l="l" t="t" r="r" b="b"/>
              <a:pathLst>
                <a:path w="630562" h="238013">
                  <a:moveTo>
                    <a:pt x="119006" y="0"/>
                  </a:moveTo>
                  <a:lnTo>
                    <a:pt x="511555" y="0"/>
                  </a:lnTo>
                  <a:cubicBezTo>
                    <a:pt x="577281" y="0"/>
                    <a:pt x="630562" y="53281"/>
                    <a:pt x="630562" y="119006"/>
                  </a:cubicBezTo>
                  <a:lnTo>
                    <a:pt x="630562" y="119006"/>
                  </a:lnTo>
                  <a:cubicBezTo>
                    <a:pt x="630562" y="150569"/>
                    <a:pt x="618024" y="180839"/>
                    <a:pt x="595705" y="203157"/>
                  </a:cubicBezTo>
                  <a:cubicBezTo>
                    <a:pt x="573387" y="225475"/>
                    <a:pt x="543118" y="238013"/>
                    <a:pt x="511555" y="238013"/>
                  </a:cubicBezTo>
                  <a:lnTo>
                    <a:pt x="119006" y="238013"/>
                  </a:lnTo>
                  <a:cubicBezTo>
                    <a:pt x="53281" y="238013"/>
                    <a:pt x="0" y="184732"/>
                    <a:pt x="0" y="119006"/>
                  </a:cubicBezTo>
                  <a:lnTo>
                    <a:pt x="0" y="119006"/>
                  </a:lnTo>
                  <a:cubicBezTo>
                    <a:pt x="0" y="53281"/>
                    <a:pt x="53281" y="0"/>
                    <a:pt x="119006" y="0"/>
                  </a:cubicBezTo>
                  <a:close/>
                </a:path>
              </a:pathLst>
            </a:custGeom>
            <a:solidFill>
              <a:srgbClr val="3F4042"/>
            </a:solidFill>
          </p:spPr>
          <p:txBody>
            <a:bodyPr/>
            <a:lstStyle/>
            <a:p>
              <a:endParaRPr lang="en-PH"/>
            </a:p>
          </p:txBody>
        </p:sp>
        <p:sp>
          <p:nvSpPr>
            <p:cNvPr id="8" name="TextBox 8"/>
            <p:cNvSpPr txBox="1"/>
            <p:nvPr/>
          </p:nvSpPr>
          <p:spPr>
            <a:xfrm>
              <a:off x="0" y="-28575"/>
              <a:ext cx="630562" cy="266588"/>
            </a:xfrm>
            <a:prstGeom prst="rect">
              <a:avLst/>
            </a:prstGeom>
          </p:spPr>
          <p:txBody>
            <a:bodyPr lIns="50800" tIns="50800" rIns="50800" bIns="50800" rtlCol="0" anchor="ctr"/>
            <a:lstStyle/>
            <a:p>
              <a:pPr algn="ctr">
                <a:lnSpc>
                  <a:spcPts val="2595"/>
                </a:lnSpc>
              </a:pPr>
              <a:endParaRPr/>
            </a:p>
          </p:txBody>
        </p:sp>
      </p:grpSp>
      <p:grpSp>
        <p:nvGrpSpPr>
          <p:cNvPr id="9" name="Group 9"/>
          <p:cNvGrpSpPr/>
          <p:nvPr/>
        </p:nvGrpSpPr>
        <p:grpSpPr>
          <a:xfrm>
            <a:off x="6214234" y="3482562"/>
            <a:ext cx="11163198" cy="5010378"/>
            <a:chOff x="0" y="0"/>
            <a:chExt cx="2940102" cy="1319606"/>
          </a:xfrm>
        </p:grpSpPr>
        <p:sp>
          <p:nvSpPr>
            <p:cNvPr id="10" name="Freeform 10"/>
            <p:cNvSpPr/>
            <p:nvPr/>
          </p:nvSpPr>
          <p:spPr>
            <a:xfrm>
              <a:off x="0" y="0"/>
              <a:ext cx="2940102" cy="1319606"/>
            </a:xfrm>
            <a:custGeom>
              <a:avLst/>
              <a:gdLst/>
              <a:ahLst/>
              <a:cxnLst/>
              <a:rect l="l" t="t" r="r" b="b"/>
              <a:pathLst>
                <a:path w="2940102" h="1319606">
                  <a:moveTo>
                    <a:pt x="35370" y="0"/>
                  </a:moveTo>
                  <a:lnTo>
                    <a:pt x="2904732" y="0"/>
                  </a:lnTo>
                  <a:cubicBezTo>
                    <a:pt x="2924266" y="0"/>
                    <a:pt x="2940102" y="15836"/>
                    <a:pt x="2940102" y="35370"/>
                  </a:cubicBezTo>
                  <a:lnTo>
                    <a:pt x="2940102" y="1284236"/>
                  </a:lnTo>
                  <a:cubicBezTo>
                    <a:pt x="2940102" y="1303770"/>
                    <a:pt x="2924266" y="1319606"/>
                    <a:pt x="2904732" y="1319606"/>
                  </a:cubicBezTo>
                  <a:lnTo>
                    <a:pt x="35370" y="1319606"/>
                  </a:lnTo>
                  <a:cubicBezTo>
                    <a:pt x="15836" y="1319606"/>
                    <a:pt x="0" y="1303770"/>
                    <a:pt x="0" y="1284236"/>
                  </a:cubicBezTo>
                  <a:lnTo>
                    <a:pt x="0" y="35370"/>
                  </a:lnTo>
                  <a:cubicBezTo>
                    <a:pt x="0" y="15836"/>
                    <a:pt x="15836" y="0"/>
                    <a:pt x="35370" y="0"/>
                  </a:cubicBezTo>
                  <a:close/>
                </a:path>
              </a:pathLst>
            </a:custGeom>
            <a:solidFill>
              <a:srgbClr val="EFEFEF"/>
            </a:solidFill>
          </p:spPr>
          <p:txBody>
            <a:bodyPr/>
            <a:lstStyle/>
            <a:p>
              <a:endParaRPr lang="en-PH"/>
            </a:p>
          </p:txBody>
        </p:sp>
        <p:sp>
          <p:nvSpPr>
            <p:cNvPr id="11" name="TextBox 11"/>
            <p:cNvSpPr txBox="1"/>
            <p:nvPr/>
          </p:nvSpPr>
          <p:spPr>
            <a:xfrm>
              <a:off x="0" y="-28575"/>
              <a:ext cx="2940102" cy="1348181"/>
            </a:xfrm>
            <a:prstGeom prst="rect">
              <a:avLst/>
            </a:prstGeom>
          </p:spPr>
          <p:txBody>
            <a:bodyPr lIns="50800" tIns="50800" rIns="50800" bIns="50800" rtlCol="0" anchor="ctr"/>
            <a:lstStyle/>
            <a:p>
              <a:pPr algn="ctr">
                <a:lnSpc>
                  <a:spcPts val="2595"/>
                </a:lnSpc>
              </a:pPr>
              <a:endParaRPr/>
            </a:p>
          </p:txBody>
        </p:sp>
      </p:grpSp>
      <p:grpSp>
        <p:nvGrpSpPr>
          <p:cNvPr id="12" name="Group 12"/>
          <p:cNvGrpSpPr/>
          <p:nvPr/>
        </p:nvGrpSpPr>
        <p:grpSpPr>
          <a:xfrm>
            <a:off x="13434879" y="6107477"/>
            <a:ext cx="3219933" cy="788534"/>
            <a:chOff x="0" y="0"/>
            <a:chExt cx="1520437" cy="372342"/>
          </a:xfrm>
        </p:grpSpPr>
        <p:sp>
          <p:nvSpPr>
            <p:cNvPr id="13" name="Freeform 1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14" name="Group 14"/>
          <p:cNvGrpSpPr/>
          <p:nvPr/>
        </p:nvGrpSpPr>
        <p:grpSpPr>
          <a:xfrm>
            <a:off x="13434879" y="3742403"/>
            <a:ext cx="3219933" cy="788534"/>
            <a:chOff x="0" y="0"/>
            <a:chExt cx="1520437" cy="372342"/>
          </a:xfrm>
        </p:grpSpPr>
        <p:sp>
          <p:nvSpPr>
            <p:cNvPr id="15" name="Freeform 1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16" name="Group 16"/>
          <p:cNvGrpSpPr/>
          <p:nvPr/>
        </p:nvGrpSpPr>
        <p:grpSpPr>
          <a:xfrm>
            <a:off x="7997168" y="5679953"/>
            <a:ext cx="2938521" cy="719618"/>
            <a:chOff x="0" y="0"/>
            <a:chExt cx="1520437" cy="372342"/>
          </a:xfrm>
        </p:grpSpPr>
        <p:sp>
          <p:nvSpPr>
            <p:cNvPr id="17" name="Freeform 1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0099"/>
            </a:solidFill>
          </p:spPr>
          <p:txBody>
            <a:bodyPr/>
            <a:lstStyle/>
            <a:p>
              <a:endParaRPr lang="en-PH"/>
            </a:p>
          </p:txBody>
        </p:sp>
      </p:grpSp>
      <p:grpSp>
        <p:nvGrpSpPr>
          <p:cNvPr id="18" name="Group 18"/>
          <p:cNvGrpSpPr/>
          <p:nvPr/>
        </p:nvGrpSpPr>
        <p:grpSpPr>
          <a:xfrm>
            <a:off x="13434879" y="4530937"/>
            <a:ext cx="3219933" cy="788534"/>
            <a:chOff x="0" y="0"/>
            <a:chExt cx="1520437" cy="372342"/>
          </a:xfrm>
        </p:grpSpPr>
        <p:sp>
          <p:nvSpPr>
            <p:cNvPr id="19" name="Freeform 1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20" name="Group 20"/>
          <p:cNvGrpSpPr/>
          <p:nvPr/>
        </p:nvGrpSpPr>
        <p:grpSpPr>
          <a:xfrm>
            <a:off x="13434879" y="5289585"/>
            <a:ext cx="3219933" cy="788534"/>
            <a:chOff x="0" y="0"/>
            <a:chExt cx="1520437" cy="372342"/>
          </a:xfrm>
        </p:grpSpPr>
        <p:sp>
          <p:nvSpPr>
            <p:cNvPr id="21" name="Freeform 2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22" name="Group 22"/>
          <p:cNvGrpSpPr/>
          <p:nvPr/>
        </p:nvGrpSpPr>
        <p:grpSpPr>
          <a:xfrm>
            <a:off x="7997168" y="6509017"/>
            <a:ext cx="2938521" cy="719618"/>
            <a:chOff x="0" y="0"/>
            <a:chExt cx="1520437" cy="372342"/>
          </a:xfrm>
        </p:grpSpPr>
        <p:sp>
          <p:nvSpPr>
            <p:cNvPr id="23" name="Freeform 2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24" name="TextBox 24"/>
          <p:cNvSpPr txBox="1"/>
          <p:nvPr/>
        </p:nvSpPr>
        <p:spPr>
          <a:xfrm>
            <a:off x="347832" y="1542562"/>
            <a:ext cx="9682484"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Compare and Jump</a:t>
            </a:r>
          </a:p>
        </p:txBody>
      </p:sp>
      <p:sp>
        <p:nvSpPr>
          <p:cNvPr id="25" name="TextBox 25"/>
          <p:cNvSpPr txBox="1"/>
          <p:nvPr/>
        </p:nvSpPr>
        <p:spPr>
          <a:xfrm>
            <a:off x="1843738" y="3873871"/>
            <a:ext cx="2190786" cy="562705"/>
          </a:xfrm>
          <a:prstGeom prst="rect">
            <a:avLst/>
          </a:prstGeom>
        </p:spPr>
        <p:txBody>
          <a:bodyPr lIns="0" tIns="0" rIns="0" bIns="0" rtlCol="0" anchor="t">
            <a:spAutoFit/>
          </a:bodyPr>
          <a:lstStyle/>
          <a:p>
            <a:pPr algn="ctr">
              <a:lnSpc>
                <a:spcPts val="4629"/>
              </a:lnSpc>
              <a:spcBef>
                <a:spcPct val="0"/>
              </a:spcBef>
            </a:pPr>
            <a:r>
              <a:rPr lang="en-US" sz="3306">
                <a:solidFill>
                  <a:srgbClr val="FFFFFF"/>
                </a:solidFill>
                <a:latin typeface="Open Sans"/>
                <a:ea typeface="Open Sans"/>
                <a:cs typeface="Open Sans"/>
                <a:sym typeface="Open Sans"/>
              </a:rPr>
              <a:t>JPN &lt;200&gt;</a:t>
            </a:r>
          </a:p>
        </p:txBody>
      </p:sp>
      <p:sp>
        <p:nvSpPr>
          <p:cNvPr id="26" name="TextBox 26"/>
          <p:cNvSpPr txBox="1"/>
          <p:nvPr/>
        </p:nvSpPr>
        <p:spPr>
          <a:xfrm>
            <a:off x="14530655" y="6167260"/>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17</a:t>
            </a:r>
          </a:p>
        </p:txBody>
      </p:sp>
      <p:sp>
        <p:nvSpPr>
          <p:cNvPr id="27" name="TextBox 27"/>
          <p:cNvSpPr txBox="1"/>
          <p:nvPr/>
        </p:nvSpPr>
        <p:spPr>
          <a:xfrm>
            <a:off x="12128080" y="6167260"/>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a:t>
            </a:r>
          </a:p>
        </p:txBody>
      </p:sp>
      <p:sp>
        <p:nvSpPr>
          <p:cNvPr id="28" name="TextBox 28"/>
          <p:cNvSpPr txBox="1"/>
          <p:nvPr/>
        </p:nvSpPr>
        <p:spPr>
          <a:xfrm>
            <a:off x="14530655" y="3802186"/>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100</a:t>
            </a:r>
          </a:p>
        </p:txBody>
      </p:sp>
      <p:sp>
        <p:nvSpPr>
          <p:cNvPr id="29" name="TextBox 29"/>
          <p:cNvSpPr txBox="1"/>
          <p:nvPr/>
        </p:nvSpPr>
        <p:spPr>
          <a:xfrm>
            <a:off x="12380552" y="3789155"/>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17</a:t>
            </a:r>
          </a:p>
        </p:txBody>
      </p:sp>
      <p:sp>
        <p:nvSpPr>
          <p:cNvPr id="30" name="TextBox 30"/>
          <p:cNvSpPr txBox="1"/>
          <p:nvPr/>
        </p:nvSpPr>
        <p:spPr>
          <a:xfrm>
            <a:off x="9109342" y="5728684"/>
            <a:ext cx="695029"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200</a:t>
            </a:r>
          </a:p>
        </p:txBody>
      </p:sp>
      <p:sp>
        <p:nvSpPr>
          <p:cNvPr id="31" name="TextBox 31"/>
          <p:cNvSpPr txBox="1"/>
          <p:nvPr/>
        </p:nvSpPr>
        <p:spPr>
          <a:xfrm>
            <a:off x="6888928" y="5711241"/>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PC</a:t>
            </a:r>
          </a:p>
        </p:txBody>
      </p:sp>
      <p:sp>
        <p:nvSpPr>
          <p:cNvPr id="32" name="TextBox 32"/>
          <p:cNvSpPr txBox="1"/>
          <p:nvPr/>
        </p:nvSpPr>
        <p:spPr>
          <a:xfrm>
            <a:off x="14530655" y="4590720"/>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200</a:t>
            </a:r>
          </a:p>
        </p:txBody>
      </p:sp>
      <p:sp>
        <p:nvSpPr>
          <p:cNvPr id="33" name="TextBox 33"/>
          <p:cNvSpPr txBox="1"/>
          <p:nvPr/>
        </p:nvSpPr>
        <p:spPr>
          <a:xfrm>
            <a:off x="12380552" y="4577689"/>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18</a:t>
            </a:r>
          </a:p>
        </p:txBody>
      </p:sp>
      <p:sp>
        <p:nvSpPr>
          <p:cNvPr id="34" name="TextBox 34"/>
          <p:cNvSpPr txBox="1"/>
          <p:nvPr/>
        </p:nvSpPr>
        <p:spPr>
          <a:xfrm>
            <a:off x="14530655" y="5349368"/>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300</a:t>
            </a:r>
          </a:p>
        </p:txBody>
      </p:sp>
      <p:sp>
        <p:nvSpPr>
          <p:cNvPr id="35" name="TextBox 35"/>
          <p:cNvSpPr txBox="1"/>
          <p:nvPr/>
        </p:nvSpPr>
        <p:spPr>
          <a:xfrm>
            <a:off x="12382814" y="5390933"/>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19</a:t>
            </a:r>
          </a:p>
        </p:txBody>
      </p:sp>
      <p:sp>
        <p:nvSpPr>
          <p:cNvPr id="36" name="TextBox 36"/>
          <p:cNvSpPr txBox="1"/>
          <p:nvPr/>
        </p:nvSpPr>
        <p:spPr>
          <a:xfrm>
            <a:off x="8796672" y="6540305"/>
            <a:ext cx="1339513"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300</a:t>
            </a:r>
          </a:p>
        </p:txBody>
      </p:sp>
      <p:sp>
        <p:nvSpPr>
          <p:cNvPr id="37" name="TextBox 37"/>
          <p:cNvSpPr txBox="1"/>
          <p:nvPr/>
        </p:nvSpPr>
        <p:spPr>
          <a:xfrm>
            <a:off x="6888928" y="6540305"/>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ACC</a:t>
            </a:r>
          </a:p>
        </p:txBody>
      </p:sp>
      <p:sp>
        <p:nvSpPr>
          <p:cNvPr id="38" name="TextBox 38"/>
          <p:cNvSpPr txBox="1"/>
          <p:nvPr/>
        </p:nvSpPr>
        <p:spPr>
          <a:xfrm>
            <a:off x="347832" y="3148608"/>
            <a:ext cx="5205431" cy="514334"/>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Instruction</a:t>
            </a:r>
          </a:p>
        </p:txBody>
      </p:sp>
      <p:sp>
        <p:nvSpPr>
          <p:cNvPr id="39" name="TextBox 39"/>
          <p:cNvSpPr txBox="1"/>
          <p:nvPr/>
        </p:nvSpPr>
        <p:spPr>
          <a:xfrm>
            <a:off x="784707" y="4757146"/>
            <a:ext cx="4768556" cy="788281"/>
          </a:xfrm>
          <a:prstGeom prst="rect">
            <a:avLst/>
          </a:prstGeom>
        </p:spPr>
        <p:txBody>
          <a:bodyPr lIns="0" tIns="0" rIns="0" bIns="0" rtlCol="0" anchor="t">
            <a:spAutoFit/>
          </a:bodyPr>
          <a:lstStyle/>
          <a:p>
            <a:pPr algn="ctr">
              <a:lnSpc>
                <a:spcPts val="3180"/>
              </a:lnSpc>
              <a:spcBef>
                <a:spcPct val="0"/>
              </a:spcBef>
            </a:pPr>
            <a:r>
              <a:rPr lang="en-US" sz="2271">
                <a:solidFill>
                  <a:srgbClr val="000000"/>
                </a:solidFill>
                <a:latin typeface="Open Sans"/>
                <a:ea typeface="Open Sans"/>
                <a:cs typeface="Open Sans"/>
                <a:sym typeface="Open Sans"/>
              </a:rPr>
              <a:t>Jump to &lt;200&gt; if the status flag in the status register is false. </a:t>
            </a:r>
          </a:p>
        </p:txBody>
      </p:sp>
      <p:grpSp>
        <p:nvGrpSpPr>
          <p:cNvPr id="40" name="Group 40"/>
          <p:cNvGrpSpPr/>
          <p:nvPr/>
        </p:nvGrpSpPr>
        <p:grpSpPr>
          <a:xfrm>
            <a:off x="13409732" y="7410360"/>
            <a:ext cx="3219933" cy="788534"/>
            <a:chOff x="0" y="0"/>
            <a:chExt cx="1520437" cy="372342"/>
          </a:xfrm>
        </p:grpSpPr>
        <p:sp>
          <p:nvSpPr>
            <p:cNvPr id="41" name="Freeform 4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42" name="TextBox 42"/>
          <p:cNvSpPr txBox="1"/>
          <p:nvPr/>
        </p:nvSpPr>
        <p:spPr>
          <a:xfrm>
            <a:off x="14505509" y="7470143"/>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18</a:t>
            </a:r>
          </a:p>
        </p:txBody>
      </p:sp>
      <p:sp>
        <p:nvSpPr>
          <p:cNvPr id="43" name="TextBox 43"/>
          <p:cNvSpPr txBox="1"/>
          <p:nvPr/>
        </p:nvSpPr>
        <p:spPr>
          <a:xfrm>
            <a:off x="12102933" y="7470143"/>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200</a:t>
            </a:r>
          </a:p>
        </p:txBody>
      </p:sp>
      <p:sp>
        <p:nvSpPr>
          <p:cNvPr id="44" name="TextBox 44"/>
          <p:cNvSpPr txBox="1"/>
          <p:nvPr/>
        </p:nvSpPr>
        <p:spPr>
          <a:xfrm>
            <a:off x="13409732" y="6773444"/>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a:t>
            </a:r>
          </a:p>
        </p:txBody>
      </p:sp>
      <p:sp>
        <p:nvSpPr>
          <p:cNvPr id="45" name="TextBox 45"/>
          <p:cNvSpPr txBox="1"/>
          <p:nvPr/>
        </p:nvSpPr>
        <p:spPr>
          <a:xfrm>
            <a:off x="6888928" y="4830037"/>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SR</a:t>
            </a:r>
          </a:p>
        </p:txBody>
      </p:sp>
      <p:grpSp>
        <p:nvGrpSpPr>
          <p:cNvPr id="46" name="Group 46"/>
          <p:cNvGrpSpPr/>
          <p:nvPr/>
        </p:nvGrpSpPr>
        <p:grpSpPr>
          <a:xfrm>
            <a:off x="7997168" y="4798749"/>
            <a:ext cx="2938521" cy="719618"/>
            <a:chOff x="0" y="0"/>
            <a:chExt cx="1520437" cy="372342"/>
          </a:xfrm>
        </p:grpSpPr>
        <p:sp>
          <p:nvSpPr>
            <p:cNvPr id="47" name="Freeform 4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1495"/>
            </a:solidFill>
          </p:spPr>
          <p:txBody>
            <a:bodyPr/>
            <a:lstStyle/>
            <a:p>
              <a:endParaRPr lang="en-PH"/>
            </a:p>
          </p:txBody>
        </p:sp>
      </p:grpSp>
      <p:sp>
        <p:nvSpPr>
          <p:cNvPr id="48" name="TextBox 48"/>
          <p:cNvSpPr txBox="1"/>
          <p:nvPr/>
        </p:nvSpPr>
        <p:spPr>
          <a:xfrm>
            <a:off x="8997177" y="4835981"/>
            <a:ext cx="919358"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0</a:t>
            </a:r>
          </a:p>
        </p:txBody>
      </p:sp>
      <p:sp>
        <p:nvSpPr>
          <p:cNvPr id="49" name="TextBox 49"/>
          <p:cNvSpPr txBox="1"/>
          <p:nvPr/>
        </p:nvSpPr>
        <p:spPr>
          <a:xfrm>
            <a:off x="10548964" y="2688678"/>
            <a:ext cx="2493738" cy="869863"/>
          </a:xfrm>
          <a:prstGeom prst="rect">
            <a:avLst/>
          </a:prstGeom>
        </p:spPr>
        <p:txBody>
          <a:bodyPr lIns="0" tIns="0" rIns="0" bIns="0" rtlCol="0" anchor="t">
            <a:spAutoFit/>
          </a:bodyPr>
          <a:lstStyle/>
          <a:p>
            <a:pPr algn="ctr">
              <a:lnSpc>
                <a:spcPts val="6497"/>
              </a:lnSpc>
            </a:pPr>
            <a:r>
              <a:rPr lang="en-US" sz="6497" b="1">
                <a:solidFill>
                  <a:srgbClr val="FF0099"/>
                </a:solidFill>
                <a:latin typeface="Big Shoulders Display Bold"/>
                <a:ea typeface="Big Shoulders Display Bold"/>
                <a:cs typeface="Big Shoulders Display Bold"/>
                <a:sym typeface="Big Shoulders Display Bold"/>
              </a:rPr>
              <a:t>AFTER</a:t>
            </a:r>
          </a:p>
        </p:txBody>
      </p:sp>
      <p:grpSp>
        <p:nvGrpSpPr>
          <p:cNvPr id="50" name="Group 50"/>
          <p:cNvGrpSpPr/>
          <p:nvPr/>
        </p:nvGrpSpPr>
        <p:grpSpPr>
          <a:xfrm>
            <a:off x="1450223" y="8816790"/>
            <a:ext cx="3276218" cy="762473"/>
            <a:chOff x="0" y="0"/>
            <a:chExt cx="910857" cy="211983"/>
          </a:xfrm>
        </p:grpSpPr>
        <p:sp>
          <p:nvSpPr>
            <p:cNvPr id="51" name="Freeform 51"/>
            <p:cNvSpPr/>
            <p:nvPr/>
          </p:nvSpPr>
          <p:spPr>
            <a:xfrm>
              <a:off x="0" y="0"/>
              <a:ext cx="910857" cy="211983"/>
            </a:xfrm>
            <a:custGeom>
              <a:avLst/>
              <a:gdLst/>
              <a:ahLst/>
              <a:cxnLst/>
              <a:rect l="l" t="t" r="r" b="b"/>
              <a:pathLst>
                <a:path w="910857" h="211983">
                  <a:moveTo>
                    <a:pt x="105992" y="0"/>
                  </a:moveTo>
                  <a:lnTo>
                    <a:pt x="804865" y="0"/>
                  </a:lnTo>
                  <a:cubicBezTo>
                    <a:pt x="832976" y="0"/>
                    <a:pt x="859935" y="11167"/>
                    <a:pt x="879812" y="31044"/>
                  </a:cubicBezTo>
                  <a:cubicBezTo>
                    <a:pt x="899690" y="50922"/>
                    <a:pt x="910857" y="77881"/>
                    <a:pt x="910857" y="105992"/>
                  </a:cubicBezTo>
                  <a:lnTo>
                    <a:pt x="910857" y="105992"/>
                  </a:lnTo>
                  <a:cubicBezTo>
                    <a:pt x="910857" y="134102"/>
                    <a:pt x="899690" y="161062"/>
                    <a:pt x="879812" y="180939"/>
                  </a:cubicBezTo>
                  <a:cubicBezTo>
                    <a:pt x="859935" y="200816"/>
                    <a:pt x="832976" y="211983"/>
                    <a:pt x="804865"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FFDE59"/>
            </a:solidFill>
          </p:spPr>
          <p:txBody>
            <a:bodyPr/>
            <a:lstStyle/>
            <a:p>
              <a:endParaRPr lang="en-PH"/>
            </a:p>
          </p:txBody>
        </p:sp>
        <p:sp>
          <p:nvSpPr>
            <p:cNvPr id="52" name="TextBox 52"/>
            <p:cNvSpPr txBox="1"/>
            <p:nvPr/>
          </p:nvSpPr>
          <p:spPr>
            <a:xfrm>
              <a:off x="0" y="-28575"/>
              <a:ext cx="910857" cy="240558"/>
            </a:xfrm>
            <a:prstGeom prst="rect">
              <a:avLst/>
            </a:prstGeom>
          </p:spPr>
          <p:txBody>
            <a:bodyPr lIns="50800" tIns="50800" rIns="50800" bIns="50800" rtlCol="0" anchor="ctr"/>
            <a:lstStyle/>
            <a:p>
              <a:pPr algn="ctr">
                <a:lnSpc>
                  <a:spcPts val="2595"/>
                </a:lnSpc>
              </a:pPr>
              <a:endParaRPr/>
            </a:p>
          </p:txBody>
        </p:sp>
      </p:grpSp>
      <p:grpSp>
        <p:nvGrpSpPr>
          <p:cNvPr id="53" name="Group 53"/>
          <p:cNvGrpSpPr/>
          <p:nvPr/>
        </p:nvGrpSpPr>
        <p:grpSpPr>
          <a:xfrm>
            <a:off x="4909647" y="8828947"/>
            <a:ext cx="2615176" cy="762473"/>
            <a:chOff x="0" y="0"/>
            <a:chExt cx="727073" cy="211983"/>
          </a:xfrm>
        </p:grpSpPr>
        <p:sp>
          <p:nvSpPr>
            <p:cNvPr id="54" name="Freeform 54"/>
            <p:cNvSpPr/>
            <p:nvPr/>
          </p:nvSpPr>
          <p:spPr>
            <a:xfrm>
              <a:off x="0" y="0"/>
              <a:ext cx="727073" cy="211983"/>
            </a:xfrm>
            <a:custGeom>
              <a:avLst/>
              <a:gdLst/>
              <a:ahLst/>
              <a:cxnLst/>
              <a:rect l="l" t="t" r="r" b="b"/>
              <a:pathLst>
                <a:path w="727073" h="211983">
                  <a:moveTo>
                    <a:pt x="105992" y="0"/>
                  </a:moveTo>
                  <a:lnTo>
                    <a:pt x="621081" y="0"/>
                  </a:lnTo>
                  <a:cubicBezTo>
                    <a:pt x="649192" y="0"/>
                    <a:pt x="676152" y="11167"/>
                    <a:pt x="696029" y="31044"/>
                  </a:cubicBezTo>
                  <a:cubicBezTo>
                    <a:pt x="715906" y="50922"/>
                    <a:pt x="727073" y="77881"/>
                    <a:pt x="727073" y="105992"/>
                  </a:cubicBezTo>
                  <a:lnTo>
                    <a:pt x="727073" y="105992"/>
                  </a:lnTo>
                  <a:cubicBezTo>
                    <a:pt x="727073" y="134102"/>
                    <a:pt x="715906" y="161062"/>
                    <a:pt x="696029" y="180939"/>
                  </a:cubicBezTo>
                  <a:cubicBezTo>
                    <a:pt x="676152" y="200816"/>
                    <a:pt x="649192" y="211983"/>
                    <a:pt x="621081"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019D97"/>
            </a:solidFill>
          </p:spPr>
          <p:txBody>
            <a:bodyPr/>
            <a:lstStyle/>
            <a:p>
              <a:endParaRPr lang="en-PH"/>
            </a:p>
          </p:txBody>
        </p:sp>
        <p:sp>
          <p:nvSpPr>
            <p:cNvPr id="55" name="TextBox 55"/>
            <p:cNvSpPr txBox="1"/>
            <p:nvPr/>
          </p:nvSpPr>
          <p:spPr>
            <a:xfrm>
              <a:off x="0" y="-28575"/>
              <a:ext cx="727073" cy="240558"/>
            </a:xfrm>
            <a:prstGeom prst="rect">
              <a:avLst/>
            </a:prstGeom>
          </p:spPr>
          <p:txBody>
            <a:bodyPr lIns="50800" tIns="50800" rIns="50800" bIns="50800" rtlCol="0" anchor="ctr"/>
            <a:lstStyle/>
            <a:p>
              <a:pPr algn="ctr">
                <a:lnSpc>
                  <a:spcPts val="2595"/>
                </a:lnSpc>
              </a:pPr>
              <a:endParaRPr/>
            </a:p>
          </p:txBody>
        </p:sp>
      </p:grpSp>
      <p:grpSp>
        <p:nvGrpSpPr>
          <p:cNvPr id="56" name="Group 56"/>
          <p:cNvGrpSpPr/>
          <p:nvPr/>
        </p:nvGrpSpPr>
        <p:grpSpPr>
          <a:xfrm>
            <a:off x="7797108" y="8828947"/>
            <a:ext cx="9256330" cy="762473"/>
            <a:chOff x="0" y="0"/>
            <a:chExt cx="2573452" cy="211983"/>
          </a:xfrm>
        </p:grpSpPr>
        <p:sp>
          <p:nvSpPr>
            <p:cNvPr id="57" name="Freeform 57"/>
            <p:cNvSpPr/>
            <p:nvPr/>
          </p:nvSpPr>
          <p:spPr>
            <a:xfrm>
              <a:off x="0" y="0"/>
              <a:ext cx="2573452" cy="211983"/>
            </a:xfrm>
            <a:custGeom>
              <a:avLst/>
              <a:gdLst/>
              <a:ahLst/>
              <a:cxnLst/>
              <a:rect l="l" t="t" r="r" b="b"/>
              <a:pathLst>
                <a:path w="2573452" h="211983">
                  <a:moveTo>
                    <a:pt x="42656" y="0"/>
                  </a:moveTo>
                  <a:lnTo>
                    <a:pt x="2530796" y="0"/>
                  </a:lnTo>
                  <a:cubicBezTo>
                    <a:pt x="2542109" y="0"/>
                    <a:pt x="2552959" y="4494"/>
                    <a:pt x="2560958" y="12494"/>
                  </a:cubicBezTo>
                  <a:cubicBezTo>
                    <a:pt x="2568958" y="20493"/>
                    <a:pt x="2573452" y="31343"/>
                    <a:pt x="2573452" y="42656"/>
                  </a:cubicBezTo>
                  <a:lnTo>
                    <a:pt x="2573452" y="169327"/>
                  </a:lnTo>
                  <a:cubicBezTo>
                    <a:pt x="2573452" y="192886"/>
                    <a:pt x="2554354" y="211983"/>
                    <a:pt x="2530796" y="211983"/>
                  </a:cubicBezTo>
                  <a:lnTo>
                    <a:pt x="42656" y="211983"/>
                  </a:lnTo>
                  <a:cubicBezTo>
                    <a:pt x="19098" y="211983"/>
                    <a:pt x="0" y="192886"/>
                    <a:pt x="0" y="169327"/>
                  </a:cubicBezTo>
                  <a:lnTo>
                    <a:pt x="0" y="42656"/>
                  </a:lnTo>
                  <a:cubicBezTo>
                    <a:pt x="0" y="31343"/>
                    <a:pt x="4494" y="20493"/>
                    <a:pt x="12494" y="12494"/>
                  </a:cubicBezTo>
                  <a:cubicBezTo>
                    <a:pt x="20493" y="4494"/>
                    <a:pt x="31343" y="0"/>
                    <a:pt x="42656" y="0"/>
                  </a:cubicBezTo>
                  <a:close/>
                </a:path>
              </a:pathLst>
            </a:custGeom>
            <a:solidFill>
              <a:srgbClr val="642EC7"/>
            </a:solidFill>
          </p:spPr>
          <p:txBody>
            <a:bodyPr/>
            <a:lstStyle/>
            <a:p>
              <a:endParaRPr lang="en-PH"/>
            </a:p>
          </p:txBody>
        </p:sp>
        <p:sp>
          <p:nvSpPr>
            <p:cNvPr id="58" name="TextBox 58"/>
            <p:cNvSpPr txBox="1"/>
            <p:nvPr/>
          </p:nvSpPr>
          <p:spPr>
            <a:xfrm>
              <a:off x="0" y="-28575"/>
              <a:ext cx="2573452" cy="240558"/>
            </a:xfrm>
            <a:prstGeom prst="rect">
              <a:avLst/>
            </a:prstGeom>
          </p:spPr>
          <p:txBody>
            <a:bodyPr lIns="50800" tIns="50800" rIns="50800" bIns="50800" rtlCol="0" anchor="ctr"/>
            <a:lstStyle/>
            <a:p>
              <a:pPr algn="ctr">
                <a:lnSpc>
                  <a:spcPts val="2595"/>
                </a:lnSpc>
              </a:pPr>
              <a:endParaRPr/>
            </a:p>
          </p:txBody>
        </p:sp>
      </p:grpSp>
      <p:sp>
        <p:nvSpPr>
          <p:cNvPr id="59" name="TextBox 59"/>
          <p:cNvSpPr txBox="1"/>
          <p:nvPr/>
        </p:nvSpPr>
        <p:spPr>
          <a:xfrm>
            <a:off x="1698019" y="8873447"/>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JPN</a:t>
            </a:r>
          </a:p>
        </p:txBody>
      </p:sp>
      <p:sp>
        <p:nvSpPr>
          <p:cNvPr id="60" name="TextBox 60"/>
          <p:cNvSpPr txBox="1"/>
          <p:nvPr/>
        </p:nvSpPr>
        <p:spPr>
          <a:xfrm>
            <a:off x="5219105" y="8948979"/>
            <a:ext cx="1837542"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&lt;Address&gt;</a:t>
            </a:r>
          </a:p>
        </p:txBody>
      </p:sp>
      <p:sp>
        <p:nvSpPr>
          <p:cNvPr id="61" name="TextBox 61"/>
          <p:cNvSpPr txBox="1"/>
          <p:nvPr/>
        </p:nvSpPr>
        <p:spPr>
          <a:xfrm>
            <a:off x="8020122" y="8822107"/>
            <a:ext cx="8573570" cy="685165"/>
          </a:xfrm>
          <a:prstGeom prst="rect">
            <a:avLst/>
          </a:prstGeom>
        </p:spPr>
        <p:txBody>
          <a:bodyPr lIns="0" tIns="0" rIns="0" bIns="0" rtlCol="0" anchor="t">
            <a:spAutoFit/>
          </a:bodyPr>
          <a:lstStyle/>
          <a:p>
            <a:pPr algn="l">
              <a:lnSpc>
                <a:spcPts val="2659"/>
              </a:lnSpc>
              <a:spcBef>
                <a:spcPct val="0"/>
              </a:spcBef>
            </a:pPr>
            <a:r>
              <a:rPr lang="en-US" sz="1899">
                <a:solidFill>
                  <a:srgbClr val="FFFFFF"/>
                </a:solidFill>
                <a:latin typeface="Sailors"/>
                <a:ea typeface="Sailors"/>
                <a:cs typeface="Sailors"/>
                <a:sym typeface="Sailors"/>
              </a:rPr>
              <a:t>following a compare instruction, jump to &lt;address&gt; if the compare was false. </a:t>
            </a:r>
          </a:p>
        </p:txBody>
      </p:sp>
      <p:sp>
        <p:nvSpPr>
          <p:cNvPr id="65" name="TextBox 65"/>
          <p:cNvSpPr txBox="1"/>
          <p:nvPr/>
        </p:nvSpPr>
        <p:spPr>
          <a:xfrm>
            <a:off x="165271" y="185810"/>
            <a:ext cx="8921288" cy="493638"/>
          </a:xfrm>
          <a:prstGeom prst="rect">
            <a:avLst/>
          </a:prstGeom>
        </p:spPr>
        <p:txBody>
          <a:bodyPr lIns="0" tIns="0" rIns="0" bIns="0" rtlCol="0" anchor="t">
            <a:spAutoFit/>
          </a:bodyPr>
          <a:lstStyle/>
          <a:p>
            <a:pPr marL="0" lvl="0" indent="0" algn="l">
              <a:lnSpc>
                <a:spcPts val="3615"/>
              </a:lnSpc>
              <a:spcBef>
                <a:spcPct val="0"/>
              </a:spcBef>
            </a:pPr>
            <a:r>
              <a:rPr lang="en-US" sz="3228" b="1" spc="-96">
                <a:solidFill>
                  <a:srgbClr val="FFFFFF"/>
                </a:solidFill>
                <a:latin typeface="Poppins Bold"/>
                <a:ea typeface="Poppins Bold"/>
                <a:cs typeface="Poppins Bold"/>
                <a:sym typeface="Poppins Bold"/>
              </a:rPr>
              <a:t>6.6 Instruction Set in Assembly Language</a:t>
            </a:r>
          </a:p>
        </p:txBody>
      </p:sp>
    </p:spTree>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rot="-499681">
            <a:off x="1542006" y="3777283"/>
            <a:ext cx="3909621" cy="5586859"/>
            <a:chOff x="0" y="0"/>
            <a:chExt cx="1009271" cy="1442251"/>
          </a:xfrm>
        </p:grpSpPr>
        <p:sp>
          <p:nvSpPr>
            <p:cNvPr id="7" name="Freeform 7"/>
            <p:cNvSpPr/>
            <p:nvPr/>
          </p:nvSpPr>
          <p:spPr>
            <a:xfrm>
              <a:off x="0" y="0"/>
              <a:ext cx="1009271" cy="1442251"/>
            </a:xfrm>
            <a:custGeom>
              <a:avLst/>
              <a:gdLst/>
              <a:ahLst/>
              <a:cxnLst/>
              <a:rect l="l" t="t" r="r" b="b"/>
              <a:pathLst>
                <a:path w="1009271" h="1442251">
                  <a:moveTo>
                    <a:pt x="100991" y="0"/>
                  </a:moveTo>
                  <a:lnTo>
                    <a:pt x="908279" y="0"/>
                  </a:lnTo>
                  <a:cubicBezTo>
                    <a:pt x="964055" y="0"/>
                    <a:pt x="1009271" y="45215"/>
                    <a:pt x="1009271" y="100991"/>
                  </a:cubicBezTo>
                  <a:lnTo>
                    <a:pt x="1009271" y="1341259"/>
                  </a:lnTo>
                  <a:cubicBezTo>
                    <a:pt x="1009271" y="1368044"/>
                    <a:pt x="998631" y="1393731"/>
                    <a:pt x="979691" y="1412671"/>
                  </a:cubicBezTo>
                  <a:cubicBezTo>
                    <a:pt x="960751" y="1431610"/>
                    <a:pt x="935064" y="1442251"/>
                    <a:pt x="908279" y="1442251"/>
                  </a:cubicBezTo>
                  <a:lnTo>
                    <a:pt x="100991" y="1442251"/>
                  </a:lnTo>
                  <a:cubicBezTo>
                    <a:pt x="45215" y="1442251"/>
                    <a:pt x="0" y="1397035"/>
                    <a:pt x="0" y="1341259"/>
                  </a:cubicBezTo>
                  <a:lnTo>
                    <a:pt x="0" y="100991"/>
                  </a:lnTo>
                  <a:cubicBezTo>
                    <a:pt x="0" y="45215"/>
                    <a:pt x="45215" y="0"/>
                    <a:pt x="100991" y="0"/>
                  </a:cubicBezTo>
                  <a:close/>
                </a:path>
              </a:pathLst>
            </a:custGeom>
            <a:gradFill rotWithShape="1">
              <a:gsLst>
                <a:gs pos="0">
                  <a:srgbClr val="5DE0E6">
                    <a:alpha val="20000"/>
                  </a:srgbClr>
                </a:gs>
                <a:gs pos="100000">
                  <a:srgbClr val="004AAD">
                    <a:alpha val="20000"/>
                  </a:srgbClr>
                </a:gs>
              </a:gsLst>
              <a:lin ang="0"/>
            </a:gradFill>
          </p:spPr>
          <p:txBody>
            <a:bodyPr/>
            <a:lstStyle/>
            <a:p>
              <a:endParaRPr lang="en-PH"/>
            </a:p>
          </p:txBody>
        </p:sp>
        <p:sp>
          <p:nvSpPr>
            <p:cNvPr id="8" name="TextBox 8"/>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sp>
        <p:nvSpPr>
          <p:cNvPr id="9" name="TextBox 9"/>
          <p:cNvSpPr txBox="1"/>
          <p:nvPr/>
        </p:nvSpPr>
        <p:spPr>
          <a:xfrm rot="-470562">
            <a:off x="2131907" y="5945828"/>
            <a:ext cx="2152214" cy="1155409"/>
          </a:xfrm>
          <a:prstGeom prst="rect">
            <a:avLst/>
          </a:prstGeom>
        </p:spPr>
        <p:txBody>
          <a:bodyPr lIns="0" tIns="0" rIns="0" bIns="0" rtlCol="0" anchor="t">
            <a:spAutoFit/>
          </a:bodyPr>
          <a:lstStyle/>
          <a:p>
            <a:pPr marL="0" lvl="0" indent="0" algn="ctr">
              <a:lnSpc>
                <a:spcPts val="4566"/>
              </a:lnSpc>
              <a:spcBef>
                <a:spcPct val="0"/>
              </a:spcBef>
            </a:pPr>
            <a:r>
              <a:rPr lang="en-US" sz="3261">
                <a:solidFill>
                  <a:srgbClr val="FFFFFF">
                    <a:alpha val="19608"/>
                  </a:srgbClr>
                </a:solidFill>
                <a:latin typeface="Sailors"/>
                <a:ea typeface="Sailors"/>
                <a:cs typeface="Sailors"/>
                <a:sym typeface="Sailors"/>
              </a:rPr>
              <a:t>Data Movement</a:t>
            </a:r>
          </a:p>
        </p:txBody>
      </p:sp>
      <p:grpSp>
        <p:nvGrpSpPr>
          <p:cNvPr id="10" name="Group 10"/>
          <p:cNvGrpSpPr/>
          <p:nvPr/>
        </p:nvGrpSpPr>
        <p:grpSpPr>
          <a:xfrm rot="-82889">
            <a:off x="3665454" y="3215787"/>
            <a:ext cx="3909621" cy="5586859"/>
            <a:chOff x="0" y="0"/>
            <a:chExt cx="1009271" cy="1442251"/>
          </a:xfrm>
        </p:grpSpPr>
        <p:sp>
          <p:nvSpPr>
            <p:cNvPr id="11" name="Freeform 11"/>
            <p:cNvSpPr/>
            <p:nvPr/>
          </p:nvSpPr>
          <p:spPr>
            <a:xfrm>
              <a:off x="0" y="0"/>
              <a:ext cx="1009271" cy="1442251"/>
            </a:xfrm>
            <a:custGeom>
              <a:avLst/>
              <a:gdLst/>
              <a:ahLst/>
              <a:cxnLst/>
              <a:rect l="l" t="t" r="r" b="b"/>
              <a:pathLst>
                <a:path w="1009271" h="1442251">
                  <a:moveTo>
                    <a:pt x="100991" y="0"/>
                  </a:moveTo>
                  <a:lnTo>
                    <a:pt x="908279" y="0"/>
                  </a:lnTo>
                  <a:cubicBezTo>
                    <a:pt x="964055" y="0"/>
                    <a:pt x="1009271" y="45215"/>
                    <a:pt x="1009271" y="100991"/>
                  </a:cubicBezTo>
                  <a:lnTo>
                    <a:pt x="1009271" y="1341259"/>
                  </a:lnTo>
                  <a:cubicBezTo>
                    <a:pt x="1009271" y="1368044"/>
                    <a:pt x="998631" y="1393731"/>
                    <a:pt x="979691" y="1412671"/>
                  </a:cubicBezTo>
                  <a:cubicBezTo>
                    <a:pt x="960751" y="1431610"/>
                    <a:pt x="935064" y="1442251"/>
                    <a:pt x="908279" y="1442251"/>
                  </a:cubicBezTo>
                  <a:lnTo>
                    <a:pt x="100991" y="1442251"/>
                  </a:lnTo>
                  <a:cubicBezTo>
                    <a:pt x="45215" y="1442251"/>
                    <a:pt x="0" y="1397035"/>
                    <a:pt x="0" y="1341259"/>
                  </a:cubicBezTo>
                  <a:lnTo>
                    <a:pt x="0" y="100991"/>
                  </a:lnTo>
                  <a:cubicBezTo>
                    <a:pt x="0" y="45215"/>
                    <a:pt x="45215" y="0"/>
                    <a:pt x="100991" y="0"/>
                  </a:cubicBezTo>
                  <a:close/>
                </a:path>
              </a:pathLst>
            </a:custGeom>
            <a:gradFill rotWithShape="1">
              <a:gsLst>
                <a:gs pos="0">
                  <a:srgbClr val="5DE0E6">
                    <a:alpha val="20000"/>
                  </a:srgbClr>
                </a:gs>
                <a:gs pos="100000">
                  <a:srgbClr val="004AAD">
                    <a:alpha val="20000"/>
                  </a:srgbClr>
                </a:gs>
              </a:gsLst>
              <a:lin ang="0"/>
            </a:gradFill>
          </p:spPr>
          <p:txBody>
            <a:bodyPr/>
            <a:lstStyle/>
            <a:p>
              <a:endParaRPr lang="en-PH"/>
            </a:p>
          </p:txBody>
        </p:sp>
        <p:sp>
          <p:nvSpPr>
            <p:cNvPr id="12" name="TextBox 12"/>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sp>
        <p:nvSpPr>
          <p:cNvPr id="13" name="TextBox 13"/>
          <p:cNvSpPr txBox="1"/>
          <p:nvPr/>
        </p:nvSpPr>
        <p:spPr>
          <a:xfrm rot="-65984">
            <a:off x="4466148" y="5237045"/>
            <a:ext cx="2152214" cy="1155409"/>
          </a:xfrm>
          <a:prstGeom prst="rect">
            <a:avLst/>
          </a:prstGeom>
        </p:spPr>
        <p:txBody>
          <a:bodyPr lIns="0" tIns="0" rIns="0" bIns="0" rtlCol="0" anchor="t">
            <a:spAutoFit/>
          </a:bodyPr>
          <a:lstStyle/>
          <a:p>
            <a:pPr marL="0" lvl="0" indent="0" algn="ctr">
              <a:lnSpc>
                <a:spcPts val="4566"/>
              </a:lnSpc>
              <a:spcBef>
                <a:spcPct val="0"/>
              </a:spcBef>
            </a:pPr>
            <a:r>
              <a:rPr lang="en-US" sz="3261">
                <a:solidFill>
                  <a:srgbClr val="FFFFFF">
                    <a:alpha val="19608"/>
                  </a:srgbClr>
                </a:solidFill>
                <a:latin typeface="Sailors"/>
                <a:ea typeface="Sailors"/>
                <a:cs typeface="Sailors"/>
                <a:sym typeface="Sailors"/>
              </a:rPr>
              <a:t>Input and output</a:t>
            </a:r>
          </a:p>
        </p:txBody>
      </p:sp>
      <p:grpSp>
        <p:nvGrpSpPr>
          <p:cNvPr id="14" name="Group 14"/>
          <p:cNvGrpSpPr/>
          <p:nvPr/>
        </p:nvGrpSpPr>
        <p:grpSpPr>
          <a:xfrm rot="1128666">
            <a:off x="10566591" y="3098241"/>
            <a:ext cx="3849391" cy="5586859"/>
            <a:chOff x="0" y="0"/>
            <a:chExt cx="993722" cy="1442251"/>
          </a:xfrm>
        </p:grpSpPr>
        <p:sp>
          <p:nvSpPr>
            <p:cNvPr id="15" name="Freeform 15"/>
            <p:cNvSpPr/>
            <p:nvPr/>
          </p:nvSpPr>
          <p:spPr>
            <a:xfrm>
              <a:off x="0" y="0"/>
              <a:ext cx="993722" cy="1442251"/>
            </a:xfrm>
            <a:custGeom>
              <a:avLst/>
              <a:gdLst/>
              <a:ahLst/>
              <a:cxnLst/>
              <a:rect l="l" t="t" r="r" b="b"/>
              <a:pathLst>
                <a:path w="993722" h="1442251">
                  <a:moveTo>
                    <a:pt x="102572" y="0"/>
                  </a:moveTo>
                  <a:lnTo>
                    <a:pt x="891151" y="0"/>
                  </a:lnTo>
                  <a:cubicBezTo>
                    <a:pt x="918354" y="0"/>
                    <a:pt x="944444" y="10807"/>
                    <a:pt x="963680" y="30043"/>
                  </a:cubicBezTo>
                  <a:cubicBezTo>
                    <a:pt x="982916" y="49278"/>
                    <a:pt x="993722" y="75368"/>
                    <a:pt x="993722" y="102572"/>
                  </a:cubicBezTo>
                  <a:lnTo>
                    <a:pt x="993722" y="1339679"/>
                  </a:lnTo>
                  <a:cubicBezTo>
                    <a:pt x="993722" y="1366883"/>
                    <a:pt x="982916" y="1392972"/>
                    <a:pt x="963680" y="1412208"/>
                  </a:cubicBezTo>
                  <a:cubicBezTo>
                    <a:pt x="944444" y="1431444"/>
                    <a:pt x="918354" y="1442251"/>
                    <a:pt x="891151" y="1442251"/>
                  </a:cubicBezTo>
                  <a:lnTo>
                    <a:pt x="102572" y="1442251"/>
                  </a:lnTo>
                  <a:cubicBezTo>
                    <a:pt x="75368" y="1442251"/>
                    <a:pt x="49278" y="1431444"/>
                    <a:pt x="30043" y="1412208"/>
                  </a:cubicBezTo>
                  <a:cubicBezTo>
                    <a:pt x="10807" y="1392972"/>
                    <a:pt x="0" y="1366883"/>
                    <a:pt x="0" y="1339679"/>
                  </a:cubicBezTo>
                  <a:lnTo>
                    <a:pt x="0" y="102572"/>
                  </a:lnTo>
                  <a:cubicBezTo>
                    <a:pt x="0" y="75368"/>
                    <a:pt x="10807" y="49278"/>
                    <a:pt x="30043" y="30043"/>
                  </a:cubicBezTo>
                  <a:cubicBezTo>
                    <a:pt x="49278" y="10807"/>
                    <a:pt x="75368" y="0"/>
                    <a:pt x="102572" y="0"/>
                  </a:cubicBezTo>
                  <a:close/>
                </a:path>
              </a:pathLst>
            </a:custGeom>
            <a:gradFill rotWithShape="1">
              <a:gsLst>
                <a:gs pos="0">
                  <a:srgbClr val="004AAD">
                    <a:alpha val="20000"/>
                  </a:srgbClr>
                </a:gs>
                <a:gs pos="100000">
                  <a:srgbClr val="CB6CE6">
                    <a:alpha val="20000"/>
                  </a:srgbClr>
                </a:gs>
              </a:gsLst>
              <a:lin ang="0"/>
            </a:gradFill>
          </p:spPr>
          <p:txBody>
            <a:bodyPr/>
            <a:lstStyle/>
            <a:p>
              <a:endParaRPr lang="en-PH"/>
            </a:p>
          </p:txBody>
        </p:sp>
        <p:sp>
          <p:nvSpPr>
            <p:cNvPr id="16" name="TextBox 16"/>
            <p:cNvSpPr txBox="1"/>
            <p:nvPr/>
          </p:nvSpPr>
          <p:spPr>
            <a:xfrm>
              <a:off x="0" y="-38100"/>
              <a:ext cx="993722" cy="1480351"/>
            </a:xfrm>
            <a:prstGeom prst="rect">
              <a:avLst/>
            </a:prstGeom>
          </p:spPr>
          <p:txBody>
            <a:bodyPr lIns="50800" tIns="50800" rIns="50800" bIns="50800" rtlCol="0" anchor="ctr"/>
            <a:lstStyle/>
            <a:p>
              <a:pPr algn="ctr">
                <a:lnSpc>
                  <a:spcPts val="2226"/>
                </a:lnSpc>
              </a:pPr>
              <a:endParaRPr/>
            </a:p>
          </p:txBody>
        </p:sp>
      </p:grpSp>
      <p:grpSp>
        <p:nvGrpSpPr>
          <p:cNvPr id="17" name="Group 17"/>
          <p:cNvGrpSpPr/>
          <p:nvPr/>
        </p:nvGrpSpPr>
        <p:grpSpPr>
          <a:xfrm rot="402451">
            <a:off x="5817375" y="2781882"/>
            <a:ext cx="3909621" cy="5586859"/>
            <a:chOff x="0" y="0"/>
            <a:chExt cx="1009271" cy="1442251"/>
          </a:xfrm>
        </p:grpSpPr>
        <p:sp>
          <p:nvSpPr>
            <p:cNvPr id="18" name="Freeform 18"/>
            <p:cNvSpPr/>
            <p:nvPr/>
          </p:nvSpPr>
          <p:spPr>
            <a:xfrm>
              <a:off x="0" y="0"/>
              <a:ext cx="1009271" cy="1442251"/>
            </a:xfrm>
            <a:custGeom>
              <a:avLst/>
              <a:gdLst/>
              <a:ahLst/>
              <a:cxnLst/>
              <a:rect l="l" t="t" r="r" b="b"/>
              <a:pathLst>
                <a:path w="1009271" h="1442251">
                  <a:moveTo>
                    <a:pt x="100991" y="0"/>
                  </a:moveTo>
                  <a:lnTo>
                    <a:pt x="908279" y="0"/>
                  </a:lnTo>
                  <a:cubicBezTo>
                    <a:pt x="964055" y="0"/>
                    <a:pt x="1009271" y="45215"/>
                    <a:pt x="1009271" y="100991"/>
                  </a:cubicBezTo>
                  <a:lnTo>
                    <a:pt x="1009271" y="1341259"/>
                  </a:lnTo>
                  <a:cubicBezTo>
                    <a:pt x="1009271" y="1368044"/>
                    <a:pt x="998631" y="1393731"/>
                    <a:pt x="979691" y="1412671"/>
                  </a:cubicBezTo>
                  <a:cubicBezTo>
                    <a:pt x="960751" y="1431610"/>
                    <a:pt x="935064" y="1442251"/>
                    <a:pt x="908279" y="1442251"/>
                  </a:cubicBezTo>
                  <a:lnTo>
                    <a:pt x="100991" y="1442251"/>
                  </a:lnTo>
                  <a:cubicBezTo>
                    <a:pt x="45215" y="1442251"/>
                    <a:pt x="0" y="1397035"/>
                    <a:pt x="0" y="1341259"/>
                  </a:cubicBezTo>
                  <a:lnTo>
                    <a:pt x="0" y="100991"/>
                  </a:lnTo>
                  <a:cubicBezTo>
                    <a:pt x="0" y="45215"/>
                    <a:pt x="45215" y="0"/>
                    <a:pt x="100991" y="0"/>
                  </a:cubicBezTo>
                  <a:close/>
                </a:path>
              </a:pathLst>
            </a:custGeom>
            <a:gradFill rotWithShape="1">
              <a:gsLst>
                <a:gs pos="0">
                  <a:srgbClr val="8C52FF">
                    <a:alpha val="20000"/>
                  </a:srgbClr>
                </a:gs>
                <a:gs pos="100000">
                  <a:srgbClr val="5CE1E6">
                    <a:alpha val="20000"/>
                  </a:srgbClr>
                </a:gs>
              </a:gsLst>
              <a:lin ang="0"/>
            </a:gradFill>
          </p:spPr>
          <p:txBody>
            <a:bodyPr/>
            <a:lstStyle/>
            <a:p>
              <a:endParaRPr lang="en-PH"/>
            </a:p>
          </p:txBody>
        </p:sp>
        <p:sp>
          <p:nvSpPr>
            <p:cNvPr id="19" name="TextBox 19"/>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sp>
        <p:nvSpPr>
          <p:cNvPr id="20" name="TextBox 20"/>
          <p:cNvSpPr txBox="1"/>
          <p:nvPr/>
        </p:nvSpPr>
        <p:spPr>
          <a:xfrm rot="323389">
            <a:off x="6521387" y="4975374"/>
            <a:ext cx="2343605" cy="1155409"/>
          </a:xfrm>
          <a:prstGeom prst="rect">
            <a:avLst/>
          </a:prstGeom>
        </p:spPr>
        <p:txBody>
          <a:bodyPr lIns="0" tIns="0" rIns="0" bIns="0" rtlCol="0" anchor="t">
            <a:spAutoFit/>
          </a:bodyPr>
          <a:lstStyle/>
          <a:p>
            <a:pPr marL="0" lvl="0" indent="0" algn="ctr">
              <a:lnSpc>
                <a:spcPts val="4566"/>
              </a:lnSpc>
              <a:spcBef>
                <a:spcPct val="0"/>
              </a:spcBef>
            </a:pPr>
            <a:r>
              <a:rPr lang="en-US" sz="3261">
                <a:solidFill>
                  <a:srgbClr val="FFFFFF">
                    <a:alpha val="19608"/>
                  </a:srgbClr>
                </a:solidFill>
                <a:latin typeface="Sailors"/>
                <a:ea typeface="Sailors"/>
                <a:cs typeface="Sailors"/>
                <a:sym typeface="Sailors"/>
              </a:rPr>
              <a:t>Comparison and jump</a:t>
            </a:r>
          </a:p>
        </p:txBody>
      </p:sp>
      <p:sp>
        <p:nvSpPr>
          <p:cNvPr id="21" name="TextBox 21"/>
          <p:cNvSpPr txBox="1"/>
          <p:nvPr/>
        </p:nvSpPr>
        <p:spPr>
          <a:xfrm rot="1148573">
            <a:off x="11316132" y="5288031"/>
            <a:ext cx="2343605" cy="1155409"/>
          </a:xfrm>
          <a:prstGeom prst="rect">
            <a:avLst/>
          </a:prstGeom>
        </p:spPr>
        <p:txBody>
          <a:bodyPr lIns="0" tIns="0" rIns="0" bIns="0" rtlCol="0" anchor="t">
            <a:spAutoFit/>
          </a:bodyPr>
          <a:lstStyle/>
          <a:p>
            <a:pPr marL="0" lvl="0" indent="0" algn="ctr">
              <a:lnSpc>
                <a:spcPts val="4566"/>
              </a:lnSpc>
              <a:spcBef>
                <a:spcPct val="0"/>
              </a:spcBef>
            </a:pPr>
            <a:r>
              <a:rPr lang="en-US" sz="3261">
                <a:solidFill>
                  <a:srgbClr val="FFFFFF">
                    <a:alpha val="19608"/>
                  </a:srgbClr>
                </a:solidFill>
                <a:latin typeface="Sailors"/>
                <a:ea typeface="Sailors"/>
                <a:cs typeface="Sailors"/>
                <a:sym typeface="Sailors"/>
              </a:rPr>
              <a:t>Shift operation</a:t>
            </a:r>
          </a:p>
        </p:txBody>
      </p:sp>
      <p:grpSp>
        <p:nvGrpSpPr>
          <p:cNvPr id="22" name="Group 22"/>
          <p:cNvGrpSpPr/>
          <p:nvPr/>
        </p:nvGrpSpPr>
        <p:grpSpPr>
          <a:xfrm rot="1368365">
            <a:off x="12710760" y="3777283"/>
            <a:ext cx="3909621" cy="5586859"/>
            <a:chOff x="0" y="0"/>
            <a:chExt cx="1009271" cy="1442251"/>
          </a:xfrm>
        </p:grpSpPr>
        <p:sp>
          <p:nvSpPr>
            <p:cNvPr id="23" name="Freeform 23"/>
            <p:cNvSpPr/>
            <p:nvPr/>
          </p:nvSpPr>
          <p:spPr>
            <a:xfrm>
              <a:off x="0" y="0"/>
              <a:ext cx="1009271" cy="1442251"/>
            </a:xfrm>
            <a:custGeom>
              <a:avLst/>
              <a:gdLst/>
              <a:ahLst/>
              <a:cxnLst/>
              <a:rect l="l" t="t" r="r" b="b"/>
              <a:pathLst>
                <a:path w="1009271" h="1442251">
                  <a:moveTo>
                    <a:pt x="100991" y="0"/>
                  </a:moveTo>
                  <a:lnTo>
                    <a:pt x="908279" y="0"/>
                  </a:lnTo>
                  <a:cubicBezTo>
                    <a:pt x="964055" y="0"/>
                    <a:pt x="1009271" y="45215"/>
                    <a:pt x="1009271" y="100991"/>
                  </a:cubicBezTo>
                  <a:lnTo>
                    <a:pt x="1009271" y="1341259"/>
                  </a:lnTo>
                  <a:cubicBezTo>
                    <a:pt x="1009271" y="1368044"/>
                    <a:pt x="998631" y="1393731"/>
                    <a:pt x="979691" y="1412671"/>
                  </a:cubicBezTo>
                  <a:cubicBezTo>
                    <a:pt x="960751" y="1431610"/>
                    <a:pt x="935064" y="1442251"/>
                    <a:pt x="908279" y="1442251"/>
                  </a:cubicBezTo>
                  <a:lnTo>
                    <a:pt x="100991" y="1442251"/>
                  </a:lnTo>
                  <a:cubicBezTo>
                    <a:pt x="45215" y="1442251"/>
                    <a:pt x="0" y="1397035"/>
                    <a:pt x="0" y="1341259"/>
                  </a:cubicBezTo>
                  <a:lnTo>
                    <a:pt x="0" y="100991"/>
                  </a:lnTo>
                  <a:cubicBezTo>
                    <a:pt x="0" y="45215"/>
                    <a:pt x="45215" y="0"/>
                    <a:pt x="100991" y="0"/>
                  </a:cubicBezTo>
                  <a:close/>
                </a:path>
              </a:pathLst>
            </a:custGeom>
            <a:gradFill rotWithShape="1">
              <a:gsLst>
                <a:gs pos="0">
                  <a:srgbClr val="004AAD">
                    <a:alpha val="20000"/>
                  </a:srgbClr>
                </a:gs>
                <a:gs pos="100000">
                  <a:srgbClr val="CB6CE6">
                    <a:alpha val="20000"/>
                  </a:srgbClr>
                </a:gs>
              </a:gsLst>
              <a:lin ang="0"/>
            </a:gradFill>
          </p:spPr>
          <p:txBody>
            <a:bodyPr/>
            <a:lstStyle/>
            <a:p>
              <a:endParaRPr lang="en-PH"/>
            </a:p>
          </p:txBody>
        </p:sp>
        <p:sp>
          <p:nvSpPr>
            <p:cNvPr id="24" name="TextBox 24"/>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grpSp>
        <p:nvGrpSpPr>
          <p:cNvPr id="25" name="Group 25"/>
          <p:cNvGrpSpPr/>
          <p:nvPr/>
        </p:nvGrpSpPr>
        <p:grpSpPr>
          <a:xfrm rot="718266">
            <a:off x="8498766" y="1575606"/>
            <a:ext cx="3909621" cy="5586859"/>
            <a:chOff x="0" y="0"/>
            <a:chExt cx="1009271" cy="1442251"/>
          </a:xfrm>
        </p:grpSpPr>
        <p:sp>
          <p:nvSpPr>
            <p:cNvPr id="26" name="Freeform 26"/>
            <p:cNvSpPr/>
            <p:nvPr/>
          </p:nvSpPr>
          <p:spPr>
            <a:xfrm>
              <a:off x="0" y="0"/>
              <a:ext cx="1009271" cy="1442251"/>
            </a:xfrm>
            <a:custGeom>
              <a:avLst/>
              <a:gdLst/>
              <a:ahLst/>
              <a:cxnLst/>
              <a:rect l="l" t="t" r="r" b="b"/>
              <a:pathLst>
                <a:path w="1009271" h="1442251">
                  <a:moveTo>
                    <a:pt x="100991" y="0"/>
                  </a:moveTo>
                  <a:lnTo>
                    <a:pt x="908279" y="0"/>
                  </a:lnTo>
                  <a:cubicBezTo>
                    <a:pt x="964055" y="0"/>
                    <a:pt x="1009271" y="45215"/>
                    <a:pt x="1009271" y="100991"/>
                  </a:cubicBezTo>
                  <a:lnTo>
                    <a:pt x="1009271" y="1341259"/>
                  </a:lnTo>
                  <a:cubicBezTo>
                    <a:pt x="1009271" y="1368044"/>
                    <a:pt x="998631" y="1393731"/>
                    <a:pt x="979691" y="1412671"/>
                  </a:cubicBezTo>
                  <a:cubicBezTo>
                    <a:pt x="960751" y="1431610"/>
                    <a:pt x="935064" y="1442251"/>
                    <a:pt x="908279" y="1442251"/>
                  </a:cubicBezTo>
                  <a:lnTo>
                    <a:pt x="100991" y="1442251"/>
                  </a:lnTo>
                  <a:cubicBezTo>
                    <a:pt x="45215" y="1442251"/>
                    <a:pt x="0" y="1397035"/>
                    <a:pt x="0" y="1341259"/>
                  </a:cubicBezTo>
                  <a:lnTo>
                    <a:pt x="0" y="100991"/>
                  </a:lnTo>
                  <a:cubicBezTo>
                    <a:pt x="0" y="45215"/>
                    <a:pt x="45215" y="0"/>
                    <a:pt x="100991" y="0"/>
                  </a:cubicBezTo>
                  <a:close/>
                </a:path>
              </a:pathLst>
            </a:custGeom>
            <a:gradFill rotWithShape="1">
              <a:gsLst>
                <a:gs pos="0">
                  <a:srgbClr val="8C52FF">
                    <a:alpha val="100000"/>
                  </a:srgbClr>
                </a:gs>
                <a:gs pos="100000">
                  <a:srgbClr val="5CE1E6">
                    <a:alpha val="100000"/>
                  </a:srgbClr>
                </a:gs>
              </a:gsLst>
              <a:lin ang="0"/>
            </a:gradFill>
          </p:spPr>
          <p:txBody>
            <a:bodyPr/>
            <a:lstStyle/>
            <a:p>
              <a:endParaRPr lang="en-PH"/>
            </a:p>
          </p:txBody>
        </p:sp>
        <p:sp>
          <p:nvSpPr>
            <p:cNvPr id="27" name="TextBox 27"/>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sp>
        <p:nvSpPr>
          <p:cNvPr id="28" name="TextBox 28"/>
          <p:cNvSpPr txBox="1"/>
          <p:nvPr/>
        </p:nvSpPr>
        <p:spPr>
          <a:xfrm rot="581500">
            <a:off x="9289791" y="3744387"/>
            <a:ext cx="2343605" cy="1155409"/>
          </a:xfrm>
          <a:prstGeom prst="rect">
            <a:avLst/>
          </a:prstGeom>
        </p:spPr>
        <p:txBody>
          <a:bodyPr lIns="0" tIns="0" rIns="0" bIns="0" rtlCol="0" anchor="t">
            <a:spAutoFit/>
          </a:bodyPr>
          <a:lstStyle/>
          <a:p>
            <a:pPr marL="0" lvl="0" indent="0" algn="ctr">
              <a:lnSpc>
                <a:spcPts val="4566"/>
              </a:lnSpc>
              <a:spcBef>
                <a:spcPct val="0"/>
              </a:spcBef>
            </a:pPr>
            <a:r>
              <a:rPr lang="en-US" sz="3261">
                <a:solidFill>
                  <a:srgbClr val="FFFFFF"/>
                </a:solidFill>
                <a:latin typeface="Sailors"/>
                <a:ea typeface="Sailors"/>
                <a:cs typeface="Sailors"/>
                <a:sym typeface="Sailors"/>
              </a:rPr>
              <a:t>Arithmetic operations</a:t>
            </a:r>
          </a:p>
        </p:txBody>
      </p:sp>
      <p:sp>
        <p:nvSpPr>
          <p:cNvPr id="29" name="TextBox 29"/>
          <p:cNvSpPr txBox="1"/>
          <p:nvPr/>
        </p:nvSpPr>
        <p:spPr>
          <a:xfrm rot="1414250">
            <a:off x="13512812" y="5663607"/>
            <a:ext cx="2343605" cy="1726909"/>
          </a:xfrm>
          <a:prstGeom prst="rect">
            <a:avLst/>
          </a:prstGeom>
        </p:spPr>
        <p:txBody>
          <a:bodyPr lIns="0" tIns="0" rIns="0" bIns="0" rtlCol="0" anchor="t">
            <a:spAutoFit/>
          </a:bodyPr>
          <a:lstStyle/>
          <a:p>
            <a:pPr marL="0" lvl="0" indent="0" algn="ctr">
              <a:lnSpc>
                <a:spcPts val="4566"/>
              </a:lnSpc>
              <a:spcBef>
                <a:spcPct val="0"/>
              </a:spcBef>
            </a:pPr>
            <a:r>
              <a:rPr lang="en-US" sz="3261">
                <a:solidFill>
                  <a:srgbClr val="FFFFFF">
                    <a:alpha val="19608"/>
                  </a:srgbClr>
                </a:solidFill>
                <a:latin typeface="Sailors"/>
                <a:ea typeface="Sailors"/>
                <a:cs typeface="Sailors"/>
                <a:sym typeface="Sailors"/>
              </a:rPr>
              <a:t>Bitwise logic operation</a:t>
            </a:r>
          </a:p>
        </p:txBody>
      </p:sp>
      <p:sp>
        <p:nvSpPr>
          <p:cNvPr id="30" name="TextBox 30"/>
          <p:cNvSpPr txBox="1"/>
          <p:nvPr/>
        </p:nvSpPr>
        <p:spPr>
          <a:xfrm>
            <a:off x="165271" y="185810"/>
            <a:ext cx="8921288" cy="493638"/>
          </a:xfrm>
          <a:prstGeom prst="rect">
            <a:avLst/>
          </a:prstGeom>
        </p:spPr>
        <p:txBody>
          <a:bodyPr lIns="0" tIns="0" rIns="0" bIns="0" rtlCol="0" anchor="t">
            <a:spAutoFit/>
          </a:bodyPr>
          <a:lstStyle/>
          <a:p>
            <a:pPr marL="0" lvl="0" indent="0" algn="l">
              <a:lnSpc>
                <a:spcPts val="3615"/>
              </a:lnSpc>
              <a:spcBef>
                <a:spcPct val="0"/>
              </a:spcBef>
            </a:pPr>
            <a:r>
              <a:rPr lang="en-US" sz="3228" b="1" spc="-96">
                <a:solidFill>
                  <a:srgbClr val="FFFFFF"/>
                </a:solidFill>
                <a:latin typeface="Poppins Bold"/>
                <a:ea typeface="Poppins Bold"/>
                <a:cs typeface="Poppins Bold"/>
                <a:sym typeface="Poppins Bold"/>
              </a:rPr>
              <a:t>6.6 Instruction Set in Assembly Language</a:t>
            </a:r>
          </a:p>
        </p:txBody>
      </p:sp>
    </p:spTree>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sp>
        <p:nvSpPr>
          <p:cNvPr id="3" name="TextBox 3"/>
          <p:cNvSpPr txBox="1"/>
          <p:nvPr/>
        </p:nvSpPr>
        <p:spPr>
          <a:xfrm>
            <a:off x="347832" y="1542562"/>
            <a:ext cx="9682484"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Arithmetic Operations</a:t>
            </a:r>
          </a:p>
        </p:txBody>
      </p:sp>
      <p:grpSp>
        <p:nvGrpSpPr>
          <p:cNvPr id="4" name="Group 4"/>
          <p:cNvGrpSpPr/>
          <p:nvPr/>
        </p:nvGrpSpPr>
        <p:grpSpPr>
          <a:xfrm>
            <a:off x="0" y="-36799"/>
            <a:ext cx="9251830" cy="1065499"/>
            <a:chOff x="0" y="0"/>
            <a:chExt cx="3442595" cy="396471"/>
          </a:xfrm>
        </p:grpSpPr>
        <p:sp>
          <p:nvSpPr>
            <p:cNvPr id="5" name="Freeform 5"/>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7" name="TextBox 7"/>
          <p:cNvSpPr txBox="1"/>
          <p:nvPr/>
        </p:nvSpPr>
        <p:spPr>
          <a:xfrm>
            <a:off x="2044728" y="2942544"/>
            <a:ext cx="2122163" cy="628617"/>
          </a:xfrm>
          <a:prstGeom prst="rect">
            <a:avLst/>
          </a:prstGeom>
        </p:spPr>
        <p:txBody>
          <a:bodyPr lIns="0" tIns="0" rIns="0" bIns="0" rtlCol="0" anchor="t">
            <a:spAutoFit/>
          </a:bodyPr>
          <a:lstStyle/>
          <a:p>
            <a:pPr algn="ctr">
              <a:lnSpc>
                <a:spcPts val="5400"/>
              </a:lnSpc>
            </a:pPr>
            <a:r>
              <a:rPr lang="en-US" sz="3000">
                <a:solidFill>
                  <a:srgbClr val="2D3240"/>
                </a:solidFill>
                <a:latin typeface="Alatsi"/>
                <a:ea typeface="Alatsi"/>
                <a:cs typeface="Alatsi"/>
                <a:sym typeface="Alatsi"/>
              </a:rPr>
              <a:t>Opcode</a:t>
            </a:r>
          </a:p>
        </p:txBody>
      </p:sp>
      <p:sp>
        <p:nvSpPr>
          <p:cNvPr id="8" name="TextBox 8"/>
          <p:cNvSpPr txBox="1"/>
          <p:nvPr/>
        </p:nvSpPr>
        <p:spPr>
          <a:xfrm>
            <a:off x="5173631" y="2965246"/>
            <a:ext cx="2122163" cy="628617"/>
          </a:xfrm>
          <a:prstGeom prst="rect">
            <a:avLst/>
          </a:prstGeom>
        </p:spPr>
        <p:txBody>
          <a:bodyPr lIns="0" tIns="0" rIns="0" bIns="0" rtlCol="0" anchor="t">
            <a:spAutoFit/>
          </a:bodyPr>
          <a:lstStyle/>
          <a:p>
            <a:pPr algn="ctr">
              <a:lnSpc>
                <a:spcPts val="5400"/>
              </a:lnSpc>
            </a:pPr>
            <a:r>
              <a:rPr lang="en-US" sz="3000">
                <a:solidFill>
                  <a:srgbClr val="2D3240"/>
                </a:solidFill>
                <a:latin typeface="Alatsi"/>
                <a:ea typeface="Alatsi"/>
                <a:cs typeface="Alatsi"/>
                <a:sym typeface="Alatsi"/>
              </a:rPr>
              <a:t>Operand</a:t>
            </a:r>
          </a:p>
        </p:txBody>
      </p:sp>
      <p:sp>
        <p:nvSpPr>
          <p:cNvPr id="9" name="TextBox 9"/>
          <p:cNvSpPr txBox="1"/>
          <p:nvPr/>
        </p:nvSpPr>
        <p:spPr>
          <a:xfrm>
            <a:off x="11336014" y="2942544"/>
            <a:ext cx="2122163" cy="628617"/>
          </a:xfrm>
          <a:prstGeom prst="rect">
            <a:avLst/>
          </a:prstGeom>
        </p:spPr>
        <p:txBody>
          <a:bodyPr lIns="0" tIns="0" rIns="0" bIns="0" rtlCol="0" anchor="t">
            <a:spAutoFit/>
          </a:bodyPr>
          <a:lstStyle/>
          <a:p>
            <a:pPr algn="ctr">
              <a:lnSpc>
                <a:spcPts val="5400"/>
              </a:lnSpc>
            </a:pPr>
            <a:r>
              <a:rPr lang="en-US" sz="3000">
                <a:solidFill>
                  <a:srgbClr val="2D3240"/>
                </a:solidFill>
                <a:latin typeface="Alatsi"/>
                <a:ea typeface="Alatsi"/>
                <a:cs typeface="Alatsi"/>
                <a:sym typeface="Alatsi"/>
              </a:rPr>
              <a:t>Explanation</a:t>
            </a:r>
          </a:p>
        </p:txBody>
      </p:sp>
      <p:sp>
        <p:nvSpPr>
          <p:cNvPr id="10" name="TextBox 10"/>
          <p:cNvSpPr txBox="1"/>
          <p:nvPr/>
        </p:nvSpPr>
        <p:spPr>
          <a:xfrm>
            <a:off x="347832" y="2222312"/>
            <a:ext cx="17041968" cy="514334"/>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involves adding and subtracting</a:t>
            </a:r>
          </a:p>
        </p:txBody>
      </p:sp>
      <p:grpSp>
        <p:nvGrpSpPr>
          <p:cNvPr id="11" name="Group 11"/>
          <p:cNvGrpSpPr/>
          <p:nvPr/>
        </p:nvGrpSpPr>
        <p:grpSpPr>
          <a:xfrm>
            <a:off x="1450223" y="3593863"/>
            <a:ext cx="3276218" cy="762473"/>
            <a:chOff x="0" y="0"/>
            <a:chExt cx="910857" cy="211983"/>
          </a:xfrm>
        </p:grpSpPr>
        <p:sp>
          <p:nvSpPr>
            <p:cNvPr id="12" name="Freeform 12"/>
            <p:cNvSpPr/>
            <p:nvPr/>
          </p:nvSpPr>
          <p:spPr>
            <a:xfrm>
              <a:off x="0" y="0"/>
              <a:ext cx="910857" cy="211983"/>
            </a:xfrm>
            <a:custGeom>
              <a:avLst/>
              <a:gdLst/>
              <a:ahLst/>
              <a:cxnLst/>
              <a:rect l="l" t="t" r="r" b="b"/>
              <a:pathLst>
                <a:path w="910857" h="211983">
                  <a:moveTo>
                    <a:pt x="105992" y="0"/>
                  </a:moveTo>
                  <a:lnTo>
                    <a:pt x="804865" y="0"/>
                  </a:lnTo>
                  <a:cubicBezTo>
                    <a:pt x="832976" y="0"/>
                    <a:pt x="859935" y="11167"/>
                    <a:pt x="879812" y="31044"/>
                  </a:cubicBezTo>
                  <a:cubicBezTo>
                    <a:pt x="899690" y="50922"/>
                    <a:pt x="910857" y="77881"/>
                    <a:pt x="910857" y="105992"/>
                  </a:cubicBezTo>
                  <a:lnTo>
                    <a:pt x="910857" y="105992"/>
                  </a:lnTo>
                  <a:cubicBezTo>
                    <a:pt x="910857" y="134102"/>
                    <a:pt x="899690" y="161062"/>
                    <a:pt x="879812" y="180939"/>
                  </a:cubicBezTo>
                  <a:cubicBezTo>
                    <a:pt x="859935" y="200816"/>
                    <a:pt x="832976" y="211983"/>
                    <a:pt x="804865"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FFDE59"/>
            </a:solidFill>
          </p:spPr>
          <p:txBody>
            <a:bodyPr/>
            <a:lstStyle/>
            <a:p>
              <a:endParaRPr lang="en-PH"/>
            </a:p>
          </p:txBody>
        </p:sp>
        <p:sp>
          <p:nvSpPr>
            <p:cNvPr id="13" name="TextBox 13"/>
            <p:cNvSpPr txBox="1"/>
            <p:nvPr/>
          </p:nvSpPr>
          <p:spPr>
            <a:xfrm>
              <a:off x="0" y="-28575"/>
              <a:ext cx="910857" cy="240558"/>
            </a:xfrm>
            <a:prstGeom prst="rect">
              <a:avLst/>
            </a:prstGeom>
          </p:spPr>
          <p:txBody>
            <a:bodyPr lIns="50800" tIns="50800" rIns="50800" bIns="50800" rtlCol="0" anchor="ctr"/>
            <a:lstStyle/>
            <a:p>
              <a:pPr algn="ctr">
                <a:lnSpc>
                  <a:spcPts val="2595"/>
                </a:lnSpc>
              </a:pPr>
              <a:endParaRPr/>
            </a:p>
          </p:txBody>
        </p:sp>
      </p:grpSp>
      <p:grpSp>
        <p:nvGrpSpPr>
          <p:cNvPr id="14" name="Group 14"/>
          <p:cNvGrpSpPr/>
          <p:nvPr/>
        </p:nvGrpSpPr>
        <p:grpSpPr>
          <a:xfrm>
            <a:off x="1450223" y="4515917"/>
            <a:ext cx="3276218" cy="762473"/>
            <a:chOff x="0" y="0"/>
            <a:chExt cx="910857" cy="211983"/>
          </a:xfrm>
        </p:grpSpPr>
        <p:sp>
          <p:nvSpPr>
            <p:cNvPr id="15" name="Freeform 15"/>
            <p:cNvSpPr/>
            <p:nvPr/>
          </p:nvSpPr>
          <p:spPr>
            <a:xfrm>
              <a:off x="0" y="0"/>
              <a:ext cx="910857" cy="211983"/>
            </a:xfrm>
            <a:custGeom>
              <a:avLst/>
              <a:gdLst/>
              <a:ahLst/>
              <a:cxnLst/>
              <a:rect l="l" t="t" r="r" b="b"/>
              <a:pathLst>
                <a:path w="910857" h="211983">
                  <a:moveTo>
                    <a:pt x="105992" y="0"/>
                  </a:moveTo>
                  <a:lnTo>
                    <a:pt x="804865" y="0"/>
                  </a:lnTo>
                  <a:cubicBezTo>
                    <a:pt x="832976" y="0"/>
                    <a:pt x="859935" y="11167"/>
                    <a:pt x="879812" y="31044"/>
                  </a:cubicBezTo>
                  <a:cubicBezTo>
                    <a:pt x="899690" y="50922"/>
                    <a:pt x="910857" y="77881"/>
                    <a:pt x="910857" y="105992"/>
                  </a:cubicBezTo>
                  <a:lnTo>
                    <a:pt x="910857" y="105992"/>
                  </a:lnTo>
                  <a:cubicBezTo>
                    <a:pt x="910857" y="134102"/>
                    <a:pt x="899690" y="161062"/>
                    <a:pt x="879812" y="180939"/>
                  </a:cubicBezTo>
                  <a:cubicBezTo>
                    <a:pt x="859935" y="200816"/>
                    <a:pt x="832976" y="211983"/>
                    <a:pt x="804865"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FFDE59"/>
            </a:solidFill>
          </p:spPr>
          <p:txBody>
            <a:bodyPr/>
            <a:lstStyle/>
            <a:p>
              <a:endParaRPr lang="en-PH"/>
            </a:p>
          </p:txBody>
        </p:sp>
        <p:sp>
          <p:nvSpPr>
            <p:cNvPr id="16" name="TextBox 16"/>
            <p:cNvSpPr txBox="1"/>
            <p:nvPr/>
          </p:nvSpPr>
          <p:spPr>
            <a:xfrm>
              <a:off x="0" y="-28575"/>
              <a:ext cx="910857" cy="240558"/>
            </a:xfrm>
            <a:prstGeom prst="rect">
              <a:avLst/>
            </a:prstGeom>
          </p:spPr>
          <p:txBody>
            <a:bodyPr lIns="50800" tIns="50800" rIns="50800" bIns="50800" rtlCol="0" anchor="ctr"/>
            <a:lstStyle/>
            <a:p>
              <a:pPr algn="ctr">
                <a:lnSpc>
                  <a:spcPts val="2595"/>
                </a:lnSpc>
              </a:pPr>
              <a:endParaRPr/>
            </a:p>
          </p:txBody>
        </p:sp>
      </p:grpSp>
      <p:grpSp>
        <p:nvGrpSpPr>
          <p:cNvPr id="17" name="Group 17"/>
          <p:cNvGrpSpPr/>
          <p:nvPr/>
        </p:nvGrpSpPr>
        <p:grpSpPr>
          <a:xfrm>
            <a:off x="1450223" y="5440808"/>
            <a:ext cx="3276218" cy="762473"/>
            <a:chOff x="0" y="0"/>
            <a:chExt cx="910857" cy="211983"/>
          </a:xfrm>
        </p:grpSpPr>
        <p:sp>
          <p:nvSpPr>
            <p:cNvPr id="18" name="Freeform 18"/>
            <p:cNvSpPr/>
            <p:nvPr/>
          </p:nvSpPr>
          <p:spPr>
            <a:xfrm>
              <a:off x="0" y="0"/>
              <a:ext cx="910857" cy="211983"/>
            </a:xfrm>
            <a:custGeom>
              <a:avLst/>
              <a:gdLst/>
              <a:ahLst/>
              <a:cxnLst/>
              <a:rect l="l" t="t" r="r" b="b"/>
              <a:pathLst>
                <a:path w="910857" h="211983">
                  <a:moveTo>
                    <a:pt x="105992" y="0"/>
                  </a:moveTo>
                  <a:lnTo>
                    <a:pt x="804865" y="0"/>
                  </a:lnTo>
                  <a:cubicBezTo>
                    <a:pt x="832976" y="0"/>
                    <a:pt x="859935" y="11167"/>
                    <a:pt x="879812" y="31044"/>
                  </a:cubicBezTo>
                  <a:cubicBezTo>
                    <a:pt x="899690" y="50922"/>
                    <a:pt x="910857" y="77881"/>
                    <a:pt x="910857" y="105992"/>
                  </a:cubicBezTo>
                  <a:lnTo>
                    <a:pt x="910857" y="105992"/>
                  </a:lnTo>
                  <a:cubicBezTo>
                    <a:pt x="910857" y="134102"/>
                    <a:pt x="899690" y="161062"/>
                    <a:pt x="879812" y="180939"/>
                  </a:cubicBezTo>
                  <a:cubicBezTo>
                    <a:pt x="859935" y="200816"/>
                    <a:pt x="832976" y="211983"/>
                    <a:pt x="804865"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FFDE59"/>
            </a:solidFill>
          </p:spPr>
          <p:txBody>
            <a:bodyPr/>
            <a:lstStyle/>
            <a:p>
              <a:endParaRPr lang="en-PH"/>
            </a:p>
          </p:txBody>
        </p:sp>
        <p:sp>
          <p:nvSpPr>
            <p:cNvPr id="19" name="TextBox 19"/>
            <p:cNvSpPr txBox="1"/>
            <p:nvPr/>
          </p:nvSpPr>
          <p:spPr>
            <a:xfrm>
              <a:off x="0" y="-28575"/>
              <a:ext cx="910857" cy="240558"/>
            </a:xfrm>
            <a:prstGeom prst="rect">
              <a:avLst/>
            </a:prstGeom>
          </p:spPr>
          <p:txBody>
            <a:bodyPr lIns="50800" tIns="50800" rIns="50800" bIns="50800" rtlCol="0" anchor="ctr"/>
            <a:lstStyle/>
            <a:p>
              <a:pPr algn="ctr">
                <a:lnSpc>
                  <a:spcPts val="2595"/>
                </a:lnSpc>
              </a:pPr>
              <a:endParaRPr/>
            </a:p>
          </p:txBody>
        </p:sp>
      </p:grpSp>
      <p:grpSp>
        <p:nvGrpSpPr>
          <p:cNvPr id="20" name="Group 20"/>
          <p:cNvGrpSpPr/>
          <p:nvPr/>
        </p:nvGrpSpPr>
        <p:grpSpPr>
          <a:xfrm>
            <a:off x="1450223" y="6365699"/>
            <a:ext cx="3276218" cy="762473"/>
            <a:chOff x="0" y="0"/>
            <a:chExt cx="910857" cy="211983"/>
          </a:xfrm>
        </p:grpSpPr>
        <p:sp>
          <p:nvSpPr>
            <p:cNvPr id="21" name="Freeform 21"/>
            <p:cNvSpPr/>
            <p:nvPr/>
          </p:nvSpPr>
          <p:spPr>
            <a:xfrm>
              <a:off x="0" y="0"/>
              <a:ext cx="910857" cy="211983"/>
            </a:xfrm>
            <a:custGeom>
              <a:avLst/>
              <a:gdLst/>
              <a:ahLst/>
              <a:cxnLst/>
              <a:rect l="l" t="t" r="r" b="b"/>
              <a:pathLst>
                <a:path w="910857" h="211983">
                  <a:moveTo>
                    <a:pt x="105992" y="0"/>
                  </a:moveTo>
                  <a:lnTo>
                    <a:pt x="804865" y="0"/>
                  </a:lnTo>
                  <a:cubicBezTo>
                    <a:pt x="832976" y="0"/>
                    <a:pt x="859935" y="11167"/>
                    <a:pt x="879812" y="31044"/>
                  </a:cubicBezTo>
                  <a:cubicBezTo>
                    <a:pt x="899690" y="50922"/>
                    <a:pt x="910857" y="77881"/>
                    <a:pt x="910857" y="105992"/>
                  </a:cubicBezTo>
                  <a:lnTo>
                    <a:pt x="910857" y="105992"/>
                  </a:lnTo>
                  <a:cubicBezTo>
                    <a:pt x="910857" y="134102"/>
                    <a:pt x="899690" y="161062"/>
                    <a:pt x="879812" y="180939"/>
                  </a:cubicBezTo>
                  <a:cubicBezTo>
                    <a:pt x="859935" y="200816"/>
                    <a:pt x="832976" y="211983"/>
                    <a:pt x="804865"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FFDE59"/>
            </a:solidFill>
          </p:spPr>
          <p:txBody>
            <a:bodyPr/>
            <a:lstStyle/>
            <a:p>
              <a:endParaRPr lang="en-PH"/>
            </a:p>
          </p:txBody>
        </p:sp>
        <p:sp>
          <p:nvSpPr>
            <p:cNvPr id="22" name="TextBox 22"/>
            <p:cNvSpPr txBox="1"/>
            <p:nvPr/>
          </p:nvSpPr>
          <p:spPr>
            <a:xfrm>
              <a:off x="0" y="-28575"/>
              <a:ext cx="910857" cy="240558"/>
            </a:xfrm>
            <a:prstGeom prst="rect">
              <a:avLst/>
            </a:prstGeom>
          </p:spPr>
          <p:txBody>
            <a:bodyPr lIns="50800" tIns="50800" rIns="50800" bIns="50800" rtlCol="0" anchor="ctr"/>
            <a:lstStyle/>
            <a:p>
              <a:pPr algn="ctr">
                <a:lnSpc>
                  <a:spcPts val="2595"/>
                </a:lnSpc>
              </a:pPr>
              <a:endParaRPr/>
            </a:p>
          </p:txBody>
        </p:sp>
      </p:grpSp>
      <p:grpSp>
        <p:nvGrpSpPr>
          <p:cNvPr id="23" name="Group 23"/>
          <p:cNvGrpSpPr/>
          <p:nvPr/>
        </p:nvGrpSpPr>
        <p:grpSpPr>
          <a:xfrm>
            <a:off x="1450223" y="7290590"/>
            <a:ext cx="3276218" cy="762473"/>
            <a:chOff x="0" y="0"/>
            <a:chExt cx="910857" cy="211983"/>
          </a:xfrm>
        </p:grpSpPr>
        <p:sp>
          <p:nvSpPr>
            <p:cNvPr id="24" name="Freeform 24"/>
            <p:cNvSpPr/>
            <p:nvPr/>
          </p:nvSpPr>
          <p:spPr>
            <a:xfrm>
              <a:off x="0" y="0"/>
              <a:ext cx="910857" cy="211983"/>
            </a:xfrm>
            <a:custGeom>
              <a:avLst/>
              <a:gdLst/>
              <a:ahLst/>
              <a:cxnLst/>
              <a:rect l="l" t="t" r="r" b="b"/>
              <a:pathLst>
                <a:path w="910857" h="211983">
                  <a:moveTo>
                    <a:pt x="105992" y="0"/>
                  </a:moveTo>
                  <a:lnTo>
                    <a:pt x="804865" y="0"/>
                  </a:lnTo>
                  <a:cubicBezTo>
                    <a:pt x="832976" y="0"/>
                    <a:pt x="859935" y="11167"/>
                    <a:pt x="879812" y="31044"/>
                  </a:cubicBezTo>
                  <a:cubicBezTo>
                    <a:pt x="899690" y="50922"/>
                    <a:pt x="910857" y="77881"/>
                    <a:pt x="910857" y="105992"/>
                  </a:cubicBezTo>
                  <a:lnTo>
                    <a:pt x="910857" y="105992"/>
                  </a:lnTo>
                  <a:cubicBezTo>
                    <a:pt x="910857" y="134102"/>
                    <a:pt x="899690" y="161062"/>
                    <a:pt x="879812" y="180939"/>
                  </a:cubicBezTo>
                  <a:cubicBezTo>
                    <a:pt x="859935" y="200816"/>
                    <a:pt x="832976" y="211983"/>
                    <a:pt x="804865"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FFDE59"/>
            </a:solidFill>
          </p:spPr>
          <p:txBody>
            <a:bodyPr/>
            <a:lstStyle/>
            <a:p>
              <a:endParaRPr lang="en-PH"/>
            </a:p>
          </p:txBody>
        </p:sp>
        <p:sp>
          <p:nvSpPr>
            <p:cNvPr id="25" name="TextBox 25"/>
            <p:cNvSpPr txBox="1"/>
            <p:nvPr/>
          </p:nvSpPr>
          <p:spPr>
            <a:xfrm>
              <a:off x="0" y="-28575"/>
              <a:ext cx="910857" cy="240558"/>
            </a:xfrm>
            <a:prstGeom prst="rect">
              <a:avLst/>
            </a:prstGeom>
          </p:spPr>
          <p:txBody>
            <a:bodyPr lIns="50800" tIns="50800" rIns="50800" bIns="50800" rtlCol="0" anchor="ctr"/>
            <a:lstStyle/>
            <a:p>
              <a:pPr algn="ctr">
                <a:lnSpc>
                  <a:spcPts val="2595"/>
                </a:lnSpc>
              </a:pPr>
              <a:endParaRPr/>
            </a:p>
          </p:txBody>
        </p:sp>
      </p:grpSp>
      <p:grpSp>
        <p:nvGrpSpPr>
          <p:cNvPr id="26" name="Group 26"/>
          <p:cNvGrpSpPr/>
          <p:nvPr/>
        </p:nvGrpSpPr>
        <p:grpSpPr>
          <a:xfrm>
            <a:off x="4909647" y="3593863"/>
            <a:ext cx="2615176" cy="762473"/>
            <a:chOff x="0" y="0"/>
            <a:chExt cx="727073" cy="211983"/>
          </a:xfrm>
        </p:grpSpPr>
        <p:sp>
          <p:nvSpPr>
            <p:cNvPr id="27" name="Freeform 27"/>
            <p:cNvSpPr/>
            <p:nvPr/>
          </p:nvSpPr>
          <p:spPr>
            <a:xfrm>
              <a:off x="0" y="0"/>
              <a:ext cx="727073" cy="211983"/>
            </a:xfrm>
            <a:custGeom>
              <a:avLst/>
              <a:gdLst/>
              <a:ahLst/>
              <a:cxnLst/>
              <a:rect l="l" t="t" r="r" b="b"/>
              <a:pathLst>
                <a:path w="727073" h="211983">
                  <a:moveTo>
                    <a:pt x="105992" y="0"/>
                  </a:moveTo>
                  <a:lnTo>
                    <a:pt x="621081" y="0"/>
                  </a:lnTo>
                  <a:cubicBezTo>
                    <a:pt x="649192" y="0"/>
                    <a:pt x="676152" y="11167"/>
                    <a:pt x="696029" y="31044"/>
                  </a:cubicBezTo>
                  <a:cubicBezTo>
                    <a:pt x="715906" y="50922"/>
                    <a:pt x="727073" y="77881"/>
                    <a:pt x="727073" y="105992"/>
                  </a:cubicBezTo>
                  <a:lnTo>
                    <a:pt x="727073" y="105992"/>
                  </a:lnTo>
                  <a:cubicBezTo>
                    <a:pt x="727073" y="134102"/>
                    <a:pt x="715906" y="161062"/>
                    <a:pt x="696029" y="180939"/>
                  </a:cubicBezTo>
                  <a:cubicBezTo>
                    <a:pt x="676152" y="200816"/>
                    <a:pt x="649192" y="211983"/>
                    <a:pt x="621081"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019D97"/>
            </a:solidFill>
          </p:spPr>
          <p:txBody>
            <a:bodyPr/>
            <a:lstStyle/>
            <a:p>
              <a:endParaRPr lang="en-PH"/>
            </a:p>
          </p:txBody>
        </p:sp>
        <p:sp>
          <p:nvSpPr>
            <p:cNvPr id="28" name="TextBox 28"/>
            <p:cNvSpPr txBox="1"/>
            <p:nvPr/>
          </p:nvSpPr>
          <p:spPr>
            <a:xfrm>
              <a:off x="0" y="-28575"/>
              <a:ext cx="727073" cy="240558"/>
            </a:xfrm>
            <a:prstGeom prst="rect">
              <a:avLst/>
            </a:prstGeom>
          </p:spPr>
          <p:txBody>
            <a:bodyPr lIns="50800" tIns="50800" rIns="50800" bIns="50800" rtlCol="0" anchor="ctr"/>
            <a:lstStyle/>
            <a:p>
              <a:pPr algn="ctr">
                <a:lnSpc>
                  <a:spcPts val="2595"/>
                </a:lnSpc>
              </a:pPr>
              <a:endParaRPr/>
            </a:p>
          </p:txBody>
        </p:sp>
      </p:grpSp>
      <p:grpSp>
        <p:nvGrpSpPr>
          <p:cNvPr id="29" name="Group 29"/>
          <p:cNvGrpSpPr/>
          <p:nvPr/>
        </p:nvGrpSpPr>
        <p:grpSpPr>
          <a:xfrm>
            <a:off x="4909647" y="4515917"/>
            <a:ext cx="2615176" cy="762473"/>
            <a:chOff x="0" y="0"/>
            <a:chExt cx="727073" cy="211983"/>
          </a:xfrm>
        </p:grpSpPr>
        <p:sp>
          <p:nvSpPr>
            <p:cNvPr id="30" name="Freeform 30"/>
            <p:cNvSpPr/>
            <p:nvPr/>
          </p:nvSpPr>
          <p:spPr>
            <a:xfrm>
              <a:off x="0" y="0"/>
              <a:ext cx="727073" cy="211983"/>
            </a:xfrm>
            <a:custGeom>
              <a:avLst/>
              <a:gdLst/>
              <a:ahLst/>
              <a:cxnLst/>
              <a:rect l="l" t="t" r="r" b="b"/>
              <a:pathLst>
                <a:path w="727073" h="211983">
                  <a:moveTo>
                    <a:pt x="105992" y="0"/>
                  </a:moveTo>
                  <a:lnTo>
                    <a:pt x="621081" y="0"/>
                  </a:lnTo>
                  <a:cubicBezTo>
                    <a:pt x="649192" y="0"/>
                    <a:pt x="676152" y="11167"/>
                    <a:pt x="696029" y="31044"/>
                  </a:cubicBezTo>
                  <a:cubicBezTo>
                    <a:pt x="715906" y="50922"/>
                    <a:pt x="727073" y="77881"/>
                    <a:pt x="727073" y="105992"/>
                  </a:cubicBezTo>
                  <a:lnTo>
                    <a:pt x="727073" y="105992"/>
                  </a:lnTo>
                  <a:cubicBezTo>
                    <a:pt x="727073" y="134102"/>
                    <a:pt x="715906" y="161062"/>
                    <a:pt x="696029" y="180939"/>
                  </a:cubicBezTo>
                  <a:cubicBezTo>
                    <a:pt x="676152" y="200816"/>
                    <a:pt x="649192" y="211983"/>
                    <a:pt x="621081"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019D97"/>
            </a:solidFill>
          </p:spPr>
          <p:txBody>
            <a:bodyPr/>
            <a:lstStyle/>
            <a:p>
              <a:endParaRPr lang="en-PH"/>
            </a:p>
          </p:txBody>
        </p:sp>
        <p:sp>
          <p:nvSpPr>
            <p:cNvPr id="31" name="TextBox 31"/>
            <p:cNvSpPr txBox="1"/>
            <p:nvPr/>
          </p:nvSpPr>
          <p:spPr>
            <a:xfrm>
              <a:off x="0" y="-28575"/>
              <a:ext cx="727073" cy="240558"/>
            </a:xfrm>
            <a:prstGeom prst="rect">
              <a:avLst/>
            </a:prstGeom>
          </p:spPr>
          <p:txBody>
            <a:bodyPr lIns="50800" tIns="50800" rIns="50800" bIns="50800" rtlCol="0" anchor="ctr"/>
            <a:lstStyle/>
            <a:p>
              <a:pPr algn="ctr">
                <a:lnSpc>
                  <a:spcPts val="2595"/>
                </a:lnSpc>
              </a:pPr>
              <a:endParaRPr/>
            </a:p>
          </p:txBody>
        </p:sp>
      </p:grpSp>
      <p:grpSp>
        <p:nvGrpSpPr>
          <p:cNvPr id="32" name="Group 32"/>
          <p:cNvGrpSpPr/>
          <p:nvPr/>
        </p:nvGrpSpPr>
        <p:grpSpPr>
          <a:xfrm>
            <a:off x="4909647" y="5453951"/>
            <a:ext cx="2615176" cy="762473"/>
            <a:chOff x="0" y="0"/>
            <a:chExt cx="727073" cy="211983"/>
          </a:xfrm>
        </p:grpSpPr>
        <p:sp>
          <p:nvSpPr>
            <p:cNvPr id="33" name="Freeform 33"/>
            <p:cNvSpPr/>
            <p:nvPr/>
          </p:nvSpPr>
          <p:spPr>
            <a:xfrm>
              <a:off x="0" y="0"/>
              <a:ext cx="727073" cy="211983"/>
            </a:xfrm>
            <a:custGeom>
              <a:avLst/>
              <a:gdLst/>
              <a:ahLst/>
              <a:cxnLst/>
              <a:rect l="l" t="t" r="r" b="b"/>
              <a:pathLst>
                <a:path w="727073" h="211983">
                  <a:moveTo>
                    <a:pt x="105992" y="0"/>
                  </a:moveTo>
                  <a:lnTo>
                    <a:pt x="621081" y="0"/>
                  </a:lnTo>
                  <a:cubicBezTo>
                    <a:pt x="649192" y="0"/>
                    <a:pt x="676152" y="11167"/>
                    <a:pt x="696029" y="31044"/>
                  </a:cubicBezTo>
                  <a:cubicBezTo>
                    <a:pt x="715906" y="50922"/>
                    <a:pt x="727073" y="77881"/>
                    <a:pt x="727073" y="105992"/>
                  </a:cubicBezTo>
                  <a:lnTo>
                    <a:pt x="727073" y="105992"/>
                  </a:lnTo>
                  <a:cubicBezTo>
                    <a:pt x="727073" y="134102"/>
                    <a:pt x="715906" y="161062"/>
                    <a:pt x="696029" y="180939"/>
                  </a:cubicBezTo>
                  <a:cubicBezTo>
                    <a:pt x="676152" y="200816"/>
                    <a:pt x="649192" y="211983"/>
                    <a:pt x="621081"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019D97"/>
            </a:solidFill>
          </p:spPr>
          <p:txBody>
            <a:bodyPr/>
            <a:lstStyle/>
            <a:p>
              <a:endParaRPr lang="en-PH"/>
            </a:p>
          </p:txBody>
        </p:sp>
        <p:sp>
          <p:nvSpPr>
            <p:cNvPr id="34" name="TextBox 34"/>
            <p:cNvSpPr txBox="1"/>
            <p:nvPr/>
          </p:nvSpPr>
          <p:spPr>
            <a:xfrm>
              <a:off x="0" y="-28575"/>
              <a:ext cx="727073" cy="240558"/>
            </a:xfrm>
            <a:prstGeom prst="rect">
              <a:avLst/>
            </a:prstGeom>
          </p:spPr>
          <p:txBody>
            <a:bodyPr lIns="50800" tIns="50800" rIns="50800" bIns="50800" rtlCol="0" anchor="ctr"/>
            <a:lstStyle/>
            <a:p>
              <a:pPr algn="ctr">
                <a:lnSpc>
                  <a:spcPts val="2595"/>
                </a:lnSpc>
              </a:pPr>
              <a:endParaRPr/>
            </a:p>
          </p:txBody>
        </p:sp>
      </p:grpSp>
      <p:grpSp>
        <p:nvGrpSpPr>
          <p:cNvPr id="35" name="Group 35"/>
          <p:cNvGrpSpPr/>
          <p:nvPr/>
        </p:nvGrpSpPr>
        <p:grpSpPr>
          <a:xfrm>
            <a:off x="4909647" y="6378349"/>
            <a:ext cx="2615176" cy="762473"/>
            <a:chOff x="0" y="0"/>
            <a:chExt cx="727073" cy="211983"/>
          </a:xfrm>
        </p:grpSpPr>
        <p:sp>
          <p:nvSpPr>
            <p:cNvPr id="36" name="Freeform 36"/>
            <p:cNvSpPr/>
            <p:nvPr/>
          </p:nvSpPr>
          <p:spPr>
            <a:xfrm>
              <a:off x="0" y="0"/>
              <a:ext cx="727073" cy="211983"/>
            </a:xfrm>
            <a:custGeom>
              <a:avLst/>
              <a:gdLst/>
              <a:ahLst/>
              <a:cxnLst/>
              <a:rect l="l" t="t" r="r" b="b"/>
              <a:pathLst>
                <a:path w="727073" h="211983">
                  <a:moveTo>
                    <a:pt x="105992" y="0"/>
                  </a:moveTo>
                  <a:lnTo>
                    <a:pt x="621081" y="0"/>
                  </a:lnTo>
                  <a:cubicBezTo>
                    <a:pt x="649192" y="0"/>
                    <a:pt x="676152" y="11167"/>
                    <a:pt x="696029" y="31044"/>
                  </a:cubicBezTo>
                  <a:cubicBezTo>
                    <a:pt x="715906" y="50922"/>
                    <a:pt x="727073" y="77881"/>
                    <a:pt x="727073" y="105992"/>
                  </a:cubicBezTo>
                  <a:lnTo>
                    <a:pt x="727073" y="105992"/>
                  </a:lnTo>
                  <a:cubicBezTo>
                    <a:pt x="727073" y="134102"/>
                    <a:pt x="715906" y="161062"/>
                    <a:pt x="696029" y="180939"/>
                  </a:cubicBezTo>
                  <a:cubicBezTo>
                    <a:pt x="676152" y="200816"/>
                    <a:pt x="649192" y="211983"/>
                    <a:pt x="621081"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019D97"/>
            </a:solidFill>
          </p:spPr>
          <p:txBody>
            <a:bodyPr/>
            <a:lstStyle/>
            <a:p>
              <a:endParaRPr lang="en-PH"/>
            </a:p>
          </p:txBody>
        </p:sp>
        <p:sp>
          <p:nvSpPr>
            <p:cNvPr id="37" name="TextBox 37"/>
            <p:cNvSpPr txBox="1"/>
            <p:nvPr/>
          </p:nvSpPr>
          <p:spPr>
            <a:xfrm>
              <a:off x="0" y="-28575"/>
              <a:ext cx="727073" cy="240558"/>
            </a:xfrm>
            <a:prstGeom prst="rect">
              <a:avLst/>
            </a:prstGeom>
          </p:spPr>
          <p:txBody>
            <a:bodyPr lIns="50800" tIns="50800" rIns="50800" bIns="50800" rtlCol="0" anchor="ctr"/>
            <a:lstStyle/>
            <a:p>
              <a:pPr algn="ctr">
                <a:lnSpc>
                  <a:spcPts val="2595"/>
                </a:lnSpc>
              </a:pPr>
              <a:endParaRPr/>
            </a:p>
          </p:txBody>
        </p:sp>
      </p:grpSp>
      <p:grpSp>
        <p:nvGrpSpPr>
          <p:cNvPr id="38" name="Group 38"/>
          <p:cNvGrpSpPr/>
          <p:nvPr/>
        </p:nvGrpSpPr>
        <p:grpSpPr>
          <a:xfrm>
            <a:off x="4909647" y="7302747"/>
            <a:ext cx="2615176" cy="762473"/>
            <a:chOff x="0" y="0"/>
            <a:chExt cx="727073" cy="211983"/>
          </a:xfrm>
        </p:grpSpPr>
        <p:sp>
          <p:nvSpPr>
            <p:cNvPr id="39" name="Freeform 39"/>
            <p:cNvSpPr/>
            <p:nvPr/>
          </p:nvSpPr>
          <p:spPr>
            <a:xfrm>
              <a:off x="0" y="0"/>
              <a:ext cx="727073" cy="211983"/>
            </a:xfrm>
            <a:custGeom>
              <a:avLst/>
              <a:gdLst/>
              <a:ahLst/>
              <a:cxnLst/>
              <a:rect l="l" t="t" r="r" b="b"/>
              <a:pathLst>
                <a:path w="727073" h="211983">
                  <a:moveTo>
                    <a:pt x="105992" y="0"/>
                  </a:moveTo>
                  <a:lnTo>
                    <a:pt x="621081" y="0"/>
                  </a:lnTo>
                  <a:cubicBezTo>
                    <a:pt x="649192" y="0"/>
                    <a:pt x="676152" y="11167"/>
                    <a:pt x="696029" y="31044"/>
                  </a:cubicBezTo>
                  <a:cubicBezTo>
                    <a:pt x="715906" y="50922"/>
                    <a:pt x="727073" y="77881"/>
                    <a:pt x="727073" y="105992"/>
                  </a:cubicBezTo>
                  <a:lnTo>
                    <a:pt x="727073" y="105992"/>
                  </a:lnTo>
                  <a:cubicBezTo>
                    <a:pt x="727073" y="134102"/>
                    <a:pt x="715906" y="161062"/>
                    <a:pt x="696029" y="180939"/>
                  </a:cubicBezTo>
                  <a:cubicBezTo>
                    <a:pt x="676152" y="200816"/>
                    <a:pt x="649192" y="211983"/>
                    <a:pt x="621081"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019D97"/>
            </a:solidFill>
          </p:spPr>
          <p:txBody>
            <a:bodyPr/>
            <a:lstStyle/>
            <a:p>
              <a:endParaRPr lang="en-PH"/>
            </a:p>
          </p:txBody>
        </p:sp>
        <p:sp>
          <p:nvSpPr>
            <p:cNvPr id="40" name="TextBox 40"/>
            <p:cNvSpPr txBox="1"/>
            <p:nvPr/>
          </p:nvSpPr>
          <p:spPr>
            <a:xfrm>
              <a:off x="0" y="-28575"/>
              <a:ext cx="727073" cy="240558"/>
            </a:xfrm>
            <a:prstGeom prst="rect">
              <a:avLst/>
            </a:prstGeom>
          </p:spPr>
          <p:txBody>
            <a:bodyPr lIns="50800" tIns="50800" rIns="50800" bIns="50800" rtlCol="0" anchor="ctr"/>
            <a:lstStyle/>
            <a:p>
              <a:pPr algn="ctr">
                <a:lnSpc>
                  <a:spcPts val="2595"/>
                </a:lnSpc>
              </a:pPr>
              <a:endParaRPr/>
            </a:p>
          </p:txBody>
        </p:sp>
      </p:grpSp>
      <p:grpSp>
        <p:nvGrpSpPr>
          <p:cNvPr id="41" name="Group 41"/>
          <p:cNvGrpSpPr/>
          <p:nvPr/>
        </p:nvGrpSpPr>
        <p:grpSpPr>
          <a:xfrm>
            <a:off x="7751453" y="3593863"/>
            <a:ext cx="9256330" cy="762473"/>
            <a:chOff x="0" y="0"/>
            <a:chExt cx="2573452" cy="211983"/>
          </a:xfrm>
        </p:grpSpPr>
        <p:sp>
          <p:nvSpPr>
            <p:cNvPr id="42" name="Freeform 42"/>
            <p:cNvSpPr/>
            <p:nvPr/>
          </p:nvSpPr>
          <p:spPr>
            <a:xfrm>
              <a:off x="0" y="0"/>
              <a:ext cx="2573452" cy="211983"/>
            </a:xfrm>
            <a:custGeom>
              <a:avLst/>
              <a:gdLst/>
              <a:ahLst/>
              <a:cxnLst/>
              <a:rect l="l" t="t" r="r" b="b"/>
              <a:pathLst>
                <a:path w="2573452" h="211983">
                  <a:moveTo>
                    <a:pt x="42656" y="0"/>
                  </a:moveTo>
                  <a:lnTo>
                    <a:pt x="2530796" y="0"/>
                  </a:lnTo>
                  <a:cubicBezTo>
                    <a:pt x="2542109" y="0"/>
                    <a:pt x="2552959" y="4494"/>
                    <a:pt x="2560958" y="12494"/>
                  </a:cubicBezTo>
                  <a:cubicBezTo>
                    <a:pt x="2568958" y="20493"/>
                    <a:pt x="2573452" y="31343"/>
                    <a:pt x="2573452" y="42656"/>
                  </a:cubicBezTo>
                  <a:lnTo>
                    <a:pt x="2573452" y="169327"/>
                  </a:lnTo>
                  <a:cubicBezTo>
                    <a:pt x="2573452" y="192886"/>
                    <a:pt x="2554354" y="211983"/>
                    <a:pt x="2530796" y="211983"/>
                  </a:cubicBezTo>
                  <a:lnTo>
                    <a:pt x="42656" y="211983"/>
                  </a:lnTo>
                  <a:cubicBezTo>
                    <a:pt x="19098" y="211983"/>
                    <a:pt x="0" y="192886"/>
                    <a:pt x="0" y="169327"/>
                  </a:cubicBezTo>
                  <a:lnTo>
                    <a:pt x="0" y="42656"/>
                  </a:lnTo>
                  <a:cubicBezTo>
                    <a:pt x="0" y="31343"/>
                    <a:pt x="4494" y="20493"/>
                    <a:pt x="12494" y="12494"/>
                  </a:cubicBezTo>
                  <a:cubicBezTo>
                    <a:pt x="20493" y="4494"/>
                    <a:pt x="31343" y="0"/>
                    <a:pt x="42656" y="0"/>
                  </a:cubicBezTo>
                  <a:close/>
                </a:path>
              </a:pathLst>
            </a:custGeom>
            <a:solidFill>
              <a:srgbClr val="642EC7"/>
            </a:solidFill>
          </p:spPr>
          <p:txBody>
            <a:bodyPr/>
            <a:lstStyle/>
            <a:p>
              <a:endParaRPr lang="en-PH"/>
            </a:p>
          </p:txBody>
        </p:sp>
        <p:sp>
          <p:nvSpPr>
            <p:cNvPr id="43" name="TextBox 43"/>
            <p:cNvSpPr txBox="1"/>
            <p:nvPr/>
          </p:nvSpPr>
          <p:spPr>
            <a:xfrm>
              <a:off x="0" y="-28575"/>
              <a:ext cx="2573452" cy="240558"/>
            </a:xfrm>
            <a:prstGeom prst="rect">
              <a:avLst/>
            </a:prstGeom>
          </p:spPr>
          <p:txBody>
            <a:bodyPr lIns="50800" tIns="50800" rIns="50800" bIns="50800" rtlCol="0" anchor="ctr"/>
            <a:lstStyle/>
            <a:p>
              <a:pPr algn="ctr">
                <a:lnSpc>
                  <a:spcPts val="2595"/>
                </a:lnSpc>
              </a:pPr>
              <a:endParaRPr/>
            </a:p>
          </p:txBody>
        </p:sp>
      </p:grpSp>
      <p:grpSp>
        <p:nvGrpSpPr>
          <p:cNvPr id="44" name="Group 44"/>
          <p:cNvGrpSpPr/>
          <p:nvPr/>
        </p:nvGrpSpPr>
        <p:grpSpPr>
          <a:xfrm>
            <a:off x="7751453" y="4515917"/>
            <a:ext cx="9256330" cy="762473"/>
            <a:chOff x="0" y="0"/>
            <a:chExt cx="2573452" cy="211983"/>
          </a:xfrm>
        </p:grpSpPr>
        <p:sp>
          <p:nvSpPr>
            <p:cNvPr id="45" name="Freeform 45"/>
            <p:cNvSpPr/>
            <p:nvPr/>
          </p:nvSpPr>
          <p:spPr>
            <a:xfrm>
              <a:off x="0" y="0"/>
              <a:ext cx="2573452" cy="211983"/>
            </a:xfrm>
            <a:custGeom>
              <a:avLst/>
              <a:gdLst/>
              <a:ahLst/>
              <a:cxnLst/>
              <a:rect l="l" t="t" r="r" b="b"/>
              <a:pathLst>
                <a:path w="2573452" h="211983">
                  <a:moveTo>
                    <a:pt x="42656" y="0"/>
                  </a:moveTo>
                  <a:lnTo>
                    <a:pt x="2530796" y="0"/>
                  </a:lnTo>
                  <a:cubicBezTo>
                    <a:pt x="2542109" y="0"/>
                    <a:pt x="2552959" y="4494"/>
                    <a:pt x="2560958" y="12494"/>
                  </a:cubicBezTo>
                  <a:cubicBezTo>
                    <a:pt x="2568958" y="20493"/>
                    <a:pt x="2573452" y="31343"/>
                    <a:pt x="2573452" y="42656"/>
                  </a:cubicBezTo>
                  <a:lnTo>
                    <a:pt x="2573452" y="169327"/>
                  </a:lnTo>
                  <a:cubicBezTo>
                    <a:pt x="2573452" y="192886"/>
                    <a:pt x="2554354" y="211983"/>
                    <a:pt x="2530796" y="211983"/>
                  </a:cubicBezTo>
                  <a:lnTo>
                    <a:pt x="42656" y="211983"/>
                  </a:lnTo>
                  <a:cubicBezTo>
                    <a:pt x="19098" y="211983"/>
                    <a:pt x="0" y="192886"/>
                    <a:pt x="0" y="169327"/>
                  </a:cubicBezTo>
                  <a:lnTo>
                    <a:pt x="0" y="42656"/>
                  </a:lnTo>
                  <a:cubicBezTo>
                    <a:pt x="0" y="31343"/>
                    <a:pt x="4494" y="20493"/>
                    <a:pt x="12494" y="12494"/>
                  </a:cubicBezTo>
                  <a:cubicBezTo>
                    <a:pt x="20493" y="4494"/>
                    <a:pt x="31343" y="0"/>
                    <a:pt x="42656" y="0"/>
                  </a:cubicBezTo>
                  <a:close/>
                </a:path>
              </a:pathLst>
            </a:custGeom>
            <a:solidFill>
              <a:srgbClr val="642EC7"/>
            </a:solidFill>
          </p:spPr>
          <p:txBody>
            <a:bodyPr/>
            <a:lstStyle/>
            <a:p>
              <a:endParaRPr lang="en-PH"/>
            </a:p>
          </p:txBody>
        </p:sp>
        <p:sp>
          <p:nvSpPr>
            <p:cNvPr id="46" name="TextBox 46"/>
            <p:cNvSpPr txBox="1"/>
            <p:nvPr/>
          </p:nvSpPr>
          <p:spPr>
            <a:xfrm>
              <a:off x="0" y="-28575"/>
              <a:ext cx="2573452" cy="240558"/>
            </a:xfrm>
            <a:prstGeom prst="rect">
              <a:avLst/>
            </a:prstGeom>
          </p:spPr>
          <p:txBody>
            <a:bodyPr lIns="50800" tIns="50800" rIns="50800" bIns="50800" rtlCol="0" anchor="ctr"/>
            <a:lstStyle/>
            <a:p>
              <a:pPr algn="ctr">
                <a:lnSpc>
                  <a:spcPts val="2595"/>
                </a:lnSpc>
              </a:pPr>
              <a:endParaRPr/>
            </a:p>
          </p:txBody>
        </p:sp>
      </p:grpSp>
      <p:grpSp>
        <p:nvGrpSpPr>
          <p:cNvPr id="47" name="Group 47"/>
          <p:cNvGrpSpPr/>
          <p:nvPr/>
        </p:nvGrpSpPr>
        <p:grpSpPr>
          <a:xfrm>
            <a:off x="7751453" y="5440315"/>
            <a:ext cx="9256330" cy="762473"/>
            <a:chOff x="0" y="0"/>
            <a:chExt cx="2573452" cy="211983"/>
          </a:xfrm>
        </p:grpSpPr>
        <p:sp>
          <p:nvSpPr>
            <p:cNvPr id="48" name="Freeform 48"/>
            <p:cNvSpPr/>
            <p:nvPr/>
          </p:nvSpPr>
          <p:spPr>
            <a:xfrm>
              <a:off x="0" y="0"/>
              <a:ext cx="2573452" cy="211983"/>
            </a:xfrm>
            <a:custGeom>
              <a:avLst/>
              <a:gdLst/>
              <a:ahLst/>
              <a:cxnLst/>
              <a:rect l="l" t="t" r="r" b="b"/>
              <a:pathLst>
                <a:path w="2573452" h="211983">
                  <a:moveTo>
                    <a:pt x="42656" y="0"/>
                  </a:moveTo>
                  <a:lnTo>
                    <a:pt x="2530796" y="0"/>
                  </a:lnTo>
                  <a:cubicBezTo>
                    <a:pt x="2542109" y="0"/>
                    <a:pt x="2552959" y="4494"/>
                    <a:pt x="2560958" y="12494"/>
                  </a:cubicBezTo>
                  <a:cubicBezTo>
                    <a:pt x="2568958" y="20493"/>
                    <a:pt x="2573452" y="31343"/>
                    <a:pt x="2573452" y="42656"/>
                  </a:cubicBezTo>
                  <a:lnTo>
                    <a:pt x="2573452" y="169327"/>
                  </a:lnTo>
                  <a:cubicBezTo>
                    <a:pt x="2573452" y="192886"/>
                    <a:pt x="2554354" y="211983"/>
                    <a:pt x="2530796" y="211983"/>
                  </a:cubicBezTo>
                  <a:lnTo>
                    <a:pt x="42656" y="211983"/>
                  </a:lnTo>
                  <a:cubicBezTo>
                    <a:pt x="19098" y="211983"/>
                    <a:pt x="0" y="192886"/>
                    <a:pt x="0" y="169327"/>
                  </a:cubicBezTo>
                  <a:lnTo>
                    <a:pt x="0" y="42656"/>
                  </a:lnTo>
                  <a:cubicBezTo>
                    <a:pt x="0" y="31343"/>
                    <a:pt x="4494" y="20493"/>
                    <a:pt x="12494" y="12494"/>
                  </a:cubicBezTo>
                  <a:cubicBezTo>
                    <a:pt x="20493" y="4494"/>
                    <a:pt x="31343" y="0"/>
                    <a:pt x="42656" y="0"/>
                  </a:cubicBezTo>
                  <a:close/>
                </a:path>
              </a:pathLst>
            </a:custGeom>
            <a:solidFill>
              <a:srgbClr val="642EC7"/>
            </a:solidFill>
          </p:spPr>
          <p:txBody>
            <a:bodyPr/>
            <a:lstStyle/>
            <a:p>
              <a:endParaRPr lang="en-PH"/>
            </a:p>
          </p:txBody>
        </p:sp>
        <p:sp>
          <p:nvSpPr>
            <p:cNvPr id="49" name="TextBox 49"/>
            <p:cNvSpPr txBox="1"/>
            <p:nvPr/>
          </p:nvSpPr>
          <p:spPr>
            <a:xfrm>
              <a:off x="0" y="-28575"/>
              <a:ext cx="2573452" cy="240558"/>
            </a:xfrm>
            <a:prstGeom prst="rect">
              <a:avLst/>
            </a:prstGeom>
          </p:spPr>
          <p:txBody>
            <a:bodyPr lIns="50800" tIns="50800" rIns="50800" bIns="50800" rtlCol="0" anchor="ctr"/>
            <a:lstStyle/>
            <a:p>
              <a:pPr algn="ctr">
                <a:lnSpc>
                  <a:spcPts val="2595"/>
                </a:lnSpc>
              </a:pPr>
              <a:endParaRPr/>
            </a:p>
          </p:txBody>
        </p:sp>
      </p:grpSp>
      <p:grpSp>
        <p:nvGrpSpPr>
          <p:cNvPr id="50" name="Group 50"/>
          <p:cNvGrpSpPr/>
          <p:nvPr/>
        </p:nvGrpSpPr>
        <p:grpSpPr>
          <a:xfrm>
            <a:off x="7797108" y="6362370"/>
            <a:ext cx="9256330" cy="762473"/>
            <a:chOff x="0" y="0"/>
            <a:chExt cx="2573452" cy="211983"/>
          </a:xfrm>
        </p:grpSpPr>
        <p:sp>
          <p:nvSpPr>
            <p:cNvPr id="51" name="Freeform 51"/>
            <p:cNvSpPr/>
            <p:nvPr/>
          </p:nvSpPr>
          <p:spPr>
            <a:xfrm>
              <a:off x="0" y="0"/>
              <a:ext cx="2573452" cy="211983"/>
            </a:xfrm>
            <a:custGeom>
              <a:avLst/>
              <a:gdLst/>
              <a:ahLst/>
              <a:cxnLst/>
              <a:rect l="l" t="t" r="r" b="b"/>
              <a:pathLst>
                <a:path w="2573452" h="211983">
                  <a:moveTo>
                    <a:pt x="42656" y="0"/>
                  </a:moveTo>
                  <a:lnTo>
                    <a:pt x="2530796" y="0"/>
                  </a:lnTo>
                  <a:cubicBezTo>
                    <a:pt x="2542109" y="0"/>
                    <a:pt x="2552959" y="4494"/>
                    <a:pt x="2560958" y="12494"/>
                  </a:cubicBezTo>
                  <a:cubicBezTo>
                    <a:pt x="2568958" y="20493"/>
                    <a:pt x="2573452" y="31343"/>
                    <a:pt x="2573452" y="42656"/>
                  </a:cubicBezTo>
                  <a:lnTo>
                    <a:pt x="2573452" y="169327"/>
                  </a:lnTo>
                  <a:cubicBezTo>
                    <a:pt x="2573452" y="192886"/>
                    <a:pt x="2554354" y="211983"/>
                    <a:pt x="2530796" y="211983"/>
                  </a:cubicBezTo>
                  <a:lnTo>
                    <a:pt x="42656" y="211983"/>
                  </a:lnTo>
                  <a:cubicBezTo>
                    <a:pt x="19098" y="211983"/>
                    <a:pt x="0" y="192886"/>
                    <a:pt x="0" y="169327"/>
                  </a:cubicBezTo>
                  <a:lnTo>
                    <a:pt x="0" y="42656"/>
                  </a:lnTo>
                  <a:cubicBezTo>
                    <a:pt x="0" y="31343"/>
                    <a:pt x="4494" y="20493"/>
                    <a:pt x="12494" y="12494"/>
                  </a:cubicBezTo>
                  <a:cubicBezTo>
                    <a:pt x="20493" y="4494"/>
                    <a:pt x="31343" y="0"/>
                    <a:pt x="42656" y="0"/>
                  </a:cubicBezTo>
                  <a:close/>
                </a:path>
              </a:pathLst>
            </a:custGeom>
            <a:solidFill>
              <a:srgbClr val="642EC7"/>
            </a:solidFill>
          </p:spPr>
          <p:txBody>
            <a:bodyPr/>
            <a:lstStyle/>
            <a:p>
              <a:endParaRPr lang="en-PH"/>
            </a:p>
          </p:txBody>
        </p:sp>
        <p:sp>
          <p:nvSpPr>
            <p:cNvPr id="52" name="TextBox 52"/>
            <p:cNvSpPr txBox="1"/>
            <p:nvPr/>
          </p:nvSpPr>
          <p:spPr>
            <a:xfrm>
              <a:off x="0" y="-28575"/>
              <a:ext cx="2573452" cy="240558"/>
            </a:xfrm>
            <a:prstGeom prst="rect">
              <a:avLst/>
            </a:prstGeom>
          </p:spPr>
          <p:txBody>
            <a:bodyPr lIns="50800" tIns="50800" rIns="50800" bIns="50800" rtlCol="0" anchor="ctr"/>
            <a:lstStyle/>
            <a:p>
              <a:pPr algn="ctr">
                <a:lnSpc>
                  <a:spcPts val="2595"/>
                </a:lnSpc>
              </a:pPr>
              <a:endParaRPr/>
            </a:p>
          </p:txBody>
        </p:sp>
      </p:grpSp>
      <p:grpSp>
        <p:nvGrpSpPr>
          <p:cNvPr id="53" name="Group 53"/>
          <p:cNvGrpSpPr/>
          <p:nvPr/>
        </p:nvGrpSpPr>
        <p:grpSpPr>
          <a:xfrm>
            <a:off x="7797108" y="7302747"/>
            <a:ext cx="9256330" cy="762473"/>
            <a:chOff x="0" y="0"/>
            <a:chExt cx="2573452" cy="211983"/>
          </a:xfrm>
        </p:grpSpPr>
        <p:sp>
          <p:nvSpPr>
            <p:cNvPr id="54" name="Freeform 54"/>
            <p:cNvSpPr/>
            <p:nvPr/>
          </p:nvSpPr>
          <p:spPr>
            <a:xfrm>
              <a:off x="0" y="0"/>
              <a:ext cx="2573452" cy="211983"/>
            </a:xfrm>
            <a:custGeom>
              <a:avLst/>
              <a:gdLst/>
              <a:ahLst/>
              <a:cxnLst/>
              <a:rect l="l" t="t" r="r" b="b"/>
              <a:pathLst>
                <a:path w="2573452" h="211983">
                  <a:moveTo>
                    <a:pt x="42656" y="0"/>
                  </a:moveTo>
                  <a:lnTo>
                    <a:pt x="2530796" y="0"/>
                  </a:lnTo>
                  <a:cubicBezTo>
                    <a:pt x="2542109" y="0"/>
                    <a:pt x="2552959" y="4494"/>
                    <a:pt x="2560958" y="12494"/>
                  </a:cubicBezTo>
                  <a:cubicBezTo>
                    <a:pt x="2568958" y="20493"/>
                    <a:pt x="2573452" y="31343"/>
                    <a:pt x="2573452" y="42656"/>
                  </a:cubicBezTo>
                  <a:lnTo>
                    <a:pt x="2573452" y="169327"/>
                  </a:lnTo>
                  <a:cubicBezTo>
                    <a:pt x="2573452" y="192886"/>
                    <a:pt x="2554354" y="211983"/>
                    <a:pt x="2530796" y="211983"/>
                  </a:cubicBezTo>
                  <a:lnTo>
                    <a:pt x="42656" y="211983"/>
                  </a:lnTo>
                  <a:cubicBezTo>
                    <a:pt x="19098" y="211983"/>
                    <a:pt x="0" y="192886"/>
                    <a:pt x="0" y="169327"/>
                  </a:cubicBezTo>
                  <a:lnTo>
                    <a:pt x="0" y="42656"/>
                  </a:lnTo>
                  <a:cubicBezTo>
                    <a:pt x="0" y="31343"/>
                    <a:pt x="4494" y="20493"/>
                    <a:pt x="12494" y="12494"/>
                  </a:cubicBezTo>
                  <a:cubicBezTo>
                    <a:pt x="20493" y="4494"/>
                    <a:pt x="31343" y="0"/>
                    <a:pt x="42656" y="0"/>
                  </a:cubicBezTo>
                  <a:close/>
                </a:path>
              </a:pathLst>
            </a:custGeom>
            <a:solidFill>
              <a:srgbClr val="642EC7"/>
            </a:solidFill>
          </p:spPr>
          <p:txBody>
            <a:bodyPr/>
            <a:lstStyle/>
            <a:p>
              <a:endParaRPr lang="en-PH"/>
            </a:p>
          </p:txBody>
        </p:sp>
        <p:sp>
          <p:nvSpPr>
            <p:cNvPr id="55" name="TextBox 55"/>
            <p:cNvSpPr txBox="1"/>
            <p:nvPr/>
          </p:nvSpPr>
          <p:spPr>
            <a:xfrm>
              <a:off x="0" y="-28575"/>
              <a:ext cx="2573452" cy="240558"/>
            </a:xfrm>
            <a:prstGeom prst="rect">
              <a:avLst/>
            </a:prstGeom>
          </p:spPr>
          <p:txBody>
            <a:bodyPr lIns="50800" tIns="50800" rIns="50800" bIns="50800" rtlCol="0" anchor="ctr"/>
            <a:lstStyle/>
            <a:p>
              <a:pPr algn="ctr">
                <a:lnSpc>
                  <a:spcPts val="2595"/>
                </a:lnSpc>
              </a:pPr>
              <a:endParaRPr/>
            </a:p>
          </p:txBody>
        </p:sp>
      </p:grpSp>
      <p:sp>
        <p:nvSpPr>
          <p:cNvPr id="56" name="TextBox 56"/>
          <p:cNvSpPr txBox="1"/>
          <p:nvPr/>
        </p:nvSpPr>
        <p:spPr>
          <a:xfrm>
            <a:off x="1698019" y="3647773"/>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Add</a:t>
            </a:r>
          </a:p>
        </p:txBody>
      </p:sp>
      <p:sp>
        <p:nvSpPr>
          <p:cNvPr id="57" name="TextBox 57"/>
          <p:cNvSpPr txBox="1"/>
          <p:nvPr/>
        </p:nvSpPr>
        <p:spPr>
          <a:xfrm>
            <a:off x="1698019" y="4569827"/>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Add</a:t>
            </a:r>
          </a:p>
        </p:txBody>
      </p:sp>
      <p:sp>
        <p:nvSpPr>
          <p:cNvPr id="58" name="TextBox 58"/>
          <p:cNvSpPr txBox="1"/>
          <p:nvPr/>
        </p:nvSpPr>
        <p:spPr>
          <a:xfrm>
            <a:off x="1698019" y="6409995"/>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Sub</a:t>
            </a:r>
          </a:p>
        </p:txBody>
      </p:sp>
      <p:sp>
        <p:nvSpPr>
          <p:cNvPr id="59" name="TextBox 59"/>
          <p:cNvSpPr txBox="1"/>
          <p:nvPr/>
        </p:nvSpPr>
        <p:spPr>
          <a:xfrm>
            <a:off x="1698019" y="7347247"/>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INC</a:t>
            </a:r>
          </a:p>
        </p:txBody>
      </p:sp>
      <p:sp>
        <p:nvSpPr>
          <p:cNvPr id="60" name="TextBox 60"/>
          <p:cNvSpPr txBox="1"/>
          <p:nvPr/>
        </p:nvSpPr>
        <p:spPr>
          <a:xfrm>
            <a:off x="5298463" y="3695064"/>
            <a:ext cx="1837542"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&lt;Address&gt;</a:t>
            </a:r>
          </a:p>
        </p:txBody>
      </p:sp>
      <p:sp>
        <p:nvSpPr>
          <p:cNvPr id="61" name="TextBox 61"/>
          <p:cNvSpPr txBox="1"/>
          <p:nvPr/>
        </p:nvSpPr>
        <p:spPr>
          <a:xfrm>
            <a:off x="5219105" y="5555152"/>
            <a:ext cx="1837542"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&lt;address&gt;</a:t>
            </a:r>
          </a:p>
        </p:txBody>
      </p:sp>
      <p:sp>
        <p:nvSpPr>
          <p:cNvPr id="62" name="TextBox 62"/>
          <p:cNvSpPr txBox="1"/>
          <p:nvPr/>
        </p:nvSpPr>
        <p:spPr>
          <a:xfrm>
            <a:off x="5219105" y="6479550"/>
            <a:ext cx="1837542"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#n</a:t>
            </a:r>
          </a:p>
        </p:txBody>
      </p:sp>
      <p:sp>
        <p:nvSpPr>
          <p:cNvPr id="63" name="TextBox 63"/>
          <p:cNvSpPr txBox="1"/>
          <p:nvPr/>
        </p:nvSpPr>
        <p:spPr>
          <a:xfrm>
            <a:off x="5219105" y="7422780"/>
            <a:ext cx="1837542"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&lt;register&gt;</a:t>
            </a:r>
          </a:p>
        </p:txBody>
      </p:sp>
      <p:sp>
        <p:nvSpPr>
          <p:cNvPr id="64" name="TextBox 64"/>
          <p:cNvSpPr txBox="1"/>
          <p:nvPr/>
        </p:nvSpPr>
        <p:spPr>
          <a:xfrm>
            <a:off x="8096322" y="3695064"/>
            <a:ext cx="8573570"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add the contents of the given address to the acc.</a:t>
            </a:r>
          </a:p>
        </p:txBody>
      </p:sp>
      <p:sp>
        <p:nvSpPr>
          <p:cNvPr id="65" name="TextBox 65"/>
          <p:cNvSpPr txBox="1"/>
          <p:nvPr/>
        </p:nvSpPr>
        <p:spPr>
          <a:xfrm>
            <a:off x="8110310" y="4588877"/>
            <a:ext cx="8573570" cy="483870"/>
          </a:xfrm>
          <a:prstGeom prst="rect">
            <a:avLst/>
          </a:prstGeom>
        </p:spPr>
        <p:txBody>
          <a:bodyPr lIns="0" tIns="0" rIns="0" bIns="0" rtlCol="0" anchor="t">
            <a:spAutoFit/>
          </a:bodyPr>
          <a:lstStyle/>
          <a:p>
            <a:pPr algn="l">
              <a:lnSpc>
                <a:spcPts val="3779"/>
              </a:lnSpc>
              <a:spcBef>
                <a:spcPct val="0"/>
              </a:spcBef>
            </a:pPr>
            <a:r>
              <a:rPr lang="en-US" sz="2700">
                <a:solidFill>
                  <a:srgbClr val="FFFFFF"/>
                </a:solidFill>
                <a:latin typeface="Sailors"/>
                <a:ea typeface="Sailors"/>
                <a:cs typeface="Sailors"/>
                <a:sym typeface="Sailors"/>
              </a:rPr>
              <a:t>add the denary number n to the acc.</a:t>
            </a:r>
          </a:p>
        </p:txBody>
      </p:sp>
      <p:sp>
        <p:nvSpPr>
          <p:cNvPr id="66" name="TextBox 66"/>
          <p:cNvSpPr txBox="1"/>
          <p:nvPr/>
        </p:nvSpPr>
        <p:spPr>
          <a:xfrm>
            <a:off x="8092832" y="5545090"/>
            <a:ext cx="8573570" cy="424750"/>
          </a:xfrm>
          <a:prstGeom prst="rect">
            <a:avLst/>
          </a:prstGeom>
        </p:spPr>
        <p:txBody>
          <a:bodyPr lIns="0" tIns="0" rIns="0" bIns="0" rtlCol="0" anchor="t">
            <a:spAutoFit/>
          </a:bodyPr>
          <a:lstStyle/>
          <a:p>
            <a:pPr algn="l">
              <a:lnSpc>
                <a:spcPts val="3359"/>
              </a:lnSpc>
              <a:spcBef>
                <a:spcPct val="0"/>
              </a:spcBef>
            </a:pPr>
            <a:r>
              <a:rPr lang="en-US" sz="2399">
                <a:solidFill>
                  <a:srgbClr val="FFFFFF"/>
                </a:solidFill>
                <a:latin typeface="Sailors"/>
                <a:ea typeface="Sailors"/>
                <a:cs typeface="Sailors"/>
                <a:sym typeface="Sailors"/>
              </a:rPr>
              <a:t>subtract the contents of the given address from the acc.</a:t>
            </a:r>
          </a:p>
        </p:txBody>
      </p:sp>
      <p:sp>
        <p:nvSpPr>
          <p:cNvPr id="67" name="TextBox 67"/>
          <p:cNvSpPr txBox="1"/>
          <p:nvPr/>
        </p:nvSpPr>
        <p:spPr>
          <a:xfrm>
            <a:off x="8092832" y="6429045"/>
            <a:ext cx="8573570"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subtract the denary number n from the acc.</a:t>
            </a:r>
          </a:p>
        </p:txBody>
      </p:sp>
      <p:sp>
        <p:nvSpPr>
          <p:cNvPr id="68" name="TextBox 68"/>
          <p:cNvSpPr txBox="1"/>
          <p:nvPr/>
        </p:nvSpPr>
        <p:spPr>
          <a:xfrm>
            <a:off x="8092832" y="7366297"/>
            <a:ext cx="8573570"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Add 1 to the contents of the register (acc or Ix).</a:t>
            </a:r>
          </a:p>
        </p:txBody>
      </p:sp>
      <p:sp>
        <p:nvSpPr>
          <p:cNvPr id="69" name="TextBox 69"/>
          <p:cNvSpPr txBox="1"/>
          <p:nvPr/>
        </p:nvSpPr>
        <p:spPr>
          <a:xfrm>
            <a:off x="5298463" y="4608130"/>
            <a:ext cx="1837542"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#n</a:t>
            </a:r>
          </a:p>
        </p:txBody>
      </p:sp>
      <p:sp>
        <p:nvSpPr>
          <p:cNvPr id="70" name="TextBox 70"/>
          <p:cNvSpPr txBox="1"/>
          <p:nvPr/>
        </p:nvSpPr>
        <p:spPr>
          <a:xfrm>
            <a:off x="1706483" y="5494718"/>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Sub</a:t>
            </a:r>
          </a:p>
        </p:txBody>
      </p:sp>
      <p:grpSp>
        <p:nvGrpSpPr>
          <p:cNvPr id="71" name="Group 71"/>
          <p:cNvGrpSpPr/>
          <p:nvPr/>
        </p:nvGrpSpPr>
        <p:grpSpPr>
          <a:xfrm>
            <a:off x="1450223" y="8208095"/>
            <a:ext cx="3276218" cy="762473"/>
            <a:chOff x="0" y="0"/>
            <a:chExt cx="910857" cy="211983"/>
          </a:xfrm>
        </p:grpSpPr>
        <p:sp>
          <p:nvSpPr>
            <p:cNvPr id="72" name="Freeform 72"/>
            <p:cNvSpPr/>
            <p:nvPr/>
          </p:nvSpPr>
          <p:spPr>
            <a:xfrm>
              <a:off x="0" y="0"/>
              <a:ext cx="910857" cy="211983"/>
            </a:xfrm>
            <a:custGeom>
              <a:avLst/>
              <a:gdLst/>
              <a:ahLst/>
              <a:cxnLst/>
              <a:rect l="l" t="t" r="r" b="b"/>
              <a:pathLst>
                <a:path w="910857" h="211983">
                  <a:moveTo>
                    <a:pt x="105992" y="0"/>
                  </a:moveTo>
                  <a:lnTo>
                    <a:pt x="804865" y="0"/>
                  </a:lnTo>
                  <a:cubicBezTo>
                    <a:pt x="832976" y="0"/>
                    <a:pt x="859935" y="11167"/>
                    <a:pt x="879812" y="31044"/>
                  </a:cubicBezTo>
                  <a:cubicBezTo>
                    <a:pt x="899690" y="50922"/>
                    <a:pt x="910857" y="77881"/>
                    <a:pt x="910857" y="105992"/>
                  </a:cubicBezTo>
                  <a:lnTo>
                    <a:pt x="910857" y="105992"/>
                  </a:lnTo>
                  <a:cubicBezTo>
                    <a:pt x="910857" y="134102"/>
                    <a:pt x="899690" y="161062"/>
                    <a:pt x="879812" y="180939"/>
                  </a:cubicBezTo>
                  <a:cubicBezTo>
                    <a:pt x="859935" y="200816"/>
                    <a:pt x="832976" y="211983"/>
                    <a:pt x="804865"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FFDE59"/>
            </a:solidFill>
          </p:spPr>
          <p:txBody>
            <a:bodyPr/>
            <a:lstStyle/>
            <a:p>
              <a:endParaRPr lang="en-PH"/>
            </a:p>
          </p:txBody>
        </p:sp>
        <p:sp>
          <p:nvSpPr>
            <p:cNvPr id="73" name="TextBox 73"/>
            <p:cNvSpPr txBox="1"/>
            <p:nvPr/>
          </p:nvSpPr>
          <p:spPr>
            <a:xfrm>
              <a:off x="0" y="-28575"/>
              <a:ext cx="910857" cy="240558"/>
            </a:xfrm>
            <a:prstGeom prst="rect">
              <a:avLst/>
            </a:prstGeom>
          </p:spPr>
          <p:txBody>
            <a:bodyPr lIns="50800" tIns="50800" rIns="50800" bIns="50800" rtlCol="0" anchor="ctr"/>
            <a:lstStyle/>
            <a:p>
              <a:pPr algn="ctr">
                <a:lnSpc>
                  <a:spcPts val="2595"/>
                </a:lnSpc>
              </a:pPr>
              <a:endParaRPr/>
            </a:p>
          </p:txBody>
        </p:sp>
      </p:grpSp>
      <p:grpSp>
        <p:nvGrpSpPr>
          <p:cNvPr id="74" name="Group 74"/>
          <p:cNvGrpSpPr/>
          <p:nvPr/>
        </p:nvGrpSpPr>
        <p:grpSpPr>
          <a:xfrm>
            <a:off x="4909647" y="8220252"/>
            <a:ext cx="2615176" cy="762473"/>
            <a:chOff x="0" y="0"/>
            <a:chExt cx="727073" cy="211983"/>
          </a:xfrm>
        </p:grpSpPr>
        <p:sp>
          <p:nvSpPr>
            <p:cNvPr id="75" name="Freeform 75"/>
            <p:cNvSpPr/>
            <p:nvPr/>
          </p:nvSpPr>
          <p:spPr>
            <a:xfrm>
              <a:off x="0" y="0"/>
              <a:ext cx="727073" cy="211983"/>
            </a:xfrm>
            <a:custGeom>
              <a:avLst/>
              <a:gdLst/>
              <a:ahLst/>
              <a:cxnLst/>
              <a:rect l="l" t="t" r="r" b="b"/>
              <a:pathLst>
                <a:path w="727073" h="211983">
                  <a:moveTo>
                    <a:pt x="105992" y="0"/>
                  </a:moveTo>
                  <a:lnTo>
                    <a:pt x="621081" y="0"/>
                  </a:lnTo>
                  <a:cubicBezTo>
                    <a:pt x="649192" y="0"/>
                    <a:pt x="676152" y="11167"/>
                    <a:pt x="696029" y="31044"/>
                  </a:cubicBezTo>
                  <a:cubicBezTo>
                    <a:pt x="715906" y="50922"/>
                    <a:pt x="727073" y="77881"/>
                    <a:pt x="727073" y="105992"/>
                  </a:cubicBezTo>
                  <a:lnTo>
                    <a:pt x="727073" y="105992"/>
                  </a:lnTo>
                  <a:cubicBezTo>
                    <a:pt x="727073" y="134102"/>
                    <a:pt x="715906" y="161062"/>
                    <a:pt x="696029" y="180939"/>
                  </a:cubicBezTo>
                  <a:cubicBezTo>
                    <a:pt x="676152" y="200816"/>
                    <a:pt x="649192" y="211983"/>
                    <a:pt x="621081"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019D97"/>
            </a:solidFill>
          </p:spPr>
          <p:txBody>
            <a:bodyPr/>
            <a:lstStyle/>
            <a:p>
              <a:endParaRPr lang="en-PH"/>
            </a:p>
          </p:txBody>
        </p:sp>
        <p:sp>
          <p:nvSpPr>
            <p:cNvPr id="76" name="TextBox 76"/>
            <p:cNvSpPr txBox="1"/>
            <p:nvPr/>
          </p:nvSpPr>
          <p:spPr>
            <a:xfrm>
              <a:off x="0" y="-28575"/>
              <a:ext cx="727073" cy="240558"/>
            </a:xfrm>
            <a:prstGeom prst="rect">
              <a:avLst/>
            </a:prstGeom>
          </p:spPr>
          <p:txBody>
            <a:bodyPr lIns="50800" tIns="50800" rIns="50800" bIns="50800" rtlCol="0" anchor="ctr"/>
            <a:lstStyle/>
            <a:p>
              <a:pPr algn="ctr">
                <a:lnSpc>
                  <a:spcPts val="2595"/>
                </a:lnSpc>
              </a:pPr>
              <a:endParaRPr/>
            </a:p>
          </p:txBody>
        </p:sp>
      </p:grpSp>
      <p:grpSp>
        <p:nvGrpSpPr>
          <p:cNvPr id="77" name="Group 77"/>
          <p:cNvGrpSpPr/>
          <p:nvPr/>
        </p:nvGrpSpPr>
        <p:grpSpPr>
          <a:xfrm>
            <a:off x="7797108" y="8220252"/>
            <a:ext cx="9256330" cy="762473"/>
            <a:chOff x="0" y="0"/>
            <a:chExt cx="2573452" cy="211983"/>
          </a:xfrm>
        </p:grpSpPr>
        <p:sp>
          <p:nvSpPr>
            <p:cNvPr id="78" name="Freeform 78"/>
            <p:cNvSpPr/>
            <p:nvPr/>
          </p:nvSpPr>
          <p:spPr>
            <a:xfrm>
              <a:off x="0" y="0"/>
              <a:ext cx="2573452" cy="211983"/>
            </a:xfrm>
            <a:custGeom>
              <a:avLst/>
              <a:gdLst/>
              <a:ahLst/>
              <a:cxnLst/>
              <a:rect l="l" t="t" r="r" b="b"/>
              <a:pathLst>
                <a:path w="2573452" h="211983">
                  <a:moveTo>
                    <a:pt x="42656" y="0"/>
                  </a:moveTo>
                  <a:lnTo>
                    <a:pt x="2530796" y="0"/>
                  </a:lnTo>
                  <a:cubicBezTo>
                    <a:pt x="2542109" y="0"/>
                    <a:pt x="2552959" y="4494"/>
                    <a:pt x="2560958" y="12494"/>
                  </a:cubicBezTo>
                  <a:cubicBezTo>
                    <a:pt x="2568958" y="20493"/>
                    <a:pt x="2573452" y="31343"/>
                    <a:pt x="2573452" y="42656"/>
                  </a:cubicBezTo>
                  <a:lnTo>
                    <a:pt x="2573452" y="169327"/>
                  </a:lnTo>
                  <a:cubicBezTo>
                    <a:pt x="2573452" y="192886"/>
                    <a:pt x="2554354" y="211983"/>
                    <a:pt x="2530796" y="211983"/>
                  </a:cubicBezTo>
                  <a:lnTo>
                    <a:pt x="42656" y="211983"/>
                  </a:lnTo>
                  <a:cubicBezTo>
                    <a:pt x="19098" y="211983"/>
                    <a:pt x="0" y="192886"/>
                    <a:pt x="0" y="169327"/>
                  </a:cubicBezTo>
                  <a:lnTo>
                    <a:pt x="0" y="42656"/>
                  </a:lnTo>
                  <a:cubicBezTo>
                    <a:pt x="0" y="31343"/>
                    <a:pt x="4494" y="20493"/>
                    <a:pt x="12494" y="12494"/>
                  </a:cubicBezTo>
                  <a:cubicBezTo>
                    <a:pt x="20493" y="4494"/>
                    <a:pt x="31343" y="0"/>
                    <a:pt x="42656" y="0"/>
                  </a:cubicBezTo>
                  <a:close/>
                </a:path>
              </a:pathLst>
            </a:custGeom>
            <a:solidFill>
              <a:srgbClr val="642EC7"/>
            </a:solidFill>
          </p:spPr>
          <p:txBody>
            <a:bodyPr/>
            <a:lstStyle/>
            <a:p>
              <a:endParaRPr lang="en-PH"/>
            </a:p>
          </p:txBody>
        </p:sp>
        <p:sp>
          <p:nvSpPr>
            <p:cNvPr id="79" name="TextBox 79"/>
            <p:cNvSpPr txBox="1"/>
            <p:nvPr/>
          </p:nvSpPr>
          <p:spPr>
            <a:xfrm>
              <a:off x="0" y="-28575"/>
              <a:ext cx="2573452" cy="240558"/>
            </a:xfrm>
            <a:prstGeom prst="rect">
              <a:avLst/>
            </a:prstGeom>
          </p:spPr>
          <p:txBody>
            <a:bodyPr lIns="50800" tIns="50800" rIns="50800" bIns="50800" rtlCol="0" anchor="ctr"/>
            <a:lstStyle/>
            <a:p>
              <a:pPr algn="ctr">
                <a:lnSpc>
                  <a:spcPts val="2595"/>
                </a:lnSpc>
              </a:pPr>
              <a:endParaRPr/>
            </a:p>
          </p:txBody>
        </p:sp>
      </p:grpSp>
      <p:sp>
        <p:nvSpPr>
          <p:cNvPr id="80" name="TextBox 80"/>
          <p:cNvSpPr txBox="1"/>
          <p:nvPr/>
        </p:nvSpPr>
        <p:spPr>
          <a:xfrm>
            <a:off x="1698019" y="8264752"/>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Dec</a:t>
            </a:r>
          </a:p>
        </p:txBody>
      </p:sp>
      <p:sp>
        <p:nvSpPr>
          <p:cNvPr id="81" name="TextBox 81"/>
          <p:cNvSpPr txBox="1"/>
          <p:nvPr/>
        </p:nvSpPr>
        <p:spPr>
          <a:xfrm>
            <a:off x="5219105" y="8340285"/>
            <a:ext cx="1837542"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&lt;register&gt;</a:t>
            </a:r>
          </a:p>
        </p:txBody>
      </p:sp>
      <p:sp>
        <p:nvSpPr>
          <p:cNvPr id="82" name="TextBox 82"/>
          <p:cNvSpPr txBox="1"/>
          <p:nvPr/>
        </p:nvSpPr>
        <p:spPr>
          <a:xfrm>
            <a:off x="8092832" y="8349810"/>
            <a:ext cx="8573570" cy="441309"/>
          </a:xfrm>
          <a:prstGeom prst="rect">
            <a:avLst/>
          </a:prstGeom>
        </p:spPr>
        <p:txBody>
          <a:bodyPr lIns="0" tIns="0" rIns="0" bIns="0" rtlCol="0" anchor="t">
            <a:spAutoFit/>
          </a:bodyPr>
          <a:lstStyle/>
          <a:p>
            <a:pPr algn="l">
              <a:lnSpc>
                <a:spcPts val="3499"/>
              </a:lnSpc>
              <a:spcBef>
                <a:spcPct val="0"/>
              </a:spcBef>
            </a:pPr>
            <a:r>
              <a:rPr lang="en-US" sz="2499">
                <a:solidFill>
                  <a:srgbClr val="FFFFFF"/>
                </a:solidFill>
                <a:latin typeface="Sailors"/>
                <a:ea typeface="Sailors"/>
                <a:cs typeface="Sailors"/>
                <a:sym typeface="Sailors"/>
              </a:rPr>
              <a:t>subtract 1 from the content of the register (acc or ix).</a:t>
            </a:r>
          </a:p>
        </p:txBody>
      </p:sp>
      <p:sp>
        <p:nvSpPr>
          <p:cNvPr id="83" name="TextBox 83"/>
          <p:cNvSpPr txBox="1"/>
          <p:nvPr/>
        </p:nvSpPr>
        <p:spPr>
          <a:xfrm>
            <a:off x="165271" y="185810"/>
            <a:ext cx="8921288" cy="493638"/>
          </a:xfrm>
          <a:prstGeom prst="rect">
            <a:avLst/>
          </a:prstGeom>
        </p:spPr>
        <p:txBody>
          <a:bodyPr lIns="0" tIns="0" rIns="0" bIns="0" rtlCol="0" anchor="t">
            <a:spAutoFit/>
          </a:bodyPr>
          <a:lstStyle/>
          <a:p>
            <a:pPr marL="0" lvl="0" indent="0" algn="l">
              <a:lnSpc>
                <a:spcPts val="3615"/>
              </a:lnSpc>
              <a:spcBef>
                <a:spcPct val="0"/>
              </a:spcBef>
            </a:pPr>
            <a:r>
              <a:rPr lang="en-US" sz="3228" b="1" spc="-96">
                <a:solidFill>
                  <a:srgbClr val="FFFFFF"/>
                </a:solidFill>
                <a:latin typeface="Poppins Bold"/>
                <a:ea typeface="Poppins Bold"/>
                <a:cs typeface="Poppins Bold"/>
                <a:sym typeface="Poppins Bold"/>
              </a:rPr>
              <a:t>6.6 Instruction Set in Assembly Language</a:t>
            </a:r>
          </a:p>
        </p:txBody>
      </p:sp>
    </p:spTree>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6214234" y="3482562"/>
            <a:ext cx="11163198" cy="5010378"/>
            <a:chOff x="0" y="0"/>
            <a:chExt cx="2940102" cy="1319606"/>
          </a:xfrm>
        </p:grpSpPr>
        <p:sp>
          <p:nvSpPr>
            <p:cNvPr id="7" name="Freeform 7"/>
            <p:cNvSpPr/>
            <p:nvPr/>
          </p:nvSpPr>
          <p:spPr>
            <a:xfrm>
              <a:off x="0" y="0"/>
              <a:ext cx="2940102" cy="1319606"/>
            </a:xfrm>
            <a:custGeom>
              <a:avLst/>
              <a:gdLst/>
              <a:ahLst/>
              <a:cxnLst/>
              <a:rect l="l" t="t" r="r" b="b"/>
              <a:pathLst>
                <a:path w="2940102" h="1319606">
                  <a:moveTo>
                    <a:pt x="35370" y="0"/>
                  </a:moveTo>
                  <a:lnTo>
                    <a:pt x="2904732" y="0"/>
                  </a:lnTo>
                  <a:cubicBezTo>
                    <a:pt x="2924266" y="0"/>
                    <a:pt x="2940102" y="15836"/>
                    <a:pt x="2940102" y="35370"/>
                  </a:cubicBezTo>
                  <a:lnTo>
                    <a:pt x="2940102" y="1284236"/>
                  </a:lnTo>
                  <a:cubicBezTo>
                    <a:pt x="2940102" y="1303770"/>
                    <a:pt x="2924266" y="1319606"/>
                    <a:pt x="2904732" y="1319606"/>
                  </a:cubicBezTo>
                  <a:lnTo>
                    <a:pt x="35370" y="1319606"/>
                  </a:lnTo>
                  <a:cubicBezTo>
                    <a:pt x="15836" y="1319606"/>
                    <a:pt x="0" y="1303770"/>
                    <a:pt x="0" y="1284236"/>
                  </a:cubicBezTo>
                  <a:lnTo>
                    <a:pt x="0" y="35370"/>
                  </a:lnTo>
                  <a:cubicBezTo>
                    <a:pt x="0" y="15836"/>
                    <a:pt x="15836" y="0"/>
                    <a:pt x="35370" y="0"/>
                  </a:cubicBezTo>
                  <a:close/>
                </a:path>
              </a:pathLst>
            </a:custGeom>
            <a:solidFill>
              <a:srgbClr val="EFEFEF"/>
            </a:solidFill>
          </p:spPr>
          <p:txBody>
            <a:bodyPr/>
            <a:lstStyle/>
            <a:p>
              <a:endParaRPr lang="en-PH"/>
            </a:p>
          </p:txBody>
        </p:sp>
        <p:sp>
          <p:nvSpPr>
            <p:cNvPr id="8" name="TextBox 8"/>
            <p:cNvSpPr txBox="1"/>
            <p:nvPr/>
          </p:nvSpPr>
          <p:spPr>
            <a:xfrm>
              <a:off x="0" y="-28575"/>
              <a:ext cx="2940102" cy="1348181"/>
            </a:xfrm>
            <a:prstGeom prst="rect">
              <a:avLst/>
            </a:prstGeom>
          </p:spPr>
          <p:txBody>
            <a:bodyPr lIns="50800" tIns="50800" rIns="50800" bIns="50800" rtlCol="0" anchor="ctr"/>
            <a:lstStyle/>
            <a:p>
              <a:pPr algn="ctr">
                <a:lnSpc>
                  <a:spcPts val="2595"/>
                </a:lnSpc>
              </a:pPr>
              <a:endParaRPr/>
            </a:p>
          </p:txBody>
        </p:sp>
      </p:grpSp>
      <p:grpSp>
        <p:nvGrpSpPr>
          <p:cNvPr id="9" name="Group 9"/>
          <p:cNvGrpSpPr/>
          <p:nvPr/>
        </p:nvGrpSpPr>
        <p:grpSpPr>
          <a:xfrm>
            <a:off x="13434879" y="6107477"/>
            <a:ext cx="3219933" cy="788534"/>
            <a:chOff x="0" y="0"/>
            <a:chExt cx="1520437" cy="372342"/>
          </a:xfrm>
        </p:grpSpPr>
        <p:sp>
          <p:nvSpPr>
            <p:cNvPr id="10" name="Freeform 10"/>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11" name="Group 11"/>
          <p:cNvGrpSpPr/>
          <p:nvPr/>
        </p:nvGrpSpPr>
        <p:grpSpPr>
          <a:xfrm>
            <a:off x="13434879" y="3742403"/>
            <a:ext cx="3219933" cy="788534"/>
            <a:chOff x="0" y="0"/>
            <a:chExt cx="1520437" cy="372342"/>
          </a:xfrm>
        </p:grpSpPr>
        <p:sp>
          <p:nvSpPr>
            <p:cNvPr id="12" name="Freeform 12"/>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13" name="Group 13"/>
          <p:cNvGrpSpPr/>
          <p:nvPr/>
        </p:nvGrpSpPr>
        <p:grpSpPr>
          <a:xfrm>
            <a:off x="13434879" y="4530937"/>
            <a:ext cx="3219933" cy="788534"/>
            <a:chOff x="0" y="0"/>
            <a:chExt cx="1520437" cy="372342"/>
          </a:xfrm>
        </p:grpSpPr>
        <p:sp>
          <p:nvSpPr>
            <p:cNvPr id="14" name="Freeform 14"/>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15" name="Group 15"/>
          <p:cNvGrpSpPr/>
          <p:nvPr/>
        </p:nvGrpSpPr>
        <p:grpSpPr>
          <a:xfrm>
            <a:off x="13434879" y="5289585"/>
            <a:ext cx="3219933" cy="788534"/>
            <a:chOff x="0" y="0"/>
            <a:chExt cx="1520437" cy="372342"/>
          </a:xfrm>
        </p:grpSpPr>
        <p:sp>
          <p:nvSpPr>
            <p:cNvPr id="16" name="Freeform 1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0099"/>
            </a:solidFill>
          </p:spPr>
          <p:txBody>
            <a:bodyPr/>
            <a:lstStyle/>
            <a:p>
              <a:endParaRPr lang="en-PH"/>
            </a:p>
          </p:txBody>
        </p:sp>
      </p:grpSp>
      <p:grpSp>
        <p:nvGrpSpPr>
          <p:cNvPr id="17" name="Group 17"/>
          <p:cNvGrpSpPr/>
          <p:nvPr/>
        </p:nvGrpSpPr>
        <p:grpSpPr>
          <a:xfrm>
            <a:off x="8053644" y="5349240"/>
            <a:ext cx="2938521" cy="719618"/>
            <a:chOff x="0" y="0"/>
            <a:chExt cx="1520437" cy="372342"/>
          </a:xfrm>
        </p:grpSpPr>
        <p:sp>
          <p:nvSpPr>
            <p:cNvPr id="18" name="Freeform 18"/>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1495"/>
            </a:solidFill>
          </p:spPr>
          <p:txBody>
            <a:bodyPr/>
            <a:lstStyle/>
            <a:p>
              <a:endParaRPr lang="en-PH"/>
            </a:p>
          </p:txBody>
        </p:sp>
      </p:grpSp>
      <p:sp>
        <p:nvSpPr>
          <p:cNvPr id="19" name="TextBox 19"/>
          <p:cNvSpPr txBox="1"/>
          <p:nvPr/>
        </p:nvSpPr>
        <p:spPr>
          <a:xfrm>
            <a:off x="347832" y="1542562"/>
            <a:ext cx="10997034" cy="707965"/>
          </a:xfrm>
          <a:prstGeom prst="rect">
            <a:avLst/>
          </a:prstGeom>
        </p:spPr>
        <p:txBody>
          <a:bodyPr lIns="0" tIns="0" rIns="0" bIns="0" rtlCol="0" anchor="t">
            <a:spAutoFit/>
          </a:bodyPr>
          <a:lstStyle/>
          <a:p>
            <a:pPr marL="0" lvl="0" indent="0" algn="l">
              <a:lnSpc>
                <a:spcPts val="5511"/>
              </a:lnSpc>
              <a:spcBef>
                <a:spcPct val="0"/>
              </a:spcBef>
            </a:pPr>
            <a:r>
              <a:rPr lang="en-US" sz="3936" b="1">
                <a:solidFill>
                  <a:srgbClr val="FF1495"/>
                </a:solidFill>
                <a:latin typeface="Poppins Bold"/>
                <a:ea typeface="Poppins Bold"/>
                <a:cs typeface="Poppins Bold"/>
                <a:sym typeface="Poppins Bold"/>
              </a:rPr>
              <a:t>Arithmetic Operation - Adding</a:t>
            </a:r>
          </a:p>
        </p:txBody>
      </p:sp>
      <p:sp>
        <p:nvSpPr>
          <p:cNvPr id="20" name="TextBox 20"/>
          <p:cNvSpPr txBox="1"/>
          <p:nvPr/>
        </p:nvSpPr>
        <p:spPr>
          <a:xfrm>
            <a:off x="14530655" y="6167260"/>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17</a:t>
            </a:r>
          </a:p>
        </p:txBody>
      </p:sp>
      <p:sp>
        <p:nvSpPr>
          <p:cNvPr id="21" name="TextBox 21"/>
          <p:cNvSpPr txBox="1"/>
          <p:nvPr/>
        </p:nvSpPr>
        <p:spPr>
          <a:xfrm>
            <a:off x="12128080" y="6167260"/>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a:t>
            </a:r>
          </a:p>
        </p:txBody>
      </p:sp>
      <p:sp>
        <p:nvSpPr>
          <p:cNvPr id="22" name="TextBox 22"/>
          <p:cNvSpPr txBox="1"/>
          <p:nvPr/>
        </p:nvSpPr>
        <p:spPr>
          <a:xfrm>
            <a:off x="14530655" y="3802186"/>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100</a:t>
            </a:r>
          </a:p>
        </p:txBody>
      </p:sp>
      <p:sp>
        <p:nvSpPr>
          <p:cNvPr id="23" name="TextBox 23"/>
          <p:cNvSpPr txBox="1"/>
          <p:nvPr/>
        </p:nvSpPr>
        <p:spPr>
          <a:xfrm>
            <a:off x="12380552" y="3789155"/>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17</a:t>
            </a:r>
          </a:p>
        </p:txBody>
      </p:sp>
      <p:sp>
        <p:nvSpPr>
          <p:cNvPr id="24" name="TextBox 24"/>
          <p:cNvSpPr txBox="1"/>
          <p:nvPr/>
        </p:nvSpPr>
        <p:spPr>
          <a:xfrm>
            <a:off x="14530655" y="4590720"/>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200</a:t>
            </a:r>
          </a:p>
        </p:txBody>
      </p:sp>
      <p:sp>
        <p:nvSpPr>
          <p:cNvPr id="25" name="TextBox 25"/>
          <p:cNvSpPr txBox="1"/>
          <p:nvPr/>
        </p:nvSpPr>
        <p:spPr>
          <a:xfrm>
            <a:off x="12380552" y="4577689"/>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18</a:t>
            </a:r>
          </a:p>
        </p:txBody>
      </p:sp>
      <p:sp>
        <p:nvSpPr>
          <p:cNvPr id="26" name="TextBox 26"/>
          <p:cNvSpPr txBox="1"/>
          <p:nvPr/>
        </p:nvSpPr>
        <p:spPr>
          <a:xfrm>
            <a:off x="14530655" y="5349368"/>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300</a:t>
            </a:r>
          </a:p>
        </p:txBody>
      </p:sp>
      <p:sp>
        <p:nvSpPr>
          <p:cNvPr id="27" name="TextBox 27"/>
          <p:cNvSpPr txBox="1"/>
          <p:nvPr/>
        </p:nvSpPr>
        <p:spPr>
          <a:xfrm>
            <a:off x="12382814" y="5390933"/>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19</a:t>
            </a:r>
          </a:p>
        </p:txBody>
      </p:sp>
      <p:sp>
        <p:nvSpPr>
          <p:cNvPr id="28" name="TextBox 28"/>
          <p:cNvSpPr txBox="1"/>
          <p:nvPr/>
        </p:nvSpPr>
        <p:spPr>
          <a:xfrm>
            <a:off x="6945403" y="5380528"/>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ACC</a:t>
            </a:r>
          </a:p>
        </p:txBody>
      </p:sp>
      <p:sp>
        <p:nvSpPr>
          <p:cNvPr id="29" name="TextBox 29"/>
          <p:cNvSpPr txBox="1"/>
          <p:nvPr/>
        </p:nvSpPr>
        <p:spPr>
          <a:xfrm>
            <a:off x="347832" y="3148608"/>
            <a:ext cx="5205431" cy="514334"/>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Instruction</a:t>
            </a:r>
          </a:p>
        </p:txBody>
      </p:sp>
      <p:grpSp>
        <p:nvGrpSpPr>
          <p:cNvPr id="30" name="Group 30"/>
          <p:cNvGrpSpPr/>
          <p:nvPr/>
        </p:nvGrpSpPr>
        <p:grpSpPr>
          <a:xfrm>
            <a:off x="13409732" y="7410360"/>
            <a:ext cx="3219933" cy="788534"/>
            <a:chOff x="0" y="0"/>
            <a:chExt cx="1520437" cy="372342"/>
          </a:xfrm>
        </p:grpSpPr>
        <p:sp>
          <p:nvSpPr>
            <p:cNvPr id="31" name="Freeform 3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32" name="TextBox 32"/>
          <p:cNvSpPr txBox="1"/>
          <p:nvPr/>
        </p:nvSpPr>
        <p:spPr>
          <a:xfrm>
            <a:off x="14505509" y="7470143"/>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18</a:t>
            </a:r>
          </a:p>
        </p:txBody>
      </p:sp>
      <p:sp>
        <p:nvSpPr>
          <p:cNvPr id="33" name="TextBox 33"/>
          <p:cNvSpPr txBox="1"/>
          <p:nvPr/>
        </p:nvSpPr>
        <p:spPr>
          <a:xfrm>
            <a:off x="12102933" y="7470143"/>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200</a:t>
            </a:r>
          </a:p>
        </p:txBody>
      </p:sp>
      <p:sp>
        <p:nvSpPr>
          <p:cNvPr id="34" name="TextBox 34"/>
          <p:cNvSpPr txBox="1"/>
          <p:nvPr/>
        </p:nvSpPr>
        <p:spPr>
          <a:xfrm>
            <a:off x="13409732" y="6773444"/>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a:t>
            </a:r>
          </a:p>
        </p:txBody>
      </p:sp>
      <p:sp>
        <p:nvSpPr>
          <p:cNvPr id="35" name="TextBox 35"/>
          <p:cNvSpPr txBox="1"/>
          <p:nvPr/>
        </p:nvSpPr>
        <p:spPr>
          <a:xfrm>
            <a:off x="165271" y="185810"/>
            <a:ext cx="8921288" cy="493638"/>
          </a:xfrm>
          <a:prstGeom prst="rect">
            <a:avLst/>
          </a:prstGeom>
        </p:spPr>
        <p:txBody>
          <a:bodyPr lIns="0" tIns="0" rIns="0" bIns="0" rtlCol="0" anchor="t">
            <a:spAutoFit/>
          </a:bodyPr>
          <a:lstStyle/>
          <a:p>
            <a:pPr marL="0" lvl="0" indent="0" algn="l">
              <a:lnSpc>
                <a:spcPts val="3615"/>
              </a:lnSpc>
              <a:spcBef>
                <a:spcPct val="0"/>
              </a:spcBef>
            </a:pPr>
            <a:r>
              <a:rPr lang="en-US" sz="3228" b="1" spc="-96">
                <a:solidFill>
                  <a:srgbClr val="FFFFFF"/>
                </a:solidFill>
                <a:latin typeface="Poppins Bold"/>
                <a:ea typeface="Poppins Bold"/>
                <a:cs typeface="Poppins Bold"/>
                <a:sym typeface="Poppins Bold"/>
              </a:rPr>
              <a:t>6.6 Instruction Set in Assembly Language</a:t>
            </a:r>
          </a:p>
        </p:txBody>
      </p:sp>
    </p:spTree>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872496" y="3777241"/>
            <a:ext cx="4101889" cy="753695"/>
            <a:chOff x="0" y="0"/>
            <a:chExt cx="1080333" cy="198504"/>
          </a:xfrm>
        </p:grpSpPr>
        <p:sp>
          <p:nvSpPr>
            <p:cNvPr id="7" name="Freeform 7"/>
            <p:cNvSpPr/>
            <p:nvPr/>
          </p:nvSpPr>
          <p:spPr>
            <a:xfrm>
              <a:off x="0" y="0"/>
              <a:ext cx="1080333" cy="198504"/>
            </a:xfrm>
            <a:custGeom>
              <a:avLst/>
              <a:gdLst/>
              <a:ahLst/>
              <a:cxnLst/>
              <a:rect l="l" t="t" r="r" b="b"/>
              <a:pathLst>
                <a:path w="1080333" h="198504">
                  <a:moveTo>
                    <a:pt x="96258" y="0"/>
                  </a:moveTo>
                  <a:lnTo>
                    <a:pt x="984075" y="0"/>
                  </a:lnTo>
                  <a:cubicBezTo>
                    <a:pt x="1037237" y="0"/>
                    <a:pt x="1080333" y="43096"/>
                    <a:pt x="1080333" y="96258"/>
                  </a:cubicBezTo>
                  <a:lnTo>
                    <a:pt x="1080333" y="102247"/>
                  </a:lnTo>
                  <a:cubicBezTo>
                    <a:pt x="1080333" y="127776"/>
                    <a:pt x="1070192" y="152259"/>
                    <a:pt x="1052140" y="170311"/>
                  </a:cubicBezTo>
                  <a:cubicBezTo>
                    <a:pt x="1034088" y="188363"/>
                    <a:pt x="1009605" y="198504"/>
                    <a:pt x="984075" y="198504"/>
                  </a:cubicBezTo>
                  <a:lnTo>
                    <a:pt x="96258" y="198504"/>
                  </a:lnTo>
                  <a:cubicBezTo>
                    <a:pt x="70728" y="198504"/>
                    <a:pt x="46245" y="188363"/>
                    <a:pt x="28193" y="170311"/>
                  </a:cubicBezTo>
                  <a:cubicBezTo>
                    <a:pt x="10141" y="152259"/>
                    <a:pt x="0" y="127776"/>
                    <a:pt x="0" y="102247"/>
                  </a:cubicBezTo>
                  <a:lnTo>
                    <a:pt x="0" y="96258"/>
                  </a:lnTo>
                  <a:cubicBezTo>
                    <a:pt x="0" y="70728"/>
                    <a:pt x="10141" y="46245"/>
                    <a:pt x="28193" y="28193"/>
                  </a:cubicBezTo>
                  <a:cubicBezTo>
                    <a:pt x="46245" y="10141"/>
                    <a:pt x="70728" y="0"/>
                    <a:pt x="96258" y="0"/>
                  </a:cubicBezTo>
                  <a:close/>
                </a:path>
              </a:pathLst>
            </a:custGeom>
            <a:solidFill>
              <a:srgbClr val="3F4042"/>
            </a:solidFill>
          </p:spPr>
          <p:txBody>
            <a:bodyPr/>
            <a:lstStyle/>
            <a:p>
              <a:endParaRPr lang="en-PH"/>
            </a:p>
          </p:txBody>
        </p:sp>
        <p:sp>
          <p:nvSpPr>
            <p:cNvPr id="8" name="TextBox 8"/>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9" name="Group 9"/>
          <p:cNvGrpSpPr/>
          <p:nvPr/>
        </p:nvGrpSpPr>
        <p:grpSpPr>
          <a:xfrm>
            <a:off x="6214234" y="3482562"/>
            <a:ext cx="11163198" cy="5010378"/>
            <a:chOff x="0" y="0"/>
            <a:chExt cx="2940102" cy="1319606"/>
          </a:xfrm>
        </p:grpSpPr>
        <p:sp>
          <p:nvSpPr>
            <p:cNvPr id="10" name="Freeform 10"/>
            <p:cNvSpPr/>
            <p:nvPr/>
          </p:nvSpPr>
          <p:spPr>
            <a:xfrm>
              <a:off x="0" y="0"/>
              <a:ext cx="2940102" cy="1319606"/>
            </a:xfrm>
            <a:custGeom>
              <a:avLst/>
              <a:gdLst/>
              <a:ahLst/>
              <a:cxnLst/>
              <a:rect l="l" t="t" r="r" b="b"/>
              <a:pathLst>
                <a:path w="2940102" h="1319606">
                  <a:moveTo>
                    <a:pt x="35370" y="0"/>
                  </a:moveTo>
                  <a:lnTo>
                    <a:pt x="2904732" y="0"/>
                  </a:lnTo>
                  <a:cubicBezTo>
                    <a:pt x="2924266" y="0"/>
                    <a:pt x="2940102" y="15836"/>
                    <a:pt x="2940102" y="35370"/>
                  </a:cubicBezTo>
                  <a:lnTo>
                    <a:pt x="2940102" y="1284236"/>
                  </a:lnTo>
                  <a:cubicBezTo>
                    <a:pt x="2940102" y="1303770"/>
                    <a:pt x="2924266" y="1319606"/>
                    <a:pt x="2904732" y="1319606"/>
                  </a:cubicBezTo>
                  <a:lnTo>
                    <a:pt x="35370" y="1319606"/>
                  </a:lnTo>
                  <a:cubicBezTo>
                    <a:pt x="15836" y="1319606"/>
                    <a:pt x="0" y="1303770"/>
                    <a:pt x="0" y="1284236"/>
                  </a:cubicBezTo>
                  <a:lnTo>
                    <a:pt x="0" y="35370"/>
                  </a:lnTo>
                  <a:cubicBezTo>
                    <a:pt x="0" y="15836"/>
                    <a:pt x="15836" y="0"/>
                    <a:pt x="35370" y="0"/>
                  </a:cubicBezTo>
                  <a:close/>
                </a:path>
              </a:pathLst>
            </a:custGeom>
            <a:solidFill>
              <a:srgbClr val="EFEFEF"/>
            </a:solidFill>
          </p:spPr>
          <p:txBody>
            <a:bodyPr/>
            <a:lstStyle/>
            <a:p>
              <a:endParaRPr lang="en-PH"/>
            </a:p>
          </p:txBody>
        </p:sp>
        <p:sp>
          <p:nvSpPr>
            <p:cNvPr id="11" name="TextBox 11"/>
            <p:cNvSpPr txBox="1"/>
            <p:nvPr/>
          </p:nvSpPr>
          <p:spPr>
            <a:xfrm>
              <a:off x="0" y="-28575"/>
              <a:ext cx="2940102" cy="1348181"/>
            </a:xfrm>
            <a:prstGeom prst="rect">
              <a:avLst/>
            </a:prstGeom>
          </p:spPr>
          <p:txBody>
            <a:bodyPr lIns="50800" tIns="50800" rIns="50800" bIns="50800" rtlCol="0" anchor="ctr"/>
            <a:lstStyle/>
            <a:p>
              <a:pPr algn="ctr">
                <a:lnSpc>
                  <a:spcPts val="2595"/>
                </a:lnSpc>
              </a:pPr>
              <a:endParaRPr/>
            </a:p>
          </p:txBody>
        </p:sp>
      </p:grpSp>
      <p:grpSp>
        <p:nvGrpSpPr>
          <p:cNvPr id="12" name="Group 12"/>
          <p:cNvGrpSpPr/>
          <p:nvPr/>
        </p:nvGrpSpPr>
        <p:grpSpPr>
          <a:xfrm>
            <a:off x="13434879" y="6107477"/>
            <a:ext cx="3219933" cy="788534"/>
            <a:chOff x="0" y="0"/>
            <a:chExt cx="1520437" cy="372342"/>
          </a:xfrm>
        </p:grpSpPr>
        <p:sp>
          <p:nvSpPr>
            <p:cNvPr id="13" name="Freeform 1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14" name="Group 14"/>
          <p:cNvGrpSpPr/>
          <p:nvPr/>
        </p:nvGrpSpPr>
        <p:grpSpPr>
          <a:xfrm>
            <a:off x="13434879" y="3742403"/>
            <a:ext cx="3219933" cy="788534"/>
            <a:chOff x="0" y="0"/>
            <a:chExt cx="1520437" cy="372342"/>
          </a:xfrm>
        </p:grpSpPr>
        <p:sp>
          <p:nvSpPr>
            <p:cNvPr id="15" name="Freeform 1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16" name="Group 16"/>
          <p:cNvGrpSpPr/>
          <p:nvPr/>
        </p:nvGrpSpPr>
        <p:grpSpPr>
          <a:xfrm>
            <a:off x="13434879" y="4530937"/>
            <a:ext cx="3219933" cy="788534"/>
            <a:chOff x="0" y="0"/>
            <a:chExt cx="1520437" cy="372342"/>
          </a:xfrm>
        </p:grpSpPr>
        <p:sp>
          <p:nvSpPr>
            <p:cNvPr id="17" name="Freeform 1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18" name="Group 18"/>
          <p:cNvGrpSpPr/>
          <p:nvPr/>
        </p:nvGrpSpPr>
        <p:grpSpPr>
          <a:xfrm>
            <a:off x="13434879" y="5289585"/>
            <a:ext cx="3219933" cy="788534"/>
            <a:chOff x="0" y="0"/>
            <a:chExt cx="1520437" cy="372342"/>
          </a:xfrm>
        </p:grpSpPr>
        <p:sp>
          <p:nvSpPr>
            <p:cNvPr id="19" name="Freeform 1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0099"/>
            </a:solidFill>
          </p:spPr>
          <p:txBody>
            <a:bodyPr/>
            <a:lstStyle/>
            <a:p>
              <a:endParaRPr lang="en-PH"/>
            </a:p>
          </p:txBody>
        </p:sp>
      </p:grpSp>
      <p:grpSp>
        <p:nvGrpSpPr>
          <p:cNvPr id="20" name="Group 20"/>
          <p:cNvGrpSpPr/>
          <p:nvPr/>
        </p:nvGrpSpPr>
        <p:grpSpPr>
          <a:xfrm>
            <a:off x="8053644" y="5349240"/>
            <a:ext cx="2938521" cy="719618"/>
            <a:chOff x="0" y="0"/>
            <a:chExt cx="1520437" cy="372342"/>
          </a:xfrm>
        </p:grpSpPr>
        <p:sp>
          <p:nvSpPr>
            <p:cNvPr id="21" name="Freeform 2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1495"/>
            </a:solidFill>
          </p:spPr>
          <p:txBody>
            <a:bodyPr/>
            <a:lstStyle/>
            <a:p>
              <a:endParaRPr lang="en-PH"/>
            </a:p>
          </p:txBody>
        </p:sp>
      </p:grpSp>
      <p:sp>
        <p:nvSpPr>
          <p:cNvPr id="22" name="TextBox 22"/>
          <p:cNvSpPr txBox="1"/>
          <p:nvPr/>
        </p:nvSpPr>
        <p:spPr>
          <a:xfrm>
            <a:off x="347832" y="1542562"/>
            <a:ext cx="10997034" cy="707965"/>
          </a:xfrm>
          <a:prstGeom prst="rect">
            <a:avLst/>
          </a:prstGeom>
        </p:spPr>
        <p:txBody>
          <a:bodyPr lIns="0" tIns="0" rIns="0" bIns="0" rtlCol="0" anchor="t">
            <a:spAutoFit/>
          </a:bodyPr>
          <a:lstStyle/>
          <a:p>
            <a:pPr marL="0" lvl="0" indent="0" algn="l">
              <a:lnSpc>
                <a:spcPts val="5511"/>
              </a:lnSpc>
              <a:spcBef>
                <a:spcPct val="0"/>
              </a:spcBef>
            </a:pPr>
            <a:r>
              <a:rPr lang="en-US" sz="3936" b="1">
                <a:solidFill>
                  <a:srgbClr val="FF1495"/>
                </a:solidFill>
                <a:latin typeface="Poppins Bold"/>
                <a:ea typeface="Poppins Bold"/>
                <a:cs typeface="Poppins Bold"/>
                <a:sym typeface="Poppins Bold"/>
              </a:rPr>
              <a:t>Arithmetic Operation - Adding</a:t>
            </a:r>
          </a:p>
        </p:txBody>
      </p:sp>
      <p:sp>
        <p:nvSpPr>
          <p:cNvPr id="23" name="TextBox 23"/>
          <p:cNvSpPr txBox="1"/>
          <p:nvPr/>
        </p:nvSpPr>
        <p:spPr>
          <a:xfrm>
            <a:off x="1855155" y="3807320"/>
            <a:ext cx="2190786" cy="562705"/>
          </a:xfrm>
          <a:prstGeom prst="rect">
            <a:avLst/>
          </a:prstGeom>
        </p:spPr>
        <p:txBody>
          <a:bodyPr lIns="0" tIns="0" rIns="0" bIns="0" rtlCol="0" anchor="t">
            <a:spAutoFit/>
          </a:bodyPr>
          <a:lstStyle/>
          <a:p>
            <a:pPr algn="ctr">
              <a:lnSpc>
                <a:spcPts val="4629"/>
              </a:lnSpc>
              <a:spcBef>
                <a:spcPct val="0"/>
              </a:spcBef>
            </a:pPr>
            <a:r>
              <a:rPr lang="en-US" sz="3306">
                <a:solidFill>
                  <a:srgbClr val="FFFFFF"/>
                </a:solidFill>
                <a:latin typeface="Open Sans"/>
                <a:ea typeface="Open Sans"/>
                <a:cs typeface="Open Sans"/>
                <a:sym typeface="Open Sans"/>
              </a:rPr>
              <a:t>LDD 19</a:t>
            </a:r>
          </a:p>
        </p:txBody>
      </p:sp>
      <p:sp>
        <p:nvSpPr>
          <p:cNvPr id="24" name="TextBox 24"/>
          <p:cNvSpPr txBox="1"/>
          <p:nvPr/>
        </p:nvSpPr>
        <p:spPr>
          <a:xfrm>
            <a:off x="14530655" y="6167260"/>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17</a:t>
            </a:r>
          </a:p>
        </p:txBody>
      </p:sp>
      <p:sp>
        <p:nvSpPr>
          <p:cNvPr id="25" name="TextBox 25"/>
          <p:cNvSpPr txBox="1"/>
          <p:nvPr/>
        </p:nvSpPr>
        <p:spPr>
          <a:xfrm>
            <a:off x="12128080" y="6167260"/>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a:t>
            </a:r>
          </a:p>
        </p:txBody>
      </p:sp>
      <p:sp>
        <p:nvSpPr>
          <p:cNvPr id="26" name="TextBox 26"/>
          <p:cNvSpPr txBox="1"/>
          <p:nvPr/>
        </p:nvSpPr>
        <p:spPr>
          <a:xfrm>
            <a:off x="14530655" y="3802186"/>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100</a:t>
            </a:r>
          </a:p>
        </p:txBody>
      </p:sp>
      <p:sp>
        <p:nvSpPr>
          <p:cNvPr id="27" name="TextBox 27"/>
          <p:cNvSpPr txBox="1"/>
          <p:nvPr/>
        </p:nvSpPr>
        <p:spPr>
          <a:xfrm>
            <a:off x="12380552" y="3789155"/>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17</a:t>
            </a:r>
          </a:p>
        </p:txBody>
      </p:sp>
      <p:sp>
        <p:nvSpPr>
          <p:cNvPr id="28" name="TextBox 28"/>
          <p:cNvSpPr txBox="1"/>
          <p:nvPr/>
        </p:nvSpPr>
        <p:spPr>
          <a:xfrm>
            <a:off x="14530655" y="4590720"/>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200</a:t>
            </a:r>
          </a:p>
        </p:txBody>
      </p:sp>
      <p:sp>
        <p:nvSpPr>
          <p:cNvPr id="29" name="TextBox 29"/>
          <p:cNvSpPr txBox="1"/>
          <p:nvPr/>
        </p:nvSpPr>
        <p:spPr>
          <a:xfrm>
            <a:off x="12380552" y="4577689"/>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18</a:t>
            </a:r>
          </a:p>
        </p:txBody>
      </p:sp>
      <p:sp>
        <p:nvSpPr>
          <p:cNvPr id="30" name="TextBox 30"/>
          <p:cNvSpPr txBox="1"/>
          <p:nvPr/>
        </p:nvSpPr>
        <p:spPr>
          <a:xfrm>
            <a:off x="14530655" y="5349368"/>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300</a:t>
            </a:r>
          </a:p>
        </p:txBody>
      </p:sp>
      <p:sp>
        <p:nvSpPr>
          <p:cNvPr id="31" name="TextBox 31"/>
          <p:cNvSpPr txBox="1"/>
          <p:nvPr/>
        </p:nvSpPr>
        <p:spPr>
          <a:xfrm>
            <a:off x="12382814" y="5390933"/>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19</a:t>
            </a:r>
          </a:p>
        </p:txBody>
      </p:sp>
      <p:sp>
        <p:nvSpPr>
          <p:cNvPr id="32" name="TextBox 32"/>
          <p:cNvSpPr txBox="1"/>
          <p:nvPr/>
        </p:nvSpPr>
        <p:spPr>
          <a:xfrm>
            <a:off x="8853148" y="5380528"/>
            <a:ext cx="1339513"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300</a:t>
            </a:r>
          </a:p>
        </p:txBody>
      </p:sp>
      <p:sp>
        <p:nvSpPr>
          <p:cNvPr id="33" name="TextBox 33"/>
          <p:cNvSpPr txBox="1"/>
          <p:nvPr/>
        </p:nvSpPr>
        <p:spPr>
          <a:xfrm>
            <a:off x="6945403" y="5380528"/>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ACC</a:t>
            </a:r>
          </a:p>
        </p:txBody>
      </p:sp>
      <p:sp>
        <p:nvSpPr>
          <p:cNvPr id="34" name="TextBox 34"/>
          <p:cNvSpPr txBox="1"/>
          <p:nvPr/>
        </p:nvSpPr>
        <p:spPr>
          <a:xfrm>
            <a:off x="347832" y="3148608"/>
            <a:ext cx="5205431" cy="514334"/>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Instruction</a:t>
            </a:r>
          </a:p>
        </p:txBody>
      </p:sp>
      <p:grpSp>
        <p:nvGrpSpPr>
          <p:cNvPr id="35" name="Group 35"/>
          <p:cNvGrpSpPr/>
          <p:nvPr/>
        </p:nvGrpSpPr>
        <p:grpSpPr>
          <a:xfrm>
            <a:off x="13409732" y="7410360"/>
            <a:ext cx="3219933" cy="788534"/>
            <a:chOff x="0" y="0"/>
            <a:chExt cx="1520437" cy="372342"/>
          </a:xfrm>
        </p:grpSpPr>
        <p:sp>
          <p:nvSpPr>
            <p:cNvPr id="36" name="Freeform 3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37" name="TextBox 37"/>
          <p:cNvSpPr txBox="1"/>
          <p:nvPr/>
        </p:nvSpPr>
        <p:spPr>
          <a:xfrm>
            <a:off x="14505509" y="7470143"/>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18</a:t>
            </a:r>
          </a:p>
        </p:txBody>
      </p:sp>
      <p:sp>
        <p:nvSpPr>
          <p:cNvPr id="38" name="TextBox 38"/>
          <p:cNvSpPr txBox="1"/>
          <p:nvPr/>
        </p:nvSpPr>
        <p:spPr>
          <a:xfrm>
            <a:off x="12102933" y="7470143"/>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200</a:t>
            </a:r>
          </a:p>
        </p:txBody>
      </p:sp>
      <p:sp>
        <p:nvSpPr>
          <p:cNvPr id="39" name="TextBox 39"/>
          <p:cNvSpPr txBox="1"/>
          <p:nvPr/>
        </p:nvSpPr>
        <p:spPr>
          <a:xfrm>
            <a:off x="13409732" y="6773444"/>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a:t>
            </a:r>
          </a:p>
        </p:txBody>
      </p:sp>
      <p:sp>
        <p:nvSpPr>
          <p:cNvPr id="40" name="TextBox 40"/>
          <p:cNvSpPr txBox="1"/>
          <p:nvPr/>
        </p:nvSpPr>
        <p:spPr>
          <a:xfrm>
            <a:off x="165271" y="185810"/>
            <a:ext cx="8921288" cy="493638"/>
          </a:xfrm>
          <a:prstGeom prst="rect">
            <a:avLst/>
          </a:prstGeom>
        </p:spPr>
        <p:txBody>
          <a:bodyPr lIns="0" tIns="0" rIns="0" bIns="0" rtlCol="0" anchor="t">
            <a:spAutoFit/>
          </a:bodyPr>
          <a:lstStyle/>
          <a:p>
            <a:pPr marL="0" lvl="0" indent="0" algn="l">
              <a:lnSpc>
                <a:spcPts val="3615"/>
              </a:lnSpc>
              <a:spcBef>
                <a:spcPct val="0"/>
              </a:spcBef>
            </a:pPr>
            <a:r>
              <a:rPr lang="en-US" sz="3228" b="1" spc="-96">
                <a:solidFill>
                  <a:srgbClr val="FFFFFF"/>
                </a:solidFill>
                <a:latin typeface="Poppins Bold"/>
                <a:ea typeface="Poppins Bold"/>
                <a:cs typeface="Poppins Bold"/>
                <a:sym typeface="Poppins Bold"/>
              </a:rPr>
              <a:t>6.6 Instruction Set in Assembly Language</a:t>
            </a:r>
          </a:p>
        </p:txBody>
      </p:sp>
    </p:spTree>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872496" y="3777241"/>
            <a:ext cx="4101889" cy="753695"/>
            <a:chOff x="0" y="0"/>
            <a:chExt cx="1080333" cy="198504"/>
          </a:xfrm>
        </p:grpSpPr>
        <p:sp>
          <p:nvSpPr>
            <p:cNvPr id="7" name="Freeform 7"/>
            <p:cNvSpPr/>
            <p:nvPr/>
          </p:nvSpPr>
          <p:spPr>
            <a:xfrm>
              <a:off x="0" y="0"/>
              <a:ext cx="1080333" cy="198504"/>
            </a:xfrm>
            <a:custGeom>
              <a:avLst/>
              <a:gdLst/>
              <a:ahLst/>
              <a:cxnLst/>
              <a:rect l="l" t="t" r="r" b="b"/>
              <a:pathLst>
                <a:path w="1080333" h="198504">
                  <a:moveTo>
                    <a:pt x="96258" y="0"/>
                  </a:moveTo>
                  <a:lnTo>
                    <a:pt x="984075" y="0"/>
                  </a:lnTo>
                  <a:cubicBezTo>
                    <a:pt x="1037237" y="0"/>
                    <a:pt x="1080333" y="43096"/>
                    <a:pt x="1080333" y="96258"/>
                  </a:cubicBezTo>
                  <a:lnTo>
                    <a:pt x="1080333" y="102247"/>
                  </a:lnTo>
                  <a:cubicBezTo>
                    <a:pt x="1080333" y="127776"/>
                    <a:pt x="1070192" y="152259"/>
                    <a:pt x="1052140" y="170311"/>
                  </a:cubicBezTo>
                  <a:cubicBezTo>
                    <a:pt x="1034088" y="188363"/>
                    <a:pt x="1009605" y="198504"/>
                    <a:pt x="984075" y="198504"/>
                  </a:cubicBezTo>
                  <a:lnTo>
                    <a:pt x="96258" y="198504"/>
                  </a:lnTo>
                  <a:cubicBezTo>
                    <a:pt x="70728" y="198504"/>
                    <a:pt x="46245" y="188363"/>
                    <a:pt x="28193" y="170311"/>
                  </a:cubicBezTo>
                  <a:cubicBezTo>
                    <a:pt x="10141" y="152259"/>
                    <a:pt x="0" y="127776"/>
                    <a:pt x="0" y="102247"/>
                  </a:cubicBezTo>
                  <a:lnTo>
                    <a:pt x="0" y="96258"/>
                  </a:lnTo>
                  <a:cubicBezTo>
                    <a:pt x="0" y="70728"/>
                    <a:pt x="10141" y="46245"/>
                    <a:pt x="28193" y="28193"/>
                  </a:cubicBezTo>
                  <a:cubicBezTo>
                    <a:pt x="46245" y="10141"/>
                    <a:pt x="70728" y="0"/>
                    <a:pt x="96258" y="0"/>
                  </a:cubicBezTo>
                  <a:close/>
                </a:path>
              </a:pathLst>
            </a:custGeom>
            <a:solidFill>
              <a:srgbClr val="3F4042"/>
            </a:solidFill>
          </p:spPr>
          <p:txBody>
            <a:bodyPr/>
            <a:lstStyle/>
            <a:p>
              <a:endParaRPr lang="en-PH"/>
            </a:p>
          </p:txBody>
        </p:sp>
        <p:sp>
          <p:nvSpPr>
            <p:cNvPr id="8" name="TextBox 8"/>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9" name="Group 9"/>
          <p:cNvGrpSpPr/>
          <p:nvPr/>
        </p:nvGrpSpPr>
        <p:grpSpPr>
          <a:xfrm>
            <a:off x="6214234" y="3482562"/>
            <a:ext cx="11163198" cy="5010378"/>
            <a:chOff x="0" y="0"/>
            <a:chExt cx="2940102" cy="1319606"/>
          </a:xfrm>
        </p:grpSpPr>
        <p:sp>
          <p:nvSpPr>
            <p:cNvPr id="10" name="Freeform 10"/>
            <p:cNvSpPr/>
            <p:nvPr/>
          </p:nvSpPr>
          <p:spPr>
            <a:xfrm>
              <a:off x="0" y="0"/>
              <a:ext cx="2940102" cy="1319606"/>
            </a:xfrm>
            <a:custGeom>
              <a:avLst/>
              <a:gdLst/>
              <a:ahLst/>
              <a:cxnLst/>
              <a:rect l="l" t="t" r="r" b="b"/>
              <a:pathLst>
                <a:path w="2940102" h="1319606">
                  <a:moveTo>
                    <a:pt x="35370" y="0"/>
                  </a:moveTo>
                  <a:lnTo>
                    <a:pt x="2904732" y="0"/>
                  </a:lnTo>
                  <a:cubicBezTo>
                    <a:pt x="2924266" y="0"/>
                    <a:pt x="2940102" y="15836"/>
                    <a:pt x="2940102" y="35370"/>
                  </a:cubicBezTo>
                  <a:lnTo>
                    <a:pt x="2940102" y="1284236"/>
                  </a:lnTo>
                  <a:cubicBezTo>
                    <a:pt x="2940102" y="1303770"/>
                    <a:pt x="2924266" y="1319606"/>
                    <a:pt x="2904732" y="1319606"/>
                  </a:cubicBezTo>
                  <a:lnTo>
                    <a:pt x="35370" y="1319606"/>
                  </a:lnTo>
                  <a:cubicBezTo>
                    <a:pt x="15836" y="1319606"/>
                    <a:pt x="0" y="1303770"/>
                    <a:pt x="0" y="1284236"/>
                  </a:cubicBezTo>
                  <a:lnTo>
                    <a:pt x="0" y="35370"/>
                  </a:lnTo>
                  <a:cubicBezTo>
                    <a:pt x="0" y="15836"/>
                    <a:pt x="15836" y="0"/>
                    <a:pt x="35370" y="0"/>
                  </a:cubicBezTo>
                  <a:close/>
                </a:path>
              </a:pathLst>
            </a:custGeom>
            <a:solidFill>
              <a:srgbClr val="EFEFEF"/>
            </a:solidFill>
          </p:spPr>
          <p:txBody>
            <a:bodyPr/>
            <a:lstStyle/>
            <a:p>
              <a:endParaRPr lang="en-PH"/>
            </a:p>
          </p:txBody>
        </p:sp>
        <p:sp>
          <p:nvSpPr>
            <p:cNvPr id="11" name="TextBox 11"/>
            <p:cNvSpPr txBox="1"/>
            <p:nvPr/>
          </p:nvSpPr>
          <p:spPr>
            <a:xfrm>
              <a:off x="0" y="-28575"/>
              <a:ext cx="2940102" cy="1348181"/>
            </a:xfrm>
            <a:prstGeom prst="rect">
              <a:avLst/>
            </a:prstGeom>
          </p:spPr>
          <p:txBody>
            <a:bodyPr lIns="50800" tIns="50800" rIns="50800" bIns="50800" rtlCol="0" anchor="ctr"/>
            <a:lstStyle/>
            <a:p>
              <a:pPr algn="ctr">
                <a:lnSpc>
                  <a:spcPts val="2595"/>
                </a:lnSpc>
              </a:pPr>
              <a:endParaRPr/>
            </a:p>
          </p:txBody>
        </p:sp>
      </p:grpSp>
      <p:grpSp>
        <p:nvGrpSpPr>
          <p:cNvPr id="12" name="Group 12"/>
          <p:cNvGrpSpPr/>
          <p:nvPr/>
        </p:nvGrpSpPr>
        <p:grpSpPr>
          <a:xfrm>
            <a:off x="13434879" y="6107477"/>
            <a:ext cx="3219933" cy="788534"/>
            <a:chOff x="0" y="0"/>
            <a:chExt cx="1520437" cy="372342"/>
          </a:xfrm>
        </p:grpSpPr>
        <p:sp>
          <p:nvSpPr>
            <p:cNvPr id="13" name="Freeform 1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14" name="Group 14"/>
          <p:cNvGrpSpPr/>
          <p:nvPr/>
        </p:nvGrpSpPr>
        <p:grpSpPr>
          <a:xfrm>
            <a:off x="13434879" y="3742403"/>
            <a:ext cx="3219933" cy="788534"/>
            <a:chOff x="0" y="0"/>
            <a:chExt cx="1520437" cy="372342"/>
          </a:xfrm>
        </p:grpSpPr>
        <p:sp>
          <p:nvSpPr>
            <p:cNvPr id="15" name="Freeform 1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16" name="Group 16"/>
          <p:cNvGrpSpPr/>
          <p:nvPr/>
        </p:nvGrpSpPr>
        <p:grpSpPr>
          <a:xfrm>
            <a:off x="13434879" y="4530937"/>
            <a:ext cx="3219933" cy="788534"/>
            <a:chOff x="0" y="0"/>
            <a:chExt cx="1520437" cy="372342"/>
          </a:xfrm>
        </p:grpSpPr>
        <p:sp>
          <p:nvSpPr>
            <p:cNvPr id="17" name="Freeform 1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18" name="Group 18"/>
          <p:cNvGrpSpPr/>
          <p:nvPr/>
        </p:nvGrpSpPr>
        <p:grpSpPr>
          <a:xfrm>
            <a:off x="13434879" y="5289585"/>
            <a:ext cx="3219933" cy="788534"/>
            <a:chOff x="0" y="0"/>
            <a:chExt cx="1520437" cy="372342"/>
          </a:xfrm>
        </p:grpSpPr>
        <p:sp>
          <p:nvSpPr>
            <p:cNvPr id="19" name="Freeform 1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20" name="Group 20"/>
          <p:cNvGrpSpPr/>
          <p:nvPr/>
        </p:nvGrpSpPr>
        <p:grpSpPr>
          <a:xfrm>
            <a:off x="8053644" y="5349240"/>
            <a:ext cx="2938521" cy="719618"/>
            <a:chOff x="0" y="0"/>
            <a:chExt cx="1520437" cy="372342"/>
          </a:xfrm>
        </p:grpSpPr>
        <p:sp>
          <p:nvSpPr>
            <p:cNvPr id="21" name="Freeform 2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1495"/>
            </a:solidFill>
          </p:spPr>
          <p:txBody>
            <a:bodyPr/>
            <a:lstStyle/>
            <a:p>
              <a:endParaRPr lang="en-PH"/>
            </a:p>
          </p:txBody>
        </p:sp>
      </p:grpSp>
      <p:sp>
        <p:nvSpPr>
          <p:cNvPr id="22" name="TextBox 22"/>
          <p:cNvSpPr txBox="1"/>
          <p:nvPr/>
        </p:nvSpPr>
        <p:spPr>
          <a:xfrm>
            <a:off x="347832" y="1542562"/>
            <a:ext cx="10997034" cy="707965"/>
          </a:xfrm>
          <a:prstGeom prst="rect">
            <a:avLst/>
          </a:prstGeom>
        </p:spPr>
        <p:txBody>
          <a:bodyPr lIns="0" tIns="0" rIns="0" bIns="0" rtlCol="0" anchor="t">
            <a:spAutoFit/>
          </a:bodyPr>
          <a:lstStyle/>
          <a:p>
            <a:pPr marL="0" lvl="0" indent="0" algn="l">
              <a:lnSpc>
                <a:spcPts val="5511"/>
              </a:lnSpc>
              <a:spcBef>
                <a:spcPct val="0"/>
              </a:spcBef>
            </a:pPr>
            <a:r>
              <a:rPr lang="en-US" sz="3936" b="1">
                <a:solidFill>
                  <a:srgbClr val="FF1495"/>
                </a:solidFill>
                <a:latin typeface="Poppins Bold"/>
                <a:ea typeface="Poppins Bold"/>
                <a:cs typeface="Poppins Bold"/>
                <a:sym typeface="Poppins Bold"/>
              </a:rPr>
              <a:t>Arithmetic Operation - Adding</a:t>
            </a:r>
          </a:p>
        </p:txBody>
      </p:sp>
      <p:sp>
        <p:nvSpPr>
          <p:cNvPr id="23" name="TextBox 23"/>
          <p:cNvSpPr txBox="1"/>
          <p:nvPr/>
        </p:nvSpPr>
        <p:spPr>
          <a:xfrm>
            <a:off x="1855155" y="3807320"/>
            <a:ext cx="2190786" cy="562705"/>
          </a:xfrm>
          <a:prstGeom prst="rect">
            <a:avLst/>
          </a:prstGeom>
        </p:spPr>
        <p:txBody>
          <a:bodyPr lIns="0" tIns="0" rIns="0" bIns="0" rtlCol="0" anchor="t">
            <a:spAutoFit/>
          </a:bodyPr>
          <a:lstStyle/>
          <a:p>
            <a:pPr algn="ctr">
              <a:lnSpc>
                <a:spcPts val="4629"/>
              </a:lnSpc>
              <a:spcBef>
                <a:spcPct val="0"/>
              </a:spcBef>
            </a:pPr>
            <a:r>
              <a:rPr lang="en-US" sz="3306">
                <a:solidFill>
                  <a:srgbClr val="FFFFFF"/>
                </a:solidFill>
                <a:latin typeface="Open Sans"/>
                <a:ea typeface="Open Sans"/>
                <a:cs typeface="Open Sans"/>
                <a:sym typeface="Open Sans"/>
              </a:rPr>
              <a:t>LDD 19</a:t>
            </a:r>
          </a:p>
        </p:txBody>
      </p:sp>
      <p:sp>
        <p:nvSpPr>
          <p:cNvPr id="24" name="TextBox 24"/>
          <p:cNvSpPr txBox="1"/>
          <p:nvPr/>
        </p:nvSpPr>
        <p:spPr>
          <a:xfrm>
            <a:off x="14530655" y="6167260"/>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17</a:t>
            </a:r>
          </a:p>
        </p:txBody>
      </p:sp>
      <p:sp>
        <p:nvSpPr>
          <p:cNvPr id="25" name="TextBox 25"/>
          <p:cNvSpPr txBox="1"/>
          <p:nvPr/>
        </p:nvSpPr>
        <p:spPr>
          <a:xfrm>
            <a:off x="12128080" y="6167260"/>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a:t>
            </a:r>
          </a:p>
        </p:txBody>
      </p:sp>
      <p:sp>
        <p:nvSpPr>
          <p:cNvPr id="26" name="TextBox 26"/>
          <p:cNvSpPr txBox="1"/>
          <p:nvPr/>
        </p:nvSpPr>
        <p:spPr>
          <a:xfrm>
            <a:off x="14530655" y="3802186"/>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100</a:t>
            </a:r>
          </a:p>
        </p:txBody>
      </p:sp>
      <p:sp>
        <p:nvSpPr>
          <p:cNvPr id="27" name="TextBox 27"/>
          <p:cNvSpPr txBox="1"/>
          <p:nvPr/>
        </p:nvSpPr>
        <p:spPr>
          <a:xfrm>
            <a:off x="12380552" y="3789155"/>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17</a:t>
            </a:r>
          </a:p>
        </p:txBody>
      </p:sp>
      <p:sp>
        <p:nvSpPr>
          <p:cNvPr id="28" name="TextBox 28"/>
          <p:cNvSpPr txBox="1"/>
          <p:nvPr/>
        </p:nvSpPr>
        <p:spPr>
          <a:xfrm>
            <a:off x="14530655" y="4590720"/>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200</a:t>
            </a:r>
          </a:p>
        </p:txBody>
      </p:sp>
      <p:sp>
        <p:nvSpPr>
          <p:cNvPr id="29" name="TextBox 29"/>
          <p:cNvSpPr txBox="1"/>
          <p:nvPr/>
        </p:nvSpPr>
        <p:spPr>
          <a:xfrm>
            <a:off x="12380552" y="4577689"/>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18</a:t>
            </a:r>
          </a:p>
        </p:txBody>
      </p:sp>
      <p:sp>
        <p:nvSpPr>
          <p:cNvPr id="30" name="TextBox 30"/>
          <p:cNvSpPr txBox="1"/>
          <p:nvPr/>
        </p:nvSpPr>
        <p:spPr>
          <a:xfrm>
            <a:off x="14530655" y="5349368"/>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300</a:t>
            </a:r>
          </a:p>
        </p:txBody>
      </p:sp>
      <p:sp>
        <p:nvSpPr>
          <p:cNvPr id="31" name="TextBox 31"/>
          <p:cNvSpPr txBox="1"/>
          <p:nvPr/>
        </p:nvSpPr>
        <p:spPr>
          <a:xfrm>
            <a:off x="12382814" y="5390933"/>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19</a:t>
            </a:r>
          </a:p>
        </p:txBody>
      </p:sp>
      <p:sp>
        <p:nvSpPr>
          <p:cNvPr id="32" name="TextBox 32"/>
          <p:cNvSpPr txBox="1"/>
          <p:nvPr/>
        </p:nvSpPr>
        <p:spPr>
          <a:xfrm>
            <a:off x="8853148" y="5380528"/>
            <a:ext cx="1339513"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400</a:t>
            </a:r>
          </a:p>
        </p:txBody>
      </p:sp>
      <p:sp>
        <p:nvSpPr>
          <p:cNvPr id="33" name="TextBox 33"/>
          <p:cNvSpPr txBox="1"/>
          <p:nvPr/>
        </p:nvSpPr>
        <p:spPr>
          <a:xfrm>
            <a:off x="6945403" y="5380528"/>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ACC</a:t>
            </a:r>
          </a:p>
        </p:txBody>
      </p:sp>
      <p:sp>
        <p:nvSpPr>
          <p:cNvPr id="34" name="TextBox 34"/>
          <p:cNvSpPr txBox="1"/>
          <p:nvPr/>
        </p:nvSpPr>
        <p:spPr>
          <a:xfrm>
            <a:off x="347832" y="3148608"/>
            <a:ext cx="5205431" cy="514334"/>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Instruction</a:t>
            </a:r>
          </a:p>
        </p:txBody>
      </p:sp>
      <p:grpSp>
        <p:nvGrpSpPr>
          <p:cNvPr id="35" name="Group 35"/>
          <p:cNvGrpSpPr/>
          <p:nvPr/>
        </p:nvGrpSpPr>
        <p:grpSpPr>
          <a:xfrm>
            <a:off x="13409732" y="7410360"/>
            <a:ext cx="3219933" cy="788534"/>
            <a:chOff x="0" y="0"/>
            <a:chExt cx="1520437" cy="372342"/>
          </a:xfrm>
        </p:grpSpPr>
        <p:sp>
          <p:nvSpPr>
            <p:cNvPr id="36" name="Freeform 3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sp>
        <p:nvSpPr>
          <p:cNvPr id="37" name="TextBox 37"/>
          <p:cNvSpPr txBox="1"/>
          <p:nvPr/>
        </p:nvSpPr>
        <p:spPr>
          <a:xfrm>
            <a:off x="14505509" y="7470143"/>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18</a:t>
            </a:r>
          </a:p>
        </p:txBody>
      </p:sp>
      <p:sp>
        <p:nvSpPr>
          <p:cNvPr id="38" name="TextBox 38"/>
          <p:cNvSpPr txBox="1"/>
          <p:nvPr/>
        </p:nvSpPr>
        <p:spPr>
          <a:xfrm>
            <a:off x="12102933" y="7470143"/>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200</a:t>
            </a:r>
          </a:p>
        </p:txBody>
      </p:sp>
      <p:sp>
        <p:nvSpPr>
          <p:cNvPr id="39" name="TextBox 39"/>
          <p:cNvSpPr txBox="1"/>
          <p:nvPr/>
        </p:nvSpPr>
        <p:spPr>
          <a:xfrm>
            <a:off x="13409732" y="6773444"/>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a:t>
            </a:r>
          </a:p>
        </p:txBody>
      </p:sp>
      <p:grpSp>
        <p:nvGrpSpPr>
          <p:cNvPr id="40" name="Group 40"/>
          <p:cNvGrpSpPr/>
          <p:nvPr/>
        </p:nvGrpSpPr>
        <p:grpSpPr>
          <a:xfrm>
            <a:off x="899603" y="4662348"/>
            <a:ext cx="4101889" cy="753695"/>
            <a:chOff x="0" y="0"/>
            <a:chExt cx="1080333" cy="198504"/>
          </a:xfrm>
        </p:grpSpPr>
        <p:sp>
          <p:nvSpPr>
            <p:cNvPr id="41" name="Freeform 41"/>
            <p:cNvSpPr/>
            <p:nvPr/>
          </p:nvSpPr>
          <p:spPr>
            <a:xfrm>
              <a:off x="0" y="0"/>
              <a:ext cx="1080333" cy="198504"/>
            </a:xfrm>
            <a:custGeom>
              <a:avLst/>
              <a:gdLst/>
              <a:ahLst/>
              <a:cxnLst/>
              <a:rect l="l" t="t" r="r" b="b"/>
              <a:pathLst>
                <a:path w="1080333" h="198504">
                  <a:moveTo>
                    <a:pt x="96258" y="0"/>
                  </a:moveTo>
                  <a:lnTo>
                    <a:pt x="984075" y="0"/>
                  </a:lnTo>
                  <a:cubicBezTo>
                    <a:pt x="1037237" y="0"/>
                    <a:pt x="1080333" y="43096"/>
                    <a:pt x="1080333" y="96258"/>
                  </a:cubicBezTo>
                  <a:lnTo>
                    <a:pt x="1080333" y="102247"/>
                  </a:lnTo>
                  <a:cubicBezTo>
                    <a:pt x="1080333" y="127776"/>
                    <a:pt x="1070192" y="152259"/>
                    <a:pt x="1052140" y="170311"/>
                  </a:cubicBezTo>
                  <a:cubicBezTo>
                    <a:pt x="1034088" y="188363"/>
                    <a:pt x="1009605" y="198504"/>
                    <a:pt x="984075" y="198504"/>
                  </a:cubicBezTo>
                  <a:lnTo>
                    <a:pt x="96258" y="198504"/>
                  </a:lnTo>
                  <a:cubicBezTo>
                    <a:pt x="70728" y="198504"/>
                    <a:pt x="46245" y="188363"/>
                    <a:pt x="28193" y="170311"/>
                  </a:cubicBezTo>
                  <a:cubicBezTo>
                    <a:pt x="10141" y="152259"/>
                    <a:pt x="0" y="127776"/>
                    <a:pt x="0" y="102247"/>
                  </a:cubicBezTo>
                  <a:lnTo>
                    <a:pt x="0" y="96258"/>
                  </a:lnTo>
                  <a:cubicBezTo>
                    <a:pt x="0" y="70728"/>
                    <a:pt x="10141" y="46245"/>
                    <a:pt x="28193" y="28193"/>
                  </a:cubicBezTo>
                  <a:cubicBezTo>
                    <a:pt x="46245" y="10141"/>
                    <a:pt x="70728" y="0"/>
                    <a:pt x="96258" y="0"/>
                  </a:cubicBezTo>
                  <a:close/>
                </a:path>
              </a:pathLst>
            </a:custGeom>
            <a:solidFill>
              <a:srgbClr val="3F4042"/>
            </a:solidFill>
          </p:spPr>
          <p:txBody>
            <a:bodyPr/>
            <a:lstStyle/>
            <a:p>
              <a:endParaRPr lang="en-PH"/>
            </a:p>
          </p:txBody>
        </p:sp>
        <p:sp>
          <p:nvSpPr>
            <p:cNvPr id="42" name="TextBox 42"/>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sp>
        <p:nvSpPr>
          <p:cNvPr id="43" name="TextBox 43"/>
          <p:cNvSpPr txBox="1"/>
          <p:nvPr/>
        </p:nvSpPr>
        <p:spPr>
          <a:xfrm>
            <a:off x="1882261" y="4692426"/>
            <a:ext cx="2190786" cy="562705"/>
          </a:xfrm>
          <a:prstGeom prst="rect">
            <a:avLst/>
          </a:prstGeom>
        </p:spPr>
        <p:txBody>
          <a:bodyPr lIns="0" tIns="0" rIns="0" bIns="0" rtlCol="0" anchor="t">
            <a:spAutoFit/>
          </a:bodyPr>
          <a:lstStyle/>
          <a:p>
            <a:pPr algn="ctr">
              <a:lnSpc>
                <a:spcPts val="4629"/>
              </a:lnSpc>
              <a:spcBef>
                <a:spcPct val="0"/>
              </a:spcBef>
            </a:pPr>
            <a:r>
              <a:rPr lang="en-US" sz="3306">
                <a:solidFill>
                  <a:srgbClr val="FFFFFF"/>
                </a:solidFill>
                <a:latin typeface="Open Sans"/>
                <a:ea typeface="Open Sans"/>
                <a:cs typeface="Open Sans"/>
                <a:sym typeface="Open Sans"/>
              </a:rPr>
              <a:t>ADD #100</a:t>
            </a:r>
          </a:p>
        </p:txBody>
      </p:sp>
      <p:sp>
        <p:nvSpPr>
          <p:cNvPr id="44" name="TextBox 44"/>
          <p:cNvSpPr txBox="1"/>
          <p:nvPr/>
        </p:nvSpPr>
        <p:spPr>
          <a:xfrm>
            <a:off x="165271" y="185810"/>
            <a:ext cx="8921288" cy="493638"/>
          </a:xfrm>
          <a:prstGeom prst="rect">
            <a:avLst/>
          </a:prstGeom>
        </p:spPr>
        <p:txBody>
          <a:bodyPr lIns="0" tIns="0" rIns="0" bIns="0" rtlCol="0" anchor="t">
            <a:spAutoFit/>
          </a:bodyPr>
          <a:lstStyle/>
          <a:p>
            <a:pPr marL="0" lvl="0" indent="0" algn="l">
              <a:lnSpc>
                <a:spcPts val="3615"/>
              </a:lnSpc>
              <a:spcBef>
                <a:spcPct val="0"/>
              </a:spcBef>
            </a:pPr>
            <a:r>
              <a:rPr lang="en-US" sz="3228" b="1" spc="-96">
                <a:solidFill>
                  <a:srgbClr val="FFFFFF"/>
                </a:solidFill>
                <a:latin typeface="Poppins Bold"/>
                <a:ea typeface="Poppins Bold"/>
                <a:cs typeface="Poppins Bold"/>
                <a:sym typeface="Poppins Bold"/>
              </a:rPr>
              <a:t>6.6 Instruction Set in Assembly Language</a:t>
            </a:r>
          </a:p>
        </p:txBody>
      </p:sp>
    </p:spTree>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872496" y="3777241"/>
            <a:ext cx="4101889" cy="753695"/>
            <a:chOff x="0" y="0"/>
            <a:chExt cx="1080333" cy="198504"/>
          </a:xfrm>
        </p:grpSpPr>
        <p:sp>
          <p:nvSpPr>
            <p:cNvPr id="7" name="Freeform 7"/>
            <p:cNvSpPr/>
            <p:nvPr/>
          </p:nvSpPr>
          <p:spPr>
            <a:xfrm>
              <a:off x="0" y="0"/>
              <a:ext cx="1080333" cy="198504"/>
            </a:xfrm>
            <a:custGeom>
              <a:avLst/>
              <a:gdLst/>
              <a:ahLst/>
              <a:cxnLst/>
              <a:rect l="l" t="t" r="r" b="b"/>
              <a:pathLst>
                <a:path w="1080333" h="198504">
                  <a:moveTo>
                    <a:pt x="96258" y="0"/>
                  </a:moveTo>
                  <a:lnTo>
                    <a:pt x="984075" y="0"/>
                  </a:lnTo>
                  <a:cubicBezTo>
                    <a:pt x="1037237" y="0"/>
                    <a:pt x="1080333" y="43096"/>
                    <a:pt x="1080333" y="96258"/>
                  </a:cubicBezTo>
                  <a:lnTo>
                    <a:pt x="1080333" y="102247"/>
                  </a:lnTo>
                  <a:cubicBezTo>
                    <a:pt x="1080333" y="127776"/>
                    <a:pt x="1070192" y="152259"/>
                    <a:pt x="1052140" y="170311"/>
                  </a:cubicBezTo>
                  <a:cubicBezTo>
                    <a:pt x="1034088" y="188363"/>
                    <a:pt x="1009605" y="198504"/>
                    <a:pt x="984075" y="198504"/>
                  </a:cubicBezTo>
                  <a:lnTo>
                    <a:pt x="96258" y="198504"/>
                  </a:lnTo>
                  <a:cubicBezTo>
                    <a:pt x="70728" y="198504"/>
                    <a:pt x="46245" y="188363"/>
                    <a:pt x="28193" y="170311"/>
                  </a:cubicBezTo>
                  <a:cubicBezTo>
                    <a:pt x="10141" y="152259"/>
                    <a:pt x="0" y="127776"/>
                    <a:pt x="0" y="102247"/>
                  </a:cubicBezTo>
                  <a:lnTo>
                    <a:pt x="0" y="96258"/>
                  </a:lnTo>
                  <a:cubicBezTo>
                    <a:pt x="0" y="70728"/>
                    <a:pt x="10141" y="46245"/>
                    <a:pt x="28193" y="28193"/>
                  </a:cubicBezTo>
                  <a:cubicBezTo>
                    <a:pt x="46245" y="10141"/>
                    <a:pt x="70728" y="0"/>
                    <a:pt x="96258" y="0"/>
                  </a:cubicBezTo>
                  <a:close/>
                </a:path>
              </a:pathLst>
            </a:custGeom>
            <a:solidFill>
              <a:srgbClr val="3F4042"/>
            </a:solidFill>
          </p:spPr>
          <p:txBody>
            <a:bodyPr/>
            <a:lstStyle/>
            <a:p>
              <a:endParaRPr lang="en-PH"/>
            </a:p>
          </p:txBody>
        </p:sp>
        <p:sp>
          <p:nvSpPr>
            <p:cNvPr id="8" name="TextBox 8"/>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9" name="Group 9"/>
          <p:cNvGrpSpPr/>
          <p:nvPr/>
        </p:nvGrpSpPr>
        <p:grpSpPr>
          <a:xfrm>
            <a:off x="6214234" y="3482562"/>
            <a:ext cx="11163198" cy="5010378"/>
            <a:chOff x="0" y="0"/>
            <a:chExt cx="2940102" cy="1319606"/>
          </a:xfrm>
        </p:grpSpPr>
        <p:sp>
          <p:nvSpPr>
            <p:cNvPr id="10" name="Freeform 10"/>
            <p:cNvSpPr/>
            <p:nvPr/>
          </p:nvSpPr>
          <p:spPr>
            <a:xfrm>
              <a:off x="0" y="0"/>
              <a:ext cx="2940102" cy="1319606"/>
            </a:xfrm>
            <a:custGeom>
              <a:avLst/>
              <a:gdLst/>
              <a:ahLst/>
              <a:cxnLst/>
              <a:rect l="l" t="t" r="r" b="b"/>
              <a:pathLst>
                <a:path w="2940102" h="1319606">
                  <a:moveTo>
                    <a:pt x="35370" y="0"/>
                  </a:moveTo>
                  <a:lnTo>
                    <a:pt x="2904732" y="0"/>
                  </a:lnTo>
                  <a:cubicBezTo>
                    <a:pt x="2924266" y="0"/>
                    <a:pt x="2940102" y="15836"/>
                    <a:pt x="2940102" y="35370"/>
                  </a:cubicBezTo>
                  <a:lnTo>
                    <a:pt x="2940102" y="1284236"/>
                  </a:lnTo>
                  <a:cubicBezTo>
                    <a:pt x="2940102" y="1303770"/>
                    <a:pt x="2924266" y="1319606"/>
                    <a:pt x="2904732" y="1319606"/>
                  </a:cubicBezTo>
                  <a:lnTo>
                    <a:pt x="35370" y="1319606"/>
                  </a:lnTo>
                  <a:cubicBezTo>
                    <a:pt x="15836" y="1319606"/>
                    <a:pt x="0" y="1303770"/>
                    <a:pt x="0" y="1284236"/>
                  </a:cubicBezTo>
                  <a:lnTo>
                    <a:pt x="0" y="35370"/>
                  </a:lnTo>
                  <a:cubicBezTo>
                    <a:pt x="0" y="15836"/>
                    <a:pt x="15836" y="0"/>
                    <a:pt x="35370" y="0"/>
                  </a:cubicBezTo>
                  <a:close/>
                </a:path>
              </a:pathLst>
            </a:custGeom>
            <a:solidFill>
              <a:srgbClr val="EFEFEF"/>
            </a:solidFill>
          </p:spPr>
          <p:txBody>
            <a:bodyPr/>
            <a:lstStyle/>
            <a:p>
              <a:endParaRPr lang="en-PH"/>
            </a:p>
          </p:txBody>
        </p:sp>
        <p:sp>
          <p:nvSpPr>
            <p:cNvPr id="11" name="TextBox 11"/>
            <p:cNvSpPr txBox="1"/>
            <p:nvPr/>
          </p:nvSpPr>
          <p:spPr>
            <a:xfrm>
              <a:off x="0" y="-28575"/>
              <a:ext cx="2940102" cy="1348181"/>
            </a:xfrm>
            <a:prstGeom prst="rect">
              <a:avLst/>
            </a:prstGeom>
          </p:spPr>
          <p:txBody>
            <a:bodyPr lIns="50800" tIns="50800" rIns="50800" bIns="50800" rtlCol="0" anchor="ctr"/>
            <a:lstStyle/>
            <a:p>
              <a:pPr algn="ctr">
                <a:lnSpc>
                  <a:spcPts val="2595"/>
                </a:lnSpc>
              </a:pPr>
              <a:endParaRPr/>
            </a:p>
          </p:txBody>
        </p:sp>
      </p:grpSp>
      <p:grpSp>
        <p:nvGrpSpPr>
          <p:cNvPr id="12" name="Group 12"/>
          <p:cNvGrpSpPr/>
          <p:nvPr/>
        </p:nvGrpSpPr>
        <p:grpSpPr>
          <a:xfrm>
            <a:off x="13434879" y="6107477"/>
            <a:ext cx="3219933" cy="788534"/>
            <a:chOff x="0" y="0"/>
            <a:chExt cx="1520437" cy="372342"/>
          </a:xfrm>
        </p:grpSpPr>
        <p:sp>
          <p:nvSpPr>
            <p:cNvPr id="13" name="Freeform 13"/>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14" name="Group 14"/>
          <p:cNvGrpSpPr/>
          <p:nvPr/>
        </p:nvGrpSpPr>
        <p:grpSpPr>
          <a:xfrm>
            <a:off x="13434879" y="3742403"/>
            <a:ext cx="3219933" cy="788534"/>
            <a:chOff x="0" y="0"/>
            <a:chExt cx="1520437" cy="372342"/>
          </a:xfrm>
        </p:grpSpPr>
        <p:sp>
          <p:nvSpPr>
            <p:cNvPr id="15" name="Freeform 15"/>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16" name="Group 16"/>
          <p:cNvGrpSpPr/>
          <p:nvPr/>
        </p:nvGrpSpPr>
        <p:grpSpPr>
          <a:xfrm>
            <a:off x="13434879" y="4530937"/>
            <a:ext cx="3219933" cy="788534"/>
            <a:chOff x="0" y="0"/>
            <a:chExt cx="1520437" cy="372342"/>
          </a:xfrm>
        </p:grpSpPr>
        <p:sp>
          <p:nvSpPr>
            <p:cNvPr id="17" name="Freeform 17"/>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18" name="Group 18"/>
          <p:cNvGrpSpPr/>
          <p:nvPr/>
        </p:nvGrpSpPr>
        <p:grpSpPr>
          <a:xfrm>
            <a:off x="13434879" y="5289585"/>
            <a:ext cx="3219933" cy="788534"/>
            <a:chOff x="0" y="0"/>
            <a:chExt cx="1520437" cy="372342"/>
          </a:xfrm>
        </p:grpSpPr>
        <p:sp>
          <p:nvSpPr>
            <p:cNvPr id="19" name="Freeform 19"/>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000000"/>
            </a:solidFill>
          </p:spPr>
          <p:txBody>
            <a:bodyPr/>
            <a:lstStyle/>
            <a:p>
              <a:endParaRPr lang="en-PH"/>
            </a:p>
          </p:txBody>
        </p:sp>
      </p:grpSp>
      <p:grpSp>
        <p:nvGrpSpPr>
          <p:cNvPr id="20" name="Group 20"/>
          <p:cNvGrpSpPr/>
          <p:nvPr/>
        </p:nvGrpSpPr>
        <p:grpSpPr>
          <a:xfrm>
            <a:off x="8053644" y="5349240"/>
            <a:ext cx="2938521" cy="719618"/>
            <a:chOff x="0" y="0"/>
            <a:chExt cx="1520437" cy="372342"/>
          </a:xfrm>
        </p:grpSpPr>
        <p:sp>
          <p:nvSpPr>
            <p:cNvPr id="21" name="Freeform 21"/>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1495"/>
            </a:solidFill>
          </p:spPr>
          <p:txBody>
            <a:bodyPr/>
            <a:lstStyle/>
            <a:p>
              <a:endParaRPr lang="en-PH"/>
            </a:p>
          </p:txBody>
        </p:sp>
      </p:grpSp>
      <p:sp>
        <p:nvSpPr>
          <p:cNvPr id="22" name="TextBox 22"/>
          <p:cNvSpPr txBox="1"/>
          <p:nvPr/>
        </p:nvSpPr>
        <p:spPr>
          <a:xfrm>
            <a:off x="347832" y="1542562"/>
            <a:ext cx="10997034" cy="707965"/>
          </a:xfrm>
          <a:prstGeom prst="rect">
            <a:avLst/>
          </a:prstGeom>
        </p:spPr>
        <p:txBody>
          <a:bodyPr lIns="0" tIns="0" rIns="0" bIns="0" rtlCol="0" anchor="t">
            <a:spAutoFit/>
          </a:bodyPr>
          <a:lstStyle/>
          <a:p>
            <a:pPr marL="0" lvl="0" indent="0" algn="l">
              <a:lnSpc>
                <a:spcPts val="5511"/>
              </a:lnSpc>
              <a:spcBef>
                <a:spcPct val="0"/>
              </a:spcBef>
            </a:pPr>
            <a:r>
              <a:rPr lang="en-US" sz="3936" b="1">
                <a:solidFill>
                  <a:srgbClr val="FF1495"/>
                </a:solidFill>
                <a:latin typeface="Poppins Bold"/>
                <a:ea typeface="Poppins Bold"/>
                <a:cs typeface="Poppins Bold"/>
                <a:sym typeface="Poppins Bold"/>
              </a:rPr>
              <a:t>Arithmetic Operation - Add two numbers</a:t>
            </a:r>
          </a:p>
        </p:txBody>
      </p:sp>
      <p:sp>
        <p:nvSpPr>
          <p:cNvPr id="23" name="TextBox 23"/>
          <p:cNvSpPr txBox="1"/>
          <p:nvPr/>
        </p:nvSpPr>
        <p:spPr>
          <a:xfrm>
            <a:off x="1855155" y="3807320"/>
            <a:ext cx="2190786" cy="562705"/>
          </a:xfrm>
          <a:prstGeom prst="rect">
            <a:avLst/>
          </a:prstGeom>
        </p:spPr>
        <p:txBody>
          <a:bodyPr lIns="0" tIns="0" rIns="0" bIns="0" rtlCol="0" anchor="t">
            <a:spAutoFit/>
          </a:bodyPr>
          <a:lstStyle/>
          <a:p>
            <a:pPr algn="ctr">
              <a:lnSpc>
                <a:spcPts val="4629"/>
              </a:lnSpc>
              <a:spcBef>
                <a:spcPct val="0"/>
              </a:spcBef>
            </a:pPr>
            <a:r>
              <a:rPr lang="en-US" sz="3306">
                <a:solidFill>
                  <a:srgbClr val="FFFFFF"/>
                </a:solidFill>
                <a:latin typeface="Open Sans"/>
                <a:ea typeface="Open Sans"/>
                <a:cs typeface="Open Sans"/>
                <a:sym typeface="Open Sans"/>
              </a:rPr>
              <a:t>LDD 19</a:t>
            </a:r>
          </a:p>
        </p:txBody>
      </p:sp>
      <p:sp>
        <p:nvSpPr>
          <p:cNvPr id="24" name="TextBox 24"/>
          <p:cNvSpPr txBox="1"/>
          <p:nvPr/>
        </p:nvSpPr>
        <p:spPr>
          <a:xfrm>
            <a:off x="14530655" y="6167260"/>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17</a:t>
            </a:r>
          </a:p>
        </p:txBody>
      </p:sp>
      <p:sp>
        <p:nvSpPr>
          <p:cNvPr id="25" name="TextBox 25"/>
          <p:cNvSpPr txBox="1"/>
          <p:nvPr/>
        </p:nvSpPr>
        <p:spPr>
          <a:xfrm>
            <a:off x="12128080" y="6167260"/>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a:t>
            </a:r>
          </a:p>
        </p:txBody>
      </p:sp>
      <p:sp>
        <p:nvSpPr>
          <p:cNvPr id="26" name="TextBox 26"/>
          <p:cNvSpPr txBox="1"/>
          <p:nvPr/>
        </p:nvSpPr>
        <p:spPr>
          <a:xfrm>
            <a:off x="14530655" y="3802186"/>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100</a:t>
            </a:r>
          </a:p>
        </p:txBody>
      </p:sp>
      <p:sp>
        <p:nvSpPr>
          <p:cNvPr id="27" name="TextBox 27"/>
          <p:cNvSpPr txBox="1"/>
          <p:nvPr/>
        </p:nvSpPr>
        <p:spPr>
          <a:xfrm>
            <a:off x="12380552" y="3789155"/>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17</a:t>
            </a:r>
          </a:p>
        </p:txBody>
      </p:sp>
      <p:sp>
        <p:nvSpPr>
          <p:cNvPr id="28" name="TextBox 28"/>
          <p:cNvSpPr txBox="1"/>
          <p:nvPr/>
        </p:nvSpPr>
        <p:spPr>
          <a:xfrm>
            <a:off x="14530655" y="4590720"/>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200</a:t>
            </a:r>
          </a:p>
        </p:txBody>
      </p:sp>
      <p:sp>
        <p:nvSpPr>
          <p:cNvPr id="29" name="TextBox 29"/>
          <p:cNvSpPr txBox="1"/>
          <p:nvPr/>
        </p:nvSpPr>
        <p:spPr>
          <a:xfrm>
            <a:off x="12380552" y="4577689"/>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18</a:t>
            </a:r>
          </a:p>
        </p:txBody>
      </p:sp>
      <p:sp>
        <p:nvSpPr>
          <p:cNvPr id="30" name="TextBox 30"/>
          <p:cNvSpPr txBox="1"/>
          <p:nvPr/>
        </p:nvSpPr>
        <p:spPr>
          <a:xfrm>
            <a:off x="14530655" y="5349368"/>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300</a:t>
            </a:r>
          </a:p>
        </p:txBody>
      </p:sp>
      <p:sp>
        <p:nvSpPr>
          <p:cNvPr id="31" name="TextBox 31"/>
          <p:cNvSpPr txBox="1"/>
          <p:nvPr/>
        </p:nvSpPr>
        <p:spPr>
          <a:xfrm>
            <a:off x="12382814" y="5390933"/>
            <a:ext cx="754929" cy="580869"/>
          </a:xfrm>
          <a:prstGeom prst="rect">
            <a:avLst/>
          </a:prstGeom>
        </p:spPr>
        <p:txBody>
          <a:bodyPr lIns="0" tIns="0" rIns="0" bIns="0" rtlCol="0" anchor="t">
            <a:spAutoFit/>
          </a:bodyPr>
          <a:lstStyle/>
          <a:p>
            <a:pPr algn="l">
              <a:lnSpc>
                <a:spcPts val="4878"/>
              </a:lnSpc>
            </a:pPr>
            <a:r>
              <a:rPr lang="en-US" sz="3484">
                <a:solidFill>
                  <a:srgbClr val="0097B2"/>
                </a:solidFill>
                <a:latin typeface="Alatsi"/>
                <a:ea typeface="Alatsi"/>
                <a:cs typeface="Alatsi"/>
                <a:sym typeface="Alatsi"/>
              </a:rPr>
              <a:t>19</a:t>
            </a:r>
          </a:p>
        </p:txBody>
      </p:sp>
      <p:sp>
        <p:nvSpPr>
          <p:cNvPr id="32" name="TextBox 32"/>
          <p:cNvSpPr txBox="1"/>
          <p:nvPr/>
        </p:nvSpPr>
        <p:spPr>
          <a:xfrm>
            <a:off x="8853148" y="5380528"/>
            <a:ext cx="1339513" cy="548364"/>
          </a:xfrm>
          <a:prstGeom prst="rect">
            <a:avLst/>
          </a:prstGeom>
        </p:spPr>
        <p:txBody>
          <a:bodyPr lIns="0" tIns="0" rIns="0" bIns="0" rtlCol="0" anchor="t">
            <a:spAutoFit/>
          </a:bodyPr>
          <a:lstStyle/>
          <a:p>
            <a:pPr algn="ctr">
              <a:lnSpc>
                <a:spcPts val="4452"/>
              </a:lnSpc>
            </a:pPr>
            <a:r>
              <a:rPr lang="en-US" sz="3180">
                <a:solidFill>
                  <a:srgbClr val="0097B2"/>
                </a:solidFill>
                <a:latin typeface="Alatsi"/>
                <a:ea typeface="Alatsi"/>
                <a:cs typeface="Alatsi"/>
                <a:sym typeface="Alatsi"/>
              </a:rPr>
              <a:t>418</a:t>
            </a:r>
          </a:p>
        </p:txBody>
      </p:sp>
      <p:sp>
        <p:nvSpPr>
          <p:cNvPr id="33" name="TextBox 33"/>
          <p:cNvSpPr txBox="1"/>
          <p:nvPr/>
        </p:nvSpPr>
        <p:spPr>
          <a:xfrm>
            <a:off x="6945403" y="5380528"/>
            <a:ext cx="688951" cy="535930"/>
          </a:xfrm>
          <a:prstGeom prst="rect">
            <a:avLst/>
          </a:prstGeom>
        </p:spPr>
        <p:txBody>
          <a:bodyPr lIns="0" tIns="0" rIns="0" bIns="0" rtlCol="0" anchor="t">
            <a:spAutoFit/>
          </a:bodyPr>
          <a:lstStyle/>
          <a:p>
            <a:pPr algn="l">
              <a:lnSpc>
                <a:spcPts val="4452"/>
              </a:lnSpc>
            </a:pPr>
            <a:r>
              <a:rPr lang="en-US" sz="3180">
                <a:solidFill>
                  <a:srgbClr val="0097B2"/>
                </a:solidFill>
                <a:latin typeface="Alatsi"/>
                <a:ea typeface="Alatsi"/>
                <a:cs typeface="Alatsi"/>
                <a:sym typeface="Alatsi"/>
              </a:rPr>
              <a:t>ACC</a:t>
            </a:r>
          </a:p>
        </p:txBody>
      </p:sp>
      <p:sp>
        <p:nvSpPr>
          <p:cNvPr id="34" name="TextBox 34"/>
          <p:cNvSpPr txBox="1"/>
          <p:nvPr/>
        </p:nvSpPr>
        <p:spPr>
          <a:xfrm>
            <a:off x="347832" y="3148608"/>
            <a:ext cx="5205431" cy="514334"/>
          </a:xfrm>
          <a:prstGeom prst="rect">
            <a:avLst/>
          </a:prstGeom>
        </p:spPr>
        <p:txBody>
          <a:bodyPr lIns="0" tIns="0" rIns="0" bIns="0" rtlCol="0" anchor="t">
            <a:spAutoFit/>
          </a:bodyPr>
          <a:lstStyle/>
          <a:p>
            <a:pPr algn="ctr">
              <a:lnSpc>
                <a:spcPts val="4200"/>
              </a:lnSpc>
              <a:spcBef>
                <a:spcPct val="0"/>
              </a:spcBef>
            </a:pPr>
            <a:r>
              <a:rPr lang="en-US" sz="3000">
                <a:solidFill>
                  <a:srgbClr val="000000"/>
                </a:solidFill>
                <a:latin typeface="Open Sans"/>
                <a:ea typeface="Open Sans"/>
                <a:cs typeface="Open Sans"/>
                <a:sym typeface="Open Sans"/>
              </a:rPr>
              <a:t>Instruction</a:t>
            </a:r>
          </a:p>
        </p:txBody>
      </p:sp>
      <p:grpSp>
        <p:nvGrpSpPr>
          <p:cNvPr id="35" name="Group 35"/>
          <p:cNvGrpSpPr/>
          <p:nvPr/>
        </p:nvGrpSpPr>
        <p:grpSpPr>
          <a:xfrm>
            <a:off x="13409732" y="7410360"/>
            <a:ext cx="3219933" cy="788534"/>
            <a:chOff x="0" y="0"/>
            <a:chExt cx="1520437" cy="372342"/>
          </a:xfrm>
        </p:grpSpPr>
        <p:sp>
          <p:nvSpPr>
            <p:cNvPr id="36" name="Freeform 36"/>
            <p:cNvSpPr/>
            <p:nvPr/>
          </p:nvSpPr>
          <p:spPr>
            <a:xfrm>
              <a:off x="0" y="0"/>
              <a:ext cx="1520437" cy="372342"/>
            </a:xfrm>
            <a:custGeom>
              <a:avLst/>
              <a:gdLst/>
              <a:ahLst/>
              <a:cxnLst/>
              <a:rect l="l" t="t" r="r" b="b"/>
              <a:pathLst>
                <a:path w="1520437" h="372342">
                  <a:moveTo>
                    <a:pt x="0" y="0"/>
                  </a:moveTo>
                  <a:lnTo>
                    <a:pt x="0" y="372342"/>
                  </a:lnTo>
                  <a:lnTo>
                    <a:pt x="1520437" y="372342"/>
                  </a:lnTo>
                  <a:lnTo>
                    <a:pt x="1520437" y="0"/>
                  </a:lnTo>
                  <a:lnTo>
                    <a:pt x="0" y="0"/>
                  </a:lnTo>
                  <a:close/>
                  <a:moveTo>
                    <a:pt x="1459477" y="311382"/>
                  </a:moveTo>
                  <a:lnTo>
                    <a:pt x="59690" y="311382"/>
                  </a:lnTo>
                  <a:lnTo>
                    <a:pt x="59690" y="59690"/>
                  </a:lnTo>
                  <a:lnTo>
                    <a:pt x="1459477" y="59690"/>
                  </a:lnTo>
                  <a:lnTo>
                    <a:pt x="1459477" y="311382"/>
                  </a:lnTo>
                  <a:close/>
                </a:path>
              </a:pathLst>
            </a:custGeom>
            <a:solidFill>
              <a:srgbClr val="FF1495"/>
            </a:solidFill>
          </p:spPr>
          <p:txBody>
            <a:bodyPr/>
            <a:lstStyle/>
            <a:p>
              <a:endParaRPr lang="en-PH"/>
            </a:p>
          </p:txBody>
        </p:sp>
      </p:grpSp>
      <p:sp>
        <p:nvSpPr>
          <p:cNvPr id="37" name="TextBox 37"/>
          <p:cNvSpPr txBox="1"/>
          <p:nvPr/>
        </p:nvSpPr>
        <p:spPr>
          <a:xfrm>
            <a:off x="14505509" y="7470143"/>
            <a:ext cx="1007402" cy="594494"/>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18</a:t>
            </a:r>
          </a:p>
        </p:txBody>
      </p:sp>
      <p:sp>
        <p:nvSpPr>
          <p:cNvPr id="38" name="TextBox 38"/>
          <p:cNvSpPr txBox="1"/>
          <p:nvPr/>
        </p:nvSpPr>
        <p:spPr>
          <a:xfrm>
            <a:off x="12102933" y="7470143"/>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200</a:t>
            </a:r>
          </a:p>
        </p:txBody>
      </p:sp>
      <p:sp>
        <p:nvSpPr>
          <p:cNvPr id="39" name="TextBox 39"/>
          <p:cNvSpPr txBox="1"/>
          <p:nvPr/>
        </p:nvSpPr>
        <p:spPr>
          <a:xfrm>
            <a:off x="13409732" y="6773444"/>
            <a:ext cx="1007402" cy="597292"/>
          </a:xfrm>
          <a:prstGeom prst="rect">
            <a:avLst/>
          </a:prstGeom>
        </p:spPr>
        <p:txBody>
          <a:bodyPr lIns="0" tIns="0" rIns="0" bIns="0" rtlCol="0" anchor="t">
            <a:spAutoFit/>
          </a:bodyPr>
          <a:lstStyle/>
          <a:p>
            <a:pPr algn="ctr">
              <a:lnSpc>
                <a:spcPts val="4878"/>
              </a:lnSpc>
            </a:pPr>
            <a:r>
              <a:rPr lang="en-US" sz="3484">
                <a:solidFill>
                  <a:srgbClr val="0097B2"/>
                </a:solidFill>
                <a:latin typeface="Alatsi"/>
                <a:ea typeface="Alatsi"/>
                <a:cs typeface="Alatsi"/>
                <a:sym typeface="Alatsi"/>
              </a:rPr>
              <a:t>...</a:t>
            </a:r>
          </a:p>
        </p:txBody>
      </p:sp>
      <p:grpSp>
        <p:nvGrpSpPr>
          <p:cNvPr id="40" name="Group 40"/>
          <p:cNvGrpSpPr/>
          <p:nvPr/>
        </p:nvGrpSpPr>
        <p:grpSpPr>
          <a:xfrm>
            <a:off x="899603" y="4662348"/>
            <a:ext cx="4101889" cy="753695"/>
            <a:chOff x="0" y="0"/>
            <a:chExt cx="1080333" cy="198504"/>
          </a:xfrm>
        </p:grpSpPr>
        <p:sp>
          <p:nvSpPr>
            <p:cNvPr id="41" name="Freeform 41"/>
            <p:cNvSpPr/>
            <p:nvPr/>
          </p:nvSpPr>
          <p:spPr>
            <a:xfrm>
              <a:off x="0" y="0"/>
              <a:ext cx="1080333" cy="198504"/>
            </a:xfrm>
            <a:custGeom>
              <a:avLst/>
              <a:gdLst/>
              <a:ahLst/>
              <a:cxnLst/>
              <a:rect l="l" t="t" r="r" b="b"/>
              <a:pathLst>
                <a:path w="1080333" h="198504">
                  <a:moveTo>
                    <a:pt x="96258" y="0"/>
                  </a:moveTo>
                  <a:lnTo>
                    <a:pt x="984075" y="0"/>
                  </a:lnTo>
                  <a:cubicBezTo>
                    <a:pt x="1037237" y="0"/>
                    <a:pt x="1080333" y="43096"/>
                    <a:pt x="1080333" y="96258"/>
                  </a:cubicBezTo>
                  <a:lnTo>
                    <a:pt x="1080333" y="102247"/>
                  </a:lnTo>
                  <a:cubicBezTo>
                    <a:pt x="1080333" y="127776"/>
                    <a:pt x="1070192" y="152259"/>
                    <a:pt x="1052140" y="170311"/>
                  </a:cubicBezTo>
                  <a:cubicBezTo>
                    <a:pt x="1034088" y="188363"/>
                    <a:pt x="1009605" y="198504"/>
                    <a:pt x="984075" y="198504"/>
                  </a:cubicBezTo>
                  <a:lnTo>
                    <a:pt x="96258" y="198504"/>
                  </a:lnTo>
                  <a:cubicBezTo>
                    <a:pt x="70728" y="198504"/>
                    <a:pt x="46245" y="188363"/>
                    <a:pt x="28193" y="170311"/>
                  </a:cubicBezTo>
                  <a:cubicBezTo>
                    <a:pt x="10141" y="152259"/>
                    <a:pt x="0" y="127776"/>
                    <a:pt x="0" y="102247"/>
                  </a:cubicBezTo>
                  <a:lnTo>
                    <a:pt x="0" y="96258"/>
                  </a:lnTo>
                  <a:cubicBezTo>
                    <a:pt x="0" y="70728"/>
                    <a:pt x="10141" y="46245"/>
                    <a:pt x="28193" y="28193"/>
                  </a:cubicBezTo>
                  <a:cubicBezTo>
                    <a:pt x="46245" y="10141"/>
                    <a:pt x="70728" y="0"/>
                    <a:pt x="96258" y="0"/>
                  </a:cubicBezTo>
                  <a:close/>
                </a:path>
              </a:pathLst>
            </a:custGeom>
            <a:solidFill>
              <a:srgbClr val="3F4042"/>
            </a:solidFill>
          </p:spPr>
          <p:txBody>
            <a:bodyPr/>
            <a:lstStyle/>
            <a:p>
              <a:endParaRPr lang="en-PH"/>
            </a:p>
          </p:txBody>
        </p:sp>
        <p:sp>
          <p:nvSpPr>
            <p:cNvPr id="42" name="TextBox 42"/>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sp>
        <p:nvSpPr>
          <p:cNvPr id="43" name="TextBox 43"/>
          <p:cNvSpPr txBox="1"/>
          <p:nvPr/>
        </p:nvSpPr>
        <p:spPr>
          <a:xfrm>
            <a:off x="1882261" y="4692426"/>
            <a:ext cx="2190786" cy="562705"/>
          </a:xfrm>
          <a:prstGeom prst="rect">
            <a:avLst/>
          </a:prstGeom>
        </p:spPr>
        <p:txBody>
          <a:bodyPr lIns="0" tIns="0" rIns="0" bIns="0" rtlCol="0" anchor="t">
            <a:spAutoFit/>
          </a:bodyPr>
          <a:lstStyle/>
          <a:p>
            <a:pPr algn="ctr">
              <a:lnSpc>
                <a:spcPts val="4629"/>
              </a:lnSpc>
              <a:spcBef>
                <a:spcPct val="0"/>
              </a:spcBef>
            </a:pPr>
            <a:r>
              <a:rPr lang="en-US" sz="3306">
                <a:solidFill>
                  <a:srgbClr val="FFFFFF"/>
                </a:solidFill>
                <a:latin typeface="Open Sans"/>
                <a:ea typeface="Open Sans"/>
                <a:cs typeface="Open Sans"/>
                <a:sym typeface="Open Sans"/>
              </a:rPr>
              <a:t>ADD #100</a:t>
            </a:r>
          </a:p>
        </p:txBody>
      </p:sp>
      <p:grpSp>
        <p:nvGrpSpPr>
          <p:cNvPr id="44" name="Group 44"/>
          <p:cNvGrpSpPr/>
          <p:nvPr/>
        </p:nvGrpSpPr>
        <p:grpSpPr>
          <a:xfrm>
            <a:off x="899603" y="5530343"/>
            <a:ext cx="4101889" cy="753695"/>
            <a:chOff x="0" y="0"/>
            <a:chExt cx="1080333" cy="198504"/>
          </a:xfrm>
        </p:grpSpPr>
        <p:sp>
          <p:nvSpPr>
            <p:cNvPr id="45" name="Freeform 45"/>
            <p:cNvSpPr/>
            <p:nvPr/>
          </p:nvSpPr>
          <p:spPr>
            <a:xfrm>
              <a:off x="0" y="0"/>
              <a:ext cx="1080333" cy="198504"/>
            </a:xfrm>
            <a:custGeom>
              <a:avLst/>
              <a:gdLst/>
              <a:ahLst/>
              <a:cxnLst/>
              <a:rect l="l" t="t" r="r" b="b"/>
              <a:pathLst>
                <a:path w="1080333" h="198504">
                  <a:moveTo>
                    <a:pt x="96258" y="0"/>
                  </a:moveTo>
                  <a:lnTo>
                    <a:pt x="984075" y="0"/>
                  </a:lnTo>
                  <a:cubicBezTo>
                    <a:pt x="1037237" y="0"/>
                    <a:pt x="1080333" y="43096"/>
                    <a:pt x="1080333" y="96258"/>
                  </a:cubicBezTo>
                  <a:lnTo>
                    <a:pt x="1080333" y="102247"/>
                  </a:lnTo>
                  <a:cubicBezTo>
                    <a:pt x="1080333" y="127776"/>
                    <a:pt x="1070192" y="152259"/>
                    <a:pt x="1052140" y="170311"/>
                  </a:cubicBezTo>
                  <a:cubicBezTo>
                    <a:pt x="1034088" y="188363"/>
                    <a:pt x="1009605" y="198504"/>
                    <a:pt x="984075" y="198504"/>
                  </a:cubicBezTo>
                  <a:lnTo>
                    <a:pt x="96258" y="198504"/>
                  </a:lnTo>
                  <a:cubicBezTo>
                    <a:pt x="70728" y="198504"/>
                    <a:pt x="46245" y="188363"/>
                    <a:pt x="28193" y="170311"/>
                  </a:cubicBezTo>
                  <a:cubicBezTo>
                    <a:pt x="10141" y="152259"/>
                    <a:pt x="0" y="127776"/>
                    <a:pt x="0" y="102247"/>
                  </a:cubicBezTo>
                  <a:lnTo>
                    <a:pt x="0" y="96258"/>
                  </a:lnTo>
                  <a:cubicBezTo>
                    <a:pt x="0" y="70728"/>
                    <a:pt x="10141" y="46245"/>
                    <a:pt x="28193" y="28193"/>
                  </a:cubicBezTo>
                  <a:cubicBezTo>
                    <a:pt x="46245" y="10141"/>
                    <a:pt x="70728" y="0"/>
                    <a:pt x="96258" y="0"/>
                  </a:cubicBezTo>
                  <a:close/>
                </a:path>
              </a:pathLst>
            </a:custGeom>
            <a:solidFill>
              <a:srgbClr val="3F4042"/>
            </a:solidFill>
          </p:spPr>
          <p:txBody>
            <a:bodyPr/>
            <a:lstStyle/>
            <a:p>
              <a:endParaRPr lang="en-PH"/>
            </a:p>
          </p:txBody>
        </p:sp>
        <p:sp>
          <p:nvSpPr>
            <p:cNvPr id="46" name="TextBox 46"/>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sp>
        <p:nvSpPr>
          <p:cNvPr id="47" name="TextBox 47"/>
          <p:cNvSpPr txBox="1"/>
          <p:nvPr/>
        </p:nvSpPr>
        <p:spPr>
          <a:xfrm>
            <a:off x="1882261" y="5560422"/>
            <a:ext cx="2190786" cy="562705"/>
          </a:xfrm>
          <a:prstGeom prst="rect">
            <a:avLst/>
          </a:prstGeom>
        </p:spPr>
        <p:txBody>
          <a:bodyPr lIns="0" tIns="0" rIns="0" bIns="0" rtlCol="0" anchor="t">
            <a:spAutoFit/>
          </a:bodyPr>
          <a:lstStyle/>
          <a:p>
            <a:pPr algn="ctr">
              <a:lnSpc>
                <a:spcPts val="4629"/>
              </a:lnSpc>
              <a:spcBef>
                <a:spcPct val="0"/>
              </a:spcBef>
            </a:pPr>
            <a:r>
              <a:rPr lang="en-US" sz="3306">
                <a:solidFill>
                  <a:srgbClr val="FFFFFF"/>
                </a:solidFill>
                <a:latin typeface="Open Sans"/>
                <a:ea typeface="Open Sans"/>
                <a:cs typeface="Open Sans"/>
                <a:sym typeface="Open Sans"/>
              </a:rPr>
              <a:t>ADD 200</a:t>
            </a:r>
          </a:p>
        </p:txBody>
      </p:sp>
      <p:sp>
        <p:nvSpPr>
          <p:cNvPr id="48" name="TextBox 48"/>
          <p:cNvSpPr txBox="1"/>
          <p:nvPr/>
        </p:nvSpPr>
        <p:spPr>
          <a:xfrm>
            <a:off x="165271" y="185810"/>
            <a:ext cx="8921288" cy="493638"/>
          </a:xfrm>
          <a:prstGeom prst="rect">
            <a:avLst/>
          </a:prstGeom>
        </p:spPr>
        <p:txBody>
          <a:bodyPr lIns="0" tIns="0" rIns="0" bIns="0" rtlCol="0" anchor="t">
            <a:spAutoFit/>
          </a:bodyPr>
          <a:lstStyle/>
          <a:p>
            <a:pPr marL="0" lvl="0" indent="0" algn="l">
              <a:lnSpc>
                <a:spcPts val="3615"/>
              </a:lnSpc>
              <a:spcBef>
                <a:spcPct val="0"/>
              </a:spcBef>
            </a:pPr>
            <a:r>
              <a:rPr lang="en-US" sz="3228" b="1" spc="-96">
                <a:solidFill>
                  <a:srgbClr val="FFFFFF"/>
                </a:solidFill>
                <a:latin typeface="Poppins Bold"/>
                <a:ea typeface="Poppins Bold"/>
                <a:cs typeface="Poppins Bold"/>
                <a:sym typeface="Poppins Bold"/>
              </a:rPr>
              <a:t>6.6 Instruction Set in Assembly Language</a:t>
            </a:r>
          </a:p>
        </p:txBody>
      </p:sp>
    </p:spTree>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sp>
        <p:nvSpPr>
          <p:cNvPr id="3" name="AutoShape 3"/>
          <p:cNvSpPr/>
          <p:nvPr/>
        </p:nvSpPr>
        <p:spPr>
          <a:xfrm flipV="1">
            <a:off x="15727374" y="10077469"/>
            <a:ext cx="2560626" cy="0"/>
          </a:xfrm>
          <a:prstGeom prst="line">
            <a:avLst/>
          </a:prstGeom>
          <a:ln w="66675" cap="rnd">
            <a:solidFill>
              <a:srgbClr val="FF1495"/>
            </a:solidFill>
            <a:prstDash val="solid"/>
            <a:headEnd type="none" w="sm" len="sm"/>
            <a:tailEnd type="oval" w="lg" len="lg"/>
          </a:ln>
        </p:spPr>
        <p:txBody>
          <a:bodyPr/>
          <a:lstStyle/>
          <a:p>
            <a:endParaRPr lang="en-PH"/>
          </a:p>
        </p:txBody>
      </p:sp>
      <p:grpSp>
        <p:nvGrpSpPr>
          <p:cNvPr id="4" name="Group 4"/>
          <p:cNvGrpSpPr/>
          <p:nvPr/>
        </p:nvGrpSpPr>
        <p:grpSpPr>
          <a:xfrm>
            <a:off x="0" y="-36799"/>
            <a:ext cx="9251830" cy="1065499"/>
            <a:chOff x="0" y="0"/>
            <a:chExt cx="3442595" cy="396471"/>
          </a:xfrm>
        </p:grpSpPr>
        <p:sp>
          <p:nvSpPr>
            <p:cNvPr id="5" name="Freeform 5"/>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7" name="Group 7"/>
          <p:cNvGrpSpPr/>
          <p:nvPr/>
        </p:nvGrpSpPr>
        <p:grpSpPr>
          <a:xfrm rot="-499681">
            <a:off x="1542006" y="3777283"/>
            <a:ext cx="3909621" cy="5586859"/>
            <a:chOff x="0" y="0"/>
            <a:chExt cx="1009271" cy="1442251"/>
          </a:xfrm>
        </p:grpSpPr>
        <p:sp>
          <p:nvSpPr>
            <p:cNvPr id="8" name="Freeform 8"/>
            <p:cNvSpPr/>
            <p:nvPr/>
          </p:nvSpPr>
          <p:spPr>
            <a:xfrm>
              <a:off x="0" y="0"/>
              <a:ext cx="1009271" cy="1442251"/>
            </a:xfrm>
            <a:custGeom>
              <a:avLst/>
              <a:gdLst/>
              <a:ahLst/>
              <a:cxnLst/>
              <a:rect l="l" t="t" r="r" b="b"/>
              <a:pathLst>
                <a:path w="1009271" h="1442251">
                  <a:moveTo>
                    <a:pt x="100991" y="0"/>
                  </a:moveTo>
                  <a:lnTo>
                    <a:pt x="908279" y="0"/>
                  </a:lnTo>
                  <a:cubicBezTo>
                    <a:pt x="964055" y="0"/>
                    <a:pt x="1009271" y="45215"/>
                    <a:pt x="1009271" y="100991"/>
                  </a:cubicBezTo>
                  <a:lnTo>
                    <a:pt x="1009271" y="1341259"/>
                  </a:lnTo>
                  <a:cubicBezTo>
                    <a:pt x="1009271" y="1368044"/>
                    <a:pt x="998631" y="1393731"/>
                    <a:pt x="979691" y="1412671"/>
                  </a:cubicBezTo>
                  <a:cubicBezTo>
                    <a:pt x="960751" y="1431610"/>
                    <a:pt x="935064" y="1442251"/>
                    <a:pt x="908279" y="1442251"/>
                  </a:cubicBezTo>
                  <a:lnTo>
                    <a:pt x="100991" y="1442251"/>
                  </a:lnTo>
                  <a:cubicBezTo>
                    <a:pt x="45215" y="1442251"/>
                    <a:pt x="0" y="1397035"/>
                    <a:pt x="0" y="1341259"/>
                  </a:cubicBezTo>
                  <a:lnTo>
                    <a:pt x="0" y="100991"/>
                  </a:lnTo>
                  <a:cubicBezTo>
                    <a:pt x="0" y="45215"/>
                    <a:pt x="45215" y="0"/>
                    <a:pt x="100991" y="0"/>
                  </a:cubicBezTo>
                  <a:close/>
                </a:path>
              </a:pathLst>
            </a:custGeom>
            <a:gradFill rotWithShape="1">
              <a:gsLst>
                <a:gs pos="0">
                  <a:srgbClr val="5DE0E6">
                    <a:alpha val="20000"/>
                  </a:srgbClr>
                </a:gs>
                <a:gs pos="100000">
                  <a:srgbClr val="004AAD">
                    <a:alpha val="20000"/>
                  </a:srgbClr>
                </a:gs>
              </a:gsLst>
              <a:lin ang="0"/>
            </a:gradFill>
          </p:spPr>
          <p:txBody>
            <a:bodyPr/>
            <a:lstStyle/>
            <a:p>
              <a:endParaRPr lang="en-PH"/>
            </a:p>
          </p:txBody>
        </p:sp>
        <p:sp>
          <p:nvSpPr>
            <p:cNvPr id="9" name="TextBox 9"/>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sp>
        <p:nvSpPr>
          <p:cNvPr id="10" name="TextBox 10"/>
          <p:cNvSpPr txBox="1"/>
          <p:nvPr/>
        </p:nvSpPr>
        <p:spPr>
          <a:xfrm rot="-470562">
            <a:off x="2131907" y="5945828"/>
            <a:ext cx="2152214" cy="1155409"/>
          </a:xfrm>
          <a:prstGeom prst="rect">
            <a:avLst/>
          </a:prstGeom>
        </p:spPr>
        <p:txBody>
          <a:bodyPr lIns="0" tIns="0" rIns="0" bIns="0" rtlCol="0" anchor="t">
            <a:spAutoFit/>
          </a:bodyPr>
          <a:lstStyle/>
          <a:p>
            <a:pPr marL="0" lvl="0" indent="0" algn="ctr">
              <a:lnSpc>
                <a:spcPts val="4566"/>
              </a:lnSpc>
              <a:spcBef>
                <a:spcPct val="0"/>
              </a:spcBef>
            </a:pPr>
            <a:r>
              <a:rPr lang="en-US" sz="3261">
                <a:solidFill>
                  <a:srgbClr val="FFFFFF">
                    <a:alpha val="19608"/>
                  </a:srgbClr>
                </a:solidFill>
                <a:latin typeface="Sailors"/>
                <a:ea typeface="Sailors"/>
                <a:cs typeface="Sailors"/>
                <a:sym typeface="Sailors"/>
              </a:rPr>
              <a:t>Data Movement</a:t>
            </a:r>
          </a:p>
        </p:txBody>
      </p:sp>
      <p:grpSp>
        <p:nvGrpSpPr>
          <p:cNvPr id="11" name="Group 11"/>
          <p:cNvGrpSpPr/>
          <p:nvPr/>
        </p:nvGrpSpPr>
        <p:grpSpPr>
          <a:xfrm rot="-82889">
            <a:off x="3665454" y="3215787"/>
            <a:ext cx="3909621" cy="5586859"/>
            <a:chOff x="0" y="0"/>
            <a:chExt cx="1009271" cy="1442251"/>
          </a:xfrm>
        </p:grpSpPr>
        <p:sp>
          <p:nvSpPr>
            <p:cNvPr id="12" name="Freeform 12"/>
            <p:cNvSpPr/>
            <p:nvPr/>
          </p:nvSpPr>
          <p:spPr>
            <a:xfrm>
              <a:off x="0" y="0"/>
              <a:ext cx="1009271" cy="1442251"/>
            </a:xfrm>
            <a:custGeom>
              <a:avLst/>
              <a:gdLst/>
              <a:ahLst/>
              <a:cxnLst/>
              <a:rect l="l" t="t" r="r" b="b"/>
              <a:pathLst>
                <a:path w="1009271" h="1442251">
                  <a:moveTo>
                    <a:pt x="100991" y="0"/>
                  </a:moveTo>
                  <a:lnTo>
                    <a:pt x="908279" y="0"/>
                  </a:lnTo>
                  <a:cubicBezTo>
                    <a:pt x="964055" y="0"/>
                    <a:pt x="1009271" y="45215"/>
                    <a:pt x="1009271" y="100991"/>
                  </a:cubicBezTo>
                  <a:lnTo>
                    <a:pt x="1009271" y="1341259"/>
                  </a:lnTo>
                  <a:cubicBezTo>
                    <a:pt x="1009271" y="1368044"/>
                    <a:pt x="998631" y="1393731"/>
                    <a:pt x="979691" y="1412671"/>
                  </a:cubicBezTo>
                  <a:cubicBezTo>
                    <a:pt x="960751" y="1431610"/>
                    <a:pt x="935064" y="1442251"/>
                    <a:pt x="908279" y="1442251"/>
                  </a:cubicBezTo>
                  <a:lnTo>
                    <a:pt x="100991" y="1442251"/>
                  </a:lnTo>
                  <a:cubicBezTo>
                    <a:pt x="45215" y="1442251"/>
                    <a:pt x="0" y="1397035"/>
                    <a:pt x="0" y="1341259"/>
                  </a:cubicBezTo>
                  <a:lnTo>
                    <a:pt x="0" y="100991"/>
                  </a:lnTo>
                  <a:cubicBezTo>
                    <a:pt x="0" y="45215"/>
                    <a:pt x="45215" y="0"/>
                    <a:pt x="100991" y="0"/>
                  </a:cubicBezTo>
                  <a:close/>
                </a:path>
              </a:pathLst>
            </a:custGeom>
            <a:gradFill rotWithShape="1">
              <a:gsLst>
                <a:gs pos="0">
                  <a:srgbClr val="5DE0E6">
                    <a:alpha val="20000"/>
                  </a:srgbClr>
                </a:gs>
                <a:gs pos="100000">
                  <a:srgbClr val="004AAD">
                    <a:alpha val="20000"/>
                  </a:srgbClr>
                </a:gs>
              </a:gsLst>
              <a:lin ang="0"/>
            </a:gradFill>
          </p:spPr>
          <p:txBody>
            <a:bodyPr/>
            <a:lstStyle/>
            <a:p>
              <a:endParaRPr lang="en-PH"/>
            </a:p>
          </p:txBody>
        </p:sp>
        <p:sp>
          <p:nvSpPr>
            <p:cNvPr id="13" name="TextBox 13"/>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sp>
        <p:nvSpPr>
          <p:cNvPr id="14" name="TextBox 14"/>
          <p:cNvSpPr txBox="1"/>
          <p:nvPr/>
        </p:nvSpPr>
        <p:spPr>
          <a:xfrm rot="-65984">
            <a:off x="4466148" y="5237045"/>
            <a:ext cx="2152214" cy="1155409"/>
          </a:xfrm>
          <a:prstGeom prst="rect">
            <a:avLst/>
          </a:prstGeom>
        </p:spPr>
        <p:txBody>
          <a:bodyPr lIns="0" tIns="0" rIns="0" bIns="0" rtlCol="0" anchor="t">
            <a:spAutoFit/>
          </a:bodyPr>
          <a:lstStyle/>
          <a:p>
            <a:pPr marL="0" lvl="0" indent="0" algn="ctr">
              <a:lnSpc>
                <a:spcPts val="4566"/>
              </a:lnSpc>
              <a:spcBef>
                <a:spcPct val="0"/>
              </a:spcBef>
            </a:pPr>
            <a:r>
              <a:rPr lang="en-US" sz="3261">
                <a:solidFill>
                  <a:srgbClr val="FFFFFF">
                    <a:alpha val="19608"/>
                  </a:srgbClr>
                </a:solidFill>
                <a:latin typeface="Sailors"/>
                <a:ea typeface="Sailors"/>
                <a:cs typeface="Sailors"/>
                <a:sym typeface="Sailors"/>
              </a:rPr>
              <a:t>Input and output</a:t>
            </a:r>
          </a:p>
        </p:txBody>
      </p:sp>
      <p:grpSp>
        <p:nvGrpSpPr>
          <p:cNvPr id="15" name="Group 15"/>
          <p:cNvGrpSpPr/>
          <p:nvPr/>
        </p:nvGrpSpPr>
        <p:grpSpPr>
          <a:xfrm rot="402451">
            <a:off x="5817375" y="2781882"/>
            <a:ext cx="3909621" cy="5586859"/>
            <a:chOff x="0" y="0"/>
            <a:chExt cx="1009271" cy="1442251"/>
          </a:xfrm>
        </p:grpSpPr>
        <p:sp>
          <p:nvSpPr>
            <p:cNvPr id="16" name="Freeform 16"/>
            <p:cNvSpPr/>
            <p:nvPr/>
          </p:nvSpPr>
          <p:spPr>
            <a:xfrm>
              <a:off x="0" y="0"/>
              <a:ext cx="1009271" cy="1442251"/>
            </a:xfrm>
            <a:custGeom>
              <a:avLst/>
              <a:gdLst/>
              <a:ahLst/>
              <a:cxnLst/>
              <a:rect l="l" t="t" r="r" b="b"/>
              <a:pathLst>
                <a:path w="1009271" h="1442251">
                  <a:moveTo>
                    <a:pt x="100991" y="0"/>
                  </a:moveTo>
                  <a:lnTo>
                    <a:pt x="908279" y="0"/>
                  </a:lnTo>
                  <a:cubicBezTo>
                    <a:pt x="964055" y="0"/>
                    <a:pt x="1009271" y="45215"/>
                    <a:pt x="1009271" y="100991"/>
                  </a:cubicBezTo>
                  <a:lnTo>
                    <a:pt x="1009271" y="1341259"/>
                  </a:lnTo>
                  <a:cubicBezTo>
                    <a:pt x="1009271" y="1368044"/>
                    <a:pt x="998631" y="1393731"/>
                    <a:pt x="979691" y="1412671"/>
                  </a:cubicBezTo>
                  <a:cubicBezTo>
                    <a:pt x="960751" y="1431610"/>
                    <a:pt x="935064" y="1442251"/>
                    <a:pt x="908279" y="1442251"/>
                  </a:cubicBezTo>
                  <a:lnTo>
                    <a:pt x="100991" y="1442251"/>
                  </a:lnTo>
                  <a:cubicBezTo>
                    <a:pt x="45215" y="1442251"/>
                    <a:pt x="0" y="1397035"/>
                    <a:pt x="0" y="1341259"/>
                  </a:cubicBezTo>
                  <a:lnTo>
                    <a:pt x="0" y="100991"/>
                  </a:lnTo>
                  <a:cubicBezTo>
                    <a:pt x="0" y="45215"/>
                    <a:pt x="45215" y="0"/>
                    <a:pt x="100991" y="0"/>
                  </a:cubicBezTo>
                  <a:close/>
                </a:path>
              </a:pathLst>
            </a:custGeom>
            <a:gradFill rotWithShape="1">
              <a:gsLst>
                <a:gs pos="0">
                  <a:srgbClr val="8C52FF">
                    <a:alpha val="20000"/>
                  </a:srgbClr>
                </a:gs>
                <a:gs pos="100000">
                  <a:srgbClr val="5CE1E6">
                    <a:alpha val="20000"/>
                  </a:srgbClr>
                </a:gs>
              </a:gsLst>
              <a:lin ang="0"/>
            </a:gradFill>
          </p:spPr>
          <p:txBody>
            <a:bodyPr/>
            <a:lstStyle/>
            <a:p>
              <a:endParaRPr lang="en-PH"/>
            </a:p>
          </p:txBody>
        </p:sp>
        <p:sp>
          <p:nvSpPr>
            <p:cNvPr id="17" name="TextBox 17"/>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sp>
        <p:nvSpPr>
          <p:cNvPr id="18" name="TextBox 18"/>
          <p:cNvSpPr txBox="1"/>
          <p:nvPr/>
        </p:nvSpPr>
        <p:spPr>
          <a:xfrm rot="323389">
            <a:off x="6521387" y="4975374"/>
            <a:ext cx="2343605" cy="1155409"/>
          </a:xfrm>
          <a:prstGeom prst="rect">
            <a:avLst/>
          </a:prstGeom>
        </p:spPr>
        <p:txBody>
          <a:bodyPr lIns="0" tIns="0" rIns="0" bIns="0" rtlCol="0" anchor="t">
            <a:spAutoFit/>
          </a:bodyPr>
          <a:lstStyle/>
          <a:p>
            <a:pPr marL="0" lvl="0" indent="0" algn="ctr">
              <a:lnSpc>
                <a:spcPts val="4566"/>
              </a:lnSpc>
              <a:spcBef>
                <a:spcPct val="0"/>
              </a:spcBef>
            </a:pPr>
            <a:r>
              <a:rPr lang="en-US" sz="3261">
                <a:solidFill>
                  <a:srgbClr val="FFFFFF">
                    <a:alpha val="19608"/>
                  </a:srgbClr>
                </a:solidFill>
                <a:latin typeface="Sailors"/>
                <a:ea typeface="Sailors"/>
                <a:cs typeface="Sailors"/>
                <a:sym typeface="Sailors"/>
              </a:rPr>
              <a:t>Comparison and jump</a:t>
            </a:r>
          </a:p>
        </p:txBody>
      </p:sp>
      <p:grpSp>
        <p:nvGrpSpPr>
          <p:cNvPr id="19" name="Group 19"/>
          <p:cNvGrpSpPr/>
          <p:nvPr/>
        </p:nvGrpSpPr>
        <p:grpSpPr>
          <a:xfrm rot="1368365">
            <a:off x="12710760" y="3777283"/>
            <a:ext cx="3909621" cy="5586859"/>
            <a:chOff x="0" y="0"/>
            <a:chExt cx="1009271" cy="1442251"/>
          </a:xfrm>
        </p:grpSpPr>
        <p:sp>
          <p:nvSpPr>
            <p:cNvPr id="20" name="Freeform 20"/>
            <p:cNvSpPr/>
            <p:nvPr/>
          </p:nvSpPr>
          <p:spPr>
            <a:xfrm>
              <a:off x="0" y="0"/>
              <a:ext cx="1009271" cy="1442251"/>
            </a:xfrm>
            <a:custGeom>
              <a:avLst/>
              <a:gdLst/>
              <a:ahLst/>
              <a:cxnLst/>
              <a:rect l="l" t="t" r="r" b="b"/>
              <a:pathLst>
                <a:path w="1009271" h="1442251">
                  <a:moveTo>
                    <a:pt x="100991" y="0"/>
                  </a:moveTo>
                  <a:lnTo>
                    <a:pt x="908279" y="0"/>
                  </a:lnTo>
                  <a:cubicBezTo>
                    <a:pt x="964055" y="0"/>
                    <a:pt x="1009271" y="45215"/>
                    <a:pt x="1009271" y="100991"/>
                  </a:cubicBezTo>
                  <a:lnTo>
                    <a:pt x="1009271" y="1341259"/>
                  </a:lnTo>
                  <a:cubicBezTo>
                    <a:pt x="1009271" y="1368044"/>
                    <a:pt x="998631" y="1393731"/>
                    <a:pt x="979691" y="1412671"/>
                  </a:cubicBezTo>
                  <a:cubicBezTo>
                    <a:pt x="960751" y="1431610"/>
                    <a:pt x="935064" y="1442251"/>
                    <a:pt x="908279" y="1442251"/>
                  </a:cubicBezTo>
                  <a:lnTo>
                    <a:pt x="100991" y="1442251"/>
                  </a:lnTo>
                  <a:cubicBezTo>
                    <a:pt x="45215" y="1442251"/>
                    <a:pt x="0" y="1397035"/>
                    <a:pt x="0" y="1341259"/>
                  </a:cubicBezTo>
                  <a:lnTo>
                    <a:pt x="0" y="100991"/>
                  </a:lnTo>
                  <a:cubicBezTo>
                    <a:pt x="0" y="45215"/>
                    <a:pt x="45215" y="0"/>
                    <a:pt x="100991" y="0"/>
                  </a:cubicBezTo>
                  <a:close/>
                </a:path>
              </a:pathLst>
            </a:custGeom>
            <a:gradFill rotWithShape="1">
              <a:gsLst>
                <a:gs pos="0">
                  <a:srgbClr val="004AAD">
                    <a:alpha val="20000"/>
                  </a:srgbClr>
                </a:gs>
                <a:gs pos="100000">
                  <a:srgbClr val="CB6CE6">
                    <a:alpha val="20000"/>
                  </a:srgbClr>
                </a:gs>
              </a:gsLst>
              <a:lin ang="0"/>
            </a:gradFill>
          </p:spPr>
          <p:txBody>
            <a:bodyPr/>
            <a:lstStyle/>
            <a:p>
              <a:endParaRPr lang="en-PH"/>
            </a:p>
          </p:txBody>
        </p:sp>
        <p:sp>
          <p:nvSpPr>
            <p:cNvPr id="21" name="TextBox 21"/>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grpSp>
        <p:nvGrpSpPr>
          <p:cNvPr id="22" name="Group 22"/>
          <p:cNvGrpSpPr/>
          <p:nvPr/>
        </p:nvGrpSpPr>
        <p:grpSpPr>
          <a:xfrm rot="718266">
            <a:off x="8085081" y="2646372"/>
            <a:ext cx="3909621" cy="5586859"/>
            <a:chOff x="0" y="0"/>
            <a:chExt cx="1009271" cy="1442251"/>
          </a:xfrm>
        </p:grpSpPr>
        <p:sp>
          <p:nvSpPr>
            <p:cNvPr id="23" name="Freeform 23"/>
            <p:cNvSpPr/>
            <p:nvPr/>
          </p:nvSpPr>
          <p:spPr>
            <a:xfrm>
              <a:off x="0" y="0"/>
              <a:ext cx="1009271" cy="1442251"/>
            </a:xfrm>
            <a:custGeom>
              <a:avLst/>
              <a:gdLst/>
              <a:ahLst/>
              <a:cxnLst/>
              <a:rect l="l" t="t" r="r" b="b"/>
              <a:pathLst>
                <a:path w="1009271" h="1442251">
                  <a:moveTo>
                    <a:pt x="100991" y="0"/>
                  </a:moveTo>
                  <a:lnTo>
                    <a:pt x="908279" y="0"/>
                  </a:lnTo>
                  <a:cubicBezTo>
                    <a:pt x="964055" y="0"/>
                    <a:pt x="1009271" y="45215"/>
                    <a:pt x="1009271" y="100991"/>
                  </a:cubicBezTo>
                  <a:lnTo>
                    <a:pt x="1009271" y="1341259"/>
                  </a:lnTo>
                  <a:cubicBezTo>
                    <a:pt x="1009271" y="1368044"/>
                    <a:pt x="998631" y="1393731"/>
                    <a:pt x="979691" y="1412671"/>
                  </a:cubicBezTo>
                  <a:cubicBezTo>
                    <a:pt x="960751" y="1431610"/>
                    <a:pt x="935064" y="1442251"/>
                    <a:pt x="908279" y="1442251"/>
                  </a:cubicBezTo>
                  <a:lnTo>
                    <a:pt x="100991" y="1442251"/>
                  </a:lnTo>
                  <a:cubicBezTo>
                    <a:pt x="45215" y="1442251"/>
                    <a:pt x="0" y="1397035"/>
                    <a:pt x="0" y="1341259"/>
                  </a:cubicBezTo>
                  <a:lnTo>
                    <a:pt x="0" y="100991"/>
                  </a:lnTo>
                  <a:cubicBezTo>
                    <a:pt x="0" y="45215"/>
                    <a:pt x="45215" y="0"/>
                    <a:pt x="100991" y="0"/>
                  </a:cubicBezTo>
                  <a:close/>
                </a:path>
              </a:pathLst>
            </a:custGeom>
            <a:gradFill rotWithShape="1">
              <a:gsLst>
                <a:gs pos="0">
                  <a:srgbClr val="8C52FF">
                    <a:alpha val="20000"/>
                  </a:srgbClr>
                </a:gs>
                <a:gs pos="100000">
                  <a:srgbClr val="5CE1E6">
                    <a:alpha val="20000"/>
                  </a:srgbClr>
                </a:gs>
              </a:gsLst>
              <a:lin ang="0"/>
            </a:gradFill>
          </p:spPr>
          <p:txBody>
            <a:bodyPr/>
            <a:lstStyle/>
            <a:p>
              <a:endParaRPr lang="en-PH"/>
            </a:p>
          </p:txBody>
        </p:sp>
        <p:sp>
          <p:nvSpPr>
            <p:cNvPr id="24" name="TextBox 24"/>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sp>
        <p:nvSpPr>
          <p:cNvPr id="25" name="TextBox 25"/>
          <p:cNvSpPr txBox="1"/>
          <p:nvPr/>
        </p:nvSpPr>
        <p:spPr>
          <a:xfrm rot="581500">
            <a:off x="8876106" y="4815153"/>
            <a:ext cx="2343605" cy="1155409"/>
          </a:xfrm>
          <a:prstGeom prst="rect">
            <a:avLst/>
          </a:prstGeom>
        </p:spPr>
        <p:txBody>
          <a:bodyPr lIns="0" tIns="0" rIns="0" bIns="0" rtlCol="0" anchor="t">
            <a:spAutoFit/>
          </a:bodyPr>
          <a:lstStyle/>
          <a:p>
            <a:pPr marL="0" lvl="0" indent="0" algn="ctr">
              <a:lnSpc>
                <a:spcPts val="4566"/>
              </a:lnSpc>
              <a:spcBef>
                <a:spcPct val="0"/>
              </a:spcBef>
            </a:pPr>
            <a:r>
              <a:rPr lang="en-US" sz="3261">
                <a:solidFill>
                  <a:srgbClr val="FFFFFF">
                    <a:alpha val="19608"/>
                  </a:srgbClr>
                </a:solidFill>
                <a:latin typeface="Sailors"/>
                <a:ea typeface="Sailors"/>
                <a:cs typeface="Sailors"/>
                <a:sym typeface="Sailors"/>
              </a:rPr>
              <a:t>Arithmetic operations</a:t>
            </a:r>
          </a:p>
        </p:txBody>
      </p:sp>
      <p:sp>
        <p:nvSpPr>
          <p:cNvPr id="26" name="TextBox 26"/>
          <p:cNvSpPr txBox="1"/>
          <p:nvPr/>
        </p:nvSpPr>
        <p:spPr>
          <a:xfrm rot="1414250">
            <a:off x="13512812" y="5663607"/>
            <a:ext cx="2343605" cy="1726909"/>
          </a:xfrm>
          <a:prstGeom prst="rect">
            <a:avLst/>
          </a:prstGeom>
        </p:spPr>
        <p:txBody>
          <a:bodyPr lIns="0" tIns="0" rIns="0" bIns="0" rtlCol="0" anchor="t">
            <a:spAutoFit/>
          </a:bodyPr>
          <a:lstStyle/>
          <a:p>
            <a:pPr marL="0" lvl="0" indent="0" algn="ctr">
              <a:lnSpc>
                <a:spcPts val="4566"/>
              </a:lnSpc>
              <a:spcBef>
                <a:spcPct val="0"/>
              </a:spcBef>
            </a:pPr>
            <a:r>
              <a:rPr lang="en-US" sz="3261">
                <a:solidFill>
                  <a:srgbClr val="FFFFFF">
                    <a:alpha val="19608"/>
                  </a:srgbClr>
                </a:solidFill>
                <a:latin typeface="Sailors"/>
                <a:ea typeface="Sailors"/>
                <a:cs typeface="Sailors"/>
                <a:sym typeface="Sailors"/>
              </a:rPr>
              <a:t>Bitwise logic operation</a:t>
            </a:r>
          </a:p>
        </p:txBody>
      </p:sp>
      <p:grpSp>
        <p:nvGrpSpPr>
          <p:cNvPr id="27" name="Group 27"/>
          <p:cNvGrpSpPr/>
          <p:nvPr/>
        </p:nvGrpSpPr>
        <p:grpSpPr>
          <a:xfrm rot="1044282">
            <a:off x="10837827" y="1926590"/>
            <a:ext cx="3849391" cy="5586859"/>
            <a:chOff x="0" y="0"/>
            <a:chExt cx="993722" cy="1442251"/>
          </a:xfrm>
        </p:grpSpPr>
        <p:sp>
          <p:nvSpPr>
            <p:cNvPr id="28" name="Freeform 28"/>
            <p:cNvSpPr/>
            <p:nvPr/>
          </p:nvSpPr>
          <p:spPr>
            <a:xfrm>
              <a:off x="0" y="0"/>
              <a:ext cx="993722" cy="1442251"/>
            </a:xfrm>
            <a:custGeom>
              <a:avLst/>
              <a:gdLst/>
              <a:ahLst/>
              <a:cxnLst/>
              <a:rect l="l" t="t" r="r" b="b"/>
              <a:pathLst>
                <a:path w="993722" h="1442251">
                  <a:moveTo>
                    <a:pt x="102572" y="0"/>
                  </a:moveTo>
                  <a:lnTo>
                    <a:pt x="891151" y="0"/>
                  </a:lnTo>
                  <a:cubicBezTo>
                    <a:pt x="918354" y="0"/>
                    <a:pt x="944444" y="10807"/>
                    <a:pt x="963680" y="30043"/>
                  </a:cubicBezTo>
                  <a:cubicBezTo>
                    <a:pt x="982916" y="49278"/>
                    <a:pt x="993722" y="75368"/>
                    <a:pt x="993722" y="102572"/>
                  </a:cubicBezTo>
                  <a:lnTo>
                    <a:pt x="993722" y="1339679"/>
                  </a:lnTo>
                  <a:cubicBezTo>
                    <a:pt x="993722" y="1366883"/>
                    <a:pt x="982916" y="1392972"/>
                    <a:pt x="963680" y="1412208"/>
                  </a:cubicBezTo>
                  <a:cubicBezTo>
                    <a:pt x="944444" y="1431444"/>
                    <a:pt x="918354" y="1442251"/>
                    <a:pt x="891151" y="1442251"/>
                  </a:cubicBezTo>
                  <a:lnTo>
                    <a:pt x="102572" y="1442251"/>
                  </a:lnTo>
                  <a:cubicBezTo>
                    <a:pt x="75368" y="1442251"/>
                    <a:pt x="49278" y="1431444"/>
                    <a:pt x="30043" y="1412208"/>
                  </a:cubicBezTo>
                  <a:cubicBezTo>
                    <a:pt x="10807" y="1392972"/>
                    <a:pt x="0" y="1366883"/>
                    <a:pt x="0" y="1339679"/>
                  </a:cubicBezTo>
                  <a:lnTo>
                    <a:pt x="0" y="102572"/>
                  </a:lnTo>
                  <a:cubicBezTo>
                    <a:pt x="0" y="75368"/>
                    <a:pt x="10807" y="49278"/>
                    <a:pt x="30043" y="30043"/>
                  </a:cubicBezTo>
                  <a:cubicBezTo>
                    <a:pt x="49278" y="10807"/>
                    <a:pt x="75368" y="0"/>
                    <a:pt x="102572" y="0"/>
                  </a:cubicBezTo>
                  <a:close/>
                </a:path>
              </a:pathLst>
            </a:custGeom>
            <a:gradFill rotWithShape="1">
              <a:gsLst>
                <a:gs pos="0">
                  <a:srgbClr val="004AAD">
                    <a:alpha val="100000"/>
                  </a:srgbClr>
                </a:gs>
                <a:gs pos="100000">
                  <a:srgbClr val="CB6CE6">
                    <a:alpha val="100000"/>
                  </a:srgbClr>
                </a:gs>
              </a:gsLst>
              <a:lin ang="0"/>
            </a:gradFill>
          </p:spPr>
          <p:txBody>
            <a:bodyPr/>
            <a:lstStyle/>
            <a:p>
              <a:endParaRPr lang="en-PH"/>
            </a:p>
          </p:txBody>
        </p:sp>
        <p:sp>
          <p:nvSpPr>
            <p:cNvPr id="29" name="TextBox 29"/>
            <p:cNvSpPr txBox="1"/>
            <p:nvPr/>
          </p:nvSpPr>
          <p:spPr>
            <a:xfrm>
              <a:off x="0" y="-38100"/>
              <a:ext cx="993722" cy="1480351"/>
            </a:xfrm>
            <a:prstGeom prst="rect">
              <a:avLst/>
            </a:prstGeom>
          </p:spPr>
          <p:txBody>
            <a:bodyPr lIns="50800" tIns="50800" rIns="50800" bIns="50800" rtlCol="0" anchor="ctr"/>
            <a:lstStyle/>
            <a:p>
              <a:pPr algn="ctr">
                <a:lnSpc>
                  <a:spcPts val="2226"/>
                </a:lnSpc>
              </a:pPr>
              <a:endParaRPr/>
            </a:p>
          </p:txBody>
        </p:sp>
      </p:grpSp>
      <p:sp>
        <p:nvSpPr>
          <p:cNvPr id="30" name="TextBox 30"/>
          <p:cNvSpPr txBox="1"/>
          <p:nvPr/>
        </p:nvSpPr>
        <p:spPr>
          <a:xfrm rot="1064189">
            <a:off x="11586733" y="4116471"/>
            <a:ext cx="2343605" cy="1155409"/>
          </a:xfrm>
          <a:prstGeom prst="rect">
            <a:avLst/>
          </a:prstGeom>
        </p:spPr>
        <p:txBody>
          <a:bodyPr lIns="0" tIns="0" rIns="0" bIns="0" rtlCol="0" anchor="t">
            <a:spAutoFit/>
          </a:bodyPr>
          <a:lstStyle/>
          <a:p>
            <a:pPr marL="0" lvl="0" indent="0" algn="ctr">
              <a:lnSpc>
                <a:spcPts val="4566"/>
              </a:lnSpc>
              <a:spcBef>
                <a:spcPct val="0"/>
              </a:spcBef>
            </a:pPr>
            <a:r>
              <a:rPr lang="en-US" sz="3261">
                <a:solidFill>
                  <a:srgbClr val="FFFFFF"/>
                </a:solidFill>
                <a:latin typeface="Sailors"/>
                <a:ea typeface="Sailors"/>
                <a:cs typeface="Sailors"/>
                <a:sym typeface="Sailors"/>
              </a:rPr>
              <a:t>Shift operation</a:t>
            </a:r>
          </a:p>
        </p:txBody>
      </p:sp>
      <p:sp>
        <p:nvSpPr>
          <p:cNvPr id="31" name="TextBox 31"/>
          <p:cNvSpPr txBox="1"/>
          <p:nvPr/>
        </p:nvSpPr>
        <p:spPr>
          <a:xfrm>
            <a:off x="165271" y="185810"/>
            <a:ext cx="8921288" cy="493638"/>
          </a:xfrm>
          <a:prstGeom prst="rect">
            <a:avLst/>
          </a:prstGeom>
        </p:spPr>
        <p:txBody>
          <a:bodyPr lIns="0" tIns="0" rIns="0" bIns="0" rtlCol="0" anchor="t">
            <a:spAutoFit/>
          </a:bodyPr>
          <a:lstStyle/>
          <a:p>
            <a:pPr marL="0" lvl="0" indent="0" algn="l">
              <a:lnSpc>
                <a:spcPts val="3615"/>
              </a:lnSpc>
              <a:spcBef>
                <a:spcPct val="0"/>
              </a:spcBef>
            </a:pPr>
            <a:r>
              <a:rPr lang="en-US" sz="3228" b="1" spc="-96">
                <a:solidFill>
                  <a:srgbClr val="FFFFFF"/>
                </a:solidFill>
                <a:latin typeface="Poppins Bold"/>
                <a:ea typeface="Poppins Bold"/>
                <a:cs typeface="Poppins Bold"/>
                <a:sym typeface="Poppins Bold"/>
              </a:rPr>
              <a:t>6.6 Instruction Set in Assembly Language</a:t>
            </a:r>
          </a:p>
        </p:txBody>
      </p:sp>
    </p:spTree>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sp>
        <p:nvSpPr>
          <p:cNvPr id="3" name="TextBox 3"/>
          <p:cNvSpPr txBox="1"/>
          <p:nvPr/>
        </p:nvSpPr>
        <p:spPr>
          <a:xfrm>
            <a:off x="347832" y="1542562"/>
            <a:ext cx="9682484"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Shift Operations</a:t>
            </a:r>
          </a:p>
        </p:txBody>
      </p:sp>
      <p:grpSp>
        <p:nvGrpSpPr>
          <p:cNvPr id="4" name="Group 4"/>
          <p:cNvGrpSpPr/>
          <p:nvPr/>
        </p:nvGrpSpPr>
        <p:grpSpPr>
          <a:xfrm>
            <a:off x="0" y="-36799"/>
            <a:ext cx="9251830" cy="1065499"/>
            <a:chOff x="0" y="0"/>
            <a:chExt cx="3442595" cy="396471"/>
          </a:xfrm>
        </p:grpSpPr>
        <p:sp>
          <p:nvSpPr>
            <p:cNvPr id="5" name="Freeform 5"/>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7" name="Group 7"/>
          <p:cNvGrpSpPr/>
          <p:nvPr/>
        </p:nvGrpSpPr>
        <p:grpSpPr>
          <a:xfrm>
            <a:off x="1701740" y="3646568"/>
            <a:ext cx="3276218" cy="762473"/>
            <a:chOff x="0" y="0"/>
            <a:chExt cx="910857" cy="211983"/>
          </a:xfrm>
        </p:grpSpPr>
        <p:sp>
          <p:nvSpPr>
            <p:cNvPr id="8" name="Freeform 8"/>
            <p:cNvSpPr/>
            <p:nvPr/>
          </p:nvSpPr>
          <p:spPr>
            <a:xfrm>
              <a:off x="0" y="0"/>
              <a:ext cx="910857" cy="211983"/>
            </a:xfrm>
            <a:custGeom>
              <a:avLst/>
              <a:gdLst/>
              <a:ahLst/>
              <a:cxnLst/>
              <a:rect l="l" t="t" r="r" b="b"/>
              <a:pathLst>
                <a:path w="910857" h="211983">
                  <a:moveTo>
                    <a:pt x="105992" y="0"/>
                  </a:moveTo>
                  <a:lnTo>
                    <a:pt x="804865" y="0"/>
                  </a:lnTo>
                  <a:cubicBezTo>
                    <a:pt x="832976" y="0"/>
                    <a:pt x="859935" y="11167"/>
                    <a:pt x="879812" y="31044"/>
                  </a:cubicBezTo>
                  <a:cubicBezTo>
                    <a:pt x="899690" y="50922"/>
                    <a:pt x="910857" y="77881"/>
                    <a:pt x="910857" y="105992"/>
                  </a:cubicBezTo>
                  <a:lnTo>
                    <a:pt x="910857" y="105992"/>
                  </a:lnTo>
                  <a:cubicBezTo>
                    <a:pt x="910857" y="134102"/>
                    <a:pt x="899690" y="161062"/>
                    <a:pt x="879812" y="180939"/>
                  </a:cubicBezTo>
                  <a:cubicBezTo>
                    <a:pt x="859935" y="200816"/>
                    <a:pt x="832976" y="211983"/>
                    <a:pt x="804865"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FFDE59"/>
            </a:solidFill>
          </p:spPr>
          <p:txBody>
            <a:bodyPr/>
            <a:lstStyle/>
            <a:p>
              <a:endParaRPr lang="en-PH"/>
            </a:p>
          </p:txBody>
        </p:sp>
        <p:sp>
          <p:nvSpPr>
            <p:cNvPr id="9" name="TextBox 9"/>
            <p:cNvSpPr txBox="1"/>
            <p:nvPr/>
          </p:nvSpPr>
          <p:spPr>
            <a:xfrm>
              <a:off x="0" y="-28575"/>
              <a:ext cx="910857" cy="240558"/>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1701740" y="4568622"/>
            <a:ext cx="3276218" cy="762473"/>
            <a:chOff x="0" y="0"/>
            <a:chExt cx="910857" cy="211983"/>
          </a:xfrm>
        </p:grpSpPr>
        <p:sp>
          <p:nvSpPr>
            <p:cNvPr id="11" name="Freeform 11"/>
            <p:cNvSpPr/>
            <p:nvPr/>
          </p:nvSpPr>
          <p:spPr>
            <a:xfrm>
              <a:off x="0" y="0"/>
              <a:ext cx="910857" cy="211983"/>
            </a:xfrm>
            <a:custGeom>
              <a:avLst/>
              <a:gdLst/>
              <a:ahLst/>
              <a:cxnLst/>
              <a:rect l="l" t="t" r="r" b="b"/>
              <a:pathLst>
                <a:path w="910857" h="211983">
                  <a:moveTo>
                    <a:pt x="105992" y="0"/>
                  </a:moveTo>
                  <a:lnTo>
                    <a:pt x="804865" y="0"/>
                  </a:lnTo>
                  <a:cubicBezTo>
                    <a:pt x="832976" y="0"/>
                    <a:pt x="859935" y="11167"/>
                    <a:pt x="879812" y="31044"/>
                  </a:cubicBezTo>
                  <a:cubicBezTo>
                    <a:pt x="899690" y="50922"/>
                    <a:pt x="910857" y="77881"/>
                    <a:pt x="910857" y="105992"/>
                  </a:cubicBezTo>
                  <a:lnTo>
                    <a:pt x="910857" y="105992"/>
                  </a:lnTo>
                  <a:cubicBezTo>
                    <a:pt x="910857" y="134102"/>
                    <a:pt x="899690" y="161062"/>
                    <a:pt x="879812" y="180939"/>
                  </a:cubicBezTo>
                  <a:cubicBezTo>
                    <a:pt x="859935" y="200816"/>
                    <a:pt x="832976" y="211983"/>
                    <a:pt x="804865"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FFDE59"/>
            </a:solidFill>
          </p:spPr>
          <p:txBody>
            <a:bodyPr/>
            <a:lstStyle/>
            <a:p>
              <a:endParaRPr lang="en-PH"/>
            </a:p>
          </p:txBody>
        </p:sp>
        <p:sp>
          <p:nvSpPr>
            <p:cNvPr id="12" name="TextBox 12"/>
            <p:cNvSpPr txBox="1"/>
            <p:nvPr/>
          </p:nvSpPr>
          <p:spPr>
            <a:xfrm>
              <a:off x="0" y="-28575"/>
              <a:ext cx="910857" cy="240558"/>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2278767" y="3017951"/>
            <a:ext cx="2122163" cy="628617"/>
          </a:xfrm>
          <a:prstGeom prst="rect">
            <a:avLst/>
          </a:prstGeom>
        </p:spPr>
        <p:txBody>
          <a:bodyPr lIns="0" tIns="0" rIns="0" bIns="0" rtlCol="0" anchor="t">
            <a:spAutoFit/>
          </a:bodyPr>
          <a:lstStyle/>
          <a:p>
            <a:pPr algn="ctr">
              <a:lnSpc>
                <a:spcPts val="5400"/>
              </a:lnSpc>
            </a:pPr>
            <a:r>
              <a:rPr lang="en-US" sz="3000">
                <a:solidFill>
                  <a:srgbClr val="2D3240"/>
                </a:solidFill>
                <a:latin typeface="Alatsi"/>
                <a:ea typeface="Alatsi"/>
                <a:cs typeface="Alatsi"/>
                <a:sym typeface="Alatsi"/>
              </a:rPr>
              <a:t>Opcode</a:t>
            </a:r>
          </a:p>
        </p:txBody>
      </p:sp>
      <p:grpSp>
        <p:nvGrpSpPr>
          <p:cNvPr id="14" name="Group 14"/>
          <p:cNvGrpSpPr/>
          <p:nvPr/>
        </p:nvGrpSpPr>
        <p:grpSpPr>
          <a:xfrm>
            <a:off x="5161164" y="3646568"/>
            <a:ext cx="2615176" cy="762473"/>
            <a:chOff x="0" y="0"/>
            <a:chExt cx="727073" cy="211983"/>
          </a:xfrm>
        </p:grpSpPr>
        <p:sp>
          <p:nvSpPr>
            <p:cNvPr id="15" name="Freeform 15"/>
            <p:cNvSpPr/>
            <p:nvPr/>
          </p:nvSpPr>
          <p:spPr>
            <a:xfrm>
              <a:off x="0" y="0"/>
              <a:ext cx="727073" cy="211983"/>
            </a:xfrm>
            <a:custGeom>
              <a:avLst/>
              <a:gdLst/>
              <a:ahLst/>
              <a:cxnLst/>
              <a:rect l="l" t="t" r="r" b="b"/>
              <a:pathLst>
                <a:path w="727073" h="211983">
                  <a:moveTo>
                    <a:pt x="105992" y="0"/>
                  </a:moveTo>
                  <a:lnTo>
                    <a:pt x="621081" y="0"/>
                  </a:lnTo>
                  <a:cubicBezTo>
                    <a:pt x="649192" y="0"/>
                    <a:pt x="676152" y="11167"/>
                    <a:pt x="696029" y="31044"/>
                  </a:cubicBezTo>
                  <a:cubicBezTo>
                    <a:pt x="715906" y="50922"/>
                    <a:pt x="727073" y="77881"/>
                    <a:pt x="727073" y="105992"/>
                  </a:cubicBezTo>
                  <a:lnTo>
                    <a:pt x="727073" y="105992"/>
                  </a:lnTo>
                  <a:cubicBezTo>
                    <a:pt x="727073" y="134102"/>
                    <a:pt x="715906" y="161062"/>
                    <a:pt x="696029" y="180939"/>
                  </a:cubicBezTo>
                  <a:cubicBezTo>
                    <a:pt x="676152" y="200816"/>
                    <a:pt x="649192" y="211983"/>
                    <a:pt x="621081"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019D97"/>
            </a:solidFill>
          </p:spPr>
          <p:txBody>
            <a:bodyPr/>
            <a:lstStyle/>
            <a:p>
              <a:endParaRPr lang="en-PH"/>
            </a:p>
          </p:txBody>
        </p:sp>
        <p:sp>
          <p:nvSpPr>
            <p:cNvPr id="16" name="TextBox 16"/>
            <p:cNvSpPr txBox="1"/>
            <p:nvPr/>
          </p:nvSpPr>
          <p:spPr>
            <a:xfrm>
              <a:off x="0" y="-28575"/>
              <a:ext cx="727073" cy="240558"/>
            </a:xfrm>
            <a:prstGeom prst="rect">
              <a:avLst/>
            </a:prstGeom>
          </p:spPr>
          <p:txBody>
            <a:bodyPr lIns="50800" tIns="50800" rIns="50800" bIns="50800" rtlCol="0" anchor="ctr"/>
            <a:lstStyle/>
            <a:p>
              <a:pPr algn="ctr">
                <a:lnSpc>
                  <a:spcPts val="2595"/>
                </a:lnSpc>
              </a:pPr>
              <a:endParaRPr/>
            </a:p>
          </p:txBody>
        </p:sp>
      </p:grpSp>
      <p:grpSp>
        <p:nvGrpSpPr>
          <p:cNvPr id="17" name="Group 17"/>
          <p:cNvGrpSpPr/>
          <p:nvPr/>
        </p:nvGrpSpPr>
        <p:grpSpPr>
          <a:xfrm>
            <a:off x="5161164" y="4568622"/>
            <a:ext cx="2615176" cy="762473"/>
            <a:chOff x="0" y="0"/>
            <a:chExt cx="727073" cy="211983"/>
          </a:xfrm>
        </p:grpSpPr>
        <p:sp>
          <p:nvSpPr>
            <p:cNvPr id="18" name="Freeform 18"/>
            <p:cNvSpPr/>
            <p:nvPr/>
          </p:nvSpPr>
          <p:spPr>
            <a:xfrm>
              <a:off x="0" y="0"/>
              <a:ext cx="727073" cy="211983"/>
            </a:xfrm>
            <a:custGeom>
              <a:avLst/>
              <a:gdLst/>
              <a:ahLst/>
              <a:cxnLst/>
              <a:rect l="l" t="t" r="r" b="b"/>
              <a:pathLst>
                <a:path w="727073" h="211983">
                  <a:moveTo>
                    <a:pt x="105992" y="0"/>
                  </a:moveTo>
                  <a:lnTo>
                    <a:pt x="621081" y="0"/>
                  </a:lnTo>
                  <a:cubicBezTo>
                    <a:pt x="649192" y="0"/>
                    <a:pt x="676152" y="11167"/>
                    <a:pt x="696029" y="31044"/>
                  </a:cubicBezTo>
                  <a:cubicBezTo>
                    <a:pt x="715906" y="50922"/>
                    <a:pt x="727073" y="77881"/>
                    <a:pt x="727073" y="105992"/>
                  </a:cubicBezTo>
                  <a:lnTo>
                    <a:pt x="727073" y="105992"/>
                  </a:lnTo>
                  <a:cubicBezTo>
                    <a:pt x="727073" y="134102"/>
                    <a:pt x="715906" y="161062"/>
                    <a:pt x="696029" y="180939"/>
                  </a:cubicBezTo>
                  <a:cubicBezTo>
                    <a:pt x="676152" y="200816"/>
                    <a:pt x="649192" y="211983"/>
                    <a:pt x="621081"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019D97"/>
            </a:solidFill>
          </p:spPr>
          <p:txBody>
            <a:bodyPr/>
            <a:lstStyle/>
            <a:p>
              <a:endParaRPr lang="en-PH"/>
            </a:p>
          </p:txBody>
        </p:sp>
        <p:sp>
          <p:nvSpPr>
            <p:cNvPr id="19" name="TextBox 19"/>
            <p:cNvSpPr txBox="1"/>
            <p:nvPr/>
          </p:nvSpPr>
          <p:spPr>
            <a:xfrm>
              <a:off x="0" y="-28575"/>
              <a:ext cx="727073" cy="240558"/>
            </a:xfrm>
            <a:prstGeom prst="rect">
              <a:avLst/>
            </a:prstGeom>
          </p:spPr>
          <p:txBody>
            <a:bodyPr lIns="50800" tIns="50800" rIns="50800" bIns="50800" rtlCol="0" anchor="ctr"/>
            <a:lstStyle/>
            <a:p>
              <a:pPr algn="ctr">
                <a:lnSpc>
                  <a:spcPts val="2595"/>
                </a:lnSpc>
              </a:pPr>
              <a:endParaRPr/>
            </a:p>
          </p:txBody>
        </p:sp>
      </p:grpSp>
      <p:sp>
        <p:nvSpPr>
          <p:cNvPr id="20" name="TextBox 20"/>
          <p:cNvSpPr txBox="1"/>
          <p:nvPr/>
        </p:nvSpPr>
        <p:spPr>
          <a:xfrm>
            <a:off x="5407670" y="3040654"/>
            <a:ext cx="2122163" cy="628617"/>
          </a:xfrm>
          <a:prstGeom prst="rect">
            <a:avLst/>
          </a:prstGeom>
        </p:spPr>
        <p:txBody>
          <a:bodyPr lIns="0" tIns="0" rIns="0" bIns="0" rtlCol="0" anchor="t">
            <a:spAutoFit/>
          </a:bodyPr>
          <a:lstStyle/>
          <a:p>
            <a:pPr algn="ctr">
              <a:lnSpc>
                <a:spcPts val="5400"/>
              </a:lnSpc>
            </a:pPr>
            <a:r>
              <a:rPr lang="en-US" sz="3000">
                <a:solidFill>
                  <a:srgbClr val="2D3240"/>
                </a:solidFill>
                <a:latin typeface="Alatsi"/>
                <a:ea typeface="Alatsi"/>
                <a:cs typeface="Alatsi"/>
                <a:sym typeface="Alatsi"/>
              </a:rPr>
              <a:t>Operand</a:t>
            </a:r>
          </a:p>
        </p:txBody>
      </p:sp>
      <p:grpSp>
        <p:nvGrpSpPr>
          <p:cNvPr id="21" name="Group 21"/>
          <p:cNvGrpSpPr/>
          <p:nvPr/>
        </p:nvGrpSpPr>
        <p:grpSpPr>
          <a:xfrm>
            <a:off x="8002970" y="3646568"/>
            <a:ext cx="9256330" cy="762473"/>
            <a:chOff x="0" y="0"/>
            <a:chExt cx="2573452" cy="211983"/>
          </a:xfrm>
        </p:grpSpPr>
        <p:sp>
          <p:nvSpPr>
            <p:cNvPr id="22" name="Freeform 22"/>
            <p:cNvSpPr/>
            <p:nvPr/>
          </p:nvSpPr>
          <p:spPr>
            <a:xfrm>
              <a:off x="0" y="0"/>
              <a:ext cx="2573452" cy="211983"/>
            </a:xfrm>
            <a:custGeom>
              <a:avLst/>
              <a:gdLst/>
              <a:ahLst/>
              <a:cxnLst/>
              <a:rect l="l" t="t" r="r" b="b"/>
              <a:pathLst>
                <a:path w="2573452" h="211983">
                  <a:moveTo>
                    <a:pt x="42656" y="0"/>
                  </a:moveTo>
                  <a:lnTo>
                    <a:pt x="2530796" y="0"/>
                  </a:lnTo>
                  <a:cubicBezTo>
                    <a:pt x="2542109" y="0"/>
                    <a:pt x="2552959" y="4494"/>
                    <a:pt x="2560958" y="12494"/>
                  </a:cubicBezTo>
                  <a:cubicBezTo>
                    <a:pt x="2568958" y="20493"/>
                    <a:pt x="2573452" y="31343"/>
                    <a:pt x="2573452" y="42656"/>
                  </a:cubicBezTo>
                  <a:lnTo>
                    <a:pt x="2573452" y="169327"/>
                  </a:lnTo>
                  <a:cubicBezTo>
                    <a:pt x="2573452" y="192886"/>
                    <a:pt x="2554354" y="211983"/>
                    <a:pt x="2530796" y="211983"/>
                  </a:cubicBezTo>
                  <a:lnTo>
                    <a:pt x="42656" y="211983"/>
                  </a:lnTo>
                  <a:cubicBezTo>
                    <a:pt x="19098" y="211983"/>
                    <a:pt x="0" y="192886"/>
                    <a:pt x="0" y="169327"/>
                  </a:cubicBezTo>
                  <a:lnTo>
                    <a:pt x="0" y="42656"/>
                  </a:lnTo>
                  <a:cubicBezTo>
                    <a:pt x="0" y="31343"/>
                    <a:pt x="4494" y="20493"/>
                    <a:pt x="12494" y="12494"/>
                  </a:cubicBezTo>
                  <a:cubicBezTo>
                    <a:pt x="20493" y="4494"/>
                    <a:pt x="31343" y="0"/>
                    <a:pt x="42656" y="0"/>
                  </a:cubicBezTo>
                  <a:close/>
                </a:path>
              </a:pathLst>
            </a:custGeom>
            <a:solidFill>
              <a:srgbClr val="642EC7"/>
            </a:solidFill>
          </p:spPr>
          <p:txBody>
            <a:bodyPr/>
            <a:lstStyle/>
            <a:p>
              <a:endParaRPr lang="en-PH"/>
            </a:p>
          </p:txBody>
        </p:sp>
        <p:sp>
          <p:nvSpPr>
            <p:cNvPr id="23" name="TextBox 23"/>
            <p:cNvSpPr txBox="1"/>
            <p:nvPr/>
          </p:nvSpPr>
          <p:spPr>
            <a:xfrm>
              <a:off x="0" y="-28575"/>
              <a:ext cx="2573452" cy="240558"/>
            </a:xfrm>
            <a:prstGeom prst="rect">
              <a:avLst/>
            </a:prstGeom>
          </p:spPr>
          <p:txBody>
            <a:bodyPr lIns="50800" tIns="50800" rIns="50800" bIns="50800" rtlCol="0" anchor="ctr"/>
            <a:lstStyle/>
            <a:p>
              <a:pPr algn="ctr">
                <a:lnSpc>
                  <a:spcPts val="2595"/>
                </a:lnSpc>
              </a:pPr>
              <a:endParaRPr/>
            </a:p>
          </p:txBody>
        </p:sp>
      </p:grpSp>
      <p:sp>
        <p:nvSpPr>
          <p:cNvPr id="24" name="TextBox 24"/>
          <p:cNvSpPr txBox="1"/>
          <p:nvPr/>
        </p:nvSpPr>
        <p:spPr>
          <a:xfrm>
            <a:off x="11570053" y="3017951"/>
            <a:ext cx="2122163" cy="628617"/>
          </a:xfrm>
          <a:prstGeom prst="rect">
            <a:avLst/>
          </a:prstGeom>
        </p:spPr>
        <p:txBody>
          <a:bodyPr lIns="0" tIns="0" rIns="0" bIns="0" rtlCol="0" anchor="t">
            <a:spAutoFit/>
          </a:bodyPr>
          <a:lstStyle/>
          <a:p>
            <a:pPr algn="ctr">
              <a:lnSpc>
                <a:spcPts val="5400"/>
              </a:lnSpc>
            </a:pPr>
            <a:r>
              <a:rPr lang="en-US" sz="3000">
                <a:solidFill>
                  <a:srgbClr val="2D3240"/>
                </a:solidFill>
                <a:latin typeface="Alatsi"/>
                <a:ea typeface="Alatsi"/>
                <a:cs typeface="Alatsi"/>
                <a:sym typeface="Alatsi"/>
              </a:rPr>
              <a:t>Explanation</a:t>
            </a:r>
          </a:p>
        </p:txBody>
      </p:sp>
      <p:grpSp>
        <p:nvGrpSpPr>
          <p:cNvPr id="25" name="Group 25"/>
          <p:cNvGrpSpPr/>
          <p:nvPr/>
        </p:nvGrpSpPr>
        <p:grpSpPr>
          <a:xfrm>
            <a:off x="8002970" y="4568622"/>
            <a:ext cx="9256330" cy="762473"/>
            <a:chOff x="0" y="0"/>
            <a:chExt cx="2573452" cy="211983"/>
          </a:xfrm>
        </p:grpSpPr>
        <p:sp>
          <p:nvSpPr>
            <p:cNvPr id="26" name="Freeform 26"/>
            <p:cNvSpPr/>
            <p:nvPr/>
          </p:nvSpPr>
          <p:spPr>
            <a:xfrm>
              <a:off x="0" y="0"/>
              <a:ext cx="2573452" cy="211983"/>
            </a:xfrm>
            <a:custGeom>
              <a:avLst/>
              <a:gdLst/>
              <a:ahLst/>
              <a:cxnLst/>
              <a:rect l="l" t="t" r="r" b="b"/>
              <a:pathLst>
                <a:path w="2573452" h="211983">
                  <a:moveTo>
                    <a:pt x="42656" y="0"/>
                  </a:moveTo>
                  <a:lnTo>
                    <a:pt x="2530796" y="0"/>
                  </a:lnTo>
                  <a:cubicBezTo>
                    <a:pt x="2542109" y="0"/>
                    <a:pt x="2552959" y="4494"/>
                    <a:pt x="2560958" y="12494"/>
                  </a:cubicBezTo>
                  <a:cubicBezTo>
                    <a:pt x="2568958" y="20493"/>
                    <a:pt x="2573452" y="31343"/>
                    <a:pt x="2573452" y="42656"/>
                  </a:cubicBezTo>
                  <a:lnTo>
                    <a:pt x="2573452" y="169327"/>
                  </a:lnTo>
                  <a:cubicBezTo>
                    <a:pt x="2573452" y="192886"/>
                    <a:pt x="2554354" y="211983"/>
                    <a:pt x="2530796" y="211983"/>
                  </a:cubicBezTo>
                  <a:lnTo>
                    <a:pt x="42656" y="211983"/>
                  </a:lnTo>
                  <a:cubicBezTo>
                    <a:pt x="19098" y="211983"/>
                    <a:pt x="0" y="192886"/>
                    <a:pt x="0" y="169327"/>
                  </a:cubicBezTo>
                  <a:lnTo>
                    <a:pt x="0" y="42656"/>
                  </a:lnTo>
                  <a:cubicBezTo>
                    <a:pt x="0" y="31343"/>
                    <a:pt x="4494" y="20493"/>
                    <a:pt x="12494" y="12494"/>
                  </a:cubicBezTo>
                  <a:cubicBezTo>
                    <a:pt x="20493" y="4494"/>
                    <a:pt x="31343" y="0"/>
                    <a:pt x="42656" y="0"/>
                  </a:cubicBezTo>
                  <a:close/>
                </a:path>
              </a:pathLst>
            </a:custGeom>
            <a:solidFill>
              <a:srgbClr val="642EC7"/>
            </a:solidFill>
          </p:spPr>
          <p:txBody>
            <a:bodyPr/>
            <a:lstStyle/>
            <a:p>
              <a:endParaRPr lang="en-PH"/>
            </a:p>
          </p:txBody>
        </p:sp>
        <p:sp>
          <p:nvSpPr>
            <p:cNvPr id="27" name="TextBox 27"/>
            <p:cNvSpPr txBox="1"/>
            <p:nvPr/>
          </p:nvSpPr>
          <p:spPr>
            <a:xfrm>
              <a:off x="0" y="-28575"/>
              <a:ext cx="2573452" cy="240558"/>
            </a:xfrm>
            <a:prstGeom prst="rect">
              <a:avLst/>
            </a:prstGeom>
          </p:spPr>
          <p:txBody>
            <a:bodyPr lIns="50800" tIns="50800" rIns="50800" bIns="50800" rtlCol="0" anchor="ctr"/>
            <a:lstStyle/>
            <a:p>
              <a:pPr algn="ctr">
                <a:lnSpc>
                  <a:spcPts val="2595"/>
                </a:lnSpc>
              </a:pPr>
              <a:endParaRPr/>
            </a:p>
          </p:txBody>
        </p:sp>
      </p:grpSp>
      <p:sp>
        <p:nvSpPr>
          <p:cNvPr id="28" name="TextBox 28"/>
          <p:cNvSpPr txBox="1"/>
          <p:nvPr/>
        </p:nvSpPr>
        <p:spPr>
          <a:xfrm>
            <a:off x="347832" y="2222312"/>
            <a:ext cx="17041968" cy="514334"/>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involves multiplying and dividing.</a:t>
            </a:r>
          </a:p>
        </p:txBody>
      </p:sp>
      <p:sp>
        <p:nvSpPr>
          <p:cNvPr id="29" name="TextBox 29"/>
          <p:cNvSpPr txBox="1"/>
          <p:nvPr/>
        </p:nvSpPr>
        <p:spPr>
          <a:xfrm>
            <a:off x="1949536" y="3700478"/>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LSL</a:t>
            </a:r>
          </a:p>
        </p:txBody>
      </p:sp>
      <p:sp>
        <p:nvSpPr>
          <p:cNvPr id="30" name="TextBox 30"/>
          <p:cNvSpPr txBox="1"/>
          <p:nvPr/>
        </p:nvSpPr>
        <p:spPr>
          <a:xfrm>
            <a:off x="1949536" y="4622532"/>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LSR</a:t>
            </a:r>
          </a:p>
        </p:txBody>
      </p:sp>
      <p:sp>
        <p:nvSpPr>
          <p:cNvPr id="31" name="TextBox 31"/>
          <p:cNvSpPr txBox="1"/>
          <p:nvPr/>
        </p:nvSpPr>
        <p:spPr>
          <a:xfrm>
            <a:off x="5447795" y="3719528"/>
            <a:ext cx="1837542" cy="483871"/>
          </a:xfrm>
          <a:prstGeom prst="rect">
            <a:avLst/>
          </a:prstGeom>
        </p:spPr>
        <p:txBody>
          <a:bodyPr lIns="0" tIns="0" rIns="0" bIns="0" rtlCol="0" anchor="t">
            <a:spAutoFit/>
          </a:bodyPr>
          <a:lstStyle/>
          <a:p>
            <a:pPr algn="ctr">
              <a:lnSpc>
                <a:spcPts val="3779"/>
              </a:lnSpc>
              <a:spcBef>
                <a:spcPct val="0"/>
              </a:spcBef>
            </a:pPr>
            <a:r>
              <a:rPr lang="en-US" sz="2699">
                <a:solidFill>
                  <a:srgbClr val="FFFFFF"/>
                </a:solidFill>
                <a:latin typeface="Sailors"/>
                <a:ea typeface="Sailors"/>
                <a:cs typeface="Sailors"/>
                <a:sym typeface="Sailors"/>
              </a:rPr>
              <a:t>#N</a:t>
            </a:r>
          </a:p>
        </p:txBody>
      </p:sp>
      <p:sp>
        <p:nvSpPr>
          <p:cNvPr id="32" name="TextBox 32"/>
          <p:cNvSpPr txBox="1"/>
          <p:nvPr/>
        </p:nvSpPr>
        <p:spPr>
          <a:xfrm>
            <a:off x="8292846" y="3729053"/>
            <a:ext cx="8573570" cy="441309"/>
          </a:xfrm>
          <a:prstGeom prst="rect">
            <a:avLst/>
          </a:prstGeom>
        </p:spPr>
        <p:txBody>
          <a:bodyPr lIns="0" tIns="0" rIns="0" bIns="0" rtlCol="0" anchor="t">
            <a:spAutoFit/>
          </a:bodyPr>
          <a:lstStyle/>
          <a:p>
            <a:pPr algn="l">
              <a:lnSpc>
                <a:spcPts val="3499"/>
              </a:lnSpc>
              <a:spcBef>
                <a:spcPct val="0"/>
              </a:spcBef>
            </a:pPr>
            <a:r>
              <a:rPr lang="en-US" sz="2499">
                <a:solidFill>
                  <a:srgbClr val="FFFFFF"/>
                </a:solidFill>
                <a:latin typeface="Sailors"/>
                <a:ea typeface="Sailors"/>
                <a:cs typeface="Sailors"/>
                <a:sym typeface="Sailors"/>
              </a:rPr>
              <a:t>the bits in the accumulator is shifted n bit(s) to the left.</a:t>
            </a:r>
          </a:p>
        </p:txBody>
      </p:sp>
      <p:sp>
        <p:nvSpPr>
          <p:cNvPr id="33" name="TextBox 33"/>
          <p:cNvSpPr txBox="1"/>
          <p:nvPr/>
        </p:nvSpPr>
        <p:spPr>
          <a:xfrm>
            <a:off x="5447795" y="4641582"/>
            <a:ext cx="1837542" cy="483871"/>
          </a:xfrm>
          <a:prstGeom prst="rect">
            <a:avLst/>
          </a:prstGeom>
        </p:spPr>
        <p:txBody>
          <a:bodyPr lIns="0" tIns="0" rIns="0" bIns="0" rtlCol="0" anchor="t">
            <a:spAutoFit/>
          </a:bodyPr>
          <a:lstStyle/>
          <a:p>
            <a:pPr algn="ctr">
              <a:lnSpc>
                <a:spcPts val="3779"/>
              </a:lnSpc>
              <a:spcBef>
                <a:spcPct val="0"/>
              </a:spcBef>
            </a:pPr>
            <a:r>
              <a:rPr lang="en-US" sz="2699">
                <a:solidFill>
                  <a:srgbClr val="FFFFFF"/>
                </a:solidFill>
                <a:latin typeface="Sailors"/>
                <a:ea typeface="Sailors"/>
                <a:cs typeface="Sailors"/>
                <a:sym typeface="Sailors"/>
              </a:rPr>
              <a:t>#n</a:t>
            </a:r>
          </a:p>
        </p:txBody>
      </p:sp>
      <p:sp>
        <p:nvSpPr>
          <p:cNvPr id="34" name="TextBox 34"/>
          <p:cNvSpPr txBox="1"/>
          <p:nvPr/>
        </p:nvSpPr>
        <p:spPr>
          <a:xfrm>
            <a:off x="8292846" y="4702191"/>
            <a:ext cx="8722658" cy="441309"/>
          </a:xfrm>
          <a:prstGeom prst="rect">
            <a:avLst/>
          </a:prstGeom>
        </p:spPr>
        <p:txBody>
          <a:bodyPr lIns="0" tIns="0" rIns="0" bIns="0" rtlCol="0" anchor="t">
            <a:spAutoFit/>
          </a:bodyPr>
          <a:lstStyle/>
          <a:p>
            <a:pPr algn="l">
              <a:lnSpc>
                <a:spcPts val="3499"/>
              </a:lnSpc>
              <a:spcBef>
                <a:spcPct val="0"/>
              </a:spcBef>
            </a:pPr>
            <a:r>
              <a:rPr lang="en-US" sz="2499">
                <a:solidFill>
                  <a:srgbClr val="FFFFFF"/>
                </a:solidFill>
                <a:latin typeface="Sailors"/>
                <a:ea typeface="Sailors"/>
                <a:cs typeface="Sailors"/>
                <a:sym typeface="Sailors"/>
              </a:rPr>
              <a:t>the bits in the accumulator is shifted n bit(s) to the right.</a:t>
            </a:r>
          </a:p>
        </p:txBody>
      </p:sp>
      <p:sp>
        <p:nvSpPr>
          <p:cNvPr id="35" name="TextBox 35"/>
          <p:cNvSpPr txBox="1"/>
          <p:nvPr/>
        </p:nvSpPr>
        <p:spPr>
          <a:xfrm>
            <a:off x="165271" y="185810"/>
            <a:ext cx="8921288" cy="493638"/>
          </a:xfrm>
          <a:prstGeom prst="rect">
            <a:avLst/>
          </a:prstGeom>
        </p:spPr>
        <p:txBody>
          <a:bodyPr lIns="0" tIns="0" rIns="0" bIns="0" rtlCol="0" anchor="t">
            <a:spAutoFit/>
          </a:bodyPr>
          <a:lstStyle/>
          <a:p>
            <a:pPr marL="0" lvl="0" indent="0" algn="l">
              <a:lnSpc>
                <a:spcPts val="3615"/>
              </a:lnSpc>
              <a:spcBef>
                <a:spcPct val="0"/>
              </a:spcBef>
            </a:pPr>
            <a:r>
              <a:rPr lang="en-US" sz="3228" b="1" spc="-96">
                <a:solidFill>
                  <a:srgbClr val="FFFFFF"/>
                </a:solidFill>
                <a:latin typeface="Poppins Bold"/>
                <a:ea typeface="Poppins Bold"/>
                <a:cs typeface="Poppins Bold"/>
                <a:sym typeface="Poppins Bold"/>
              </a:rPr>
              <a:t>6.6 Instruction Set in Assembly Language</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0" y="-36799"/>
            <a:ext cx="9251830" cy="1065499"/>
            <a:chOff x="0" y="0"/>
            <a:chExt cx="3442595" cy="396471"/>
          </a:xfrm>
        </p:grpSpPr>
        <p:sp>
          <p:nvSpPr>
            <p:cNvPr id="3" name="Freeform 3"/>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642EC7"/>
            </a:solidFill>
          </p:spPr>
          <p:txBody>
            <a:bodyPr/>
            <a:lstStyle/>
            <a:p>
              <a:endParaRPr lang="en-PH"/>
            </a:p>
          </p:txBody>
        </p:sp>
      </p:grpSp>
      <p:sp>
        <p:nvSpPr>
          <p:cNvPr id="4" name="Freeform 4"/>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5" name="Group 5"/>
          <p:cNvGrpSpPr/>
          <p:nvPr/>
        </p:nvGrpSpPr>
        <p:grpSpPr>
          <a:xfrm>
            <a:off x="3204177" y="5162839"/>
            <a:ext cx="1973015" cy="697198"/>
            <a:chOff x="0" y="0"/>
            <a:chExt cx="5416155" cy="1913890"/>
          </a:xfrm>
        </p:grpSpPr>
        <p:sp>
          <p:nvSpPr>
            <p:cNvPr id="6" name="Freeform 6"/>
            <p:cNvSpPr/>
            <p:nvPr/>
          </p:nvSpPr>
          <p:spPr>
            <a:xfrm>
              <a:off x="31750" y="31750"/>
              <a:ext cx="5352655" cy="1850390"/>
            </a:xfrm>
            <a:custGeom>
              <a:avLst/>
              <a:gdLst/>
              <a:ahLst/>
              <a:cxnLst/>
              <a:rect l="l" t="t" r="r" b="b"/>
              <a:pathLst>
                <a:path w="5352655" h="1850390">
                  <a:moveTo>
                    <a:pt x="5259945" y="1850390"/>
                  </a:moveTo>
                  <a:lnTo>
                    <a:pt x="92710" y="1850390"/>
                  </a:lnTo>
                  <a:cubicBezTo>
                    <a:pt x="41910" y="1850390"/>
                    <a:pt x="0" y="1808480"/>
                    <a:pt x="0" y="1757680"/>
                  </a:cubicBezTo>
                  <a:lnTo>
                    <a:pt x="0" y="92710"/>
                  </a:lnTo>
                  <a:cubicBezTo>
                    <a:pt x="0" y="41910"/>
                    <a:pt x="41910" y="0"/>
                    <a:pt x="92710" y="0"/>
                  </a:cubicBezTo>
                  <a:lnTo>
                    <a:pt x="5258675" y="0"/>
                  </a:lnTo>
                  <a:cubicBezTo>
                    <a:pt x="5309475" y="0"/>
                    <a:pt x="5351385" y="41910"/>
                    <a:pt x="5351385" y="92710"/>
                  </a:cubicBezTo>
                  <a:lnTo>
                    <a:pt x="5351385" y="1756410"/>
                  </a:lnTo>
                  <a:cubicBezTo>
                    <a:pt x="5352655" y="1808480"/>
                    <a:pt x="5310745" y="1850390"/>
                    <a:pt x="5259945" y="1850390"/>
                  </a:cubicBezTo>
                  <a:close/>
                </a:path>
              </a:pathLst>
            </a:custGeom>
            <a:solidFill>
              <a:srgbClr val="FAFAFA"/>
            </a:solidFill>
          </p:spPr>
          <p:txBody>
            <a:bodyPr/>
            <a:lstStyle/>
            <a:p>
              <a:endParaRPr lang="en-PH"/>
            </a:p>
          </p:txBody>
        </p:sp>
        <p:sp>
          <p:nvSpPr>
            <p:cNvPr id="7" name="Freeform 7"/>
            <p:cNvSpPr/>
            <p:nvPr/>
          </p:nvSpPr>
          <p:spPr>
            <a:xfrm>
              <a:off x="0" y="0"/>
              <a:ext cx="5416155" cy="1913890"/>
            </a:xfrm>
            <a:custGeom>
              <a:avLst/>
              <a:gdLst/>
              <a:ahLst/>
              <a:cxnLst/>
              <a:rect l="l" t="t" r="r" b="b"/>
              <a:pathLst>
                <a:path w="5416155" h="1913890">
                  <a:moveTo>
                    <a:pt x="5291695" y="59690"/>
                  </a:moveTo>
                  <a:cubicBezTo>
                    <a:pt x="5327255" y="59690"/>
                    <a:pt x="5356465" y="88900"/>
                    <a:pt x="5356465" y="124460"/>
                  </a:cubicBezTo>
                  <a:lnTo>
                    <a:pt x="5356465" y="1789430"/>
                  </a:lnTo>
                  <a:cubicBezTo>
                    <a:pt x="5356465" y="1824990"/>
                    <a:pt x="5327255" y="1854200"/>
                    <a:pt x="5291695" y="1854200"/>
                  </a:cubicBezTo>
                  <a:lnTo>
                    <a:pt x="124460" y="1854200"/>
                  </a:lnTo>
                  <a:cubicBezTo>
                    <a:pt x="88900" y="1854200"/>
                    <a:pt x="59690" y="1824990"/>
                    <a:pt x="59690" y="1789430"/>
                  </a:cubicBezTo>
                  <a:lnTo>
                    <a:pt x="59690" y="124460"/>
                  </a:lnTo>
                  <a:cubicBezTo>
                    <a:pt x="59690" y="88900"/>
                    <a:pt x="88900" y="59690"/>
                    <a:pt x="124460" y="59690"/>
                  </a:cubicBezTo>
                  <a:lnTo>
                    <a:pt x="5291695" y="59690"/>
                  </a:lnTo>
                  <a:moveTo>
                    <a:pt x="5291695" y="0"/>
                  </a:moveTo>
                  <a:lnTo>
                    <a:pt x="124460" y="0"/>
                  </a:lnTo>
                  <a:cubicBezTo>
                    <a:pt x="55880" y="0"/>
                    <a:pt x="0" y="55880"/>
                    <a:pt x="0" y="124460"/>
                  </a:cubicBezTo>
                  <a:lnTo>
                    <a:pt x="0" y="1789430"/>
                  </a:lnTo>
                  <a:cubicBezTo>
                    <a:pt x="0" y="1858010"/>
                    <a:pt x="55880" y="1913890"/>
                    <a:pt x="124460" y="1913890"/>
                  </a:cubicBezTo>
                  <a:lnTo>
                    <a:pt x="5291695" y="1913890"/>
                  </a:lnTo>
                  <a:cubicBezTo>
                    <a:pt x="5360275" y="1913890"/>
                    <a:pt x="5416155" y="1858010"/>
                    <a:pt x="5416155" y="1789430"/>
                  </a:cubicBezTo>
                  <a:lnTo>
                    <a:pt x="5416155" y="124460"/>
                  </a:lnTo>
                  <a:cubicBezTo>
                    <a:pt x="5416155" y="55880"/>
                    <a:pt x="5360275" y="0"/>
                    <a:pt x="5291695" y="0"/>
                  </a:cubicBezTo>
                  <a:close/>
                </a:path>
              </a:pathLst>
            </a:custGeom>
            <a:solidFill>
              <a:srgbClr val="FF1495"/>
            </a:solidFill>
          </p:spPr>
          <p:txBody>
            <a:bodyPr/>
            <a:lstStyle/>
            <a:p>
              <a:endParaRPr lang="en-PH"/>
            </a:p>
          </p:txBody>
        </p:sp>
      </p:grpSp>
      <p:grpSp>
        <p:nvGrpSpPr>
          <p:cNvPr id="8" name="Group 8"/>
          <p:cNvGrpSpPr/>
          <p:nvPr/>
        </p:nvGrpSpPr>
        <p:grpSpPr>
          <a:xfrm>
            <a:off x="5177192" y="5162839"/>
            <a:ext cx="986507" cy="697198"/>
            <a:chOff x="0" y="0"/>
            <a:chExt cx="2708078" cy="1913890"/>
          </a:xfrm>
        </p:grpSpPr>
        <p:sp>
          <p:nvSpPr>
            <p:cNvPr id="9" name="Freeform 9"/>
            <p:cNvSpPr/>
            <p:nvPr/>
          </p:nvSpPr>
          <p:spPr>
            <a:xfrm>
              <a:off x="31750" y="31750"/>
              <a:ext cx="2644578" cy="1850390"/>
            </a:xfrm>
            <a:custGeom>
              <a:avLst/>
              <a:gdLst/>
              <a:ahLst/>
              <a:cxnLst/>
              <a:rect l="l" t="t" r="r" b="b"/>
              <a:pathLst>
                <a:path w="2644578" h="1850390">
                  <a:moveTo>
                    <a:pt x="2551867" y="1850390"/>
                  </a:moveTo>
                  <a:lnTo>
                    <a:pt x="92710" y="1850390"/>
                  </a:lnTo>
                  <a:cubicBezTo>
                    <a:pt x="41910" y="1850390"/>
                    <a:pt x="0" y="1808480"/>
                    <a:pt x="0" y="1757680"/>
                  </a:cubicBezTo>
                  <a:lnTo>
                    <a:pt x="0" y="92710"/>
                  </a:lnTo>
                  <a:cubicBezTo>
                    <a:pt x="0" y="41910"/>
                    <a:pt x="41910" y="0"/>
                    <a:pt x="92710" y="0"/>
                  </a:cubicBezTo>
                  <a:lnTo>
                    <a:pt x="2550598" y="0"/>
                  </a:lnTo>
                  <a:cubicBezTo>
                    <a:pt x="2601398" y="0"/>
                    <a:pt x="2643308" y="41910"/>
                    <a:pt x="2643308" y="92710"/>
                  </a:cubicBezTo>
                  <a:lnTo>
                    <a:pt x="2643308" y="1756410"/>
                  </a:lnTo>
                  <a:cubicBezTo>
                    <a:pt x="2644578" y="1808480"/>
                    <a:pt x="2602667" y="1850390"/>
                    <a:pt x="2551867" y="1850390"/>
                  </a:cubicBezTo>
                  <a:close/>
                </a:path>
              </a:pathLst>
            </a:custGeom>
            <a:solidFill>
              <a:srgbClr val="FAFAFA"/>
            </a:solidFill>
          </p:spPr>
          <p:txBody>
            <a:bodyPr/>
            <a:lstStyle/>
            <a:p>
              <a:endParaRPr lang="en-PH"/>
            </a:p>
          </p:txBody>
        </p:sp>
        <p:sp>
          <p:nvSpPr>
            <p:cNvPr id="10" name="Freeform 10"/>
            <p:cNvSpPr/>
            <p:nvPr/>
          </p:nvSpPr>
          <p:spPr>
            <a:xfrm>
              <a:off x="0" y="0"/>
              <a:ext cx="2708078" cy="1913890"/>
            </a:xfrm>
            <a:custGeom>
              <a:avLst/>
              <a:gdLst/>
              <a:ahLst/>
              <a:cxnLst/>
              <a:rect l="l" t="t" r="r" b="b"/>
              <a:pathLst>
                <a:path w="2708078" h="1913890">
                  <a:moveTo>
                    <a:pt x="2583617" y="59690"/>
                  </a:moveTo>
                  <a:cubicBezTo>
                    <a:pt x="2619178" y="59690"/>
                    <a:pt x="2648388" y="88900"/>
                    <a:pt x="2648388" y="124460"/>
                  </a:cubicBezTo>
                  <a:lnTo>
                    <a:pt x="2648388" y="1789430"/>
                  </a:lnTo>
                  <a:cubicBezTo>
                    <a:pt x="2648388" y="1824990"/>
                    <a:pt x="2619178" y="1854200"/>
                    <a:pt x="2583617" y="1854200"/>
                  </a:cubicBezTo>
                  <a:lnTo>
                    <a:pt x="124460" y="1854200"/>
                  </a:lnTo>
                  <a:cubicBezTo>
                    <a:pt x="88900" y="1854200"/>
                    <a:pt x="59690" y="1824990"/>
                    <a:pt x="59690" y="1789430"/>
                  </a:cubicBezTo>
                  <a:lnTo>
                    <a:pt x="59690" y="124460"/>
                  </a:lnTo>
                  <a:cubicBezTo>
                    <a:pt x="59690" y="88900"/>
                    <a:pt x="88900" y="59690"/>
                    <a:pt x="124460" y="59690"/>
                  </a:cubicBezTo>
                  <a:lnTo>
                    <a:pt x="2583618" y="59690"/>
                  </a:lnTo>
                  <a:moveTo>
                    <a:pt x="2583618" y="0"/>
                  </a:moveTo>
                  <a:lnTo>
                    <a:pt x="124460" y="0"/>
                  </a:lnTo>
                  <a:cubicBezTo>
                    <a:pt x="55880" y="0"/>
                    <a:pt x="0" y="55880"/>
                    <a:pt x="0" y="124460"/>
                  </a:cubicBezTo>
                  <a:lnTo>
                    <a:pt x="0" y="1789430"/>
                  </a:lnTo>
                  <a:cubicBezTo>
                    <a:pt x="0" y="1858010"/>
                    <a:pt x="55880" y="1913890"/>
                    <a:pt x="124460" y="1913890"/>
                  </a:cubicBezTo>
                  <a:lnTo>
                    <a:pt x="2583618" y="1913890"/>
                  </a:lnTo>
                  <a:cubicBezTo>
                    <a:pt x="2652198" y="1913890"/>
                    <a:pt x="2708078" y="1858010"/>
                    <a:pt x="2708078" y="1789430"/>
                  </a:cubicBezTo>
                  <a:lnTo>
                    <a:pt x="2708078" y="124460"/>
                  </a:lnTo>
                  <a:cubicBezTo>
                    <a:pt x="2708078" y="55880"/>
                    <a:pt x="2652198" y="0"/>
                    <a:pt x="2583618" y="0"/>
                  </a:cubicBezTo>
                  <a:close/>
                </a:path>
              </a:pathLst>
            </a:custGeom>
            <a:solidFill>
              <a:srgbClr val="FF1495"/>
            </a:solidFill>
          </p:spPr>
          <p:txBody>
            <a:bodyPr/>
            <a:lstStyle/>
            <a:p>
              <a:endParaRPr lang="en-PH"/>
            </a:p>
          </p:txBody>
        </p:sp>
      </p:grpSp>
      <p:grpSp>
        <p:nvGrpSpPr>
          <p:cNvPr id="11" name="Group 11"/>
          <p:cNvGrpSpPr/>
          <p:nvPr/>
        </p:nvGrpSpPr>
        <p:grpSpPr>
          <a:xfrm>
            <a:off x="6163699" y="5162839"/>
            <a:ext cx="986507" cy="697198"/>
            <a:chOff x="0" y="0"/>
            <a:chExt cx="2708078" cy="1913890"/>
          </a:xfrm>
        </p:grpSpPr>
        <p:sp>
          <p:nvSpPr>
            <p:cNvPr id="12" name="Freeform 12"/>
            <p:cNvSpPr/>
            <p:nvPr/>
          </p:nvSpPr>
          <p:spPr>
            <a:xfrm>
              <a:off x="31750" y="31750"/>
              <a:ext cx="2644578" cy="1850390"/>
            </a:xfrm>
            <a:custGeom>
              <a:avLst/>
              <a:gdLst/>
              <a:ahLst/>
              <a:cxnLst/>
              <a:rect l="l" t="t" r="r" b="b"/>
              <a:pathLst>
                <a:path w="2644578" h="1850390">
                  <a:moveTo>
                    <a:pt x="2551867" y="1850390"/>
                  </a:moveTo>
                  <a:lnTo>
                    <a:pt x="92710" y="1850390"/>
                  </a:lnTo>
                  <a:cubicBezTo>
                    <a:pt x="41910" y="1850390"/>
                    <a:pt x="0" y="1808480"/>
                    <a:pt x="0" y="1757680"/>
                  </a:cubicBezTo>
                  <a:lnTo>
                    <a:pt x="0" y="92710"/>
                  </a:lnTo>
                  <a:cubicBezTo>
                    <a:pt x="0" y="41910"/>
                    <a:pt x="41910" y="0"/>
                    <a:pt x="92710" y="0"/>
                  </a:cubicBezTo>
                  <a:lnTo>
                    <a:pt x="2550598" y="0"/>
                  </a:lnTo>
                  <a:cubicBezTo>
                    <a:pt x="2601398" y="0"/>
                    <a:pt x="2643308" y="41910"/>
                    <a:pt x="2643308" y="92710"/>
                  </a:cubicBezTo>
                  <a:lnTo>
                    <a:pt x="2643308" y="1756410"/>
                  </a:lnTo>
                  <a:cubicBezTo>
                    <a:pt x="2644578" y="1808480"/>
                    <a:pt x="2602667" y="1850390"/>
                    <a:pt x="2551867" y="1850390"/>
                  </a:cubicBezTo>
                  <a:close/>
                </a:path>
              </a:pathLst>
            </a:custGeom>
            <a:solidFill>
              <a:srgbClr val="FAFAFA"/>
            </a:solidFill>
          </p:spPr>
          <p:txBody>
            <a:bodyPr/>
            <a:lstStyle/>
            <a:p>
              <a:endParaRPr lang="en-PH"/>
            </a:p>
          </p:txBody>
        </p:sp>
        <p:sp>
          <p:nvSpPr>
            <p:cNvPr id="13" name="Freeform 13"/>
            <p:cNvSpPr/>
            <p:nvPr/>
          </p:nvSpPr>
          <p:spPr>
            <a:xfrm>
              <a:off x="0" y="0"/>
              <a:ext cx="2708078" cy="1913890"/>
            </a:xfrm>
            <a:custGeom>
              <a:avLst/>
              <a:gdLst/>
              <a:ahLst/>
              <a:cxnLst/>
              <a:rect l="l" t="t" r="r" b="b"/>
              <a:pathLst>
                <a:path w="2708078" h="1913890">
                  <a:moveTo>
                    <a:pt x="2583617" y="59690"/>
                  </a:moveTo>
                  <a:cubicBezTo>
                    <a:pt x="2619178" y="59690"/>
                    <a:pt x="2648388" y="88900"/>
                    <a:pt x="2648388" y="124460"/>
                  </a:cubicBezTo>
                  <a:lnTo>
                    <a:pt x="2648388" y="1789430"/>
                  </a:lnTo>
                  <a:cubicBezTo>
                    <a:pt x="2648388" y="1824990"/>
                    <a:pt x="2619178" y="1854200"/>
                    <a:pt x="2583617" y="1854200"/>
                  </a:cubicBezTo>
                  <a:lnTo>
                    <a:pt x="124460" y="1854200"/>
                  </a:lnTo>
                  <a:cubicBezTo>
                    <a:pt x="88900" y="1854200"/>
                    <a:pt x="59690" y="1824990"/>
                    <a:pt x="59690" y="1789430"/>
                  </a:cubicBezTo>
                  <a:lnTo>
                    <a:pt x="59690" y="124460"/>
                  </a:lnTo>
                  <a:cubicBezTo>
                    <a:pt x="59690" y="88900"/>
                    <a:pt x="88900" y="59690"/>
                    <a:pt x="124460" y="59690"/>
                  </a:cubicBezTo>
                  <a:lnTo>
                    <a:pt x="2583618" y="59690"/>
                  </a:lnTo>
                  <a:moveTo>
                    <a:pt x="2583618" y="0"/>
                  </a:moveTo>
                  <a:lnTo>
                    <a:pt x="124460" y="0"/>
                  </a:lnTo>
                  <a:cubicBezTo>
                    <a:pt x="55880" y="0"/>
                    <a:pt x="0" y="55880"/>
                    <a:pt x="0" y="124460"/>
                  </a:cubicBezTo>
                  <a:lnTo>
                    <a:pt x="0" y="1789430"/>
                  </a:lnTo>
                  <a:cubicBezTo>
                    <a:pt x="0" y="1858010"/>
                    <a:pt x="55880" y="1913890"/>
                    <a:pt x="124460" y="1913890"/>
                  </a:cubicBezTo>
                  <a:lnTo>
                    <a:pt x="2583618" y="1913890"/>
                  </a:lnTo>
                  <a:cubicBezTo>
                    <a:pt x="2652198" y="1913890"/>
                    <a:pt x="2708078" y="1858010"/>
                    <a:pt x="2708078" y="1789430"/>
                  </a:cubicBezTo>
                  <a:lnTo>
                    <a:pt x="2708078" y="124460"/>
                  </a:lnTo>
                  <a:cubicBezTo>
                    <a:pt x="2708078" y="55880"/>
                    <a:pt x="2652198" y="0"/>
                    <a:pt x="2583618" y="0"/>
                  </a:cubicBezTo>
                  <a:close/>
                </a:path>
              </a:pathLst>
            </a:custGeom>
            <a:solidFill>
              <a:srgbClr val="FF1495"/>
            </a:solidFill>
          </p:spPr>
          <p:txBody>
            <a:bodyPr/>
            <a:lstStyle/>
            <a:p>
              <a:endParaRPr lang="en-PH"/>
            </a:p>
          </p:txBody>
        </p:sp>
      </p:grpSp>
      <p:grpSp>
        <p:nvGrpSpPr>
          <p:cNvPr id="14" name="Group 14"/>
          <p:cNvGrpSpPr/>
          <p:nvPr/>
        </p:nvGrpSpPr>
        <p:grpSpPr>
          <a:xfrm>
            <a:off x="7150207" y="5162839"/>
            <a:ext cx="7904205" cy="697198"/>
            <a:chOff x="0" y="0"/>
            <a:chExt cx="21697962" cy="1913890"/>
          </a:xfrm>
        </p:grpSpPr>
        <p:sp>
          <p:nvSpPr>
            <p:cNvPr id="15" name="Freeform 15"/>
            <p:cNvSpPr/>
            <p:nvPr/>
          </p:nvSpPr>
          <p:spPr>
            <a:xfrm>
              <a:off x="31750" y="31750"/>
              <a:ext cx="21634462" cy="1850390"/>
            </a:xfrm>
            <a:custGeom>
              <a:avLst/>
              <a:gdLst/>
              <a:ahLst/>
              <a:cxnLst/>
              <a:rect l="l" t="t" r="r" b="b"/>
              <a:pathLst>
                <a:path w="21634462" h="1850390">
                  <a:moveTo>
                    <a:pt x="21541752" y="1850390"/>
                  </a:moveTo>
                  <a:lnTo>
                    <a:pt x="92710" y="1850390"/>
                  </a:lnTo>
                  <a:cubicBezTo>
                    <a:pt x="41910" y="1850390"/>
                    <a:pt x="0" y="1808480"/>
                    <a:pt x="0" y="1757680"/>
                  </a:cubicBezTo>
                  <a:lnTo>
                    <a:pt x="0" y="92710"/>
                  </a:lnTo>
                  <a:cubicBezTo>
                    <a:pt x="0" y="41910"/>
                    <a:pt x="41910" y="0"/>
                    <a:pt x="92710" y="0"/>
                  </a:cubicBezTo>
                  <a:lnTo>
                    <a:pt x="21540482" y="0"/>
                  </a:lnTo>
                  <a:cubicBezTo>
                    <a:pt x="21591282" y="0"/>
                    <a:pt x="21633193" y="41910"/>
                    <a:pt x="21633193" y="92710"/>
                  </a:cubicBezTo>
                  <a:lnTo>
                    <a:pt x="21633193" y="1756410"/>
                  </a:lnTo>
                  <a:cubicBezTo>
                    <a:pt x="21634462" y="1808480"/>
                    <a:pt x="21592552" y="1850390"/>
                    <a:pt x="21541752" y="1850390"/>
                  </a:cubicBezTo>
                  <a:close/>
                </a:path>
              </a:pathLst>
            </a:custGeom>
            <a:solidFill>
              <a:srgbClr val="FAFAFA"/>
            </a:solidFill>
          </p:spPr>
          <p:txBody>
            <a:bodyPr/>
            <a:lstStyle/>
            <a:p>
              <a:endParaRPr lang="en-PH"/>
            </a:p>
          </p:txBody>
        </p:sp>
        <p:sp>
          <p:nvSpPr>
            <p:cNvPr id="16" name="Freeform 16"/>
            <p:cNvSpPr/>
            <p:nvPr/>
          </p:nvSpPr>
          <p:spPr>
            <a:xfrm>
              <a:off x="0" y="0"/>
              <a:ext cx="21697962" cy="1913890"/>
            </a:xfrm>
            <a:custGeom>
              <a:avLst/>
              <a:gdLst/>
              <a:ahLst/>
              <a:cxnLst/>
              <a:rect l="l" t="t" r="r" b="b"/>
              <a:pathLst>
                <a:path w="21697962" h="1913890">
                  <a:moveTo>
                    <a:pt x="21573502" y="59690"/>
                  </a:moveTo>
                  <a:cubicBezTo>
                    <a:pt x="21609062" y="59690"/>
                    <a:pt x="21638273" y="88900"/>
                    <a:pt x="21638273" y="124460"/>
                  </a:cubicBezTo>
                  <a:lnTo>
                    <a:pt x="21638273" y="1789430"/>
                  </a:lnTo>
                  <a:cubicBezTo>
                    <a:pt x="21638273" y="1824990"/>
                    <a:pt x="21609062" y="1854200"/>
                    <a:pt x="21573502" y="1854200"/>
                  </a:cubicBezTo>
                  <a:lnTo>
                    <a:pt x="124460" y="1854200"/>
                  </a:lnTo>
                  <a:cubicBezTo>
                    <a:pt x="88900" y="1854200"/>
                    <a:pt x="59690" y="1824990"/>
                    <a:pt x="59690" y="1789430"/>
                  </a:cubicBezTo>
                  <a:lnTo>
                    <a:pt x="59690" y="124460"/>
                  </a:lnTo>
                  <a:cubicBezTo>
                    <a:pt x="59690" y="88900"/>
                    <a:pt x="88900" y="59690"/>
                    <a:pt x="124460" y="59690"/>
                  </a:cubicBezTo>
                  <a:lnTo>
                    <a:pt x="21573503" y="59690"/>
                  </a:lnTo>
                  <a:moveTo>
                    <a:pt x="21573503" y="0"/>
                  </a:moveTo>
                  <a:lnTo>
                    <a:pt x="124460" y="0"/>
                  </a:lnTo>
                  <a:cubicBezTo>
                    <a:pt x="55880" y="0"/>
                    <a:pt x="0" y="55880"/>
                    <a:pt x="0" y="124460"/>
                  </a:cubicBezTo>
                  <a:lnTo>
                    <a:pt x="0" y="1789430"/>
                  </a:lnTo>
                  <a:cubicBezTo>
                    <a:pt x="0" y="1858010"/>
                    <a:pt x="55880" y="1913890"/>
                    <a:pt x="124460" y="1913890"/>
                  </a:cubicBezTo>
                  <a:lnTo>
                    <a:pt x="21573503" y="1913890"/>
                  </a:lnTo>
                  <a:cubicBezTo>
                    <a:pt x="21642082" y="1913890"/>
                    <a:pt x="21697962" y="1858010"/>
                    <a:pt x="21697962" y="1789430"/>
                  </a:cubicBezTo>
                  <a:lnTo>
                    <a:pt x="21697962" y="124460"/>
                  </a:lnTo>
                  <a:cubicBezTo>
                    <a:pt x="21697962" y="55880"/>
                    <a:pt x="21642082" y="0"/>
                    <a:pt x="21573503" y="0"/>
                  </a:cubicBezTo>
                  <a:close/>
                </a:path>
              </a:pathLst>
            </a:custGeom>
            <a:solidFill>
              <a:srgbClr val="FF1495"/>
            </a:solidFill>
          </p:spPr>
          <p:txBody>
            <a:bodyPr/>
            <a:lstStyle/>
            <a:p>
              <a:endParaRPr lang="en-PH"/>
            </a:p>
          </p:txBody>
        </p:sp>
      </p:grpSp>
      <p:grpSp>
        <p:nvGrpSpPr>
          <p:cNvPr id="17" name="Group 17"/>
          <p:cNvGrpSpPr/>
          <p:nvPr/>
        </p:nvGrpSpPr>
        <p:grpSpPr>
          <a:xfrm>
            <a:off x="3204177" y="2413552"/>
            <a:ext cx="3950565" cy="1085097"/>
            <a:chOff x="0" y="0"/>
            <a:chExt cx="10844760" cy="2978717"/>
          </a:xfrm>
        </p:grpSpPr>
        <p:sp>
          <p:nvSpPr>
            <p:cNvPr id="18" name="Freeform 18"/>
            <p:cNvSpPr/>
            <p:nvPr/>
          </p:nvSpPr>
          <p:spPr>
            <a:xfrm>
              <a:off x="31750" y="31750"/>
              <a:ext cx="10781260" cy="2915217"/>
            </a:xfrm>
            <a:custGeom>
              <a:avLst/>
              <a:gdLst/>
              <a:ahLst/>
              <a:cxnLst/>
              <a:rect l="l" t="t" r="r" b="b"/>
              <a:pathLst>
                <a:path w="10781260" h="2915217">
                  <a:moveTo>
                    <a:pt x="10688550" y="2915217"/>
                  </a:moveTo>
                  <a:lnTo>
                    <a:pt x="92710" y="2915217"/>
                  </a:lnTo>
                  <a:cubicBezTo>
                    <a:pt x="41910" y="2915217"/>
                    <a:pt x="0" y="2873307"/>
                    <a:pt x="0" y="2822507"/>
                  </a:cubicBezTo>
                  <a:lnTo>
                    <a:pt x="0" y="92710"/>
                  </a:lnTo>
                  <a:cubicBezTo>
                    <a:pt x="0" y="41910"/>
                    <a:pt x="41910" y="0"/>
                    <a:pt x="92710" y="0"/>
                  </a:cubicBezTo>
                  <a:lnTo>
                    <a:pt x="10687280" y="0"/>
                  </a:lnTo>
                  <a:cubicBezTo>
                    <a:pt x="10738080" y="0"/>
                    <a:pt x="10779990" y="41910"/>
                    <a:pt x="10779990" y="92710"/>
                  </a:cubicBezTo>
                  <a:lnTo>
                    <a:pt x="10779990" y="2821237"/>
                  </a:lnTo>
                  <a:cubicBezTo>
                    <a:pt x="10781260" y="2873307"/>
                    <a:pt x="10739350" y="2915217"/>
                    <a:pt x="10688550" y="2915217"/>
                  </a:cubicBezTo>
                  <a:close/>
                </a:path>
              </a:pathLst>
            </a:custGeom>
            <a:solidFill>
              <a:srgbClr val="FAFAFA"/>
            </a:solidFill>
          </p:spPr>
          <p:txBody>
            <a:bodyPr/>
            <a:lstStyle/>
            <a:p>
              <a:endParaRPr lang="en-PH"/>
            </a:p>
          </p:txBody>
        </p:sp>
        <p:sp>
          <p:nvSpPr>
            <p:cNvPr id="19" name="Freeform 19"/>
            <p:cNvSpPr/>
            <p:nvPr/>
          </p:nvSpPr>
          <p:spPr>
            <a:xfrm>
              <a:off x="0" y="0"/>
              <a:ext cx="10844761" cy="2978717"/>
            </a:xfrm>
            <a:custGeom>
              <a:avLst/>
              <a:gdLst/>
              <a:ahLst/>
              <a:cxnLst/>
              <a:rect l="l" t="t" r="r" b="b"/>
              <a:pathLst>
                <a:path w="10844761" h="2978717">
                  <a:moveTo>
                    <a:pt x="10720300" y="59690"/>
                  </a:moveTo>
                  <a:cubicBezTo>
                    <a:pt x="10755860" y="59690"/>
                    <a:pt x="10785070" y="88900"/>
                    <a:pt x="10785070" y="124460"/>
                  </a:cubicBezTo>
                  <a:lnTo>
                    <a:pt x="10785070" y="2854257"/>
                  </a:lnTo>
                  <a:cubicBezTo>
                    <a:pt x="10785070" y="2889817"/>
                    <a:pt x="10755860" y="2919027"/>
                    <a:pt x="10720300" y="2919027"/>
                  </a:cubicBezTo>
                  <a:lnTo>
                    <a:pt x="124460" y="2919027"/>
                  </a:lnTo>
                  <a:cubicBezTo>
                    <a:pt x="88900" y="2919027"/>
                    <a:pt x="59690" y="2889817"/>
                    <a:pt x="59690" y="2854257"/>
                  </a:cubicBezTo>
                  <a:lnTo>
                    <a:pt x="59690" y="124460"/>
                  </a:lnTo>
                  <a:cubicBezTo>
                    <a:pt x="59690" y="88900"/>
                    <a:pt x="88900" y="59690"/>
                    <a:pt x="124460" y="59690"/>
                  </a:cubicBezTo>
                  <a:lnTo>
                    <a:pt x="10720300" y="59690"/>
                  </a:lnTo>
                  <a:moveTo>
                    <a:pt x="10720300" y="0"/>
                  </a:moveTo>
                  <a:lnTo>
                    <a:pt x="124460" y="0"/>
                  </a:lnTo>
                  <a:cubicBezTo>
                    <a:pt x="55880" y="0"/>
                    <a:pt x="0" y="55880"/>
                    <a:pt x="0" y="124460"/>
                  </a:cubicBezTo>
                  <a:lnTo>
                    <a:pt x="0" y="2854257"/>
                  </a:lnTo>
                  <a:cubicBezTo>
                    <a:pt x="0" y="2922837"/>
                    <a:pt x="55880" y="2978717"/>
                    <a:pt x="124460" y="2978717"/>
                  </a:cubicBezTo>
                  <a:lnTo>
                    <a:pt x="10720300" y="2978717"/>
                  </a:lnTo>
                  <a:cubicBezTo>
                    <a:pt x="10788880" y="2978717"/>
                    <a:pt x="10844761" y="2922837"/>
                    <a:pt x="10844761" y="2854257"/>
                  </a:cubicBezTo>
                  <a:lnTo>
                    <a:pt x="10844761" y="124460"/>
                  </a:lnTo>
                  <a:cubicBezTo>
                    <a:pt x="10844761" y="55880"/>
                    <a:pt x="10788880" y="0"/>
                    <a:pt x="10720300" y="0"/>
                  </a:cubicBezTo>
                  <a:close/>
                </a:path>
              </a:pathLst>
            </a:custGeom>
            <a:solidFill>
              <a:srgbClr val="019D97"/>
            </a:solidFill>
          </p:spPr>
          <p:txBody>
            <a:bodyPr/>
            <a:lstStyle/>
            <a:p>
              <a:endParaRPr lang="en-PH"/>
            </a:p>
          </p:txBody>
        </p:sp>
      </p:grpSp>
      <p:grpSp>
        <p:nvGrpSpPr>
          <p:cNvPr id="20" name="Group 20"/>
          <p:cNvGrpSpPr/>
          <p:nvPr/>
        </p:nvGrpSpPr>
        <p:grpSpPr>
          <a:xfrm>
            <a:off x="7179612" y="2411684"/>
            <a:ext cx="7874800" cy="2655557"/>
            <a:chOff x="0" y="0"/>
            <a:chExt cx="21617241" cy="7289814"/>
          </a:xfrm>
        </p:grpSpPr>
        <p:sp>
          <p:nvSpPr>
            <p:cNvPr id="21" name="Freeform 21"/>
            <p:cNvSpPr/>
            <p:nvPr/>
          </p:nvSpPr>
          <p:spPr>
            <a:xfrm>
              <a:off x="31750" y="31750"/>
              <a:ext cx="21553740" cy="7226313"/>
            </a:xfrm>
            <a:custGeom>
              <a:avLst/>
              <a:gdLst/>
              <a:ahLst/>
              <a:cxnLst/>
              <a:rect l="l" t="t" r="r" b="b"/>
              <a:pathLst>
                <a:path w="21553740" h="7226313">
                  <a:moveTo>
                    <a:pt x="21461031" y="7226313"/>
                  </a:moveTo>
                  <a:lnTo>
                    <a:pt x="92710" y="7226313"/>
                  </a:lnTo>
                  <a:cubicBezTo>
                    <a:pt x="41910" y="7226313"/>
                    <a:pt x="0" y="7184403"/>
                    <a:pt x="0" y="7133603"/>
                  </a:cubicBezTo>
                  <a:lnTo>
                    <a:pt x="0" y="92710"/>
                  </a:lnTo>
                  <a:cubicBezTo>
                    <a:pt x="0" y="41910"/>
                    <a:pt x="41910" y="0"/>
                    <a:pt x="92710" y="0"/>
                  </a:cubicBezTo>
                  <a:lnTo>
                    <a:pt x="21459761" y="0"/>
                  </a:lnTo>
                  <a:cubicBezTo>
                    <a:pt x="21510561" y="0"/>
                    <a:pt x="21552471" y="41910"/>
                    <a:pt x="21552471" y="92710"/>
                  </a:cubicBezTo>
                  <a:lnTo>
                    <a:pt x="21552471" y="7132334"/>
                  </a:lnTo>
                  <a:cubicBezTo>
                    <a:pt x="21553740" y="7184403"/>
                    <a:pt x="21511831" y="7226313"/>
                    <a:pt x="21461031" y="7226313"/>
                  </a:cubicBezTo>
                  <a:close/>
                </a:path>
              </a:pathLst>
            </a:custGeom>
            <a:solidFill>
              <a:srgbClr val="FAFAFA"/>
            </a:solidFill>
          </p:spPr>
          <p:txBody>
            <a:bodyPr/>
            <a:lstStyle/>
            <a:p>
              <a:endParaRPr lang="en-PH"/>
            </a:p>
          </p:txBody>
        </p:sp>
        <p:sp>
          <p:nvSpPr>
            <p:cNvPr id="22" name="Freeform 22"/>
            <p:cNvSpPr/>
            <p:nvPr/>
          </p:nvSpPr>
          <p:spPr>
            <a:xfrm>
              <a:off x="0" y="0"/>
              <a:ext cx="21617240" cy="7289814"/>
            </a:xfrm>
            <a:custGeom>
              <a:avLst/>
              <a:gdLst/>
              <a:ahLst/>
              <a:cxnLst/>
              <a:rect l="l" t="t" r="r" b="b"/>
              <a:pathLst>
                <a:path w="21617240" h="7289814">
                  <a:moveTo>
                    <a:pt x="21492781" y="59690"/>
                  </a:moveTo>
                  <a:cubicBezTo>
                    <a:pt x="21528340" y="59690"/>
                    <a:pt x="21557551" y="88900"/>
                    <a:pt x="21557551" y="124460"/>
                  </a:cubicBezTo>
                  <a:lnTo>
                    <a:pt x="21557551" y="7165353"/>
                  </a:lnTo>
                  <a:cubicBezTo>
                    <a:pt x="21557551" y="7200914"/>
                    <a:pt x="21528340" y="7230124"/>
                    <a:pt x="21492781" y="7230124"/>
                  </a:cubicBezTo>
                  <a:lnTo>
                    <a:pt x="124460" y="7230124"/>
                  </a:lnTo>
                  <a:cubicBezTo>
                    <a:pt x="88900" y="7230124"/>
                    <a:pt x="59690" y="7200914"/>
                    <a:pt x="59690" y="7165353"/>
                  </a:cubicBezTo>
                  <a:lnTo>
                    <a:pt x="59690" y="124460"/>
                  </a:lnTo>
                  <a:cubicBezTo>
                    <a:pt x="59690" y="88900"/>
                    <a:pt x="88900" y="59690"/>
                    <a:pt x="124460" y="59690"/>
                  </a:cubicBezTo>
                  <a:lnTo>
                    <a:pt x="21492781" y="59690"/>
                  </a:lnTo>
                  <a:moveTo>
                    <a:pt x="21492781" y="0"/>
                  </a:moveTo>
                  <a:lnTo>
                    <a:pt x="124460" y="0"/>
                  </a:lnTo>
                  <a:cubicBezTo>
                    <a:pt x="55880" y="0"/>
                    <a:pt x="0" y="55880"/>
                    <a:pt x="0" y="124460"/>
                  </a:cubicBezTo>
                  <a:lnTo>
                    <a:pt x="0" y="7165353"/>
                  </a:lnTo>
                  <a:cubicBezTo>
                    <a:pt x="0" y="7233934"/>
                    <a:pt x="55880" y="7289814"/>
                    <a:pt x="124460" y="7289814"/>
                  </a:cubicBezTo>
                  <a:lnTo>
                    <a:pt x="21492781" y="7289814"/>
                  </a:lnTo>
                  <a:cubicBezTo>
                    <a:pt x="21561361" y="7289814"/>
                    <a:pt x="21617240" y="7233934"/>
                    <a:pt x="21617240" y="7165353"/>
                  </a:cubicBezTo>
                  <a:lnTo>
                    <a:pt x="21617240" y="124460"/>
                  </a:lnTo>
                  <a:cubicBezTo>
                    <a:pt x="21617240" y="55880"/>
                    <a:pt x="21561361" y="0"/>
                    <a:pt x="21492781" y="0"/>
                  </a:cubicBezTo>
                  <a:close/>
                </a:path>
              </a:pathLst>
            </a:custGeom>
            <a:solidFill>
              <a:srgbClr val="019D97"/>
            </a:solidFill>
          </p:spPr>
          <p:txBody>
            <a:bodyPr/>
            <a:lstStyle/>
            <a:p>
              <a:endParaRPr lang="en-PH"/>
            </a:p>
          </p:txBody>
        </p:sp>
      </p:grpSp>
      <p:grpSp>
        <p:nvGrpSpPr>
          <p:cNvPr id="23" name="Group 23"/>
          <p:cNvGrpSpPr/>
          <p:nvPr/>
        </p:nvGrpSpPr>
        <p:grpSpPr>
          <a:xfrm>
            <a:off x="3208712" y="3594246"/>
            <a:ext cx="1973015" cy="1472995"/>
            <a:chOff x="0" y="0"/>
            <a:chExt cx="5416155" cy="4043543"/>
          </a:xfrm>
        </p:grpSpPr>
        <p:sp>
          <p:nvSpPr>
            <p:cNvPr id="24" name="Freeform 24"/>
            <p:cNvSpPr/>
            <p:nvPr/>
          </p:nvSpPr>
          <p:spPr>
            <a:xfrm>
              <a:off x="31750" y="31750"/>
              <a:ext cx="5352655" cy="3980043"/>
            </a:xfrm>
            <a:custGeom>
              <a:avLst/>
              <a:gdLst/>
              <a:ahLst/>
              <a:cxnLst/>
              <a:rect l="l" t="t" r="r" b="b"/>
              <a:pathLst>
                <a:path w="5352655" h="3980043">
                  <a:moveTo>
                    <a:pt x="5259945" y="3980043"/>
                  </a:moveTo>
                  <a:lnTo>
                    <a:pt x="92710" y="3980043"/>
                  </a:lnTo>
                  <a:cubicBezTo>
                    <a:pt x="41910" y="3980043"/>
                    <a:pt x="0" y="3938133"/>
                    <a:pt x="0" y="3887333"/>
                  </a:cubicBezTo>
                  <a:lnTo>
                    <a:pt x="0" y="92710"/>
                  </a:lnTo>
                  <a:cubicBezTo>
                    <a:pt x="0" y="41910"/>
                    <a:pt x="41910" y="0"/>
                    <a:pt x="92710" y="0"/>
                  </a:cubicBezTo>
                  <a:lnTo>
                    <a:pt x="5258675" y="0"/>
                  </a:lnTo>
                  <a:cubicBezTo>
                    <a:pt x="5309475" y="0"/>
                    <a:pt x="5351385" y="41910"/>
                    <a:pt x="5351385" y="92710"/>
                  </a:cubicBezTo>
                  <a:lnTo>
                    <a:pt x="5351385" y="3886063"/>
                  </a:lnTo>
                  <a:cubicBezTo>
                    <a:pt x="5352655" y="3938133"/>
                    <a:pt x="5310745" y="3980043"/>
                    <a:pt x="5259945" y="3980043"/>
                  </a:cubicBezTo>
                  <a:close/>
                </a:path>
              </a:pathLst>
            </a:custGeom>
            <a:solidFill>
              <a:srgbClr val="FAFAFA"/>
            </a:solidFill>
          </p:spPr>
          <p:txBody>
            <a:bodyPr/>
            <a:lstStyle/>
            <a:p>
              <a:endParaRPr lang="en-PH"/>
            </a:p>
          </p:txBody>
        </p:sp>
        <p:sp>
          <p:nvSpPr>
            <p:cNvPr id="25" name="Freeform 25"/>
            <p:cNvSpPr/>
            <p:nvPr/>
          </p:nvSpPr>
          <p:spPr>
            <a:xfrm>
              <a:off x="0" y="0"/>
              <a:ext cx="5416155" cy="4043543"/>
            </a:xfrm>
            <a:custGeom>
              <a:avLst/>
              <a:gdLst/>
              <a:ahLst/>
              <a:cxnLst/>
              <a:rect l="l" t="t" r="r" b="b"/>
              <a:pathLst>
                <a:path w="5416155" h="4043543">
                  <a:moveTo>
                    <a:pt x="5291695" y="59690"/>
                  </a:moveTo>
                  <a:cubicBezTo>
                    <a:pt x="5327255" y="59690"/>
                    <a:pt x="5356465" y="88900"/>
                    <a:pt x="5356465" y="124460"/>
                  </a:cubicBezTo>
                  <a:lnTo>
                    <a:pt x="5356465" y="3919083"/>
                  </a:lnTo>
                  <a:cubicBezTo>
                    <a:pt x="5356465" y="3954643"/>
                    <a:pt x="5327255" y="3983853"/>
                    <a:pt x="5291695" y="3983853"/>
                  </a:cubicBezTo>
                  <a:lnTo>
                    <a:pt x="124460" y="3983853"/>
                  </a:lnTo>
                  <a:cubicBezTo>
                    <a:pt x="88900" y="3983853"/>
                    <a:pt x="59690" y="3954643"/>
                    <a:pt x="59690" y="3919083"/>
                  </a:cubicBezTo>
                  <a:lnTo>
                    <a:pt x="59690" y="124460"/>
                  </a:lnTo>
                  <a:cubicBezTo>
                    <a:pt x="59690" y="88900"/>
                    <a:pt x="88900" y="59690"/>
                    <a:pt x="124460" y="59690"/>
                  </a:cubicBezTo>
                  <a:lnTo>
                    <a:pt x="5291695" y="59690"/>
                  </a:lnTo>
                  <a:moveTo>
                    <a:pt x="5291695" y="0"/>
                  </a:moveTo>
                  <a:lnTo>
                    <a:pt x="124460" y="0"/>
                  </a:lnTo>
                  <a:cubicBezTo>
                    <a:pt x="55880" y="0"/>
                    <a:pt x="0" y="55880"/>
                    <a:pt x="0" y="124460"/>
                  </a:cubicBezTo>
                  <a:lnTo>
                    <a:pt x="0" y="3919083"/>
                  </a:lnTo>
                  <a:cubicBezTo>
                    <a:pt x="0" y="3987663"/>
                    <a:pt x="55880" y="4043543"/>
                    <a:pt x="124460" y="4043543"/>
                  </a:cubicBezTo>
                  <a:lnTo>
                    <a:pt x="5291695" y="4043543"/>
                  </a:lnTo>
                  <a:cubicBezTo>
                    <a:pt x="5360275" y="4043543"/>
                    <a:pt x="5416155" y="3987663"/>
                    <a:pt x="5416155" y="3919083"/>
                  </a:cubicBezTo>
                  <a:lnTo>
                    <a:pt x="5416155" y="124460"/>
                  </a:lnTo>
                  <a:cubicBezTo>
                    <a:pt x="5416155" y="55880"/>
                    <a:pt x="5360275" y="0"/>
                    <a:pt x="5291695" y="0"/>
                  </a:cubicBezTo>
                  <a:close/>
                </a:path>
              </a:pathLst>
            </a:custGeom>
            <a:solidFill>
              <a:srgbClr val="019D97"/>
            </a:solidFill>
          </p:spPr>
          <p:txBody>
            <a:bodyPr/>
            <a:lstStyle/>
            <a:p>
              <a:endParaRPr lang="en-PH"/>
            </a:p>
          </p:txBody>
        </p:sp>
      </p:grpSp>
      <p:grpSp>
        <p:nvGrpSpPr>
          <p:cNvPr id="26" name="Group 26"/>
          <p:cNvGrpSpPr/>
          <p:nvPr/>
        </p:nvGrpSpPr>
        <p:grpSpPr>
          <a:xfrm>
            <a:off x="5181727" y="3594246"/>
            <a:ext cx="986507" cy="1472995"/>
            <a:chOff x="0" y="0"/>
            <a:chExt cx="2708078" cy="4043543"/>
          </a:xfrm>
        </p:grpSpPr>
        <p:sp>
          <p:nvSpPr>
            <p:cNvPr id="27" name="Freeform 27"/>
            <p:cNvSpPr/>
            <p:nvPr/>
          </p:nvSpPr>
          <p:spPr>
            <a:xfrm>
              <a:off x="31750" y="31750"/>
              <a:ext cx="2644578" cy="3980043"/>
            </a:xfrm>
            <a:custGeom>
              <a:avLst/>
              <a:gdLst/>
              <a:ahLst/>
              <a:cxnLst/>
              <a:rect l="l" t="t" r="r" b="b"/>
              <a:pathLst>
                <a:path w="2644578" h="3980043">
                  <a:moveTo>
                    <a:pt x="2551867" y="3980043"/>
                  </a:moveTo>
                  <a:lnTo>
                    <a:pt x="92710" y="3980043"/>
                  </a:lnTo>
                  <a:cubicBezTo>
                    <a:pt x="41910" y="3980043"/>
                    <a:pt x="0" y="3938133"/>
                    <a:pt x="0" y="3887333"/>
                  </a:cubicBezTo>
                  <a:lnTo>
                    <a:pt x="0" y="92710"/>
                  </a:lnTo>
                  <a:cubicBezTo>
                    <a:pt x="0" y="41910"/>
                    <a:pt x="41910" y="0"/>
                    <a:pt x="92710" y="0"/>
                  </a:cubicBezTo>
                  <a:lnTo>
                    <a:pt x="2550598" y="0"/>
                  </a:lnTo>
                  <a:cubicBezTo>
                    <a:pt x="2601398" y="0"/>
                    <a:pt x="2643308" y="41910"/>
                    <a:pt x="2643308" y="92710"/>
                  </a:cubicBezTo>
                  <a:lnTo>
                    <a:pt x="2643308" y="3886063"/>
                  </a:lnTo>
                  <a:cubicBezTo>
                    <a:pt x="2644578" y="3938133"/>
                    <a:pt x="2602667" y="3980043"/>
                    <a:pt x="2551867" y="3980043"/>
                  </a:cubicBezTo>
                  <a:close/>
                </a:path>
              </a:pathLst>
            </a:custGeom>
            <a:solidFill>
              <a:srgbClr val="FAFAFA"/>
            </a:solidFill>
          </p:spPr>
          <p:txBody>
            <a:bodyPr/>
            <a:lstStyle/>
            <a:p>
              <a:endParaRPr lang="en-PH"/>
            </a:p>
          </p:txBody>
        </p:sp>
        <p:sp>
          <p:nvSpPr>
            <p:cNvPr id="28" name="Freeform 28"/>
            <p:cNvSpPr/>
            <p:nvPr/>
          </p:nvSpPr>
          <p:spPr>
            <a:xfrm>
              <a:off x="0" y="0"/>
              <a:ext cx="2708078" cy="4043543"/>
            </a:xfrm>
            <a:custGeom>
              <a:avLst/>
              <a:gdLst/>
              <a:ahLst/>
              <a:cxnLst/>
              <a:rect l="l" t="t" r="r" b="b"/>
              <a:pathLst>
                <a:path w="2708078" h="4043543">
                  <a:moveTo>
                    <a:pt x="2583617" y="59690"/>
                  </a:moveTo>
                  <a:cubicBezTo>
                    <a:pt x="2619178" y="59690"/>
                    <a:pt x="2648388" y="88900"/>
                    <a:pt x="2648388" y="124460"/>
                  </a:cubicBezTo>
                  <a:lnTo>
                    <a:pt x="2648388" y="3919083"/>
                  </a:lnTo>
                  <a:cubicBezTo>
                    <a:pt x="2648388" y="3954643"/>
                    <a:pt x="2619178" y="3983853"/>
                    <a:pt x="2583617" y="3983853"/>
                  </a:cubicBezTo>
                  <a:lnTo>
                    <a:pt x="124460" y="3983853"/>
                  </a:lnTo>
                  <a:cubicBezTo>
                    <a:pt x="88900" y="3983853"/>
                    <a:pt x="59690" y="3954643"/>
                    <a:pt x="59690" y="3919083"/>
                  </a:cubicBezTo>
                  <a:lnTo>
                    <a:pt x="59690" y="124460"/>
                  </a:lnTo>
                  <a:cubicBezTo>
                    <a:pt x="59690" y="88900"/>
                    <a:pt x="88900" y="59690"/>
                    <a:pt x="124460" y="59690"/>
                  </a:cubicBezTo>
                  <a:lnTo>
                    <a:pt x="2583618" y="59690"/>
                  </a:lnTo>
                  <a:moveTo>
                    <a:pt x="2583618" y="0"/>
                  </a:moveTo>
                  <a:lnTo>
                    <a:pt x="124460" y="0"/>
                  </a:lnTo>
                  <a:cubicBezTo>
                    <a:pt x="55880" y="0"/>
                    <a:pt x="0" y="55880"/>
                    <a:pt x="0" y="124460"/>
                  </a:cubicBezTo>
                  <a:lnTo>
                    <a:pt x="0" y="3919083"/>
                  </a:lnTo>
                  <a:cubicBezTo>
                    <a:pt x="0" y="3987663"/>
                    <a:pt x="55880" y="4043543"/>
                    <a:pt x="124460" y="4043543"/>
                  </a:cubicBezTo>
                  <a:lnTo>
                    <a:pt x="2583618" y="4043543"/>
                  </a:lnTo>
                  <a:cubicBezTo>
                    <a:pt x="2652198" y="4043543"/>
                    <a:pt x="2708078" y="3987663"/>
                    <a:pt x="2708078" y="3919083"/>
                  </a:cubicBezTo>
                  <a:lnTo>
                    <a:pt x="2708078" y="124460"/>
                  </a:lnTo>
                  <a:cubicBezTo>
                    <a:pt x="2708078" y="55880"/>
                    <a:pt x="2652198" y="0"/>
                    <a:pt x="2583618" y="0"/>
                  </a:cubicBezTo>
                  <a:close/>
                </a:path>
              </a:pathLst>
            </a:custGeom>
            <a:solidFill>
              <a:srgbClr val="019D97"/>
            </a:solidFill>
          </p:spPr>
          <p:txBody>
            <a:bodyPr/>
            <a:lstStyle/>
            <a:p>
              <a:endParaRPr lang="en-PH"/>
            </a:p>
          </p:txBody>
        </p:sp>
      </p:grpSp>
      <p:grpSp>
        <p:nvGrpSpPr>
          <p:cNvPr id="29" name="Group 29"/>
          <p:cNvGrpSpPr/>
          <p:nvPr/>
        </p:nvGrpSpPr>
        <p:grpSpPr>
          <a:xfrm>
            <a:off x="6168234" y="3594246"/>
            <a:ext cx="986507" cy="1472995"/>
            <a:chOff x="0" y="0"/>
            <a:chExt cx="2708078" cy="4043543"/>
          </a:xfrm>
        </p:grpSpPr>
        <p:sp>
          <p:nvSpPr>
            <p:cNvPr id="30" name="Freeform 30"/>
            <p:cNvSpPr/>
            <p:nvPr/>
          </p:nvSpPr>
          <p:spPr>
            <a:xfrm>
              <a:off x="31750" y="31750"/>
              <a:ext cx="2644578" cy="3980043"/>
            </a:xfrm>
            <a:custGeom>
              <a:avLst/>
              <a:gdLst/>
              <a:ahLst/>
              <a:cxnLst/>
              <a:rect l="l" t="t" r="r" b="b"/>
              <a:pathLst>
                <a:path w="2644578" h="3980043">
                  <a:moveTo>
                    <a:pt x="2551867" y="3980043"/>
                  </a:moveTo>
                  <a:lnTo>
                    <a:pt x="92710" y="3980043"/>
                  </a:lnTo>
                  <a:cubicBezTo>
                    <a:pt x="41910" y="3980043"/>
                    <a:pt x="0" y="3938133"/>
                    <a:pt x="0" y="3887333"/>
                  </a:cubicBezTo>
                  <a:lnTo>
                    <a:pt x="0" y="92710"/>
                  </a:lnTo>
                  <a:cubicBezTo>
                    <a:pt x="0" y="41910"/>
                    <a:pt x="41910" y="0"/>
                    <a:pt x="92710" y="0"/>
                  </a:cubicBezTo>
                  <a:lnTo>
                    <a:pt x="2550598" y="0"/>
                  </a:lnTo>
                  <a:cubicBezTo>
                    <a:pt x="2601398" y="0"/>
                    <a:pt x="2643308" y="41910"/>
                    <a:pt x="2643308" y="92710"/>
                  </a:cubicBezTo>
                  <a:lnTo>
                    <a:pt x="2643308" y="3886063"/>
                  </a:lnTo>
                  <a:cubicBezTo>
                    <a:pt x="2644578" y="3938133"/>
                    <a:pt x="2602667" y="3980043"/>
                    <a:pt x="2551867" y="3980043"/>
                  </a:cubicBezTo>
                  <a:close/>
                </a:path>
              </a:pathLst>
            </a:custGeom>
            <a:solidFill>
              <a:srgbClr val="FAFAFA"/>
            </a:solidFill>
          </p:spPr>
          <p:txBody>
            <a:bodyPr/>
            <a:lstStyle/>
            <a:p>
              <a:endParaRPr lang="en-PH"/>
            </a:p>
          </p:txBody>
        </p:sp>
        <p:sp>
          <p:nvSpPr>
            <p:cNvPr id="31" name="Freeform 31"/>
            <p:cNvSpPr/>
            <p:nvPr/>
          </p:nvSpPr>
          <p:spPr>
            <a:xfrm>
              <a:off x="0" y="0"/>
              <a:ext cx="2708078" cy="4043543"/>
            </a:xfrm>
            <a:custGeom>
              <a:avLst/>
              <a:gdLst/>
              <a:ahLst/>
              <a:cxnLst/>
              <a:rect l="l" t="t" r="r" b="b"/>
              <a:pathLst>
                <a:path w="2708078" h="4043543">
                  <a:moveTo>
                    <a:pt x="2583617" y="59690"/>
                  </a:moveTo>
                  <a:cubicBezTo>
                    <a:pt x="2619178" y="59690"/>
                    <a:pt x="2648388" y="88900"/>
                    <a:pt x="2648388" y="124460"/>
                  </a:cubicBezTo>
                  <a:lnTo>
                    <a:pt x="2648388" y="3919083"/>
                  </a:lnTo>
                  <a:cubicBezTo>
                    <a:pt x="2648388" y="3954643"/>
                    <a:pt x="2619178" y="3983853"/>
                    <a:pt x="2583617" y="3983853"/>
                  </a:cubicBezTo>
                  <a:lnTo>
                    <a:pt x="124460" y="3983853"/>
                  </a:lnTo>
                  <a:cubicBezTo>
                    <a:pt x="88900" y="3983853"/>
                    <a:pt x="59690" y="3954643"/>
                    <a:pt x="59690" y="3919083"/>
                  </a:cubicBezTo>
                  <a:lnTo>
                    <a:pt x="59690" y="124460"/>
                  </a:lnTo>
                  <a:cubicBezTo>
                    <a:pt x="59690" y="88900"/>
                    <a:pt x="88900" y="59690"/>
                    <a:pt x="124460" y="59690"/>
                  </a:cubicBezTo>
                  <a:lnTo>
                    <a:pt x="2583618" y="59690"/>
                  </a:lnTo>
                  <a:moveTo>
                    <a:pt x="2583618" y="0"/>
                  </a:moveTo>
                  <a:lnTo>
                    <a:pt x="124460" y="0"/>
                  </a:lnTo>
                  <a:cubicBezTo>
                    <a:pt x="55880" y="0"/>
                    <a:pt x="0" y="55880"/>
                    <a:pt x="0" y="124460"/>
                  </a:cubicBezTo>
                  <a:lnTo>
                    <a:pt x="0" y="3919083"/>
                  </a:lnTo>
                  <a:cubicBezTo>
                    <a:pt x="0" y="3987663"/>
                    <a:pt x="55880" y="4043543"/>
                    <a:pt x="124460" y="4043543"/>
                  </a:cubicBezTo>
                  <a:lnTo>
                    <a:pt x="2583618" y="4043543"/>
                  </a:lnTo>
                  <a:cubicBezTo>
                    <a:pt x="2652198" y="4043543"/>
                    <a:pt x="2708078" y="3987663"/>
                    <a:pt x="2708078" y="3919083"/>
                  </a:cubicBezTo>
                  <a:lnTo>
                    <a:pt x="2708078" y="124460"/>
                  </a:lnTo>
                  <a:cubicBezTo>
                    <a:pt x="2708078" y="55880"/>
                    <a:pt x="2652198" y="0"/>
                    <a:pt x="2583618" y="0"/>
                  </a:cubicBezTo>
                  <a:close/>
                </a:path>
              </a:pathLst>
            </a:custGeom>
            <a:solidFill>
              <a:srgbClr val="019D97"/>
            </a:solidFill>
          </p:spPr>
          <p:txBody>
            <a:bodyPr/>
            <a:lstStyle/>
            <a:p>
              <a:endParaRPr lang="en-PH"/>
            </a:p>
          </p:txBody>
        </p:sp>
      </p:grpSp>
      <p:sp>
        <p:nvSpPr>
          <p:cNvPr id="32" name="Freeform 32"/>
          <p:cNvSpPr/>
          <p:nvPr/>
        </p:nvSpPr>
        <p:spPr>
          <a:xfrm>
            <a:off x="3704185" y="5511438"/>
            <a:ext cx="3092388" cy="4596794"/>
          </a:xfrm>
          <a:custGeom>
            <a:avLst/>
            <a:gdLst/>
            <a:ahLst/>
            <a:cxnLst/>
            <a:rect l="l" t="t" r="r" b="b"/>
            <a:pathLst>
              <a:path w="3092388" h="4596794">
                <a:moveTo>
                  <a:pt x="0" y="0"/>
                </a:moveTo>
                <a:lnTo>
                  <a:pt x="3092389" y="0"/>
                </a:lnTo>
                <a:lnTo>
                  <a:pt x="3092389" y="4596794"/>
                </a:lnTo>
                <a:lnTo>
                  <a:pt x="0" y="459679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33" name="TextBox 33"/>
          <p:cNvSpPr txBox="1"/>
          <p:nvPr/>
        </p:nvSpPr>
        <p:spPr>
          <a:xfrm>
            <a:off x="6932382" y="1526153"/>
            <a:ext cx="3564559" cy="669909"/>
          </a:xfrm>
          <a:prstGeom prst="rect">
            <a:avLst/>
          </a:prstGeom>
        </p:spPr>
        <p:txBody>
          <a:bodyPr lIns="0" tIns="0" rIns="0" bIns="0" rtlCol="0" anchor="t">
            <a:spAutoFit/>
          </a:bodyPr>
          <a:lstStyle/>
          <a:p>
            <a:pPr algn="ctr">
              <a:lnSpc>
                <a:spcPts val="5000"/>
              </a:lnSpc>
            </a:pPr>
            <a:r>
              <a:rPr lang="en-US" sz="5000" b="1">
                <a:solidFill>
                  <a:srgbClr val="019D97"/>
                </a:solidFill>
                <a:latin typeface="Big Shoulders Display Bold"/>
                <a:ea typeface="Big Shoulders Display Bold"/>
                <a:cs typeface="Big Shoulders Display Bold"/>
                <a:sym typeface="Big Shoulders Display Bold"/>
              </a:rPr>
              <a:t>FORMAT</a:t>
            </a:r>
          </a:p>
        </p:txBody>
      </p:sp>
      <p:sp>
        <p:nvSpPr>
          <p:cNvPr id="34" name="TextBox 34"/>
          <p:cNvSpPr txBox="1"/>
          <p:nvPr/>
        </p:nvSpPr>
        <p:spPr>
          <a:xfrm>
            <a:off x="3296708" y="5289669"/>
            <a:ext cx="1796567" cy="390157"/>
          </a:xfrm>
          <a:prstGeom prst="rect">
            <a:avLst/>
          </a:prstGeom>
        </p:spPr>
        <p:txBody>
          <a:bodyPr lIns="0" tIns="0" rIns="0" bIns="0" rtlCol="0" anchor="t">
            <a:spAutoFit/>
          </a:bodyPr>
          <a:lstStyle/>
          <a:p>
            <a:pPr algn="ctr">
              <a:lnSpc>
                <a:spcPts val="3199"/>
              </a:lnSpc>
            </a:pPr>
            <a:r>
              <a:rPr lang="en-US" sz="2285">
                <a:solidFill>
                  <a:srgbClr val="000000"/>
                </a:solidFill>
                <a:latin typeface="Code Pro"/>
                <a:ea typeface="Code Pro"/>
                <a:cs typeface="Code Pro"/>
                <a:sym typeface="Code Pro"/>
              </a:rPr>
              <a:t>4 bits</a:t>
            </a:r>
          </a:p>
        </p:txBody>
      </p:sp>
      <p:sp>
        <p:nvSpPr>
          <p:cNvPr id="35" name="TextBox 35"/>
          <p:cNvSpPr txBox="1"/>
          <p:nvPr/>
        </p:nvSpPr>
        <p:spPr>
          <a:xfrm>
            <a:off x="5221304" y="5292547"/>
            <a:ext cx="898283" cy="390157"/>
          </a:xfrm>
          <a:prstGeom prst="rect">
            <a:avLst/>
          </a:prstGeom>
        </p:spPr>
        <p:txBody>
          <a:bodyPr lIns="0" tIns="0" rIns="0" bIns="0" rtlCol="0" anchor="t">
            <a:spAutoFit/>
          </a:bodyPr>
          <a:lstStyle/>
          <a:p>
            <a:pPr algn="ctr">
              <a:lnSpc>
                <a:spcPts val="3199"/>
              </a:lnSpc>
            </a:pPr>
            <a:r>
              <a:rPr lang="en-US" sz="2285">
                <a:solidFill>
                  <a:srgbClr val="000000"/>
                </a:solidFill>
                <a:latin typeface="Code Pro"/>
                <a:ea typeface="Code Pro"/>
                <a:cs typeface="Code Pro"/>
                <a:sym typeface="Code Pro"/>
              </a:rPr>
              <a:t>2 bits</a:t>
            </a:r>
          </a:p>
        </p:txBody>
      </p:sp>
      <p:sp>
        <p:nvSpPr>
          <p:cNvPr id="36" name="TextBox 36"/>
          <p:cNvSpPr txBox="1"/>
          <p:nvPr/>
        </p:nvSpPr>
        <p:spPr>
          <a:xfrm>
            <a:off x="6211391" y="5292547"/>
            <a:ext cx="898283" cy="390157"/>
          </a:xfrm>
          <a:prstGeom prst="rect">
            <a:avLst/>
          </a:prstGeom>
        </p:spPr>
        <p:txBody>
          <a:bodyPr lIns="0" tIns="0" rIns="0" bIns="0" rtlCol="0" anchor="t">
            <a:spAutoFit/>
          </a:bodyPr>
          <a:lstStyle/>
          <a:p>
            <a:pPr algn="ctr">
              <a:lnSpc>
                <a:spcPts val="3199"/>
              </a:lnSpc>
            </a:pPr>
            <a:r>
              <a:rPr lang="en-US" sz="2285">
                <a:solidFill>
                  <a:srgbClr val="000000"/>
                </a:solidFill>
                <a:latin typeface="Code Pro"/>
                <a:ea typeface="Code Pro"/>
                <a:cs typeface="Code Pro"/>
                <a:sym typeface="Code Pro"/>
              </a:rPr>
              <a:t>2 bits</a:t>
            </a:r>
          </a:p>
        </p:txBody>
      </p:sp>
      <p:sp>
        <p:nvSpPr>
          <p:cNvPr id="37" name="TextBox 37"/>
          <p:cNvSpPr txBox="1"/>
          <p:nvPr/>
        </p:nvSpPr>
        <p:spPr>
          <a:xfrm>
            <a:off x="7236053" y="5292547"/>
            <a:ext cx="7698115" cy="390157"/>
          </a:xfrm>
          <a:prstGeom prst="rect">
            <a:avLst/>
          </a:prstGeom>
        </p:spPr>
        <p:txBody>
          <a:bodyPr lIns="0" tIns="0" rIns="0" bIns="0" rtlCol="0" anchor="t">
            <a:spAutoFit/>
          </a:bodyPr>
          <a:lstStyle/>
          <a:p>
            <a:pPr algn="ctr">
              <a:lnSpc>
                <a:spcPts val="3199"/>
              </a:lnSpc>
            </a:pPr>
            <a:r>
              <a:rPr lang="en-US" sz="2285">
                <a:solidFill>
                  <a:srgbClr val="000000"/>
                </a:solidFill>
                <a:latin typeface="Code Pro"/>
                <a:ea typeface="Code Pro"/>
                <a:cs typeface="Code Pro"/>
                <a:sym typeface="Code Pro"/>
              </a:rPr>
              <a:t>16 bits</a:t>
            </a:r>
          </a:p>
        </p:txBody>
      </p:sp>
      <p:sp>
        <p:nvSpPr>
          <p:cNvPr id="38" name="TextBox 38"/>
          <p:cNvSpPr txBox="1"/>
          <p:nvPr/>
        </p:nvSpPr>
        <p:spPr>
          <a:xfrm>
            <a:off x="3296708" y="2432602"/>
            <a:ext cx="3699129" cy="1009516"/>
          </a:xfrm>
          <a:prstGeom prst="rect">
            <a:avLst/>
          </a:prstGeom>
        </p:spPr>
        <p:txBody>
          <a:bodyPr lIns="0" tIns="0" rIns="0" bIns="0" rtlCol="0" anchor="t">
            <a:spAutoFit/>
          </a:bodyPr>
          <a:lstStyle/>
          <a:p>
            <a:pPr marL="0" lvl="0" indent="0" algn="ctr">
              <a:lnSpc>
                <a:spcPts val="2632"/>
              </a:lnSpc>
              <a:spcBef>
                <a:spcPct val="0"/>
              </a:spcBef>
            </a:pPr>
            <a:r>
              <a:rPr lang="en-US" sz="1880" b="1">
                <a:solidFill>
                  <a:srgbClr val="3F4042"/>
                </a:solidFill>
                <a:latin typeface="Poppins Bold"/>
                <a:ea typeface="Poppins Bold"/>
                <a:cs typeface="Poppins Bold"/>
                <a:sym typeface="Poppins Bold"/>
              </a:rPr>
              <a:t>Opcode</a:t>
            </a:r>
            <a:r>
              <a:rPr lang="en-US" sz="1880">
                <a:solidFill>
                  <a:srgbClr val="3F4042"/>
                </a:solidFill>
                <a:latin typeface="Poppins"/>
                <a:ea typeface="Poppins"/>
                <a:cs typeface="Poppins"/>
                <a:sym typeface="Poppins"/>
              </a:rPr>
              <a:t>: Represents a specific machine language instruction in a computer program.</a:t>
            </a:r>
          </a:p>
        </p:txBody>
      </p:sp>
      <p:sp>
        <p:nvSpPr>
          <p:cNvPr id="39" name="TextBox 39"/>
          <p:cNvSpPr txBox="1"/>
          <p:nvPr/>
        </p:nvSpPr>
        <p:spPr>
          <a:xfrm>
            <a:off x="7253252" y="3206130"/>
            <a:ext cx="7698115" cy="1009516"/>
          </a:xfrm>
          <a:prstGeom prst="rect">
            <a:avLst/>
          </a:prstGeom>
        </p:spPr>
        <p:txBody>
          <a:bodyPr lIns="0" tIns="0" rIns="0" bIns="0" rtlCol="0" anchor="t">
            <a:spAutoFit/>
          </a:bodyPr>
          <a:lstStyle/>
          <a:p>
            <a:pPr marL="0" lvl="0" indent="0" algn="ctr">
              <a:lnSpc>
                <a:spcPts val="2632"/>
              </a:lnSpc>
              <a:spcBef>
                <a:spcPct val="0"/>
              </a:spcBef>
            </a:pPr>
            <a:r>
              <a:rPr lang="en-US" sz="1880" b="1">
                <a:solidFill>
                  <a:srgbClr val="3F4042"/>
                </a:solidFill>
                <a:latin typeface="Poppins Bold"/>
                <a:ea typeface="Poppins Bold"/>
                <a:cs typeface="Poppins Bold"/>
                <a:sym typeface="Poppins Bold"/>
              </a:rPr>
              <a:t>Operand</a:t>
            </a:r>
            <a:r>
              <a:rPr lang="en-US" sz="1880">
                <a:solidFill>
                  <a:srgbClr val="3F4042"/>
                </a:solidFill>
                <a:latin typeface="Poppins"/>
                <a:ea typeface="Poppins"/>
                <a:cs typeface="Poppins"/>
                <a:sym typeface="Poppins"/>
              </a:rPr>
              <a:t>: Represents a data value or memory location that is manipulated or operated on by an instruction in a computer program.</a:t>
            </a:r>
          </a:p>
        </p:txBody>
      </p:sp>
      <p:sp>
        <p:nvSpPr>
          <p:cNvPr id="40" name="TextBox 40"/>
          <p:cNvSpPr txBox="1"/>
          <p:nvPr/>
        </p:nvSpPr>
        <p:spPr>
          <a:xfrm>
            <a:off x="3282230" y="4111853"/>
            <a:ext cx="1796567" cy="390157"/>
          </a:xfrm>
          <a:prstGeom prst="rect">
            <a:avLst/>
          </a:prstGeom>
        </p:spPr>
        <p:txBody>
          <a:bodyPr lIns="0" tIns="0" rIns="0" bIns="0" rtlCol="0" anchor="t">
            <a:spAutoFit/>
          </a:bodyPr>
          <a:lstStyle/>
          <a:p>
            <a:pPr algn="ctr">
              <a:lnSpc>
                <a:spcPts val="3199"/>
              </a:lnSpc>
            </a:pPr>
            <a:r>
              <a:rPr lang="en-US" sz="2285">
                <a:solidFill>
                  <a:srgbClr val="000000"/>
                </a:solidFill>
                <a:latin typeface="Code Pro"/>
                <a:ea typeface="Code Pro"/>
                <a:cs typeface="Code Pro"/>
                <a:sym typeface="Code Pro"/>
              </a:rPr>
              <a:t>Operation</a:t>
            </a:r>
          </a:p>
        </p:txBody>
      </p:sp>
      <p:sp>
        <p:nvSpPr>
          <p:cNvPr id="41" name="TextBox 41"/>
          <p:cNvSpPr txBox="1"/>
          <p:nvPr/>
        </p:nvSpPr>
        <p:spPr>
          <a:xfrm>
            <a:off x="5177192" y="4020276"/>
            <a:ext cx="966167" cy="582836"/>
          </a:xfrm>
          <a:prstGeom prst="rect">
            <a:avLst/>
          </a:prstGeom>
        </p:spPr>
        <p:txBody>
          <a:bodyPr lIns="0" tIns="0" rIns="0" bIns="0" rtlCol="0" anchor="t">
            <a:spAutoFit/>
          </a:bodyPr>
          <a:lstStyle/>
          <a:p>
            <a:pPr algn="ctr">
              <a:lnSpc>
                <a:spcPts val="2345"/>
              </a:lnSpc>
            </a:pPr>
            <a:r>
              <a:rPr lang="en-US" sz="1675">
                <a:solidFill>
                  <a:srgbClr val="000000"/>
                </a:solidFill>
                <a:latin typeface="Code Pro"/>
                <a:ea typeface="Code Pro"/>
                <a:cs typeface="Code Pro"/>
                <a:sym typeface="Code Pro"/>
              </a:rPr>
              <a:t>Address mode</a:t>
            </a:r>
          </a:p>
        </p:txBody>
      </p:sp>
      <p:sp>
        <p:nvSpPr>
          <p:cNvPr id="42" name="TextBox 42"/>
          <p:cNvSpPr txBox="1"/>
          <p:nvPr/>
        </p:nvSpPr>
        <p:spPr>
          <a:xfrm>
            <a:off x="6178405" y="4108865"/>
            <a:ext cx="966167" cy="424707"/>
          </a:xfrm>
          <a:prstGeom prst="rect">
            <a:avLst/>
          </a:prstGeom>
        </p:spPr>
        <p:txBody>
          <a:bodyPr lIns="0" tIns="0" rIns="0" bIns="0" rtlCol="0" anchor="t">
            <a:spAutoFit/>
          </a:bodyPr>
          <a:lstStyle/>
          <a:p>
            <a:pPr algn="ctr">
              <a:lnSpc>
                <a:spcPts val="1785"/>
              </a:lnSpc>
            </a:pPr>
            <a:r>
              <a:rPr lang="en-US" sz="1275">
                <a:solidFill>
                  <a:srgbClr val="000000"/>
                </a:solidFill>
                <a:latin typeface="Code Pro"/>
                <a:ea typeface="Code Pro"/>
                <a:cs typeface="Code Pro"/>
                <a:sym typeface="Code Pro"/>
              </a:rPr>
              <a:t>Register addressing</a:t>
            </a:r>
          </a:p>
        </p:txBody>
      </p:sp>
      <p:sp>
        <p:nvSpPr>
          <p:cNvPr id="43" name="TextBox 43"/>
          <p:cNvSpPr txBox="1"/>
          <p:nvPr/>
        </p:nvSpPr>
        <p:spPr>
          <a:xfrm>
            <a:off x="3972909" y="6351379"/>
            <a:ext cx="2554941" cy="1671768"/>
          </a:xfrm>
          <a:prstGeom prst="rect">
            <a:avLst/>
          </a:prstGeom>
        </p:spPr>
        <p:txBody>
          <a:bodyPr lIns="0" tIns="0" rIns="0" bIns="0" rtlCol="0" anchor="t">
            <a:spAutoFit/>
          </a:bodyPr>
          <a:lstStyle/>
          <a:p>
            <a:pPr algn="ctr">
              <a:lnSpc>
                <a:spcPts val="3374"/>
              </a:lnSpc>
            </a:pPr>
            <a:r>
              <a:rPr lang="en-US" sz="2410">
                <a:solidFill>
                  <a:srgbClr val="019D97"/>
                </a:solidFill>
                <a:latin typeface="Alatsi"/>
                <a:ea typeface="Alatsi"/>
                <a:cs typeface="Alatsi"/>
                <a:sym typeface="Alatsi"/>
              </a:rPr>
              <a:t>Control unit will check the opcode to see what action it defines.</a:t>
            </a:r>
          </a:p>
        </p:txBody>
      </p:sp>
      <p:sp>
        <p:nvSpPr>
          <p:cNvPr id="44" name="TextBox 44"/>
          <p:cNvSpPr txBox="1"/>
          <p:nvPr/>
        </p:nvSpPr>
        <p:spPr>
          <a:xfrm>
            <a:off x="3296708" y="8345256"/>
            <a:ext cx="3728205" cy="429627"/>
          </a:xfrm>
          <a:prstGeom prst="rect">
            <a:avLst/>
          </a:prstGeom>
        </p:spPr>
        <p:txBody>
          <a:bodyPr lIns="0" tIns="0" rIns="0" bIns="0" rtlCol="0" anchor="t">
            <a:spAutoFit/>
          </a:bodyPr>
          <a:lstStyle/>
          <a:p>
            <a:pPr algn="ctr">
              <a:lnSpc>
                <a:spcPts val="3555"/>
              </a:lnSpc>
            </a:pPr>
            <a:r>
              <a:rPr lang="en-US" sz="2539">
                <a:solidFill>
                  <a:srgbClr val="019D97"/>
                </a:solidFill>
                <a:latin typeface="Alatsi"/>
                <a:ea typeface="Alatsi"/>
                <a:cs typeface="Alatsi"/>
                <a:sym typeface="Alatsi"/>
              </a:rPr>
              <a:t>CU      [CIR(23:16]</a:t>
            </a:r>
          </a:p>
        </p:txBody>
      </p:sp>
      <p:sp>
        <p:nvSpPr>
          <p:cNvPr id="45" name="AutoShape 45"/>
          <p:cNvSpPr/>
          <p:nvPr/>
        </p:nvSpPr>
        <p:spPr>
          <a:xfrm flipH="1">
            <a:off x="4480545" y="8583882"/>
            <a:ext cx="257979" cy="0"/>
          </a:xfrm>
          <a:prstGeom prst="line">
            <a:avLst/>
          </a:prstGeom>
          <a:ln w="28575" cap="rnd">
            <a:solidFill>
              <a:srgbClr val="642EC7"/>
            </a:solidFill>
            <a:prstDash val="solid"/>
            <a:headEnd type="none" w="sm" len="sm"/>
            <a:tailEnd type="arrow" w="med" len="sm"/>
          </a:ln>
        </p:spPr>
        <p:txBody>
          <a:bodyPr/>
          <a:lstStyle/>
          <a:p>
            <a:endParaRPr lang="en-PH"/>
          </a:p>
        </p:txBody>
      </p:sp>
      <p:sp>
        <p:nvSpPr>
          <p:cNvPr id="46" name="TextBox 46"/>
          <p:cNvSpPr txBox="1"/>
          <p:nvPr/>
        </p:nvSpPr>
        <p:spPr>
          <a:xfrm>
            <a:off x="112678" y="285383"/>
            <a:ext cx="8469162" cy="436715"/>
          </a:xfrm>
          <a:prstGeom prst="rect">
            <a:avLst/>
          </a:prstGeom>
        </p:spPr>
        <p:txBody>
          <a:bodyPr lIns="0" tIns="0" rIns="0" bIns="0" rtlCol="0" anchor="t">
            <a:spAutoFit/>
          </a:bodyPr>
          <a:lstStyle/>
          <a:p>
            <a:pPr marL="0" lvl="0" indent="0" algn="l">
              <a:lnSpc>
                <a:spcPts val="3252"/>
              </a:lnSpc>
              <a:spcBef>
                <a:spcPct val="0"/>
              </a:spcBef>
            </a:pPr>
            <a:r>
              <a:rPr lang="en-US" sz="2904" b="1" spc="-87">
                <a:solidFill>
                  <a:srgbClr val="FFFFFF"/>
                </a:solidFill>
                <a:latin typeface="Poppins Bold"/>
                <a:ea typeface="Poppins Bold"/>
                <a:cs typeface="Poppins Bold"/>
                <a:sym typeface="Poppins Bold"/>
              </a:rPr>
              <a:t>6.1 Machine Code: The Language of Computers</a:t>
            </a:r>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2100521" y="3345780"/>
            <a:ext cx="6894599" cy="6325357"/>
            <a:chOff x="0" y="0"/>
            <a:chExt cx="1815861" cy="1665938"/>
          </a:xfrm>
        </p:grpSpPr>
        <p:sp>
          <p:nvSpPr>
            <p:cNvPr id="7" name="Freeform 7"/>
            <p:cNvSpPr/>
            <p:nvPr/>
          </p:nvSpPr>
          <p:spPr>
            <a:xfrm>
              <a:off x="0" y="0"/>
              <a:ext cx="1815861" cy="1665938"/>
            </a:xfrm>
            <a:custGeom>
              <a:avLst/>
              <a:gdLst/>
              <a:ahLst/>
              <a:cxnLst/>
              <a:rect l="l" t="t" r="r" b="b"/>
              <a:pathLst>
                <a:path w="1815861" h="1665938">
                  <a:moveTo>
                    <a:pt x="57268" y="0"/>
                  </a:moveTo>
                  <a:lnTo>
                    <a:pt x="1758594" y="0"/>
                  </a:lnTo>
                  <a:cubicBezTo>
                    <a:pt x="1773782" y="0"/>
                    <a:pt x="1788348" y="6034"/>
                    <a:pt x="1799088" y="16773"/>
                  </a:cubicBezTo>
                  <a:cubicBezTo>
                    <a:pt x="1809828" y="27513"/>
                    <a:pt x="1815861" y="42079"/>
                    <a:pt x="1815861" y="57268"/>
                  </a:cubicBezTo>
                  <a:lnTo>
                    <a:pt x="1815861" y="1608670"/>
                  </a:lnTo>
                  <a:cubicBezTo>
                    <a:pt x="1815861" y="1623858"/>
                    <a:pt x="1809828" y="1638425"/>
                    <a:pt x="1799088" y="1649164"/>
                  </a:cubicBezTo>
                  <a:cubicBezTo>
                    <a:pt x="1788348" y="1659904"/>
                    <a:pt x="1773782" y="1665938"/>
                    <a:pt x="1758594" y="1665938"/>
                  </a:cubicBezTo>
                  <a:lnTo>
                    <a:pt x="57268" y="1665938"/>
                  </a:lnTo>
                  <a:cubicBezTo>
                    <a:pt x="25640" y="1665938"/>
                    <a:pt x="0" y="1640298"/>
                    <a:pt x="0" y="1608670"/>
                  </a:cubicBezTo>
                  <a:lnTo>
                    <a:pt x="0" y="57268"/>
                  </a:lnTo>
                  <a:cubicBezTo>
                    <a:pt x="0" y="42079"/>
                    <a:pt x="6034" y="27513"/>
                    <a:pt x="16773" y="16773"/>
                  </a:cubicBezTo>
                  <a:cubicBezTo>
                    <a:pt x="27513" y="6034"/>
                    <a:pt x="42079" y="0"/>
                    <a:pt x="57268" y="0"/>
                  </a:cubicBezTo>
                  <a:close/>
                </a:path>
              </a:pathLst>
            </a:custGeom>
            <a:solidFill>
              <a:srgbClr val="EFEFEF"/>
            </a:solidFill>
          </p:spPr>
          <p:txBody>
            <a:bodyPr/>
            <a:lstStyle/>
            <a:p>
              <a:endParaRPr lang="en-PH"/>
            </a:p>
          </p:txBody>
        </p:sp>
        <p:sp>
          <p:nvSpPr>
            <p:cNvPr id="8" name="TextBox 8"/>
            <p:cNvSpPr txBox="1"/>
            <p:nvPr/>
          </p:nvSpPr>
          <p:spPr>
            <a:xfrm>
              <a:off x="0" y="-38100"/>
              <a:ext cx="1815861" cy="1704038"/>
            </a:xfrm>
            <a:prstGeom prst="rect">
              <a:avLst/>
            </a:prstGeom>
          </p:spPr>
          <p:txBody>
            <a:bodyPr lIns="50800" tIns="50800" rIns="50800" bIns="50800" rtlCol="0" anchor="ctr"/>
            <a:lstStyle/>
            <a:p>
              <a:pPr algn="ctr">
                <a:lnSpc>
                  <a:spcPts val="2226"/>
                </a:lnSpc>
              </a:pPr>
              <a:endParaRPr/>
            </a:p>
          </p:txBody>
        </p:sp>
      </p:grpSp>
      <p:grpSp>
        <p:nvGrpSpPr>
          <p:cNvPr id="9" name="Group 9"/>
          <p:cNvGrpSpPr/>
          <p:nvPr/>
        </p:nvGrpSpPr>
        <p:grpSpPr>
          <a:xfrm>
            <a:off x="3124951" y="4756593"/>
            <a:ext cx="5162175" cy="4461047"/>
            <a:chOff x="0" y="0"/>
            <a:chExt cx="6882900" cy="5948063"/>
          </a:xfrm>
        </p:grpSpPr>
        <p:grpSp>
          <p:nvGrpSpPr>
            <p:cNvPr id="10" name="Group 10"/>
            <p:cNvGrpSpPr/>
            <p:nvPr/>
          </p:nvGrpSpPr>
          <p:grpSpPr>
            <a:xfrm>
              <a:off x="554096" y="432595"/>
              <a:ext cx="1465730" cy="1465730"/>
              <a:chOff x="0" y="0"/>
              <a:chExt cx="1913890" cy="1913890"/>
            </a:xfrm>
          </p:grpSpPr>
          <p:sp>
            <p:nvSpPr>
              <p:cNvPr id="11" name="Freeform 11"/>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2" name="Freeform 12"/>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3" name="Group 13"/>
            <p:cNvGrpSpPr/>
            <p:nvPr/>
          </p:nvGrpSpPr>
          <p:grpSpPr>
            <a:xfrm>
              <a:off x="2019825" y="432595"/>
              <a:ext cx="1465730" cy="1465730"/>
              <a:chOff x="0" y="0"/>
              <a:chExt cx="1913890" cy="1913890"/>
            </a:xfrm>
          </p:grpSpPr>
          <p:sp>
            <p:nvSpPr>
              <p:cNvPr id="14" name="Freeform 14"/>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5" name="Freeform 15"/>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6" name="Group 16"/>
            <p:cNvGrpSpPr/>
            <p:nvPr/>
          </p:nvGrpSpPr>
          <p:grpSpPr>
            <a:xfrm>
              <a:off x="3485555" y="432595"/>
              <a:ext cx="1465730" cy="1465730"/>
              <a:chOff x="0" y="0"/>
              <a:chExt cx="1913890" cy="1913890"/>
            </a:xfrm>
          </p:grpSpPr>
          <p:sp>
            <p:nvSpPr>
              <p:cNvPr id="17" name="Freeform 17"/>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8" name="Freeform 18"/>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sp>
          <p:nvSpPr>
            <p:cNvPr id="19" name="Freeform 19"/>
            <p:cNvSpPr/>
            <p:nvPr/>
          </p:nvSpPr>
          <p:spPr>
            <a:xfrm>
              <a:off x="2249886" y="2418634"/>
              <a:ext cx="1229019" cy="1826920"/>
            </a:xfrm>
            <a:custGeom>
              <a:avLst/>
              <a:gdLst/>
              <a:ahLst/>
              <a:cxnLst/>
              <a:rect l="l" t="t" r="r" b="b"/>
              <a:pathLst>
                <a:path w="1229019" h="1826920">
                  <a:moveTo>
                    <a:pt x="0" y="0"/>
                  </a:moveTo>
                  <a:lnTo>
                    <a:pt x="1229019" y="0"/>
                  </a:lnTo>
                  <a:lnTo>
                    <a:pt x="1229019" y="1826920"/>
                  </a:lnTo>
                  <a:lnTo>
                    <a:pt x="0" y="182692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20" name="Group 20"/>
            <p:cNvGrpSpPr/>
            <p:nvPr/>
          </p:nvGrpSpPr>
          <p:grpSpPr>
            <a:xfrm>
              <a:off x="1465730" y="4482333"/>
              <a:ext cx="1465730" cy="1465730"/>
              <a:chOff x="0" y="0"/>
              <a:chExt cx="1913890" cy="1913890"/>
            </a:xfrm>
          </p:grpSpPr>
          <p:sp>
            <p:nvSpPr>
              <p:cNvPr id="21" name="Freeform 21"/>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2" name="Freeform 22"/>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23" name="Group 23"/>
            <p:cNvGrpSpPr/>
            <p:nvPr/>
          </p:nvGrpSpPr>
          <p:grpSpPr>
            <a:xfrm>
              <a:off x="2931459" y="4482333"/>
              <a:ext cx="1465730" cy="1465730"/>
              <a:chOff x="0" y="0"/>
              <a:chExt cx="1913890" cy="1913890"/>
            </a:xfrm>
          </p:grpSpPr>
          <p:sp>
            <p:nvSpPr>
              <p:cNvPr id="24" name="Freeform 24"/>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5" name="Freeform 25"/>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26" name="Group 26"/>
            <p:cNvGrpSpPr/>
            <p:nvPr/>
          </p:nvGrpSpPr>
          <p:grpSpPr>
            <a:xfrm>
              <a:off x="4397189" y="4482333"/>
              <a:ext cx="1465730" cy="1465730"/>
              <a:chOff x="0" y="0"/>
              <a:chExt cx="1913890" cy="1913890"/>
            </a:xfrm>
          </p:grpSpPr>
          <p:sp>
            <p:nvSpPr>
              <p:cNvPr id="27" name="Freeform 27"/>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8" name="Freeform 28"/>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29" name="Group 29"/>
            <p:cNvGrpSpPr/>
            <p:nvPr/>
          </p:nvGrpSpPr>
          <p:grpSpPr>
            <a:xfrm>
              <a:off x="0" y="4482333"/>
              <a:ext cx="1465730" cy="1465730"/>
              <a:chOff x="0" y="0"/>
              <a:chExt cx="1913890" cy="1913890"/>
            </a:xfrm>
          </p:grpSpPr>
          <p:sp>
            <p:nvSpPr>
              <p:cNvPr id="30" name="Freeform 30"/>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1" name="Freeform 31"/>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sp>
          <p:nvSpPr>
            <p:cNvPr id="32" name="Freeform 32"/>
            <p:cNvSpPr/>
            <p:nvPr/>
          </p:nvSpPr>
          <p:spPr>
            <a:xfrm rot="-1478470">
              <a:off x="3076317" y="1388955"/>
              <a:ext cx="1257877" cy="850640"/>
            </a:xfrm>
            <a:custGeom>
              <a:avLst/>
              <a:gdLst/>
              <a:ahLst/>
              <a:cxnLst/>
              <a:rect l="l" t="t" r="r" b="b"/>
              <a:pathLst>
                <a:path w="1257877" h="850640">
                  <a:moveTo>
                    <a:pt x="0" y="0"/>
                  </a:moveTo>
                  <a:lnTo>
                    <a:pt x="1257878" y="0"/>
                  </a:lnTo>
                  <a:lnTo>
                    <a:pt x="1257878" y="850640"/>
                  </a:lnTo>
                  <a:lnTo>
                    <a:pt x="0" y="8506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33" name="TextBox 33"/>
            <p:cNvSpPr txBox="1"/>
            <p:nvPr/>
          </p:nvSpPr>
          <p:spPr>
            <a:xfrm>
              <a:off x="4162246" y="-57150"/>
              <a:ext cx="112346" cy="475292"/>
            </a:xfrm>
            <a:prstGeom prst="rect">
              <a:avLst/>
            </a:prstGeom>
          </p:spPr>
          <p:txBody>
            <a:bodyPr lIns="0" tIns="0" rIns="0" bIns="0" rtlCol="0" anchor="t">
              <a:spAutoFit/>
            </a:bodyPr>
            <a:lstStyle/>
            <a:p>
              <a:pPr algn="ctr">
                <a:lnSpc>
                  <a:spcPts val="2894"/>
                </a:lnSpc>
              </a:pPr>
              <a:r>
                <a:rPr lang="en-US" sz="2067">
                  <a:solidFill>
                    <a:srgbClr val="642EC7"/>
                  </a:solidFill>
                  <a:latin typeface="Poppins"/>
                  <a:ea typeface="Poppins"/>
                  <a:cs typeface="Poppins"/>
                  <a:sym typeface="Poppins"/>
                </a:rPr>
                <a:t>1</a:t>
              </a:r>
            </a:p>
          </p:txBody>
        </p:sp>
        <p:sp>
          <p:nvSpPr>
            <p:cNvPr id="34" name="TextBox 34"/>
            <p:cNvSpPr txBox="1"/>
            <p:nvPr/>
          </p:nvSpPr>
          <p:spPr>
            <a:xfrm>
              <a:off x="2565330" y="-57150"/>
              <a:ext cx="201325" cy="475283"/>
            </a:xfrm>
            <a:prstGeom prst="rect">
              <a:avLst/>
            </a:prstGeom>
          </p:spPr>
          <p:txBody>
            <a:bodyPr lIns="0" tIns="0" rIns="0" bIns="0" rtlCol="0" anchor="t">
              <a:spAutoFit/>
            </a:bodyPr>
            <a:lstStyle/>
            <a:p>
              <a:pPr algn="ctr">
                <a:lnSpc>
                  <a:spcPts val="2894"/>
                </a:lnSpc>
              </a:pPr>
              <a:r>
                <a:rPr lang="en-US" sz="2067">
                  <a:solidFill>
                    <a:srgbClr val="642EC7"/>
                  </a:solidFill>
                  <a:latin typeface="Poppins"/>
                  <a:ea typeface="Poppins"/>
                  <a:cs typeface="Poppins"/>
                  <a:sym typeface="Poppins"/>
                </a:rPr>
                <a:t>2</a:t>
              </a:r>
            </a:p>
          </p:txBody>
        </p:sp>
        <p:sp>
          <p:nvSpPr>
            <p:cNvPr id="35" name="TextBox 35"/>
            <p:cNvSpPr txBox="1"/>
            <p:nvPr/>
          </p:nvSpPr>
          <p:spPr>
            <a:xfrm>
              <a:off x="1176852" y="-57150"/>
              <a:ext cx="220217" cy="475283"/>
            </a:xfrm>
            <a:prstGeom prst="rect">
              <a:avLst/>
            </a:prstGeom>
          </p:spPr>
          <p:txBody>
            <a:bodyPr lIns="0" tIns="0" rIns="0" bIns="0" rtlCol="0" anchor="t">
              <a:spAutoFit/>
            </a:bodyPr>
            <a:lstStyle/>
            <a:p>
              <a:pPr algn="ctr">
                <a:lnSpc>
                  <a:spcPts val="2894"/>
                </a:lnSpc>
              </a:pPr>
              <a:r>
                <a:rPr lang="en-US" sz="2067">
                  <a:solidFill>
                    <a:srgbClr val="642EC7"/>
                  </a:solidFill>
                  <a:latin typeface="Poppins"/>
                  <a:ea typeface="Poppins"/>
                  <a:cs typeface="Poppins"/>
                  <a:sym typeface="Poppins"/>
                </a:rPr>
                <a:t>4</a:t>
              </a:r>
            </a:p>
          </p:txBody>
        </p:sp>
        <p:sp>
          <p:nvSpPr>
            <p:cNvPr id="36" name="TextBox 36"/>
            <p:cNvSpPr txBox="1"/>
            <p:nvPr/>
          </p:nvSpPr>
          <p:spPr>
            <a:xfrm>
              <a:off x="1108192" y="740764"/>
              <a:ext cx="357538" cy="798886"/>
            </a:xfrm>
            <a:prstGeom prst="rect">
              <a:avLst/>
            </a:prstGeom>
          </p:spPr>
          <p:txBody>
            <a:bodyPr lIns="0" tIns="0" rIns="0" bIns="0" rtlCol="0" anchor="t">
              <a:spAutoFit/>
            </a:bodyPr>
            <a:lstStyle/>
            <a:p>
              <a:pPr algn="ctr">
                <a:lnSpc>
                  <a:spcPts val="5044"/>
                </a:lnSpc>
              </a:pPr>
              <a:r>
                <a:rPr lang="en-US" sz="3603">
                  <a:solidFill>
                    <a:srgbClr val="000000"/>
                  </a:solidFill>
                  <a:latin typeface="Open Sans Extra Bold"/>
                  <a:ea typeface="Open Sans Extra Bold"/>
                  <a:cs typeface="Open Sans Extra Bold"/>
                  <a:sym typeface="Open Sans Extra Bold"/>
                </a:rPr>
                <a:t>1</a:t>
              </a:r>
            </a:p>
          </p:txBody>
        </p:sp>
        <p:sp>
          <p:nvSpPr>
            <p:cNvPr id="37" name="TextBox 37"/>
            <p:cNvSpPr txBox="1"/>
            <p:nvPr/>
          </p:nvSpPr>
          <p:spPr>
            <a:xfrm>
              <a:off x="2573921" y="740764"/>
              <a:ext cx="357538" cy="798886"/>
            </a:xfrm>
            <a:prstGeom prst="rect">
              <a:avLst/>
            </a:prstGeom>
          </p:spPr>
          <p:txBody>
            <a:bodyPr lIns="0" tIns="0" rIns="0" bIns="0" rtlCol="0" anchor="t">
              <a:spAutoFit/>
            </a:bodyPr>
            <a:lstStyle/>
            <a:p>
              <a:pPr algn="ctr">
                <a:lnSpc>
                  <a:spcPts val="5044"/>
                </a:lnSpc>
              </a:pPr>
              <a:r>
                <a:rPr lang="en-US" sz="3603">
                  <a:solidFill>
                    <a:srgbClr val="000000"/>
                  </a:solidFill>
                  <a:latin typeface="Open Sans Extra Bold"/>
                  <a:ea typeface="Open Sans Extra Bold"/>
                  <a:cs typeface="Open Sans Extra Bold"/>
                  <a:sym typeface="Open Sans Extra Bold"/>
                </a:rPr>
                <a:t>1</a:t>
              </a:r>
            </a:p>
          </p:txBody>
        </p:sp>
        <p:sp>
          <p:nvSpPr>
            <p:cNvPr id="38" name="TextBox 38"/>
            <p:cNvSpPr txBox="1"/>
            <p:nvPr/>
          </p:nvSpPr>
          <p:spPr>
            <a:xfrm>
              <a:off x="4039651" y="740764"/>
              <a:ext cx="357538" cy="798886"/>
            </a:xfrm>
            <a:prstGeom prst="rect">
              <a:avLst/>
            </a:prstGeom>
          </p:spPr>
          <p:txBody>
            <a:bodyPr lIns="0" tIns="0" rIns="0" bIns="0" rtlCol="0" anchor="t">
              <a:spAutoFit/>
            </a:bodyPr>
            <a:lstStyle/>
            <a:p>
              <a:pPr algn="ctr">
                <a:lnSpc>
                  <a:spcPts val="5044"/>
                </a:lnSpc>
              </a:pPr>
              <a:r>
                <a:rPr lang="en-US" sz="3603">
                  <a:solidFill>
                    <a:srgbClr val="000000"/>
                  </a:solidFill>
                  <a:latin typeface="Open Sans Extra Bold"/>
                  <a:ea typeface="Open Sans Extra Bold"/>
                  <a:cs typeface="Open Sans Extra Bold"/>
                  <a:sym typeface="Open Sans Extra Bold"/>
                </a:rPr>
                <a:t>0</a:t>
              </a:r>
            </a:p>
          </p:txBody>
        </p:sp>
        <p:sp>
          <p:nvSpPr>
            <p:cNvPr id="39" name="TextBox 39"/>
            <p:cNvSpPr txBox="1"/>
            <p:nvPr/>
          </p:nvSpPr>
          <p:spPr>
            <a:xfrm>
              <a:off x="2019825" y="4790502"/>
              <a:ext cx="357538" cy="798886"/>
            </a:xfrm>
            <a:prstGeom prst="rect">
              <a:avLst/>
            </a:prstGeom>
          </p:spPr>
          <p:txBody>
            <a:bodyPr lIns="0" tIns="0" rIns="0" bIns="0" rtlCol="0" anchor="t">
              <a:spAutoFit/>
            </a:bodyPr>
            <a:lstStyle/>
            <a:p>
              <a:pPr algn="ctr">
                <a:lnSpc>
                  <a:spcPts val="5044"/>
                </a:lnSpc>
              </a:pPr>
              <a:r>
                <a:rPr lang="en-US" sz="3603">
                  <a:solidFill>
                    <a:srgbClr val="000000"/>
                  </a:solidFill>
                  <a:latin typeface="Open Sans Extra Bold"/>
                  <a:ea typeface="Open Sans Extra Bold"/>
                  <a:cs typeface="Open Sans Extra Bold"/>
                  <a:sym typeface="Open Sans Extra Bold"/>
                </a:rPr>
                <a:t>1</a:t>
              </a:r>
            </a:p>
          </p:txBody>
        </p:sp>
        <p:sp>
          <p:nvSpPr>
            <p:cNvPr id="40" name="TextBox 40"/>
            <p:cNvSpPr txBox="1"/>
            <p:nvPr/>
          </p:nvSpPr>
          <p:spPr>
            <a:xfrm>
              <a:off x="3485555" y="4790502"/>
              <a:ext cx="357538" cy="798886"/>
            </a:xfrm>
            <a:prstGeom prst="rect">
              <a:avLst/>
            </a:prstGeom>
          </p:spPr>
          <p:txBody>
            <a:bodyPr lIns="0" tIns="0" rIns="0" bIns="0" rtlCol="0" anchor="t">
              <a:spAutoFit/>
            </a:bodyPr>
            <a:lstStyle/>
            <a:p>
              <a:pPr algn="ctr">
                <a:lnSpc>
                  <a:spcPts val="5044"/>
                </a:lnSpc>
              </a:pPr>
              <a:r>
                <a:rPr lang="en-US" sz="3603">
                  <a:solidFill>
                    <a:srgbClr val="000000"/>
                  </a:solidFill>
                  <a:latin typeface="Open Sans Extra Bold"/>
                  <a:ea typeface="Open Sans Extra Bold"/>
                  <a:cs typeface="Open Sans Extra Bold"/>
                  <a:sym typeface="Open Sans Extra Bold"/>
                </a:rPr>
                <a:t>0</a:t>
              </a:r>
            </a:p>
          </p:txBody>
        </p:sp>
        <p:sp>
          <p:nvSpPr>
            <p:cNvPr id="41" name="TextBox 41"/>
            <p:cNvSpPr txBox="1"/>
            <p:nvPr/>
          </p:nvSpPr>
          <p:spPr>
            <a:xfrm>
              <a:off x="4951284" y="4790502"/>
              <a:ext cx="357538" cy="798886"/>
            </a:xfrm>
            <a:prstGeom prst="rect">
              <a:avLst/>
            </a:prstGeom>
          </p:spPr>
          <p:txBody>
            <a:bodyPr lIns="0" tIns="0" rIns="0" bIns="0" rtlCol="0" anchor="t">
              <a:spAutoFit/>
            </a:bodyPr>
            <a:lstStyle/>
            <a:p>
              <a:pPr algn="ctr">
                <a:lnSpc>
                  <a:spcPts val="5044"/>
                </a:lnSpc>
              </a:pPr>
              <a:r>
                <a:rPr lang="en-US" sz="3603">
                  <a:solidFill>
                    <a:srgbClr val="5E17EB"/>
                  </a:solidFill>
                  <a:latin typeface="Open Sans Extra Bold"/>
                  <a:ea typeface="Open Sans Extra Bold"/>
                  <a:cs typeface="Open Sans Extra Bold"/>
                  <a:sym typeface="Open Sans Extra Bold"/>
                </a:rPr>
                <a:t>0</a:t>
              </a:r>
            </a:p>
          </p:txBody>
        </p:sp>
        <p:sp>
          <p:nvSpPr>
            <p:cNvPr id="42" name="TextBox 42"/>
            <p:cNvSpPr txBox="1"/>
            <p:nvPr/>
          </p:nvSpPr>
          <p:spPr>
            <a:xfrm>
              <a:off x="554096" y="4790502"/>
              <a:ext cx="357538" cy="798886"/>
            </a:xfrm>
            <a:prstGeom prst="rect">
              <a:avLst/>
            </a:prstGeom>
          </p:spPr>
          <p:txBody>
            <a:bodyPr lIns="0" tIns="0" rIns="0" bIns="0" rtlCol="0" anchor="t">
              <a:spAutoFit/>
            </a:bodyPr>
            <a:lstStyle/>
            <a:p>
              <a:pPr algn="ctr">
                <a:lnSpc>
                  <a:spcPts val="5044"/>
                </a:lnSpc>
              </a:pPr>
              <a:r>
                <a:rPr lang="en-US" sz="3603">
                  <a:solidFill>
                    <a:srgbClr val="000000"/>
                  </a:solidFill>
                  <a:latin typeface="Open Sans Extra Bold"/>
                  <a:ea typeface="Open Sans Extra Bold"/>
                  <a:cs typeface="Open Sans Extra Bold"/>
                  <a:sym typeface="Open Sans Extra Bold"/>
                </a:rPr>
                <a:t>1</a:t>
              </a:r>
            </a:p>
          </p:txBody>
        </p:sp>
        <p:sp>
          <p:nvSpPr>
            <p:cNvPr id="43" name="TextBox 43"/>
            <p:cNvSpPr txBox="1"/>
            <p:nvPr/>
          </p:nvSpPr>
          <p:spPr>
            <a:xfrm>
              <a:off x="5100848" y="3979337"/>
              <a:ext cx="112346" cy="475292"/>
            </a:xfrm>
            <a:prstGeom prst="rect">
              <a:avLst/>
            </a:prstGeom>
          </p:spPr>
          <p:txBody>
            <a:bodyPr lIns="0" tIns="0" rIns="0" bIns="0" rtlCol="0" anchor="t">
              <a:spAutoFit/>
            </a:bodyPr>
            <a:lstStyle/>
            <a:p>
              <a:pPr algn="ctr">
                <a:lnSpc>
                  <a:spcPts val="2894"/>
                </a:lnSpc>
              </a:pPr>
              <a:r>
                <a:rPr lang="en-US" sz="2067">
                  <a:solidFill>
                    <a:srgbClr val="642EC7"/>
                  </a:solidFill>
                  <a:latin typeface="Poppins"/>
                  <a:ea typeface="Poppins"/>
                  <a:cs typeface="Poppins"/>
                  <a:sym typeface="Poppins"/>
                </a:rPr>
                <a:t>1</a:t>
              </a:r>
            </a:p>
          </p:txBody>
        </p:sp>
        <p:sp>
          <p:nvSpPr>
            <p:cNvPr id="44" name="TextBox 44"/>
            <p:cNvSpPr txBox="1"/>
            <p:nvPr/>
          </p:nvSpPr>
          <p:spPr>
            <a:xfrm>
              <a:off x="3503931" y="3979337"/>
              <a:ext cx="201325" cy="475283"/>
            </a:xfrm>
            <a:prstGeom prst="rect">
              <a:avLst/>
            </a:prstGeom>
          </p:spPr>
          <p:txBody>
            <a:bodyPr lIns="0" tIns="0" rIns="0" bIns="0" rtlCol="0" anchor="t">
              <a:spAutoFit/>
            </a:bodyPr>
            <a:lstStyle/>
            <a:p>
              <a:pPr algn="ctr">
                <a:lnSpc>
                  <a:spcPts val="2894"/>
                </a:lnSpc>
              </a:pPr>
              <a:r>
                <a:rPr lang="en-US" sz="2067">
                  <a:solidFill>
                    <a:srgbClr val="642EC7"/>
                  </a:solidFill>
                  <a:latin typeface="Poppins"/>
                  <a:ea typeface="Poppins"/>
                  <a:cs typeface="Poppins"/>
                  <a:sym typeface="Poppins"/>
                </a:rPr>
                <a:t>2</a:t>
              </a:r>
            </a:p>
          </p:txBody>
        </p:sp>
        <p:sp>
          <p:nvSpPr>
            <p:cNvPr id="45" name="TextBox 45"/>
            <p:cNvSpPr txBox="1"/>
            <p:nvPr/>
          </p:nvSpPr>
          <p:spPr>
            <a:xfrm>
              <a:off x="2115453" y="3979337"/>
              <a:ext cx="220217" cy="475283"/>
            </a:xfrm>
            <a:prstGeom prst="rect">
              <a:avLst/>
            </a:prstGeom>
          </p:spPr>
          <p:txBody>
            <a:bodyPr lIns="0" tIns="0" rIns="0" bIns="0" rtlCol="0" anchor="t">
              <a:spAutoFit/>
            </a:bodyPr>
            <a:lstStyle/>
            <a:p>
              <a:pPr algn="ctr">
                <a:lnSpc>
                  <a:spcPts val="2894"/>
                </a:lnSpc>
              </a:pPr>
              <a:r>
                <a:rPr lang="en-US" sz="2067">
                  <a:solidFill>
                    <a:srgbClr val="642EC7"/>
                  </a:solidFill>
                  <a:latin typeface="Poppins"/>
                  <a:ea typeface="Poppins"/>
                  <a:cs typeface="Poppins"/>
                  <a:sym typeface="Poppins"/>
                </a:rPr>
                <a:t>4</a:t>
              </a:r>
            </a:p>
          </p:txBody>
        </p:sp>
        <p:sp>
          <p:nvSpPr>
            <p:cNvPr id="46" name="TextBox 46"/>
            <p:cNvSpPr txBox="1"/>
            <p:nvPr/>
          </p:nvSpPr>
          <p:spPr>
            <a:xfrm>
              <a:off x="622403" y="3979337"/>
              <a:ext cx="220923" cy="475283"/>
            </a:xfrm>
            <a:prstGeom prst="rect">
              <a:avLst/>
            </a:prstGeom>
          </p:spPr>
          <p:txBody>
            <a:bodyPr lIns="0" tIns="0" rIns="0" bIns="0" rtlCol="0" anchor="t">
              <a:spAutoFit/>
            </a:bodyPr>
            <a:lstStyle/>
            <a:p>
              <a:pPr algn="ctr">
                <a:lnSpc>
                  <a:spcPts val="2894"/>
                </a:lnSpc>
              </a:pPr>
              <a:r>
                <a:rPr lang="en-US" sz="2067">
                  <a:solidFill>
                    <a:srgbClr val="642EC7"/>
                  </a:solidFill>
                  <a:latin typeface="Poppins"/>
                  <a:ea typeface="Poppins"/>
                  <a:cs typeface="Poppins"/>
                  <a:sym typeface="Poppins"/>
                </a:rPr>
                <a:t>8</a:t>
              </a:r>
            </a:p>
          </p:txBody>
        </p:sp>
        <p:sp>
          <p:nvSpPr>
            <p:cNvPr id="47" name="Freeform 47"/>
            <p:cNvSpPr/>
            <p:nvPr/>
          </p:nvSpPr>
          <p:spPr>
            <a:xfrm rot="-1478470">
              <a:off x="1620948" y="1438365"/>
              <a:ext cx="1257877" cy="850640"/>
            </a:xfrm>
            <a:custGeom>
              <a:avLst/>
              <a:gdLst/>
              <a:ahLst/>
              <a:cxnLst/>
              <a:rect l="l" t="t" r="r" b="b"/>
              <a:pathLst>
                <a:path w="1257877" h="850640">
                  <a:moveTo>
                    <a:pt x="0" y="0"/>
                  </a:moveTo>
                  <a:lnTo>
                    <a:pt x="1257877" y="0"/>
                  </a:lnTo>
                  <a:lnTo>
                    <a:pt x="1257877" y="850640"/>
                  </a:lnTo>
                  <a:lnTo>
                    <a:pt x="0" y="8506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48" name="Freeform 48"/>
            <p:cNvSpPr/>
            <p:nvPr/>
          </p:nvSpPr>
          <p:spPr>
            <a:xfrm rot="-1478470">
              <a:off x="122956" y="1438365"/>
              <a:ext cx="1257877" cy="850640"/>
            </a:xfrm>
            <a:custGeom>
              <a:avLst/>
              <a:gdLst/>
              <a:ahLst/>
              <a:cxnLst/>
              <a:rect l="l" t="t" r="r" b="b"/>
              <a:pathLst>
                <a:path w="1257877" h="850640">
                  <a:moveTo>
                    <a:pt x="0" y="0"/>
                  </a:moveTo>
                  <a:lnTo>
                    <a:pt x="1257877" y="0"/>
                  </a:lnTo>
                  <a:lnTo>
                    <a:pt x="1257877" y="850640"/>
                  </a:lnTo>
                  <a:lnTo>
                    <a:pt x="0" y="850640"/>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49" name="TextBox 49"/>
            <p:cNvSpPr txBox="1"/>
            <p:nvPr/>
          </p:nvSpPr>
          <p:spPr>
            <a:xfrm>
              <a:off x="5308822" y="838343"/>
              <a:ext cx="705731" cy="483930"/>
            </a:xfrm>
            <a:prstGeom prst="rect">
              <a:avLst/>
            </a:prstGeom>
          </p:spPr>
          <p:txBody>
            <a:bodyPr lIns="0" tIns="0" rIns="0" bIns="0" rtlCol="0" anchor="t">
              <a:spAutoFit/>
            </a:bodyPr>
            <a:lstStyle/>
            <a:p>
              <a:pPr algn="l">
                <a:lnSpc>
                  <a:spcPts val="3071"/>
                </a:lnSpc>
                <a:spcBef>
                  <a:spcPct val="0"/>
                </a:spcBef>
              </a:pPr>
              <a:r>
                <a:rPr lang="en-US" sz="2194" b="1">
                  <a:solidFill>
                    <a:srgbClr val="5E17EB"/>
                  </a:solidFill>
                  <a:latin typeface="Open Sans Bold"/>
                  <a:ea typeface="Open Sans Bold"/>
                  <a:cs typeface="Open Sans Bold"/>
                  <a:sym typeface="Open Sans Bold"/>
                </a:rPr>
                <a:t>=6</a:t>
              </a:r>
            </a:p>
          </p:txBody>
        </p:sp>
        <p:sp>
          <p:nvSpPr>
            <p:cNvPr id="50" name="TextBox 50"/>
            <p:cNvSpPr txBox="1"/>
            <p:nvPr/>
          </p:nvSpPr>
          <p:spPr>
            <a:xfrm>
              <a:off x="6177169" y="4940932"/>
              <a:ext cx="705731" cy="483930"/>
            </a:xfrm>
            <a:prstGeom prst="rect">
              <a:avLst/>
            </a:prstGeom>
          </p:spPr>
          <p:txBody>
            <a:bodyPr lIns="0" tIns="0" rIns="0" bIns="0" rtlCol="0" anchor="t">
              <a:spAutoFit/>
            </a:bodyPr>
            <a:lstStyle/>
            <a:p>
              <a:pPr algn="l">
                <a:lnSpc>
                  <a:spcPts val="3071"/>
                </a:lnSpc>
                <a:spcBef>
                  <a:spcPct val="0"/>
                </a:spcBef>
              </a:pPr>
              <a:r>
                <a:rPr lang="en-US" sz="2194" b="1">
                  <a:solidFill>
                    <a:srgbClr val="5E17EB"/>
                  </a:solidFill>
                  <a:latin typeface="Open Sans Bold"/>
                  <a:ea typeface="Open Sans Bold"/>
                  <a:cs typeface="Open Sans Bold"/>
                  <a:sym typeface="Open Sans Bold"/>
                </a:rPr>
                <a:t>=12</a:t>
              </a:r>
            </a:p>
          </p:txBody>
        </p:sp>
      </p:grpSp>
      <p:grpSp>
        <p:nvGrpSpPr>
          <p:cNvPr id="51" name="Group 51"/>
          <p:cNvGrpSpPr/>
          <p:nvPr/>
        </p:nvGrpSpPr>
        <p:grpSpPr>
          <a:xfrm>
            <a:off x="9292880" y="3345780"/>
            <a:ext cx="6894599" cy="6325357"/>
            <a:chOff x="0" y="0"/>
            <a:chExt cx="1815861" cy="1665938"/>
          </a:xfrm>
        </p:grpSpPr>
        <p:sp>
          <p:nvSpPr>
            <p:cNvPr id="52" name="Freeform 52"/>
            <p:cNvSpPr/>
            <p:nvPr/>
          </p:nvSpPr>
          <p:spPr>
            <a:xfrm>
              <a:off x="0" y="0"/>
              <a:ext cx="1815861" cy="1665938"/>
            </a:xfrm>
            <a:custGeom>
              <a:avLst/>
              <a:gdLst/>
              <a:ahLst/>
              <a:cxnLst/>
              <a:rect l="l" t="t" r="r" b="b"/>
              <a:pathLst>
                <a:path w="1815861" h="1665938">
                  <a:moveTo>
                    <a:pt x="57268" y="0"/>
                  </a:moveTo>
                  <a:lnTo>
                    <a:pt x="1758594" y="0"/>
                  </a:lnTo>
                  <a:cubicBezTo>
                    <a:pt x="1773782" y="0"/>
                    <a:pt x="1788348" y="6034"/>
                    <a:pt x="1799088" y="16773"/>
                  </a:cubicBezTo>
                  <a:cubicBezTo>
                    <a:pt x="1809828" y="27513"/>
                    <a:pt x="1815861" y="42079"/>
                    <a:pt x="1815861" y="57268"/>
                  </a:cubicBezTo>
                  <a:lnTo>
                    <a:pt x="1815861" y="1608670"/>
                  </a:lnTo>
                  <a:cubicBezTo>
                    <a:pt x="1815861" y="1623858"/>
                    <a:pt x="1809828" y="1638425"/>
                    <a:pt x="1799088" y="1649164"/>
                  </a:cubicBezTo>
                  <a:cubicBezTo>
                    <a:pt x="1788348" y="1659904"/>
                    <a:pt x="1773782" y="1665938"/>
                    <a:pt x="1758594" y="1665938"/>
                  </a:cubicBezTo>
                  <a:lnTo>
                    <a:pt x="57268" y="1665938"/>
                  </a:lnTo>
                  <a:cubicBezTo>
                    <a:pt x="25640" y="1665938"/>
                    <a:pt x="0" y="1640298"/>
                    <a:pt x="0" y="1608670"/>
                  </a:cubicBezTo>
                  <a:lnTo>
                    <a:pt x="0" y="57268"/>
                  </a:lnTo>
                  <a:cubicBezTo>
                    <a:pt x="0" y="42079"/>
                    <a:pt x="6034" y="27513"/>
                    <a:pt x="16773" y="16773"/>
                  </a:cubicBezTo>
                  <a:cubicBezTo>
                    <a:pt x="27513" y="6034"/>
                    <a:pt x="42079" y="0"/>
                    <a:pt x="57268" y="0"/>
                  </a:cubicBezTo>
                  <a:close/>
                </a:path>
              </a:pathLst>
            </a:custGeom>
            <a:solidFill>
              <a:srgbClr val="EFEFEF"/>
            </a:solidFill>
          </p:spPr>
          <p:txBody>
            <a:bodyPr/>
            <a:lstStyle/>
            <a:p>
              <a:endParaRPr lang="en-PH"/>
            </a:p>
          </p:txBody>
        </p:sp>
        <p:sp>
          <p:nvSpPr>
            <p:cNvPr id="53" name="TextBox 53"/>
            <p:cNvSpPr txBox="1"/>
            <p:nvPr/>
          </p:nvSpPr>
          <p:spPr>
            <a:xfrm>
              <a:off x="0" y="-38100"/>
              <a:ext cx="1815861" cy="1704038"/>
            </a:xfrm>
            <a:prstGeom prst="rect">
              <a:avLst/>
            </a:prstGeom>
          </p:spPr>
          <p:txBody>
            <a:bodyPr lIns="50800" tIns="50800" rIns="50800" bIns="50800" rtlCol="0" anchor="ctr"/>
            <a:lstStyle/>
            <a:p>
              <a:pPr algn="ctr">
                <a:lnSpc>
                  <a:spcPts val="2226"/>
                </a:lnSpc>
              </a:pPr>
              <a:endParaRPr/>
            </a:p>
          </p:txBody>
        </p:sp>
      </p:grpSp>
      <p:grpSp>
        <p:nvGrpSpPr>
          <p:cNvPr id="54" name="Group 54"/>
          <p:cNvGrpSpPr/>
          <p:nvPr/>
        </p:nvGrpSpPr>
        <p:grpSpPr>
          <a:xfrm>
            <a:off x="11085741" y="5115465"/>
            <a:ext cx="1102959" cy="1102959"/>
            <a:chOff x="0" y="0"/>
            <a:chExt cx="1913890" cy="1913890"/>
          </a:xfrm>
        </p:grpSpPr>
        <p:sp>
          <p:nvSpPr>
            <p:cNvPr id="55" name="Freeform 55"/>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56" name="Freeform 56"/>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57" name="Group 57"/>
          <p:cNvGrpSpPr/>
          <p:nvPr/>
        </p:nvGrpSpPr>
        <p:grpSpPr>
          <a:xfrm>
            <a:off x="12188700" y="5115465"/>
            <a:ext cx="1102959" cy="1102959"/>
            <a:chOff x="0" y="0"/>
            <a:chExt cx="1913890" cy="1913890"/>
          </a:xfrm>
        </p:grpSpPr>
        <p:sp>
          <p:nvSpPr>
            <p:cNvPr id="58" name="Freeform 58"/>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59" name="Freeform 59"/>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60" name="Group 60"/>
          <p:cNvGrpSpPr/>
          <p:nvPr/>
        </p:nvGrpSpPr>
        <p:grpSpPr>
          <a:xfrm>
            <a:off x="13291658" y="5115465"/>
            <a:ext cx="1102959" cy="1102959"/>
            <a:chOff x="0" y="0"/>
            <a:chExt cx="1913890" cy="1913890"/>
          </a:xfrm>
        </p:grpSpPr>
        <p:sp>
          <p:nvSpPr>
            <p:cNvPr id="61" name="Freeform 61"/>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62" name="Freeform 62"/>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sp>
        <p:nvSpPr>
          <p:cNvPr id="63" name="Freeform 63"/>
          <p:cNvSpPr/>
          <p:nvPr/>
        </p:nvSpPr>
        <p:spPr>
          <a:xfrm>
            <a:off x="12239165" y="6508459"/>
            <a:ext cx="924834" cy="1374754"/>
          </a:xfrm>
          <a:custGeom>
            <a:avLst/>
            <a:gdLst/>
            <a:ahLst/>
            <a:cxnLst/>
            <a:rect l="l" t="t" r="r" b="b"/>
            <a:pathLst>
              <a:path w="924834" h="1374754">
                <a:moveTo>
                  <a:pt x="0" y="0"/>
                </a:moveTo>
                <a:lnTo>
                  <a:pt x="924834" y="0"/>
                </a:lnTo>
                <a:lnTo>
                  <a:pt x="924834" y="1374753"/>
                </a:lnTo>
                <a:lnTo>
                  <a:pt x="0" y="137475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4" name="TextBox 64"/>
          <p:cNvSpPr txBox="1"/>
          <p:nvPr/>
        </p:nvSpPr>
        <p:spPr>
          <a:xfrm>
            <a:off x="13800868" y="4723263"/>
            <a:ext cx="84540" cy="381326"/>
          </a:xfrm>
          <a:prstGeom prst="rect">
            <a:avLst/>
          </a:prstGeom>
        </p:spPr>
        <p:txBody>
          <a:bodyPr lIns="0" tIns="0" rIns="0" bIns="0" rtlCol="0" anchor="t">
            <a:spAutoFit/>
          </a:bodyPr>
          <a:lstStyle/>
          <a:p>
            <a:pPr algn="ctr">
              <a:lnSpc>
                <a:spcPts val="2904"/>
              </a:lnSpc>
            </a:pPr>
            <a:r>
              <a:rPr lang="en-US" sz="2074">
                <a:solidFill>
                  <a:srgbClr val="642EC7"/>
                </a:solidFill>
                <a:latin typeface="Poppins"/>
                <a:ea typeface="Poppins"/>
                <a:cs typeface="Poppins"/>
                <a:sym typeface="Poppins"/>
              </a:rPr>
              <a:t>1</a:t>
            </a:r>
          </a:p>
        </p:txBody>
      </p:sp>
      <p:sp>
        <p:nvSpPr>
          <p:cNvPr id="65" name="TextBox 65"/>
          <p:cNvSpPr txBox="1"/>
          <p:nvPr/>
        </p:nvSpPr>
        <p:spPr>
          <a:xfrm>
            <a:off x="12599191" y="4723263"/>
            <a:ext cx="151497" cy="381319"/>
          </a:xfrm>
          <a:prstGeom prst="rect">
            <a:avLst/>
          </a:prstGeom>
        </p:spPr>
        <p:txBody>
          <a:bodyPr lIns="0" tIns="0" rIns="0" bIns="0" rtlCol="0" anchor="t">
            <a:spAutoFit/>
          </a:bodyPr>
          <a:lstStyle/>
          <a:p>
            <a:pPr algn="ctr">
              <a:lnSpc>
                <a:spcPts val="2904"/>
              </a:lnSpc>
            </a:pPr>
            <a:r>
              <a:rPr lang="en-US" sz="2074">
                <a:solidFill>
                  <a:srgbClr val="642EC7"/>
                </a:solidFill>
                <a:latin typeface="Poppins"/>
                <a:ea typeface="Poppins"/>
                <a:cs typeface="Poppins"/>
                <a:sym typeface="Poppins"/>
              </a:rPr>
              <a:t>2</a:t>
            </a:r>
          </a:p>
        </p:txBody>
      </p:sp>
      <p:sp>
        <p:nvSpPr>
          <p:cNvPr id="66" name="TextBox 66"/>
          <p:cNvSpPr txBox="1"/>
          <p:nvPr/>
        </p:nvSpPr>
        <p:spPr>
          <a:xfrm>
            <a:off x="11554364" y="4723263"/>
            <a:ext cx="165713" cy="381319"/>
          </a:xfrm>
          <a:prstGeom prst="rect">
            <a:avLst/>
          </a:prstGeom>
        </p:spPr>
        <p:txBody>
          <a:bodyPr lIns="0" tIns="0" rIns="0" bIns="0" rtlCol="0" anchor="t">
            <a:spAutoFit/>
          </a:bodyPr>
          <a:lstStyle/>
          <a:p>
            <a:pPr algn="ctr">
              <a:lnSpc>
                <a:spcPts val="2904"/>
              </a:lnSpc>
            </a:pPr>
            <a:r>
              <a:rPr lang="en-US" sz="2074">
                <a:solidFill>
                  <a:srgbClr val="642EC7"/>
                </a:solidFill>
                <a:latin typeface="Poppins"/>
                <a:ea typeface="Poppins"/>
                <a:cs typeface="Poppins"/>
                <a:sym typeface="Poppins"/>
              </a:rPr>
              <a:t>4</a:t>
            </a:r>
          </a:p>
        </p:txBody>
      </p:sp>
      <p:sp>
        <p:nvSpPr>
          <p:cNvPr id="67" name="TextBox 67"/>
          <p:cNvSpPr txBox="1"/>
          <p:nvPr/>
        </p:nvSpPr>
        <p:spPr>
          <a:xfrm>
            <a:off x="11502697" y="5330859"/>
            <a:ext cx="269047" cy="617663"/>
          </a:xfrm>
          <a:prstGeom prst="rect">
            <a:avLst/>
          </a:prstGeom>
        </p:spPr>
        <p:txBody>
          <a:bodyPr lIns="0" tIns="0" rIns="0" bIns="0" rtlCol="0" anchor="t">
            <a:spAutoFit/>
          </a:bodyPr>
          <a:lstStyle/>
          <a:p>
            <a:pPr algn="ctr">
              <a:lnSpc>
                <a:spcPts val="5061"/>
              </a:lnSpc>
            </a:pPr>
            <a:r>
              <a:rPr lang="en-US" sz="3615">
                <a:solidFill>
                  <a:srgbClr val="000000"/>
                </a:solidFill>
                <a:latin typeface="Open Sans Extra Bold"/>
                <a:ea typeface="Open Sans Extra Bold"/>
                <a:cs typeface="Open Sans Extra Bold"/>
                <a:sym typeface="Open Sans Extra Bold"/>
              </a:rPr>
              <a:t>1</a:t>
            </a:r>
          </a:p>
        </p:txBody>
      </p:sp>
      <p:sp>
        <p:nvSpPr>
          <p:cNvPr id="68" name="TextBox 68"/>
          <p:cNvSpPr txBox="1"/>
          <p:nvPr/>
        </p:nvSpPr>
        <p:spPr>
          <a:xfrm>
            <a:off x="12605656" y="5330859"/>
            <a:ext cx="269047" cy="617663"/>
          </a:xfrm>
          <a:prstGeom prst="rect">
            <a:avLst/>
          </a:prstGeom>
        </p:spPr>
        <p:txBody>
          <a:bodyPr lIns="0" tIns="0" rIns="0" bIns="0" rtlCol="0" anchor="t">
            <a:spAutoFit/>
          </a:bodyPr>
          <a:lstStyle/>
          <a:p>
            <a:pPr algn="ctr">
              <a:lnSpc>
                <a:spcPts val="5061"/>
              </a:lnSpc>
            </a:pPr>
            <a:r>
              <a:rPr lang="en-US" sz="3615">
                <a:solidFill>
                  <a:srgbClr val="000000"/>
                </a:solidFill>
                <a:latin typeface="Open Sans Extra Bold"/>
                <a:ea typeface="Open Sans Extra Bold"/>
                <a:cs typeface="Open Sans Extra Bold"/>
                <a:sym typeface="Open Sans Extra Bold"/>
              </a:rPr>
              <a:t>1</a:t>
            </a:r>
          </a:p>
        </p:txBody>
      </p:sp>
      <p:sp>
        <p:nvSpPr>
          <p:cNvPr id="69" name="TextBox 69"/>
          <p:cNvSpPr txBox="1"/>
          <p:nvPr/>
        </p:nvSpPr>
        <p:spPr>
          <a:xfrm>
            <a:off x="13708614" y="5330859"/>
            <a:ext cx="269047" cy="617663"/>
          </a:xfrm>
          <a:prstGeom prst="rect">
            <a:avLst/>
          </a:prstGeom>
        </p:spPr>
        <p:txBody>
          <a:bodyPr lIns="0" tIns="0" rIns="0" bIns="0" rtlCol="0" anchor="t">
            <a:spAutoFit/>
          </a:bodyPr>
          <a:lstStyle/>
          <a:p>
            <a:pPr algn="ctr">
              <a:lnSpc>
                <a:spcPts val="5061"/>
              </a:lnSpc>
            </a:pPr>
            <a:r>
              <a:rPr lang="en-US" sz="3615">
                <a:solidFill>
                  <a:srgbClr val="000000"/>
                </a:solidFill>
                <a:latin typeface="Open Sans Extra Bold"/>
                <a:ea typeface="Open Sans Extra Bold"/>
                <a:cs typeface="Open Sans Extra Bold"/>
                <a:sym typeface="Open Sans Extra Bold"/>
              </a:rPr>
              <a:t>0</a:t>
            </a:r>
          </a:p>
        </p:txBody>
      </p:sp>
      <p:sp>
        <p:nvSpPr>
          <p:cNvPr id="70" name="Freeform 70"/>
          <p:cNvSpPr/>
          <p:nvPr/>
        </p:nvSpPr>
        <p:spPr>
          <a:xfrm rot="1241091" flipH="1">
            <a:off x="11765890" y="5879134"/>
            <a:ext cx="946550" cy="640105"/>
          </a:xfrm>
          <a:custGeom>
            <a:avLst/>
            <a:gdLst/>
            <a:ahLst/>
            <a:cxnLst/>
            <a:rect l="l" t="t" r="r" b="b"/>
            <a:pathLst>
              <a:path w="946550" h="640105">
                <a:moveTo>
                  <a:pt x="946550" y="0"/>
                </a:moveTo>
                <a:lnTo>
                  <a:pt x="0" y="0"/>
                </a:lnTo>
                <a:lnTo>
                  <a:pt x="0" y="640104"/>
                </a:lnTo>
                <a:lnTo>
                  <a:pt x="946550" y="640104"/>
                </a:lnTo>
                <a:lnTo>
                  <a:pt x="94655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1" name="Freeform 71"/>
          <p:cNvSpPr/>
          <p:nvPr/>
        </p:nvSpPr>
        <p:spPr>
          <a:xfrm rot="1241091" flipH="1">
            <a:off x="12884515" y="5890950"/>
            <a:ext cx="946550" cy="640105"/>
          </a:xfrm>
          <a:custGeom>
            <a:avLst/>
            <a:gdLst/>
            <a:ahLst/>
            <a:cxnLst/>
            <a:rect l="l" t="t" r="r" b="b"/>
            <a:pathLst>
              <a:path w="946550" h="640105">
                <a:moveTo>
                  <a:pt x="946550" y="0"/>
                </a:moveTo>
                <a:lnTo>
                  <a:pt x="0" y="0"/>
                </a:lnTo>
                <a:lnTo>
                  <a:pt x="0" y="640104"/>
                </a:lnTo>
                <a:lnTo>
                  <a:pt x="946550" y="640104"/>
                </a:lnTo>
                <a:lnTo>
                  <a:pt x="94655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2" name="Freeform 72"/>
          <p:cNvSpPr/>
          <p:nvPr/>
        </p:nvSpPr>
        <p:spPr>
          <a:xfrm rot="1241091" flipH="1">
            <a:off x="13967951" y="5879134"/>
            <a:ext cx="946550" cy="640105"/>
          </a:xfrm>
          <a:custGeom>
            <a:avLst/>
            <a:gdLst/>
            <a:ahLst/>
            <a:cxnLst/>
            <a:rect l="l" t="t" r="r" b="b"/>
            <a:pathLst>
              <a:path w="946550" h="640105">
                <a:moveTo>
                  <a:pt x="946550" y="0"/>
                </a:moveTo>
                <a:lnTo>
                  <a:pt x="0" y="0"/>
                </a:lnTo>
                <a:lnTo>
                  <a:pt x="0" y="640104"/>
                </a:lnTo>
                <a:lnTo>
                  <a:pt x="946550" y="640104"/>
                </a:lnTo>
                <a:lnTo>
                  <a:pt x="94655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3" name="Group 73"/>
          <p:cNvGrpSpPr/>
          <p:nvPr/>
        </p:nvGrpSpPr>
        <p:grpSpPr>
          <a:xfrm>
            <a:off x="11598623" y="8208739"/>
            <a:ext cx="1102959" cy="1102959"/>
            <a:chOff x="0" y="0"/>
            <a:chExt cx="1913890" cy="1913890"/>
          </a:xfrm>
        </p:grpSpPr>
        <p:sp>
          <p:nvSpPr>
            <p:cNvPr id="74" name="Freeform 74"/>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75" name="Freeform 75"/>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76" name="Group 76"/>
          <p:cNvGrpSpPr/>
          <p:nvPr/>
        </p:nvGrpSpPr>
        <p:grpSpPr>
          <a:xfrm>
            <a:off x="12701582" y="8208739"/>
            <a:ext cx="1102959" cy="1102959"/>
            <a:chOff x="0" y="0"/>
            <a:chExt cx="1913890" cy="1913890"/>
          </a:xfrm>
        </p:grpSpPr>
        <p:sp>
          <p:nvSpPr>
            <p:cNvPr id="77" name="Freeform 77"/>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78" name="Freeform 78"/>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sp>
        <p:nvSpPr>
          <p:cNvPr id="79" name="TextBox 79"/>
          <p:cNvSpPr txBox="1"/>
          <p:nvPr/>
        </p:nvSpPr>
        <p:spPr>
          <a:xfrm>
            <a:off x="13210791" y="7816537"/>
            <a:ext cx="84540" cy="381326"/>
          </a:xfrm>
          <a:prstGeom prst="rect">
            <a:avLst/>
          </a:prstGeom>
        </p:spPr>
        <p:txBody>
          <a:bodyPr lIns="0" tIns="0" rIns="0" bIns="0" rtlCol="0" anchor="t">
            <a:spAutoFit/>
          </a:bodyPr>
          <a:lstStyle/>
          <a:p>
            <a:pPr algn="ctr">
              <a:lnSpc>
                <a:spcPts val="2904"/>
              </a:lnSpc>
            </a:pPr>
            <a:r>
              <a:rPr lang="en-US" sz="2074">
                <a:solidFill>
                  <a:srgbClr val="642EC7"/>
                </a:solidFill>
                <a:latin typeface="Poppins"/>
                <a:ea typeface="Poppins"/>
                <a:cs typeface="Poppins"/>
                <a:sym typeface="Poppins"/>
              </a:rPr>
              <a:t>1</a:t>
            </a:r>
          </a:p>
        </p:txBody>
      </p:sp>
      <p:sp>
        <p:nvSpPr>
          <p:cNvPr id="80" name="TextBox 80"/>
          <p:cNvSpPr txBox="1"/>
          <p:nvPr/>
        </p:nvSpPr>
        <p:spPr>
          <a:xfrm>
            <a:off x="12009115" y="7816537"/>
            <a:ext cx="151497" cy="381319"/>
          </a:xfrm>
          <a:prstGeom prst="rect">
            <a:avLst/>
          </a:prstGeom>
        </p:spPr>
        <p:txBody>
          <a:bodyPr lIns="0" tIns="0" rIns="0" bIns="0" rtlCol="0" anchor="t">
            <a:spAutoFit/>
          </a:bodyPr>
          <a:lstStyle/>
          <a:p>
            <a:pPr algn="ctr">
              <a:lnSpc>
                <a:spcPts val="2904"/>
              </a:lnSpc>
            </a:pPr>
            <a:r>
              <a:rPr lang="en-US" sz="2074">
                <a:solidFill>
                  <a:srgbClr val="642EC7"/>
                </a:solidFill>
                <a:latin typeface="Poppins"/>
                <a:ea typeface="Poppins"/>
                <a:cs typeface="Poppins"/>
                <a:sym typeface="Poppins"/>
              </a:rPr>
              <a:t>2</a:t>
            </a:r>
          </a:p>
        </p:txBody>
      </p:sp>
      <p:sp>
        <p:nvSpPr>
          <p:cNvPr id="81" name="TextBox 81"/>
          <p:cNvSpPr txBox="1"/>
          <p:nvPr/>
        </p:nvSpPr>
        <p:spPr>
          <a:xfrm>
            <a:off x="12015579" y="8424133"/>
            <a:ext cx="269047" cy="617663"/>
          </a:xfrm>
          <a:prstGeom prst="rect">
            <a:avLst/>
          </a:prstGeom>
        </p:spPr>
        <p:txBody>
          <a:bodyPr lIns="0" tIns="0" rIns="0" bIns="0" rtlCol="0" anchor="t">
            <a:spAutoFit/>
          </a:bodyPr>
          <a:lstStyle/>
          <a:p>
            <a:pPr algn="ctr">
              <a:lnSpc>
                <a:spcPts val="5061"/>
              </a:lnSpc>
            </a:pPr>
            <a:r>
              <a:rPr lang="en-US" sz="3615">
                <a:solidFill>
                  <a:srgbClr val="000000"/>
                </a:solidFill>
                <a:latin typeface="Open Sans Extra Bold"/>
                <a:ea typeface="Open Sans Extra Bold"/>
                <a:cs typeface="Open Sans Extra Bold"/>
                <a:sym typeface="Open Sans Extra Bold"/>
              </a:rPr>
              <a:t>1</a:t>
            </a:r>
          </a:p>
        </p:txBody>
      </p:sp>
      <p:sp>
        <p:nvSpPr>
          <p:cNvPr id="82" name="TextBox 82"/>
          <p:cNvSpPr txBox="1"/>
          <p:nvPr/>
        </p:nvSpPr>
        <p:spPr>
          <a:xfrm>
            <a:off x="13118538" y="8424133"/>
            <a:ext cx="269047" cy="617663"/>
          </a:xfrm>
          <a:prstGeom prst="rect">
            <a:avLst/>
          </a:prstGeom>
        </p:spPr>
        <p:txBody>
          <a:bodyPr lIns="0" tIns="0" rIns="0" bIns="0" rtlCol="0" anchor="t">
            <a:spAutoFit/>
          </a:bodyPr>
          <a:lstStyle/>
          <a:p>
            <a:pPr algn="ctr">
              <a:lnSpc>
                <a:spcPts val="5061"/>
              </a:lnSpc>
            </a:pPr>
            <a:r>
              <a:rPr lang="en-US" sz="3615">
                <a:solidFill>
                  <a:srgbClr val="000000"/>
                </a:solidFill>
                <a:latin typeface="Open Sans Extra Bold"/>
                <a:ea typeface="Open Sans Extra Bold"/>
                <a:cs typeface="Open Sans Extra Bold"/>
                <a:sym typeface="Open Sans Extra Bold"/>
              </a:rPr>
              <a:t>1</a:t>
            </a:r>
          </a:p>
        </p:txBody>
      </p:sp>
      <p:sp>
        <p:nvSpPr>
          <p:cNvPr id="83" name="TextBox 83"/>
          <p:cNvSpPr txBox="1"/>
          <p:nvPr/>
        </p:nvSpPr>
        <p:spPr>
          <a:xfrm>
            <a:off x="14731513" y="5461102"/>
            <a:ext cx="531061" cy="373586"/>
          </a:xfrm>
          <a:prstGeom prst="rect">
            <a:avLst/>
          </a:prstGeom>
        </p:spPr>
        <p:txBody>
          <a:bodyPr lIns="0" tIns="0" rIns="0" bIns="0" rtlCol="0" anchor="t">
            <a:spAutoFit/>
          </a:bodyPr>
          <a:lstStyle/>
          <a:p>
            <a:pPr algn="l">
              <a:lnSpc>
                <a:spcPts val="3082"/>
              </a:lnSpc>
              <a:spcBef>
                <a:spcPct val="0"/>
              </a:spcBef>
            </a:pPr>
            <a:r>
              <a:rPr lang="en-US" sz="2201" b="1">
                <a:solidFill>
                  <a:srgbClr val="5E17EB"/>
                </a:solidFill>
                <a:latin typeface="Open Sans Bold"/>
                <a:ea typeface="Open Sans Bold"/>
                <a:cs typeface="Open Sans Bold"/>
                <a:sym typeface="Open Sans Bold"/>
              </a:rPr>
              <a:t>=6</a:t>
            </a:r>
          </a:p>
        </p:txBody>
      </p:sp>
      <p:sp>
        <p:nvSpPr>
          <p:cNvPr id="84" name="TextBox 84"/>
          <p:cNvSpPr txBox="1"/>
          <p:nvPr/>
        </p:nvSpPr>
        <p:spPr>
          <a:xfrm>
            <a:off x="14129087" y="8554376"/>
            <a:ext cx="531061" cy="373586"/>
          </a:xfrm>
          <a:prstGeom prst="rect">
            <a:avLst/>
          </a:prstGeom>
        </p:spPr>
        <p:txBody>
          <a:bodyPr lIns="0" tIns="0" rIns="0" bIns="0" rtlCol="0" anchor="t">
            <a:spAutoFit/>
          </a:bodyPr>
          <a:lstStyle/>
          <a:p>
            <a:pPr algn="l">
              <a:lnSpc>
                <a:spcPts val="3082"/>
              </a:lnSpc>
              <a:spcBef>
                <a:spcPct val="0"/>
              </a:spcBef>
            </a:pPr>
            <a:r>
              <a:rPr lang="en-US" sz="2201" b="1">
                <a:solidFill>
                  <a:srgbClr val="5E17EB"/>
                </a:solidFill>
                <a:latin typeface="Open Sans Bold"/>
                <a:ea typeface="Open Sans Bold"/>
                <a:cs typeface="Open Sans Bold"/>
                <a:sym typeface="Open Sans Bold"/>
              </a:rPr>
              <a:t>=3</a:t>
            </a:r>
          </a:p>
        </p:txBody>
      </p:sp>
      <p:sp>
        <p:nvSpPr>
          <p:cNvPr id="85" name="TextBox 85"/>
          <p:cNvSpPr txBox="1"/>
          <p:nvPr/>
        </p:nvSpPr>
        <p:spPr>
          <a:xfrm>
            <a:off x="347832" y="1542562"/>
            <a:ext cx="9682484"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Logical Shift</a:t>
            </a:r>
          </a:p>
        </p:txBody>
      </p:sp>
      <p:sp>
        <p:nvSpPr>
          <p:cNvPr id="86" name="TextBox 86"/>
          <p:cNvSpPr txBox="1"/>
          <p:nvPr/>
        </p:nvSpPr>
        <p:spPr>
          <a:xfrm>
            <a:off x="347832" y="2370731"/>
            <a:ext cx="13734944" cy="514334"/>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For unsigned integer, logical shift is an easy way to multiply/divide a number.</a:t>
            </a:r>
          </a:p>
        </p:txBody>
      </p:sp>
      <p:grpSp>
        <p:nvGrpSpPr>
          <p:cNvPr id="87" name="Group 87"/>
          <p:cNvGrpSpPr/>
          <p:nvPr/>
        </p:nvGrpSpPr>
        <p:grpSpPr>
          <a:xfrm>
            <a:off x="2362368" y="3473055"/>
            <a:ext cx="6393124" cy="673599"/>
            <a:chOff x="0" y="0"/>
            <a:chExt cx="1683786" cy="177409"/>
          </a:xfrm>
        </p:grpSpPr>
        <p:sp>
          <p:nvSpPr>
            <p:cNvPr id="88" name="Freeform 88"/>
            <p:cNvSpPr/>
            <p:nvPr/>
          </p:nvSpPr>
          <p:spPr>
            <a:xfrm>
              <a:off x="0" y="0"/>
              <a:ext cx="1683786" cy="177409"/>
            </a:xfrm>
            <a:custGeom>
              <a:avLst/>
              <a:gdLst/>
              <a:ahLst/>
              <a:cxnLst/>
              <a:rect l="l" t="t" r="r" b="b"/>
              <a:pathLst>
                <a:path w="1683786" h="177409">
                  <a:moveTo>
                    <a:pt x="61760" y="0"/>
                  </a:moveTo>
                  <a:lnTo>
                    <a:pt x="1622026" y="0"/>
                  </a:lnTo>
                  <a:cubicBezTo>
                    <a:pt x="1638406" y="0"/>
                    <a:pt x="1654115" y="6507"/>
                    <a:pt x="1665697" y="18089"/>
                  </a:cubicBezTo>
                  <a:cubicBezTo>
                    <a:pt x="1677279" y="29671"/>
                    <a:pt x="1683786" y="45380"/>
                    <a:pt x="1683786" y="61760"/>
                  </a:cubicBezTo>
                  <a:lnTo>
                    <a:pt x="1683786" y="115649"/>
                  </a:lnTo>
                  <a:cubicBezTo>
                    <a:pt x="1683786" y="149758"/>
                    <a:pt x="1656135" y="177409"/>
                    <a:pt x="1622026" y="177409"/>
                  </a:cubicBezTo>
                  <a:lnTo>
                    <a:pt x="61760" y="177409"/>
                  </a:lnTo>
                  <a:cubicBezTo>
                    <a:pt x="45380" y="177409"/>
                    <a:pt x="29671" y="170902"/>
                    <a:pt x="18089" y="159320"/>
                  </a:cubicBezTo>
                  <a:cubicBezTo>
                    <a:pt x="6507" y="147738"/>
                    <a:pt x="0" y="132029"/>
                    <a:pt x="0" y="115649"/>
                  </a:cubicBezTo>
                  <a:lnTo>
                    <a:pt x="0" y="61760"/>
                  </a:lnTo>
                  <a:cubicBezTo>
                    <a:pt x="0" y="45380"/>
                    <a:pt x="6507" y="29671"/>
                    <a:pt x="18089" y="18089"/>
                  </a:cubicBezTo>
                  <a:cubicBezTo>
                    <a:pt x="29671" y="6507"/>
                    <a:pt x="45380" y="0"/>
                    <a:pt x="61760" y="0"/>
                  </a:cubicBezTo>
                  <a:close/>
                </a:path>
              </a:pathLst>
            </a:custGeom>
            <a:solidFill>
              <a:srgbClr val="642EC7"/>
            </a:solidFill>
          </p:spPr>
          <p:txBody>
            <a:bodyPr/>
            <a:lstStyle/>
            <a:p>
              <a:endParaRPr lang="en-PH"/>
            </a:p>
          </p:txBody>
        </p:sp>
        <p:sp>
          <p:nvSpPr>
            <p:cNvPr id="89" name="TextBox 89"/>
            <p:cNvSpPr txBox="1"/>
            <p:nvPr/>
          </p:nvSpPr>
          <p:spPr>
            <a:xfrm>
              <a:off x="0" y="-38100"/>
              <a:ext cx="1683786" cy="215509"/>
            </a:xfrm>
            <a:prstGeom prst="rect">
              <a:avLst/>
            </a:prstGeom>
          </p:spPr>
          <p:txBody>
            <a:bodyPr lIns="50800" tIns="50800" rIns="50800" bIns="50800" rtlCol="0" anchor="ctr"/>
            <a:lstStyle/>
            <a:p>
              <a:pPr algn="ctr">
                <a:lnSpc>
                  <a:spcPts val="2226"/>
                </a:lnSpc>
              </a:pPr>
              <a:endParaRPr/>
            </a:p>
          </p:txBody>
        </p:sp>
      </p:grpSp>
      <p:grpSp>
        <p:nvGrpSpPr>
          <p:cNvPr id="90" name="Group 90"/>
          <p:cNvGrpSpPr/>
          <p:nvPr/>
        </p:nvGrpSpPr>
        <p:grpSpPr>
          <a:xfrm>
            <a:off x="9562556" y="3473055"/>
            <a:ext cx="6319972" cy="673599"/>
            <a:chOff x="0" y="0"/>
            <a:chExt cx="1664519" cy="177409"/>
          </a:xfrm>
        </p:grpSpPr>
        <p:sp>
          <p:nvSpPr>
            <p:cNvPr id="91" name="Freeform 91"/>
            <p:cNvSpPr/>
            <p:nvPr/>
          </p:nvSpPr>
          <p:spPr>
            <a:xfrm>
              <a:off x="0" y="0"/>
              <a:ext cx="1664519" cy="177409"/>
            </a:xfrm>
            <a:custGeom>
              <a:avLst/>
              <a:gdLst/>
              <a:ahLst/>
              <a:cxnLst/>
              <a:rect l="l" t="t" r="r" b="b"/>
              <a:pathLst>
                <a:path w="1664519" h="177409">
                  <a:moveTo>
                    <a:pt x="62475" y="0"/>
                  </a:moveTo>
                  <a:lnTo>
                    <a:pt x="1602045" y="0"/>
                  </a:lnTo>
                  <a:cubicBezTo>
                    <a:pt x="1636549" y="0"/>
                    <a:pt x="1664519" y="27971"/>
                    <a:pt x="1664519" y="62475"/>
                  </a:cubicBezTo>
                  <a:lnTo>
                    <a:pt x="1664519" y="114934"/>
                  </a:lnTo>
                  <a:cubicBezTo>
                    <a:pt x="1664519" y="149438"/>
                    <a:pt x="1636549" y="177409"/>
                    <a:pt x="1602045" y="177409"/>
                  </a:cubicBezTo>
                  <a:lnTo>
                    <a:pt x="62475" y="177409"/>
                  </a:lnTo>
                  <a:cubicBezTo>
                    <a:pt x="27971" y="177409"/>
                    <a:pt x="0" y="149438"/>
                    <a:pt x="0" y="114934"/>
                  </a:cubicBezTo>
                  <a:lnTo>
                    <a:pt x="0" y="62475"/>
                  </a:lnTo>
                  <a:cubicBezTo>
                    <a:pt x="0" y="27971"/>
                    <a:pt x="27971" y="0"/>
                    <a:pt x="62475" y="0"/>
                  </a:cubicBezTo>
                  <a:close/>
                </a:path>
              </a:pathLst>
            </a:custGeom>
            <a:solidFill>
              <a:srgbClr val="642EC7"/>
            </a:solidFill>
          </p:spPr>
          <p:txBody>
            <a:bodyPr/>
            <a:lstStyle/>
            <a:p>
              <a:endParaRPr lang="en-PH"/>
            </a:p>
          </p:txBody>
        </p:sp>
        <p:sp>
          <p:nvSpPr>
            <p:cNvPr id="92" name="TextBox 92"/>
            <p:cNvSpPr txBox="1"/>
            <p:nvPr/>
          </p:nvSpPr>
          <p:spPr>
            <a:xfrm>
              <a:off x="0" y="-38100"/>
              <a:ext cx="1664519" cy="215509"/>
            </a:xfrm>
            <a:prstGeom prst="rect">
              <a:avLst/>
            </a:prstGeom>
          </p:spPr>
          <p:txBody>
            <a:bodyPr lIns="50800" tIns="50800" rIns="50800" bIns="50800" rtlCol="0" anchor="ctr"/>
            <a:lstStyle/>
            <a:p>
              <a:pPr algn="ctr">
                <a:lnSpc>
                  <a:spcPts val="2226"/>
                </a:lnSpc>
              </a:pPr>
              <a:endParaRPr/>
            </a:p>
          </p:txBody>
        </p:sp>
      </p:grpSp>
      <p:sp>
        <p:nvSpPr>
          <p:cNvPr id="93" name="TextBox 93"/>
          <p:cNvSpPr txBox="1"/>
          <p:nvPr/>
        </p:nvSpPr>
        <p:spPr>
          <a:xfrm>
            <a:off x="2642267" y="3514757"/>
            <a:ext cx="5833325" cy="514334"/>
          </a:xfrm>
          <a:prstGeom prst="rect">
            <a:avLst/>
          </a:prstGeom>
        </p:spPr>
        <p:txBody>
          <a:bodyPr lIns="0" tIns="0" rIns="0" bIns="0" rtlCol="0" anchor="t">
            <a:spAutoFit/>
          </a:bodyPr>
          <a:lstStyle/>
          <a:p>
            <a:pPr algn="ctr">
              <a:lnSpc>
                <a:spcPts val="4200"/>
              </a:lnSpc>
              <a:spcBef>
                <a:spcPct val="0"/>
              </a:spcBef>
            </a:pPr>
            <a:r>
              <a:rPr lang="en-US" sz="3000">
                <a:solidFill>
                  <a:srgbClr val="FAFAFA"/>
                </a:solidFill>
                <a:latin typeface="Open Sans"/>
                <a:ea typeface="Open Sans"/>
                <a:cs typeface="Open Sans"/>
                <a:sym typeface="Open Sans"/>
              </a:rPr>
              <a:t>Left Shift - Multiply by 2</a:t>
            </a:r>
          </a:p>
        </p:txBody>
      </p:sp>
      <p:sp>
        <p:nvSpPr>
          <p:cNvPr id="94" name="TextBox 94"/>
          <p:cNvSpPr txBox="1"/>
          <p:nvPr/>
        </p:nvSpPr>
        <p:spPr>
          <a:xfrm>
            <a:off x="9834025" y="3514757"/>
            <a:ext cx="5833325" cy="514334"/>
          </a:xfrm>
          <a:prstGeom prst="rect">
            <a:avLst/>
          </a:prstGeom>
        </p:spPr>
        <p:txBody>
          <a:bodyPr lIns="0" tIns="0" rIns="0" bIns="0" rtlCol="0" anchor="t">
            <a:spAutoFit/>
          </a:bodyPr>
          <a:lstStyle/>
          <a:p>
            <a:pPr algn="ctr">
              <a:lnSpc>
                <a:spcPts val="4200"/>
              </a:lnSpc>
              <a:spcBef>
                <a:spcPct val="0"/>
              </a:spcBef>
            </a:pPr>
            <a:r>
              <a:rPr lang="en-US" sz="3000">
                <a:solidFill>
                  <a:srgbClr val="FAFAFA"/>
                </a:solidFill>
                <a:latin typeface="Open Sans"/>
                <a:ea typeface="Open Sans"/>
                <a:cs typeface="Open Sans"/>
                <a:sym typeface="Open Sans"/>
              </a:rPr>
              <a:t>Right Shift - Divide by 2</a:t>
            </a:r>
          </a:p>
        </p:txBody>
      </p:sp>
      <p:sp>
        <p:nvSpPr>
          <p:cNvPr id="95" name="TextBox 95"/>
          <p:cNvSpPr txBox="1"/>
          <p:nvPr/>
        </p:nvSpPr>
        <p:spPr>
          <a:xfrm>
            <a:off x="165271" y="185810"/>
            <a:ext cx="8921288" cy="493638"/>
          </a:xfrm>
          <a:prstGeom prst="rect">
            <a:avLst/>
          </a:prstGeom>
        </p:spPr>
        <p:txBody>
          <a:bodyPr lIns="0" tIns="0" rIns="0" bIns="0" rtlCol="0" anchor="t">
            <a:spAutoFit/>
          </a:bodyPr>
          <a:lstStyle/>
          <a:p>
            <a:pPr marL="0" lvl="0" indent="0" algn="l">
              <a:lnSpc>
                <a:spcPts val="3615"/>
              </a:lnSpc>
              <a:spcBef>
                <a:spcPct val="0"/>
              </a:spcBef>
            </a:pPr>
            <a:r>
              <a:rPr lang="en-US" sz="3228" b="1" spc="-96">
                <a:solidFill>
                  <a:srgbClr val="FFFFFF"/>
                </a:solidFill>
                <a:latin typeface="Poppins Bold"/>
                <a:ea typeface="Poppins Bold"/>
                <a:cs typeface="Poppins Bold"/>
                <a:sym typeface="Poppins Bold"/>
              </a:rPr>
              <a:t>6.6 Instruction Set in Assembly Language</a:t>
            </a:r>
          </a:p>
        </p:txBody>
      </p:sp>
    </p:spTree>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5018793" y="3262007"/>
            <a:ext cx="6894599" cy="6325357"/>
            <a:chOff x="0" y="0"/>
            <a:chExt cx="1815861" cy="1665938"/>
          </a:xfrm>
        </p:grpSpPr>
        <p:sp>
          <p:nvSpPr>
            <p:cNvPr id="7" name="Freeform 7"/>
            <p:cNvSpPr/>
            <p:nvPr/>
          </p:nvSpPr>
          <p:spPr>
            <a:xfrm>
              <a:off x="0" y="0"/>
              <a:ext cx="1815861" cy="1665938"/>
            </a:xfrm>
            <a:custGeom>
              <a:avLst/>
              <a:gdLst/>
              <a:ahLst/>
              <a:cxnLst/>
              <a:rect l="l" t="t" r="r" b="b"/>
              <a:pathLst>
                <a:path w="1815861" h="1665938">
                  <a:moveTo>
                    <a:pt x="57268" y="0"/>
                  </a:moveTo>
                  <a:lnTo>
                    <a:pt x="1758594" y="0"/>
                  </a:lnTo>
                  <a:cubicBezTo>
                    <a:pt x="1773782" y="0"/>
                    <a:pt x="1788348" y="6034"/>
                    <a:pt x="1799088" y="16773"/>
                  </a:cubicBezTo>
                  <a:cubicBezTo>
                    <a:pt x="1809828" y="27513"/>
                    <a:pt x="1815861" y="42079"/>
                    <a:pt x="1815861" y="57268"/>
                  </a:cubicBezTo>
                  <a:lnTo>
                    <a:pt x="1815861" y="1608670"/>
                  </a:lnTo>
                  <a:cubicBezTo>
                    <a:pt x="1815861" y="1623858"/>
                    <a:pt x="1809828" y="1638425"/>
                    <a:pt x="1799088" y="1649164"/>
                  </a:cubicBezTo>
                  <a:cubicBezTo>
                    <a:pt x="1788348" y="1659904"/>
                    <a:pt x="1773782" y="1665938"/>
                    <a:pt x="1758594" y="1665938"/>
                  </a:cubicBezTo>
                  <a:lnTo>
                    <a:pt x="57268" y="1665938"/>
                  </a:lnTo>
                  <a:cubicBezTo>
                    <a:pt x="25640" y="1665938"/>
                    <a:pt x="0" y="1640298"/>
                    <a:pt x="0" y="1608670"/>
                  </a:cubicBezTo>
                  <a:lnTo>
                    <a:pt x="0" y="57268"/>
                  </a:lnTo>
                  <a:cubicBezTo>
                    <a:pt x="0" y="42079"/>
                    <a:pt x="6034" y="27513"/>
                    <a:pt x="16773" y="16773"/>
                  </a:cubicBezTo>
                  <a:cubicBezTo>
                    <a:pt x="27513" y="6034"/>
                    <a:pt x="42079" y="0"/>
                    <a:pt x="57268" y="0"/>
                  </a:cubicBezTo>
                  <a:close/>
                </a:path>
              </a:pathLst>
            </a:custGeom>
            <a:solidFill>
              <a:srgbClr val="EFEFEF"/>
            </a:solidFill>
          </p:spPr>
          <p:txBody>
            <a:bodyPr/>
            <a:lstStyle/>
            <a:p>
              <a:endParaRPr lang="en-PH"/>
            </a:p>
          </p:txBody>
        </p:sp>
        <p:sp>
          <p:nvSpPr>
            <p:cNvPr id="8" name="TextBox 8"/>
            <p:cNvSpPr txBox="1"/>
            <p:nvPr/>
          </p:nvSpPr>
          <p:spPr>
            <a:xfrm>
              <a:off x="0" y="-38100"/>
              <a:ext cx="1815861" cy="1704038"/>
            </a:xfrm>
            <a:prstGeom prst="rect">
              <a:avLst/>
            </a:prstGeom>
          </p:spPr>
          <p:txBody>
            <a:bodyPr lIns="50800" tIns="50800" rIns="50800" bIns="50800" rtlCol="0" anchor="ctr"/>
            <a:lstStyle/>
            <a:p>
              <a:pPr algn="ctr">
                <a:lnSpc>
                  <a:spcPts val="2226"/>
                </a:lnSpc>
              </a:pPr>
              <a:endParaRPr/>
            </a:p>
          </p:txBody>
        </p:sp>
      </p:grpSp>
      <p:grpSp>
        <p:nvGrpSpPr>
          <p:cNvPr id="9" name="Group 9"/>
          <p:cNvGrpSpPr/>
          <p:nvPr/>
        </p:nvGrpSpPr>
        <p:grpSpPr>
          <a:xfrm>
            <a:off x="7194250" y="4972182"/>
            <a:ext cx="1099297" cy="1099297"/>
            <a:chOff x="0" y="0"/>
            <a:chExt cx="1913890" cy="1913890"/>
          </a:xfrm>
        </p:grpSpPr>
        <p:sp>
          <p:nvSpPr>
            <p:cNvPr id="10" name="Freeform 10"/>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1" name="Freeform 11"/>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2" name="Group 12"/>
          <p:cNvGrpSpPr/>
          <p:nvPr/>
        </p:nvGrpSpPr>
        <p:grpSpPr>
          <a:xfrm>
            <a:off x="8293547" y="4972182"/>
            <a:ext cx="1099297" cy="1099297"/>
            <a:chOff x="0" y="0"/>
            <a:chExt cx="1913890" cy="1913890"/>
          </a:xfrm>
        </p:grpSpPr>
        <p:sp>
          <p:nvSpPr>
            <p:cNvPr id="13" name="Freeform 1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4" name="Freeform 1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5" name="Group 15"/>
          <p:cNvGrpSpPr/>
          <p:nvPr/>
        </p:nvGrpSpPr>
        <p:grpSpPr>
          <a:xfrm>
            <a:off x="9392844" y="4972182"/>
            <a:ext cx="1099297" cy="1099297"/>
            <a:chOff x="0" y="0"/>
            <a:chExt cx="1913890" cy="1913890"/>
          </a:xfrm>
        </p:grpSpPr>
        <p:sp>
          <p:nvSpPr>
            <p:cNvPr id="16" name="Freeform 1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7" name="Freeform 1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sp>
        <p:nvSpPr>
          <p:cNvPr id="18" name="Freeform 18"/>
          <p:cNvSpPr/>
          <p:nvPr/>
        </p:nvSpPr>
        <p:spPr>
          <a:xfrm>
            <a:off x="7753792" y="6611228"/>
            <a:ext cx="921764" cy="1370190"/>
          </a:xfrm>
          <a:custGeom>
            <a:avLst/>
            <a:gdLst/>
            <a:ahLst/>
            <a:cxnLst/>
            <a:rect l="l" t="t" r="r" b="b"/>
            <a:pathLst>
              <a:path w="921764" h="1370190">
                <a:moveTo>
                  <a:pt x="0" y="0"/>
                </a:moveTo>
                <a:lnTo>
                  <a:pt x="921765" y="0"/>
                </a:lnTo>
                <a:lnTo>
                  <a:pt x="921765" y="1370190"/>
                </a:lnTo>
                <a:lnTo>
                  <a:pt x="0" y="13701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19" name="Group 19"/>
          <p:cNvGrpSpPr/>
          <p:nvPr/>
        </p:nvGrpSpPr>
        <p:grpSpPr>
          <a:xfrm>
            <a:off x="7165675" y="8159003"/>
            <a:ext cx="1099297" cy="1099297"/>
            <a:chOff x="0" y="0"/>
            <a:chExt cx="1913890" cy="1913890"/>
          </a:xfrm>
        </p:grpSpPr>
        <p:sp>
          <p:nvSpPr>
            <p:cNvPr id="20" name="Freeform 20"/>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1" name="Freeform 21"/>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22" name="Group 22"/>
          <p:cNvGrpSpPr/>
          <p:nvPr/>
        </p:nvGrpSpPr>
        <p:grpSpPr>
          <a:xfrm>
            <a:off x="8264972" y="8159003"/>
            <a:ext cx="1099297" cy="1099297"/>
            <a:chOff x="0" y="0"/>
            <a:chExt cx="1913890" cy="1913890"/>
          </a:xfrm>
        </p:grpSpPr>
        <p:sp>
          <p:nvSpPr>
            <p:cNvPr id="23" name="Freeform 2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4" name="Freeform 2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25" name="Group 25"/>
          <p:cNvGrpSpPr/>
          <p:nvPr/>
        </p:nvGrpSpPr>
        <p:grpSpPr>
          <a:xfrm>
            <a:off x="9364269" y="8159003"/>
            <a:ext cx="1099297" cy="1099297"/>
            <a:chOff x="0" y="0"/>
            <a:chExt cx="1913890" cy="1913890"/>
          </a:xfrm>
        </p:grpSpPr>
        <p:sp>
          <p:nvSpPr>
            <p:cNvPr id="26" name="Freeform 2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7" name="Freeform 2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28" name="Group 28"/>
          <p:cNvGrpSpPr/>
          <p:nvPr/>
        </p:nvGrpSpPr>
        <p:grpSpPr>
          <a:xfrm>
            <a:off x="6066378" y="8159003"/>
            <a:ext cx="1099297" cy="1099297"/>
            <a:chOff x="0" y="0"/>
            <a:chExt cx="1913890" cy="1913890"/>
          </a:xfrm>
        </p:grpSpPr>
        <p:sp>
          <p:nvSpPr>
            <p:cNvPr id="29" name="Freeform 29"/>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0" name="Freeform 30"/>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sp>
        <p:nvSpPr>
          <p:cNvPr id="31" name="Freeform 31"/>
          <p:cNvSpPr/>
          <p:nvPr/>
        </p:nvSpPr>
        <p:spPr>
          <a:xfrm rot="773974" flipH="1">
            <a:off x="9085916" y="5689452"/>
            <a:ext cx="943408" cy="637980"/>
          </a:xfrm>
          <a:custGeom>
            <a:avLst/>
            <a:gdLst/>
            <a:ahLst/>
            <a:cxnLst/>
            <a:rect l="l" t="t" r="r" b="b"/>
            <a:pathLst>
              <a:path w="943408" h="637980">
                <a:moveTo>
                  <a:pt x="943408" y="0"/>
                </a:moveTo>
                <a:lnTo>
                  <a:pt x="0" y="0"/>
                </a:lnTo>
                <a:lnTo>
                  <a:pt x="0" y="637980"/>
                </a:lnTo>
                <a:lnTo>
                  <a:pt x="943408" y="637980"/>
                </a:lnTo>
                <a:lnTo>
                  <a:pt x="94340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32" name="TextBox 32"/>
          <p:cNvSpPr txBox="1"/>
          <p:nvPr/>
        </p:nvSpPr>
        <p:spPr>
          <a:xfrm>
            <a:off x="8709119" y="5186640"/>
            <a:ext cx="268154" cy="615834"/>
          </a:xfrm>
          <a:prstGeom prst="rect">
            <a:avLst/>
          </a:prstGeom>
        </p:spPr>
        <p:txBody>
          <a:bodyPr lIns="0" tIns="0" rIns="0" bIns="0" rtlCol="0" anchor="t">
            <a:spAutoFit/>
          </a:bodyPr>
          <a:lstStyle/>
          <a:p>
            <a:pPr algn="ctr">
              <a:lnSpc>
                <a:spcPts val="5044"/>
              </a:lnSpc>
            </a:pPr>
            <a:r>
              <a:rPr lang="en-US" sz="3603">
                <a:solidFill>
                  <a:srgbClr val="000000"/>
                </a:solidFill>
                <a:latin typeface="Open Sans Extra Bold"/>
                <a:ea typeface="Open Sans Extra Bold"/>
                <a:cs typeface="Open Sans Extra Bold"/>
                <a:sym typeface="Open Sans Extra Bold"/>
              </a:rPr>
              <a:t>1</a:t>
            </a:r>
          </a:p>
        </p:txBody>
      </p:sp>
      <p:sp>
        <p:nvSpPr>
          <p:cNvPr id="33" name="Freeform 33"/>
          <p:cNvSpPr/>
          <p:nvPr/>
        </p:nvSpPr>
        <p:spPr>
          <a:xfrm rot="745311" flipH="1">
            <a:off x="7994389" y="5726510"/>
            <a:ext cx="943408" cy="637980"/>
          </a:xfrm>
          <a:custGeom>
            <a:avLst/>
            <a:gdLst/>
            <a:ahLst/>
            <a:cxnLst/>
            <a:rect l="l" t="t" r="r" b="b"/>
            <a:pathLst>
              <a:path w="943408" h="637980">
                <a:moveTo>
                  <a:pt x="943408" y="0"/>
                </a:moveTo>
                <a:lnTo>
                  <a:pt x="0" y="0"/>
                </a:lnTo>
                <a:lnTo>
                  <a:pt x="0" y="637980"/>
                </a:lnTo>
                <a:lnTo>
                  <a:pt x="943408" y="637980"/>
                </a:lnTo>
                <a:lnTo>
                  <a:pt x="94340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34" name="Group 34"/>
          <p:cNvGrpSpPr/>
          <p:nvPr/>
        </p:nvGrpSpPr>
        <p:grpSpPr>
          <a:xfrm>
            <a:off x="5189074" y="3431212"/>
            <a:ext cx="6393124" cy="673599"/>
            <a:chOff x="0" y="0"/>
            <a:chExt cx="1683786" cy="177409"/>
          </a:xfrm>
        </p:grpSpPr>
        <p:sp>
          <p:nvSpPr>
            <p:cNvPr id="35" name="Freeform 35"/>
            <p:cNvSpPr/>
            <p:nvPr/>
          </p:nvSpPr>
          <p:spPr>
            <a:xfrm>
              <a:off x="0" y="0"/>
              <a:ext cx="1683786" cy="177409"/>
            </a:xfrm>
            <a:custGeom>
              <a:avLst/>
              <a:gdLst/>
              <a:ahLst/>
              <a:cxnLst/>
              <a:rect l="l" t="t" r="r" b="b"/>
              <a:pathLst>
                <a:path w="1683786" h="177409">
                  <a:moveTo>
                    <a:pt x="61760" y="0"/>
                  </a:moveTo>
                  <a:lnTo>
                    <a:pt x="1622026" y="0"/>
                  </a:lnTo>
                  <a:cubicBezTo>
                    <a:pt x="1638406" y="0"/>
                    <a:pt x="1654115" y="6507"/>
                    <a:pt x="1665697" y="18089"/>
                  </a:cubicBezTo>
                  <a:cubicBezTo>
                    <a:pt x="1677279" y="29671"/>
                    <a:pt x="1683786" y="45380"/>
                    <a:pt x="1683786" y="61760"/>
                  </a:cubicBezTo>
                  <a:lnTo>
                    <a:pt x="1683786" y="115649"/>
                  </a:lnTo>
                  <a:cubicBezTo>
                    <a:pt x="1683786" y="149758"/>
                    <a:pt x="1656135" y="177409"/>
                    <a:pt x="1622026" y="177409"/>
                  </a:cubicBezTo>
                  <a:lnTo>
                    <a:pt x="61760" y="177409"/>
                  </a:lnTo>
                  <a:cubicBezTo>
                    <a:pt x="45380" y="177409"/>
                    <a:pt x="29671" y="170902"/>
                    <a:pt x="18089" y="159320"/>
                  </a:cubicBezTo>
                  <a:cubicBezTo>
                    <a:pt x="6507" y="147738"/>
                    <a:pt x="0" y="132029"/>
                    <a:pt x="0" y="115649"/>
                  </a:cubicBezTo>
                  <a:lnTo>
                    <a:pt x="0" y="61760"/>
                  </a:lnTo>
                  <a:cubicBezTo>
                    <a:pt x="0" y="45380"/>
                    <a:pt x="6507" y="29671"/>
                    <a:pt x="18089" y="18089"/>
                  </a:cubicBezTo>
                  <a:cubicBezTo>
                    <a:pt x="29671" y="6507"/>
                    <a:pt x="45380" y="0"/>
                    <a:pt x="61760" y="0"/>
                  </a:cubicBezTo>
                  <a:close/>
                </a:path>
              </a:pathLst>
            </a:custGeom>
            <a:solidFill>
              <a:srgbClr val="642EC7"/>
            </a:solidFill>
          </p:spPr>
          <p:txBody>
            <a:bodyPr/>
            <a:lstStyle/>
            <a:p>
              <a:endParaRPr lang="en-PH"/>
            </a:p>
          </p:txBody>
        </p:sp>
        <p:sp>
          <p:nvSpPr>
            <p:cNvPr id="36" name="TextBox 36"/>
            <p:cNvSpPr txBox="1"/>
            <p:nvPr/>
          </p:nvSpPr>
          <p:spPr>
            <a:xfrm>
              <a:off x="0" y="-38100"/>
              <a:ext cx="1683786" cy="215509"/>
            </a:xfrm>
            <a:prstGeom prst="rect">
              <a:avLst/>
            </a:prstGeom>
          </p:spPr>
          <p:txBody>
            <a:bodyPr lIns="50800" tIns="50800" rIns="50800" bIns="50800" rtlCol="0" anchor="ctr"/>
            <a:lstStyle/>
            <a:p>
              <a:pPr algn="ctr">
                <a:lnSpc>
                  <a:spcPts val="2226"/>
                </a:lnSpc>
              </a:pPr>
              <a:endParaRPr/>
            </a:p>
          </p:txBody>
        </p:sp>
      </p:grpSp>
      <p:grpSp>
        <p:nvGrpSpPr>
          <p:cNvPr id="37" name="Group 37"/>
          <p:cNvGrpSpPr/>
          <p:nvPr/>
        </p:nvGrpSpPr>
        <p:grpSpPr>
          <a:xfrm>
            <a:off x="6066378" y="4978246"/>
            <a:ext cx="1099297" cy="1099297"/>
            <a:chOff x="0" y="0"/>
            <a:chExt cx="1913890" cy="1913890"/>
          </a:xfrm>
        </p:grpSpPr>
        <p:sp>
          <p:nvSpPr>
            <p:cNvPr id="38" name="Freeform 38"/>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9" name="Freeform 39"/>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sp>
        <p:nvSpPr>
          <p:cNvPr id="40" name="Freeform 40"/>
          <p:cNvSpPr/>
          <p:nvPr/>
        </p:nvSpPr>
        <p:spPr>
          <a:xfrm rot="923969" flipH="1">
            <a:off x="6732719" y="5703793"/>
            <a:ext cx="943408" cy="637980"/>
          </a:xfrm>
          <a:custGeom>
            <a:avLst/>
            <a:gdLst/>
            <a:ahLst/>
            <a:cxnLst/>
            <a:rect l="l" t="t" r="r" b="b"/>
            <a:pathLst>
              <a:path w="943408" h="637980">
                <a:moveTo>
                  <a:pt x="943408" y="0"/>
                </a:moveTo>
                <a:lnTo>
                  <a:pt x="0" y="0"/>
                </a:lnTo>
                <a:lnTo>
                  <a:pt x="0" y="637980"/>
                </a:lnTo>
                <a:lnTo>
                  <a:pt x="943408" y="637980"/>
                </a:lnTo>
                <a:lnTo>
                  <a:pt x="94340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41" name="Freeform 41"/>
          <p:cNvSpPr/>
          <p:nvPr/>
        </p:nvSpPr>
        <p:spPr>
          <a:xfrm rot="773974" flipH="1">
            <a:off x="10215534" y="5704652"/>
            <a:ext cx="943408" cy="637980"/>
          </a:xfrm>
          <a:custGeom>
            <a:avLst/>
            <a:gdLst/>
            <a:ahLst/>
            <a:cxnLst/>
            <a:rect l="l" t="t" r="r" b="b"/>
            <a:pathLst>
              <a:path w="943408" h="637980">
                <a:moveTo>
                  <a:pt x="943408" y="0"/>
                </a:moveTo>
                <a:lnTo>
                  <a:pt x="0" y="0"/>
                </a:lnTo>
                <a:lnTo>
                  <a:pt x="0" y="637979"/>
                </a:lnTo>
                <a:lnTo>
                  <a:pt x="943408" y="637979"/>
                </a:lnTo>
                <a:lnTo>
                  <a:pt x="94340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42" name="Freeform 42"/>
          <p:cNvSpPr/>
          <p:nvPr/>
        </p:nvSpPr>
        <p:spPr>
          <a:xfrm>
            <a:off x="11302299" y="8044020"/>
            <a:ext cx="1309386" cy="1309386"/>
          </a:xfrm>
          <a:custGeom>
            <a:avLst/>
            <a:gdLst/>
            <a:ahLst/>
            <a:cxnLst/>
            <a:rect l="l" t="t" r="r" b="b"/>
            <a:pathLst>
              <a:path w="1309386" h="1309386">
                <a:moveTo>
                  <a:pt x="0" y="0"/>
                </a:moveTo>
                <a:lnTo>
                  <a:pt x="1309386" y="0"/>
                </a:lnTo>
                <a:lnTo>
                  <a:pt x="1309386" y="1309386"/>
                </a:lnTo>
                <a:lnTo>
                  <a:pt x="0" y="130938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43" name="TextBox 43"/>
          <p:cNvSpPr txBox="1"/>
          <p:nvPr/>
        </p:nvSpPr>
        <p:spPr>
          <a:xfrm>
            <a:off x="347832" y="1542562"/>
            <a:ext cx="9682484"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Logical Shift</a:t>
            </a:r>
          </a:p>
        </p:txBody>
      </p:sp>
      <p:sp>
        <p:nvSpPr>
          <p:cNvPr id="44" name="TextBox 44"/>
          <p:cNvSpPr txBox="1"/>
          <p:nvPr/>
        </p:nvSpPr>
        <p:spPr>
          <a:xfrm>
            <a:off x="347832" y="2370731"/>
            <a:ext cx="17665423" cy="514334"/>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Signed integer - Operation may produce a result where the sign of the number has changed. </a:t>
            </a:r>
          </a:p>
        </p:txBody>
      </p:sp>
      <p:sp>
        <p:nvSpPr>
          <p:cNvPr id="45" name="TextBox 45"/>
          <p:cNvSpPr txBox="1"/>
          <p:nvPr/>
        </p:nvSpPr>
        <p:spPr>
          <a:xfrm>
            <a:off x="9900363" y="4590586"/>
            <a:ext cx="84260" cy="370757"/>
          </a:xfrm>
          <a:prstGeom prst="rect">
            <a:avLst/>
          </a:prstGeom>
        </p:spPr>
        <p:txBody>
          <a:bodyPr lIns="0" tIns="0" rIns="0" bIns="0" rtlCol="0" anchor="t">
            <a:spAutoFit/>
          </a:bodyPr>
          <a:lstStyle/>
          <a:p>
            <a:pPr algn="ctr">
              <a:lnSpc>
                <a:spcPts val="2894"/>
              </a:lnSpc>
            </a:pPr>
            <a:r>
              <a:rPr lang="en-US" sz="2067">
                <a:solidFill>
                  <a:srgbClr val="642EC7"/>
                </a:solidFill>
                <a:latin typeface="Poppins"/>
                <a:ea typeface="Poppins"/>
                <a:cs typeface="Poppins"/>
                <a:sym typeface="Poppins"/>
              </a:rPr>
              <a:t>1</a:t>
            </a:r>
          </a:p>
        </p:txBody>
      </p:sp>
      <p:sp>
        <p:nvSpPr>
          <p:cNvPr id="46" name="TextBox 46"/>
          <p:cNvSpPr txBox="1"/>
          <p:nvPr/>
        </p:nvSpPr>
        <p:spPr>
          <a:xfrm>
            <a:off x="8702676" y="4590586"/>
            <a:ext cx="150994" cy="370750"/>
          </a:xfrm>
          <a:prstGeom prst="rect">
            <a:avLst/>
          </a:prstGeom>
        </p:spPr>
        <p:txBody>
          <a:bodyPr lIns="0" tIns="0" rIns="0" bIns="0" rtlCol="0" anchor="t">
            <a:spAutoFit/>
          </a:bodyPr>
          <a:lstStyle/>
          <a:p>
            <a:pPr algn="ctr">
              <a:lnSpc>
                <a:spcPts val="2894"/>
              </a:lnSpc>
            </a:pPr>
            <a:r>
              <a:rPr lang="en-US" sz="2067">
                <a:solidFill>
                  <a:srgbClr val="642EC7"/>
                </a:solidFill>
                <a:latin typeface="Poppins"/>
                <a:ea typeface="Poppins"/>
                <a:cs typeface="Poppins"/>
                <a:sym typeface="Poppins"/>
              </a:rPr>
              <a:t>2</a:t>
            </a:r>
          </a:p>
        </p:txBody>
      </p:sp>
      <p:sp>
        <p:nvSpPr>
          <p:cNvPr id="47" name="TextBox 47"/>
          <p:cNvSpPr txBox="1"/>
          <p:nvPr/>
        </p:nvSpPr>
        <p:spPr>
          <a:xfrm>
            <a:off x="7462403" y="4590586"/>
            <a:ext cx="364076" cy="370750"/>
          </a:xfrm>
          <a:prstGeom prst="rect">
            <a:avLst/>
          </a:prstGeom>
        </p:spPr>
        <p:txBody>
          <a:bodyPr lIns="0" tIns="0" rIns="0" bIns="0" rtlCol="0" anchor="t">
            <a:spAutoFit/>
          </a:bodyPr>
          <a:lstStyle/>
          <a:p>
            <a:pPr algn="ctr">
              <a:lnSpc>
                <a:spcPts val="2894"/>
              </a:lnSpc>
            </a:pPr>
            <a:r>
              <a:rPr lang="en-US" sz="2067">
                <a:solidFill>
                  <a:srgbClr val="642EC7"/>
                </a:solidFill>
                <a:latin typeface="Poppins"/>
                <a:ea typeface="Poppins"/>
                <a:cs typeface="Poppins"/>
                <a:sym typeface="Poppins"/>
              </a:rPr>
              <a:t>4</a:t>
            </a:r>
          </a:p>
        </p:txBody>
      </p:sp>
      <p:sp>
        <p:nvSpPr>
          <p:cNvPr id="48" name="TextBox 48"/>
          <p:cNvSpPr txBox="1"/>
          <p:nvPr/>
        </p:nvSpPr>
        <p:spPr>
          <a:xfrm>
            <a:off x="7609822" y="5186640"/>
            <a:ext cx="268154" cy="615834"/>
          </a:xfrm>
          <a:prstGeom prst="rect">
            <a:avLst/>
          </a:prstGeom>
        </p:spPr>
        <p:txBody>
          <a:bodyPr lIns="0" tIns="0" rIns="0" bIns="0" rtlCol="0" anchor="t">
            <a:spAutoFit/>
          </a:bodyPr>
          <a:lstStyle/>
          <a:p>
            <a:pPr algn="ctr">
              <a:lnSpc>
                <a:spcPts val="5044"/>
              </a:lnSpc>
            </a:pPr>
            <a:r>
              <a:rPr lang="en-US" sz="3603">
                <a:solidFill>
                  <a:srgbClr val="000000"/>
                </a:solidFill>
                <a:latin typeface="Open Sans Extra Bold"/>
                <a:ea typeface="Open Sans Extra Bold"/>
                <a:cs typeface="Open Sans Extra Bold"/>
                <a:sym typeface="Open Sans Extra Bold"/>
              </a:rPr>
              <a:t>0</a:t>
            </a:r>
          </a:p>
        </p:txBody>
      </p:sp>
      <p:sp>
        <p:nvSpPr>
          <p:cNvPr id="49" name="TextBox 49"/>
          <p:cNvSpPr txBox="1"/>
          <p:nvPr/>
        </p:nvSpPr>
        <p:spPr>
          <a:xfrm>
            <a:off x="9808416" y="5186640"/>
            <a:ext cx="268154" cy="615834"/>
          </a:xfrm>
          <a:prstGeom prst="rect">
            <a:avLst/>
          </a:prstGeom>
        </p:spPr>
        <p:txBody>
          <a:bodyPr lIns="0" tIns="0" rIns="0" bIns="0" rtlCol="0" anchor="t">
            <a:spAutoFit/>
          </a:bodyPr>
          <a:lstStyle/>
          <a:p>
            <a:pPr algn="ctr">
              <a:lnSpc>
                <a:spcPts val="5044"/>
              </a:lnSpc>
            </a:pPr>
            <a:r>
              <a:rPr lang="en-US" sz="3603">
                <a:solidFill>
                  <a:srgbClr val="000000"/>
                </a:solidFill>
                <a:latin typeface="Open Sans Extra Bold"/>
                <a:ea typeface="Open Sans Extra Bold"/>
                <a:cs typeface="Open Sans Extra Bold"/>
                <a:sym typeface="Open Sans Extra Bold"/>
              </a:rPr>
              <a:t>0</a:t>
            </a:r>
          </a:p>
        </p:txBody>
      </p:sp>
      <p:sp>
        <p:nvSpPr>
          <p:cNvPr id="50" name="TextBox 50"/>
          <p:cNvSpPr txBox="1"/>
          <p:nvPr/>
        </p:nvSpPr>
        <p:spPr>
          <a:xfrm>
            <a:off x="7581247" y="8373460"/>
            <a:ext cx="268154" cy="615834"/>
          </a:xfrm>
          <a:prstGeom prst="rect">
            <a:avLst/>
          </a:prstGeom>
        </p:spPr>
        <p:txBody>
          <a:bodyPr lIns="0" tIns="0" rIns="0" bIns="0" rtlCol="0" anchor="t">
            <a:spAutoFit/>
          </a:bodyPr>
          <a:lstStyle/>
          <a:p>
            <a:pPr algn="ctr">
              <a:lnSpc>
                <a:spcPts val="5044"/>
              </a:lnSpc>
            </a:pPr>
            <a:r>
              <a:rPr lang="en-US" sz="3603">
                <a:solidFill>
                  <a:srgbClr val="000000"/>
                </a:solidFill>
                <a:latin typeface="Open Sans Extra Bold"/>
                <a:ea typeface="Open Sans Extra Bold"/>
                <a:cs typeface="Open Sans Extra Bold"/>
                <a:sym typeface="Open Sans Extra Bold"/>
              </a:rPr>
              <a:t>1</a:t>
            </a:r>
          </a:p>
        </p:txBody>
      </p:sp>
      <p:sp>
        <p:nvSpPr>
          <p:cNvPr id="51" name="TextBox 51"/>
          <p:cNvSpPr txBox="1"/>
          <p:nvPr/>
        </p:nvSpPr>
        <p:spPr>
          <a:xfrm>
            <a:off x="8680544" y="8373460"/>
            <a:ext cx="268154" cy="615834"/>
          </a:xfrm>
          <a:prstGeom prst="rect">
            <a:avLst/>
          </a:prstGeom>
        </p:spPr>
        <p:txBody>
          <a:bodyPr lIns="0" tIns="0" rIns="0" bIns="0" rtlCol="0" anchor="t">
            <a:spAutoFit/>
          </a:bodyPr>
          <a:lstStyle/>
          <a:p>
            <a:pPr algn="ctr">
              <a:lnSpc>
                <a:spcPts val="5044"/>
              </a:lnSpc>
            </a:pPr>
            <a:r>
              <a:rPr lang="en-US" sz="3603">
                <a:solidFill>
                  <a:srgbClr val="000000"/>
                </a:solidFill>
                <a:latin typeface="Open Sans Extra Bold"/>
                <a:ea typeface="Open Sans Extra Bold"/>
                <a:cs typeface="Open Sans Extra Bold"/>
                <a:sym typeface="Open Sans Extra Bold"/>
              </a:rPr>
              <a:t>0</a:t>
            </a:r>
          </a:p>
        </p:txBody>
      </p:sp>
      <p:sp>
        <p:nvSpPr>
          <p:cNvPr id="52" name="TextBox 52"/>
          <p:cNvSpPr txBox="1"/>
          <p:nvPr/>
        </p:nvSpPr>
        <p:spPr>
          <a:xfrm>
            <a:off x="9779841" y="8373460"/>
            <a:ext cx="268154" cy="615834"/>
          </a:xfrm>
          <a:prstGeom prst="rect">
            <a:avLst/>
          </a:prstGeom>
        </p:spPr>
        <p:txBody>
          <a:bodyPr lIns="0" tIns="0" rIns="0" bIns="0" rtlCol="0" anchor="t">
            <a:spAutoFit/>
          </a:bodyPr>
          <a:lstStyle/>
          <a:p>
            <a:pPr algn="ctr">
              <a:lnSpc>
                <a:spcPts val="5044"/>
              </a:lnSpc>
            </a:pPr>
            <a:r>
              <a:rPr lang="en-US" sz="3603">
                <a:solidFill>
                  <a:srgbClr val="000000"/>
                </a:solidFill>
                <a:latin typeface="Open Sans Extra Bold"/>
                <a:ea typeface="Open Sans Extra Bold"/>
                <a:cs typeface="Open Sans Extra Bold"/>
                <a:sym typeface="Open Sans Extra Bold"/>
              </a:rPr>
              <a:t>1</a:t>
            </a:r>
          </a:p>
        </p:txBody>
      </p:sp>
      <p:sp>
        <p:nvSpPr>
          <p:cNvPr id="53" name="TextBox 53"/>
          <p:cNvSpPr txBox="1"/>
          <p:nvPr/>
        </p:nvSpPr>
        <p:spPr>
          <a:xfrm>
            <a:off x="6481950" y="8373460"/>
            <a:ext cx="268154" cy="615834"/>
          </a:xfrm>
          <a:prstGeom prst="rect">
            <a:avLst/>
          </a:prstGeom>
        </p:spPr>
        <p:txBody>
          <a:bodyPr lIns="0" tIns="0" rIns="0" bIns="0" rtlCol="0" anchor="t">
            <a:spAutoFit/>
          </a:bodyPr>
          <a:lstStyle/>
          <a:p>
            <a:pPr algn="ctr">
              <a:lnSpc>
                <a:spcPts val="5044"/>
              </a:lnSpc>
            </a:pPr>
            <a:r>
              <a:rPr lang="en-US" sz="3603">
                <a:solidFill>
                  <a:srgbClr val="5E17EB"/>
                </a:solidFill>
                <a:latin typeface="Open Sans Extra Bold"/>
                <a:ea typeface="Open Sans Extra Bold"/>
                <a:cs typeface="Open Sans Extra Bold"/>
                <a:sym typeface="Open Sans Extra Bold"/>
              </a:rPr>
              <a:t>0</a:t>
            </a:r>
          </a:p>
        </p:txBody>
      </p:sp>
      <p:sp>
        <p:nvSpPr>
          <p:cNvPr id="54" name="TextBox 54"/>
          <p:cNvSpPr txBox="1"/>
          <p:nvPr/>
        </p:nvSpPr>
        <p:spPr>
          <a:xfrm>
            <a:off x="9892014" y="7767468"/>
            <a:ext cx="84260" cy="370757"/>
          </a:xfrm>
          <a:prstGeom prst="rect">
            <a:avLst/>
          </a:prstGeom>
        </p:spPr>
        <p:txBody>
          <a:bodyPr lIns="0" tIns="0" rIns="0" bIns="0" rtlCol="0" anchor="t">
            <a:spAutoFit/>
          </a:bodyPr>
          <a:lstStyle/>
          <a:p>
            <a:pPr algn="ctr">
              <a:lnSpc>
                <a:spcPts val="2894"/>
              </a:lnSpc>
            </a:pPr>
            <a:r>
              <a:rPr lang="en-US" sz="2067">
                <a:solidFill>
                  <a:srgbClr val="642EC7"/>
                </a:solidFill>
                <a:latin typeface="Poppins"/>
                <a:ea typeface="Poppins"/>
                <a:cs typeface="Poppins"/>
                <a:sym typeface="Poppins"/>
              </a:rPr>
              <a:t>1</a:t>
            </a:r>
          </a:p>
        </p:txBody>
      </p:sp>
      <p:sp>
        <p:nvSpPr>
          <p:cNvPr id="55" name="TextBox 55"/>
          <p:cNvSpPr txBox="1"/>
          <p:nvPr/>
        </p:nvSpPr>
        <p:spPr>
          <a:xfrm>
            <a:off x="8694326" y="7767468"/>
            <a:ext cx="150994" cy="370750"/>
          </a:xfrm>
          <a:prstGeom prst="rect">
            <a:avLst/>
          </a:prstGeom>
        </p:spPr>
        <p:txBody>
          <a:bodyPr lIns="0" tIns="0" rIns="0" bIns="0" rtlCol="0" anchor="t">
            <a:spAutoFit/>
          </a:bodyPr>
          <a:lstStyle/>
          <a:p>
            <a:pPr algn="ctr">
              <a:lnSpc>
                <a:spcPts val="2894"/>
              </a:lnSpc>
            </a:pPr>
            <a:r>
              <a:rPr lang="en-US" sz="2067">
                <a:solidFill>
                  <a:srgbClr val="642EC7"/>
                </a:solidFill>
                <a:latin typeface="Poppins"/>
                <a:ea typeface="Poppins"/>
                <a:cs typeface="Poppins"/>
                <a:sym typeface="Poppins"/>
              </a:rPr>
              <a:t>2</a:t>
            </a:r>
          </a:p>
        </p:txBody>
      </p:sp>
      <p:sp>
        <p:nvSpPr>
          <p:cNvPr id="56" name="TextBox 56"/>
          <p:cNvSpPr txBox="1"/>
          <p:nvPr/>
        </p:nvSpPr>
        <p:spPr>
          <a:xfrm>
            <a:off x="7652968" y="7767468"/>
            <a:ext cx="165163" cy="370750"/>
          </a:xfrm>
          <a:prstGeom prst="rect">
            <a:avLst/>
          </a:prstGeom>
        </p:spPr>
        <p:txBody>
          <a:bodyPr lIns="0" tIns="0" rIns="0" bIns="0" rtlCol="0" anchor="t">
            <a:spAutoFit/>
          </a:bodyPr>
          <a:lstStyle/>
          <a:p>
            <a:pPr algn="ctr">
              <a:lnSpc>
                <a:spcPts val="2894"/>
              </a:lnSpc>
            </a:pPr>
            <a:r>
              <a:rPr lang="en-US" sz="2067">
                <a:solidFill>
                  <a:srgbClr val="642EC7"/>
                </a:solidFill>
                <a:latin typeface="Poppins"/>
                <a:ea typeface="Poppins"/>
                <a:cs typeface="Poppins"/>
                <a:sym typeface="Poppins"/>
              </a:rPr>
              <a:t>4</a:t>
            </a:r>
          </a:p>
        </p:txBody>
      </p:sp>
      <p:sp>
        <p:nvSpPr>
          <p:cNvPr id="57" name="TextBox 57"/>
          <p:cNvSpPr txBox="1"/>
          <p:nvPr/>
        </p:nvSpPr>
        <p:spPr>
          <a:xfrm>
            <a:off x="6322107" y="7767468"/>
            <a:ext cx="464531" cy="370750"/>
          </a:xfrm>
          <a:prstGeom prst="rect">
            <a:avLst/>
          </a:prstGeom>
        </p:spPr>
        <p:txBody>
          <a:bodyPr lIns="0" tIns="0" rIns="0" bIns="0" rtlCol="0" anchor="t">
            <a:spAutoFit/>
          </a:bodyPr>
          <a:lstStyle/>
          <a:p>
            <a:pPr algn="ctr">
              <a:lnSpc>
                <a:spcPts val="2894"/>
              </a:lnSpc>
            </a:pPr>
            <a:r>
              <a:rPr lang="en-US" sz="2067">
                <a:solidFill>
                  <a:srgbClr val="642EC7"/>
                </a:solidFill>
                <a:latin typeface="Poppins"/>
                <a:ea typeface="Poppins"/>
                <a:cs typeface="Poppins"/>
                <a:sym typeface="Poppins"/>
              </a:rPr>
              <a:t>-8</a:t>
            </a:r>
          </a:p>
        </p:txBody>
      </p:sp>
      <p:sp>
        <p:nvSpPr>
          <p:cNvPr id="58" name="TextBox 58"/>
          <p:cNvSpPr txBox="1"/>
          <p:nvPr/>
        </p:nvSpPr>
        <p:spPr>
          <a:xfrm>
            <a:off x="10760295" y="5266968"/>
            <a:ext cx="915909" cy="372473"/>
          </a:xfrm>
          <a:prstGeom prst="rect">
            <a:avLst/>
          </a:prstGeom>
        </p:spPr>
        <p:txBody>
          <a:bodyPr lIns="0" tIns="0" rIns="0" bIns="0" rtlCol="0" anchor="t">
            <a:spAutoFit/>
          </a:bodyPr>
          <a:lstStyle/>
          <a:p>
            <a:pPr algn="l">
              <a:lnSpc>
                <a:spcPts val="3071"/>
              </a:lnSpc>
              <a:spcBef>
                <a:spcPct val="0"/>
              </a:spcBef>
            </a:pPr>
            <a:r>
              <a:rPr lang="en-US" sz="2194" b="1">
                <a:solidFill>
                  <a:srgbClr val="5E17EB"/>
                </a:solidFill>
                <a:latin typeface="Open Sans Bold"/>
                <a:ea typeface="Open Sans Bold"/>
                <a:cs typeface="Open Sans Bold"/>
                <a:sym typeface="Open Sans Bold"/>
              </a:rPr>
              <a:t>= -6</a:t>
            </a:r>
          </a:p>
        </p:txBody>
      </p:sp>
      <p:sp>
        <p:nvSpPr>
          <p:cNvPr id="59" name="TextBox 59"/>
          <p:cNvSpPr txBox="1"/>
          <p:nvPr/>
        </p:nvSpPr>
        <p:spPr>
          <a:xfrm>
            <a:off x="10699255" y="8493427"/>
            <a:ext cx="529298" cy="372473"/>
          </a:xfrm>
          <a:prstGeom prst="rect">
            <a:avLst/>
          </a:prstGeom>
        </p:spPr>
        <p:txBody>
          <a:bodyPr lIns="0" tIns="0" rIns="0" bIns="0" rtlCol="0" anchor="t">
            <a:spAutoFit/>
          </a:bodyPr>
          <a:lstStyle/>
          <a:p>
            <a:pPr algn="l">
              <a:lnSpc>
                <a:spcPts val="3071"/>
              </a:lnSpc>
              <a:spcBef>
                <a:spcPct val="0"/>
              </a:spcBef>
            </a:pPr>
            <a:r>
              <a:rPr lang="en-US" sz="2194" b="1">
                <a:solidFill>
                  <a:srgbClr val="5E17EB"/>
                </a:solidFill>
                <a:latin typeface="Open Sans Bold"/>
                <a:ea typeface="Open Sans Bold"/>
                <a:cs typeface="Open Sans Bold"/>
                <a:sym typeface="Open Sans Bold"/>
              </a:rPr>
              <a:t>= 5</a:t>
            </a:r>
          </a:p>
        </p:txBody>
      </p:sp>
      <p:sp>
        <p:nvSpPr>
          <p:cNvPr id="60" name="TextBox 60"/>
          <p:cNvSpPr txBox="1"/>
          <p:nvPr/>
        </p:nvSpPr>
        <p:spPr>
          <a:xfrm>
            <a:off x="5468973" y="3472914"/>
            <a:ext cx="5833325" cy="514334"/>
          </a:xfrm>
          <a:prstGeom prst="rect">
            <a:avLst/>
          </a:prstGeom>
        </p:spPr>
        <p:txBody>
          <a:bodyPr lIns="0" tIns="0" rIns="0" bIns="0" rtlCol="0" anchor="t">
            <a:spAutoFit/>
          </a:bodyPr>
          <a:lstStyle/>
          <a:p>
            <a:pPr algn="ctr">
              <a:lnSpc>
                <a:spcPts val="4200"/>
              </a:lnSpc>
              <a:spcBef>
                <a:spcPct val="0"/>
              </a:spcBef>
            </a:pPr>
            <a:r>
              <a:rPr lang="en-US" sz="3000">
                <a:solidFill>
                  <a:srgbClr val="FAFAFA"/>
                </a:solidFill>
                <a:latin typeface="Open Sans"/>
                <a:ea typeface="Open Sans"/>
                <a:cs typeface="Open Sans"/>
                <a:sym typeface="Open Sans"/>
              </a:rPr>
              <a:t>Right Shift - Divide by 2</a:t>
            </a:r>
          </a:p>
        </p:txBody>
      </p:sp>
      <p:sp>
        <p:nvSpPr>
          <p:cNvPr id="61" name="TextBox 61"/>
          <p:cNvSpPr txBox="1"/>
          <p:nvPr/>
        </p:nvSpPr>
        <p:spPr>
          <a:xfrm>
            <a:off x="6481950" y="5192703"/>
            <a:ext cx="268154" cy="615834"/>
          </a:xfrm>
          <a:prstGeom prst="rect">
            <a:avLst/>
          </a:prstGeom>
        </p:spPr>
        <p:txBody>
          <a:bodyPr lIns="0" tIns="0" rIns="0" bIns="0" rtlCol="0" anchor="t">
            <a:spAutoFit/>
          </a:bodyPr>
          <a:lstStyle/>
          <a:p>
            <a:pPr algn="ctr">
              <a:lnSpc>
                <a:spcPts val="5044"/>
              </a:lnSpc>
            </a:pPr>
            <a:r>
              <a:rPr lang="en-US" sz="3603">
                <a:solidFill>
                  <a:srgbClr val="000000"/>
                </a:solidFill>
                <a:latin typeface="Open Sans Extra Bold"/>
                <a:ea typeface="Open Sans Extra Bold"/>
                <a:cs typeface="Open Sans Extra Bold"/>
                <a:sym typeface="Open Sans Extra Bold"/>
              </a:rPr>
              <a:t>1</a:t>
            </a:r>
          </a:p>
        </p:txBody>
      </p:sp>
      <p:sp>
        <p:nvSpPr>
          <p:cNvPr id="62" name="TextBox 62"/>
          <p:cNvSpPr txBox="1"/>
          <p:nvPr/>
        </p:nvSpPr>
        <p:spPr>
          <a:xfrm>
            <a:off x="6414602" y="4590586"/>
            <a:ext cx="364076" cy="370750"/>
          </a:xfrm>
          <a:prstGeom prst="rect">
            <a:avLst/>
          </a:prstGeom>
        </p:spPr>
        <p:txBody>
          <a:bodyPr lIns="0" tIns="0" rIns="0" bIns="0" rtlCol="0" anchor="t">
            <a:spAutoFit/>
          </a:bodyPr>
          <a:lstStyle/>
          <a:p>
            <a:pPr algn="ctr">
              <a:lnSpc>
                <a:spcPts val="2894"/>
              </a:lnSpc>
            </a:pPr>
            <a:r>
              <a:rPr lang="en-US" sz="2067">
                <a:solidFill>
                  <a:srgbClr val="642EC7"/>
                </a:solidFill>
                <a:latin typeface="Poppins"/>
                <a:ea typeface="Poppins"/>
                <a:cs typeface="Poppins"/>
                <a:sym typeface="Poppins"/>
              </a:rPr>
              <a:t>-8</a:t>
            </a:r>
          </a:p>
        </p:txBody>
      </p:sp>
      <p:sp>
        <p:nvSpPr>
          <p:cNvPr id="66" name="TextBox 66"/>
          <p:cNvSpPr txBox="1"/>
          <p:nvPr/>
        </p:nvSpPr>
        <p:spPr>
          <a:xfrm>
            <a:off x="165271" y="185810"/>
            <a:ext cx="8921288" cy="493638"/>
          </a:xfrm>
          <a:prstGeom prst="rect">
            <a:avLst/>
          </a:prstGeom>
        </p:spPr>
        <p:txBody>
          <a:bodyPr lIns="0" tIns="0" rIns="0" bIns="0" rtlCol="0" anchor="t">
            <a:spAutoFit/>
          </a:bodyPr>
          <a:lstStyle/>
          <a:p>
            <a:pPr marL="0" lvl="0" indent="0" algn="l">
              <a:lnSpc>
                <a:spcPts val="3615"/>
              </a:lnSpc>
              <a:spcBef>
                <a:spcPct val="0"/>
              </a:spcBef>
            </a:pPr>
            <a:r>
              <a:rPr lang="en-US" sz="3228" b="1" spc="-96">
                <a:solidFill>
                  <a:srgbClr val="FFFFFF"/>
                </a:solidFill>
                <a:latin typeface="Poppins Bold"/>
                <a:ea typeface="Poppins Bold"/>
                <a:cs typeface="Poppins Bold"/>
                <a:sym typeface="Poppins Bold"/>
              </a:rPr>
              <a:t>6.6 Instruction Set in Assembly Language</a:t>
            </a:r>
          </a:p>
        </p:txBody>
      </p:sp>
    </p:spTree>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0" y="-36799"/>
            <a:ext cx="9251830" cy="1065499"/>
            <a:chOff x="0" y="0"/>
            <a:chExt cx="3442595" cy="396471"/>
          </a:xfrm>
        </p:grpSpPr>
        <p:sp>
          <p:nvSpPr>
            <p:cNvPr id="4" name="Freeform 4"/>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5" name="Freeform 5"/>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6" name="Group 6"/>
          <p:cNvGrpSpPr/>
          <p:nvPr/>
        </p:nvGrpSpPr>
        <p:grpSpPr>
          <a:xfrm>
            <a:off x="5018793" y="3262007"/>
            <a:ext cx="6894599" cy="6325357"/>
            <a:chOff x="0" y="0"/>
            <a:chExt cx="1815861" cy="1665938"/>
          </a:xfrm>
        </p:grpSpPr>
        <p:sp>
          <p:nvSpPr>
            <p:cNvPr id="7" name="Freeform 7"/>
            <p:cNvSpPr/>
            <p:nvPr/>
          </p:nvSpPr>
          <p:spPr>
            <a:xfrm>
              <a:off x="0" y="0"/>
              <a:ext cx="1815861" cy="1665938"/>
            </a:xfrm>
            <a:custGeom>
              <a:avLst/>
              <a:gdLst/>
              <a:ahLst/>
              <a:cxnLst/>
              <a:rect l="l" t="t" r="r" b="b"/>
              <a:pathLst>
                <a:path w="1815861" h="1665938">
                  <a:moveTo>
                    <a:pt x="57268" y="0"/>
                  </a:moveTo>
                  <a:lnTo>
                    <a:pt x="1758594" y="0"/>
                  </a:lnTo>
                  <a:cubicBezTo>
                    <a:pt x="1773782" y="0"/>
                    <a:pt x="1788348" y="6034"/>
                    <a:pt x="1799088" y="16773"/>
                  </a:cubicBezTo>
                  <a:cubicBezTo>
                    <a:pt x="1809828" y="27513"/>
                    <a:pt x="1815861" y="42079"/>
                    <a:pt x="1815861" y="57268"/>
                  </a:cubicBezTo>
                  <a:lnTo>
                    <a:pt x="1815861" y="1608670"/>
                  </a:lnTo>
                  <a:cubicBezTo>
                    <a:pt x="1815861" y="1623858"/>
                    <a:pt x="1809828" y="1638425"/>
                    <a:pt x="1799088" y="1649164"/>
                  </a:cubicBezTo>
                  <a:cubicBezTo>
                    <a:pt x="1788348" y="1659904"/>
                    <a:pt x="1773782" y="1665938"/>
                    <a:pt x="1758594" y="1665938"/>
                  </a:cubicBezTo>
                  <a:lnTo>
                    <a:pt x="57268" y="1665938"/>
                  </a:lnTo>
                  <a:cubicBezTo>
                    <a:pt x="25640" y="1665938"/>
                    <a:pt x="0" y="1640298"/>
                    <a:pt x="0" y="1608670"/>
                  </a:cubicBezTo>
                  <a:lnTo>
                    <a:pt x="0" y="57268"/>
                  </a:lnTo>
                  <a:cubicBezTo>
                    <a:pt x="0" y="42079"/>
                    <a:pt x="6034" y="27513"/>
                    <a:pt x="16773" y="16773"/>
                  </a:cubicBezTo>
                  <a:cubicBezTo>
                    <a:pt x="27513" y="6034"/>
                    <a:pt x="42079" y="0"/>
                    <a:pt x="57268" y="0"/>
                  </a:cubicBezTo>
                  <a:close/>
                </a:path>
              </a:pathLst>
            </a:custGeom>
            <a:solidFill>
              <a:srgbClr val="EFEFEF"/>
            </a:solidFill>
          </p:spPr>
          <p:txBody>
            <a:bodyPr/>
            <a:lstStyle/>
            <a:p>
              <a:endParaRPr lang="en-PH"/>
            </a:p>
          </p:txBody>
        </p:sp>
        <p:sp>
          <p:nvSpPr>
            <p:cNvPr id="8" name="TextBox 8"/>
            <p:cNvSpPr txBox="1"/>
            <p:nvPr/>
          </p:nvSpPr>
          <p:spPr>
            <a:xfrm>
              <a:off x="0" y="-38100"/>
              <a:ext cx="1815861" cy="1704038"/>
            </a:xfrm>
            <a:prstGeom prst="rect">
              <a:avLst/>
            </a:prstGeom>
          </p:spPr>
          <p:txBody>
            <a:bodyPr lIns="50800" tIns="50800" rIns="50800" bIns="50800" rtlCol="0" anchor="ctr"/>
            <a:lstStyle/>
            <a:p>
              <a:pPr algn="ctr">
                <a:lnSpc>
                  <a:spcPts val="2226"/>
                </a:lnSpc>
              </a:pPr>
              <a:endParaRPr/>
            </a:p>
          </p:txBody>
        </p:sp>
      </p:grpSp>
      <p:grpSp>
        <p:nvGrpSpPr>
          <p:cNvPr id="9" name="Group 9"/>
          <p:cNvGrpSpPr/>
          <p:nvPr/>
        </p:nvGrpSpPr>
        <p:grpSpPr>
          <a:xfrm>
            <a:off x="7194250" y="4972182"/>
            <a:ext cx="1099297" cy="1099297"/>
            <a:chOff x="0" y="0"/>
            <a:chExt cx="1913890" cy="1913890"/>
          </a:xfrm>
        </p:grpSpPr>
        <p:sp>
          <p:nvSpPr>
            <p:cNvPr id="10" name="Freeform 10"/>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1" name="Freeform 11"/>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2" name="Group 12"/>
          <p:cNvGrpSpPr/>
          <p:nvPr/>
        </p:nvGrpSpPr>
        <p:grpSpPr>
          <a:xfrm>
            <a:off x="8293547" y="4972182"/>
            <a:ext cx="1099297" cy="1099297"/>
            <a:chOff x="0" y="0"/>
            <a:chExt cx="1913890" cy="1913890"/>
          </a:xfrm>
        </p:grpSpPr>
        <p:sp>
          <p:nvSpPr>
            <p:cNvPr id="13" name="Freeform 1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4" name="Freeform 1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5" name="Group 15"/>
          <p:cNvGrpSpPr/>
          <p:nvPr/>
        </p:nvGrpSpPr>
        <p:grpSpPr>
          <a:xfrm>
            <a:off x="9392844" y="4972182"/>
            <a:ext cx="1099297" cy="1099297"/>
            <a:chOff x="0" y="0"/>
            <a:chExt cx="1913890" cy="1913890"/>
          </a:xfrm>
        </p:grpSpPr>
        <p:sp>
          <p:nvSpPr>
            <p:cNvPr id="16" name="Freeform 1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7" name="Freeform 1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sp>
        <p:nvSpPr>
          <p:cNvPr id="18" name="Freeform 18"/>
          <p:cNvSpPr/>
          <p:nvPr/>
        </p:nvSpPr>
        <p:spPr>
          <a:xfrm>
            <a:off x="7753792" y="6611228"/>
            <a:ext cx="921764" cy="1370190"/>
          </a:xfrm>
          <a:custGeom>
            <a:avLst/>
            <a:gdLst/>
            <a:ahLst/>
            <a:cxnLst/>
            <a:rect l="l" t="t" r="r" b="b"/>
            <a:pathLst>
              <a:path w="921764" h="1370190">
                <a:moveTo>
                  <a:pt x="0" y="0"/>
                </a:moveTo>
                <a:lnTo>
                  <a:pt x="921765" y="0"/>
                </a:lnTo>
                <a:lnTo>
                  <a:pt x="921765" y="1370190"/>
                </a:lnTo>
                <a:lnTo>
                  <a:pt x="0" y="137019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19" name="Group 19"/>
          <p:cNvGrpSpPr/>
          <p:nvPr/>
        </p:nvGrpSpPr>
        <p:grpSpPr>
          <a:xfrm>
            <a:off x="7165675" y="8159003"/>
            <a:ext cx="1099297" cy="1099297"/>
            <a:chOff x="0" y="0"/>
            <a:chExt cx="1913890" cy="1913890"/>
          </a:xfrm>
        </p:grpSpPr>
        <p:sp>
          <p:nvSpPr>
            <p:cNvPr id="20" name="Freeform 20"/>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1" name="Freeform 21"/>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22" name="Group 22"/>
          <p:cNvGrpSpPr/>
          <p:nvPr/>
        </p:nvGrpSpPr>
        <p:grpSpPr>
          <a:xfrm>
            <a:off x="8264972" y="8159003"/>
            <a:ext cx="1099297" cy="1099297"/>
            <a:chOff x="0" y="0"/>
            <a:chExt cx="1913890" cy="1913890"/>
          </a:xfrm>
        </p:grpSpPr>
        <p:sp>
          <p:nvSpPr>
            <p:cNvPr id="23" name="Freeform 2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4" name="Freeform 2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25" name="Group 25"/>
          <p:cNvGrpSpPr/>
          <p:nvPr/>
        </p:nvGrpSpPr>
        <p:grpSpPr>
          <a:xfrm>
            <a:off x="9364269" y="8159003"/>
            <a:ext cx="1099297" cy="1099297"/>
            <a:chOff x="0" y="0"/>
            <a:chExt cx="1913890" cy="1913890"/>
          </a:xfrm>
        </p:grpSpPr>
        <p:sp>
          <p:nvSpPr>
            <p:cNvPr id="26" name="Freeform 2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7" name="Freeform 2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28" name="Group 28"/>
          <p:cNvGrpSpPr/>
          <p:nvPr/>
        </p:nvGrpSpPr>
        <p:grpSpPr>
          <a:xfrm>
            <a:off x="6066378" y="8159003"/>
            <a:ext cx="1099297" cy="1099297"/>
            <a:chOff x="0" y="0"/>
            <a:chExt cx="1913890" cy="1913890"/>
          </a:xfrm>
        </p:grpSpPr>
        <p:sp>
          <p:nvSpPr>
            <p:cNvPr id="29" name="Freeform 29"/>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0" name="Freeform 30"/>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sp>
        <p:nvSpPr>
          <p:cNvPr id="31" name="Freeform 31"/>
          <p:cNvSpPr/>
          <p:nvPr/>
        </p:nvSpPr>
        <p:spPr>
          <a:xfrm rot="773974" flipH="1">
            <a:off x="9085916" y="5689452"/>
            <a:ext cx="943408" cy="637980"/>
          </a:xfrm>
          <a:custGeom>
            <a:avLst/>
            <a:gdLst/>
            <a:ahLst/>
            <a:cxnLst/>
            <a:rect l="l" t="t" r="r" b="b"/>
            <a:pathLst>
              <a:path w="943408" h="637980">
                <a:moveTo>
                  <a:pt x="943408" y="0"/>
                </a:moveTo>
                <a:lnTo>
                  <a:pt x="0" y="0"/>
                </a:lnTo>
                <a:lnTo>
                  <a:pt x="0" y="637980"/>
                </a:lnTo>
                <a:lnTo>
                  <a:pt x="943408" y="637980"/>
                </a:lnTo>
                <a:lnTo>
                  <a:pt x="94340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32" name="TextBox 32"/>
          <p:cNvSpPr txBox="1"/>
          <p:nvPr/>
        </p:nvSpPr>
        <p:spPr>
          <a:xfrm>
            <a:off x="8709119" y="5186640"/>
            <a:ext cx="268154" cy="615834"/>
          </a:xfrm>
          <a:prstGeom prst="rect">
            <a:avLst/>
          </a:prstGeom>
        </p:spPr>
        <p:txBody>
          <a:bodyPr lIns="0" tIns="0" rIns="0" bIns="0" rtlCol="0" anchor="t">
            <a:spAutoFit/>
          </a:bodyPr>
          <a:lstStyle/>
          <a:p>
            <a:pPr algn="ctr">
              <a:lnSpc>
                <a:spcPts val="5044"/>
              </a:lnSpc>
            </a:pPr>
            <a:r>
              <a:rPr lang="en-US" sz="3603">
                <a:solidFill>
                  <a:srgbClr val="000000"/>
                </a:solidFill>
                <a:latin typeface="Open Sans Extra Bold"/>
                <a:ea typeface="Open Sans Extra Bold"/>
                <a:cs typeface="Open Sans Extra Bold"/>
                <a:sym typeface="Open Sans Extra Bold"/>
              </a:rPr>
              <a:t>1</a:t>
            </a:r>
          </a:p>
        </p:txBody>
      </p:sp>
      <p:sp>
        <p:nvSpPr>
          <p:cNvPr id="33" name="Freeform 33"/>
          <p:cNvSpPr/>
          <p:nvPr/>
        </p:nvSpPr>
        <p:spPr>
          <a:xfrm rot="745311" flipH="1">
            <a:off x="7994389" y="5726510"/>
            <a:ext cx="943408" cy="637980"/>
          </a:xfrm>
          <a:custGeom>
            <a:avLst/>
            <a:gdLst/>
            <a:ahLst/>
            <a:cxnLst/>
            <a:rect l="l" t="t" r="r" b="b"/>
            <a:pathLst>
              <a:path w="943408" h="637980">
                <a:moveTo>
                  <a:pt x="943408" y="0"/>
                </a:moveTo>
                <a:lnTo>
                  <a:pt x="0" y="0"/>
                </a:lnTo>
                <a:lnTo>
                  <a:pt x="0" y="637980"/>
                </a:lnTo>
                <a:lnTo>
                  <a:pt x="943408" y="637980"/>
                </a:lnTo>
                <a:lnTo>
                  <a:pt x="94340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34" name="Group 34"/>
          <p:cNvGrpSpPr/>
          <p:nvPr/>
        </p:nvGrpSpPr>
        <p:grpSpPr>
          <a:xfrm>
            <a:off x="5189074" y="3431212"/>
            <a:ext cx="6393124" cy="673599"/>
            <a:chOff x="0" y="0"/>
            <a:chExt cx="1683786" cy="177409"/>
          </a:xfrm>
        </p:grpSpPr>
        <p:sp>
          <p:nvSpPr>
            <p:cNvPr id="35" name="Freeform 35"/>
            <p:cNvSpPr/>
            <p:nvPr/>
          </p:nvSpPr>
          <p:spPr>
            <a:xfrm>
              <a:off x="0" y="0"/>
              <a:ext cx="1683786" cy="177409"/>
            </a:xfrm>
            <a:custGeom>
              <a:avLst/>
              <a:gdLst/>
              <a:ahLst/>
              <a:cxnLst/>
              <a:rect l="l" t="t" r="r" b="b"/>
              <a:pathLst>
                <a:path w="1683786" h="177409">
                  <a:moveTo>
                    <a:pt x="61760" y="0"/>
                  </a:moveTo>
                  <a:lnTo>
                    <a:pt x="1622026" y="0"/>
                  </a:lnTo>
                  <a:cubicBezTo>
                    <a:pt x="1638406" y="0"/>
                    <a:pt x="1654115" y="6507"/>
                    <a:pt x="1665697" y="18089"/>
                  </a:cubicBezTo>
                  <a:cubicBezTo>
                    <a:pt x="1677279" y="29671"/>
                    <a:pt x="1683786" y="45380"/>
                    <a:pt x="1683786" y="61760"/>
                  </a:cubicBezTo>
                  <a:lnTo>
                    <a:pt x="1683786" y="115649"/>
                  </a:lnTo>
                  <a:cubicBezTo>
                    <a:pt x="1683786" y="149758"/>
                    <a:pt x="1656135" y="177409"/>
                    <a:pt x="1622026" y="177409"/>
                  </a:cubicBezTo>
                  <a:lnTo>
                    <a:pt x="61760" y="177409"/>
                  </a:lnTo>
                  <a:cubicBezTo>
                    <a:pt x="45380" y="177409"/>
                    <a:pt x="29671" y="170902"/>
                    <a:pt x="18089" y="159320"/>
                  </a:cubicBezTo>
                  <a:cubicBezTo>
                    <a:pt x="6507" y="147738"/>
                    <a:pt x="0" y="132029"/>
                    <a:pt x="0" y="115649"/>
                  </a:cubicBezTo>
                  <a:lnTo>
                    <a:pt x="0" y="61760"/>
                  </a:lnTo>
                  <a:cubicBezTo>
                    <a:pt x="0" y="45380"/>
                    <a:pt x="6507" y="29671"/>
                    <a:pt x="18089" y="18089"/>
                  </a:cubicBezTo>
                  <a:cubicBezTo>
                    <a:pt x="29671" y="6507"/>
                    <a:pt x="45380" y="0"/>
                    <a:pt x="61760" y="0"/>
                  </a:cubicBezTo>
                  <a:close/>
                </a:path>
              </a:pathLst>
            </a:custGeom>
            <a:solidFill>
              <a:srgbClr val="642EC7"/>
            </a:solidFill>
          </p:spPr>
          <p:txBody>
            <a:bodyPr/>
            <a:lstStyle/>
            <a:p>
              <a:endParaRPr lang="en-PH"/>
            </a:p>
          </p:txBody>
        </p:sp>
        <p:sp>
          <p:nvSpPr>
            <p:cNvPr id="36" name="TextBox 36"/>
            <p:cNvSpPr txBox="1"/>
            <p:nvPr/>
          </p:nvSpPr>
          <p:spPr>
            <a:xfrm>
              <a:off x="0" y="-38100"/>
              <a:ext cx="1683786" cy="215509"/>
            </a:xfrm>
            <a:prstGeom prst="rect">
              <a:avLst/>
            </a:prstGeom>
          </p:spPr>
          <p:txBody>
            <a:bodyPr lIns="50800" tIns="50800" rIns="50800" bIns="50800" rtlCol="0" anchor="ctr"/>
            <a:lstStyle/>
            <a:p>
              <a:pPr algn="ctr">
                <a:lnSpc>
                  <a:spcPts val="2226"/>
                </a:lnSpc>
              </a:pPr>
              <a:endParaRPr/>
            </a:p>
          </p:txBody>
        </p:sp>
      </p:grpSp>
      <p:grpSp>
        <p:nvGrpSpPr>
          <p:cNvPr id="37" name="Group 37"/>
          <p:cNvGrpSpPr/>
          <p:nvPr/>
        </p:nvGrpSpPr>
        <p:grpSpPr>
          <a:xfrm>
            <a:off x="6066378" y="4978246"/>
            <a:ext cx="1099297" cy="1099297"/>
            <a:chOff x="0" y="0"/>
            <a:chExt cx="1913890" cy="1913890"/>
          </a:xfrm>
        </p:grpSpPr>
        <p:sp>
          <p:nvSpPr>
            <p:cNvPr id="38" name="Freeform 38"/>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9" name="Freeform 39"/>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sp>
        <p:nvSpPr>
          <p:cNvPr id="40" name="Freeform 40"/>
          <p:cNvSpPr/>
          <p:nvPr/>
        </p:nvSpPr>
        <p:spPr>
          <a:xfrm rot="923969" flipH="1">
            <a:off x="6732719" y="5703793"/>
            <a:ext cx="943408" cy="637980"/>
          </a:xfrm>
          <a:custGeom>
            <a:avLst/>
            <a:gdLst/>
            <a:ahLst/>
            <a:cxnLst/>
            <a:rect l="l" t="t" r="r" b="b"/>
            <a:pathLst>
              <a:path w="943408" h="637980">
                <a:moveTo>
                  <a:pt x="943408" y="0"/>
                </a:moveTo>
                <a:lnTo>
                  <a:pt x="0" y="0"/>
                </a:lnTo>
                <a:lnTo>
                  <a:pt x="0" y="637980"/>
                </a:lnTo>
                <a:lnTo>
                  <a:pt x="943408" y="637980"/>
                </a:lnTo>
                <a:lnTo>
                  <a:pt x="94340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41" name="Freeform 41"/>
          <p:cNvSpPr/>
          <p:nvPr/>
        </p:nvSpPr>
        <p:spPr>
          <a:xfrm rot="773974" flipH="1">
            <a:off x="10215534" y="5704652"/>
            <a:ext cx="943408" cy="637980"/>
          </a:xfrm>
          <a:custGeom>
            <a:avLst/>
            <a:gdLst/>
            <a:ahLst/>
            <a:cxnLst/>
            <a:rect l="l" t="t" r="r" b="b"/>
            <a:pathLst>
              <a:path w="943408" h="637980">
                <a:moveTo>
                  <a:pt x="943408" y="0"/>
                </a:moveTo>
                <a:lnTo>
                  <a:pt x="0" y="0"/>
                </a:lnTo>
                <a:lnTo>
                  <a:pt x="0" y="637979"/>
                </a:lnTo>
                <a:lnTo>
                  <a:pt x="943408" y="637979"/>
                </a:lnTo>
                <a:lnTo>
                  <a:pt x="943408"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42" name="TextBox 42"/>
          <p:cNvSpPr txBox="1"/>
          <p:nvPr/>
        </p:nvSpPr>
        <p:spPr>
          <a:xfrm>
            <a:off x="347832" y="1542562"/>
            <a:ext cx="9682484"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Arithmetic logic shift</a:t>
            </a:r>
          </a:p>
        </p:txBody>
      </p:sp>
      <p:sp>
        <p:nvSpPr>
          <p:cNvPr id="43" name="TextBox 43"/>
          <p:cNvSpPr txBox="1"/>
          <p:nvPr/>
        </p:nvSpPr>
        <p:spPr>
          <a:xfrm>
            <a:off x="347832" y="2370731"/>
            <a:ext cx="17665423" cy="514334"/>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Works for signed integer (not considering overflow).</a:t>
            </a:r>
          </a:p>
        </p:txBody>
      </p:sp>
      <p:sp>
        <p:nvSpPr>
          <p:cNvPr id="44" name="TextBox 44"/>
          <p:cNvSpPr txBox="1"/>
          <p:nvPr/>
        </p:nvSpPr>
        <p:spPr>
          <a:xfrm>
            <a:off x="9900363" y="4590586"/>
            <a:ext cx="84260" cy="370757"/>
          </a:xfrm>
          <a:prstGeom prst="rect">
            <a:avLst/>
          </a:prstGeom>
        </p:spPr>
        <p:txBody>
          <a:bodyPr lIns="0" tIns="0" rIns="0" bIns="0" rtlCol="0" anchor="t">
            <a:spAutoFit/>
          </a:bodyPr>
          <a:lstStyle/>
          <a:p>
            <a:pPr algn="ctr">
              <a:lnSpc>
                <a:spcPts val="2894"/>
              </a:lnSpc>
            </a:pPr>
            <a:r>
              <a:rPr lang="en-US" sz="2067">
                <a:solidFill>
                  <a:srgbClr val="642EC7"/>
                </a:solidFill>
                <a:latin typeface="Poppins"/>
                <a:ea typeface="Poppins"/>
                <a:cs typeface="Poppins"/>
                <a:sym typeface="Poppins"/>
              </a:rPr>
              <a:t>1</a:t>
            </a:r>
          </a:p>
        </p:txBody>
      </p:sp>
      <p:sp>
        <p:nvSpPr>
          <p:cNvPr id="45" name="TextBox 45"/>
          <p:cNvSpPr txBox="1"/>
          <p:nvPr/>
        </p:nvSpPr>
        <p:spPr>
          <a:xfrm>
            <a:off x="8702676" y="4590586"/>
            <a:ext cx="150994" cy="370750"/>
          </a:xfrm>
          <a:prstGeom prst="rect">
            <a:avLst/>
          </a:prstGeom>
        </p:spPr>
        <p:txBody>
          <a:bodyPr lIns="0" tIns="0" rIns="0" bIns="0" rtlCol="0" anchor="t">
            <a:spAutoFit/>
          </a:bodyPr>
          <a:lstStyle/>
          <a:p>
            <a:pPr algn="ctr">
              <a:lnSpc>
                <a:spcPts val="2894"/>
              </a:lnSpc>
            </a:pPr>
            <a:r>
              <a:rPr lang="en-US" sz="2067">
                <a:solidFill>
                  <a:srgbClr val="642EC7"/>
                </a:solidFill>
                <a:latin typeface="Poppins"/>
                <a:ea typeface="Poppins"/>
                <a:cs typeface="Poppins"/>
                <a:sym typeface="Poppins"/>
              </a:rPr>
              <a:t>2</a:t>
            </a:r>
          </a:p>
        </p:txBody>
      </p:sp>
      <p:sp>
        <p:nvSpPr>
          <p:cNvPr id="46" name="TextBox 46"/>
          <p:cNvSpPr txBox="1"/>
          <p:nvPr/>
        </p:nvSpPr>
        <p:spPr>
          <a:xfrm>
            <a:off x="7462403" y="4590586"/>
            <a:ext cx="364076" cy="370750"/>
          </a:xfrm>
          <a:prstGeom prst="rect">
            <a:avLst/>
          </a:prstGeom>
        </p:spPr>
        <p:txBody>
          <a:bodyPr lIns="0" tIns="0" rIns="0" bIns="0" rtlCol="0" anchor="t">
            <a:spAutoFit/>
          </a:bodyPr>
          <a:lstStyle/>
          <a:p>
            <a:pPr algn="ctr">
              <a:lnSpc>
                <a:spcPts val="2894"/>
              </a:lnSpc>
            </a:pPr>
            <a:r>
              <a:rPr lang="en-US" sz="2067">
                <a:solidFill>
                  <a:srgbClr val="642EC7"/>
                </a:solidFill>
                <a:latin typeface="Poppins"/>
                <a:ea typeface="Poppins"/>
                <a:cs typeface="Poppins"/>
                <a:sym typeface="Poppins"/>
              </a:rPr>
              <a:t>4</a:t>
            </a:r>
          </a:p>
        </p:txBody>
      </p:sp>
      <p:sp>
        <p:nvSpPr>
          <p:cNvPr id="47" name="TextBox 47"/>
          <p:cNvSpPr txBox="1"/>
          <p:nvPr/>
        </p:nvSpPr>
        <p:spPr>
          <a:xfrm>
            <a:off x="7609822" y="5186640"/>
            <a:ext cx="268154" cy="615834"/>
          </a:xfrm>
          <a:prstGeom prst="rect">
            <a:avLst/>
          </a:prstGeom>
        </p:spPr>
        <p:txBody>
          <a:bodyPr lIns="0" tIns="0" rIns="0" bIns="0" rtlCol="0" anchor="t">
            <a:spAutoFit/>
          </a:bodyPr>
          <a:lstStyle/>
          <a:p>
            <a:pPr algn="ctr">
              <a:lnSpc>
                <a:spcPts val="5044"/>
              </a:lnSpc>
            </a:pPr>
            <a:r>
              <a:rPr lang="en-US" sz="3603">
                <a:solidFill>
                  <a:srgbClr val="000000"/>
                </a:solidFill>
                <a:latin typeface="Open Sans Extra Bold"/>
                <a:ea typeface="Open Sans Extra Bold"/>
                <a:cs typeface="Open Sans Extra Bold"/>
                <a:sym typeface="Open Sans Extra Bold"/>
              </a:rPr>
              <a:t>0</a:t>
            </a:r>
          </a:p>
        </p:txBody>
      </p:sp>
      <p:sp>
        <p:nvSpPr>
          <p:cNvPr id="48" name="TextBox 48"/>
          <p:cNvSpPr txBox="1"/>
          <p:nvPr/>
        </p:nvSpPr>
        <p:spPr>
          <a:xfrm>
            <a:off x="9808416" y="5186640"/>
            <a:ext cx="268154" cy="615834"/>
          </a:xfrm>
          <a:prstGeom prst="rect">
            <a:avLst/>
          </a:prstGeom>
        </p:spPr>
        <p:txBody>
          <a:bodyPr lIns="0" tIns="0" rIns="0" bIns="0" rtlCol="0" anchor="t">
            <a:spAutoFit/>
          </a:bodyPr>
          <a:lstStyle/>
          <a:p>
            <a:pPr algn="ctr">
              <a:lnSpc>
                <a:spcPts val="5044"/>
              </a:lnSpc>
            </a:pPr>
            <a:r>
              <a:rPr lang="en-US" sz="3603">
                <a:solidFill>
                  <a:srgbClr val="000000"/>
                </a:solidFill>
                <a:latin typeface="Open Sans Extra Bold"/>
                <a:ea typeface="Open Sans Extra Bold"/>
                <a:cs typeface="Open Sans Extra Bold"/>
                <a:sym typeface="Open Sans Extra Bold"/>
              </a:rPr>
              <a:t>0</a:t>
            </a:r>
          </a:p>
        </p:txBody>
      </p:sp>
      <p:sp>
        <p:nvSpPr>
          <p:cNvPr id="49" name="TextBox 49"/>
          <p:cNvSpPr txBox="1"/>
          <p:nvPr/>
        </p:nvSpPr>
        <p:spPr>
          <a:xfrm>
            <a:off x="7581247" y="8373460"/>
            <a:ext cx="268154" cy="615834"/>
          </a:xfrm>
          <a:prstGeom prst="rect">
            <a:avLst/>
          </a:prstGeom>
        </p:spPr>
        <p:txBody>
          <a:bodyPr lIns="0" tIns="0" rIns="0" bIns="0" rtlCol="0" anchor="t">
            <a:spAutoFit/>
          </a:bodyPr>
          <a:lstStyle/>
          <a:p>
            <a:pPr algn="ctr">
              <a:lnSpc>
                <a:spcPts val="5044"/>
              </a:lnSpc>
            </a:pPr>
            <a:r>
              <a:rPr lang="en-US" sz="3603">
                <a:solidFill>
                  <a:srgbClr val="000000"/>
                </a:solidFill>
                <a:latin typeface="Open Sans Extra Bold"/>
                <a:ea typeface="Open Sans Extra Bold"/>
                <a:cs typeface="Open Sans Extra Bold"/>
                <a:sym typeface="Open Sans Extra Bold"/>
              </a:rPr>
              <a:t>1</a:t>
            </a:r>
          </a:p>
        </p:txBody>
      </p:sp>
      <p:sp>
        <p:nvSpPr>
          <p:cNvPr id="50" name="TextBox 50"/>
          <p:cNvSpPr txBox="1"/>
          <p:nvPr/>
        </p:nvSpPr>
        <p:spPr>
          <a:xfrm>
            <a:off x="8680544" y="8373460"/>
            <a:ext cx="268154" cy="615834"/>
          </a:xfrm>
          <a:prstGeom prst="rect">
            <a:avLst/>
          </a:prstGeom>
        </p:spPr>
        <p:txBody>
          <a:bodyPr lIns="0" tIns="0" rIns="0" bIns="0" rtlCol="0" anchor="t">
            <a:spAutoFit/>
          </a:bodyPr>
          <a:lstStyle/>
          <a:p>
            <a:pPr algn="ctr">
              <a:lnSpc>
                <a:spcPts val="5044"/>
              </a:lnSpc>
            </a:pPr>
            <a:r>
              <a:rPr lang="en-US" sz="3603">
                <a:solidFill>
                  <a:srgbClr val="000000"/>
                </a:solidFill>
                <a:latin typeface="Open Sans Extra Bold"/>
                <a:ea typeface="Open Sans Extra Bold"/>
                <a:cs typeface="Open Sans Extra Bold"/>
                <a:sym typeface="Open Sans Extra Bold"/>
              </a:rPr>
              <a:t>0</a:t>
            </a:r>
          </a:p>
        </p:txBody>
      </p:sp>
      <p:sp>
        <p:nvSpPr>
          <p:cNvPr id="51" name="TextBox 51"/>
          <p:cNvSpPr txBox="1"/>
          <p:nvPr/>
        </p:nvSpPr>
        <p:spPr>
          <a:xfrm>
            <a:off x="9779841" y="8373460"/>
            <a:ext cx="268154" cy="615834"/>
          </a:xfrm>
          <a:prstGeom prst="rect">
            <a:avLst/>
          </a:prstGeom>
        </p:spPr>
        <p:txBody>
          <a:bodyPr lIns="0" tIns="0" rIns="0" bIns="0" rtlCol="0" anchor="t">
            <a:spAutoFit/>
          </a:bodyPr>
          <a:lstStyle/>
          <a:p>
            <a:pPr algn="ctr">
              <a:lnSpc>
                <a:spcPts val="5044"/>
              </a:lnSpc>
            </a:pPr>
            <a:r>
              <a:rPr lang="en-US" sz="3603">
                <a:solidFill>
                  <a:srgbClr val="000000"/>
                </a:solidFill>
                <a:latin typeface="Open Sans Extra Bold"/>
                <a:ea typeface="Open Sans Extra Bold"/>
                <a:cs typeface="Open Sans Extra Bold"/>
                <a:sym typeface="Open Sans Extra Bold"/>
              </a:rPr>
              <a:t>1</a:t>
            </a:r>
          </a:p>
        </p:txBody>
      </p:sp>
      <p:sp>
        <p:nvSpPr>
          <p:cNvPr id="52" name="TextBox 52"/>
          <p:cNvSpPr txBox="1"/>
          <p:nvPr/>
        </p:nvSpPr>
        <p:spPr>
          <a:xfrm>
            <a:off x="6481950" y="8373460"/>
            <a:ext cx="268154" cy="615834"/>
          </a:xfrm>
          <a:prstGeom prst="rect">
            <a:avLst/>
          </a:prstGeom>
        </p:spPr>
        <p:txBody>
          <a:bodyPr lIns="0" tIns="0" rIns="0" bIns="0" rtlCol="0" anchor="t">
            <a:spAutoFit/>
          </a:bodyPr>
          <a:lstStyle/>
          <a:p>
            <a:pPr algn="ctr">
              <a:lnSpc>
                <a:spcPts val="5044"/>
              </a:lnSpc>
            </a:pPr>
            <a:r>
              <a:rPr lang="en-US" sz="3603">
                <a:solidFill>
                  <a:srgbClr val="5E17EB"/>
                </a:solidFill>
                <a:latin typeface="Open Sans Extra Bold"/>
                <a:ea typeface="Open Sans Extra Bold"/>
                <a:cs typeface="Open Sans Extra Bold"/>
                <a:sym typeface="Open Sans Extra Bold"/>
              </a:rPr>
              <a:t>1</a:t>
            </a:r>
          </a:p>
        </p:txBody>
      </p:sp>
      <p:sp>
        <p:nvSpPr>
          <p:cNvPr id="53" name="TextBox 53"/>
          <p:cNvSpPr txBox="1"/>
          <p:nvPr/>
        </p:nvSpPr>
        <p:spPr>
          <a:xfrm>
            <a:off x="9892014" y="7767468"/>
            <a:ext cx="84260" cy="370757"/>
          </a:xfrm>
          <a:prstGeom prst="rect">
            <a:avLst/>
          </a:prstGeom>
        </p:spPr>
        <p:txBody>
          <a:bodyPr lIns="0" tIns="0" rIns="0" bIns="0" rtlCol="0" anchor="t">
            <a:spAutoFit/>
          </a:bodyPr>
          <a:lstStyle/>
          <a:p>
            <a:pPr algn="ctr">
              <a:lnSpc>
                <a:spcPts val="2894"/>
              </a:lnSpc>
            </a:pPr>
            <a:r>
              <a:rPr lang="en-US" sz="2067">
                <a:solidFill>
                  <a:srgbClr val="642EC7"/>
                </a:solidFill>
                <a:latin typeface="Poppins"/>
                <a:ea typeface="Poppins"/>
                <a:cs typeface="Poppins"/>
                <a:sym typeface="Poppins"/>
              </a:rPr>
              <a:t>1</a:t>
            </a:r>
          </a:p>
        </p:txBody>
      </p:sp>
      <p:sp>
        <p:nvSpPr>
          <p:cNvPr id="54" name="TextBox 54"/>
          <p:cNvSpPr txBox="1"/>
          <p:nvPr/>
        </p:nvSpPr>
        <p:spPr>
          <a:xfrm>
            <a:off x="8694326" y="7767468"/>
            <a:ext cx="150994" cy="370750"/>
          </a:xfrm>
          <a:prstGeom prst="rect">
            <a:avLst/>
          </a:prstGeom>
        </p:spPr>
        <p:txBody>
          <a:bodyPr lIns="0" tIns="0" rIns="0" bIns="0" rtlCol="0" anchor="t">
            <a:spAutoFit/>
          </a:bodyPr>
          <a:lstStyle/>
          <a:p>
            <a:pPr algn="ctr">
              <a:lnSpc>
                <a:spcPts val="2894"/>
              </a:lnSpc>
            </a:pPr>
            <a:r>
              <a:rPr lang="en-US" sz="2067">
                <a:solidFill>
                  <a:srgbClr val="642EC7"/>
                </a:solidFill>
                <a:latin typeface="Poppins"/>
                <a:ea typeface="Poppins"/>
                <a:cs typeface="Poppins"/>
                <a:sym typeface="Poppins"/>
              </a:rPr>
              <a:t>2</a:t>
            </a:r>
          </a:p>
        </p:txBody>
      </p:sp>
      <p:sp>
        <p:nvSpPr>
          <p:cNvPr id="55" name="TextBox 55"/>
          <p:cNvSpPr txBox="1"/>
          <p:nvPr/>
        </p:nvSpPr>
        <p:spPr>
          <a:xfrm>
            <a:off x="7652968" y="7767468"/>
            <a:ext cx="165163" cy="370750"/>
          </a:xfrm>
          <a:prstGeom prst="rect">
            <a:avLst/>
          </a:prstGeom>
        </p:spPr>
        <p:txBody>
          <a:bodyPr lIns="0" tIns="0" rIns="0" bIns="0" rtlCol="0" anchor="t">
            <a:spAutoFit/>
          </a:bodyPr>
          <a:lstStyle/>
          <a:p>
            <a:pPr algn="ctr">
              <a:lnSpc>
                <a:spcPts val="2894"/>
              </a:lnSpc>
            </a:pPr>
            <a:r>
              <a:rPr lang="en-US" sz="2067">
                <a:solidFill>
                  <a:srgbClr val="642EC7"/>
                </a:solidFill>
                <a:latin typeface="Poppins"/>
                <a:ea typeface="Poppins"/>
                <a:cs typeface="Poppins"/>
                <a:sym typeface="Poppins"/>
              </a:rPr>
              <a:t>4</a:t>
            </a:r>
          </a:p>
        </p:txBody>
      </p:sp>
      <p:sp>
        <p:nvSpPr>
          <p:cNvPr id="56" name="TextBox 56"/>
          <p:cNvSpPr txBox="1"/>
          <p:nvPr/>
        </p:nvSpPr>
        <p:spPr>
          <a:xfrm>
            <a:off x="6322107" y="7767468"/>
            <a:ext cx="464531" cy="370750"/>
          </a:xfrm>
          <a:prstGeom prst="rect">
            <a:avLst/>
          </a:prstGeom>
        </p:spPr>
        <p:txBody>
          <a:bodyPr lIns="0" tIns="0" rIns="0" bIns="0" rtlCol="0" anchor="t">
            <a:spAutoFit/>
          </a:bodyPr>
          <a:lstStyle/>
          <a:p>
            <a:pPr algn="ctr">
              <a:lnSpc>
                <a:spcPts val="2894"/>
              </a:lnSpc>
            </a:pPr>
            <a:r>
              <a:rPr lang="en-US" sz="2067">
                <a:solidFill>
                  <a:srgbClr val="642EC7"/>
                </a:solidFill>
                <a:latin typeface="Poppins"/>
                <a:ea typeface="Poppins"/>
                <a:cs typeface="Poppins"/>
                <a:sym typeface="Poppins"/>
              </a:rPr>
              <a:t>-8</a:t>
            </a:r>
          </a:p>
        </p:txBody>
      </p:sp>
      <p:sp>
        <p:nvSpPr>
          <p:cNvPr id="57" name="TextBox 57"/>
          <p:cNvSpPr txBox="1"/>
          <p:nvPr/>
        </p:nvSpPr>
        <p:spPr>
          <a:xfrm>
            <a:off x="10760295" y="5266968"/>
            <a:ext cx="915909" cy="372473"/>
          </a:xfrm>
          <a:prstGeom prst="rect">
            <a:avLst/>
          </a:prstGeom>
        </p:spPr>
        <p:txBody>
          <a:bodyPr lIns="0" tIns="0" rIns="0" bIns="0" rtlCol="0" anchor="t">
            <a:spAutoFit/>
          </a:bodyPr>
          <a:lstStyle/>
          <a:p>
            <a:pPr algn="l">
              <a:lnSpc>
                <a:spcPts val="3071"/>
              </a:lnSpc>
              <a:spcBef>
                <a:spcPct val="0"/>
              </a:spcBef>
            </a:pPr>
            <a:r>
              <a:rPr lang="en-US" sz="2194" b="1">
                <a:solidFill>
                  <a:srgbClr val="5E17EB"/>
                </a:solidFill>
                <a:latin typeface="Open Sans Bold"/>
                <a:ea typeface="Open Sans Bold"/>
                <a:cs typeface="Open Sans Bold"/>
                <a:sym typeface="Open Sans Bold"/>
              </a:rPr>
              <a:t>= -6</a:t>
            </a:r>
          </a:p>
        </p:txBody>
      </p:sp>
      <p:sp>
        <p:nvSpPr>
          <p:cNvPr id="58" name="TextBox 58"/>
          <p:cNvSpPr txBox="1"/>
          <p:nvPr/>
        </p:nvSpPr>
        <p:spPr>
          <a:xfrm>
            <a:off x="10699255" y="8493427"/>
            <a:ext cx="529298" cy="372473"/>
          </a:xfrm>
          <a:prstGeom prst="rect">
            <a:avLst/>
          </a:prstGeom>
        </p:spPr>
        <p:txBody>
          <a:bodyPr lIns="0" tIns="0" rIns="0" bIns="0" rtlCol="0" anchor="t">
            <a:spAutoFit/>
          </a:bodyPr>
          <a:lstStyle/>
          <a:p>
            <a:pPr algn="l">
              <a:lnSpc>
                <a:spcPts val="3071"/>
              </a:lnSpc>
              <a:spcBef>
                <a:spcPct val="0"/>
              </a:spcBef>
            </a:pPr>
            <a:r>
              <a:rPr lang="en-US" sz="2194" b="1">
                <a:solidFill>
                  <a:srgbClr val="5E17EB"/>
                </a:solidFill>
                <a:latin typeface="Open Sans Bold"/>
                <a:ea typeface="Open Sans Bold"/>
                <a:cs typeface="Open Sans Bold"/>
                <a:sym typeface="Open Sans Bold"/>
              </a:rPr>
              <a:t>= -3</a:t>
            </a:r>
          </a:p>
        </p:txBody>
      </p:sp>
      <p:sp>
        <p:nvSpPr>
          <p:cNvPr id="59" name="TextBox 59"/>
          <p:cNvSpPr txBox="1"/>
          <p:nvPr/>
        </p:nvSpPr>
        <p:spPr>
          <a:xfrm>
            <a:off x="5468973" y="3472914"/>
            <a:ext cx="5833325" cy="514334"/>
          </a:xfrm>
          <a:prstGeom prst="rect">
            <a:avLst/>
          </a:prstGeom>
        </p:spPr>
        <p:txBody>
          <a:bodyPr lIns="0" tIns="0" rIns="0" bIns="0" rtlCol="0" anchor="t">
            <a:spAutoFit/>
          </a:bodyPr>
          <a:lstStyle/>
          <a:p>
            <a:pPr algn="ctr">
              <a:lnSpc>
                <a:spcPts val="4200"/>
              </a:lnSpc>
              <a:spcBef>
                <a:spcPct val="0"/>
              </a:spcBef>
            </a:pPr>
            <a:r>
              <a:rPr lang="en-US" sz="3000">
                <a:solidFill>
                  <a:srgbClr val="FAFAFA"/>
                </a:solidFill>
                <a:latin typeface="Open Sans"/>
                <a:ea typeface="Open Sans"/>
                <a:cs typeface="Open Sans"/>
                <a:sym typeface="Open Sans"/>
              </a:rPr>
              <a:t>Right Shift - Divide by 2</a:t>
            </a:r>
          </a:p>
        </p:txBody>
      </p:sp>
      <p:sp>
        <p:nvSpPr>
          <p:cNvPr id="60" name="TextBox 60"/>
          <p:cNvSpPr txBox="1"/>
          <p:nvPr/>
        </p:nvSpPr>
        <p:spPr>
          <a:xfrm>
            <a:off x="6481950" y="5192703"/>
            <a:ext cx="268154" cy="615834"/>
          </a:xfrm>
          <a:prstGeom prst="rect">
            <a:avLst/>
          </a:prstGeom>
        </p:spPr>
        <p:txBody>
          <a:bodyPr lIns="0" tIns="0" rIns="0" bIns="0" rtlCol="0" anchor="t">
            <a:spAutoFit/>
          </a:bodyPr>
          <a:lstStyle/>
          <a:p>
            <a:pPr algn="ctr">
              <a:lnSpc>
                <a:spcPts val="5044"/>
              </a:lnSpc>
            </a:pPr>
            <a:r>
              <a:rPr lang="en-US" sz="3603">
                <a:solidFill>
                  <a:srgbClr val="000000"/>
                </a:solidFill>
                <a:latin typeface="Open Sans Extra Bold"/>
                <a:ea typeface="Open Sans Extra Bold"/>
                <a:cs typeface="Open Sans Extra Bold"/>
                <a:sym typeface="Open Sans Extra Bold"/>
              </a:rPr>
              <a:t>1</a:t>
            </a:r>
          </a:p>
        </p:txBody>
      </p:sp>
      <p:sp>
        <p:nvSpPr>
          <p:cNvPr id="61" name="TextBox 61"/>
          <p:cNvSpPr txBox="1"/>
          <p:nvPr/>
        </p:nvSpPr>
        <p:spPr>
          <a:xfrm>
            <a:off x="6414602" y="4590586"/>
            <a:ext cx="364076" cy="370750"/>
          </a:xfrm>
          <a:prstGeom prst="rect">
            <a:avLst/>
          </a:prstGeom>
        </p:spPr>
        <p:txBody>
          <a:bodyPr lIns="0" tIns="0" rIns="0" bIns="0" rtlCol="0" anchor="t">
            <a:spAutoFit/>
          </a:bodyPr>
          <a:lstStyle/>
          <a:p>
            <a:pPr algn="ctr">
              <a:lnSpc>
                <a:spcPts val="2894"/>
              </a:lnSpc>
            </a:pPr>
            <a:r>
              <a:rPr lang="en-US" sz="2067">
                <a:solidFill>
                  <a:srgbClr val="642EC7"/>
                </a:solidFill>
                <a:latin typeface="Poppins"/>
                <a:ea typeface="Poppins"/>
                <a:cs typeface="Poppins"/>
                <a:sym typeface="Poppins"/>
              </a:rPr>
              <a:t>-8</a:t>
            </a:r>
          </a:p>
        </p:txBody>
      </p:sp>
      <p:sp>
        <p:nvSpPr>
          <p:cNvPr id="62" name="AutoShape 62"/>
          <p:cNvSpPr/>
          <p:nvPr/>
        </p:nvSpPr>
        <p:spPr>
          <a:xfrm>
            <a:off x="6577590" y="6252287"/>
            <a:ext cx="0" cy="1396198"/>
          </a:xfrm>
          <a:prstGeom prst="line">
            <a:avLst/>
          </a:prstGeom>
          <a:ln w="38100" cap="flat">
            <a:solidFill>
              <a:srgbClr val="000000"/>
            </a:solidFill>
            <a:prstDash val="solid"/>
            <a:headEnd type="none" w="sm" len="sm"/>
            <a:tailEnd type="arrow" w="med" len="sm"/>
          </a:ln>
        </p:spPr>
        <p:txBody>
          <a:bodyPr/>
          <a:lstStyle/>
          <a:p>
            <a:endParaRPr lang="en-PH"/>
          </a:p>
        </p:txBody>
      </p:sp>
      <p:sp>
        <p:nvSpPr>
          <p:cNvPr id="63" name="TextBox 63"/>
          <p:cNvSpPr txBox="1"/>
          <p:nvPr/>
        </p:nvSpPr>
        <p:spPr>
          <a:xfrm>
            <a:off x="5217233" y="6588930"/>
            <a:ext cx="1447714" cy="738104"/>
          </a:xfrm>
          <a:prstGeom prst="rect">
            <a:avLst/>
          </a:prstGeom>
        </p:spPr>
        <p:txBody>
          <a:bodyPr lIns="0" tIns="0" rIns="0" bIns="0" rtlCol="0" anchor="t">
            <a:spAutoFit/>
          </a:bodyPr>
          <a:lstStyle/>
          <a:p>
            <a:pPr algn="l">
              <a:lnSpc>
                <a:spcPts val="2968"/>
              </a:lnSpc>
              <a:spcBef>
                <a:spcPct val="0"/>
              </a:spcBef>
            </a:pPr>
            <a:r>
              <a:rPr lang="en-US" sz="2120">
                <a:solidFill>
                  <a:srgbClr val="000000"/>
                </a:solidFill>
                <a:latin typeface="Open Sans"/>
                <a:ea typeface="Open Sans"/>
                <a:cs typeface="Open Sans"/>
                <a:sym typeface="Open Sans"/>
              </a:rPr>
              <a:t>retain the signed bit</a:t>
            </a:r>
          </a:p>
        </p:txBody>
      </p:sp>
      <p:sp>
        <p:nvSpPr>
          <p:cNvPr id="64" name="TextBox 64"/>
          <p:cNvSpPr txBox="1"/>
          <p:nvPr/>
        </p:nvSpPr>
        <p:spPr>
          <a:xfrm>
            <a:off x="165271" y="185810"/>
            <a:ext cx="8921288" cy="493638"/>
          </a:xfrm>
          <a:prstGeom prst="rect">
            <a:avLst/>
          </a:prstGeom>
        </p:spPr>
        <p:txBody>
          <a:bodyPr lIns="0" tIns="0" rIns="0" bIns="0" rtlCol="0" anchor="t">
            <a:spAutoFit/>
          </a:bodyPr>
          <a:lstStyle/>
          <a:p>
            <a:pPr marL="0" lvl="0" indent="0" algn="l">
              <a:lnSpc>
                <a:spcPts val="3615"/>
              </a:lnSpc>
              <a:spcBef>
                <a:spcPct val="0"/>
              </a:spcBef>
            </a:pPr>
            <a:r>
              <a:rPr lang="en-US" sz="3228" b="1" spc="-96">
                <a:solidFill>
                  <a:srgbClr val="FFFFFF"/>
                </a:solidFill>
                <a:latin typeface="Poppins Bold"/>
                <a:ea typeface="Poppins Bold"/>
                <a:cs typeface="Poppins Bold"/>
                <a:sym typeface="Poppins Bold"/>
              </a:rPr>
              <a:t>6.6 Instruction Set in Assembly Language</a:t>
            </a:r>
          </a:p>
        </p:txBody>
      </p:sp>
    </p:spTree>
  </p:cSld>
  <p:clrMapOvr>
    <a:masterClrMapping/>
  </p:clrMapOvr>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sp>
        <p:nvSpPr>
          <p:cNvPr id="3" name="TextBox 3"/>
          <p:cNvSpPr txBox="1"/>
          <p:nvPr/>
        </p:nvSpPr>
        <p:spPr>
          <a:xfrm>
            <a:off x="347832" y="1542562"/>
            <a:ext cx="9682484"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Cyclic Shift </a:t>
            </a:r>
          </a:p>
        </p:txBody>
      </p:sp>
      <p:grpSp>
        <p:nvGrpSpPr>
          <p:cNvPr id="4" name="Group 4"/>
          <p:cNvGrpSpPr/>
          <p:nvPr/>
        </p:nvGrpSpPr>
        <p:grpSpPr>
          <a:xfrm>
            <a:off x="0" y="-36799"/>
            <a:ext cx="9251830" cy="1065499"/>
            <a:chOff x="0" y="0"/>
            <a:chExt cx="3442595" cy="396471"/>
          </a:xfrm>
        </p:grpSpPr>
        <p:sp>
          <p:nvSpPr>
            <p:cNvPr id="5" name="Freeform 5"/>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7" name="TextBox 7"/>
          <p:cNvSpPr txBox="1"/>
          <p:nvPr/>
        </p:nvSpPr>
        <p:spPr>
          <a:xfrm>
            <a:off x="347832" y="2343625"/>
            <a:ext cx="16025465" cy="1047717"/>
          </a:xfrm>
          <a:prstGeom prst="rect">
            <a:avLst/>
          </a:prstGeom>
        </p:spPr>
        <p:txBody>
          <a:bodyPr lIns="0" tIns="0" rIns="0" bIns="0" rtlCol="0" anchor="t">
            <a:spAutoFit/>
          </a:bodyPr>
          <a:lstStyle/>
          <a:p>
            <a:pPr algn="l">
              <a:lnSpc>
                <a:spcPts val="4200"/>
              </a:lnSpc>
              <a:spcBef>
                <a:spcPct val="0"/>
              </a:spcBef>
            </a:pPr>
            <a:r>
              <a:rPr lang="en-US" sz="3000">
                <a:solidFill>
                  <a:srgbClr val="000000"/>
                </a:solidFill>
                <a:latin typeface="Open Sans"/>
                <a:ea typeface="Open Sans"/>
                <a:cs typeface="Open Sans"/>
                <a:sym typeface="Open Sans"/>
              </a:rPr>
              <a:t>Much like a logical shift, this operation involves moving bits, but in this case, the bits that are shifted out from one end reappear at the opposite end.</a:t>
            </a:r>
          </a:p>
        </p:txBody>
      </p:sp>
      <p:grpSp>
        <p:nvGrpSpPr>
          <p:cNvPr id="8" name="Group 8"/>
          <p:cNvGrpSpPr/>
          <p:nvPr/>
        </p:nvGrpSpPr>
        <p:grpSpPr>
          <a:xfrm>
            <a:off x="9977941" y="4019992"/>
            <a:ext cx="1127442" cy="1127442"/>
            <a:chOff x="0" y="0"/>
            <a:chExt cx="1913890" cy="1913890"/>
          </a:xfrm>
        </p:grpSpPr>
        <p:sp>
          <p:nvSpPr>
            <p:cNvPr id="9" name="Freeform 9"/>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0" name="Freeform 10"/>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1" name="Group 11"/>
          <p:cNvGrpSpPr/>
          <p:nvPr/>
        </p:nvGrpSpPr>
        <p:grpSpPr>
          <a:xfrm>
            <a:off x="11105382" y="4019992"/>
            <a:ext cx="1127442" cy="1127442"/>
            <a:chOff x="0" y="0"/>
            <a:chExt cx="1913890" cy="1913890"/>
          </a:xfrm>
        </p:grpSpPr>
        <p:sp>
          <p:nvSpPr>
            <p:cNvPr id="12" name="Freeform 12"/>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3" name="Freeform 13"/>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4" name="Group 14"/>
          <p:cNvGrpSpPr/>
          <p:nvPr/>
        </p:nvGrpSpPr>
        <p:grpSpPr>
          <a:xfrm>
            <a:off x="12232824" y="4019992"/>
            <a:ext cx="1127442" cy="1127442"/>
            <a:chOff x="0" y="0"/>
            <a:chExt cx="1913890" cy="1913890"/>
          </a:xfrm>
        </p:grpSpPr>
        <p:sp>
          <p:nvSpPr>
            <p:cNvPr id="15" name="Freeform 15"/>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6" name="Freeform 16"/>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5E17EB"/>
            </a:solidFill>
          </p:spPr>
          <p:txBody>
            <a:bodyPr/>
            <a:lstStyle/>
            <a:p>
              <a:endParaRPr lang="en-PH"/>
            </a:p>
          </p:txBody>
        </p:sp>
      </p:grpSp>
      <p:sp>
        <p:nvSpPr>
          <p:cNvPr id="17" name="TextBox 17"/>
          <p:cNvSpPr txBox="1"/>
          <p:nvPr/>
        </p:nvSpPr>
        <p:spPr>
          <a:xfrm>
            <a:off x="10404152" y="4241647"/>
            <a:ext cx="275019" cy="629914"/>
          </a:xfrm>
          <a:prstGeom prst="rect">
            <a:avLst/>
          </a:prstGeom>
        </p:spPr>
        <p:txBody>
          <a:bodyPr lIns="0" tIns="0" rIns="0" bIns="0" rtlCol="0" anchor="t">
            <a:spAutoFit/>
          </a:bodyPr>
          <a:lstStyle/>
          <a:p>
            <a:pPr algn="ctr">
              <a:lnSpc>
                <a:spcPts val="5174"/>
              </a:lnSpc>
            </a:pPr>
            <a:r>
              <a:rPr lang="en-US" sz="3695">
                <a:solidFill>
                  <a:srgbClr val="000000"/>
                </a:solidFill>
                <a:latin typeface="Open Sans Extra Bold"/>
                <a:ea typeface="Open Sans Extra Bold"/>
                <a:cs typeface="Open Sans Extra Bold"/>
                <a:sym typeface="Open Sans Extra Bold"/>
              </a:rPr>
              <a:t>1</a:t>
            </a:r>
          </a:p>
        </p:txBody>
      </p:sp>
      <p:sp>
        <p:nvSpPr>
          <p:cNvPr id="18" name="TextBox 18"/>
          <p:cNvSpPr txBox="1"/>
          <p:nvPr/>
        </p:nvSpPr>
        <p:spPr>
          <a:xfrm>
            <a:off x="11531593" y="4241647"/>
            <a:ext cx="275019" cy="629914"/>
          </a:xfrm>
          <a:prstGeom prst="rect">
            <a:avLst/>
          </a:prstGeom>
        </p:spPr>
        <p:txBody>
          <a:bodyPr lIns="0" tIns="0" rIns="0" bIns="0" rtlCol="0" anchor="t">
            <a:spAutoFit/>
          </a:bodyPr>
          <a:lstStyle/>
          <a:p>
            <a:pPr algn="ctr">
              <a:lnSpc>
                <a:spcPts val="5174"/>
              </a:lnSpc>
            </a:pPr>
            <a:r>
              <a:rPr lang="en-US" sz="3695">
                <a:solidFill>
                  <a:srgbClr val="000000"/>
                </a:solidFill>
                <a:latin typeface="Open Sans Extra Bold"/>
                <a:ea typeface="Open Sans Extra Bold"/>
                <a:cs typeface="Open Sans Extra Bold"/>
                <a:sym typeface="Open Sans Extra Bold"/>
              </a:rPr>
              <a:t>0</a:t>
            </a:r>
          </a:p>
        </p:txBody>
      </p:sp>
      <p:sp>
        <p:nvSpPr>
          <p:cNvPr id="19" name="TextBox 19"/>
          <p:cNvSpPr txBox="1"/>
          <p:nvPr/>
        </p:nvSpPr>
        <p:spPr>
          <a:xfrm>
            <a:off x="12659035" y="4241647"/>
            <a:ext cx="275019" cy="629914"/>
          </a:xfrm>
          <a:prstGeom prst="rect">
            <a:avLst/>
          </a:prstGeom>
        </p:spPr>
        <p:txBody>
          <a:bodyPr lIns="0" tIns="0" rIns="0" bIns="0" rtlCol="0" anchor="t">
            <a:spAutoFit/>
          </a:bodyPr>
          <a:lstStyle/>
          <a:p>
            <a:pPr algn="ctr">
              <a:lnSpc>
                <a:spcPts val="5174"/>
              </a:lnSpc>
            </a:pPr>
            <a:r>
              <a:rPr lang="en-US" sz="3695">
                <a:solidFill>
                  <a:srgbClr val="000000"/>
                </a:solidFill>
                <a:latin typeface="Open Sans Extra Bold"/>
                <a:ea typeface="Open Sans Extra Bold"/>
                <a:cs typeface="Open Sans Extra Bold"/>
                <a:sym typeface="Open Sans Extra Bold"/>
              </a:rPr>
              <a:t>1</a:t>
            </a:r>
          </a:p>
        </p:txBody>
      </p:sp>
      <p:grpSp>
        <p:nvGrpSpPr>
          <p:cNvPr id="20" name="Group 20"/>
          <p:cNvGrpSpPr/>
          <p:nvPr/>
        </p:nvGrpSpPr>
        <p:grpSpPr>
          <a:xfrm>
            <a:off x="6595616" y="4019992"/>
            <a:ext cx="1127442" cy="1127442"/>
            <a:chOff x="0" y="0"/>
            <a:chExt cx="1913890" cy="1913890"/>
          </a:xfrm>
        </p:grpSpPr>
        <p:sp>
          <p:nvSpPr>
            <p:cNvPr id="21" name="Freeform 21"/>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2" name="Freeform 22"/>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23" name="Group 23"/>
          <p:cNvGrpSpPr/>
          <p:nvPr/>
        </p:nvGrpSpPr>
        <p:grpSpPr>
          <a:xfrm>
            <a:off x="7723057" y="4019992"/>
            <a:ext cx="1127442" cy="1127442"/>
            <a:chOff x="0" y="0"/>
            <a:chExt cx="1913890" cy="1913890"/>
          </a:xfrm>
        </p:grpSpPr>
        <p:sp>
          <p:nvSpPr>
            <p:cNvPr id="24" name="Freeform 24"/>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5" name="Freeform 25"/>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26" name="Group 26"/>
          <p:cNvGrpSpPr/>
          <p:nvPr/>
        </p:nvGrpSpPr>
        <p:grpSpPr>
          <a:xfrm>
            <a:off x="8850499" y="4019992"/>
            <a:ext cx="1127442" cy="1127442"/>
            <a:chOff x="0" y="0"/>
            <a:chExt cx="1913890" cy="1913890"/>
          </a:xfrm>
        </p:grpSpPr>
        <p:sp>
          <p:nvSpPr>
            <p:cNvPr id="27" name="Freeform 27"/>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8" name="Freeform 28"/>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sp>
        <p:nvSpPr>
          <p:cNvPr id="29" name="TextBox 29"/>
          <p:cNvSpPr txBox="1"/>
          <p:nvPr/>
        </p:nvSpPr>
        <p:spPr>
          <a:xfrm>
            <a:off x="7021827" y="4241647"/>
            <a:ext cx="275019" cy="629914"/>
          </a:xfrm>
          <a:prstGeom prst="rect">
            <a:avLst/>
          </a:prstGeom>
        </p:spPr>
        <p:txBody>
          <a:bodyPr lIns="0" tIns="0" rIns="0" bIns="0" rtlCol="0" anchor="t">
            <a:spAutoFit/>
          </a:bodyPr>
          <a:lstStyle/>
          <a:p>
            <a:pPr algn="ctr">
              <a:lnSpc>
                <a:spcPts val="5174"/>
              </a:lnSpc>
            </a:pPr>
            <a:r>
              <a:rPr lang="en-US" sz="3695">
                <a:solidFill>
                  <a:srgbClr val="000000"/>
                </a:solidFill>
                <a:latin typeface="Open Sans Extra Bold"/>
                <a:ea typeface="Open Sans Extra Bold"/>
                <a:cs typeface="Open Sans Extra Bold"/>
                <a:sym typeface="Open Sans Extra Bold"/>
              </a:rPr>
              <a:t>1</a:t>
            </a:r>
          </a:p>
        </p:txBody>
      </p:sp>
      <p:sp>
        <p:nvSpPr>
          <p:cNvPr id="30" name="TextBox 30"/>
          <p:cNvSpPr txBox="1"/>
          <p:nvPr/>
        </p:nvSpPr>
        <p:spPr>
          <a:xfrm>
            <a:off x="8149269" y="4241647"/>
            <a:ext cx="275019" cy="629914"/>
          </a:xfrm>
          <a:prstGeom prst="rect">
            <a:avLst/>
          </a:prstGeom>
        </p:spPr>
        <p:txBody>
          <a:bodyPr lIns="0" tIns="0" rIns="0" bIns="0" rtlCol="0" anchor="t">
            <a:spAutoFit/>
          </a:bodyPr>
          <a:lstStyle/>
          <a:p>
            <a:pPr algn="ctr">
              <a:lnSpc>
                <a:spcPts val="5174"/>
              </a:lnSpc>
            </a:pPr>
            <a:r>
              <a:rPr lang="en-US" sz="3695">
                <a:solidFill>
                  <a:srgbClr val="000000"/>
                </a:solidFill>
                <a:latin typeface="Open Sans Extra Bold"/>
                <a:ea typeface="Open Sans Extra Bold"/>
                <a:cs typeface="Open Sans Extra Bold"/>
                <a:sym typeface="Open Sans Extra Bold"/>
              </a:rPr>
              <a:t>1</a:t>
            </a:r>
          </a:p>
        </p:txBody>
      </p:sp>
      <p:sp>
        <p:nvSpPr>
          <p:cNvPr id="31" name="TextBox 31"/>
          <p:cNvSpPr txBox="1"/>
          <p:nvPr/>
        </p:nvSpPr>
        <p:spPr>
          <a:xfrm>
            <a:off x="9276710" y="4241647"/>
            <a:ext cx="275019" cy="629914"/>
          </a:xfrm>
          <a:prstGeom prst="rect">
            <a:avLst/>
          </a:prstGeom>
        </p:spPr>
        <p:txBody>
          <a:bodyPr lIns="0" tIns="0" rIns="0" bIns="0" rtlCol="0" anchor="t">
            <a:spAutoFit/>
          </a:bodyPr>
          <a:lstStyle/>
          <a:p>
            <a:pPr algn="ctr">
              <a:lnSpc>
                <a:spcPts val="5174"/>
              </a:lnSpc>
            </a:pPr>
            <a:r>
              <a:rPr lang="en-US" sz="3695">
                <a:solidFill>
                  <a:srgbClr val="000000"/>
                </a:solidFill>
                <a:latin typeface="Open Sans Extra Bold"/>
                <a:ea typeface="Open Sans Extra Bold"/>
                <a:cs typeface="Open Sans Extra Bold"/>
                <a:sym typeface="Open Sans Extra Bold"/>
              </a:rPr>
              <a:t>0</a:t>
            </a:r>
          </a:p>
        </p:txBody>
      </p:sp>
      <p:grpSp>
        <p:nvGrpSpPr>
          <p:cNvPr id="32" name="Group 32"/>
          <p:cNvGrpSpPr/>
          <p:nvPr/>
        </p:nvGrpSpPr>
        <p:grpSpPr>
          <a:xfrm>
            <a:off x="4340733" y="4019992"/>
            <a:ext cx="1127442" cy="1127442"/>
            <a:chOff x="0" y="0"/>
            <a:chExt cx="1913890" cy="1913890"/>
          </a:xfrm>
        </p:grpSpPr>
        <p:sp>
          <p:nvSpPr>
            <p:cNvPr id="33" name="Freeform 3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4" name="Freeform 3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35" name="Group 35"/>
          <p:cNvGrpSpPr/>
          <p:nvPr/>
        </p:nvGrpSpPr>
        <p:grpSpPr>
          <a:xfrm>
            <a:off x="5468174" y="4019992"/>
            <a:ext cx="1127442" cy="1127442"/>
            <a:chOff x="0" y="0"/>
            <a:chExt cx="1913890" cy="1913890"/>
          </a:xfrm>
        </p:grpSpPr>
        <p:sp>
          <p:nvSpPr>
            <p:cNvPr id="36" name="Freeform 3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37" name="Freeform 3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sp>
        <p:nvSpPr>
          <p:cNvPr id="38" name="TextBox 38"/>
          <p:cNvSpPr txBox="1"/>
          <p:nvPr/>
        </p:nvSpPr>
        <p:spPr>
          <a:xfrm>
            <a:off x="4766944" y="4241647"/>
            <a:ext cx="275019" cy="629914"/>
          </a:xfrm>
          <a:prstGeom prst="rect">
            <a:avLst/>
          </a:prstGeom>
        </p:spPr>
        <p:txBody>
          <a:bodyPr lIns="0" tIns="0" rIns="0" bIns="0" rtlCol="0" anchor="t">
            <a:spAutoFit/>
          </a:bodyPr>
          <a:lstStyle/>
          <a:p>
            <a:pPr algn="ctr">
              <a:lnSpc>
                <a:spcPts val="5174"/>
              </a:lnSpc>
            </a:pPr>
            <a:r>
              <a:rPr lang="en-US" sz="3695">
                <a:solidFill>
                  <a:srgbClr val="000000"/>
                </a:solidFill>
                <a:latin typeface="Open Sans Extra Bold"/>
                <a:ea typeface="Open Sans Extra Bold"/>
                <a:cs typeface="Open Sans Extra Bold"/>
                <a:sym typeface="Open Sans Extra Bold"/>
              </a:rPr>
              <a:t>1</a:t>
            </a:r>
          </a:p>
        </p:txBody>
      </p:sp>
      <p:sp>
        <p:nvSpPr>
          <p:cNvPr id="39" name="TextBox 39"/>
          <p:cNvSpPr txBox="1"/>
          <p:nvPr/>
        </p:nvSpPr>
        <p:spPr>
          <a:xfrm>
            <a:off x="5894386" y="4241647"/>
            <a:ext cx="275019" cy="629914"/>
          </a:xfrm>
          <a:prstGeom prst="rect">
            <a:avLst/>
          </a:prstGeom>
        </p:spPr>
        <p:txBody>
          <a:bodyPr lIns="0" tIns="0" rIns="0" bIns="0" rtlCol="0" anchor="t">
            <a:spAutoFit/>
          </a:bodyPr>
          <a:lstStyle/>
          <a:p>
            <a:pPr algn="ctr">
              <a:lnSpc>
                <a:spcPts val="5174"/>
              </a:lnSpc>
            </a:pPr>
            <a:r>
              <a:rPr lang="en-US" sz="3695">
                <a:solidFill>
                  <a:srgbClr val="000000"/>
                </a:solidFill>
                <a:latin typeface="Open Sans Extra Bold"/>
                <a:ea typeface="Open Sans Extra Bold"/>
                <a:cs typeface="Open Sans Extra Bold"/>
                <a:sym typeface="Open Sans Extra Bold"/>
              </a:rPr>
              <a:t>0</a:t>
            </a:r>
          </a:p>
        </p:txBody>
      </p:sp>
      <p:sp>
        <p:nvSpPr>
          <p:cNvPr id="40" name="Freeform 40"/>
          <p:cNvSpPr/>
          <p:nvPr/>
        </p:nvSpPr>
        <p:spPr>
          <a:xfrm rot="923969" flipH="1">
            <a:off x="4970320" y="4852596"/>
            <a:ext cx="943408" cy="637980"/>
          </a:xfrm>
          <a:custGeom>
            <a:avLst/>
            <a:gdLst/>
            <a:ahLst/>
            <a:cxnLst/>
            <a:rect l="l" t="t" r="r" b="b"/>
            <a:pathLst>
              <a:path w="943408" h="637980">
                <a:moveTo>
                  <a:pt x="943408" y="0"/>
                </a:moveTo>
                <a:lnTo>
                  <a:pt x="0" y="0"/>
                </a:lnTo>
                <a:lnTo>
                  <a:pt x="0" y="637980"/>
                </a:lnTo>
                <a:lnTo>
                  <a:pt x="943408" y="637980"/>
                </a:lnTo>
                <a:lnTo>
                  <a:pt x="94340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41" name="Freeform 41"/>
          <p:cNvSpPr/>
          <p:nvPr/>
        </p:nvSpPr>
        <p:spPr>
          <a:xfrm rot="923969" flipH="1">
            <a:off x="6146251" y="4852596"/>
            <a:ext cx="943408" cy="637980"/>
          </a:xfrm>
          <a:custGeom>
            <a:avLst/>
            <a:gdLst/>
            <a:ahLst/>
            <a:cxnLst/>
            <a:rect l="l" t="t" r="r" b="b"/>
            <a:pathLst>
              <a:path w="943408" h="637980">
                <a:moveTo>
                  <a:pt x="943408" y="0"/>
                </a:moveTo>
                <a:lnTo>
                  <a:pt x="0" y="0"/>
                </a:lnTo>
                <a:lnTo>
                  <a:pt x="0" y="637980"/>
                </a:lnTo>
                <a:lnTo>
                  <a:pt x="943408" y="637980"/>
                </a:lnTo>
                <a:lnTo>
                  <a:pt x="94340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42" name="Freeform 42"/>
          <p:cNvSpPr/>
          <p:nvPr/>
        </p:nvSpPr>
        <p:spPr>
          <a:xfrm rot="923969" flipH="1">
            <a:off x="7431244" y="4852596"/>
            <a:ext cx="943408" cy="637980"/>
          </a:xfrm>
          <a:custGeom>
            <a:avLst/>
            <a:gdLst/>
            <a:ahLst/>
            <a:cxnLst/>
            <a:rect l="l" t="t" r="r" b="b"/>
            <a:pathLst>
              <a:path w="943408" h="637980">
                <a:moveTo>
                  <a:pt x="943408" y="0"/>
                </a:moveTo>
                <a:lnTo>
                  <a:pt x="0" y="0"/>
                </a:lnTo>
                <a:lnTo>
                  <a:pt x="0" y="637980"/>
                </a:lnTo>
                <a:lnTo>
                  <a:pt x="943408" y="637980"/>
                </a:lnTo>
                <a:lnTo>
                  <a:pt x="94340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43" name="Freeform 43"/>
          <p:cNvSpPr/>
          <p:nvPr/>
        </p:nvSpPr>
        <p:spPr>
          <a:xfrm rot="923969" flipH="1">
            <a:off x="8447894" y="4852596"/>
            <a:ext cx="943408" cy="637980"/>
          </a:xfrm>
          <a:custGeom>
            <a:avLst/>
            <a:gdLst/>
            <a:ahLst/>
            <a:cxnLst/>
            <a:rect l="l" t="t" r="r" b="b"/>
            <a:pathLst>
              <a:path w="943408" h="637980">
                <a:moveTo>
                  <a:pt x="943408" y="0"/>
                </a:moveTo>
                <a:lnTo>
                  <a:pt x="0" y="0"/>
                </a:lnTo>
                <a:lnTo>
                  <a:pt x="0" y="637980"/>
                </a:lnTo>
                <a:lnTo>
                  <a:pt x="943408" y="637980"/>
                </a:lnTo>
                <a:lnTo>
                  <a:pt x="94340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44" name="Freeform 44"/>
          <p:cNvSpPr/>
          <p:nvPr/>
        </p:nvSpPr>
        <p:spPr>
          <a:xfrm rot="923969" flipH="1">
            <a:off x="9574471" y="4852596"/>
            <a:ext cx="943408" cy="637980"/>
          </a:xfrm>
          <a:custGeom>
            <a:avLst/>
            <a:gdLst/>
            <a:ahLst/>
            <a:cxnLst/>
            <a:rect l="l" t="t" r="r" b="b"/>
            <a:pathLst>
              <a:path w="943408" h="637980">
                <a:moveTo>
                  <a:pt x="943408" y="0"/>
                </a:moveTo>
                <a:lnTo>
                  <a:pt x="0" y="0"/>
                </a:lnTo>
                <a:lnTo>
                  <a:pt x="0" y="637980"/>
                </a:lnTo>
                <a:lnTo>
                  <a:pt x="943408" y="637980"/>
                </a:lnTo>
                <a:lnTo>
                  <a:pt x="94340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45" name="Freeform 45"/>
          <p:cNvSpPr/>
          <p:nvPr/>
        </p:nvSpPr>
        <p:spPr>
          <a:xfrm rot="923969" flipH="1">
            <a:off x="10748672" y="4852596"/>
            <a:ext cx="943408" cy="637980"/>
          </a:xfrm>
          <a:custGeom>
            <a:avLst/>
            <a:gdLst/>
            <a:ahLst/>
            <a:cxnLst/>
            <a:rect l="l" t="t" r="r" b="b"/>
            <a:pathLst>
              <a:path w="943408" h="637980">
                <a:moveTo>
                  <a:pt x="943408" y="0"/>
                </a:moveTo>
                <a:lnTo>
                  <a:pt x="0" y="0"/>
                </a:lnTo>
                <a:lnTo>
                  <a:pt x="0" y="637980"/>
                </a:lnTo>
                <a:lnTo>
                  <a:pt x="943408" y="637980"/>
                </a:lnTo>
                <a:lnTo>
                  <a:pt x="94340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46" name="Freeform 46"/>
          <p:cNvSpPr/>
          <p:nvPr/>
        </p:nvSpPr>
        <p:spPr>
          <a:xfrm rot="923969" flipH="1">
            <a:off x="11922874" y="4804291"/>
            <a:ext cx="943408" cy="637980"/>
          </a:xfrm>
          <a:custGeom>
            <a:avLst/>
            <a:gdLst/>
            <a:ahLst/>
            <a:cxnLst/>
            <a:rect l="l" t="t" r="r" b="b"/>
            <a:pathLst>
              <a:path w="943408" h="637980">
                <a:moveTo>
                  <a:pt x="943408" y="0"/>
                </a:moveTo>
                <a:lnTo>
                  <a:pt x="0" y="0"/>
                </a:lnTo>
                <a:lnTo>
                  <a:pt x="0" y="637979"/>
                </a:lnTo>
                <a:lnTo>
                  <a:pt x="943408" y="637979"/>
                </a:lnTo>
                <a:lnTo>
                  <a:pt x="943408"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47" name="Group 47"/>
          <p:cNvGrpSpPr/>
          <p:nvPr/>
        </p:nvGrpSpPr>
        <p:grpSpPr>
          <a:xfrm>
            <a:off x="11105382" y="7140581"/>
            <a:ext cx="1127442" cy="1127442"/>
            <a:chOff x="0" y="0"/>
            <a:chExt cx="1913890" cy="1913890"/>
          </a:xfrm>
        </p:grpSpPr>
        <p:sp>
          <p:nvSpPr>
            <p:cNvPr id="48" name="Freeform 48"/>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49" name="Freeform 49"/>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50" name="Group 50"/>
          <p:cNvGrpSpPr/>
          <p:nvPr/>
        </p:nvGrpSpPr>
        <p:grpSpPr>
          <a:xfrm>
            <a:off x="12232824" y="7140581"/>
            <a:ext cx="1127442" cy="1127442"/>
            <a:chOff x="0" y="0"/>
            <a:chExt cx="1913890" cy="1913890"/>
          </a:xfrm>
        </p:grpSpPr>
        <p:sp>
          <p:nvSpPr>
            <p:cNvPr id="51" name="Freeform 51"/>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52" name="Freeform 52"/>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53" name="Group 53"/>
          <p:cNvGrpSpPr/>
          <p:nvPr/>
        </p:nvGrpSpPr>
        <p:grpSpPr>
          <a:xfrm>
            <a:off x="4340733" y="7140581"/>
            <a:ext cx="1127442" cy="1127442"/>
            <a:chOff x="0" y="0"/>
            <a:chExt cx="1913890" cy="1913890"/>
          </a:xfrm>
        </p:grpSpPr>
        <p:sp>
          <p:nvSpPr>
            <p:cNvPr id="54" name="Freeform 54"/>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55" name="Freeform 55"/>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5E17EB"/>
            </a:solidFill>
          </p:spPr>
          <p:txBody>
            <a:bodyPr/>
            <a:lstStyle/>
            <a:p>
              <a:endParaRPr lang="en-PH"/>
            </a:p>
          </p:txBody>
        </p:sp>
      </p:grpSp>
      <p:sp>
        <p:nvSpPr>
          <p:cNvPr id="56" name="TextBox 56"/>
          <p:cNvSpPr txBox="1"/>
          <p:nvPr/>
        </p:nvSpPr>
        <p:spPr>
          <a:xfrm>
            <a:off x="11531593" y="7362236"/>
            <a:ext cx="275019" cy="629914"/>
          </a:xfrm>
          <a:prstGeom prst="rect">
            <a:avLst/>
          </a:prstGeom>
        </p:spPr>
        <p:txBody>
          <a:bodyPr lIns="0" tIns="0" rIns="0" bIns="0" rtlCol="0" anchor="t">
            <a:spAutoFit/>
          </a:bodyPr>
          <a:lstStyle/>
          <a:p>
            <a:pPr algn="ctr">
              <a:lnSpc>
                <a:spcPts val="5174"/>
              </a:lnSpc>
            </a:pPr>
            <a:r>
              <a:rPr lang="en-US" sz="3695">
                <a:solidFill>
                  <a:srgbClr val="000000"/>
                </a:solidFill>
                <a:latin typeface="Open Sans Extra Bold"/>
                <a:ea typeface="Open Sans Extra Bold"/>
                <a:cs typeface="Open Sans Extra Bold"/>
                <a:sym typeface="Open Sans Extra Bold"/>
              </a:rPr>
              <a:t>1</a:t>
            </a:r>
          </a:p>
        </p:txBody>
      </p:sp>
      <p:sp>
        <p:nvSpPr>
          <p:cNvPr id="57" name="TextBox 57"/>
          <p:cNvSpPr txBox="1"/>
          <p:nvPr/>
        </p:nvSpPr>
        <p:spPr>
          <a:xfrm>
            <a:off x="12659035" y="7362236"/>
            <a:ext cx="275019" cy="629914"/>
          </a:xfrm>
          <a:prstGeom prst="rect">
            <a:avLst/>
          </a:prstGeom>
        </p:spPr>
        <p:txBody>
          <a:bodyPr lIns="0" tIns="0" rIns="0" bIns="0" rtlCol="0" anchor="t">
            <a:spAutoFit/>
          </a:bodyPr>
          <a:lstStyle/>
          <a:p>
            <a:pPr algn="ctr">
              <a:lnSpc>
                <a:spcPts val="5174"/>
              </a:lnSpc>
            </a:pPr>
            <a:r>
              <a:rPr lang="en-US" sz="3695">
                <a:solidFill>
                  <a:srgbClr val="000000"/>
                </a:solidFill>
                <a:latin typeface="Open Sans Extra Bold"/>
                <a:ea typeface="Open Sans Extra Bold"/>
                <a:cs typeface="Open Sans Extra Bold"/>
                <a:sym typeface="Open Sans Extra Bold"/>
              </a:rPr>
              <a:t>0</a:t>
            </a:r>
          </a:p>
        </p:txBody>
      </p:sp>
      <p:sp>
        <p:nvSpPr>
          <p:cNvPr id="58" name="TextBox 58"/>
          <p:cNvSpPr txBox="1"/>
          <p:nvPr/>
        </p:nvSpPr>
        <p:spPr>
          <a:xfrm>
            <a:off x="4766944" y="7362236"/>
            <a:ext cx="275019" cy="629914"/>
          </a:xfrm>
          <a:prstGeom prst="rect">
            <a:avLst/>
          </a:prstGeom>
        </p:spPr>
        <p:txBody>
          <a:bodyPr lIns="0" tIns="0" rIns="0" bIns="0" rtlCol="0" anchor="t">
            <a:spAutoFit/>
          </a:bodyPr>
          <a:lstStyle/>
          <a:p>
            <a:pPr algn="ctr">
              <a:lnSpc>
                <a:spcPts val="5174"/>
              </a:lnSpc>
            </a:pPr>
            <a:r>
              <a:rPr lang="en-US" sz="3695">
                <a:solidFill>
                  <a:srgbClr val="000000"/>
                </a:solidFill>
                <a:latin typeface="Open Sans Extra Bold"/>
                <a:ea typeface="Open Sans Extra Bold"/>
                <a:cs typeface="Open Sans Extra Bold"/>
                <a:sym typeface="Open Sans Extra Bold"/>
              </a:rPr>
              <a:t>1</a:t>
            </a:r>
          </a:p>
        </p:txBody>
      </p:sp>
      <p:grpSp>
        <p:nvGrpSpPr>
          <p:cNvPr id="59" name="Group 59"/>
          <p:cNvGrpSpPr/>
          <p:nvPr/>
        </p:nvGrpSpPr>
        <p:grpSpPr>
          <a:xfrm>
            <a:off x="7723057" y="7140581"/>
            <a:ext cx="1127442" cy="1127442"/>
            <a:chOff x="0" y="0"/>
            <a:chExt cx="1913890" cy="1913890"/>
          </a:xfrm>
        </p:grpSpPr>
        <p:sp>
          <p:nvSpPr>
            <p:cNvPr id="60" name="Freeform 60"/>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61" name="Freeform 61"/>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62" name="Group 62"/>
          <p:cNvGrpSpPr/>
          <p:nvPr/>
        </p:nvGrpSpPr>
        <p:grpSpPr>
          <a:xfrm>
            <a:off x="8850499" y="7140581"/>
            <a:ext cx="1127442" cy="1127442"/>
            <a:chOff x="0" y="0"/>
            <a:chExt cx="1913890" cy="1913890"/>
          </a:xfrm>
        </p:grpSpPr>
        <p:sp>
          <p:nvSpPr>
            <p:cNvPr id="63" name="Freeform 6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64" name="Freeform 6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65" name="Group 65"/>
          <p:cNvGrpSpPr/>
          <p:nvPr/>
        </p:nvGrpSpPr>
        <p:grpSpPr>
          <a:xfrm>
            <a:off x="9977941" y="7140581"/>
            <a:ext cx="1127442" cy="1127442"/>
            <a:chOff x="0" y="0"/>
            <a:chExt cx="1913890" cy="1913890"/>
          </a:xfrm>
        </p:grpSpPr>
        <p:sp>
          <p:nvSpPr>
            <p:cNvPr id="66" name="Freeform 6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67" name="Freeform 6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sp>
        <p:nvSpPr>
          <p:cNvPr id="68" name="TextBox 68"/>
          <p:cNvSpPr txBox="1"/>
          <p:nvPr/>
        </p:nvSpPr>
        <p:spPr>
          <a:xfrm>
            <a:off x="8149269" y="7362236"/>
            <a:ext cx="275019" cy="629914"/>
          </a:xfrm>
          <a:prstGeom prst="rect">
            <a:avLst/>
          </a:prstGeom>
        </p:spPr>
        <p:txBody>
          <a:bodyPr lIns="0" tIns="0" rIns="0" bIns="0" rtlCol="0" anchor="t">
            <a:spAutoFit/>
          </a:bodyPr>
          <a:lstStyle/>
          <a:p>
            <a:pPr algn="ctr">
              <a:lnSpc>
                <a:spcPts val="5174"/>
              </a:lnSpc>
            </a:pPr>
            <a:r>
              <a:rPr lang="en-US" sz="3695">
                <a:solidFill>
                  <a:srgbClr val="000000"/>
                </a:solidFill>
                <a:latin typeface="Open Sans Extra Bold"/>
                <a:ea typeface="Open Sans Extra Bold"/>
                <a:cs typeface="Open Sans Extra Bold"/>
                <a:sym typeface="Open Sans Extra Bold"/>
              </a:rPr>
              <a:t>1</a:t>
            </a:r>
          </a:p>
        </p:txBody>
      </p:sp>
      <p:sp>
        <p:nvSpPr>
          <p:cNvPr id="69" name="TextBox 69"/>
          <p:cNvSpPr txBox="1"/>
          <p:nvPr/>
        </p:nvSpPr>
        <p:spPr>
          <a:xfrm>
            <a:off x="9276710" y="7362236"/>
            <a:ext cx="275019" cy="629914"/>
          </a:xfrm>
          <a:prstGeom prst="rect">
            <a:avLst/>
          </a:prstGeom>
        </p:spPr>
        <p:txBody>
          <a:bodyPr lIns="0" tIns="0" rIns="0" bIns="0" rtlCol="0" anchor="t">
            <a:spAutoFit/>
          </a:bodyPr>
          <a:lstStyle/>
          <a:p>
            <a:pPr algn="ctr">
              <a:lnSpc>
                <a:spcPts val="5174"/>
              </a:lnSpc>
            </a:pPr>
            <a:r>
              <a:rPr lang="en-US" sz="3695">
                <a:solidFill>
                  <a:srgbClr val="000000"/>
                </a:solidFill>
                <a:latin typeface="Open Sans Extra Bold"/>
                <a:ea typeface="Open Sans Extra Bold"/>
                <a:cs typeface="Open Sans Extra Bold"/>
                <a:sym typeface="Open Sans Extra Bold"/>
              </a:rPr>
              <a:t>1</a:t>
            </a:r>
          </a:p>
        </p:txBody>
      </p:sp>
      <p:sp>
        <p:nvSpPr>
          <p:cNvPr id="70" name="TextBox 70"/>
          <p:cNvSpPr txBox="1"/>
          <p:nvPr/>
        </p:nvSpPr>
        <p:spPr>
          <a:xfrm>
            <a:off x="10404152" y="7362236"/>
            <a:ext cx="275019" cy="629914"/>
          </a:xfrm>
          <a:prstGeom prst="rect">
            <a:avLst/>
          </a:prstGeom>
        </p:spPr>
        <p:txBody>
          <a:bodyPr lIns="0" tIns="0" rIns="0" bIns="0" rtlCol="0" anchor="t">
            <a:spAutoFit/>
          </a:bodyPr>
          <a:lstStyle/>
          <a:p>
            <a:pPr algn="ctr">
              <a:lnSpc>
                <a:spcPts val="5174"/>
              </a:lnSpc>
            </a:pPr>
            <a:r>
              <a:rPr lang="en-US" sz="3695">
                <a:solidFill>
                  <a:srgbClr val="000000"/>
                </a:solidFill>
                <a:latin typeface="Open Sans Extra Bold"/>
                <a:ea typeface="Open Sans Extra Bold"/>
                <a:cs typeface="Open Sans Extra Bold"/>
                <a:sym typeface="Open Sans Extra Bold"/>
              </a:rPr>
              <a:t>0</a:t>
            </a:r>
          </a:p>
        </p:txBody>
      </p:sp>
      <p:grpSp>
        <p:nvGrpSpPr>
          <p:cNvPr id="71" name="Group 71"/>
          <p:cNvGrpSpPr/>
          <p:nvPr/>
        </p:nvGrpSpPr>
        <p:grpSpPr>
          <a:xfrm>
            <a:off x="5468174" y="7140581"/>
            <a:ext cx="1127442" cy="1127442"/>
            <a:chOff x="0" y="0"/>
            <a:chExt cx="1913890" cy="1913890"/>
          </a:xfrm>
        </p:grpSpPr>
        <p:sp>
          <p:nvSpPr>
            <p:cNvPr id="72" name="Freeform 72"/>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73" name="Freeform 73"/>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74" name="Group 74"/>
          <p:cNvGrpSpPr/>
          <p:nvPr/>
        </p:nvGrpSpPr>
        <p:grpSpPr>
          <a:xfrm>
            <a:off x="6595616" y="7140581"/>
            <a:ext cx="1127442" cy="1127442"/>
            <a:chOff x="0" y="0"/>
            <a:chExt cx="1913890" cy="1913890"/>
          </a:xfrm>
        </p:grpSpPr>
        <p:sp>
          <p:nvSpPr>
            <p:cNvPr id="75" name="Freeform 75"/>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76" name="Freeform 76"/>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sp>
        <p:nvSpPr>
          <p:cNvPr id="77" name="TextBox 77"/>
          <p:cNvSpPr txBox="1"/>
          <p:nvPr/>
        </p:nvSpPr>
        <p:spPr>
          <a:xfrm>
            <a:off x="5894386" y="7362236"/>
            <a:ext cx="275019" cy="629914"/>
          </a:xfrm>
          <a:prstGeom prst="rect">
            <a:avLst/>
          </a:prstGeom>
        </p:spPr>
        <p:txBody>
          <a:bodyPr lIns="0" tIns="0" rIns="0" bIns="0" rtlCol="0" anchor="t">
            <a:spAutoFit/>
          </a:bodyPr>
          <a:lstStyle/>
          <a:p>
            <a:pPr algn="ctr">
              <a:lnSpc>
                <a:spcPts val="5174"/>
              </a:lnSpc>
            </a:pPr>
            <a:r>
              <a:rPr lang="en-US" sz="3695">
                <a:solidFill>
                  <a:srgbClr val="000000"/>
                </a:solidFill>
                <a:latin typeface="Open Sans Extra Bold"/>
                <a:ea typeface="Open Sans Extra Bold"/>
                <a:cs typeface="Open Sans Extra Bold"/>
                <a:sym typeface="Open Sans Extra Bold"/>
              </a:rPr>
              <a:t>1</a:t>
            </a:r>
          </a:p>
        </p:txBody>
      </p:sp>
      <p:sp>
        <p:nvSpPr>
          <p:cNvPr id="78" name="TextBox 78"/>
          <p:cNvSpPr txBox="1"/>
          <p:nvPr/>
        </p:nvSpPr>
        <p:spPr>
          <a:xfrm>
            <a:off x="7021827" y="7362236"/>
            <a:ext cx="275019" cy="629914"/>
          </a:xfrm>
          <a:prstGeom prst="rect">
            <a:avLst/>
          </a:prstGeom>
        </p:spPr>
        <p:txBody>
          <a:bodyPr lIns="0" tIns="0" rIns="0" bIns="0" rtlCol="0" anchor="t">
            <a:spAutoFit/>
          </a:bodyPr>
          <a:lstStyle/>
          <a:p>
            <a:pPr algn="ctr">
              <a:lnSpc>
                <a:spcPts val="5174"/>
              </a:lnSpc>
            </a:pPr>
            <a:r>
              <a:rPr lang="en-US" sz="3695">
                <a:solidFill>
                  <a:srgbClr val="000000"/>
                </a:solidFill>
                <a:latin typeface="Open Sans Extra Bold"/>
                <a:ea typeface="Open Sans Extra Bold"/>
                <a:cs typeface="Open Sans Extra Bold"/>
                <a:sym typeface="Open Sans Extra Bold"/>
              </a:rPr>
              <a:t>0</a:t>
            </a:r>
          </a:p>
        </p:txBody>
      </p:sp>
      <p:grpSp>
        <p:nvGrpSpPr>
          <p:cNvPr id="79" name="Group 79"/>
          <p:cNvGrpSpPr/>
          <p:nvPr/>
        </p:nvGrpSpPr>
        <p:grpSpPr>
          <a:xfrm>
            <a:off x="4834314" y="5387931"/>
            <a:ext cx="8145780" cy="1715452"/>
            <a:chOff x="0" y="0"/>
            <a:chExt cx="10861040" cy="2287270"/>
          </a:xfrm>
        </p:grpSpPr>
        <p:grpSp>
          <p:nvGrpSpPr>
            <p:cNvPr id="80" name="Group 80"/>
            <p:cNvGrpSpPr/>
            <p:nvPr/>
          </p:nvGrpSpPr>
          <p:grpSpPr>
            <a:xfrm>
              <a:off x="55880" y="0"/>
              <a:ext cx="10805160" cy="2278380"/>
              <a:chOff x="0" y="0"/>
              <a:chExt cx="10805160" cy="2278380"/>
            </a:xfrm>
          </p:grpSpPr>
          <p:sp>
            <p:nvSpPr>
              <p:cNvPr id="81" name="Freeform 81"/>
              <p:cNvSpPr/>
              <p:nvPr/>
            </p:nvSpPr>
            <p:spPr>
              <a:xfrm>
                <a:off x="49530" y="49530"/>
                <a:ext cx="10702290" cy="2180590"/>
              </a:xfrm>
              <a:custGeom>
                <a:avLst/>
                <a:gdLst/>
                <a:ahLst/>
                <a:cxnLst/>
                <a:rect l="l" t="t" r="r" b="b"/>
                <a:pathLst>
                  <a:path w="10702290" h="2180590">
                    <a:moveTo>
                      <a:pt x="10690860" y="17780"/>
                    </a:moveTo>
                    <a:cubicBezTo>
                      <a:pt x="10702290" y="237490"/>
                      <a:pt x="10695940" y="269240"/>
                      <a:pt x="10683240" y="299720"/>
                    </a:cubicBezTo>
                    <a:cubicBezTo>
                      <a:pt x="10671810" y="328930"/>
                      <a:pt x="10656570" y="349250"/>
                      <a:pt x="10633710" y="377190"/>
                    </a:cubicBezTo>
                    <a:cubicBezTo>
                      <a:pt x="10601960" y="416560"/>
                      <a:pt x="10560050" y="462280"/>
                      <a:pt x="10500360" y="505460"/>
                    </a:cubicBezTo>
                    <a:cubicBezTo>
                      <a:pt x="10411460" y="570230"/>
                      <a:pt x="10274300" y="646430"/>
                      <a:pt x="10137140" y="701040"/>
                    </a:cubicBezTo>
                    <a:cubicBezTo>
                      <a:pt x="9977120" y="764540"/>
                      <a:pt x="9768840" y="805180"/>
                      <a:pt x="9589770" y="844550"/>
                    </a:cubicBezTo>
                    <a:cubicBezTo>
                      <a:pt x="9420860" y="881380"/>
                      <a:pt x="9259570" y="914400"/>
                      <a:pt x="9093200" y="934720"/>
                    </a:cubicBezTo>
                    <a:cubicBezTo>
                      <a:pt x="8928100" y="955040"/>
                      <a:pt x="8830310" y="956310"/>
                      <a:pt x="8594090" y="963930"/>
                    </a:cubicBezTo>
                    <a:cubicBezTo>
                      <a:pt x="8023860" y="981710"/>
                      <a:pt x="6234430" y="957580"/>
                      <a:pt x="5664200" y="970280"/>
                    </a:cubicBezTo>
                    <a:cubicBezTo>
                      <a:pt x="5427980" y="975360"/>
                      <a:pt x="5349240" y="988060"/>
                      <a:pt x="5165090" y="991870"/>
                    </a:cubicBezTo>
                    <a:cubicBezTo>
                      <a:pt x="4935220" y="996950"/>
                      <a:pt x="4668520" y="982980"/>
                      <a:pt x="4390390" y="994410"/>
                    </a:cubicBezTo>
                    <a:cubicBezTo>
                      <a:pt x="4064000" y="1007110"/>
                      <a:pt x="3677920" y="1035050"/>
                      <a:pt x="3329940" y="1076960"/>
                    </a:cubicBezTo>
                    <a:cubicBezTo>
                      <a:pt x="2990850" y="1118870"/>
                      <a:pt x="2675890" y="1177290"/>
                      <a:pt x="2327910" y="1244600"/>
                    </a:cubicBezTo>
                    <a:cubicBezTo>
                      <a:pt x="1948180" y="1318260"/>
                      <a:pt x="1421130" y="1433830"/>
                      <a:pt x="1139190" y="1506220"/>
                    </a:cubicBezTo>
                    <a:cubicBezTo>
                      <a:pt x="981710" y="1546860"/>
                      <a:pt x="864870" y="1579880"/>
                      <a:pt x="774700" y="1612900"/>
                    </a:cubicBezTo>
                    <a:cubicBezTo>
                      <a:pt x="720090" y="1633220"/>
                      <a:pt x="694690" y="1643380"/>
                      <a:pt x="646430" y="1671320"/>
                    </a:cubicBezTo>
                    <a:cubicBezTo>
                      <a:pt x="575310" y="1713230"/>
                      <a:pt x="481330" y="1790700"/>
                      <a:pt x="400050" y="1855470"/>
                    </a:cubicBezTo>
                    <a:cubicBezTo>
                      <a:pt x="316230" y="1921510"/>
                      <a:pt x="215900" y="2004060"/>
                      <a:pt x="151130" y="2063750"/>
                    </a:cubicBezTo>
                    <a:cubicBezTo>
                      <a:pt x="106680" y="2104390"/>
                      <a:pt x="73660" y="2159000"/>
                      <a:pt x="45720" y="2171700"/>
                    </a:cubicBezTo>
                    <a:cubicBezTo>
                      <a:pt x="31750" y="2178050"/>
                      <a:pt x="15240" y="2178050"/>
                      <a:pt x="7620" y="2172970"/>
                    </a:cubicBezTo>
                    <a:cubicBezTo>
                      <a:pt x="2540" y="2169160"/>
                      <a:pt x="0" y="2157730"/>
                      <a:pt x="1270" y="2150110"/>
                    </a:cubicBezTo>
                    <a:cubicBezTo>
                      <a:pt x="2540" y="2143760"/>
                      <a:pt x="8890" y="2132330"/>
                      <a:pt x="15240" y="2131060"/>
                    </a:cubicBezTo>
                    <a:cubicBezTo>
                      <a:pt x="24130" y="2128520"/>
                      <a:pt x="45720" y="2137410"/>
                      <a:pt x="49530" y="2145030"/>
                    </a:cubicBezTo>
                    <a:cubicBezTo>
                      <a:pt x="53340" y="2152650"/>
                      <a:pt x="46990" y="2170430"/>
                      <a:pt x="40640" y="2175510"/>
                    </a:cubicBezTo>
                    <a:cubicBezTo>
                      <a:pt x="35560" y="2179320"/>
                      <a:pt x="24130" y="2180590"/>
                      <a:pt x="17780" y="2178050"/>
                    </a:cubicBezTo>
                    <a:cubicBezTo>
                      <a:pt x="11430" y="2175510"/>
                      <a:pt x="1270" y="2169160"/>
                      <a:pt x="1270" y="2160270"/>
                    </a:cubicBezTo>
                    <a:cubicBezTo>
                      <a:pt x="0" y="2139950"/>
                      <a:pt x="45720" y="2095500"/>
                      <a:pt x="82550" y="2057400"/>
                    </a:cubicBezTo>
                    <a:cubicBezTo>
                      <a:pt x="137160" y="2000250"/>
                      <a:pt x="229870" y="1926590"/>
                      <a:pt x="311150" y="1860550"/>
                    </a:cubicBezTo>
                    <a:cubicBezTo>
                      <a:pt x="398780" y="1789430"/>
                      <a:pt x="516890" y="1695450"/>
                      <a:pt x="593090" y="1645920"/>
                    </a:cubicBezTo>
                    <a:cubicBezTo>
                      <a:pt x="640080" y="1615440"/>
                      <a:pt x="668020" y="1600200"/>
                      <a:pt x="715010" y="1579880"/>
                    </a:cubicBezTo>
                    <a:cubicBezTo>
                      <a:pt x="775970" y="1553210"/>
                      <a:pt x="844550" y="1534160"/>
                      <a:pt x="933450" y="1508760"/>
                    </a:cubicBezTo>
                    <a:cubicBezTo>
                      <a:pt x="1071880" y="1469390"/>
                      <a:pt x="1268730" y="1423670"/>
                      <a:pt x="1468120" y="1377950"/>
                    </a:cubicBezTo>
                    <a:cubicBezTo>
                      <a:pt x="1718310" y="1320800"/>
                      <a:pt x="2035810" y="1248410"/>
                      <a:pt x="2320290" y="1193800"/>
                    </a:cubicBezTo>
                    <a:cubicBezTo>
                      <a:pt x="2603500" y="1139190"/>
                      <a:pt x="2891790" y="1087120"/>
                      <a:pt x="3171190" y="1049020"/>
                    </a:cubicBezTo>
                    <a:cubicBezTo>
                      <a:pt x="3440430" y="1013460"/>
                      <a:pt x="3745230" y="988060"/>
                      <a:pt x="3968750" y="970280"/>
                    </a:cubicBezTo>
                    <a:cubicBezTo>
                      <a:pt x="4131310" y="957580"/>
                      <a:pt x="4229100" y="948690"/>
                      <a:pt x="4390390" y="943610"/>
                    </a:cubicBezTo>
                    <a:cubicBezTo>
                      <a:pt x="4608830" y="935990"/>
                      <a:pt x="4933950" y="946150"/>
                      <a:pt x="5163820" y="941070"/>
                    </a:cubicBezTo>
                    <a:cubicBezTo>
                      <a:pt x="5349240" y="937260"/>
                      <a:pt x="5427980" y="924560"/>
                      <a:pt x="5664200" y="919480"/>
                    </a:cubicBezTo>
                    <a:cubicBezTo>
                      <a:pt x="6234430" y="906780"/>
                      <a:pt x="8021320" y="932180"/>
                      <a:pt x="8590280" y="914400"/>
                    </a:cubicBezTo>
                    <a:cubicBezTo>
                      <a:pt x="8823960" y="906780"/>
                      <a:pt x="8921750" y="905510"/>
                      <a:pt x="9085580" y="885190"/>
                    </a:cubicBezTo>
                    <a:cubicBezTo>
                      <a:pt x="9250680" y="864870"/>
                      <a:pt x="9410700" y="831850"/>
                      <a:pt x="9578340" y="795020"/>
                    </a:cubicBezTo>
                    <a:cubicBezTo>
                      <a:pt x="9754870" y="755650"/>
                      <a:pt x="9959340" y="716280"/>
                      <a:pt x="10116820" y="654050"/>
                    </a:cubicBezTo>
                    <a:cubicBezTo>
                      <a:pt x="10250170" y="601980"/>
                      <a:pt x="10382250" y="528320"/>
                      <a:pt x="10467340" y="466090"/>
                    </a:cubicBezTo>
                    <a:cubicBezTo>
                      <a:pt x="10523220" y="425450"/>
                      <a:pt x="10565130" y="379730"/>
                      <a:pt x="10594340" y="344170"/>
                    </a:cubicBezTo>
                    <a:cubicBezTo>
                      <a:pt x="10613390" y="321310"/>
                      <a:pt x="10624820" y="303530"/>
                      <a:pt x="10634980" y="280670"/>
                    </a:cubicBezTo>
                    <a:cubicBezTo>
                      <a:pt x="10645140" y="255270"/>
                      <a:pt x="10651490" y="231140"/>
                      <a:pt x="10654030" y="198120"/>
                    </a:cubicBezTo>
                    <a:cubicBezTo>
                      <a:pt x="10657840" y="151130"/>
                      <a:pt x="10631170" y="50800"/>
                      <a:pt x="10641330" y="21590"/>
                    </a:cubicBezTo>
                    <a:cubicBezTo>
                      <a:pt x="10645140" y="10160"/>
                      <a:pt x="10654030" y="2540"/>
                      <a:pt x="10661650" y="1270"/>
                    </a:cubicBezTo>
                    <a:cubicBezTo>
                      <a:pt x="10670540" y="0"/>
                      <a:pt x="10690860" y="17780"/>
                      <a:pt x="10690860" y="17780"/>
                    </a:cubicBezTo>
                  </a:path>
                </a:pathLst>
              </a:custGeom>
              <a:solidFill>
                <a:srgbClr val="5E17EB"/>
              </a:solidFill>
              <a:ln cap="sq">
                <a:noFill/>
                <a:prstDash val="solid"/>
                <a:miter/>
              </a:ln>
            </p:spPr>
            <p:txBody>
              <a:bodyPr/>
              <a:lstStyle/>
              <a:p>
                <a:endParaRPr lang="en-PH"/>
              </a:p>
            </p:txBody>
          </p:sp>
        </p:grpSp>
        <p:grpSp>
          <p:nvGrpSpPr>
            <p:cNvPr id="82" name="Group 82"/>
            <p:cNvGrpSpPr/>
            <p:nvPr/>
          </p:nvGrpSpPr>
          <p:grpSpPr>
            <a:xfrm>
              <a:off x="0" y="1978660"/>
              <a:ext cx="317500" cy="308610"/>
              <a:chOff x="0" y="0"/>
              <a:chExt cx="317500" cy="308610"/>
            </a:xfrm>
          </p:grpSpPr>
          <p:sp>
            <p:nvSpPr>
              <p:cNvPr id="83" name="Freeform 83"/>
              <p:cNvSpPr/>
              <p:nvPr/>
            </p:nvSpPr>
            <p:spPr>
              <a:xfrm>
                <a:off x="43180" y="49530"/>
                <a:ext cx="226060" cy="219710"/>
              </a:xfrm>
              <a:custGeom>
                <a:avLst/>
                <a:gdLst/>
                <a:ahLst/>
                <a:cxnLst/>
                <a:rect l="l" t="t" r="r" b="b"/>
                <a:pathLst>
                  <a:path w="226060" h="219710">
                    <a:moveTo>
                      <a:pt x="57150" y="22860"/>
                    </a:moveTo>
                    <a:cubicBezTo>
                      <a:pt x="90170" y="170180"/>
                      <a:pt x="185420" y="142240"/>
                      <a:pt x="208280" y="158750"/>
                    </a:cubicBezTo>
                    <a:cubicBezTo>
                      <a:pt x="219710" y="166370"/>
                      <a:pt x="226060" y="182880"/>
                      <a:pt x="223520" y="191770"/>
                    </a:cubicBezTo>
                    <a:cubicBezTo>
                      <a:pt x="220980" y="199390"/>
                      <a:pt x="204470" y="209550"/>
                      <a:pt x="196850" y="208280"/>
                    </a:cubicBezTo>
                    <a:cubicBezTo>
                      <a:pt x="187960" y="207010"/>
                      <a:pt x="172720" y="187960"/>
                      <a:pt x="173990" y="179070"/>
                    </a:cubicBezTo>
                    <a:cubicBezTo>
                      <a:pt x="175260" y="170180"/>
                      <a:pt x="196850" y="156210"/>
                      <a:pt x="205740" y="157480"/>
                    </a:cubicBezTo>
                    <a:cubicBezTo>
                      <a:pt x="213360" y="157480"/>
                      <a:pt x="222250" y="166370"/>
                      <a:pt x="223520" y="173990"/>
                    </a:cubicBezTo>
                    <a:cubicBezTo>
                      <a:pt x="226060" y="181610"/>
                      <a:pt x="223520" y="196850"/>
                      <a:pt x="214630" y="203200"/>
                    </a:cubicBezTo>
                    <a:cubicBezTo>
                      <a:pt x="193040" y="219710"/>
                      <a:pt x="71120" y="219710"/>
                      <a:pt x="40640" y="199390"/>
                    </a:cubicBezTo>
                    <a:cubicBezTo>
                      <a:pt x="22860" y="187960"/>
                      <a:pt x="21590" y="167640"/>
                      <a:pt x="15240" y="146050"/>
                    </a:cubicBezTo>
                    <a:cubicBezTo>
                      <a:pt x="6350" y="114300"/>
                      <a:pt x="0" y="45720"/>
                      <a:pt x="7620" y="22860"/>
                    </a:cubicBezTo>
                    <a:cubicBezTo>
                      <a:pt x="11430" y="11430"/>
                      <a:pt x="19050" y="2540"/>
                      <a:pt x="26670" y="1270"/>
                    </a:cubicBezTo>
                    <a:cubicBezTo>
                      <a:pt x="35560" y="0"/>
                      <a:pt x="57150" y="22860"/>
                      <a:pt x="57150" y="22860"/>
                    </a:cubicBezTo>
                  </a:path>
                </a:pathLst>
              </a:custGeom>
              <a:solidFill>
                <a:srgbClr val="5E17EB"/>
              </a:solidFill>
              <a:ln cap="sq">
                <a:noFill/>
                <a:prstDash val="solid"/>
                <a:miter/>
              </a:ln>
            </p:spPr>
            <p:txBody>
              <a:bodyPr/>
              <a:lstStyle/>
              <a:p>
                <a:endParaRPr lang="en-PH"/>
              </a:p>
            </p:txBody>
          </p:sp>
        </p:grpSp>
      </p:grpSp>
      <p:sp>
        <p:nvSpPr>
          <p:cNvPr id="84" name="TextBox 84"/>
          <p:cNvSpPr txBox="1"/>
          <p:nvPr/>
        </p:nvSpPr>
        <p:spPr>
          <a:xfrm>
            <a:off x="165271" y="185810"/>
            <a:ext cx="8921288" cy="493638"/>
          </a:xfrm>
          <a:prstGeom prst="rect">
            <a:avLst/>
          </a:prstGeom>
        </p:spPr>
        <p:txBody>
          <a:bodyPr lIns="0" tIns="0" rIns="0" bIns="0" rtlCol="0" anchor="t">
            <a:spAutoFit/>
          </a:bodyPr>
          <a:lstStyle/>
          <a:p>
            <a:pPr marL="0" lvl="0" indent="0" algn="l">
              <a:lnSpc>
                <a:spcPts val="3615"/>
              </a:lnSpc>
              <a:spcBef>
                <a:spcPct val="0"/>
              </a:spcBef>
            </a:pPr>
            <a:r>
              <a:rPr lang="en-US" sz="3228" b="1" spc="-96">
                <a:solidFill>
                  <a:srgbClr val="FFFFFF"/>
                </a:solidFill>
                <a:latin typeface="Poppins Bold"/>
                <a:ea typeface="Poppins Bold"/>
                <a:cs typeface="Poppins Bold"/>
                <a:sym typeface="Poppins Bold"/>
              </a:rPr>
              <a:t>6.6 Instruction Set in Assembly Language</a:t>
            </a:r>
          </a:p>
        </p:txBody>
      </p:sp>
    </p:spTree>
  </p:cSld>
  <p:clrMapOvr>
    <a:masterClrMapping/>
  </p:clrMapOvr>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sp>
        <p:nvSpPr>
          <p:cNvPr id="3" name="AutoShape 3"/>
          <p:cNvSpPr/>
          <p:nvPr/>
        </p:nvSpPr>
        <p:spPr>
          <a:xfrm flipV="1">
            <a:off x="15727374" y="10077469"/>
            <a:ext cx="2560626" cy="0"/>
          </a:xfrm>
          <a:prstGeom prst="line">
            <a:avLst/>
          </a:prstGeom>
          <a:ln w="66675" cap="rnd">
            <a:solidFill>
              <a:srgbClr val="FF1495"/>
            </a:solidFill>
            <a:prstDash val="solid"/>
            <a:headEnd type="none" w="sm" len="sm"/>
            <a:tailEnd type="oval" w="lg" len="lg"/>
          </a:ln>
        </p:spPr>
        <p:txBody>
          <a:bodyPr/>
          <a:lstStyle/>
          <a:p>
            <a:endParaRPr lang="en-PH"/>
          </a:p>
        </p:txBody>
      </p:sp>
      <p:grpSp>
        <p:nvGrpSpPr>
          <p:cNvPr id="4" name="Group 4"/>
          <p:cNvGrpSpPr/>
          <p:nvPr/>
        </p:nvGrpSpPr>
        <p:grpSpPr>
          <a:xfrm>
            <a:off x="0" y="-36799"/>
            <a:ext cx="9251830" cy="1065499"/>
            <a:chOff x="0" y="0"/>
            <a:chExt cx="3442595" cy="396471"/>
          </a:xfrm>
        </p:grpSpPr>
        <p:sp>
          <p:nvSpPr>
            <p:cNvPr id="5" name="Freeform 5"/>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7" name="Group 7"/>
          <p:cNvGrpSpPr/>
          <p:nvPr/>
        </p:nvGrpSpPr>
        <p:grpSpPr>
          <a:xfrm rot="-499681">
            <a:off x="1542006" y="3777283"/>
            <a:ext cx="3909621" cy="5586859"/>
            <a:chOff x="0" y="0"/>
            <a:chExt cx="1009271" cy="1442251"/>
          </a:xfrm>
        </p:grpSpPr>
        <p:sp>
          <p:nvSpPr>
            <p:cNvPr id="8" name="Freeform 8"/>
            <p:cNvSpPr/>
            <p:nvPr/>
          </p:nvSpPr>
          <p:spPr>
            <a:xfrm>
              <a:off x="0" y="0"/>
              <a:ext cx="1009271" cy="1442251"/>
            </a:xfrm>
            <a:custGeom>
              <a:avLst/>
              <a:gdLst/>
              <a:ahLst/>
              <a:cxnLst/>
              <a:rect l="l" t="t" r="r" b="b"/>
              <a:pathLst>
                <a:path w="1009271" h="1442251">
                  <a:moveTo>
                    <a:pt x="100991" y="0"/>
                  </a:moveTo>
                  <a:lnTo>
                    <a:pt x="908279" y="0"/>
                  </a:lnTo>
                  <a:cubicBezTo>
                    <a:pt x="964055" y="0"/>
                    <a:pt x="1009271" y="45215"/>
                    <a:pt x="1009271" y="100991"/>
                  </a:cubicBezTo>
                  <a:lnTo>
                    <a:pt x="1009271" y="1341259"/>
                  </a:lnTo>
                  <a:cubicBezTo>
                    <a:pt x="1009271" y="1368044"/>
                    <a:pt x="998631" y="1393731"/>
                    <a:pt x="979691" y="1412671"/>
                  </a:cubicBezTo>
                  <a:cubicBezTo>
                    <a:pt x="960751" y="1431610"/>
                    <a:pt x="935064" y="1442251"/>
                    <a:pt x="908279" y="1442251"/>
                  </a:cubicBezTo>
                  <a:lnTo>
                    <a:pt x="100991" y="1442251"/>
                  </a:lnTo>
                  <a:cubicBezTo>
                    <a:pt x="45215" y="1442251"/>
                    <a:pt x="0" y="1397035"/>
                    <a:pt x="0" y="1341259"/>
                  </a:cubicBezTo>
                  <a:lnTo>
                    <a:pt x="0" y="100991"/>
                  </a:lnTo>
                  <a:cubicBezTo>
                    <a:pt x="0" y="45215"/>
                    <a:pt x="45215" y="0"/>
                    <a:pt x="100991" y="0"/>
                  </a:cubicBezTo>
                  <a:close/>
                </a:path>
              </a:pathLst>
            </a:custGeom>
            <a:gradFill rotWithShape="1">
              <a:gsLst>
                <a:gs pos="0">
                  <a:srgbClr val="5DE0E6">
                    <a:alpha val="20000"/>
                  </a:srgbClr>
                </a:gs>
                <a:gs pos="100000">
                  <a:srgbClr val="004AAD">
                    <a:alpha val="20000"/>
                  </a:srgbClr>
                </a:gs>
              </a:gsLst>
              <a:lin ang="0"/>
            </a:gradFill>
          </p:spPr>
          <p:txBody>
            <a:bodyPr/>
            <a:lstStyle/>
            <a:p>
              <a:endParaRPr lang="en-PH"/>
            </a:p>
          </p:txBody>
        </p:sp>
        <p:sp>
          <p:nvSpPr>
            <p:cNvPr id="9" name="TextBox 9"/>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sp>
        <p:nvSpPr>
          <p:cNvPr id="10" name="TextBox 10"/>
          <p:cNvSpPr txBox="1"/>
          <p:nvPr/>
        </p:nvSpPr>
        <p:spPr>
          <a:xfrm rot="-470562">
            <a:off x="2131907" y="5945828"/>
            <a:ext cx="2152214" cy="1155409"/>
          </a:xfrm>
          <a:prstGeom prst="rect">
            <a:avLst/>
          </a:prstGeom>
        </p:spPr>
        <p:txBody>
          <a:bodyPr lIns="0" tIns="0" rIns="0" bIns="0" rtlCol="0" anchor="t">
            <a:spAutoFit/>
          </a:bodyPr>
          <a:lstStyle/>
          <a:p>
            <a:pPr marL="0" lvl="0" indent="0" algn="ctr">
              <a:lnSpc>
                <a:spcPts val="4566"/>
              </a:lnSpc>
              <a:spcBef>
                <a:spcPct val="0"/>
              </a:spcBef>
            </a:pPr>
            <a:r>
              <a:rPr lang="en-US" sz="3261">
                <a:solidFill>
                  <a:srgbClr val="FFFFFF">
                    <a:alpha val="19608"/>
                  </a:srgbClr>
                </a:solidFill>
                <a:latin typeface="Sailors"/>
                <a:ea typeface="Sailors"/>
                <a:cs typeface="Sailors"/>
                <a:sym typeface="Sailors"/>
              </a:rPr>
              <a:t>Data Movement</a:t>
            </a:r>
          </a:p>
        </p:txBody>
      </p:sp>
      <p:grpSp>
        <p:nvGrpSpPr>
          <p:cNvPr id="11" name="Group 11"/>
          <p:cNvGrpSpPr/>
          <p:nvPr/>
        </p:nvGrpSpPr>
        <p:grpSpPr>
          <a:xfrm rot="-82889">
            <a:off x="3665454" y="3215787"/>
            <a:ext cx="3909621" cy="5586859"/>
            <a:chOff x="0" y="0"/>
            <a:chExt cx="1009271" cy="1442251"/>
          </a:xfrm>
        </p:grpSpPr>
        <p:sp>
          <p:nvSpPr>
            <p:cNvPr id="12" name="Freeform 12"/>
            <p:cNvSpPr/>
            <p:nvPr/>
          </p:nvSpPr>
          <p:spPr>
            <a:xfrm>
              <a:off x="0" y="0"/>
              <a:ext cx="1009271" cy="1442251"/>
            </a:xfrm>
            <a:custGeom>
              <a:avLst/>
              <a:gdLst/>
              <a:ahLst/>
              <a:cxnLst/>
              <a:rect l="l" t="t" r="r" b="b"/>
              <a:pathLst>
                <a:path w="1009271" h="1442251">
                  <a:moveTo>
                    <a:pt x="100991" y="0"/>
                  </a:moveTo>
                  <a:lnTo>
                    <a:pt x="908279" y="0"/>
                  </a:lnTo>
                  <a:cubicBezTo>
                    <a:pt x="964055" y="0"/>
                    <a:pt x="1009271" y="45215"/>
                    <a:pt x="1009271" y="100991"/>
                  </a:cubicBezTo>
                  <a:lnTo>
                    <a:pt x="1009271" y="1341259"/>
                  </a:lnTo>
                  <a:cubicBezTo>
                    <a:pt x="1009271" y="1368044"/>
                    <a:pt x="998631" y="1393731"/>
                    <a:pt x="979691" y="1412671"/>
                  </a:cubicBezTo>
                  <a:cubicBezTo>
                    <a:pt x="960751" y="1431610"/>
                    <a:pt x="935064" y="1442251"/>
                    <a:pt x="908279" y="1442251"/>
                  </a:cubicBezTo>
                  <a:lnTo>
                    <a:pt x="100991" y="1442251"/>
                  </a:lnTo>
                  <a:cubicBezTo>
                    <a:pt x="45215" y="1442251"/>
                    <a:pt x="0" y="1397035"/>
                    <a:pt x="0" y="1341259"/>
                  </a:cubicBezTo>
                  <a:lnTo>
                    <a:pt x="0" y="100991"/>
                  </a:lnTo>
                  <a:cubicBezTo>
                    <a:pt x="0" y="45215"/>
                    <a:pt x="45215" y="0"/>
                    <a:pt x="100991" y="0"/>
                  </a:cubicBezTo>
                  <a:close/>
                </a:path>
              </a:pathLst>
            </a:custGeom>
            <a:gradFill rotWithShape="1">
              <a:gsLst>
                <a:gs pos="0">
                  <a:srgbClr val="5DE0E6">
                    <a:alpha val="20000"/>
                  </a:srgbClr>
                </a:gs>
                <a:gs pos="100000">
                  <a:srgbClr val="004AAD">
                    <a:alpha val="20000"/>
                  </a:srgbClr>
                </a:gs>
              </a:gsLst>
              <a:lin ang="0"/>
            </a:gradFill>
          </p:spPr>
          <p:txBody>
            <a:bodyPr/>
            <a:lstStyle/>
            <a:p>
              <a:endParaRPr lang="en-PH"/>
            </a:p>
          </p:txBody>
        </p:sp>
        <p:sp>
          <p:nvSpPr>
            <p:cNvPr id="13" name="TextBox 13"/>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sp>
        <p:nvSpPr>
          <p:cNvPr id="14" name="TextBox 14"/>
          <p:cNvSpPr txBox="1"/>
          <p:nvPr/>
        </p:nvSpPr>
        <p:spPr>
          <a:xfrm rot="-65984">
            <a:off x="4466148" y="5237045"/>
            <a:ext cx="2152214" cy="1155409"/>
          </a:xfrm>
          <a:prstGeom prst="rect">
            <a:avLst/>
          </a:prstGeom>
        </p:spPr>
        <p:txBody>
          <a:bodyPr lIns="0" tIns="0" rIns="0" bIns="0" rtlCol="0" anchor="t">
            <a:spAutoFit/>
          </a:bodyPr>
          <a:lstStyle/>
          <a:p>
            <a:pPr marL="0" lvl="0" indent="0" algn="ctr">
              <a:lnSpc>
                <a:spcPts val="4566"/>
              </a:lnSpc>
              <a:spcBef>
                <a:spcPct val="0"/>
              </a:spcBef>
            </a:pPr>
            <a:r>
              <a:rPr lang="en-US" sz="3261">
                <a:solidFill>
                  <a:srgbClr val="FFFFFF">
                    <a:alpha val="19608"/>
                  </a:srgbClr>
                </a:solidFill>
                <a:latin typeface="Sailors"/>
                <a:ea typeface="Sailors"/>
                <a:cs typeface="Sailors"/>
                <a:sym typeface="Sailors"/>
              </a:rPr>
              <a:t>Input and output</a:t>
            </a:r>
          </a:p>
        </p:txBody>
      </p:sp>
      <p:grpSp>
        <p:nvGrpSpPr>
          <p:cNvPr id="15" name="Group 15"/>
          <p:cNvGrpSpPr/>
          <p:nvPr/>
        </p:nvGrpSpPr>
        <p:grpSpPr>
          <a:xfrm rot="402451">
            <a:off x="5817375" y="2781882"/>
            <a:ext cx="3909621" cy="5586859"/>
            <a:chOff x="0" y="0"/>
            <a:chExt cx="1009271" cy="1442251"/>
          </a:xfrm>
        </p:grpSpPr>
        <p:sp>
          <p:nvSpPr>
            <p:cNvPr id="16" name="Freeform 16"/>
            <p:cNvSpPr/>
            <p:nvPr/>
          </p:nvSpPr>
          <p:spPr>
            <a:xfrm>
              <a:off x="0" y="0"/>
              <a:ext cx="1009271" cy="1442251"/>
            </a:xfrm>
            <a:custGeom>
              <a:avLst/>
              <a:gdLst/>
              <a:ahLst/>
              <a:cxnLst/>
              <a:rect l="l" t="t" r="r" b="b"/>
              <a:pathLst>
                <a:path w="1009271" h="1442251">
                  <a:moveTo>
                    <a:pt x="100991" y="0"/>
                  </a:moveTo>
                  <a:lnTo>
                    <a:pt x="908279" y="0"/>
                  </a:lnTo>
                  <a:cubicBezTo>
                    <a:pt x="964055" y="0"/>
                    <a:pt x="1009271" y="45215"/>
                    <a:pt x="1009271" y="100991"/>
                  </a:cubicBezTo>
                  <a:lnTo>
                    <a:pt x="1009271" y="1341259"/>
                  </a:lnTo>
                  <a:cubicBezTo>
                    <a:pt x="1009271" y="1368044"/>
                    <a:pt x="998631" y="1393731"/>
                    <a:pt x="979691" y="1412671"/>
                  </a:cubicBezTo>
                  <a:cubicBezTo>
                    <a:pt x="960751" y="1431610"/>
                    <a:pt x="935064" y="1442251"/>
                    <a:pt x="908279" y="1442251"/>
                  </a:cubicBezTo>
                  <a:lnTo>
                    <a:pt x="100991" y="1442251"/>
                  </a:lnTo>
                  <a:cubicBezTo>
                    <a:pt x="45215" y="1442251"/>
                    <a:pt x="0" y="1397035"/>
                    <a:pt x="0" y="1341259"/>
                  </a:cubicBezTo>
                  <a:lnTo>
                    <a:pt x="0" y="100991"/>
                  </a:lnTo>
                  <a:cubicBezTo>
                    <a:pt x="0" y="45215"/>
                    <a:pt x="45215" y="0"/>
                    <a:pt x="100991" y="0"/>
                  </a:cubicBezTo>
                  <a:close/>
                </a:path>
              </a:pathLst>
            </a:custGeom>
            <a:gradFill rotWithShape="1">
              <a:gsLst>
                <a:gs pos="0">
                  <a:srgbClr val="8C52FF">
                    <a:alpha val="20000"/>
                  </a:srgbClr>
                </a:gs>
                <a:gs pos="100000">
                  <a:srgbClr val="5CE1E6">
                    <a:alpha val="20000"/>
                  </a:srgbClr>
                </a:gs>
              </a:gsLst>
              <a:lin ang="0"/>
            </a:gradFill>
          </p:spPr>
          <p:txBody>
            <a:bodyPr/>
            <a:lstStyle/>
            <a:p>
              <a:endParaRPr lang="en-PH"/>
            </a:p>
          </p:txBody>
        </p:sp>
        <p:sp>
          <p:nvSpPr>
            <p:cNvPr id="17" name="TextBox 17"/>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sp>
        <p:nvSpPr>
          <p:cNvPr id="18" name="TextBox 18"/>
          <p:cNvSpPr txBox="1"/>
          <p:nvPr/>
        </p:nvSpPr>
        <p:spPr>
          <a:xfrm rot="323389">
            <a:off x="6521387" y="4975374"/>
            <a:ext cx="2343605" cy="1155409"/>
          </a:xfrm>
          <a:prstGeom prst="rect">
            <a:avLst/>
          </a:prstGeom>
        </p:spPr>
        <p:txBody>
          <a:bodyPr lIns="0" tIns="0" rIns="0" bIns="0" rtlCol="0" anchor="t">
            <a:spAutoFit/>
          </a:bodyPr>
          <a:lstStyle/>
          <a:p>
            <a:pPr marL="0" lvl="0" indent="0" algn="ctr">
              <a:lnSpc>
                <a:spcPts val="4566"/>
              </a:lnSpc>
              <a:spcBef>
                <a:spcPct val="0"/>
              </a:spcBef>
            </a:pPr>
            <a:r>
              <a:rPr lang="en-US" sz="3261">
                <a:solidFill>
                  <a:srgbClr val="FFFFFF">
                    <a:alpha val="19608"/>
                  </a:srgbClr>
                </a:solidFill>
                <a:latin typeface="Sailors"/>
                <a:ea typeface="Sailors"/>
                <a:cs typeface="Sailors"/>
                <a:sym typeface="Sailors"/>
              </a:rPr>
              <a:t>Comparison and jump</a:t>
            </a:r>
          </a:p>
        </p:txBody>
      </p:sp>
      <p:grpSp>
        <p:nvGrpSpPr>
          <p:cNvPr id="19" name="Group 19"/>
          <p:cNvGrpSpPr/>
          <p:nvPr/>
        </p:nvGrpSpPr>
        <p:grpSpPr>
          <a:xfrm rot="718266">
            <a:off x="8085081" y="2646372"/>
            <a:ext cx="3909621" cy="5586859"/>
            <a:chOff x="0" y="0"/>
            <a:chExt cx="1009271" cy="1442251"/>
          </a:xfrm>
        </p:grpSpPr>
        <p:sp>
          <p:nvSpPr>
            <p:cNvPr id="20" name="Freeform 20"/>
            <p:cNvSpPr/>
            <p:nvPr/>
          </p:nvSpPr>
          <p:spPr>
            <a:xfrm>
              <a:off x="0" y="0"/>
              <a:ext cx="1009271" cy="1442251"/>
            </a:xfrm>
            <a:custGeom>
              <a:avLst/>
              <a:gdLst/>
              <a:ahLst/>
              <a:cxnLst/>
              <a:rect l="l" t="t" r="r" b="b"/>
              <a:pathLst>
                <a:path w="1009271" h="1442251">
                  <a:moveTo>
                    <a:pt x="100991" y="0"/>
                  </a:moveTo>
                  <a:lnTo>
                    <a:pt x="908279" y="0"/>
                  </a:lnTo>
                  <a:cubicBezTo>
                    <a:pt x="964055" y="0"/>
                    <a:pt x="1009271" y="45215"/>
                    <a:pt x="1009271" y="100991"/>
                  </a:cubicBezTo>
                  <a:lnTo>
                    <a:pt x="1009271" y="1341259"/>
                  </a:lnTo>
                  <a:cubicBezTo>
                    <a:pt x="1009271" y="1368044"/>
                    <a:pt x="998631" y="1393731"/>
                    <a:pt x="979691" y="1412671"/>
                  </a:cubicBezTo>
                  <a:cubicBezTo>
                    <a:pt x="960751" y="1431610"/>
                    <a:pt x="935064" y="1442251"/>
                    <a:pt x="908279" y="1442251"/>
                  </a:cubicBezTo>
                  <a:lnTo>
                    <a:pt x="100991" y="1442251"/>
                  </a:lnTo>
                  <a:cubicBezTo>
                    <a:pt x="45215" y="1442251"/>
                    <a:pt x="0" y="1397035"/>
                    <a:pt x="0" y="1341259"/>
                  </a:cubicBezTo>
                  <a:lnTo>
                    <a:pt x="0" y="100991"/>
                  </a:lnTo>
                  <a:cubicBezTo>
                    <a:pt x="0" y="45215"/>
                    <a:pt x="45215" y="0"/>
                    <a:pt x="100991" y="0"/>
                  </a:cubicBezTo>
                  <a:close/>
                </a:path>
              </a:pathLst>
            </a:custGeom>
            <a:gradFill rotWithShape="1">
              <a:gsLst>
                <a:gs pos="0">
                  <a:srgbClr val="8C52FF">
                    <a:alpha val="20000"/>
                  </a:srgbClr>
                </a:gs>
                <a:gs pos="100000">
                  <a:srgbClr val="5CE1E6">
                    <a:alpha val="20000"/>
                  </a:srgbClr>
                </a:gs>
              </a:gsLst>
              <a:lin ang="0"/>
            </a:gradFill>
          </p:spPr>
          <p:txBody>
            <a:bodyPr/>
            <a:lstStyle/>
            <a:p>
              <a:endParaRPr lang="en-PH"/>
            </a:p>
          </p:txBody>
        </p:sp>
        <p:sp>
          <p:nvSpPr>
            <p:cNvPr id="21" name="TextBox 21"/>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sp>
        <p:nvSpPr>
          <p:cNvPr id="22" name="TextBox 22"/>
          <p:cNvSpPr txBox="1"/>
          <p:nvPr/>
        </p:nvSpPr>
        <p:spPr>
          <a:xfrm rot="581500">
            <a:off x="8876106" y="4815153"/>
            <a:ext cx="2343605" cy="1155409"/>
          </a:xfrm>
          <a:prstGeom prst="rect">
            <a:avLst/>
          </a:prstGeom>
        </p:spPr>
        <p:txBody>
          <a:bodyPr lIns="0" tIns="0" rIns="0" bIns="0" rtlCol="0" anchor="t">
            <a:spAutoFit/>
          </a:bodyPr>
          <a:lstStyle/>
          <a:p>
            <a:pPr marL="0" lvl="0" indent="0" algn="ctr">
              <a:lnSpc>
                <a:spcPts val="4566"/>
              </a:lnSpc>
              <a:spcBef>
                <a:spcPct val="0"/>
              </a:spcBef>
            </a:pPr>
            <a:r>
              <a:rPr lang="en-US" sz="3261">
                <a:solidFill>
                  <a:srgbClr val="FFFFFF">
                    <a:alpha val="19608"/>
                  </a:srgbClr>
                </a:solidFill>
                <a:latin typeface="Sailors"/>
                <a:ea typeface="Sailors"/>
                <a:cs typeface="Sailors"/>
                <a:sym typeface="Sailors"/>
              </a:rPr>
              <a:t>Arithmetic operations</a:t>
            </a:r>
          </a:p>
        </p:txBody>
      </p:sp>
      <p:grpSp>
        <p:nvGrpSpPr>
          <p:cNvPr id="23" name="Group 23"/>
          <p:cNvGrpSpPr/>
          <p:nvPr/>
        </p:nvGrpSpPr>
        <p:grpSpPr>
          <a:xfrm rot="1044282">
            <a:off x="10424197" y="2749478"/>
            <a:ext cx="3849391" cy="5586859"/>
            <a:chOff x="0" y="0"/>
            <a:chExt cx="993722" cy="1442251"/>
          </a:xfrm>
        </p:grpSpPr>
        <p:sp>
          <p:nvSpPr>
            <p:cNvPr id="24" name="Freeform 24"/>
            <p:cNvSpPr/>
            <p:nvPr/>
          </p:nvSpPr>
          <p:spPr>
            <a:xfrm>
              <a:off x="0" y="0"/>
              <a:ext cx="993722" cy="1442251"/>
            </a:xfrm>
            <a:custGeom>
              <a:avLst/>
              <a:gdLst/>
              <a:ahLst/>
              <a:cxnLst/>
              <a:rect l="l" t="t" r="r" b="b"/>
              <a:pathLst>
                <a:path w="993722" h="1442251">
                  <a:moveTo>
                    <a:pt x="102572" y="0"/>
                  </a:moveTo>
                  <a:lnTo>
                    <a:pt x="891151" y="0"/>
                  </a:lnTo>
                  <a:cubicBezTo>
                    <a:pt x="918354" y="0"/>
                    <a:pt x="944444" y="10807"/>
                    <a:pt x="963680" y="30043"/>
                  </a:cubicBezTo>
                  <a:cubicBezTo>
                    <a:pt x="982916" y="49278"/>
                    <a:pt x="993722" y="75368"/>
                    <a:pt x="993722" y="102572"/>
                  </a:cubicBezTo>
                  <a:lnTo>
                    <a:pt x="993722" y="1339679"/>
                  </a:lnTo>
                  <a:cubicBezTo>
                    <a:pt x="993722" y="1366883"/>
                    <a:pt x="982916" y="1392972"/>
                    <a:pt x="963680" y="1412208"/>
                  </a:cubicBezTo>
                  <a:cubicBezTo>
                    <a:pt x="944444" y="1431444"/>
                    <a:pt x="918354" y="1442251"/>
                    <a:pt x="891151" y="1442251"/>
                  </a:cubicBezTo>
                  <a:lnTo>
                    <a:pt x="102572" y="1442251"/>
                  </a:lnTo>
                  <a:cubicBezTo>
                    <a:pt x="75368" y="1442251"/>
                    <a:pt x="49278" y="1431444"/>
                    <a:pt x="30043" y="1412208"/>
                  </a:cubicBezTo>
                  <a:cubicBezTo>
                    <a:pt x="10807" y="1392972"/>
                    <a:pt x="0" y="1366883"/>
                    <a:pt x="0" y="1339679"/>
                  </a:cubicBezTo>
                  <a:lnTo>
                    <a:pt x="0" y="102572"/>
                  </a:lnTo>
                  <a:cubicBezTo>
                    <a:pt x="0" y="75368"/>
                    <a:pt x="10807" y="49278"/>
                    <a:pt x="30043" y="30043"/>
                  </a:cubicBezTo>
                  <a:cubicBezTo>
                    <a:pt x="49278" y="10807"/>
                    <a:pt x="75368" y="0"/>
                    <a:pt x="102572" y="0"/>
                  </a:cubicBezTo>
                  <a:close/>
                </a:path>
              </a:pathLst>
            </a:custGeom>
            <a:gradFill rotWithShape="1">
              <a:gsLst>
                <a:gs pos="0">
                  <a:srgbClr val="004AAD">
                    <a:alpha val="20000"/>
                  </a:srgbClr>
                </a:gs>
                <a:gs pos="100000">
                  <a:srgbClr val="CB6CE6">
                    <a:alpha val="20000"/>
                  </a:srgbClr>
                </a:gs>
              </a:gsLst>
              <a:lin ang="0"/>
            </a:gradFill>
          </p:spPr>
          <p:txBody>
            <a:bodyPr/>
            <a:lstStyle/>
            <a:p>
              <a:endParaRPr lang="en-PH"/>
            </a:p>
          </p:txBody>
        </p:sp>
        <p:sp>
          <p:nvSpPr>
            <p:cNvPr id="25" name="TextBox 25"/>
            <p:cNvSpPr txBox="1"/>
            <p:nvPr/>
          </p:nvSpPr>
          <p:spPr>
            <a:xfrm>
              <a:off x="0" y="-38100"/>
              <a:ext cx="993722" cy="1480351"/>
            </a:xfrm>
            <a:prstGeom prst="rect">
              <a:avLst/>
            </a:prstGeom>
          </p:spPr>
          <p:txBody>
            <a:bodyPr lIns="50800" tIns="50800" rIns="50800" bIns="50800" rtlCol="0" anchor="ctr"/>
            <a:lstStyle/>
            <a:p>
              <a:pPr algn="ctr">
                <a:lnSpc>
                  <a:spcPts val="2226"/>
                </a:lnSpc>
              </a:pPr>
              <a:endParaRPr/>
            </a:p>
          </p:txBody>
        </p:sp>
      </p:grpSp>
      <p:sp>
        <p:nvSpPr>
          <p:cNvPr id="26" name="TextBox 26"/>
          <p:cNvSpPr txBox="1"/>
          <p:nvPr/>
        </p:nvSpPr>
        <p:spPr>
          <a:xfrm rot="1064189">
            <a:off x="11173103" y="4939358"/>
            <a:ext cx="2343605" cy="1155409"/>
          </a:xfrm>
          <a:prstGeom prst="rect">
            <a:avLst/>
          </a:prstGeom>
        </p:spPr>
        <p:txBody>
          <a:bodyPr lIns="0" tIns="0" rIns="0" bIns="0" rtlCol="0" anchor="t">
            <a:spAutoFit/>
          </a:bodyPr>
          <a:lstStyle/>
          <a:p>
            <a:pPr marL="0" lvl="0" indent="0" algn="ctr">
              <a:lnSpc>
                <a:spcPts val="4566"/>
              </a:lnSpc>
              <a:spcBef>
                <a:spcPct val="0"/>
              </a:spcBef>
            </a:pPr>
            <a:r>
              <a:rPr lang="en-US" sz="3261">
                <a:solidFill>
                  <a:srgbClr val="FFFFFF">
                    <a:alpha val="19608"/>
                  </a:srgbClr>
                </a:solidFill>
                <a:latin typeface="Sailors"/>
                <a:ea typeface="Sailors"/>
                <a:cs typeface="Sailors"/>
                <a:sym typeface="Sailors"/>
              </a:rPr>
              <a:t>Shift operation</a:t>
            </a:r>
          </a:p>
        </p:txBody>
      </p:sp>
      <p:grpSp>
        <p:nvGrpSpPr>
          <p:cNvPr id="27" name="Group 27"/>
          <p:cNvGrpSpPr/>
          <p:nvPr/>
        </p:nvGrpSpPr>
        <p:grpSpPr>
          <a:xfrm rot="1285118">
            <a:off x="12768051" y="2035017"/>
            <a:ext cx="3909621" cy="5586859"/>
            <a:chOff x="0" y="0"/>
            <a:chExt cx="1009271" cy="1442251"/>
          </a:xfrm>
        </p:grpSpPr>
        <p:sp>
          <p:nvSpPr>
            <p:cNvPr id="28" name="Freeform 28"/>
            <p:cNvSpPr/>
            <p:nvPr/>
          </p:nvSpPr>
          <p:spPr>
            <a:xfrm>
              <a:off x="0" y="0"/>
              <a:ext cx="1009271" cy="1442251"/>
            </a:xfrm>
            <a:custGeom>
              <a:avLst/>
              <a:gdLst/>
              <a:ahLst/>
              <a:cxnLst/>
              <a:rect l="l" t="t" r="r" b="b"/>
              <a:pathLst>
                <a:path w="1009271" h="1442251">
                  <a:moveTo>
                    <a:pt x="100991" y="0"/>
                  </a:moveTo>
                  <a:lnTo>
                    <a:pt x="908279" y="0"/>
                  </a:lnTo>
                  <a:cubicBezTo>
                    <a:pt x="964055" y="0"/>
                    <a:pt x="1009271" y="45215"/>
                    <a:pt x="1009271" y="100991"/>
                  </a:cubicBezTo>
                  <a:lnTo>
                    <a:pt x="1009271" y="1341259"/>
                  </a:lnTo>
                  <a:cubicBezTo>
                    <a:pt x="1009271" y="1368044"/>
                    <a:pt x="998631" y="1393731"/>
                    <a:pt x="979691" y="1412671"/>
                  </a:cubicBezTo>
                  <a:cubicBezTo>
                    <a:pt x="960751" y="1431610"/>
                    <a:pt x="935064" y="1442251"/>
                    <a:pt x="908279" y="1442251"/>
                  </a:cubicBezTo>
                  <a:lnTo>
                    <a:pt x="100991" y="1442251"/>
                  </a:lnTo>
                  <a:cubicBezTo>
                    <a:pt x="45215" y="1442251"/>
                    <a:pt x="0" y="1397035"/>
                    <a:pt x="0" y="1341259"/>
                  </a:cubicBezTo>
                  <a:lnTo>
                    <a:pt x="0" y="100991"/>
                  </a:lnTo>
                  <a:cubicBezTo>
                    <a:pt x="0" y="45215"/>
                    <a:pt x="45215" y="0"/>
                    <a:pt x="100991" y="0"/>
                  </a:cubicBezTo>
                  <a:close/>
                </a:path>
              </a:pathLst>
            </a:custGeom>
            <a:gradFill rotWithShape="1">
              <a:gsLst>
                <a:gs pos="0">
                  <a:srgbClr val="004AAD">
                    <a:alpha val="100000"/>
                  </a:srgbClr>
                </a:gs>
                <a:gs pos="100000">
                  <a:srgbClr val="CB6CE6">
                    <a:alpha val="100000"/>
                  </a:srgbClr>
                </a:gs>
              </a:gsLst>
              <a:lin ang="0"/>
            </a:gradFill>
          </p:spPr>
          <p:txBody>
            <a:bodyPr/>
            <a:lstStyle/>
            <a:p>
              <a:endParaRPr lang="en-PH"/>
            </a:p>
          </p:txBody>
        </p:sp>
        <p:sp>
          <p:nvSpPr>
            <p:cNvPr id="29" name="TextBox 29"/>
            <p:cNvSpPr txBox="1"/>
            <p:nvPr/>
          </p:nvSpPr>
          <p:spPr>
            <a:xfrm>
              <a:off x="0" y="-38100"/>
              <a:ext cx="1009271" cy="1480351"/>
            </a:xfrm>
            <a:prstGeom prst="rect">
              <a:avLst/>
            </a:prstGeom>
          </p:spPr>
          <p:txBody>
            <a:bodyPr lIns="50800" tIns="50800" rIns="50800" bIns="50800" rtlCol="0" anchor="ctr"/>
            <a:lstStyle/>
            <a:p>
              <a:pPr algn="ctr">
                <a:lnSpc>
                  <a:spcPts val="2226"/>
                </a:lnSpc>
              </a:pPr>
              <a:endParaRPr/>
            </a:p>
          </p:txBody>
        </p:sp>
      </p:grpSp>
      <p:sp>
        <p:nvSpPr>
          <p:cNvPr id="30" name="TextBox 30"/>
          <p:cNvSpPr txBox="1"/>
          <p:nvPr/>
        </p:nvSpPr>
        <p:spPr>
          <a:xfrm rot="1331003">
            <a:off x="13569041" y="3920892"/>
            <a:ext cx="2343605" cy="1726909"/>
          </a:xfrm>
          <a:prstGeom prst="rect">
            <a:avLst/>
          </a:prstGeom>
        </p:spPr>
        <p:txBody>
          <a:bodyPr lIns="0" tIns="0" rIns="0" bIns="0" rtlCol="0" anchor="t">
            <a:spAutoFit/>
          </a:bodyPr>
          <a:lstStyle/>
          <a:p>
            <a:pPr marL="0" lvl="0" indent="0" algn="ctr">
              <a:lnSpc>
                <a:spcPts val="4566"/>
              </a:lnSpc>
              <a:spcBef>
                <a:spcPct val="0"/>
              </a:spcBef>
            </a:pPr>
            <a:r>
              <a:rPr lang="en-US" sz="3261">
                <a:solidFill>
                  <a:srgbClr val="FFFFFF"/>
                </a:solidFill>
                <a:latin typeface="Sailors"/>
                <a:ea typeface="Sailors"/>
                <a:cs typeface="Sailors"/>
                <a:sym typeface="Sailors"/>
              </a:rPr>
              <a:t>Bitwise logic operation</a:t>
            </a:r>
          </a:p>
        </p:txBody>
      </p:sp>
      <p:sp>
        <p:nvSpPr>
          <p:cNvPr id="31" name="TextBox 31"/>
          <p:cNvSpPr txBox="1"/>
          <p:nvPr/>
        </p:nvSpPr>
        <p:spPr>
          <a:xfrm>
            <a:off x="165271" y="185810"/>
            <a:ext cx="8921288" cy="493638"/>
          </a:xfrm>
          <a:prstGeom prst="rect">
            <a:avLst/>
          </a:prstGeom>
        </p:spPr>
        <p:txBody>
          <a:bodyPr lIns="0" tIns="0" rIns="0" bIns="0" rtlCol="0" anchor="t">
            <a:spAutoFit/>
          </a:bodyPr>
          <a:lstStyle/>
          <a:p>
            <a:pPr marL="0" lvl="0" indent="0" algn="l">
              <a:lnSpc>
                <a:spcPts val="3615"/>
              </a:lnSpc>
              <a:spcBef>
                <a:spcPct val="0"/>
              </a:spcBef>
            </a:pPr>
            <a:r>
              <a:rPr lang="en-US" sz="3228" b="1" spc="-96">
                <a:solidFill>
                  <a:srgbClr val="FFFFFF"/>
                </a:solidFill>
                <a:latin typeface="Poppins Bold"/>
                <a:ea typeface="Poppins Bold"/>
                <a:cs typeface="Poppins Bold"/>
                <a:sym typeface="Poppins Bold"/>
              </a:rPr>
              <a:t>6.6 Instruction Set in Assembly Language</a:t>
            </a:r>
          </a:p>
        </p:txBody>
      </p:sp>
    </p:spTree>
  </p:cSld>
  <p:clrMapOvr>
    <a:masterClrMapping/>
  </p:clrMapOvr>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sp>
        <p:nvSpPr>
          <p:cNvPr id="3" name="TextBox 3"/>
          <p:cNvSpPr txBox="1"/>
          <p:nvPr/>
        </p:nvSpPr>
        <p:spPr>
          <a:xfrm>
            <a:off x="347832" y="1542562"/>
            <a:ext cx="9682484"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FF1495"/>
                </a:solidFill>
                <a:latin typeface="Poppins Bold"/>
                <a:ea typeface="Poppins Bold"/>
                <a:cs typeface="Poppins Bold"/>
                <a:sym typeface="Poppins Bold"/>
              </a:rPr>
              <a:t>Bitwise Logic Operation</a:t>
            </a:r>
          </a:p>
        </p:txBody>
      </p:sp>
      <p:grpSp>
        <p:nvGrpSpPr>
          <p:cNvPr id="4" name="Group 4"/>
          <p:cNvGrpSpPr/>
          <p:nvPr/>
        </p:nvGrpSpPr>
        <p:grpSpPr>
          <a:xfrm>
            <a:off x="0" y="-36799"/>
            <a:ext cx="9251830" cy="1065499"/>
            <a:chOff x="0" y="0"/>
            <a:chExt cx="3442595" cy="396471"/>
          </a:xfrm>
        </p:grpSpPr>
        <p:sp>
          <p:nvSpPr>
            <p:cNvPr id="5" name="Freeform 5"/>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7" name="TextBox 7"/>
          <p:cNvSpPr txBox="1"/>
          <p:nvPr/>
        </p:nvSpPr>
        <p:spPr>
          <a:xfrm>
            <a:off x="2278767" y="2773990"/>
            <a:ext cx="2122163" cy="628617"/>
          </a:xfrm>
          <a:prstGeom prst="rect">
            <a:avLst/>
          </a:prstGeom>
        </p:spPr>
        <p:txBody>
          <a:bodyPr lIns="0" tIns="0" rIns="0" bIns="0" rtlCol="0" anchor="t">
            <a:spAutoFit/>
          </a:bodyPr>
          <a:lstStyle/>
          <a:p>
            <a:pPr algn="ctr">
              <a:lnSpc>
                <a:spcPts val="5400"/>
              </a:lnSpc>
            </a:pPr>
            <a:r>
              <a:rPr lang="en-US" sz="3000">
                <a:solidFill>
                  <a:srgbClr val="2D3240"/>
                </a:solidFill>
                <a:latin typeface="Alatsi"/>
                <a:ea typeface="Alatsi"/>
                <a:cs typeface="Alatsi"/>
                <a:sym typeface="Alatsi"/>
              </a:rPr>
              <a:t>Opcode</a:t>
            </a:r>
          </a:p>
        </p:txBody>
      </p:sp>
      <p:sp>
        <p:nvSpPr>
          <p:cNvPr id="8" name="TextBox 8"/>
          <p:cNvSpPr txBox="1"/>
          <p:nvPr/>
        </p:nvSpPr>
        <p:spPr>
          <a:xfrm>
            <a:off x="5407670" y="2796693"/>
            <a:ext cx="2122163" cy="628617"/>
          </a:xfrm>
          <a:prstGeom prst="rect">
            <a:avLst/>
          </a:prstGeom>
        </p:spPr>
        <p:txBody>
          <a:bodyPr lIns="0" tIns="0" rIns="0" bIns="0" rtlCol="0" anchor="t">
            <a:spAutoFit/>
          </a:bodyPr>
          <a:lstStyle/>
          <a:p>
            <a:pPr algn="ctr">
              <a:lnSpc>
                <a:spcPts val="5400"/>
              </a:lnSpc>
            </a:pPr>
            <a:r>
              <a:rPr lang="en-US" sz="3000">
                <a:solidFill>
                  <a:srgbClr val="2D3240"/>
                </a:solidFill>
                <a:latin typeface="Alatsi"/>
                <a:ea typeface="Alatsi"/>
                <a:cs typeface="Alatsi"/>
                <a:sym typeface="Alatsi"/>
              </a:rPr>
              <a:t>Operand</a:t>
            </a:r>
          </a:p>
        </p:txBody>
      </p:sp>
      <p:sp>
        <p:nvSpPr>
          <p:cNvPr id="9" name="TextBox 9"/>
          <p:cNvSpPr txBox="1"/>
          <p:nvPr/>
        </p:nvSpPr>
        <p:spPr>
          <a:xfrm>
            <a:off x="11570053" y="2773990"/>
            <a:ext cx="2122163" cy="628617"/>
          </a:xfrm>
          <a:prstGeom prst="rect">
            <a:avLst/>
          </a:prstGeom>
        </p:spPr>
        <p:txBody>
          <a:bodyPr lIns="0" tIns="0" rIns="0" bIns="0" rtlCol="0" anchor="t">
            <a:spAutoFit/>
          </a:bodyPr>
          <a:lstStyle/>
          <a:p>
            <a:pPr algn="ctr">
              <a:lnSpc>
                <a:spcPts val="5400"/>
              </a:lnSpc>
            </a:pPr>
            <a:r>
              <a:rPr lang="en-US" sz="3000">
                <a:solidFill>
                  <a:srgbClr val="2D3240"/>
                </a:solidFill>
                <a:latin typeface="Alatsi"/>
                <a:ea typeface="Alatsi"/>
                <a:cs typeface="Alatsi"/>
                <a:sym typeface="Alatsi"/>
              </a:rPr>
              <a:t>Explanation</a:t>
            </a:r>
          </a:p>
        </p:txBody>
      </p:sp>
      <p:grpSp>
        <p:nvGrpSpPr>
          <p:cNvPr id="10" name="Group 10"/>
          <p:cNvGrpSpPr/>
          <p:nvPr/>
        </p:nvGrpSpPr>
        <p:grpSpPr>
          <a:xfrm>
            <a:off x="1450223" y="3593863"/>
            <a:ext cx="3276218" cy="762473"/>
            <a:chOff x="0" y="0"/>
            <a:chExt cx="910857" cy="211983"/>
          </a:xfrm>
        </p:grpSpPr>
        <p:sp>
          <p:nvSpPr>
            <p:cNvPr id="11" name="Freeform 11"/>
            <p:cNvSpPr/>
            <p:nvPr/>
          </p:nvSpPr>
          <p:spPr>
            <a:xfrm>
              <a:off x="0" y="0"/>
              <a:ext cx="910857" cy="211983"/>
            </a:xfrm>
            <a:custGeom>
              <a:avLst/>
              <a:gdLst/>
              <a:ahLst/>
              <a:cxnLst/>
              <a:rect l="l" t="t" r="r" b="b"/>
              <a:pathLst>
                <a:path w="910857" h="211983">
                  <a:moveTo>
                    <a:pt x="105992" y="0"/>
                  </a:moveTo>
                  <a:lnTo>
                    <a:pt x="804865" y="0"/>
                  </a:lnTo>
                  <a:cubicBezTo>
                    <a:pt x="832976" y="0"/>
                    <a:pt x="859935" y="11167"/>
                    <a:pt x="879812" y="31044"/>
                  </a:cubicBezTo>
                  <a:cubicBezTo>
                    <a:pt x="899690" y="50922"/>
                    <a:pt x="910857" y="77881"/>
                    <a:pt x="910857" y="105992"/>
                  </a:cubicBezTo>
                  <a:lnTo>
                    <a:pt x="910857" y="105992"/>
                  </a:lnTo>
                  <a:cubicBezTo>
                    <a:pt x="910857" y="134102"/>
                    <a:pt x="899690" y="161062"/>
                    <a:pt x="879812" y="180939"/>
                  </a:cubicBezTo>
                  <a:cubicBezTo>
                    <a:pt x="859935" y="200816"/>
                    <a:pt x="832976" y="211983"/>
                    <a:pt x="804865"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FFDE59"/>
            </a:solidFill>
          </p:spPr>
          <p:txBody>
            <a:bodyPr/>
            <a:lstStyle/>
            <a:p>
              <a:endParaRPr lang="en-PH"/>
            </a:p>
          </p:txBody>
        </p:sp>
        <p:sp>
          <p:nvSpPr>
            <p:cNvPr id="12" name="TextBox 12"/>
            <p:cNvSpPr txBox="1"/>
            <p:nvPr/>
          </p:nvSpPr>
          <p:spPr>
            <a:xfrm>
              <a:off x="0" y="-28575"/>
              <a:ext cx="910857" cy="240558"/>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1450223" y="4515917"/>
            <a:ext cx="3276218" cy="762473"/>
            <a:chOff x="0" y="0"/>
            <a:chExt cx="910857" cy="211983"/>
          </a:xfrm>
        </p:grpSpPr>
        <p:sp>
          <p:nvSpPr>
            <p:cNvPr id="14" name="Freeform 14"/>
            <p:cNvSpPr/>
            <p:nvPr/>
          </p:nvSpPr>
          <p:spPr>
            <a:xfrm>
              <a:off x="0" y="0"/>
              <a:ext cx="910857" cy="211983"/>
            </a:xfrm>
            <a:custGeom>
              <a:avLst/>
              <a:gdLst/>
              <a:ahLst/>
              <a:cxnLst/>
              <a:rect l="l" t="t" r="r" b="b"/>
              <a:pathLst>
                <a:path w="910857" h="211983">
                  <a:moveTo>
                    <a:pt x="105992" y="0"/>
                  </a:moveTo>
                  <a:lnTo>
                    <a:pt x="804865" y="0"/>
                  </a:lnTo>
                  <a:cubicBezTo>
                    <a:pt x="832976" y="0"/>
                    <a:pt x="859935" y="11167"/>
                    <a:pt x="879812" y="31044"/>
                  </a:cubicBezTo>
                  <a:cubicBezTo>
                    <a:pt x="899690" y="50922"/>
                    <a:pt x="910857" y="77881"/>
                    <a:pt x="910857" y="105992"/>
                  </a:cubicBezTo>
                  <a:lnTo>
                    <a:pt x="910857" y="105992"/>
                  </a:lnTo>
                  <a:cubicBezTo>
                    <a:pt x="910857" y="134102"/>
                    <a:pt x="899690" y="161062"/>
                    <a:pt x="879812" y="180939"/>
                  </a:cubicBezTo>
                  <a:cubicBezTo>
                    <a:pt x="859935" y="200816"/>
                    <a:pt x="832976" y="211983"/>
                    <a:pt x="804865"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FFDE59"/>
            </a:solidFill>
          </p:spPr>
          <p:txBody>
            <a:bodyPr/>
            <a:lstStyle/>
            <a:p>
              <a:endParaRPr lang="en-PH"/>
            </a:p>
          </p:txBody>
        </p:sp>
        <p:sp>
          <p:nvSpPr>
            <p:cNvPr id="15" name="TextBox 15"/>
            <p:cNvSpPr txBox="1"/>
            <p:nvPr/>
          </p:nvSpPr>
          <p:spPr>
            <a:xfrm>
              <a:off x="0" y="-28575"/>
              <a:ext cx="910857" cy="240558"/>
            </a:xfrm>
            <a:prstGeom prst="rect">
              <a:avLst/>
            </a:prstGeom>
          </p:spPr>
          <p:txBody>
            <a:bodyPr lIns="50800" tIns="50800" rIns="50800" bIns="50800" rtlCol="0" anchor="ctr"/>
            <a:lstStyle/>
            <a:p>
              <a:pPr algn="ctr">
                <a:lnSpc>
                  <a:spcPts val="2595"/>
                </a:lnSpc>
              </a:pPr>
              <a:endParaRPr/>
            </a:p>
          </p:txBody>
        </p:sp>
      </p:grpSp>
      <p:grpSp>
        <p:nvGrpSpPr>
          <p:cNvPr id="16" name="Group 16"/>
          <p:cNvGrpSpPr/>
          <p:nvPr/>
        </p:nvGrpSpPr>
        <p:grpSpPr>
          <a:xfrm>
            <a:off x="1450223" y="5440808"/>
            <a:ext cx="3276218" cy="762473"/>
            <a:chOff x="0" y="0"/>
            <a:chExt cx="910857" cy="211983"/>
          </a:xfrm>
        </p:grpSpPr>
        <p:sp>
          <p:nvSpPr>
            <p:cNvPr id="17" name="Freeform 17"/>
            <p:cNvSpPr/>
            <p:nvPr/>
          </p:nvSpPr>
          <p:spPr>
            <a:xfrm>
              <a:off x="0" y="0"/>
              <a:ext cx="910857" cy="211983"/>
            </a:xfrm>
            <a:custGeom>
              <a:avLst/>
              <a:gdLst/>
              <a:ahLst/>
              <a:cxnLst/>
              <a:rect l="l" t="t" r="r" b="b"/>
              <a:pathLst>
                <a:path w="910857" h="211983">
                  <a:moveTo>
                    <a:pt x="105992" y="0"/>
                  </a:moveTo>
                  <a:lnTo>
                    <a:pt x="804865" y="0"/>
                  </a:lnTo>
                  <a:cubicBezTo>
                    <a:pt x="832976" y="0"/>
                    <a:pt x="859935" y="11167"/>
                    <a:pt x="879812" y="31044"/>
                  </a:cubicBezTo>
                  <a:cubicBezTo>
                    <a:pt x="899690" y="50922"/>
                    <a:pt x="910857" y="77881"/>
                    <a:pt x="910857" y="105992"/>
                  </a:cubicBezTo>
                  <a:lnTo>
                    <a:pt x="910857" y="105992"/>
                  </a:lnTo>
                  <a:cubicBezTo>
                    <a:pt x="910857" y="134102"/>
                    <a:pt x="899690" y="161062"/>
                    <a:pt x="879812" y="180939"/>
                  </a:cubicBezTo>
                  <a:cubicBezTo>
                    <a:pt x="859935" y="200816"/>
                    <a:pt x="832976" y="211983"/>
                    <a:pt x="804865"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FFDE59"/>
            </a:solidFill>
          </p:spPr>
          <p:txBody>
            <a:bodyPr/>
            <a:lstStyle/>
            <a:p>
              <a:endParaRPr lang="en-PH"/>
            </a:p>
          </p:txBody>
        </p:sp>
        <p:sp>
          <p:nvSpPr>
            <p:cNvPr id="18" name="TextBox 18"/>
            <p:cNvSpPr txBox="1"/>
            <p:nvPr/>
          </p:nvSpPr>
          <p:spPr>
            <a:xfrm>
              <a:off x="0" y="-28575"/>
              <a:ext cx="910857" cy="240558"/>
            </a:xfrm>
            <a:prstGeom prst="rect">
              <a:avLst/>
            </a:prstGeom>
          </p:spPr>
          <p:txBody>
            <a:bodyPr lIns="50800" tIns="50800" rIns="50800" bIns="50800" rtlCol="0" anchor="ctr"/>
            <a:lstStyle/>
            <a:p>
              <a:pPr algn="ctr">
                <a:lnSpc>
                  <a:spcPts val="2595"/>
                </a:lnSpc>
              </a:pPr>
              <a:endParaRPr/>
            </a:p>
          </p:txBody>
        </p:sp>
      </p:grpSp>
      <p:grpSp>
        <p:nvGrpSpPr>
          <p:cNvPr id="19" name="Group 19"/>
          <p:cNvGrpSpPr/>
          <p:nvPr/>
        </p:nvGrpSpPr>
        <p:grpSpPr>
          <a:xfrm>
            <a:off x="1450223" y="6365699"/>
            <a:ext cx="3276218" cy="762473"/>
            <a:chOff x="0" y="0"/>
            <a:chExt cx="910857" cy="211983"/>
          </a:xfrm>
        </p:grpSpPr>
        <p:sp>
          <p:nvSpPr>
            <p:cNvPr id="20" name="Freeform 20"/>
            <p:cNvSpPr/>
            <p:nvPr/>
          </p:nvSpPr>
          <p:spPr>
            <a:xfrm>
              <a:off x="0" y="0"/>
              <a:ext cx="910857" cy="211983"/>
            </a:xfrm>
            <a:custGeom>
              <a:avLst/>
              <a:gdLst/>
              <a:ahLst/>
              <a:cxnLst/>
              <a:rect l="l" t="t" r="r" b="b"/>
              <a:pathLst>
                <a:path w="910857" h="211983">
                  <a:moveTo>
                    <a:pt x="105992" y="0"/>
                  </a:moveTo>
                  <a:lnTo>
                    <a:pt x="804865" y="0"/>
                  </a:lnTo>
                  <a:cubicBezTo>
                    <a:pt x="832976" y="0"/>
                    <a:pt x="859935" y="11167"/>
                    <a:pt x="879812" y="31044"/>
                  </a:cubicBezTo>
                  <a:cubicBezTo>
                    <a:pt x="899690" y="50922"/>
                    <a:pt x="910857" y="77881"/>
                    <a:pt x="910857" y="105992"/>
                  </a:cubicBezTo>
                  <a:lnTo>
                    <a:pt x="910857" y="105992"/>
                  </a:lnTo>
                  <a:cubicBezTo>
                    <a:pt x="910857" y="134102"/>
                    <a:pt x="899690" y="161062"/>
                    <a:pt x="879812" y="180939"/>
                  </a:cubicBezTo>
                  <a:cubicBezTo>
                    <a:pt x="859935" y="200816"/>
                    <a:pt x="832976" y="211983"/>
                    <a:pt x="804865"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FFDE59"/>
            </a:solidFill>
          </p:spPr>
          <p:txBody>
            <a:bodyPr/>
            <a:lstStyle/>
            <a:p>
              <a:endParaRPr lang="en-PH"/>
            </a:p>
          </p:txBody>
        </p:sp>
        <p:sp>
          <p:nvSpPr>
            <p:cNvPr id="21" name="TextBox 21"/>
            <p:cNvSpPr txBox="1"/>
            <p:nvPr/>
          </p:nvSpPr>
          <p:spPr>
            <a:xfrm>
              <a:off x="0" y="-28575"/>
              <a:ext cx="910857" cy="240558"/>
            </a:xfrm>
            <a:prstGeom prst="rect">
              <a:avLst/>
            </a:prstGeom>
          </p:spPr>
          <p:txBody>
            <a:bodyPr lIns="50800" tIns="50800" rIns="50800" bIns="50800" rtlCol="0" anchor="ctr"/>
            <a:lstStyle/>
            <a:p>
              <a:pPr algn="ctr">
                <a:lnSpc>
                  <a:spcPts val="2595"/>
                </a:lnSpc>
              </a:pPr>
              <a:endParaRPr/>
            </a:p>
          </p:txBody>
        </p:sp>
      </p:grpSp>
      <p:grpSp>
        <p:nvGrpSpPr>
          <p:cNvPr id="22" name="Group 22"/>
          <p:cNvGrpSpPr/>
          <p:nvPr/>
        </p:nvGrpSpPr>
        <p:grpSpPr>
          <a:xfrm>
            <a:off x="1450223" y="7290590"/>
            <a:ext cx="3276218" cy="762473"/>
            <a:chOff x="0" y="0"/>
            <a:chExt cx="910857" cy="211983"/>
          </a:xfrm>
        </p:grpSpPr>
        <p:sp>
          <p:nvSpPr>
            <p:cNvPr id="23" name="Freeform 23"/>
            <p:cNvSpPr/>
            <p:nvPr/>
          </p:nvSpPr>
          <p:spPr>
            <a:xfrm>
              <a:off x="0" y="0"/>
              <a:ext cx="910857" cy="211983"/>
            </a:xfrm>
            <a:custGeom>
              <a:avLst/>
              <a:gdLst/>
              <a:ahLst/>
              <a:cxnLst/>
              <a:rect l="l" t="t" r="r" b="b"/>
              <a:pathLst>
                <a:path w="910857" h="211983">
                  <a:moveTo>
                    <a:pt x="105992" y="0"/>
                  </a:moveTo>
                  <a:lnTo>
                    <a:pt x="804865" y="0"/>
                  </a:lnTo>
                  <a:cubicBezTo>
                    <a:pt x="832976" y="0"/>
                    <a:pt x="859935" y="11167"/>
                    <a:pt x="879812" y="31044"/>
                  </a:cubicBezTo>
                  <a:cubicBezTo>
                    <a:pt x="899690" y="50922"/>
                    <a:pt x="910857" y="77881"/>
                    <a:pt x="910857" y="105992"/>
                  </a:cubicBezTo>
                  <a:lnTo>
                    <a:pt x="910857" y="105992"/>
                  </a:lnTo>
                  <a:cubicBezTo>
                    <a:pt x="910857" y="134102"/>
                    <a:pt x="899690" y="161062"/>
                    <a:pt x="879812" y="180939"/>
                  </a:cubicBezTo>
                  <a:cubicBezTo>
                    <a:pt x="859935" y="200816"/>
                    <a:pt x="832976" y="211983"/>
                    <a:pt x="804865"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FFDE59"/>
            </a:solidFill>
          </p:spPr>
          <p:txBody>
            <a:bodyPr/>
            <a:lstStyle/>
            <a:p>
              <a:endParaRPr lang="en-PH"/>
            </a:p>
          </p:txBody>
        </p:sp>
        <p:sp>
          <p:nvSpPr>
            <p:cNvPr id="24" name="TextBox 24"/>
            <p:cNvSpPr txBox="1"/>
            <p:nvPr/>
          </p:nvSpPr>
          <p:spPr>
            <a:xfrm>
              <a:off x="0" y="-28575"/>
              <a:ext cx="910857" cy="240558"/>
            </a:xfrm>
            <a:prstGeom prst="rect">
              <a:avLst/>
            </a:prstGeom>
          </p:spPr>
          <p:txBody>
            <a:bodyPr lIns="50800" tIns="50800" rIns="50800" bIns="50800" rtlCol="0" anchor="ctr"/>
            <a:lstStyle/>
            <a:p>
              <a:pPr algn="ctr">
                <a:lnSpc>
                  <a:spcPts val="2595"/>
                </a:lnSpc>
              </a:pPr>
              <a:endParaRPr/>
            </a:p>
          </p:txBody>
        </p:sp>
      </p:grpSp>
      <p:grpSp>
        <p:nvGrpSpPr>
          <p:cNvPr id="25" name="Group 25"/>
          <p:cNvGrpSpPr/>
          <p:nvPr/>
        </p:nvGrpSpPr>
        <p:grpSpPr>
          <a:xfrm>
            <a:off x="4909647" y="3593863"/>
            <a:ext cx="2615176" cy="762473"/>
            <a:chOff x="0" y="0"/>
            <a:chExt cx="727073" cy="211983"/>
          </a:xfrm>
        </p:grpSpPr>
        <p:sp>
          <p:nvSpPr>
            <p:cNvPr id="26" name="Freeform 26"/>
            <p:cNvSpPr/>
            <p:nvPr/>
          </p:nvSpPr>
          <p:spPr>
            <a:xfrm>
              <a:off x="0" y="0"/>
              <a:ext cx="727073" cy="211983"/>
            </a:xfrm>
            <a:custGeom>
              <a:avLst/>
              <a:gdLst/>
              <a:ahLst/>
              <a:cxnLst/>
              <a:rect l="l" t="t" r="r" b="b"/>
              <a:pathLst>
                <a:path w="727073" h="211983">
                  <a:moveTo>
                    <a:pt x="105992" y="0"/>
                  </a:moveTo>
                  <a:lnTo>
                    <a:pt x="621081" y="0"/>
                  </a:lnTo>
                  <a:cubicBezTo>
                    <a:pt x="649192" y="0"/>
                    <a:pt x="676152" y="11167"/>
                    <a:pt x="696029" y="31044"/>
                  </a:cubicBezTo>
                  <a:cubicBezTo>
                    <a:pt x="715906" y="50922"/>
                    <a:pt x="727073" y="77881"/>
                    <a:pt x="727073" y="105992"/>
                  </a:cubicBezTo>
                  <a:lnTo>
                    <a:pt x="727073" y="105992"/>
                  </a:lnTo>
                  <a:cubicBezTo>
                    <a:pt x="727073" y="134102"/>
                    <a:pt x="715906" y="161062"/>
                    <a:pt x="696029" y="180939"/>
                  </a:cubicBezTo>
                  <a:cubicBezTo>
                    <a:pt x="676152" y="200816"/>
                    <a:pt x="649192" y="211983"/>
                    <a:pt x="621081"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019D97"/>
            </a:solidFill>
          </p:spPr>
          <p:txBody>
            <a:bodyPr/>
            <a:lstStyle/>
            <a:p>
              <a:endParaRPr lang="en-PH"/>
            </a:p>
          </p:txBody>
        </p:sp>
        <p:sp>
          <p:nvSpPr>
            <p:cNvPr id="27" name="TextBox 27"/>
            <p:cNvSpPr txBox="1"/>
            <p:nvPr/>
          </p:nvSpPr>
          <p:spPr>
            <a:xfrm>
              <a:off x="0" y="-28575"/>
              <a:ext cx="727073" cy="240558"/>
            </a:xfrm>
            <a:prstGeom prst="rect">
              <a:avLst/>
            </a:prstGeom>
          </p:spPr>
          <p:txBody>
            <a:bodyPr lIns="50800" tIns="50800" rIns="50800" bIns="50800" rtlCol="0" anchor="ctr"/>
            <a:lstStyle/>
            <a:p>
              <a:pPr algn="ctr">
                <a:lnSpc>
                  <a:spcPts val="2595"/>
                </a:lnSpc>
              </a:pPr>
              <a:endParaRPr/>
            </a:p>
          </p:txBody>
        </p:sp>
      </p:grpSp>
      <p:grpSp>
        <p:nvGrpSpPr>
          <p:cNvPr id="28" name="Group 28"/>
          <p:cNvGrpSpPr/>
          <p:nvPr/>
        </p:nvGrpSpPr>
        <p:grpSpPr>
          <a:xfrm>
            <a:off x="4909647" y="4515917"/>
            <a:ext cx="2615176" cy="762473"/>
            <a:chOff x="0" y="0"/>
            <a:chExt cx="727073" cy="211983"/>
          </a:xfrm>
        </p:grpSpPr>
        <p:sp>
          <p:nvSpPr>
            <p:cNvPr id="29" name="Freeform 29"/>
            <p:cNvSpPr/>
            <p:nvPr/>
          </p:nvSpPr>
          <p:spPr>
            <a:xfrm>
              <a:off x="0" y="0"/>
              <a:ext cx="727073" cy="211983"/>
            </a:xfrm>
            <a:custGeom>
              <a:avLst/>
              <a:gdLst/>
              <a:ahLst/>
              <a:cxnLst/>
              <a:rect l="l" t="t" r="r" b="b"/>
              <a:pathLst>
                <a:path w="727073" h="211983">
                  <a:moveTo>
                    <a:pt x="105992" y="0"/>
                  </a:moveTo>
                  <a:lnTo>
                    <a:pt x="621081" y="0"/>
                  </a:lnTo>
                  <a:cubicBezTo>
                    <a:pt x="649192" y="0"/>
                    <a:pt x="676152" y="11167"/>
                    <a:pt x="696029" y="31044"/>
                  </a:cubicBezTo>
                  <a:cubicBezTo>
                    <a:pt x="715906" y="50922"/>
                    <a:pt x="727073" y="77881"/>
                    <a:pt x="727073" y="105992"/>
                  </a:cubicBezTo>
                  <a:lnTo>
                    <a:pt x="727073" y="105992"/>
                  </a:lnTo>
                  <a:cubicBezTo>
                    <a:pt x="727073" y="134102"/>
                    <a:pt x="715906" y="161062"/>
                    <a:pt x="696029" y="180939"/>
                  </a:cubicBezTo>
                  <a:cubicBezTo>
                    <a:pt x="676152" y="200816"/>
                    <a:pt x="649192" y="211983"/>
                    <a:pt x="621081"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019D97"/>
            </a:solidFill>
          </p:spPr>
          <p:txBody>
            <a:bodyPr/>
            <a:lstStyle/>
            <a:p>
              <a:endParaRPr lang="en-PH"/>
            </a:p>
          </p:txBody>
        </p:sp>
        <p:sp>
          <p:nvSpPr>
            <p:cNvPr id="30" name="TextBox 30"/>
            <p:cNvSpPr txBox="1"/>
            <p:nvPr/>
          </p:nvSpPr>
          <p:spPr>
            <a:xfrm>
              <a:off x="0" y="-28575"/>
              <a:ext cx="727073" cy="240558"/>
            </a:xfrm>
            <a:prstGeom prst="rect">
              <a:avLst/>
            </a:prstGeom>
          </p:spPr>
          <p:txBody>
            <a:bodyPr lIns="50800" tIns="50800" rIns="50800" bIns="50800" rtlCol="0" anchor="ctr"/>
            <a:lstStyle/>
            <a:p>
              <a:pPr algn="ctr">
                <a:lnSpc>
                  <a:spcPts val="2595"/>
                </a:lnSpc>
              </a:pPr>
              <a:endParaRPr/>
            </a:p>
          </p:txBody>
        </p:sp>
      </p:grpSp>
      <p:grpSp>
        <p:nvGrpSpPr>
          <p:cNvPr id="31" name="Group 31"/>
          <p:cNvGrpSpPr/>
          <p:nvPr/>
        </p:nvGrpSpPr>
        <p:grpSpPr>
          <a:xfrm>
            <a:off x="4909647" y="5453951"/>
            <a:ext cx="2615176" cy="762473"/>
            <a:chOff x="0" y="0"/>
            <a:chExt cx="727073" cy="211983"/>
          </a:xfrm>
        </p:grpSpPr>
        <p:sp>
          <p:nvSpPr>
            <p:cNvPr id="32" name="Freeform 32"/>
            <p:cNvSpPr/>
            <p:nvPr/>
          </p:nvSpPr>
          <p:spPr>
            <a:xfrm>
              <a:off x="0" y="0"/>
              <a:ext cx="727073" cy="211983"/>
            </a:xfrm>
            <a:custGeom>
              <a:avLst/>
              <a:gdLst/>
              <a:ahLst/>
              <a:cxnLst/>
              <a:rect l="l" t="t" r="r" b="b"/>
              <a:pathLst>
                <a:path w="727073" h="211983">
                  <a:moveTo>
                    <a:pt x="105992" y="0"/>
                  </a:moveTo>
                  <a:lnTo>
                    <a:pt x="621081" y="0"/>
                  </a:lnTo>
                  <a:cubicBezTo>
                    <a:pt x="649192" y="0"/>
                    <a:pt x="676152" y="11167"/>
                    <a:pt x="696029" y="31044"/>
                  </a:cubicBezTo>
                  <a:cubicBezTo>
                    <a:pt x="715906" y="50922"/>
                    <a:pt x="727073" y="77881"/>
                    <a:pt x="727073" y="105992"/>
                  </a:cubicBezTo>
                  <a:lnTo>
                    <a:pt x="727073" y="105992"/>
                  </a:lnTo>
                  <a:cubicBezTo>
                    <a:pt x="727073" y="134102"/>
                    <a:pt x="715906" y="161062"/>
                    <a:pt x="696029" y="180939"/>
                  </a:cubicBezTo>
                  <a:cubicBezTo>
                    <a:pt x="676152" y="200816"/>
                    <a:pt x="649192" y="211983"/>
                    <a:pt x="621081"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019D97"/>
            </a:solidFill>
          </p:spPr>
          <p:txBody>
            <a:bodyPr/>
            <a:lstStyle/>
            <a:p>
              <a:endParaRPr lang="en-PH"/>
            </a:p>
          </p:txBody>
        </p:sp>
        <p:sp>
          <p:nvSpPr>
            <p:cNvPr id="33" name="TextBox 33"/>
            <p:cNvSpPr txBox="1"/>
            <p:nvPr/>
          </p:nvSpPr>
          <p:spPr>
            <a:xfrm>
              <a:off x="0" y="-28575"/>
              <a:ext cx="727073" cy="240558"/>
            </a:xfrm>
            <a:prstGeom prst="rect">
              <a:avLst/>
            </a:prstGeom>
          </p:spPr>
          <p:txBody>
            <a:bodyPr lIns="50800" tIns="50800" rIns="50800" bIns="50800" rtlCol="0" anchor="ctr"/>
            <a:lstStyle/>
            <a:p>
              <a:pPr algn="ctr">
                <a:lnSpc>
                  <a:spcPts val="2595"/>
                </a:lnSpc>
              </a:pPr>
              <a:endParaRPr/>
            </a:p>
          </p:txBody>
        </p:sp>
      </p:grpSp>
      <p:grpSp>
        <p:nvGrpSpPr>
          <p:cNvPr id="34" name="Group 34"/>
          <p:cNvGrpSpPr/>
          <p:nvPr/>
        </p:nvGrpSpPr>
        <p:grpSpPr>
          <a:xfrm>
            <a:off x="4909647" y="6378349"/>
            <a:ext cx="2615176" cy="762473"/>
            <a:chOff x="0" y="0"/>
            <a:chExt cx="727073" cy="211983"/>
          </a:xfrm>
        </p:grpSpPr>
        <p:sp>
          <p:nvSpPr>
            <p:cNvPr id="35" name="Freeform 35"/>
            <p:cNvSpPr/>
            <p:nvPr/>
          </p:nvSpPr>
          <p:spPr>
            <a:xfrm>
              <a:off x="0" y="0"/>
              <a:ext cx="727073" cy="211983"/>
            </a:xfrm>
            <a:custGeom>
              <a:avLst/>
              <a:gdLst/>
              <a:ahLst/>
              <a:cxnLst/>
              <a:rect l="l" t="t" r="r" b="b"/>
              <a:pathLst>
                <a:path w="727073" h="211983">
                  <a:moveTo>
                    <a:pt x="105992" y="0"/>
                  </a:moveTo>
                  <a:lnTo>
                    <a:pt x="621081" y="0"/>
                  </a:lnTo>
                  <a:cubicBezTo>
                    <a:pt x="649192" y="0"/>
                    <a:pt x="676152" y="11167"/>
                    <a:pt x="696029" y="31044"/>
                  </a:cubicBezTo>
                  <a:cubicBezTo>
                    <a:pt x="715906" y="50922"/>
                    <a:pt x="727073" y="77881"/>
                    <a:pt x="727073" y="105992"/>
                  </a:cubicBezTo>
                  <a:lnTo>
                    <a:pt x="727073" y="105992"/>
                  </a:lnTo>
                  <a:cubicBezTo>
                    <a:pt x="727073" y="134102"/>
                    <a:pt x="715906" y="161062"/>
                    <a:pt x="696029" y="180939"/>
                  </a:cubicBezTo>
                  <a:cubicBezTo>
                    <a:pt x="676152" y="200816"/>
                    <a:pt x="649192" y="211983"/>
                    <a:pt x="621081"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019D97"/>
            </a:solidFill>
          </p:spPr>
          <p:txBody>
            <a:bodyPr/>
            <a:lstStyle/>
            <a:p>
              <a:endParaRPr lang="en-PH"/>
            </a:p>
          </p:txBody>
        </p:sp>
        <p:sp>
          <p:nvSpPr>
            <p:cNvPr id="36" name="TextBox 36"/>
            <p:cNvSpPr txBox="1"/>
            <p:nvPr/>
          </p:nvSpPr>
          <p:spPr>
            <a:xfrm>
              <a:off x="0" y="-28575"/>
              <a:ext cx="727073" cy="240558"/>
            </a:xfrm>
            <a:prstGeom prst="rect">
              <a:avLst/>
            </a:prstGeom>
          </p:spPr>
          <p:txBody>
            <a:bodyPr lIns="50800" tIns="50800" rIns="50800" bIns="50800" rtlCol="0" anchor="ctr"/>
            <a:lstStyle/>
            <a:p>
              <a:pPr algn="ctr">
                <a:lnSpc>
                  <a:spcPts val="2595"/>
                </a:lnSpc>
              </a:pPr>
              <a:endParaRPr/>
            </a:p>
          </p:txBody>
        </p:sp>
      </p:grpSp>
      <p:grpSp>
        <p:nvGrpSpPr>
          <p:cNvPr id="37" name="Group 37"/>
          <p:cNvGrpSpPr/>
          <p:nvPr/>
        </p:nvGrpSpPr>
        <p:grpSpPr>
          <a:xfrm>
            <a:off x="4909647" y="7302747"/>
            <a:ext cx="2615176" cy="762473"/>
            <a:chOff x="0" y="0"/>
            <a:chExt cx="727073" cy="211983"/>
          </a:xfrm>
        </p:grpSpPr>
        <p:sp>
          <p:nvSpPr>
            <p:cNvPr id="38" name="Freeform 38"/>
            <p:cNvSpPr/>
            <p:nvPr/>
          </p:nvSpPr>
          <p:spPr>
            <a:xfrm>
              <a:off x="0" y="0"/>
              <a:ext cx="727073" cy="211983"/>
            </a:xfrm>
            <a:custGeom>
              <a:avLst/>
              <a:gdLst/>
              <a:ahLst/>
              <a:cxnLst/>
              <a:rect l="l" t="t" r="r" b="b"/>
              <a:pathLst>
                <a:path w="727073" h="211983">
                  <a:moveTo>
                    <a:pt x="105992" y="0"/>
                  </a:moveTo>
                  <a:lnTo>
                    <a:pt x="621081" y="0"/>
                  </a:lnTo>
                  <a:cubicBezTo>
                    <a:pt x="649192" y="0"/>
                    <a:pt x="676152" y="11167"/>
                    <a:pt x="696029" y="31044"/>
                  </a:cubicBezTo>
                  <a:cubicBezTo>
                    <a:pt x="715906" y="50922"/>
                    <a:pt x="727073" y="77881"/>
                    <a:pt x="727073" y="105992"/>
                  </a:cubicBezTo>
                  <a:lnTo>
                    <a:pt x="727073" y="105992"/>
                  </a:lnTo>
                  <a:cubicBezTo>
                    <a:pt x="727073" y="134102"/>
                    <a:pt x="715906" y="161062"/>
                    <a:pt x="696029" y="180939"/>
                  </a:cubicBezTo>
                  <a:cubicBezTo>
                    <a:pt x="676152" y="200816"/>
                    <a:pt x="649192" y="211983"/>
                    <a:pt x="621081"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019D97"/>
            </a:solidFill>
          </p:spPr>
          <p:txBody>
            <a:bodyPr/>
            <a:lstStyle/>
            <a:p>
              <a:endParaRPr lang="en-PH"/>
            </a:p>
          </p:txBody>
        </p:sp>
        <p:sp>
          <p:nvSpPr>
            <p:cNvPr id="39" name="TextBox 39"/>
            <p:cNvSpPr txBox="1"/>
            <p:nvPr/>
          </p:nvSpPr>
          <p:spPr>
            <a:xfrm>
              <a:off x="0" y="-28575"/>
              <a:ext cx="727073" cy="240558"/>
            </a:xfrm>
            <a:prstGeom prst="rect">
              <a:avLst/>
            </a:prstGeom>
          </p:spPr>
          <p:txBody>
            <a:bodyPr lIns="50800" tIns="50800" rIns="50800" bIns="50800" rtlCol="0" anchor="ctr"/>
            <a:lstStyle/>
            <a:p>
              <a:pPr algn="ctr">
                <a:lnSpc>
                  <a:spcPts val="2595"/>
                </a:lnSpc>
              </a:pPr>
              <a:endParaRPr/>
            </a:p>
          </p:txBody>
        </p:sp>
      </p:grpSp>
      <p:grpSp>
        <p:nvGrpSpPr>
          <p:cNvPr id="40" name="Group 40"/>
          <p:cNvGrpSpPr/>
          <p:nvPr/>
        </p:nvGrpSpPr>
        <p:grpSpPr>
          <a:xfrm>
            <a:off x="7751453" y="3593863"/>
            <a:ext cx="9256330" cy="762473"/>
            <a:chOff x="0" y="0"/>
            <a:chExt cx="2573452" cy="211983"/>
          </a:xfrm>
        </p:grpSpPr>
        <p:sp>
          <p:nvSpPr>
            <p:cNvPr id="41" name="Freeform 41"/>
            <p:cNvSpPr/>
            <p:nvPr/>
          </p:nvSpPr>
          <p:spPr>
            <a:xfrm>
              <a:off x="0" y="0"/>
              <a:ext cx="2573452" cy="211983"/>
            </a:xfrm>
            <a:custGeom>
              <a:avLst/>
              <a:gdLst/>
              <a:ahLst/>
              <a:cxnLst/>
              <a:rect l="l" t="t" r="r" b="b"/>
              <a:pathLst>
                <a:path w="2573452" h="211983">
                  <a:moveTo>
                    <a:pt x="42656" y="0"/>
                  </a:moveTo>
                  <a:lnTo>
                    <a:pt x="2530796" y="0"/>
                  </a:lnTo>
                  <a:cubicBezTo>
                    <a:pt x="2542109" y="0"/>
                    <a:pt x="2552959" y="4494"/>
                    <a:pt x="2560958" y="12494"/>
                  </a:cubicBezTo>
                  <a:cubicBezTo>
                    <a:pt x="2568958" y="20493"/>
                    <a:pt x="2573452" y="31343"/>
                    <a:pt x="2573452" y="42656"/>
                  </a:cubicBezTo>
                  <a:lnTo>
                    <a:pt x="2573452" y="169327"/>
                  </a:lnTo>
                  <a:cubicBezTo>
                    <a:pt x="2573452" y="192886"/>
                    <a:pt x="2554354" y="211983"/>
                    <a:pt x="2530796" y="211983"/>
                  </a:cubicBezTo>
                  <a:lnTo>
                    <a:pt x="42656" y="211983"/>
                  </a:lnTo>
                  <a:cubicBezTo>
                    <a:pt x="19098" y="211983"/>
                    <a:pt x="0" y="192886"/>
                    <a:pt x="0" y="169327"/>
                  </a:cubicBezTo>
                  <a:lnTo>
                    <a:pt x="0" y="42656"/>
                  </a:lnTo>
                  <a:cubicBezTo>
                    <a:pt x="0" y="31343"/>
                    <a:pt x="4494" y="20493"/>
                    <a:pt x="12494" y="12494"/>
                  </a:cubicBezTo>
                  <a:cubicBezTo>
                    <a:pt x="20493" y="4494"/>
                    <a:pt x="31343" y="0"/>
                    <a:pt x="42656" y="0"/>
                  </a:cubicBezTo>
                  <a:close/>
                </a:path>
              </a:pathLst>
            </a:custGeom>
            <a:solidFill>
              <a:srgbClr val="642EC7"/>
            </a:solidFill>
          </p:spPr>
          <p:txBody>
            <a:bodyPr/>
            <a:lstStyle/>
            <a:p>
              <a:endParaRPr lang="en-PH"/>
            </a:p>
          </p:txBody>
        </p:sp>
        <p:sp>
          <p:nvSpPr>
            <p:cNvPr id="42" name="TextBox 42"/>
            <p:cNvSpPr txBox="1"/>
            <p:nvPr/>
          </p:nvSpPr>
          <p:spPr>
            <a:xfrm>
              <a:off x="0" y="-28575"/>
              <a:ext cx="2573452" cy="240558"/>
            </a:xfrm>
            <a:prstGeom prst="rect">
              <a:avLst/>
            </a:prstGeom>
          </p:spPr>
          <p:txBody>
            <a:bodyPr lIns="50800" tIns="50800" rIns="50800" bIns="50800" rtlCol="0" anchor="ctr"/>
            <a:lstStyle/>
            <a:p>
              <a:pPr algn="ctr">
                <a:lnSpc>
                  <a:spcPts val="2595"/>
                </a:lnSpc>
              </a:pPr>
              <a:endParaRPr/>
            </a:p>
          </p:txBody>
        </p:sp>
      </p:grpSp>
      <p:grpSp>
        <p:nvGrpSpPr>
          <p:cNvPr id="43" name="Group 43"/>
          <p:cNvGrpSpPr/>
          <p:nvPr/>
        </p:nvGrpSpPr>
        <p:grpSpPr>
          <a:xfrm>
            <a:off x="7751453" y="4515917"/>
            <a:ext cx="9256330" cy="762473"/>
            <a:chOff x="0" y="0"/>
            <a:chExt cx="2573452" cy="211983"/>
          </a:xfrm>
        </p:grpSpPr>
        <p:sp>
          <p:nvSpPr>
            <p:cNvPr id="44" name="Freeform 44"/>
            <p:cNvSpPr/>
            <p:nvPr/>
          </p:nvSpPr>
          <p:spPr>
            <a:xfrm>
              <a:off x="0" y="0"/>
              <a:ext cx="2573452" cy="211983"/>
            </a:xfrm>
            <a:custGeom>
              <a:avLst/>
              <a:gdLst/>
              <a:ahLst/>
              <a:cxnLst/>
              <a:rect l="l" t="t" r="r" b="b"/>
              <a:pathLst>
                <a:path w="2573452" h="211983">
                  <a:moveTo>
                    <a:pt x="42656" y="0"/>
                  </a:moveTo>
                  <a:lnTo>
                    <a:pt x="2530796" y="0"/>
                  </a:lnTo>
                  <a:cubicBezTo>
                    <a:pt x="2542109" y="0"/>
                    <a:pt x="2552959" y="4494"/>
                    <a:pt x="2560958" y="12494"/>
                  </a:cubicBezTo>
                  <a:cubicBezTo>
                    <a:pt x="2568958" y="20493"/>
                    <a:pt x="2573452" y="31343"/>
                    <a:pt x="2573452" y="42656"/>
                  </a:cubicBezTo>
                  <a:lnTo>
                    <a:pt x="2573452" y="169327"/>
                  </a:lnTo>
                  <a:cubicBezTo>
                    <a:pt x="2573452" y="192886"/>
                    <a:pt x="2554354" y="211983"/>
                    <a:pt x="2530796" y="211983"/>
                  </a:cubicBezTo>
                  <a:lnTo>
                    <a:pt x="42656" y="211983"/>
                  </a:lnTo>
                  <a:cubicBezTo>
                    <a:pt x="19098" y="211983"/>
                    <a:pt x="0" y="192886"/>
                    <a:pt x="0" y="169327"/>
                  </a:cubicBezTo>
                  <a:lnTo>
                    <a:pt x="0" y="42656"/>
                  </a:lnTo>
                  <a:cubicBezTo>
                    <a:pt x="0" y="31343"/>
                    <a:pt x="4494" y="20493"/>
                    <a:pt x="12494" y="12494"/>
                  </a:cubicBezTo>
                  <a:cubicBezTo>
                    <a:pt x="20493" y="4494"/>
                    <a:pt x="31343" y="0"/>
                    <a:pt x="42656" y="0"/>
                  </a:cubicBezTo>
                  <a:close/>
                </a:path>
              </a:pathLst>
            </a:custGeom>
            <a:solidFill>
              <a:srgbClr val="642EC7"/>
            </a:solidFill>
          </p:spPr>
          <p:txBody>
            <a:bodyPr/>
            <a:lstStyle/>
            <a:p>
              <a:endParaRPr lang="en-PH"/>
            </a:p>
          </p:txBody>
        </p:sp>
        <p:sp>
          <p:nvSpPr>
            <p:cNvPr id="45" name="TextBox 45"/>
            <p:cNvSpPr txBox="1"/>
            <p:nvPr/>
          </p:nvSpPr>
          <p:spPr>
            <a:xfrm>
              <a:off x="0" y="-28575"/>
              <a:ext cx="2573452" cy="240558"/>
            </a:xfrm>
            <a:prstGeom prst="rect">
              <a:avLst/>
            </a:prstGeom>
          </p:spPr>
          <p:txBody>
            <a:bodyPr lIns="50800" tIns="50800" rIns="50800" bIns="50800" rtlCol="0" anchor="ctr"/>
            <a:lstStyle/>
            <a:p>
              <a:pPr algn="ctr">
                <a:lnSpc>
                  <a:spcPts val="2595"/>
                </a:lnSpc>
              </a:pPr>
              <a:endParaRPr/>
            </a:p>
          </p:txBody>
        </p:sp>
      </p:grpSp>
      <p:grpSp>
        <p:nvGrpSpPr>
          <p:cNvPr id="46" name="Group 46"/>
          <p:cNvGrpSpPr/>
          <p:nvPr/>
        </p:nvGrpSpPr>
        <p:grpSpPr>
          <a:xfrm>
            <a:off x="7751453" y="5440315"/>
            <a:ext cx="9256330" cy="762473"/>
            <a:chOff x="0" y="0"/>
            <a:chExt cx="2573452" cy="211983"/>
          </a:xfrm>
        </p:grpSpPr>
        <p:sp>
          <p:nvSpPr>
            <p:cNvPr id="47" name="Freeform 47"/>
            <p:cNvSpPr/>
            <p:nvPr/>
          </p:nvSpPr>
          <p:spPr>
            <a:xfrm>
              <a:off x="0" y="0"/>
              <a:ext cx="2573452" cy="211983"/>
            </a:xfrm>
            <a:custGeom>
              <a:avLst/>
              <a:gdLst/>
              <a:ahLst/>
              <a:cxnLst/>
              <a:rect l="l" t="t" r="r" b="b"/>
              <a:pathLst>
                <a:path w="2573452" h="211983">
                  <a:moveTo>
                    <a:pt x="42656" y="0"/>
                  </a:moveTo>
                  <a:lnTo>
                    <a:pt x="2530796" y="0"/>
                  </a:lnTo>
                  <a:cubicBezTo>
                    <a:pt x="2542109" y="0"/>
                    <a:pt x="2552959" y="4494"/>
                    <a:pt x="2560958" y="12494"/>
                  </a:cubicBezTo>
                  <a:cubicBezTo>
                    <a:pt x="2568958" y="20493"/>
                    <a:pt x="2573452" y="31343"/>
                    <a:pt x="2573452" y="42656"/>
                  </a:cubicBezTo>
                  <a:lnTo>
                    <a:pt x="2573452" y="169327"/>
                  </a:lnTo>
                  <a:cubicBezTo>
                    <a:pt x="2573452" y="192886"/>
                    <a:pt x="2554354" y="211983"/>
                    <a:pt x="2530796" y="211983"/>
                  </a:cubicBezTo>
                  <a:lnTo>
                    <a:pt x="42656" y="211983"/>
                  </a:lnTo>
                  <a:cubicBezTo>
                    <a:pt x="19098" y="211983"/>
                    <a:pt x="0" y="192886"/>
                    <a:pt x="0" y="169327"/>
                  </a:cubicBezTo>
                  <a:lnTo>
                    <a:pt x="0" y="42656"/>
                  </a:lnTo>
                  <a:cubicBezTo>
                    <a:pt x="0" y="31343"/>
                    <a:pt x="4494" y="20493"/>
                    <a:pt x="12494" y="12494"/>
                  </a:cubicBezTo>
                  <a:cubicBezTo>
                    <a:pt x="20493" y="4494"/>
                    <a:pt x="31343" y="0"/>
                    <a:pt x="42656" y="0"/>
                  </a:cubicBezTo>
                  <a:close/>
                </a:path>
              </a:pathLst>
            </a:custGeom>
            <a:solidFill>
              <a:srgbClr val="642EC7"/>
            </a:solidFill>
          </p:spPr>
          <p:txBody>
            <a:bodyPr/>
            <a:lstStyle/>
            <a:p>
              <a:endParaRPr lang="en-PH"/>
            </a:p>
          </p:txBody>
        </p:sp>
        <p:sp>
          <p:nvSpPr>
            <p:cNvPr id="48" name="TextBox 48"/>
            <p:cNvSpPr txBox="1"/>
            <p:nvPr/>
          </p:nvSpPr>
          <p:spPr>
            <a:xfrm>
              <a:off x="0" y="-28575"/>
              <a:ext cx="2573452" cy="240558"/>
            </a:xfrm>
            <a:prstGeom prst="rect">
              <a:avLst/>
            </a:prstGeom>
          </p:spPr>
          <p:txBody>
            <a:bodyPr lIns="50800" tIns="50800" rIns="50800" bIns="50800" rtlCol="0" anchor="ctr"/>
            <a:lstStyle/>
            <a:p>
              <a:pPr algn="ctr">
                <a:lnSpc>
                  <a:spcPts val="2595"/>
                </a:lnSpc>
              </a:pPr>
              <a:endParaRPr/>
            </a:p>
          </p:txBody>
        </p:sp>
      </p:grpSp>
      <p:grpSp>
        <p:nvGrpSpPr>
          <p:cNvPr id="49" name="Group 49"/>
          <p:cNvGrpSpPr/>
          <p:nvPr/>
        </p:nvGrpSpPr>
        <p:grpSpPr>
          <a:xfrm>
            <a:off x="7797108" y="6362370"/>
            <a:ext cx="9256330" cy="762473"/>
            <a:chOff x="0" y="0"/>
            <a:chExt cx="2573452" cy="211983"/>
          </a:xfrm>
        </p:grpSpPr>
        <p:sp>
          <p:nvSpPr>
            <p:cNvPr id="50" name="Freeform 50"/>
            <p:cNvSpPr/>
            <p:nvPr/>
          </p:nvSpPr>
          <p:spPr>
            <a:xfrm>
              <a:off x="0" y="0"/>
              <a:ext cx="2573452" cy="211983"/>
            </a:xfrm>
            <a:custGeom>
              <a:avLst/>
              <a:gdLst/>
              <a:ahLst/>
              <a:cxnLst/>
              <a:rect l="l" t="t" r="r" b="b"/>
              <a:pathLst>
                <a:path w="2573452" h="211983">
                  <a:moveTo>
                    <a:pt x="42656" y="0"/>
                  </a:moveTo>
                  <a:lnTo>
                    <a:pt x="2530796" y="0"/>
                  </a:lnTo>
                  <a:cubicBezTo>
                    <a:pt x="2542109" y="0"/>
                    <a:pt x="2552959" y="4494"/>
                    <a:pt x="2560958" y="12494"/>
                  </a:cubicBezTo>
                  <a:cubicBezTo>
                    <a:pt x="2568958" y="20493"/>
                    <a:pt x="2573452" y="31343"/>
                    <a:pt x="2573452" y="42656"/>
                  </a:cubicBezTo>
                  <a:lnTo>
                    <a:pt x="2573452" y="169327"/>
                  </a:lnTo>
                  <a:cubicBezTo>
                    <a:pt x="2573452" y="192886"/>
                    <a:pt x="2554354" y="211983"/>
                    <a:pt x="2530796" y="211983"/>
                  </a:cubicBezTo>
                  <a:lnTo>
                    <a:pt x="42656" y="211983"/>
                  </a:lnTo>
                  <a:cubicBezTo>
                    <a:pt x="19098" y="211983"/>
                    <a:pt x="0" y="192886"/>
                    <a:pt x="0" y="169327"/>
                  </a:cubicBezTo>
                  <a:lnTo>
                    <a:pt x="0" y="42656"/>
                  </a:lnTo>
                  <a:cubicBezTo>
                    <a:pt x="0" y="31343"/>
                    <a:pt x="4494" y="20493"/>
                    <a:pt x="12494" y="12494"/>
                  </a:cubicBezTo>
                  <a:cubicBezTo>
                    <a:pt x="20493" y="4494"/>
                    <a:pt x="31343" y="0"/>
                    <a:pt x="42656" y="0"/>
                  </a:cubicBezTo>
                  <a:close/>
                </a:path>
              </a:pathLst>
            </a:custGeom>
            <a:solidFill>
              <a:srgbClr val="642EC7"/>
            </a:solidFill>
          </p:spPr>
          <p:txBody>
            <a:bodyPr/>
            <a:lstStyle/>
            <a:p>
              <a:endParaRPr lang="en-PH"/>
            </a:p>
          </p:txBody>
        </p:sp>
        <p:sp>
          <p:nvSpPr>
            <p:cNvPr id="51" name="TextBox 51"/>
            <p:cNvSpPr txBox="1"/>
            <p:nvPr/>
          </p:nvSpPr>
          <p:spPr>
            <a:xfrm>
              <a:off x="0" y="-28575"/>
              <a:ext cx="2573452" cy="240558"/>
            </a:xfrm>
            <a:prstGeom prst="rect">
              <a:avLst/>
            </a:prstGeom>
          </p:spPr>
          <p:txBody>
            <a:bodyPr lIns="50800" tIns="50800" rIns="50800" bIns="50800" rtlCol="0" anchor="ctr"/>
            <a:lstStyle/>
            <a:p>
              <a:pPr algn="ctr">
                <a:lnSpc>
                  <a:spcPts val="2595"/>
                </a:lnSpc>
              </a:pPr>
              <a:endParaRPr/>
            </a:p>
          </p:txBody>
        </p:sp>
      </p:grpSp>
      <p:grpSp>
        <p:nvGrpSpPr>
          <p:cNvPr id="52" name="Group 52"/>
          <p:cNvGrpSpPr/>
          <p:nvPr/>
        </p:nvGrpSpPr>
        <p:grpSpPr>
          <a:xfrm>
            <a:off x="7797108" y="7302747"/>
            <a:ext cx="9256330" cy="762473"/>
            <a:chOff x="0" y="0"/>
            <a:chExt cx="2573452" cy="211983"/>
          </a:xfrm>
        </p:grpSpPr>
        <p:sp>
          <p:nvSpPr>
            <p:cNvPr id="53" name="Freeform 53"/>
            <p:cNvSpPr/>
            <p:nvPr/>
          </p:nvSpPr>
          <p:spPr>
            <a:xfrm>
              <a:off x="0" y="0"/>
              <a:ext cx="2573452" cy="211983"/>
            </a:xfrm>
            <a:custGeom>
              <a:avLst/>
              <a:gdLst/>
              <a:ahLst/>
              <a:cxnLst/>
              <a:rect l="l" t="t" r="r" b="b"/>
              <a:pathLst>
                <a:path w="2573452" h="211983">
                  <a:moveTo>
                    <a:pt x="42656" y="0"/>
                  </a:moveTo>
                  <a:lnTo>
                    <a:pt x="2530796" y="0"/>
                  </a:lnTo>
                  <a:cubicBezTo>
                    <a:pt x="2542109" y="0"/>
                    <a:pt x="2552959" y="4494"/>
                    <a:pt x="2560958" y="12494"/>
                  </a:cubicBezTo>
                  <a:cubicBezTo>
                    <a:pt x="2568958" y="20493"/>
                    <a:pt x="2573452" y="31343"/>
                    <a:pt x="2573452" y="42656"/>
                  </a:cubicBezTo>
                  <a:lnTo>
                    <a:pt x="2573452" y="169327"/>
                  </a:lnTo>
                  <a:cubicBezTo>
                    <a:pt x="2573452" y="192886"/>
                    <a:pt x="2554354" y="211983"/>
                    <a:pt x="2530796" y="211983"/>
                  </a:cubicBezTo>
                  <a:lnTo>
                    <a:pt x="42656" y="211983"/>
                  </a:lnTo>
                  <a:cubicBezTo>
                    <a:pt x="19098" y="211983"/>
                    <a:pt x="0" y="192886"/>
                    <a:pt x="0" y="169327"/>
                  </a:cubicBezTo>
                  <a:lnTo>
                    <a:pt x="0" y="42656"/>
                  </a:lnTo>
                  <a:cubicBezTo>
                    <a:pt x="0" y="31343"/>
                    <a:pt x="4494" y="20493"/>
                    <a:pt x="12494" y="12494"/>
                  </a:cubicBezTo>
                  <a:cubicBezTo>
                    <a:pt x="20493" y="4494"/>
                    <a:pt x="31343" y="0"/>
                    <a:pt x="42656" y="0"/>
                  </a:cubicBezTo>
                  <a:close/>
                </a:path>
              </a:pathLst>
            </a:custGeom>
            <a:solidFill>
              <a:srgbClr val="642EC7"/>
            </a:solidFill>
          </p:spPr>
          <p:txBody>
            <a:bodyPr/>
            <a:lstStyle/>
            <a:p>
              <a:endParaRPr lang="en-PH"/>
            </a:p>
          </p:txBody>
        </p:sp>
        <p:sp>
          <p:nvSpPr>
            <p:cNvPr id="54" name="TextBox 54"/>
            <p:cNvSpPr txBox="1"/>
            <p:nvPr/>
          </p:nvSpPr>
          <p:spPr>
            <a:xfrm>
              <a:off x="0" y="-28575"/>
              <a:ext cx="2573452" cy="240558"/>
            </a:xfrm>
            <a:prstGeom prst="rect">
              <a:avLst/>
            </a:prstGeom>
          </p:spPr>
          <p:txBody>
            <a:bodyPr lIns="50800" tIns="50800" rIns="50800" bIns="50800" rtlCol="0" anchor="ctr"/>
            <a:lstStyle/>
            <a:p>
              <a:pPr algn="ctr">
                <a:lnSpc>
                  <a:spcPts val="2595"/>
                </a:lnSpc>
              </a:pPr>
              <a:endParaRPr/>
            </a:p>
          </p:txBody>
        </p:sp>
      </p:grpSp>
      <p:sp>
        <p:nvSpPr>
          <p:cNvPr id="55" name="TextBox 55"/>
          <p:cNvSpPr txBox="1"/>
          <p:nvPr/>
        </p:nvSpPr>
        <p:spPr>
          <a:xfrm>
            <a:off x="1698019" y="3647773"/>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AND</a:t>
            </a:r>
          </a:p>
        </p:txBody>
      </p:sp>
      <p:sp>
        <p:nvSpPr>
          <p:cNvPr id="56" name="TextBox 56"/>
          <p:cNvSpPr txBox="1"/>
          <p:nvPr/>
        </p:nvSpPr>
        <p:spPr>
          <a:xfrm>
            <a:off x="1698019" y="4569827"/>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AND</a:t>
            </a:r>
          </a:p>
        </p:txBody>
      </p:sp>
      <p:sp>
        <p:nvSpPr>
          <p:cNvPr id="57" name="TextBox 57"/>
          <p:cNvSpPr txBox="1"/>
          <p:nvPr/>
        </p:nvSpPr>
        <p:spPr>
          <a:xfrm>
            <a:off x="1698019" y="6409995"/>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XOR</a:t>
            </a:r>
          </a:p>
        </p:txBody>
      </p:sp>
      <p:sp>
        <p:nvSpPr>
          <p:cNvPr id="58" name="TextBox 58"/>
          <p:cNvSpPr txBox="1"/>
          <p:nvPr/>
        </p:nvSpPr>
        <p:spPr>
          <a:xfrm>
            <a:off x="1698019" y="7347247"/>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OR</a:t>
            </a:r>
          </a:p>
        </p:txBody>
      </p:sp>
      <p:sp>
        <p:nvSpPr>
          <p:cNvPr id="59" name="TextBox 59"/>
          <p:cNvSpPr txBox="1"/>
          <p:nvPr/>
        </p:nvSpPr>
        <p:spPr>
          <a:xfrm>
            <a:off x="5298463" y="3695064"/>
            <a:ext cx="1837542"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#Bn</a:t>
            </a:r>
          </a:p>
        </p:txBody>
      </p:sp>
      <p:sp>
        <p:nvSpPr>
          <p:cNvPr id="60" name="TextBox 60"/>
          <p:cNvSpPr txBox="1"/>
          <p:nvPr/>
        </p:nvSpPr>
        <p:spPr>
          <a:xfrm>
            <a:off x="5219105" y="5555152"/>
            <a:ext cx="1837542"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#Bn</a:t>
            </a:r>
          </a:p>
        </p:txBody>
      </p:sp>
      <p:sp>
        <p:nvSpPr>
          <p:cNvPr id="61" name="TextBox 61"/>
          <p:cNvSpPr txBox="1"/>
          <p:nvPr/>
        </p:nvSpPr>
        <p:spPr>
          <a:xfrm>
            <a:off x="5219105" y="6479550"/>
            <a:ext cx="1837542"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&lt;address&gt; </a:t>
            </a:r>
          </a:p>
        </p:txBody>
      </p:sp>
      <p:sp>
        <p:nvSpPr>
          <p:cNvPr id="62" name="TextBox 62"/>
          <p:cNvSpPr txBox="1"/>
          <p:nvPr/>
        </p:nvSpPr>
        <p:spPr>
          <a:xfrm>
            <a:off x="5219105" y="7422780"/>
            <a:ext cx="1837542"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#Bn</a:t>
            </a:r>
          </a:p>
        </p:txBody>
      </p:sp>
      <p:sp>
        <p:nvSpPr>
          <p:cNvPr id="63" name="TextBox 63"/>
          <p:cNvSpPr txBox="1"/>
          <p:nvPr/>
        </p:nvSpPr>
        <p:spPr>
          <a:xfrm>
            <a:off x="8096322" y="4512245"/>
            <a:ext cx="8573570" cy="685165"/>
          </a:xfrm>
          <a:prstGeom prst="rect">
            <a:avLst/>
          </a:prstGeom>
        </p:spPr>
        <p:txBody>
          <a:bodyPr lIns="0" tIns="0" rIns="0" bIns="0" rtlCol="0" anchor="t">
            <a:spAutoFit/>
          </a:bodyPr>
          <a:lstStyle/>
          <a:p>
            <a:pPr algn="l">
              <a:lnSpc>
                <a:spcPts val="2659"/>
              </a:lnSpc>
              <a:spcBef>
                <a:spcPct val="0"/>
              </a:spcBef>
            </a:pPr>
            <a:r>
              <a:rPr lang="en-US" sz="1899">
                <a:solidFill>
                  <a:srgbClr val="FFFFFF"/>
                </a:solidFill>
                <a:latin typeface="Sailors"/>
                <a:ea typeface="Sailors"/>
                <a:cs typeface="Sailors"/>
                <a:sym typeface="Sailors"/>
              </a:rPr>
              <a:t>Bitwise and operation of the contents of acc with the contents of &lt;address&gt;</a:t>
            </a:r>
          </a:p>
        </p:txBody>
      </p:sp>
      <p:sp>
        <p:nvSpPr>
          <p:cNvPr id="64" name="TextBox 64"/>
          <p:cNvSpPr txBox="1"/>
          <p:nvPr/>
        </p:nvSpPr>
        <p:spPr>
          <a:xfrm>
            <a:off x="5219105" y="4588877"/>
            <a:ext cx="1837542"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&lt;address&gt;</a:t>
            </a:r>
          </a:p>
        </p:txBody>
      </p:sp>
      <p:sp>
        <p:nvSpPr>
          <p:cNvPr id="65" name="TextBox 65"/>
          <p:cNvSpPr txBox="1"/>
          <p:nvPr/>
        </p:nvSpPr>
        <p:spPr>
          <a:xfrm>
            <a:off x="1706483" y="5494718"/>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XOR</a:t>
            </a:r>
          </a:p>
        </p:txBody>
      </p:sp>
      <p:grpSp>
        <p:nvGrpSpPr>
          <p:cNvPr id="66" name="Group 66"/>
          <p:cNvGrpSpPr/>
          <p:nvPr/>
        </p:nvGrpSpPr>
        <p:grpSpPr>
          <a:xfrm>
            <a:off x="1450223" y="8208095"/>
            <a:ext cx="3276218" cy="762473"/>
            <a:chOff x="0" y="0"/>
            <a:chExt cx="910857" cy="211983"/>
          </a:xfrm>
        </p:grpSpPr>
        <p:sp>
          <p:nvSpPr>
            <p:cNvPr id="67" name="Freeform 67"/>
            <p:cNvSpPr/>
            <p:nvPr/>
          </p:nvSpPr>
          <p:spPr>
            <a:xfrm>
              <a:off x="0" y="0"/>
              <a:ext cx="910857" cy="211983"/>
            </a:xfrm>
            <a:custGeom>
              <a:avLst/>
              <a:gdLst/>
              <a:ahLst/>
              <a:cxnLst/>
              <a:rect l="l" t="t" r="r" b="b"/>
              <a:pathLst>
                <a:path w="910857" h="211983">
                  <a:moveTo>
                    <a:pt x="105992" y="0"/>
                  </a:moveTo>
                  <a:lnTo>
                    <a:pt x="804865" y="0"/>
                  </a:lnTo>
                  <a:cubicBezTo>
                    <a:pt x="832976" y="0"/>
                    <a:pt x="859935" y="11167"/>
                    <a:pt x="879812" y="31044"/>
                  </a:cubicBezTo>
                  <a:cubicBezTo>
                    <a:pt x="899690" y="50922"/>
                    <a:pt x="910857" y="77881"/>
                    <a:pt x="910857" y="105992"/>
                  </a:cubicBezTo>
                  <a:lnTo>
                    <a:pt x="910857" y="105992"/>
                  </a:lnTo>
                  <a:cubicBezTo>
                    <a:pt x="910857" y="134102"/>
                    <a:pt x="899690" y="161062"/>
                    <a:pt x="879812" y="180939"/>
                  </a:cubicBezTo>
                  <a:cubicBezTo>
                    <a:pt x="859935" y="200816"/>
                    <a:pt x="832976" y="211983"/>
                    <a:pt x="804865"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FFDE59"/>
            </a:solidFill>
          </p:spPr>
          <p:txBody>
            <a:bodyPr/>
            <a:lstStyle/>
            <a:p>
              <a:endParaRPr lang="en-PH"/>
            </a:p>
          </p:txBody>
        </p:sp>
        <p:sp>
          <p:nvSpPr>
            <p:cNvPr id="68" name="TextBox 68"/>
            <p:cNvSpPr txBox="1"/>
            <p:nvPr/>
          </p:nvSpPr>
          <p:spPr>
            <a:xfrm>
              <a:off x="0" y="-28575"/>
              <a:ext cx="910857" cy="240558"/>
            </a:xfrm>
            <a:prstGeom prst="rect">
              <a:avLst/>
            </a:prstGeom>
          </p:spPr>
          <p:txBody>
            <a:bodyPr lIns="50800" tIns="50800" rIns="50800" bIns="50800" rtlCol="0" anchor="ctr"/>
            <a:lstStyle/>
            <a:p>
              <a:pPr algn="ctr">
                <a:lnSpc>
                  <a:spcPts val="2595"/>
                </a:lnSpc>
              </a:pPr>
              <a:endParaRPr/>
            </a:p>
          </p:txBody>
        </p:sp>
      </p:grpSp>
      <p:grpSp>
        <p:nvGrpSpPr>
          <p:cNvPr id="69" name="Group 69"/>
          <p:cNvGrpSpPr/>
          <p:nvPr/>
        </p:nvGrpSpPr>
        <p:grpSpPr>
          <a:xfrm>
            <a:off x="4909647" y="8220252"/>
            <a:ext cx="2615176" cy="762473"/>
            <a:chOff x="0" y="0"/>
            <a:chExt cx="727073" cy="211983"/>
          </a:xfrm>
        </p:grpSpPr>
        <p:sp>
          <p:nvSpPr>
            <p:cNvPr id="70" name="Freeform 70"/>
            <p:cNvSpPr/>
            <p:nvPr/>
          </p:nvSpPr>
          <p:spPr>
            <a:xfrm>
              <a:off x="0" y="0"/>
              <a:ext cx="727073" cy="211983"/>
            </a:xfrm>
            <a:custGeom>
              <a:avLst/>
              <a:gdLst/>
              <a:ahLst/>
              <a:cxnLst/>
              <a:rect l="l" t="t" r="r" b="b"/>
              <a:pathLst>
                <a:path w="727073" h="211983">
                  <a:moveTo>
                    <a:pt x="105992" y="0"/>
                  </a:moveTo>
                  <a:lnTo>
                    <a:pt x="621081" y="0"/>
                  </a:lnTo>
                  <a:cubicBezTo>
                    <a:pt x="649192" y="0"/>
                    <a:pt x="676152" y="11167"/>
                    <a:pt x="696029" y="31044"/>
                  </a:cubicBezTo>
                  <a:cubicBezTo>
                    <a:pt x="715906" y="50922"/>
                    <a:pt x="727073" y="77881"/>
                    <a:pt x="727073" y="105992"/>
                  </a:cubicBezTo>
                  <a:lnTo>
                    <a:pt x="727073" y="105992"/>
                  </a:lnTo>
                  <a:cubicBezTo>
                    <a:pt x="727073" y="134102"/>
                    <a:pt x="715906" y="161062"/>
                    <a:pt x="696029" y="180939"/>
                  </a:cubicBezTo>
                  <a:cubicBezTo>
                    <a:pt x="676152" y="200816"/>
                    <a:pt x="649192" y="211983"/>
                    <a:pt x="621081" y="211983"/>
                  </a:cubicBezTo>
                  <a:lnTo>
                    <a:pt x="105992" y="211983"/>
                  </a:lnTo>
                  <a:cubicBezTo>
                    <a:pt x="77881" y="211983"/>
                    <a:pt x="50922" y="200816"/>
                    <a:pt x="31044" y="180939"/>
                  </a:cubicBezTo>
                  <a:cubicBezTo>
                    <a:pt x="11167" y="161062"/>
                    <a:pt x="0" y="134102"/>
                    <a:pt x="0" y="105992"/>
                  </a:cubicBezTo>
                  <a:lnTo>
                    <a:pt x="0" y="105992"/>
                  </a:lnTo>
                  <a:cubicBezTo>
                    <a:pt x="0" y="77881"/>
                    <a:pt x="11167" y="50922"/>
                    <a:pt x="31044" y="31044"/>
                  </a:cubicBezTo>
                  <a:cubicBezTo>
                    <a:pt x="50922" y="11167"/>
                    <a:pt x="77881" y="0"/>
                    <a:pt x="105992" y="0"/>
                  </a:cubicBezTo>
                  <a:close/>
                </a:path>
              </a:pathLst>
            </a:custGeom>
            <a:solidFill>
              <a:srgbClr val="019D97"/>
            </a:solidFill>
          </p:spPr>
          <p:txBody>
            <a:bodyPr/>
            <a:lstStyle/>
            <a:p>
              <a:endParaRPr lang="en-PH"/>
            </a:p>
          </p:txBody>
        </p:sp>
        <p:sp>
          <p:nvSpPr>
            <p:cNvPr id="71" name="TextBox 71"/>
            <p:cNvSpPr txBox="1"/>
            <p:nvPr/>
          </p:nvSpPr>
          <p:spPr>
            <a:xfrm>
              <a:off x="0" y="-28575"/>
              <a:ext cx="727073" cy="240558"/>
            </a:xfrm>
            <a:prstGeom prst="rect">
              <a:avLst/>
            </a:prstGeom>
          </p:spPr>
          <p:txBody>
            <a:bodyPr lIns="50800" tIns="50800" rIns="50800" bIns="50800" rtlCol="0" anchor="ctr"/>
            <a:lstStyle/>
            <a:p>
              <a:pPr algn="ctr">
                <a:lnSpc>
                  <a:spcPts val="2595"/>
                </a:lnSpc>
              </a:pPr>
              <a:endParaRPr/>
            </a:p>
          </p:txBody>
        </p:sp>
      </p:grpSp>
      <p:grpSp>
        <p:nvGrpSpPr>
          <p:cNvPr id="72" name="Group 72"/>
          <p:cNvGrpSpPr/>
          <p:nvPr/>
        </p:nvGrpSpPr>
        <p:grpSpPr>
          <a:xfrm>
            <a:off x="7797108" y="8220252"/>
            <a:ext cx="9256330" cy="762473"/>
            <a:chOff x="0" y="0"/>
            <a:chExt cx="2573452" cy="211983"/>
          </a:xfrm>
        </p:grpSpPr>
        <p:sp>
          <p:nvSpPr>
            <p:cNvPr id="73" name="Freeform 73"/>
            <p:cNvSpPr/>
            <p:nvPr/>
          </p:nvSpPr>
          <p:spPr>
            <a:xfrm>
              <a:off x="0" y="0"/>
              <a:ext cx="2573452" cy="211983"/>
            </a:xfrm>
            <a:custGeom>
              <a:avLst/>
              <a:gdLst/>
              <a:ahLst/>
              <a:cxnLst/>
              <a:rect l="l" t="t" r="r" b="b"/>
              <a:pathLst>
                <a:path w="2573452" h="211983">
                  <a:moveTo>
                    <a:pt x="42656" y="0"/>
                  </a:moveTo>
                  <a:lnTo>
                    <a:pt x="2530796" y="0"/>
                  </a:lnTo>
                  <a:cubicBezTo>
                    <a:pt x="2542109" y="0"/>
                    <a:pt x="2552959" y="4494"/>
                    <a:pt x="2560958" y="12494"/>
                  </a:cubicBezTo>
                  <a:cubicBezTo>
                    <a:pt x="2568958" y="20493"/>
                    <a:pt x="2573452" y="31343"/>
                    <a:pt x="2573452" y="42656"/>
                  </a:cubicBezTo>
                  <a:lnTo>
                    <a:pt x="2573452" y="169327"/>
                  </a:lnTo>
                  <a:cubicBezTo>
                    <a:pt x="2573452" y="192886"/>
                    <a:pt x="2554354" y="211983"/>
                    <a:pt x="2530796" y="211983"/>
                  </a:cubicBezTo>
                  <a:lnTo>
                    <a:pt x="42656" y="211983"/>
                  </a:lnTo>
                  <a:cubicBezTo>
                    <a:pt x="19098" y="211983"/>
                    <a:pt x="0" y="192886"/>
                    <a:pt x="0" y="169327"/>
                  </a:cubicBezTo>
                  <a:lnTo>
                    <a:pt x="0" y="42656"/>
                  </a:lnTo>
                  <a:cubicBezTo>
                    <a:pt x="0" y="31343"/>
                    <a:pt x="4494" y="20493"/>
                    <a:pt x="12494" y="12494"/>
                  </a:cubicBezTo>
                  <a:cubicBezTo>
                    <a:pt x="20493" y="4494"/>
                    <a:pt x="31343" y="0"/>
                    <a:pt x="42656" y="0"/>
                  </a:cubicBezTo>
                  <a:close/>
                </a:path>
              </a:pathLst>
            </a:custGeom>
            <a:solidFill>
              <a:srgbClr val="642EC7"/>
            </a:solidFill>
          </p:spPr>
          <p:txBody>
            <a:bodyPr/>
            <a:lstStyle/>
            <a:p>
              <a:endParaRPr lang="en-PH"/>
            </a:p>
          </p:txBody>
        </p:sp>
        <p:sp>
          <p:nvSpPr>
            <p:cNvPr id="74" name="TextBox 74"/>
            <p:cNvSpPr txBox="1"/>
            <p:nvPr/>
          </p:nvSpPr>
          <p:spPr>
            <a:xfrm>
              <a:off x="0" y="-28575"/>
              <a:ext cx="2573452" cy="240558"/>
            </a:xfrm>
            <a:prstGeom prst="rect">
              <a:avLst/>
            </a:prstGeom>
          </p:spPr>
          <p:txBody>
            <a:bodyPr lIns="50800" tIns="50800" rIns="50800" bIns="50800" rtlCol="0" anchor="ctr"/>
            <a:lstStyle/>
            <a:p>
              <a:pPr algn="ctr">
                <a:lnSpc>
                  <a:spcPts val="2595"/>
                </a:lnSpc>
              </a:pPr>
              <a:endParaRPr/>
            </a:p>
          </p:txBody>
        </p:sp>
      </p:grpSp>
      <p:sp>
        <p:nvSpPr>
          <p:cNvPr id="75" name="TextBox 75"/>
          <p:cNvSpPr txBox="1"/>
          <p:nvPr/>
        </p:nvSpPr>
        <p:spPr>
          <a:xfrm>
            <a:off x="1698019" y="8264752"/>
            <a:ext cx="2780626" cy="559403"/>
          </a:xfrm>
          <a:prstGeom prst="rect">
            <a:avLst/>
          </a:prstGeom>
        </p:spPr>
        <p:txBody>
          <a:bodyPr lIns="0" tIns="0" rIns="0" bIns="0" rtlCol="0" anchor="t">
            <a:spAutoFit/>
          </a:bodyPr>
          <a:lstStyle/>
          <a:p>
            <a:pPr algn="ctr">
              <a:lnSpc>
                <a:spcPts val="4339"/>
              </a:lnSpc>
              <a:spcBef>
                <a:spcPct val="0"/>
              </a:spcBef>
            </a:pPr>
            <a:r>
              <a:rPr lang="en-US" sz="3099">
                <a:solidFill>
                  <a:srgbClr val="000000"/>
                </a:solidFill>
                <a:latin typeface="Sailors"/>
                <a:ea typeface="Sailors"/>
                <a:cs typeface="Sailors"/>
                <a:sym typeface="Sailors"/>
              </a:rPr>
              <a:t>Or</a:t>
            </a:r>
          </a:p>
        </p:txBody>
      </p:sp>
      <p:sp>
        <p:nvSpPr>
          <p:cNvPr id="76" name="TextBox 76"/>
          <p:cNvSpPr txBox="1"/>
          <p:nvPr/>
        </p:nvSpPr>
        <p:spPr>
          <a:xfrm>
            <a:off x="5219105" y="8340285"/>
            <a:ext cx="1837542" cy="483871"/>
          </a:xfrm>
          <a:prstGeom prst="rect">
            <a:avLst/>
          </a:prstGeom>
        </p:spPr>
        <p:txBody>
          <a:bodyPr lIns="0" tIns="0" rIns="0" bIns="0" rtlCol="0" anchor="t">
            <a:spAutoFit/>
          </a:bodyPr>
          <a:lstStyle/>
          <a:p>
            <a:pPr algn="l">
              <a:lnSpc>
                <a:spcPts val="3779"/>
              </a:lnSpc>
              <a:spcBef>
                <a:spcPct val="0"/>
              </a:spcBef>
            </a:pPr>
            <a:r>
              <a:rPr lang="en-US" sz="2699">
                <a:solidFill>
                  <a:srgbClr val="FFFFFF"/>
                </a:solidFill>
                <a:latin typeface="Sailors"/>
                <a:ea typeface="Sailors"/>
                <a:cs typeface="Sailors"/>
                <a:sym typeface="Sailors"/>
              </a:rPr>
              <a:t>&lt;address&gt;</a:t>
            </a:r>
          </a:p>
        </p:txBody>
      </p:sp>
      <p:sp>
        <p:nvSpPr>
          <p:cNvPr id="77" name="TextBox 77"/>
          <p:cNvSpPr txBox="1"/>
          <p:nvPr/>
        </p:nvSpPr>
        <p:spPr>
          <a:xfrm>
            <a:off x="8092832" y="3704589"/>
            <a:ext cx="8573570" cy="351790"/>
          </a:xfrm>
          <a:prstGeom prst="rect">
            <a:avLst/>
          </a:prstGeom>
        </p:spPr>
        <p:txBody>
          <a:bodyPr lIns="0" tIns="0" rIns="0" bIns="0" rtlCol="0" anchor="t">
            <a:spAutoFit/>
          </a:bodyPr>
          <a:lstStyle/>
          <a:p>
            <a:pPr algn="l">
              <a:lnSpc>
                <a:spcPts val="2659"/>
              </a:lnSpc>
              <a:spcBef>
                <a:spcPct val="0"/>
              </a:spcBef>
            </a:pPr>
            <a:r>
              <a:rPr lang="en-US" sz="1899">
                <a:solidFill>
                  <a:srgbClr val="FFFFFF"/>
                </a:solidFill>
                <a:latin typeface="Sailors"/>
                <a:ea typeface="Sailors"/>
                <a:cs typeface="Sailors"/>
                <a:sym typeface="Sailors"/>
              </a:rPr>
              <a:t>Bitwise and operation of the contents of acc with the binary number n.</a:t>
            </a:r>
          </a:p>
        </p:txBody>
      </p:sp>
      <p:sp>
        <p:nvSpPr>
          <p:cNvPr id="78" name="TextBox 78"/>
          <p:cNvSpPr txBox="1"/>
          <p:nvPr/>
        </p:nvSpPr>
        <p:spPr>
          <a:xfrm>
            <a:off x="8092832" y="5583190"/>
            <a:ext cx="8573570" cy="351790"/>
          </a:xfrm>
          <a:prstGeom prst="rect">
            <a:avLst/>
          </a:prstGeom>
        </p:spPr>
        <p:txBody>
          <a:bodyPr lIns="0" tIns="0" rIns="0" bIns="0" rtlCol="0" anchor="t">
            <a:spAutoFit/>
          </a:bodyPr>
          <a:lstStyle/>
          <a:p>
            <a:pPr algn="l">
              <a:lnSpc>
                <a:spcPts val="2659"/>
              </a:lnSpc>
              <a:spcBef>
                <a:spcPct val="0"/>
              </a:spcBef>
            </a:pPr>
            <a:r>
              <a:rPr lang="en-US" sz="1899">
                <a:solidFill>
                  <a:srgbClr val="FFFFFF"/>
                </a:solidFill>
                <a:latin typeface="Sailors"/>
                <a:ea typeface="Sailors"/>
                <a:cs typeface="Sailors"/>
                <a:sym typeface="Sailors"/>
              </a:rPr>
              <a:t>Bitwise XOR operation of the contents of acc with the binary number n</a:t>
            </a:r>
          </a:p>
        </p:txBody>
      </p:sp>
      <p:sp>
        <p:nvSpPr>
          <p:cNvPr id="79" name="TextBox 79"/>
          <p:cNvSpPr txBox="1"/>
          <p:nvPr/>
        </p:nvSpPr>
        <p:spPr>
          <a:xfrm>
            <a:off x="8096322" y="6355188"/>
            <a:ext cx="8573570" cy="685165"/>
          </a:xfrm>
          <a:prstGeom prst="rect">
            <a:avLst/>
          </a:prstGeom>
        </p:spPr>
        <p:txBody>
          <a:bodyPr lIns="0" tIns="0" rIns="0" bIns="0" rtlCol="0" anchor="t">
            <a:spAutoFit/>
          </a:bodyPr>
          <a:lstStyle/>
          <a:p>
            <a:pPr algn="l">
              <a:lnSpc>
                <a:spcPts val="2659"/>
              </a:lnSpc>
              <a:spcBef>
                <a:spcPct val="0"/>
              </a:spcBef>
            </a:pPr>
            <a:r>
              <a:rPr lang="en-US" sz="1899">
                <a:solidFill>
                  <a:srgbClr val="FFFFFF"/>
                </a:solidFill>
                <a:latin typeface="Sailors"/>
                <a:ea typeface="Sailors"/>
                <a:cs typeface="Sailors"/>
                <a:sym typeface="Sailors"/>
              </a:rPr>
              <a:t>Bitwise XOR operation of the contents of acc with the contents of &lt;address&gt;</a:t>
            </a:r>
          </a:p>
        </p:txBody>
      </p:sp>
      <p:sp>
        <p:nvSpPr>
          <p:cNvPr id="80" name="TextBox 80"/>
          <p:cNvSpPr txBox="1"/>
          <p:nvPr/>
        </p:nvSpPr>
        <p:spPr>
          <a:xfrm>
            <a:off x="8092832" y="7429643"/>
            <a:ext cx="8573570" cy="351790"/>
          </a:xfrm>
          <a:prstGeom prst="rect">
            <a:avLst/>
          </a:prstGeom>
        </p:spPr>
        <p:txBody>
          <a:bodyPr lIns="0" tIns="0" rIns="0" bIns="0" rtlCol="0" anchor="t">
            <a:spAutoFit/>
          </a:bodyPr>
          <a:lstStyle/>
          <a:p>
            <a:pPr algn="l">
              <a:lnSpc>
                <a:spcPts val="2659"/>
              </a:lnSpc>
              <a:spcBef>
                <a:spcPct val="0"/>
              </a:spcBef>
            </a:pPr>
            <a:r>
              <a:rPr lang="en-US" sz="1899">
                <a:solidFill>
                  <a:srgbClr val="FFFFFF"/>
                </a:solidFill>
                <a:latin typeface="Sailors"/>
                <a:ea typeface="Sailors"/>
                <a:cs typeface="Sailors"/>
                <a:sym typeface="Sailors"/>
              </a:rPr>
              <a:t>Bitwise OR operation of the contents of acc with the binary number n</a:t>
            </a:r>
          </a:p>
        </p:txBody>
      </p:sp>
      <p:sp>
        <p:nvSpPr>
          <p:cNvPr id="81" name="TextBox 81"/>
          <p:cNvSpPr txBox="1"/>
          <p:nvPr/>
        </p:nvSpPr>
        <p:spPr>
          <a:xfrm>
            <a:off x="8092832" y="8237541"/>
            <a:ext cx="8573570" cy="685165"/>
          </a:xfrm>
          <a:prstGeom prst="rect">
            <a:avLst/>
          </a:prstGeom>
        </p:spPr>
        <p:txBody>
          <a:bodyPr lIns="0" tIns="0" rIns="0" bIns="0" rtlCol="0" anchor="t">
            <a:spAutoFit/>
          </a:bodyPr>
          <a:lstStyle/>
          <a:p>
            <a:pPr algn="l">
              <a:lnSpc>
                <a:spcPts val="2659"/>
              </a:lnSpc>
              <a:spcBef>
                <a:spcPct val="0"/>
              </a:spcBef>
            </a:pPr>
            <a:r>
              <a:rPr lang="en-US" sz="1899">
                <a:solidFill>
                  <a:srgbClr val="FFFFFF"/>
                </a:solidFill>
                <a:latin typeface="Sailors"/>
                <a:ea typeface="Sailors"/>
                <a:cs typeface="Sailors"/>
                <a:sym typeface="Sailors"/>
              </a:rPr>
              <a:t>Bitwise OR operation of the contents of acc with the contents of &lt;address&gt;</a:t>
            </a:r>
          </a:p>
        </p:txBody>
      </p:sp>
      <p:sp>
        <p:nvSpPr>
          <p:cNvPr id="82" name="TextBox 82"/>
          <p:cNvSpPr txBox="1"/>
          <p:nvPr/>
        </p:nvSpPr>
        <p:spPr>
          <a:xfrm>
            <a:off x="165271" y="185810"/>
            <a:ext cx="8921288" cy="493638"/>
          </a:xfrm>
          <a:prstGeom prst="rect">
            <a:avLst/>
          </a:prstGeom>
        </p:spPr>
        <p:txBody>
          <a:bodyPr lIns="0" tIns="0" rIns="0" bIns="0" rtlCol="0" anchor="t">
            <a:spAutoFit/>
          </a:bodyPr>
          <a:lstStyle/>
          <a:p>
            <a:pPr marL="0" lvl="0" indent="0" algn="l">
              <a:lnSpc>
                <a:spcPts val="3615"/>
              </a:lnSpc>
              <a:spcBef>
                <a:spcPct val="0"/>
              </a:spcBef>
            </a:pPr>
            <a:r>
              <a:rPr lang="en-US" sz="3228" b="1" spc="-96">
                <a:solidFill>
                  <a:srgbClr val="FFFFFF"/>
                </a:solidFill>
                <a:latin typeface="Poppins Bold"/>
                <a:ea typeface="Poppins Bold"/>
                <a:cs typeface="Poppins Bold"/>
                <a:sym typeface="Poppins Bold"/>
              </a:rPr>
              <a:t>6.6 Instruction Set in Assembly Language</a:t>
            </a:r>
          </a:p>
        </p:txBody>
      </p:sp>
    </p:spTree>
  </p:cSld>
  <p:clrMapOvr>
    <a:masterClrMapping/>
  </p:clrMapOvr>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Freeform 7"/>
          <p:cNvSpPr/>
          <p:nvPr/>
        </p:nvSpPr>
        <p:spPr>
          <a:xfrm rot="-1151497">
            <a:off x="1509319" y="4401642"/>
            <a:ext cx="3582501" cy="887922"/>
          </a:xfrm>
          <a:custGeom>
            <a:avLst/>
            <a:gdLst/>
            <a:ahLst/>
            <a:cxnLst/>
            <a:rect l="l" t="t" r="r" b="b"/>
            <a:pathLst>
              <a:path w="3582501" h="887922">
                <a:moveTo>
                  <a:pt x="0" y="0"/>
                </a:moveTo>
                <a:lnTo>
                  <a:pt x="3582501" y="0"/>
                </a:lnTo>
                <a:lnTo>
                  <a:pt x="3582501" y="887922"/>
                </a:lnTo>
                <a:lnTo>
                  <a:pt x="0" y="887922"/>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8" name="TextBox 8"/>
          <p:cNvSpPr txBox="1"/>
          <p:nvPr/>
        </p:nvSpPr>
        <p:spPr>
          <a:xfrm>
            <a:off x="957731" y="-9525"/>
            <a:ext cx="7689422" cy="998317"/>
          </a:xfrm>
          <a:prstGeom prst="rect">
            <a:avLst/>
          </a:prstGeom>
        </p:spPr>
        <p:txBody>
          <a:bodyPr lIns="0" tIns="0" rIns="0" bIns="0" rtlCol="0" anchor="t">
            <a:spAutoFit/>
          </a:bodyPr>
          <a:lstStyle/>
          <a:p>
            <a:pPr marL="0" lvl="0" indent="0" algn="l">
              <a:lnSpc>
                <a:spcPts val="3760"/>
              </a:lnSpc>
              <a:spcBef>
                <a:spcPct val="0"/>
              </a:spcBef>
            </a:pPr>
            <a:r>
              <a:rPr lang="en-US" sz="3357" b="1" spc="-100">
                <a:solidFill>
                  <a:srgbClr val="FFFFFF"/>
                </a:solidFill>
                <a:latin typeface="Poppins Bold"/>
                <a:ea typeface="Poppins Bold"/>
                <a:cs typeface="Poppins Bold"/>
                <a:sym typeface="Poppins Bold"/>
              </a:rPr>
              <a:t>6.7 Arithmetic Operations in Computing</a:t>
            </a:r>
          </a:p>
        </p:txBody>
      </p:sp>
      <p:sp>
        <p:nvSpPr>
          <p:cNvPr id="9" name="TextBox 9"/>
          <p:cNvSpPr txBox="1"/>
          <p:nvPr/>
        </p:nvSpPr>
        <p:spPr>
          <a:xfrm>
            <a:off x="384809" y="1471456"/>
            <a:ext cx="9049620"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Computer Arithmetic </a:t>
            </a:r>
          </a:p>
        </p:txBody>
      </p:sp>
      <p:sp>
        <p:nvSpPr>
          <p:cNvPr id="10" name="TextBox 10"/>
          <p:cNvSpPr txBox="1"/>
          <p:nvPr/>
        </p:nvSpPr>
        <p:spPr>
          <a:xfrm>
            <a:off x="384809" y="2286755"/>
            <a:ext cx="15033605" cy="514334"/>
          </a:xfrm>
          <a:prstGeom prst="rect">
            <a:avLst/>
          </a:prstGeom>
        </p:spPr>
        <p:txBody>
          <a:bodyPr lIns="0" tIns="0" rIns="0" bIns="0" rtlCol="0" anchor="t">
            <a:spAutoFit/>
          </a:bodyPr>
          <a:lstStyle/>
          <a:p>
            <a:pPr algn="l">
              <a:lnSpc>
                <a:spcPts val="4200"/>
              </a:lnSpc>
            </a:pPr>
            <a:r>
              <a:rPr lang="en-US" sz="3000">
                <a:solidFill>
                  <a:srgbClr val="000000"/>
                </a:solidFill>
                <a:latin typeface="Open Sans"/>
                <a:ea typeface="Open Sans"/>
                <a:cs typeface="Open Sans"/>
                <a:sym typeface="Open Sans"/>
              </a:rPr>
              <a:t>The value stored in the </a:t>
            </a:r>
            <a:r>
              <a:rPr lang="en-US" sz="3000" b="1">
                <a:solidFill>
                  <a:srgbClr val="FF1495"/>
                </a:solidFill>
                <a:latin typeface="Open Sans Bold"/>
                <a:ea typeface="Open Sans Bold"/>
                <a:cs typeface="Open Sans Bold"/>
                <a:sym typeface="Open Sans Bold"/>
              </a:rPr>
              <a:t>status register</a:t>
            </a:r>
            <a:r>
              <a:rPr lang="en-US" sz="3000">
                <a:solidFill>
                  <a:srgbClr val="000000"/>
                </a:solidFill>
                <a:latin typeface="Open Sans"/>
                <a:ea typeface="Open Sans"/>
                <a:cs typeface="Open Sans"/>
                <a:sym typeface="Open Sans"/>
              </a:rPr>
              <a:t> can identify a specific overflow condition. </a:t>
            </a:r>
          </a:p>
        </p:txBody>
      </p:sp>
      <p:sp>
        <p:nvSpPr>
          <p:cNvPr id="11" name="Freeform 11"/>
          <p:cNvSpPr/>
          <p:nvPr/>
        </p:nvSpPr>
        <p:spPr>
          <a:xfrm rot="-4265465">
            <a:off x="3457284" y="5450943"/>
            <a:ext cx="3582501" cy="887922"/>
          </a:xfrm>
          <a:custGeom>
            <a:avLst/>
            <a:gdLst/>
            <a:ahLst/>
            <a:cxnLst/>
            <a:rect l="l" t="t" r="r" b="b"/>
            <a:pathLst>
              <a:path w="3582501" h="887922">
                <a:moveTo>
                  <a:pt x="0" y="0"/>
                </a:moveTo>
                <a:lnTo>
                  <a:pt x="3582501" y="0"/>
                </a:lnTo>
                <a:lnTo>
                  <a:pt x="3582501" y="887923"/>
                </a:lnTo>
                <a:lnTo>
                  <a:pt x="0" y="887923"/>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2" name="Freeform 12"/>
          <p:cNvSpPr/>
          <p:nvPr/>
        </p:nvSpPr>
        <p:spPr>
          <a:xfrm rot="-7453111" flipH="1">
            <a:off x="6110361" y="5244726"/>
            <a:ext cx="3582501" cy="887922"/>
          </a:xfrm>
          <a:custGeom>
            <a:avLst/>
            <a:gdLst/>
            <a:ahLst/>
            <a:cxnLst/>
            <a:rect l="l" t="t" r="r" b="b"/>
            <a:pathLst>
              <a:path w="3582501" h="887922">
                <a:moveTo>
                  <a:pt x="3582501" y="0"/>
                </a:moveTo>
                <a:lnTo>
                  <a:pt x="0" y="0"/>
                </a:lnTo>
                <a:lnTo>
                  <a:pt x="0" y="887923"/>
                </a:lnTo>
                <a:lnTo>
                  <a:pt x="3582501" y="887923"/>
                </a:lnTo>
                <a:lnTo>
                  <a:pt x="3582501"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13" name="TextBox 13"/>
          <p:cNvSpPr txBox="1"/>
          <p:nvPr/>
        </p:nvSpPr>
        <p:spPr>
          <a:xfrm>
            <a:off x="1028700" y="5373032"/>
            <a:ext cx="1080977" cy="913764"/>
          </a:xfrm>
          <a:prstGeom prst="rect">
            <a:avLst/>
          </a:prstGeom>
        </p:spPr>
        <p:txBody>
          <a:bodyPr lIns="0" tIns="0" rIns="0" bIns="0" rtlCol="0" anchor="t">
            <a:spAutoFit/>
          </a:bodyPr>
          <a:lstStyle/>
          <a:p>
            <a:pPr algn="ctr">
              <a:lnSpc>
                <a:spcPts val="3672"/>
              </a:lnSpc>
            </a:pPr>
            <a:r>
              <a:rPr lang="en-US" sz="2623">
                <a:solidFill>
                  <a:srgbClr val="000000"/>
                </a:solidFill>
                <a:latin typeface="Open Sans"/>
                <a:ea typeface="Open Sans"/>
                <a:cs typeface="Open Sans"/>
                <a:sym typeface="Open Sans"/>
              </a:rPr>
              <a:t>Carry flag</a:t>
            </a:r>
          </a:p>
        </p:txBody>
      </p:sp>
      <p:grpSp>
        <p:nvGrpSpPr>
          <p:cNvPr id="14" name="Group 14"/>
          <p:cNvGrpSpPr/>
          <p:nvPr/>
        </p:nvGrpSpPr>
        <p:grpSpPr>
          <a:xfrm>
            <a:off x="4145576" y="2953488"/>
            <a:ext cx="1102959" cy="1102959"/>
            <a:chOff x="0" y="0"/>
            <a:chExt cx="1913890" cy="1913890"/>
          </a:xfrm>
        </p:grpSpPr>
        <p:sp>
          <p:nvSpPr>
            <p:cNvPr id="15" name="Freeform 15"/>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6" name="Freeform 16"/>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7" name="Group 17"/>
          <p:cNvGrpSpPr/>
          <p:nvPr/>
        </p:nvGrpSpPr>
        <p:grpSpPr>
          <a:xfrm>
            <a:off x="5248535" y="2953488"/>
            <a:ext cx="1102959" cy="1102959"/>
            <a:chOff x="0" y="0"/>
            <a:chExt cx="1913890" cy="1913890"/>
          </a:xfrm>
        </p:grpSpPr>
        <p:sp>
          <p:nvSpPr>
            <p:cNvPr id="18" name="Freeform 18"/>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9" name="Freeform 19"/>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20" name="Group 20"/>
          <p:cNvGrpSpPr/>
          <p:nvPr/>
        </p:nvGrpSpPr>
        <p:grpSpPr>
          <a:xfrm>
            <a:off x="6351493" y="2953488"/>
            <a:ext cx="1102959" cy="1102959"/>
            <a:chOff x="0" y="0"/>
            <a:chExt cx="1913890" cy="1913890"/>
          </a:xfrm>
        </p:grpSpPr>
        <p:sp>
          <p:nvSpPr>
            <p:cNvPr id="21" name="Freeform 21"/>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22" name="Freeform 22"/>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sp>
        <p:nvSpPr>
          <p:cNvPr id="23" name="TextBox 23"/>
          <p:cNvSpPr txBox="1"/>
          <p:nvPr/>
        </p:nvSpPr>
        <p:spPr>
          <a:xfrm>
            <a:off x="4425898" y="3219226"/>
            <a:ext cx="545046" cy="514334"/>
          </a:xfrm>
          <a:prstGeom prst="rect">
            <a:avLst/>
          </a:prstGeom>
        </p:spPr>
        <p:txBody>
          <a:bodyPr lIns="0" tIns="0" rIns="0" bIns="0" rtlCol="0" anchor="t">
            <a:spAutoFit/>
          </a:bodyPr>
          <a:lstStyle/>
          <a:p>
            <a:pPr algn="l">
              <a:lnSpc>
                <a:spcPts val="4200"/>
              </a:lnSpc>
            </a:pPr>
            <a:r>
              <a:rPr lang="en-US" sz="3000">
                <a:solidFill>
                  <a:srgbClr val="000000"/>
                </a:solidFill>
                <a:latin typeface="Open Sans"/>
                <a:ea typeface="Open Sans"/>
                <a:cs typeface="Open Sans"/>
                <a:sym typeface="Open Sans"/>
              </a:rPr>
              <a:t>Bit</a:t>
            </a:r>
          </a:p>
        </p:txBody>
      </p:sp>
      <p:sp>
        <p:nvSpPr>
          <p:cNvPr id="24" name="TextBox 24"/>
          <p:cNvSpPr txBox="1"/>
          <p:nvPr/>
        </p:nvSpPr>
        <p:spPr>
          <a:xfrm>
            <a:off x="5528857" y="3219226"/>
            <a:ext cx="545046" cy="514334"/>
          </a:xfrm>
          <a:prstGeom prst="rect">
            <a:avLst/>
          </a:prstGeom>
        </p:spPr>
        <p:txBody>
          <a:bodyPr lIns="0" tIns="0" rIns="0" bIns="0" rtlCol="0" anchor="t">
            <a:spAutoFit/>
          </a:bodyPr>
          <a:lstStyle/>
          <a:p>
            <a:pPr algn="l">
              <a:lnSpc>
                <a:spcPts val="4200"/>
              </a:lnSpc>
            </a:pPr>
            <a:r>
              <a:rPr lang="en-US" sz="3000">
                <a:solidFill>
                  <a:srgbClr val="000000"/>
                </a:solidFill>
                <a:latin typeface="Open Sans"/>
                <a:ea typeface="Open Sans"/>
                <a:cs typeface="Open Sans"/>
                <a:sym typeface="Open Sans"/>
              </a:rPr>
              <a:t>Bit</a:t>
            </a:r>
          </a:p>
        </p:txBody>
      </p:sp>
      <p:sp>
        <p:nvSpPr>
          <p:cNvPr id="25" name="TextBox 25"/>
          <p:cNvSpPr txBox="1"/>
          <p:nvPr/>
        </p:nvSpPr>
        <p:spPr>
          <a:xfrm>
            <a:off x="6630450" y="3219226"/>
            <a:ext cx="545046" cy="514334"/>
          </a:xfrm>
          <a:prstGeom prst="rect">
            <a:avLst/>
          </a:prstGeom>
        </p:spPr>
        <p:txBody>
          <a:bodyPr lIns="0" tIns="0" rIns="0" bIns="0" rtlCol="0" anchor="t">
            <a:spAutoFit/>
          </a:bodyPr>
          <a:lstStyle/>
          <a:p>
            <a:pPr algn="l">
              <a:lnSpc>
                <a:spcPts val="4200"/>
              </a:lnSpc>
            </a:pPr>
            <a:r>
              <a:rPr lang="en-US" sz="3000">
                <a:solidFill>
                  <a:srgbClr val="000000"/>
                </a:solidFill>
                <a:latin typeface="Open Sans"/>
                <a:ea typeface="Open Sans"/>
                <a:cs typeface="Open Sans"/>
                <a:sym typeface="Open Sans"/>
              </a:rPr>
              <a:t>Bit</a:t>
            </a:r>
          </a:p>
        </p:txBody>
      </p:sp>
      <p:sp>
        <p:nvSpPr>
          <p:cNvPr id="26" name="TextBox 26"/>
          <p:cNvSpPr txBox="1"/>
          <p:nvPr/>
        </p:nvSpPr>
        <p:spPr>
          <a:xfrm>
            <a:off x="3914707" y="7542603"/>
            <a:ext cx="1564697" cy="913764"/>
          </a:xfrm>
          <a:prstGeom prst="rect">
            <a:avLst/>
          </a:prstGeom>
        </p:spPr>
        <p:txBody>
          <a:bodyPr lIns="0" tIns="0" rIns="0" bIns="0" rtlCol="0" anchor="t">
            <a:spAutoFit/>
          </a:bodyPr>
          <a:lstStyle/>
          <a:p>
            <a:pPr algn="ctr">
              <a:lnSpc>
                <a:spcPts val="3672"/>
              </a:lnSpc>
            </a:pPr>
            <a:r>
              <a:rPr lang="en-US" sz="2623">
                <a:solidFill>
                  <a:srgbClr val="000000"/>
                </a:solidFill>
                <a:latin typeface="Open Sans"/>
                <a:ea typeface="Open Sans"/>
                <a:cs typeface="Open Sans"/>
                <a:sym typeface="Open Sans"/>
              </a:rPr>
              <a:t>Negative flag</a:t>
            </a:r>
          </a:p>
        </p:txBody>
      </p:sp>
      <p:sp>
        <p:nvSpPr>
          <p:cNvPr id="27" name="TextBox 27"/>
          <p:cNvSpPr txBox="1"/>
          <p:nvPr/>
        </p:nvSpPr>
        <p:spPr>
          <a:xfrm>
            <a:off x="7901612" y="7109534"/>
            <a:ext cx="1909267" cy="913764"/>
          </a:xfrm>
          <a:prstGeom prst="rect">
            <a:avLst/>
          </a:prstGeom>
        </p:spPr>
        <p:txBody>
          <a:bodyPr lIns="0" tIns="0" rIns="0" bIns="0" rtlCol="0" anchor="t">
            <a:spAutoFit/>
          </a:bodyPr>
          <a:lstStyle/>
          <a:p>
            <a:pPr algn="ctr">
              <a:lnSpc>
                <a:spcPts val="3672"/>
              </a:lnSpc>
            </a:pPr>
            <a:r>
              <a:rPr lang="en-US" sz="2623">
                <a:solidFill>
                  <a:srgbClr val="000000"/>
                </a:solidFill>
                <a:latin typeface="Open Sans"/>
                <a:ea typeface="Open Sans"/>
                <a:cs typeface="Open Sans"/>
                <a:sym typeface="Open Sans"/>
              </a:rPr>
              <a:t>Overflow flag</a:t>
            </a:r>
          </a:p>
        </p:txBody>
      </p:sp>
      <p:sp>
        <p:nvSpPr>
          <p:cNvPr id="28" name="TextBox 28"/>
          <p:cNvSpPr txBox="1"/>
          <p:nvPr/>
        </p:nvSpPr>
        <p:spPr>
          <a:xfrm>
            <a:off x="638078" y="6391570"/>
            <a:ext cx="1862221" cy="1198658"/>
          </a:xfrm>
          <a:prstGeom prst="rect">
            <a:avLst/>
          </a:prstGeom>
        </p:spPr>
        <p:txBody>
          <a:bodyPr lIns="0" tIns="0" rIns="0" bIns="0" rtlCol="0" anchor="t">
            <a:spAutoFit/>
          </a:bodyPr>
          <a:lstStyle/>
          <a:p>
            <a:pPr algn="ctr">
              <a:lnSpc>
                <a:spcPts val="3239"/>
              </a:lnSpc>
            </a:pPr>
            <a:r>
              <a:rPr lang="en-US" sz="2313">
                <a:solidFill>
                  <a:srgbClr val="5E17EB"/>
                </a:solidFill>
                <a:latin typeface="Open Sans"/>
                <a:ea typeface="Open Sans"/>
                <a:cs typeface="Open Sans"/>
                <a:sym typeface="Open Sans"/>
              </a:rPr>
              <a:t>= set to 1 when there is a carry</a:t>
            </a:r>
          </a:p>
        </p:txBody>
      </p:sp>
      <p:sp>
        <p:nvSpPr>
          <p:cNvPr id="29" name="TextBox 29"/>
          <p:cNvSpPr txBox="1"/>
          <p:nvPr/>
        </p:nvSpPr>
        <p:spPr>
          <a:xfrm>
            <a:off x="3765945" y="8561142"/>
            <a:ext cx="1862221" cy="1198658"/>
          </a:xfrm>
          <a:prstGeom prst="rect">
            <a:avLst/>
          </a:prstGeom>
        </p:spPr>
        <p:txBody>
          <a:bodyPr lIns="0" tIns="0" rIns="0" bIns="0" rtlCol="0" anchor="t">
            <a:spAutoFit/>
          </a:bodyPr>
          <a:lstStyle/>
          <a:p>
            <a:pPr algn="ctr">
              <a:lnSpc>
                <a:spcPts val="3239"/>
              </a:lnSpc>
            </a:pPr>
            <a:r>
              <a:rPr lang="en-US" sz="2313">
                <a:solidFill>
                  <a:srgbClr val="5E17EB"/>
                </a:solidFill>
                <a:latin typeface="Open Sans"/>
                <a:ea typeface="Open Sans"/>
                <a:cs typeface="Open Sans"/>
                <a:sym typeface="Open Sans"/>
              </a:rPr>
              <a:t>= set to 1 if a result is negative</a:t>
            </a:r>
          </a:p>
        </p:txBody>
      </p:sp>
      <p:sp>
        <p:nvSpPr>
          <p:cNvPr id="30" name="TextBox 30"/>
          <p:cNvSpPr txBox="1"/>
          <p:nvPr/>
        </p:nvSpPr>
        <p:spPr>
          <a:xfrm>
            <a:off x="8147007" y="8128073"/>
            <a:ext cx="1862221" cy="1198658"/>
          </a:xfrm>
          <a:prstGeom prst="rect">
            <a:avLst/>
          </a:prstGeom>
        </p:spPr>
        <p:txBody>
          <a:bodyPr lIns="0" tIns="0" rIns="0" bIns="0" rtlCol="0" anchor="t">
            <a:spAutoFit/>
          </a:bodyPr>
          <a:lstStyle/>
          <a:p>
            <a:pPr algn="ctr">
              <a:lnSpc>
                <a:spcPts val="3239"/>
              </a:lnSpc>
            </a:pPr>
            <a:r>
              <a:rPr lang="en-US" sz="2313">
                <a:solidFill>
                  <a:srgbClr val="5E17EB"/>
                </a:solidFill>
                <a:latin typeface="Open Sans"/>
                <a:ea typeface="Open Sans"/>
                <a:cs typeface="Open Sans"/>
                <a:sym typeface="Open Sans"/>
              </a:rPr>
              <a:t>= set to 1 if overflow is detected</a:t>
            </a:r>
          </a:p>
        </p:txBody>
      </p:sp>
    </p:spTree>
  </p:cSld>
  <p:clrMapOvr>
    <a:masterClrMapping/>
  </p:clrMapOvr>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384809" y="1471456"/>
            <a:ext cx="9049620"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Computer Arithmetic </a:t>
            </a:r>
          </a:p>
        </p:txBody>
      </p:sp>
      <p:sp>
        <p:nvSpPr>
          <p:cNvPr id="8" name="TextBox 8"/>
          <p:cNvSpPr txBox="1"/>
          <p:nvPr/>
        </p:nvSpPr>
        <p:spPr>
          <a:xfrm>
            <a:off x="384809" y="2286755"/>
            <a:ext cx="16688043" cy="514334"/>
          </a:xfrm>
          <a:prstGeom prst="rect">
            <a:avLst/>
          </a:prstGeom>
        </p:spPr>
        <p:txBody>
          <a:bodyPr lIns="0" tIns="0" rIns="0" bIns="0" rtlCol="0" anchor="t">
            <a:spAutoFit/>
          </a:bodyPr>
          <a:lstStyle/>
          <a:p>
            <a:pPr algn="l">
              <a:lnSpc>
                <a:spcPts val="4200"/>
              </a:lnSpc>
            </a:pPr>
            <a:r>
              <a:rPr lang="en-US" sz="3000">
                <a:solidFill>
                  <a:srgbClr val="000000"/>
                </a:solidFill>
                <a:latin typeface="Open Sans"/>
                <a:ea typeface="Open Sans"/>
                <a:cs typeface="Open Sans"/>
                <a:sym typeface="Open Sans"/>
              </a:rPr>
              <a:t>Consider adding two positive two’s complement numbers:</a:t>
            </a:r>
          </a:p>
        </p:txBody>
      </p:sp>
      <p:grpSp>
        <p:nvGrpSpPr>
          <p:cNvPr id="9" name="Group 9"/>
          <p:cNvGrpSpPr/>
          <p:nvPr/>
        </p:nvGrpSpPr>
        <p:grpSpPr>
          <a:xfrm>
            <a:off x="12598386" y="5353251"/>
            <a:ext cx="1223278" cy="1223278"/>
            <a:chOff x="0" y="0"/>
            <a:chExt cx="1913890" cy="1913890"/>
          </a:xfrm>
        </p:grpSpPr>
        <p:sp>
          <p:nvSpPr>
            <p:cNvPr id="10" name="Freeform 10"/>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1" name="Freeform 11"/>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2" name="Group 12"/>
          <p:cNvGrpSpPr/>
          <p:nvPr/>
        </p:nvGrpSpPr>
        <p:grpSpPr>
          <a:xfrm>
            <a:off x="13821664" y="5353251"/>
            <a:ext cx="1223278" cy="1223278"/>
            <a:chOff x="0" y="0"/>
            <a:chExt cx="1913890" cy="1913890"/>
          </a:xfrm>
        </p:grpSpPr>
        <p:sp>
          <p:nvSpPr>
            <p:cNvPr id="13" name="Freeform 1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4" name="Freeform 1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5" name="Group 15"/>
          <p:cNvGrpSpPr/>
          <p:nvPr/>
        </p:nvGrpSpPr>
        <p:grpSpPr>
          <a:xfrm>
            <a:off x="15044942" y="5353251"/>
            <a:ext cx="1223278" cy="1223278"/>
            <a:chOff x="0" y="0"/>
            <a:chExt cx="1913890" cy="1913890"/>
          </a:xfrm>
        </p:grpSpPr>
        <p:sp>
          <p:nvSpPr>
            <p:cNvPr id="16" name="Freeform 1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7" name="Freeform 1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sp>
        <p:nvSpPr>
          <p:cNvPr id="18" name="TextBox 18"/>
          <p:cNvSpPr txBox="1"/>
          <p:nvPr/>
        </p:nvSpPr>
        <p:spPr>
          <a:xfrm>
            <a:off x="12909288" y="5644686"/>
            <a:ext cx="604504" cy="572680"/>
          </a:xfrm>
          <a:prstGeom prst="rect">
            <a:avLst/>
          </a:prstGeom>
        </p:spPr>
        <p:txBody>
          <a:bodyPr lIns="0" tIns="0" rIns="0" bIns="0" rtlCol="0" anchor="t">
            <a:spAutoFit/>
          </a:bodyPr>
          <a:lstStyle/>
          <a:p>
            <a:pPr algn="ctr">
              <a:lnSpc>
                <a:spcPts val="4658"/>
              </a:lnSpc>
            </a:pPr>
            <a:r>
              <a:rPr lang="en-US" sz="3327">
                <a:solidFill>
                  <a:srgbClr val="000000"/>
                </a:solidFill>
                <a:latin typeface="Open Sans"/>
                <a:ea typeface="Open Sans"/>
                <a:cs typeface="Open Sans"/>
                <a:sym typeface="Open Sans"/>
              </a:rPr>
              <a:t>bit</a:t>
            </a:r>
          </a:p>
        </p:txBody>
      </p:sp>
      <p:sp>
        <p:nvSpPr>
          <p:cNvPr id="19" name="TextBox 19"/>
          <p:cNvSpPr txBox="1"/>
          <p:nvPr/>
        </p:nvSpPr>
        <p:spPr>
          <a:xfrm>
            <a:off x="14132566" y="5644686"/>
            <a:ext cx="604504" cy="572680"/>
          </a:xfrm>
          <a:prstGeom prst="rect">
            <a:avLst/>
          </a:prstGeom>
        </p:spPr>
        <p:txBody>
          <a:bodyPr lIns="0" tIns="0" rIns="0" bIns="0" rtlCol="0" anchor="t">
            <a:spAutoFit/>
          </a:bodyPr>
          <a:lstStyle/>
          <a:p>
            <a:pPr algn="ctr">
              <a:lnSpc>
                <a:spcPts val="4658"/>
              </a:lnSpc>
            </a:pPr>
            <a:r>
              <a:rPr lang="en-US" sz="3327">
                <a:solidFill>
                  <a:srgbClr val="000000"/>
                </a:solidFill>
                <a:latin typeface="Open Sans"/>
                <a:ea typeface="Open Sans"/>
                <a:cs typeface="Open Sans"/>
                <a:sym typeface="Open Sans"/>
              </a:rPr>
              <a:t>bit</a:t>
            </a:r>
          </a:p>
        </p:txBody>
      </p:sp>
      <p:sp>
        <p:nvSpPr>
          <p:cNvPr id="20" name="TextBox 20"/>
          <p:cNvSpPr txBox="1"/>
          <p:nvPr/>
        </p:nvSpPr>
        <p:spPr>
          <a:xfrm>
            <a:off x="15354329" y="5644686"/>
            <a:ext cx="604504" cy="572680"/>
          </a:xfrm>
          <a:prstGeom prst="rect">
            <a:avLst/>
          </a:prstGeom>
        </p:spPr>
        <p:txBody>
          <a:bodyPr lIns="0" tIns="0" rIns="0" bIns="0" rtlCol="0" anchor="t">
            <a:spAutoFit/>
          </a:bodyPr>
          <a:lstStyle/>
          <a:p>
            <a:pPr algn="ctr">
              <a:lnSpc>
                <a:spcPts val="4658"/>
              </a:lnSpc>
            </a:pPr>
            <a:r>
              <a:rPr lang="en-US" sz="3327">
                <a:solidFill>
                  <a:srgbClr val="000000"/>
                </a:solidFill>
                <a:latin typeface="Open Sans"/>
                <a:ea typeface="Open Sans"/>
                <a:cs typeface="Open Sans"/>
                <a:sym typeface="Open Sans"/>
              </a:rPr>
              <a:t>bit</a:t>
            </a:r>
          </a:p>
        </p:txBody>
      </p:sp>
      <p:sp>
        <p:nvSpPr>
          <p:cNvPr id="21" name="TextBox 21"/>
          <p:cNvSpPr txBox="1"/>
          <p:nvPr/>
        </p:nvSpPr>
        <p:spPr>
          <a:xfrm>
            <a:off x="12925253" y="4043477"/>
            <a:ext cx="3016100" cy="526885"/>
          </a:xfrm>
          <a:prstGeom prst="rect">
            <a:avLst/>
          </a:prstGeom>
        </p:spPr>
        <p:txBody>
          <a:bodyPr lIns="0" tIns="0" rIns="0" bIns="0" rtlCol="0" anchor="t">
            <a:spAutoFit/>
          </a:bodyPr>
          <a:lstStyle/>
          <a:p>
            <a:pPr algn="ctr">
              <a:lnSpc>
                <a:spcPts val="4385"/>
              </a:lnSpc>
            </a:pPr>
            <a:r>
              <a:rPr lang="en-US" sz="3132" b="1">
                <a:solidFill>
                  <a:srgbClr val="FF1495"/>
                </a:solidFill>
                <a:latin typeface="Open Sans Bold"/>
                <a:ea typeface="Open Sans Bold"/>
                <a:cs typeface="Open Sans Bold"/>
                <a:sym typeface="Open Sans Bold"/>
              </a:rPr>
              <a:t>Status Register</a:t>
            </a:r>
          </a:p>
        </p:txBody>
      </p:sp>
      <p:sp>
        <p:nvSpPr>
          <p:cNvPr id="22" name="TextBox 22"/>
          <p:cNvSpPr txBox="1"/>
          <p:nvPr/>
        </p:nvSpPr>
        <p:spPr>
          <a:xfrm>
            <a:off x="3716128" y="5304916"/>
            <a:ext cx="6027493" cy="1394080"/>
          </a:xfrm>
          <a:prstGeom prst="rect">
            <a:avLst/>
          </a:prstGeom>
        </p:spPr>
        <p:txBody>
          <a:bodyPr lIns="0" tIns="0" rIns="0" bIns="0" rtlCol="0" anchor="t">
            <a:spAutoFit/>
          </a:bodyPr>
          <a:lstStyle/>
          <a:p>
            <a:pPr algn="l">
              <a:lnSpc>
                <a:spcPts val="11319"/>
              </a:lnSpc>
              <a:spcBef>
                <a:spcPct val="0"/>
              </a:spcBef>
            </a:pPr>
            <a:r>
              <a:rPr lang="en-US" sz="8085">
                <a:solidFill>
                  <a:srgbClr val="000000"/>
                </a:solidFill>
                <a:latin typeface="Open Sans"/>
                <a:ea typeface="Open Sans"/>
                <a:cs typeface="Open Sans"/>
                <a:sym typeface="Open Sans"/>
              </a:rPr>
              <a:t>00111011</a:t>
            </a:r>
          </a:p>
        </p:txBody>
      </p:sp>
      <p:sp>
        <p:nvSpPr>
          <p:cNvPr id="23" name="AutoShape 23"/>
          <p:cNvSpPr/>
          <p:nvPr/>
        </p:nvSpPr>
        <p:spPr>
          <a:xfrm>
            <a:off x="2366731" y="6665662"/>
            <a:ext cx="6239641" cy="33333"/>
          </a:xfrm>
          <a:prstGeom prst="line">
            <a:avLst/>
          </a:prstGeom>
          <a:ln w="66675" cap="rnd">
            <a:solidFill>
              <a:srgbClr val="000000"/>
            </a:solidFill>
            <a:prstDash val="solid"/>
            <a:headEnd type="none" w="sm" len="sm"/>
            <a:tailEnd type="none" w="sm" len="sm"/>
          </a:ln>
        </p:spPr>
        <p:txBody>
          <a:bodyPr/>
          <a:lstStyle/>
          <a:p>
            <a:endParaRPr lang="en-PH"/>
          </a:p>
        </p:txBody>
      </p:sp>
      <p:sp>
        <p:nvSpPr>
          <p:cNvPr id="24" name="AutoShape 24"/>
          <p:cNvSpPr/>
          <p:nvPr/>
        </p:nvSpPr>
        <p:spPr>
          <a:xfrm>
            <a:off x="2366391" y="8267819"/>
            <a:ext cx="6239981" cy="33333"/>
          </a:xfrm>
          <a:prstGeom prst="line">
            <a:avLst/>
          </a:prstGeom>
          <a:ln w="66675" cap="rnd">
            <a:solidFill>
              <a:srgbClr val="000000"/>
            </a:solidFill>
            <a:prstDash val="solid"/>
            <a:headEnd type="none" w="sm" len="sm"/>
            <a:tailEnd type="none" w="sm" len="sm"/>
          </a:ln>
        </p:spPr>
        <p:txBody>
          <a:bodyPr/>
          <a:lstStyle/>
          <a:p>
            <a:endParaRPr lang="en-PH"/>
          </a:p>
        </p:txBody>
      </p:sp>
      <p:sp>
        <p:nvSpPr>
          <p:cNvPr id="25" name="TextBox 25"/>
          <p:cNvSpPr txBox="1"/>
          <p:nvPr/>
        </p:nvSpPr>
        <p:spPr>
          <a:xfrm>
            <a:off x="3753066" y="4072761"/>
            <a:ext cx="5990555" cy="1394080"/>
          </a:xfrm>
          <a:prstGeom prst="rect">
            <a:avLst/>
          </a:prstGeom>
        </p:spPr>
        <p:txBody>
          <a:bodyPr lIns="0" tIns="0" rIns="0" bIns="0" rtlCol="0" anchor="t">
            <a:spAutoFit/>
          </a:bodyPr>
          <a:lstStyle/>
          <a:p>
            <a:pPr algn="l">
              <a:lnSpc>
                <a:spcPts val="11319"/>
              </a:lnSpc>
              <a:spcBef>
                <a:spcPct val="0"/>
              </a:spcBef>
            </a:pPr>
            <a:r>
              <a:rPr lang="en-US" sz="8085">
                <a:solidFill>
                  <a:srgbClr val="000000"/>
                </a:solidFill>
                <a:latin typeface="Open Sans"/>
                <a:ea typeface="Open Sans"/>
                <a:cs typeface="Open Sans"/>
                <a:sym typeface="Open Sans"/>
              </a:rPr>
              <a:t>01110011</a:t>
            </a:r>
          </a:p>
        </p:txBody>
      </p:sp>
      <p:sp>
        <p:nvSpPr>
          <p:cNvPr id="26" name="TextBox 26"/>
          <p:cNvSpPr txBox="1"/>
          <p:nvPr/>
        </p:nvSpPr>
        <p:spPr>
          <a:xfrm>
            <a:off x="2359674" y="5182449"/>
            <a:ext cx="811170" cy="1394080"/>
          </a:xfrm>
          <a:prstGeom prst="rect">
            <a:avLst/>
          </a:prstGeom>
        </p:spPr>
        <p:txBody>
          <a:bodyPr lIns="0" tIns="0" rIns="0" bIns="0" rtlCol="0" anchor="t">
            <a:spAutoFit/>
          </a:bodyPr>
          <a:lstStyle/>
          <a:p>
            <a:pPr algn="l">
              <a:lnSpc>
                <a:spcPts val="11319"/>
              </a:lnSpc>
              <a:spcBef>
                <a:spcPct val="0"/>
              </a:spcBef>
            </a:pPr>
            <a:r>
              <a:rPr lang="en-US" sz="8085">
                <a:solidFill>
                  <a:srgbClr val="000000"/>
                </a:solidFill>
                <a:latin typeface="Open Sans"/>
                <a:ea typeface="Open Sans"/>
                <a:cs typeface="Open Sans"/>
                <a:sym typeface="Open Sans"/>
              </a:rPr>
              <a:t>+</a:t>
            </a:r>
          </a:p>
        </p:txBody>
      </p:sp>
      <p:sp>
        <p:nvSpPr>
          <p:cNvPr id="27" name="TextBox 27"/>
          <p:cNvSpPr txBox="1"/>
          <p:nvPr/>
        </p:nvSpPr>
        <p:spPr>
          <a:xfrm>
            <a:off x="3017622" y="6709787"/>
            <a:ext cx="5492945" cy="1385316"/>
          </a:xfrm>
          <a:prstGeom prst="rect">
            <a:avLst/>
          </a:prstGeom>
        </p:spPr>
        <p:txBody>
          <a:bodyPr lIns="0" tIns="0" rIns="0" bIns="0" rtlCol="0" anchor="t">
            <a:spAutoFit/>
          </a:bodyPr>
          <a:lstStyle/>
          <a:p>
            <a:pPr algn="r">
              <a:lnSpc>
                <a:spcPts val="11318"/>
              </a:lnSpc>
              <a:spcBef>
                <a:spcPct val="0"/>
              </a:spcBef>
            </a:pPr>
            <a:r>
              <a:rPr lang="en-US" sz="8084">
                <a:solidFill>
                  <a:srgbClr val="000000"/>
                </a:solidFill>
                <a:latin typeface="Open Sans"/>
                <a:ea typeface="Open Sans"/>
                <a:cs typeface="Open Sans"/>
                <a:sym typeface="Open Sans"/>
              </a:rPr>
              <a:t>10101110</a:t>
            </a:r>
          </a:p>
        </p:txBody>
      </p:sp>
      <p:sp>
        <p:nvSpPr>
          <p:cNvPr id="28" name="TextBox 28"/>
          <p:cNvSpPr txBox="1"/>
          <p:nvPr/>
        </p:nvSpPr>
        <p:spPr>
          <a:xfrm>
            <a:off x="7439958" y="3810738"/>
            <a:ext cx="265177" cy="522628"/>
          </a:xfrm>
          <a:prstGeom prst="rect">
            <a:avLst/>
          </a:prstGeom>
        </p:spPr>
        <p:txBody>
          <a:bodyPr lIns="0" tIns="0" rIns="0" bIns="0" rtlCol="0" anchor="t">
            <a:spAutoFit/>
          </a:bodyPr>
          <a:lstStyle/>
          <a:p>
            <a:pPr algn="l">
              <a:lnSpc>
                <a:spcPts val="4306"/>
              </a:lnSpc>
              <a:spcBef>
                <a:spcPct val="0"/>
              </a:spcBef>
            </a:pPr>
            <a:r>
              <a:rPr lang="en-US" sz="3076" i="1">
                <a:solidFill>
                  <a:srgbClr val="000000"/>
                </a:solidFill>
                <a:latin typeface="Open Sans Italics"/>
                <a:ea typeface="Open Sans Italics"/>
                <a:cs typeface="Open Sans Italics"/>
                <a:sym typeface="Open Sans Italics"/>
              </a:rPr>
              <a:t>1</a:t>
            </a:r>
          </a:p>
        </p:txBody>
      </p:sp>
      <p:sp>
        <p:nvSpPr>
          <p:cNvPr id="29" name="TextBox 29"/>
          <p:cNvSpPr txBox="1"/>
          <p:nvPr/>
        </p:nvSpPr>
        <p:spPr>
          <a:xfrm>
            <a:off x="6859283" y="3810738"/>
            <a:ext cx="265177" cy="522628"/>
          </a:xfrm>
          <a:prstGeom prst="rect">
            <a:avLst/>
          </a:prstGeom>
        </p:spPr>
        <p:txBody>
          <a:bodyPr lIns="0" tIns="0" rIns="0" bIns="0" rtlCol="0" anchor="t">
            <a:spAutoFit/>
          </a:bodyPr>
          <a:lstStyle/>
          <a:p>
            <a:pPr algn="l">
              <a:lnSpc>
                <a:spcPts val="4306"/>
              </a:lnSpc>
              <a:spcBef>
                <a:spcPct val="0"/>
              </a:spcBef>
            </a:pPr>
            <a:r>
              <a:rPr lang="en-US" sz="3076" i="1">
                <a:solidFill>
                  <a:srgbClr val="000000"/>
                </a:solidFill>
                <a:latin typeface="Open Sans Italics"/>
                <a:ea typeface="Open Sans Italics"/>
                <a:cs typeface="Open Sans Italics"/>
                <a:sym typeface="Open Sans Italics"/>
              </a:rPr>
              <a:t>1</a:t>
            </a:r>
          </a:p>
        </p:txBody>
      </p:sp>
      <p:sp>
        <p:nvSpPr>
          <p:cNvPr id="30" name="TextBox 30"/>
          <p:cNvSpPr txBox="1"/>
          <p:nvPr/>
        </p:nvSpPr>
        <p:spPr>
          <a:xfrm>
            <a:off x="5052964" y="3810738"/>
            <a:ext cx="265177" cy="522628"/>
          </a:xfrm>
          <a:prstGeom prst="rect">
            <a:avLst/>
          </a:prstGeom>
        </p:spPr>
        <p:txBody>
          <a:bodyPr lIns="0" tIns="0" rIns="0" bIns="0" rtlCol="0" anchor="t">
            <a:spAutoFit/>
          </a:bodyPr>
          <a:lstStyle/>
          <a:p>
            <a:pPr algn="l">
              <a:lnSpc>
                <a:spcPts val="4306"/>
              </a:lnSpc>
              <a:spcBef>
                <a:spcPct val="0"/>
              </a:spcBef>
            </a:pPr>
            <a:r>
              <a:rPr lang="en-US" sz="3076" i="1">
                <a:solidFill>
                  <a:srgbClr val="000000"/>
                </a:solidFill>
                <a:latin typeface="Open Sans Italics"/>
                <a:ea typeface="Open Sans Italics"/>
                <a:cs typeface="Open Sans Italics"/>
                <a:sym typeface="Open Sans Italics"/>
              </a:rPr>
              <a:t>1</a:t>
            </a:r>
          </a:p>
        </p:txBody>
      </p:sp>
      <p:sp>
        <p:nvSpPr>
          <p:cNvPr id="31" name="TextBox 31"/>
          <p:cNvSpPr txBox="1"/>
          <p:nvPr/>
        </p:nvSpPr>
        <p:spPr>
          <a:xfrm>
            <a:off x="4502037" y="3810738"/>
            <a:ext cx="265177" cy="522628"/>
          </a:xfrm>
          <a:prstGeom prst="rect">
            <a:avLst/>
          </a:prstGeom>
        </p:spPr>
        <p:txBody>
          <a:bodyPr lIns="0" tIns="0" rIns="0" bIns="0" rtlCol="0" anchor="t">
            <a:spAutoFit/>
          </a:bodyPr>
          <a:lstStyle/>
          <a:p>
            <a:pPr algn="l">
              <a:lnSpc>
                <a:spcPts val="4306"/>
              </a:lnSpc>
              <a:spcBef>
                <a:spcPct val="0"/>
              </a:spcBef>
            </a:pPr>
            <a:r>
              <a:rPr lang="en-US" sz="3076" i="1">
                <a:solidFill>
                  <a:srgbClr val="000000"/>
                </a:solidFill>
                <a:latin typeface="Open Sans Italics"/>
                <a:ea typeface="Open Sans Italics"/>
                <a:cs typeface="Open Sans Italics"/>
                <a:sym typeface="Open Sans Italics"/>
              </a:rPr>
              <a:t>1</a:t>
            </a:r>
          </a:p>
        </p:txBody>
      </p:sp>
      <p:sp>
        <p:nvSpPr>
          <p:cNvPr id="32" name="TextBox 32"/>
          <p:cNvSpPr txBox="1"/>
          <p:nvPr/>
        </p:nvSpPr>
        <p:spPr>
          <a:xfrm>
            <a:off x="3923935" y="3810738"/>
            <a:ext cx="265177" cy="522628"/>
          </a:xfrm>
          <a:prstGeom prst="rect">
            <a:avLst/>
          </a:prstGeom>
        </p:spPr>
        <p:txBody>
          <a:bodyPr lIns="0" tIns="0" rIns="0" bIns="0" rtlCol="0" anchor="t">
            <a:spAutoFit/>
          </a:bodyPr>
          <a:lstStyle/>
          <a:p>
            <a:pPr algn="l">
              <a:lnSpc>
                <a:spcPts val="4306"/>
              </a:lnSpc>
              <a:spcBef>
                <a:spcPct val="0"/>
              </a:spcBef>
            </a:pPr>
            <a:r>
              <a:rPr lang="en-US" sz="3076" i="1">
                <a:solidFill>
                  <a:srgbClr val="000000"/>
                </a:solidFill>
                <a:latin typeface="Open Sans Italics"/>
                <a:ea typeface="Open Sans Italics"/>
                <a:cs typeface="Open Sans Italics"/>
                <a:sym typeface="Open Sans Italics"/>
              </a:rPr>
              <a:t>1</a:t>
            </a:r>
          </a:p>
        </p:txBody>
      </p:sp>
      <p:sp>
        <p:nvSpPr>
          <p:cNvPr id="33" name="TextBox 33"/>
          <p:cNvSpPr txBox="1"/>
          <p:nvPr/>
        </p:nvSpPr>
        <p:spPr>
          <a:xfrm>
            <a:off x="8311974" y="4422139"/>
            <a:ext cx="1517606" cy="657225"/>
          </a:xfrm>
          <a:prstGeom prst="rect">
            <a:avLst/>
          </a:prstGeom>
        </p:spPr>
        <p:txBody>
          <a:bodyPr lIns="0" tIns="0" rIns="0" bIns="0" rtlCol="0" anchor="t">
            <a:spAutoFit/>
          </a:bodyPr>
          <a:lstStyle/>
          <a:p>
            <a:pPr algn="ctr">
              <a:lnSpc>
                <a:spcPts val="5400"/>
              </a:lnSpc>
            </a:pPr>
            <a:r>
              <a:rPr lang="en-US" sz="3000" b="1">
                <a:solidFill>
                  <a:srgbClr val="642EC7"/>
                </a:solidFill>
                <a:latin typeface="Poppins Bold"/>
                <a:ea typeface="Poppins Bold"/>
                <a:cs typeface="Poppins Bold"/>
                <a:sym typeface="Poppins Bold"/>
              </a:rPr>
              <a:t>= 115</a:t>
            </a:r>
          </a:p>
        </p:txBody>
      </p:sp>
      <p:sp>
        <p:nvSpPr>
          <p:cNvPr id="34" name="TextBox 34"/>
          <p:cNvSpPr txBox="1"/>
          <p:nvPr/>
        </p:nvSpPr>
        <p:spPr>
          <a:xfrm>
            <a:off x="8309206" y="5654293"/>
            <a:ext cx="1517606" cy="657225"/>
          </a:xfrm>
          <a:prstGeom prst="rect">
            <a:avLst/>
          </a:prstGeom>
        </p:spPr>
        <p:txBody>
          <a:bodyPr lIns="0" tIns="0" rIns="0" bIns="0" rtlCol="0" anchor="t">
            <a:spAutoFit/>
          </a:bodyPr>
          <a:lstStyle/>
          <a:p>
            <a:pPr algn="ctr">
              <a:lnSpc>
                <a:spcPts val="5400"/>
              </a:lnSpc>
            </a:pPr>
            <a:r>
              <a:rPr lang="en-US" sz="3000" b="1">
                <a:solidFill>
                  <a:srgbClr val="642EC7"/>
                </a:solidFill>
                <a:latin typeface="Poppins Bold"/>
                <a:ea typeface="Poppins Bold"/>
                <a:cs typeface="Poppins Bold"/>
                <a:sym typeface="Poppins Bold"/>
              </a:rPr>
              <a:t>= 115</a:t>
            </a:r>
          </a:p>
        </p:txBody>
      </p:sp>
      <p:sp>
        <p:nvSpPr>
          <p:cNvPr id="35" name="TextBox 35"/>
          <p:cNvSpPr txBox="1"/>
          <p:nvPr/>
        </p:nvSpPr>
        <p:spPr>
          <a:xfrm>
            <a:off x="8452516" y="7054782"/>
            <a:ext cx="1517606" cy="657225"/>
          </a:xfrm>
          <a:prstGeom prst="rect">
            <a:avLst/>
          </a:prstGeom>
        </p:spPr>
        <p:txBody>
          <a:bodyPr lIns="0" tIns="0" rIns="0" bIns="0" rtlCol="0" anchor="t">
            <a:spAutoFit/>
          </a:bodyPr>
          <a:lstStyle/>
          <a:p>
            <a:pPr algn="ctr">
              <a:lnSpc>
                <a:spcPts val="5400"/>
              </a:lnSpc>
            </a:pPr>
            <a:r>
              <a:rPr lang="en-US" sz="3000" b="1">
                <a:solidFill>
                  <a:srgbClr val="642EC7"/>
                </a:solidFill>
                <a:latin typeface="Poppins Bold"/>
                <a:ea typeface="Poppins Bold"/>
                <a:cs typeface="Poppins Bold"/>
                <a:sym typeface="Poppins Bold"/>
              </a:rPr>
              <a:t>= - 82</a:t>
            </a:r>
          </a:p>
        </p:txBody>
      </p:sp>
      <p:sp>
        <p:nvSpPr>
          <p:cNvPr id="36" name="TextBox 36"/>
          <p:cNvSpPr txBox="1"/>
          <p:nvPr/>
        </p:nvSpPr>
        <p:spPr>
          <a:xfrm>
            <a:off x="12909288" y="4785793"/>
            <a:ext cx="461580" cy="529991"/>
          </a:xfrm>
          <a:prstGeom prst="rect">
            <a:avLst/>
          </a:prstGeom>
        </p:spPr>
        <p:txBody>
          <a:bodyPr lIns="0" tIns="0" rIns="0" bIns="0" rtlCol="0" anchor="t">
            <a:spAutoFit/>
          </a:bodyPr>
          <a:lstStyle/>
          <a:p>
            <a:pPr algn="ctr">
              <a:lnSpc>
                <a:spcPts val="4385"/>
              </a:lnSpc>
            </a:pPr>
            <a:r>
              <a:rPr lang="en-US" sz="3132" b="1">
                <a:solidFill>
                  <a:srgbClr val="5E17EB"/>
                </a:solidFill>
                <a:latin typeface="Open Sans Bold"/>
                <a:ea typeface="Open Sans Bold"/>
                <a:cs typeface="Open Sans Bold"/>
                <a:sym typeface="Open Sans Bold"/>
              </a:rPr>
              <a:t>C</a:t>
            </a:r>
          </a:p>
        </p:txBody>
      </p:sp>
      <p:sp>
        <p:nvSpPr>
          <p:cNvPr id="37" name="TextBox 37"/>
          <p:cNvSpPr txBox="1"/>
          <p:nvPr/>
        </p:nvSpPr>
        <p:spPr>
          <a:xfrm>
            <a:off x="14186548" y="4785793"/>
            <a:ext cx="461580" cy="529991"/>
          </a:xfrm>
          <a:prstGeom prst="rect">
            <a:avLst/>
          </a:prstGeom>
        </p:spPr>
        <p:txBody>
          <a:bodyPr lIns="0" tIns="0" rIns="0" bIns="0" rtlCol="0" anchor="t">
            <a:spAutoFit/>
          </a:bodyPr>
          <a:lstStyle/>
          <a:p>
            <a:pPr algn="ctr">
              <a:lnSpc>
                <a:spcPts val="4385"/>
              </a:lnSpc>
            </a:pPr>
            <a:r>
              <a:rPr lang="en-US" sz="3132" b="1">
                <a:solidFill>
                  <a:srgbClr val="5E17EB"/>
                </a:solidFill>
                <a:latin typeface="Open Sans Bold"/>
                <a:ea typeface="Open Sans Bold"/>
                <a:cs typeface="Open Sans Bold"/>
                <a:sym typeface="Open Sans Bold"/>
              </a:rPr>
              <a:t>N</a:t>
            </a:r>
          </a:p>
        </p:txBody>
      </p:sp>
      <p:sp>
        <p:nvSpPr>
          <p:cNvPr id="38" name="TextBox 38"/>
          <p:cNvSpPr txBox="1"/>
          <p:nvPr/>
        </p:nvSpPr>
        <p:spPr>
          <a:xfrm>
            <a:off x="15425792" y="4793614"/>
            <a:ext cx="461580" cy="529991"/>
          </a:xfrm>
          <a:prstGeom prst="rect">
            <a:avLst/>
          </a:prstGeom>
        </p:spPr>
        <p:txBody>
          <a:bodyPr lIns="0" tIns="0" rIns="0" bIns="0" rtlCol="0" anchor="t">
            <a:spAutoFit/>
          </a:bodyPr>
          <a:lstStyle/>
          <a:p>
            <a:pPr algn="ctr">
              <a:lnSpc>
                <a:spcPts val="4385"/>
              </a:lnSpc>
            </a:pPr>
            <a:r>
              <a:rPr lang="en-US" sz="3132" b="1">
                <a:solidFill>
                  <a:srgbClr val="5E17EB"/>
                </a:solidFill>
                <a:latin typeface="Open Sans Bold"/>
                <a:ea typeface="Open Sans Bold"/>
                <a:cs typeface="Open Sans Bold"/>
                <a:sym typeface="Open Sans Bold"/>
              </a:rPr>
              <a:t>V</a:t>
            </a:r>
          </a:p>
        </p:txBody>
      </p:sp>
      <p:sp>
        <p:nvSpPr>
          <p:cNvPr id="39" name="TextBox 39"/>
          <p:cNvSpPr txBox="1"/>
          <p:nvPr/>
        </p:nvSpPr>
        <p:spPr>
          <a:xfrm>
            <a:off x="12813210" y="6675182"/>
            <a:ext cx="3455010" cy="1401418"/>
          </a:xfrm>
          <a:prstGeom prst="rect">
            <a:avLst/>
          </a:prstGeom>
        </p:spPr>
        <p:txBody>
          <a:bodyPr lIns="0" tIns="0" rIns="0" bIns="0" rtlCol="0" anchor="t">
            <a:spAutoFit/>
          </a:bodyPr>
          <a:lstStyle/>
          <a:p>
            <a:pPr algn="l">
              <a:lnSpc>
                <a:spcPts val="3704"/>
              </a:lnSpc>
            </a:pPr>
            <a:r>
              <a:rPr lang="en-US" sz="2646">
                <a:solidFill>
                  <a:srgbClr val="000000"/>
                </a:solidFill>
                <a:latin typeface="Open Sans"/>
                <a:ea typeface="Open Sans"/>
                <a:cs typeface="Open Sans"/>
                <a:sym typeface="Open Sans"/>
              </a:rPr>
              <a:t>We need the status register to detect this impossibility!</a:t>
            </a:r>
          </a:p>
        </p:txBody>
      </p:sp>
      <p:sp>
        <p:nvSpPr>
          <p:cNvPr id="40" name="TextBox 40"/>
          <p:cNvSpPr txBox="1"/>
          <p:nvPr/>
        </p:nvSpPr>
        <p:spPr>
          <a:xfrm>
            <a:off x="957731" y="-9525"/>
            <a:ext cx="7689422" cy="998317"/>
          </a:xfrm>
          <a:prstGeom prst="rect">
            <a:avLst/>
          </a:prstGeom>
        </p:spPr>
        <p:txBody>
          <a:bodyPr lIns="0" tIns="0" rIns="0" bIns="0" rtlCol="0" anchor="t">
            <a:spAutoFit/>
          </a:bodyPr>
          <a:lstStyle/>
          <a:p>
            <a:pPr marL="0" lvl="0" indent="0" algn="l">
              <a:lnSpc>
                <a:spcPts val="3760"/>
              </a:lnSpc>
              <a:spcBef>
                <a:spcPct val="0"/>
              </a:spcBef>
            </a:pPr>
            <a:r>
              <a:rPr lang="en-US" sz="3357" b="1" spc="-100">
                <a:solidFill>
                  <a:srgbClr val="FFFFFF"/>
                </a:solidFill>
                <a:latin typeface="Poppins Bold"/>
                <a:ea typeface="Poppins Bold"/>
                <a:cs typeface="Poppins Bold"/>
                <a:sym typeface="Poppins Bold"/>
              </a:rPr>
              <a:t>6.7 Arithmetic Operations in Computing</a:t>
            </a:r>
          </a:p>
        </p:txBody>
      </p:sp>
    </p:spTree>
  </p:cSld>
  <p:clrMapOvr>
    <a:masterClrMapping/>
  </p:clrMapOvr>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384809" y="1471456"/>
            <a:ext cx="9049620"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Computer Arithmetic </a:t>
            </a:r>
          </a:p>
        </p:txBody>
      </p:sp>
      <p:sp>
        <p:nvSpPr>
          <p:cNvPr id="8" name="TextBox 8"/>
          <p:cNvSpPr txBox="1"/>
          <p:nvPr/>
        </p:nvSpPr>
        <p:spPr>
          <a:xfrm>
            <a:off x="384809" y="2286755"/>
            <a:ext cx="16688043" cy="514334"/>
          </a:xfrm>
          <a:prstGeom prst="rect">
            <a:avLst/>
          </a:prstGeom>
        </p:spPr>
        <p:txBody>
          <a:bodyPr lIns="0" tIns="0" rIns="0" bIns="0" rtlCol="0" anchor="t">
            <a:spAutoFit/>
          </a:bodyPr>
          <a:lstStyle/>
          <a:p>
            <a:pPr algn="l">
              <a:lnSpc>
                <a:spcPts val="4200"/>
              </a:lnSpc>
            </a:pPr>
            <a:r>
              <a:rPr lang="en-US" sz="3000">
                <a:solidFill>
                  <a:srgbClr val="000000"/>
                </a:solidFill>
                <a:latin typeface="Open Sans"/>
                <a:ea typeface="Open Sans"/>
                <a:cs typeface="Open Sans"/>
                <a:sym typeface="Open Sans"/>
              </a:rPr>
              <a:t>Consider adding two positive two’s complement numbers:</a:t>
            </a:r>
          </a:p>
        </p:txBody>
      </p:sp>
      <p:grpSp>
        <p:nvGrpSpPr>
          <p:cNvPr id="9" name="Group 9"/>
          <p:cNvGrpSpPr/>
          <p:nvPr/>
        </p:nvGrpSpPr>
        <p:grpSpPr>
          <a:xfrm>
            <a:off x="12598386" y="5353251"/>
            <a:ext cx="1223278" cy="1223278"/>
            <a:chOff x="0" y="0"/>
            <a:chExt cx="1913890" cy="1913890"/>
          </a:xfrm>
        </p:grpSpPr>
        <p:sp>
          <p:nvSpPr>
            <p:cNvPr id="10" name="Freeform 10"/>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1" name="Freeform 11"/>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2" name="Group 12"/>
          <p:cNvGrpSpPr/>
          <p:nvPr/>
        </p:nvGrpSpPr>
        <p:grpSpPr>
          <a:xfrm>
            <a:off x="13821664" y="5353251"/>
            <a:ext cx="1223278" cy="1223278"/>
            <a:chOff x="0" y="0"/>
            <a:chExt cx="1913890" cy="1913890"/>
          </a:xfrm>
        </p:grpSpPr>
        <p:sp>
          <p:nvSpPr>
            <p:cNvPr id="13" name="Freeform 1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4" name="Freeform 1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5" name="Group 15"/>
          <p:cNvGrpSpPr/>
          <p:nvPr/>
        </p:nvGrpSpPr>
        <p:grpSpPr>
          <a:xfrm>
            <a:off x="15044942" y="5353251"/>
            <a:ext cx="1223278" cy="1223278"/>
            <a:chOff x="0" y="0"/>
            <a:chExt cx="1913890" cy="1913890"/>
          </a:xfrm>
        </p:grpSpPr>
        <p:sp>
          <p:nvSpPr>
            <p:cNvPr id="16" name="Freeform 1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7" name="Freeform 1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sp>
        <p:nvSpPr>
          <p:cNvPr id="18" name="TextBox 18"/>
          <p:cNvSpPr txBox="1"/>
          <p:nvPr/>
        </p:nvSpPr>
        <p:spPr>
          <a:xfrm>
            <a:off x="12909288" y="5644686"/>
            <a:ext cx="604504" cy="572680"/>
          </a:xfrm>
          <a:prstGeom prst="rect">
            <a:avLst/>
          </a:prstGeom>
        </p:spPr>
        <p:txBody>
          <a:bodyPr lIns="0" tIns="0" rIns="0" bIns="0" rtlCol="0" anchor="t">
            <a:spAutoFit/>
          </a:bodyPr>
          <a:lstStyle/>
          <a:p>
            <a:pPr algn="ctr">
              <a:lnSpc>
                <a:spcPts val="4658"/>
              </a:lnSpc>
            </a:pPr>
            <a:r>
              <a:rPr lang="en-US" sz="3327">
                <a:solidFill>
                  <a:srgbClr val="000000"/>
                </a:solidFill>
                <a:latin typeface="Open Sans"/>
                <a:ea typeface="Open Sans"/>
                <a:cs typeface="Open Sans"/>
                <a:sym typeface="Open Sans"/>
              </a:rPr>
              <a:t>1</a:t>
            </a:r>
          </a:p>
        </p:txBody>
      </p:sp>
      <p:sp>
        <p:nvSpPr>
          <p:cNvPr id="19" name="TextBox 19"/>
          <p:cNvSpPr txBox="1"/>
          <p:nvPr/>
        </p:nvSpPr>
        <p:spPr>
          <a:xfrm>
            <a:off x="14132566" y="5644686"/>
            <a:ext cx="604504" cy="572680"/>
          </a:xfrm>
          <a:prstGeom prst="rect">
            <a:avLst/>
          </a:prstGeom>
        </p:spPr>
        <p:txBody>
          <a:bodyPr lIns="0" tIns="0" rIns="0" bIns="0" rtlCol="0" anchor="t">
            <a:spAutoFit/>
          </a:bodyPr>
          <a:lstStyle/>
          <a:p>
            <a:pPr algn="ctr">
              <a:lnSpc>
                <a:spcPts val="4658"/>
              </a:lnSpc>
            </a:pPr>
            <a:r>
              <a:rPr lang="en-US" sz="3327">
                <a:solidFill>
                  <a:srgbClr val="000000"/>
                </a:solidFill>
                <a:latin typeface="Open Sans"/>
                <a:ea typeface="Open Sans"/>
                <a:cs typeface="Open Sans"/>
                <a:sym typeface="Open Sans"/>
              </a:rPr>
              <a:t>bit</a:t>
            </a:r>
          </a:p>
        </p:txBody>
      </p:sp>
      <p:sp>
        <p:nvSpPr>
          <p:cNvPr id="20" name="TextBox 20"/>
          <p:cNvSpPr txBox="1"/>
          <p:nvPr/>
        </p:nvSpPr>
        <p:spPr>
          <a:xfrm>
            <a:off x="15354329" y="5644686"/>
            <a:ext cx="604504" cy="572680"/>
          </a:xfrm>
          <a:prstGeom prst="rect">
            <a:avLst/>
          </a:prstGeom>
        </p:spPr>
        <p:txBody>
          <a:bodyPr lIns="0" tIns="0" rIns="0" bIns="0" rtlCol="0" anchor="t">
            <a:spAutoFit/>
          </a:bodyPr>
          <a:lstStyle/>
          <a:p>
            <a:pPr algn="ctr">
              <a:lnSpc>
                <a:spcPts val="4658"/>
              </a:lnSpc>
            </a:pPr>
            <a:r>
              <a:rPr lang="en-US" sz="3327">
                <a:solidFill>
                  <a:srgbClr val="000000"/>
                </a:solidFill>
                <a:latin typeface="Open Sans"/>
                <a:ea typeface="Open Sans"/>
                <a:cs typeface="Open Sans"/>
                <a:sym typeface="Open Sans"/>
              </a:rPr>
              <a:t>bit</a:t>
            </a:r>
          </a:p>
        </p:txBody>
      </p:sp>
      <p:sp>
        <p:nvSpPr>
          <p:cNvPr id="21" name="TextBox 21"/>
          <p:cNvSpPr txBox="1"/>
          <p:nvPr/>
        </p:nvSpPr>
        <p:spPr>
          <a:xfrm>
            <a:off x="12925253" y="4043477"/>
            <a:ext cx="3016100" cy="526885"/>
          </a:xfrm>
          <a:prstGeom prst="rect">
            <a:avLst/>
          </a:prstGeom>
        </p:spPr>
        <p:txBody>
          <a:bodyPr lIns="0" tIns="0" rIns="0" bIns="0" rtlCol="0" anchor="t">
            <a:spAutoFit/>
          </a:bodyPr>
          <a:lstStyle/>
          <a:p>
            <a:pPr algn="ctr">
              <a:lnSpc>
                <a:spcPts val="4385"/>
              </a:lnSpc>
            </a:pPr>
            <a:r>
              <a:rPr lang="en-US" sz="3132" b="1">
                <a:solidFill>
                  <a:srgbClr val="FF1495"/>
                </a:solidFill>
                <a:latin typeface="Open Sans Bold"/>
                <a:ea typeface="Open Sans Bold"/>
                <a:cs typeface="Open Sans Bold"/>
                <a:sym typeface="Open Sans Bold"/>
              </a:rPr>
              <a:t>Status Register</a:t>
            </a:r>
          </a:p>
        </p:txBody>
      </p:sp>
      <p:sp>
        <p:nvSpPr>
          <p:cNvPr id="22" name="TextBox 22"/>
          <p:cNvSpPr txBox="1"/>
          <p:nvPr/>
        </p:nvSpPr>
        <p:spPr>
          <a:xfrm>
            <a:off x="3716128" y="5304916"/>
            <a:ext cx="6027493" cy="1394080"/>
          </a:xfrm>
          <a:prstGeom prst="rect">
            <a:avLst/>
          </a:prstGeom>
        </p:spPr>
        <p:txBody>
          <a:bodyPr lIns="0" tIns="0" rIns="0" bIns="0" rtlCol="0" anchor="t">
            <a:spAutoFit/>
          </a:bodyPr>
          <a:lstStyle/>
          <a:p>
            <a:pPr algn="l">
              <a:lnSpc>
                <a:spcPts val="11319"/>
              </a:lnSpc>
              <a:spcBef>
                <a:spcPct val="0"/>
              </a:spcBef>
            </a:pPr>
            <a:r>
              <a:rPr lang="en-US" sz="8085">
                <a:solidFill>
                  <a:srgbClr val="000000"/>
                </a:solidFill>
                <a:latin typeface="Open Sans"/>
                <a:ea typeface="Open Sans"/>
                <a:cs typeface="Open Sans"/>
                <a:sym typeface="Open Sans"/>
              </a:rPr>
              <a:t>00111011</a:t>
            </a:r>
          </a:p>
        </p:txBody>
      </p:sp>
      <p:sp>
        <p:nvSpPr>
          <p:cNvPr id="23" name="AutoShape 23"/>
          <p:cNvSpPr/>
          <p:nvPr/>
        </p:nvSpPr>
        <p:spPr>
          <a:xfrm>
            <a:off x="2366731" y="6665662"/>
            <a:ext cx="6239641" cy="33333"/>
          </a:xfrm>
          <a:prstGeom prst="line">
            <a:avLst/>
          </a:prstGeom>
          <a:ln w="66675" cap="rnd">
            <a:solidFill>
              <a:srgbClr val="000000"/>
            </a:solidFill>
            <a:prstDash val="solid"/>
            <a:headEnd type="none" w="sm" len="sm"/>
            <a:tailEnd type="none" w="sm" len="sm"/>
          </a:ln>
        </p:spPr>
        <p:txBody>
          <a:bodyPr/>
          <a:lstStyle/>
          <a:p>
            <a:endParaRPr lang="en-PH"/>
          </a:p>
        </p:txBody>
      </p:sp>
      <p:sp>
        <p:nvSpPr>
          <p:cNvPr id="24" name="AutoShape 24"/>
          <p:cNvSpPr/>
          <p:nvPr/>
        </p:nvSpPr>
        <p:spPr>
          <a:xfrm>
            <a:off x="2366391" y="8267819"/>
            <a:ext cx="6239981" cy="33333"/>
          </a:xfrm>
          <a:prstGeom prst="line">
            <a:avLst/>
          </a:prstGeom>
          <a:ln w="66675" cap="rnd">
            <a:solidFill>
              <a:srgbClr val="000000"/>
            </a:solidFill>
            <a:prstDash val="solid"/>
            <a:headEnd type="none" w="sm" len="sm"/>
            <a:tailEnd type="none" w="sm" len="sm"/>
          </a:ln>
        </p:spPr>
        <p:txBody>
          <a:bodyPr/>
          <a:lstStyle/>
          <a:p>
            <a:endParaRPr lang="en-PH"/>
          </a:p>
        </p:txBody>
      </p:sp>
      <p:sp>
        <p:nvSpPr>
          <p:cNvPr id="25" name="TextBox 25"/>
          <p:cNvSpPr txBox="1"/>
          <p:nvPr/>
        </p:nvSpPr>
        <p:spPr>
          <a:xfrm>
            <a:off x="3753066" y="4072761"/>
            <a:ext cx="5990555" cy="1394080"/>
          </a:xfrm>
          <a:prstGeom prst="rect">
            <a:avLst/>
          </a:prstGeom>
        </p:spPr>
        <p:txBody>
          <a:bodyPr lIns="0" tIns="0" rIns="0" bIns="0" rtlCol="0" anchor="t">
            <a:spAutoFit/>
          </a:bodyPr>
          <a:lstStyle/>
          <a:p>
            <a:pPr algn="l">
              <a:lnSpc>
                <a:spcPts val="11319"/>
              </a:lnSpc>
              <a:spcBef>
                <a:spcPct val="0"/>
              </a:spcBef>
            </a:pPr>
            <a:r>
              <a:rPr lang="en-US" sz="8085">
                <a:solidFill>
                  <a:srgbClr val="000000"/>
                </a:solidFill>
                <a:latin typeface="Open Sans"/>
                <a:ea typeface="Open Sans"/>
                <a:cs typeface="Open Sans"/>
                <a:sym typeface="Open Sans"/>
              </a:rPr>
              <a:t>01110011</a:t>
            </a:r>
          </a:p>
        </p:txBody>
      </p:sp>
      <p:sp>
        <p:nvSpPr>
          <p:cNvPr id="26" name="TextBox 26"/>
          <p:cNvSpPr txBox="1"/>
          <p:nvPr/>
        </p:nvSpPr>
        <p:spPr>
          <a:xfrm>
            <a:off x="2359674" y="5182449"/>
            <a:ext cx="811170" cy="1394080"/>
          </a:xfrm>
          <a:prstGeom prst="rect">
            <a:avLst/>
          </a:prstGeom>
        </p:spPr>
        <p:txBody>
          <a:bodyPr lIns="0" tIns="0" rIns="0" bIns="0" rtlCol="0" anchor="t">
            <a:spAutoFit/>
          </a:bodyPr>
          <a:lstStyle/>
          <a:p>
            <a:pPr algn="l">
              <a:lnSpc>
                <a:spcPts val="11319"/>
              </a:lnSpc>
              <a:spcBef>
                <a:spcPct val="0"/>
              </a:spcBef>
            </a:pPr>
            <a:r>
              <a:rPr lang="en-US" sz="8085">
                <a:solidFill>
                  <a:srgbClr val="000000"/>
                </a:solidFill>
                <a:latin typeface="Open Sans"/>
                <a:ea typeface="Open Sans"/>
                <a:cs typeface="Open Sans"/>
                <a:sym typeface="Open Sans"/>
              </a:rPr>
              <a:t>+</a:t>
            </a:r>
          </a:p>
        </p:txBody>
      </p:sp>
      <p:sp>
        <p:nvSpPr>
          <p:cNvPr id="27" name="TextBox 27"/>
          <p:cNvSpPr txBox="1"/>
          <p:nvPr/>
        </p:nvSpPr>
        <p:spPr>
          <a:xfrm>
            <a:off x="3017622" y="6709787"/>
            <a:ext cx="5492945" cy="1385316"/>
          </a:xfrm>
          <a:prstGeom prst="rect">
            <a:avLst/>
          </a:prstGeom>
        </p:spPr>
        <p:txBody>
          <a:bodyPr lIns="0" tIns="0" rIns="0" bIns="0" rtlCol="0" anchor="t">
            <a:spAutoFit/>
          </a:bodyPr>
          <a:lstStyle/>
          <a:p>
            <a:pPr algn="r">
              <a:lnSpc>
                <a:spcPts val="11318"/>
              </a:lnSpc>
              <a:spcBef>
                <a:spcPct val="0"/>
              </a:spcBef>
            </a:pPr>
            <a:r>
              <a:rPr lang="en-US" sz="8084">
                <a:solidFill>
                  <a:srgbClr val="000000"/>
                </a:solidFill>
                <a:latin typeface="Open Sans"/>
                <a:ea typeface="Open Sans"/>
                <a:cs typeface="Open Sans"/>
                <a:sym typeface="Open Sans"/>
              </a:rPr>
              <a:t>10101110</a:t>
            </a:r>
          </a:p>
        </p:txBody>
      </p:sp>
      <p:sp>
        <p:nvSpPr>
          <p:cNvPr id="28" name="TextBox 28"/>
          <p:cNvSpPr txBox="1"/>
          <p:nvPr/>
        </p:nvSpPr>
        <p:spPr>
          <a:xfrm>
            <a:off x="7439958" y="3810738"/>
            <a:ext cx="265177" cy="521907"/>
          </a:xfrm>
          <a:prstGeom prst="rect">
            <a:avLst/>
          </a:prstGeom>
        </p:spPr>
        <p:txBody>
          <a:bodyPr lIns="0" tIns="0" rIns="0" bIns="0" rtlCol="0" anchor="t">
            <a:spAutoFit/>
          </a:bodyPr>
          <a:lstStyle/>
          <a:p>
            <a:pPr algn="l">
              <a:lnSpc>
                <a:spcPts val="4306"/>
              </a:lnSpc>
              <a:spcBef>
                <a:spcPct val="0"/>
              </a:spcBef>
            </a:pPr>
            <a:r>
              <a:rPr lang="en-US" sz="3076" b="1" i="1">
                <a:solidFill>
                  <a:srgbClr val="FF1495"/>
                </a:solidFill>
                <a:latin typeface="Open Sans Bold Italics"/>
                <a:ea typeface="Open Sans Bold Italics"/>
                <a:cs typeface="Open Sans Bold Italics"/>
                <a:sym typeface="Open Sans Bold Italics"/>
              </a:rPr>
              <a:t>1</a:t>
            </a:r>
          </a:p>
        </p:txBody>
      </p:sp>
      <p:sp>
        <p:nvSpPr>
          <p:cNvPr id="29" name="TextBox 29"/>
          <p:cNvSpPr txBox="1"/>
          <p:nvPr/>
        </p:nvSpPr>
        <p:spPr>
          <a:xfrm>
            <a:off x="6859283" y="3810738"/>
            <a:ext cx="265177" cy="521907"/>
          </a:xfrm>
          <a:prstGeom prst="rect">
            <a:avLst/>
          </a:prstGeom>
        </p:spPr>
        <p:txBody>
          <a:bodyPr lIns="0" tIns="0" rIns="0" bIns="0" rtlCol="0" anchor="t">
            <a:spAutoFit/>
          </a:bodyPr>
          <a:lstStyle/>
          <a:p>
            <a:pPr algn="l">
              <a:lnSpc>
                <a:spcPts val="4306"/>
              </a:lnSpc>
              <a:spcBef>
                <a:spcPct val="0"/>
              </a:spcBef>
            </a:pPr>
            <a:r>
              <a:rPr lang="en-US" sz="3076" b="1" i="1">
                <a:solidFill>
                  <a:srgbClr val="FF1495"/>
                </a:solidFill>
                <a:latin typeface="Open Sans Bold Italics"/>
                <a:ea typeface="Open Sans Bold Italics"/>
                <a:cs typeface="Open Sans Bold Italics"/>
                <a:sym typeface="Open Sans Bold Italics"/>
              </a:rPr>
              <a:t>1</a:t>
            </a:r>
          </a:p>
        </p:txBody>
      </p:sp>
      <p:sp>
        <p:nvSpPr>
          <p:cNvPr id="30" name="TextBox 30"/>
          <p:cNvSpPr txBox="1"/>
          <p:nvPr/>
        </p:nvSpPr>
        <p:spPr>
          <a:xfrm>
            <a:off x="5052964" y="3810738"/>
            <a:ext cx="265177" cy="521907"/>
          </a:xfrm>
          <a:prstGeom prst="rect">
            <a:avLst/>
          </a:prstGeom>
        </p:spPr>
        <p:txBody>
          <a:bodyPr lIns="0" tIns="0" rIns="0" bIns="0" rtlCol="0" anchor="t">
            <a:spAutoFit/>
          </a:bodyPr>
          <a:lstStyle/>
          <a:p>
            <a:pPr algn="l">
              <a:lnSpc>
                <a:spcPts val="4306"/>
              </a:lnSpc>
              <a:spcBef>
                <a:spcPct val="0"/>
              </a:spcBef>
            </a:pPr>
            <a:r>
              <a:rPr lang="en-US" sz="3076" b="1" i="1">
                <a:solidFill>
                  <a:srgbClr val="FF1495"/>
                </a:solidFill>
                <a:latin typeface="Open Sans Bold Italics"/>
                <a:ea typeface="Open Sans Bold Italics"/>
                <a:cs typeface="Open Sans Bold Italics"/>
                <a:sym typeface="Open Sans Bold Italics"/>
              </a:rPr>
              <a:t>1</a:t>
            </a:r>
          </a:p>
        </p:txBody>
      </p:sp>
      <p:sp>
        <p:nvSpPr>
          <p:cNvPr id="31" name="TextBox 31"/>
          <p:cNvSpPr txBox="1"/>
          <p:nvPr/>
        </p:nvSpPr>
        <p:spPr>
          <a:xfrm>
            <a:off x="4502037" y="3810738"/>
            <a:ext cx="265177" cy="521907"/>
          </a:xfrm>
          <a:prstGeom prst="rect">
            <a:avLst/>
          </a:prstGeom>
        </p:spPr>
        <p:txBody>
          <a:bodyPr lIns="0" tIns="0" rIns="0" bIns="0" rtlCol="0" anchor="t">
            <a:spAutoFit/>
          </a:bodyPr>
          <a:lstStyle/>
          <a:p>
            <a:pPr algn="l">
              <a:lnSpc>
                <a:spcPts val="4306"/>
              </a:lnSpc>
              <a:spcBef>
                <a:spcPct val="0"/>
              </a:spcBef>
            </a:pPr>
            <a:r>
              <a:rPr lang="en-US" sz="3076" b="1" i="1">
                <a:solidFill>
                  <a:srgbClr val="FF1495"/>
                </a:solidFill>
                <a:latin typeface="Open Sans Bold Italics"/>
                <a:ea typeface="Open Sans Bold Italics"/>
                <a:cs typeface="Open Sans Bold Italics"/>
                <a:sym typeface="Open Sans Bold Italics"/>
              </a:rPr>
              <a:t>1</a:t>
            </a:r>
          </a:p>
        </p:txBody>
      </p:sp>
      <p:sp>
        <p:nvSpPr>
          <p:cNvPr id="32" name="TextBox 32"/>
          <p:cNvSpPr txBox="1"/>
          <p:nvPr/>
        </p:nvSpPr>
        <p:spPr>
          <a:xfrm>
            <a:off x="3923935" y="3810738"/>
            <a:ext cx="265177" cy="521907"/>
          </a:xfrm>
          <a:prstGeom prst="rect">
            <a:avLst/>
          </a:prstGeom>
        </p:spPr>
        <p:txBody>
          <a:bodyPr lIns="0" tIns="0" rIns="0" bIns="0" rtlCol="0" anchor="t">
            <a:spAutoFit/>
          </a:bodyPr>
          <a:lstStyle/>
          <a:p>
            <a:pPr algn="l">
              <a:lnSpc>
                <a:spcPts val="4306"/>
              </a:lnSpc>
              <a:spcBef>
                <a:spcPct val="0"/>
              </a:spcBef>
            </a:pPr>
            <a:r>
              <a:rPr lang="en-US" sz="3076" b="1" i="1">
                <a:solidFill>
                  <a:srgbClr val="FF1495"/>
                </a:solidFill>
                <a:latin typeface="Open Sans Bold Italics"/>
                <a:ea typeface="Open Sans Bold Italics"/>
                <a:cs typeface="Open Sans Bold Italics"/>
                <a:sym typeface="Open Sans Bold Italics"/>
              </a:rPr>
              <a:t>1</a:t>
            </a:r>
          </a:p>
        </p:txBody>
      </p:sp>
      <p:sp>
        <p:nvSpPr>
          <p:cNvPr id="33" name="TextBox 33"/>
          <p:cNvSpPr txBox="1"/>
          <p:nvPr/>
        </p:nvSpPr>
        <p:spPr>
          <a:xfrm>
            <a:off x="8311974" y="4422139"/>
            <a:ext cx="1517606" cy="657225"/>
          </a:xfrm>
          <a:prstGeom prst="rect">
            <a:avLst/>
          </a:prstGeom>
        </p:spPr>
        <p:txBody>
          <a:bodyPr lIns="0" tIns="0" rIns="0" bIns="0" rtlCol="0" anchor="t">
            <a:spAutoFit/>
          </a:bodyPr>
          <a:lstStyle/>
          <a:p>
            <a:pPr algn="ctr">
              <a:lnSpc>
                <a:spcPts val="5400"/>
              </a:lnSpc>
            </a:pPr>
            <a:r>
              <a:rPr lang="en-US" sz="3000" b="1">
                <a:solidFill>
                  <a:srgbClr val="642EC7"/>
                </a:solidFill>
                <a:latin typeface="Poppins Bold"/>
                <a:ea typeface="Poppins Bold"/>
                <a:cs typeface="Poppins Bold"/>
                <a:sym typeface="Poppins Bold"/>
              </a:rPr>
              <a:t>= 115</a:t>
            </a:r>
          </a:p>
        </p:txBody>
      </p:sp>
      <p:sp>
        <p:nvSpPr>
          <p:cNvPr id="34" name="TextBox 34"/>
          <p:cNvSpPr txBox="1"/>
          <p:nvPr/>
        </p:nvSpPr>
        <p:spPr>
          <a:xfrm>
            <a:off x="8309206" y="5654293"/>
            <a:ext cx="1517606" cy="657225"/>
          </a:xfrm>
          <a:prstGeom prst="rect">
            <a:avLst/>
          </a:prstGeom>
        </p:spPr>
        <p:txBody>
          <a:bodyPr lIns="0" tIns="0" rIns="0" bIns="0" rtlCol="0" anchor="t">
            <a:spAutoFit/>
          </a:bodyPr>
          <a:lstStyle/>
          <a:p>
            <a:pPr algn="ctr">
              <a:lnSpc>
                <a:spcPts val="5400"/>
              </a:lnSpc>
            </a:pPr>
            <a:r>
              <a:rPr lang="en-US" sz="3000" b="1">
                <a:solidFill>
                  <a:srgbClr val="642EC7"/>
                </a:solidFill>
                <a:latin typeface="Poppins Bold"/>
                <a:ea typeface="Poppins Bold"/>
                <a:cs typeface="Poppins Bold"/>
                <a:sym typeface="Poppins Bold"/>
              </a:rPr>
              <a:t>= 115</a:t>
            </a:r>
          </a:p>
        </p:txBody>
      </p:sp>
      <p:sp>
        <p:nvSpPr>
          <p:cNvPr id="35" name="TextBox 35"/>
          <p:cNvSpPr txBox="1"/>
          <p:nvPr/>
        </p:nvSpPr>
        <p:spPr>
          <a:xfrm>
            <a:off x="8452516" y="7054782"/>
            <a:ext cx="1517606" cy="657225"/>
          </a:xfrm>
          <a:prstGeom prst="rect">
            <a:avLst/>
          </a:prstGeom>
        </p:spPr>
        <p:txBody>
          <a:bodyPr lIns="0" tIns="0" rIns="0" bIns="0" rtlCol="0" anchor="t">
            <a:spAutoFit/>
          </a:bodyPr>
          <a:lstStyle/>
          <a:p>
            <a:pPr algn="ctr">
              <a:lnSpc>
                <a:spcPts val="5400"/>
              </a:lnSpc>
            </a:pPr>
            <a:r>
              <a:rPr lang="en-US" sz="3000" b="1">
                <a:solidFill>
                  <a:srgbClr val="642EC7"/>
                </a:solidFill>
                <a:latin typeface="Poppins Bold"/>
                <a:ea typeface="Poppins Bold"/>
                <a:cs typeface="Poppins Bold"/>
                <a:sym typeface="Poppins Bold"/>
              </a:rPr>
              <a:t>= - 82</a:t>
            </a:r>
          </a:p>
        </p:txBody>
      </p:sp>
      <p:sp>
        <p:nvSpPr>
          <p:cNvPr id="36" name="TextBox 36"/>
          <p:cNvSpPr txBox="1"/>
          <p:nvPr/>
        </p:nvSpPr>
        <p:spPr>
          <a:xfrm>
            <a:off x="12909288" y="4785793"/>
            <a:ext cx="461580" cy="529991"/>
          </a:xfrm>
          <a:prstGeom prst="rect">
            <a:avLst/>
          </a:prstGeom>
        </p:spPr>
        <p:txBody>
          <a:bodyPr lIns="0" tIns="0" rIns="0" bIns="0" rtlCol="0" anchor="t">
            <a:spAutoFit/>
          </a:bodyPr>
          <a:lstStyle/>
          <a:p>
            <a:pPr algn="ctr">
              <a:lnSpc>
                <a:spcPts val="4385"/>
              </a:lnSpc>
            </a:pPr>
            <a:r>
              <a:rPr lang="en-US" sz="3132" b="1">
                <a:solidFill>
                  <a:srgbClr val="5E17EB"/>
                </a:solidFill>
                <a:latin typeface="Open Sans Bold"/>
                <a:ea typeface="Open Sans Bold"/>
                <a:cs typeface="Open Sans Bold"/>
                <a:sym typeface="Open Sans Bold"/>
              </a:rPr>
              <a:t>C</a:t>
            </a:r>
          </a:p>
        </p:txBody>
      </p:sp>
      <p:sp>
        <p:nvSpPr>
          <p:cNvPr id="37" name="TextBox 37"/>
          <p:cNvSpPr txBox="1"/>
          <p:nvPr/>
        </p:nvSpPr>
        <p:spPr>
          <a:xfrm>
            <a:off x="14186548" y="4785793"/>
            <a:ext cx="461580" cy="529991"/>
          </a:xfrm>
          <a:prstGeom prst="rect">
            <a:avLst/>
          </a:prstGeom>
        </p:spPr>
        <p:txBody>
          <a:bodyPr lIns="0" tIns="0" rIns="0" bIns="0" rtlCol="0" anchor="t">
            <a:spAutoFit/>
          </a:bodyPr>
          <a:lstStyle/>
          <a:p>
            <a:pPr algn="ctr">
              <a:lnSpc>
                <a:spcPts val="4385"/>
              </a:lnSpc>
            </a:pPr>
            <a:r>
              <a:rPr lang="en-US" sz="3132" b="1">
                <a:solidFill>
                  <a:srgbClr val="5E17EB"/>
                </a:solidFill>
                <a:latin typeface="Open Sans Bold"/>
                <a:ea typeface="Open Sans Bold"/>
                <a:cs typeface="Open Sans Bold"/>
                <a:sym typeface="Open Sans Bold"/>
              </a:rPr>
              <a:t>N</a:t>
            </a:r>
          </a:p>
        </p:txBody>
      </p:sp>
      <p:sp>
        <p:nvSpPr>
          <p:cNvPr id="38" name="TextBox 38"/>
          <p:cNvSpPr txBox="1"/>
          <p:nvPr/>
        </p:nvSpPr>
        <p:spPr>
          <a:xfrm>
            <a:off x="15425792" y="4793614"/>
            <a:ext cx="461580" cy="529991"/>
          </a:xfrm>
          <a:prstGeom prst="rect">
            <a:avLst/>
          </a:prstGeom>
        </p:spPr>
        <p:txBody>
          <a:bodyPr lIns="0" tIns="0" rIns="0" bIns="0" rtlCol="0" anchor="t">
            <a:spAutoFit/>
          </a:bodyPr>
          <a:lstStyle/>
          <a:p>
            <a:pPr algn="ctr">
              <a:lnSpc>
                <a:spcPts val="4385"/>
              </a:lnSpc>
            </a:pPr>
            <a:r>
              <a:rPr lang="en-US" sz="3132" b="1">
                <a:solidFill>
                  <a:srgbClr val="5E17EB"/>
                </a:solidFill>
                <a:latin typeface="Open Sans Bold"/>
                <a:ea typeface="Open Sans Bold"/>
                <a:cs typeface="Open Sans Bold"/>
                <a:sym typeface="Open Sans Bold"/>
              </a:rPr>
              <a:t>V</a:t>
            </a:r>
          </a:p>
        </p:txBody>
      </p:sp>
      <p:sp>
        <p:nvSpPr>
          <p:cNvPr id="39" name="TextBox 39"/>
          <p:cNvSpPr txBox="1"/>
          <p:nvPr/>
        </p:nvSpPr>
        <p:spPr>
          <a:xfrm>
            <a:off x="12813210" y="6675182"/>
            <a:ext cx="3455010" cy="1401418"/>
          </a:xfrm>
          <a:prstGeom prst="rect">
            <a:avLst/>
          </a:prstGeom>
        </p:spPr>
        <p:txBody>
          <a:bodyPr lIns="0" tIns="0" rIns="0" bIns="0" rtlCol="0" anchor="t">
            <a:spAutoFit/>
          </a:bodyPr>
          <a:lstStyle/>
          <a:p>
            <a:pPr algn="l">
              <a:lnSpc>
                <a:spcPts val="3704"/>
              </a:lnSpc>
            </a:pPr>
            <a:r>
              <a:rPr lang="en-US" sz="2646">
                <a:solidFill>
                  <a:srgbClr val="000000"/>
                </a:solidFill>
                <a:latin typeface="Open Sans"/>
                <a:ea typeface="Open Sans"/>
                <a:cs typeface="Open Sans"/>
                <a:sym typeface="Open Sans"/>
              </a:rPr>
              <a:t>We need the status register to detect this impossibility!</a:t>
            </a:r>
          </a:p>
        </p:txBody>
      </p:sp>
      <p:sp>
        <p:nvSpPr>
          <p:cNvPr id="40" name="TextBox 40"/>
          <p:cNvSpPr txBox="1"/>
          <p:nvPr/>
        </p:nvSpPr>
        <p:spPr>
          <a:xfrm>
            <a:off x="957731" y="-9525"/>
            <a:ext cx="7689422" cy="998317"/>
          </a:xfrm>
          <a:prstGeom prst="rect">
            <a:avLst/>
          </a:prstGeom>
        </p:spPr>
        <p:txBody>
          <a:bodyPr lIns="0" tIns="0" rIns="0" bIns="0" rtlCol="0" anchor="t">
            <a:spAutoFit/>
          </a:bodyPr>
          <a:lstStyle/>
          <a:p>
            <a:pPr marL="0" lvl="0" indent="0" algn="l">
              <a:lnSpc>
                <a:spcPts val="3760"/>
              </a:lnSpc>
              <a:spcBef>
                <a:spcPct val="0"/>
              </a:spcBef>
            </a:pPr>
            <a:r>
              <a:rPr lang="en-US" sz="3357" b="1" spc="-100">
                <a:solidFill>
                  <a:srgbClr val="FFFFFF"/>
                </a:solidFill>
                <a:latin typeface="Poppins Bold"/>
                <a:ea typeface="Poppins Bold"/>
                <a:cs typeface="Poppins Bold"/>
                <a:sym typeface="Poppins Bold"/>
              </a:rPr>
              <a:t>6.7 Arithmetic Operations in Computing</a:t>
            </a:r>
          </a:p>
        </p:txBody>
      </p:sp>
    </p:spTree>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384809" y="1471456"/>
            <a:ext cx="9049620"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Computer Arithmetic </a:t>
            </a:r>
          </a:p>
        </p:txBody>
      </p:sp>
      <p:sp>
        <p:nvSpPr>
          <p:cNvPr id="8" name="TextBox 8"/>
          <p:cNvSpPr txBox="1"/>
          <p:nvPr/>
        </p:nvSpPr>
        <p:spPr>
          <a:xfrm>
            <a:off x="384809" y="2286755"/>
            <a:ext cx="16688043" cy="514334"/>
          </a:xfrm>
          <a:prstGeom prst="rect">
            <a:avLst/>
          </a:prstGeom>
        </p:spPr>
        <p:txBody>
          <a:bodyPr lIns="0" tIns="0" rIns="0" bIns="0" rtlCol="0" anchor="t">
            <a:spAutoFit/>
          </a:bodyPr>
          <a:lstStyle/>
          <a:p>
            <a:pPr algn="l">
              <a:lnSpc>
                <a:spcPts val="4200"/>
              </a:lnSpc>
            </a:pPr>
            <a:r>
              <a:rPr lang="en-US" sz="3000">
                <a:solidFill>
                  <a:srgbClr val="000000"/>
                </a:solidFill>
                <a:latin typeface="Open Sans"/>
                <a:ea typeface="Open Sans"/>
                <a:cs typeface="Open Sans"/>
                <a:sym typeface="Open Sans"/>
              </a:rPr>
              <a:t>Consider adding two positive two’s complement numbers:</a:t>
            </a:r>
          </a:p>
        </p:txBody>
      </p:sp>
      <p:grpSp>
        <p:nvGrpSpPr>
          <p:cNvPr id="9" name="Group 9"/>
          <p:cNvGrpSpPr/>
          <p:nvPr/>
        </p:nvGrpSpPr>
        <p:grpSpPr>
          <a:xfrm>
            <a:off x="12598386" y="5353251"/>
            <a:ext cx="1223278" cy="1223278"/>
            <a:chOff x="0" y="0"/>
            <a:chExt cx="1913890" cy="1913890"/>
          </a:xfrm>
        </p:grpSpPr>
        <p:sp>
          <p:nvSpPr>
            <p:cNvPr id="10" name="Freeform 10"/>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1" name="Freeform 11"/>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2" name="Group 12"/>
          <p:cNvGrpSpPr/>
          <p:nvPr/>
        </p:nvGrpSpPr>
        <p:grpSpPr>
          <a:xfrm>
            <a:off x="13821664" y="5353251"/>
            <a:ext cx="1223278" cy="1223278"/>
            <a:chOff x="0" y="0"/>
            <a:chExt cx="1913890" cy="1913890"/>
          </a:xfrm>
        </p:grpSpPr>
        <p:sp>
          <p:nvSpPr>
            <p:cNvPr id="13" name="Freeform 1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4" name="Freeform 1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5" name="Group 15"/>
          <p:cNvGrpSpPr/>
          <p:nvPr/>
        </p:nvGrpSpPr>
        <p:grpSpPr>
          <a:xfrm>
            <a:off x="15044942" y="5353251"/>
            <a:ext cx="1223278" cy="1223278"/>
            <a:chOff x="0" y="0"/>
            <a:chExt cx="1913890" cy="1913890"/>
          </a:xfrm>
        </p:grpSpPr>
        <p:sp>
          <p:nvSpPr>
            <p:cNvPr id="16" name="Freeform 1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7" name="Freeform 1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sp>
        <p:nvSpPr>
          <p:cNvPr id="18" name="TextBox 18"/>
          <p:cNvSpPr txBox="1"/>
          <p:nvPr/>
        </p:nvSpPr>
        <p:spPr>
          <a:xfrm>
            <a:off x="12909288" y="5644686"/>
            <a:ext cx="604504" cy="572680"/>
          </a:xfrm>
          <a:prstGeom prst="rect">
            <a:avLst/>
          </a:prstGeom>
        </p:spPr>
        <p:txBody>
          <a:bodyPr lIns="0" tIns="0" rIns="0" bIns="0" rtlCol="0" anchor="t">
            <a:spAutoFit/>
          </a:bodyPr>
          <a:lstStyle/>
          <a:p>
            <a:pPr algn="ctr">
              <a:lnSpc>
                <a:spcPts val="4658"/>
              </a:lnSpc>
            </a:pPr>
            <a:r>
              <a:rPr lang="en-US" sz="3327">
                <a:solidFill>
                  <a:srgbClr val="000000"/>
                </a:solidFill>
                <a:latin typeface="Open Sans"/>
                <a:ea typeface="Open Sans"/>
                <a:cs typeface="Open Sans"/>
                <a:sym typeface="Open Sans"/>
              </a:rPr>
              <a:t>1</a:t>
            </a:r>
          </a:p>
        </p:txBody>
      </p:sp>
      <p:sp>
        <p:nvSpPr>
          <p:cNvPr id="19" name="TextBox 19"/>
          <p:cNvSpPr txBox="1"/>
          <p:nvPr/>
        </p:nvSpPr>
        <p:spPr>
          <a:xfrm>
            <a:off x="14132566" y="5644686"/>
            <a:ext cx="604504" cy="572680"/>
          </a:xfrm>
          <a:prstGeom prst="rect">
            <a:avLst/>
          </a:prstGeom>
        </p:spPr>
        <p:txBody>
          <a:bodyPr lIns="0" tIns="0" rIns="0" bIns="0" rtlCol="0" anchor="t">
            <a:spAutoFit/>
          </a:bodyPr>
          <a:lstStyle/>
          <a:p>
            <a:pPr algn="ctr">
              <a:lnSpc>
                <a:spcPts val="4658"/>
              </a:lnSpc>
            </a:pPr>
            <a:r>
              <a:rPr lang="en-US" sz="3327">
                <a:solidFill>
                  <a:srgbClr val="000000"/>
                </a:solidFill>
                <a:latin typeface="Open Sans"/>
                <a:ea typeface="Open Sans"/>
                <a:cs typeface="Open Sans"/>
                <a:sym typeface="Open Sans"/>
              </a:rPr>
              <a:t>1</a:t>
            </a:r>
          </a:p>
        </p:txBody>
      </p:sp>
      <p:sp>
        <p:nvSpPr>
          <p:cNvPr id="20" name="TextBox 20"/>
          <p:cNvSpPr txBox="1"/>
          <p:nvPr/>
        </p:nvSpPr>
        <p:spPr>
          <a:xfrm>
            <a:off x="15354329" y="5644686"/>
            <a:ext cx="604504" cy="572680"/>
          </a:xfrm>
          <a:prstGeom prst="rect">
            <a:avLst/>
          </a:prstGeom>
        </p:spPr>
        <p:txBody>
          <a:bodyPr lIns="0" tIns="0" rIns="0" bIns="0" rtlCol="0" anchor="t">
            <a:spAutoFit/>
          </a:bodyPr>
          <a:lstStyle/>
          <a:p>
            <a:pPr algn="ctr">
              <a:lnSpc>
                <a:spcPts val="4658"/>
              </a:lnSpc>
            </a:pPr>
            <a:r>
              <a:rPr lang="en-US" sz="3327">
                <a:solidFill>
                  <a:srgbClr val="000000"/>
                </a:solidFill>
                <a:latin typeface="Open Sans"/>
                <a:ea typeface="Open Sans"/>
                <a:cs typeface="Open Sans"/>
                <a:sym typeface="Open Sans"/>
              </a:rPr>
              <a:t>bit</a:t>
            </a:r>
          </a:p>
        </p:txBody>
      </p:sp>
      <p:sp>
        <p:nvSpPr>
          <p:cNvPr id="21" name="TextBox 21"/>
          <p:cNvSpPr txBox="1"/>
          <p:nvPr/>
        </p:nvSpPr>
        <p:spPr>
          <a:xfrm>
            <a:off x="12925253" y="4043477"/>
            <a:ext cx="3016100" cy="526885"/>
          </a:xfrm>
          <a:prstGeom prst="rect">
            <a:avLst/>
          </a:prstGeom>
        </p:spPr>
        <p:txBody>
          <a:bodyPr lIns="0" tIns="0" rIns="0" bIns="0" rtlCol="0" anchor="t">
            <a:spAutoFit/>
          </a:bodyPr>
          <a:lstStyle/>
          <a:p>
            <a:pPr algn="ctr">
              <a:lnSpc>
                <a:spcPts val="4385"/>
              </a:lnSpc>
            </a:pPr>
            <a:r>
              <a:rPr lang="en-US" sz="3132" b="1">
                <a:solidFill>
                  <a:srgbClr val="FF1495"/>
                </a:solidFill>
                <a:latin typeface="Open Sans Bold"/>
                <a:ea typeface="Open Sans Bold"/>
                <a:cs typeface="Open Sans Bold"/>
                <a:sym typeface="Open Sans Bold"/>
              </a:rPr>
              <a:t>Status Register</a:t>
            </a:r>
          </a:p>
        </p:txBody>
      </p:sp>
      <p:sp>
        <p:nvSpPr>
          <p:cNvPr id="22" name="TextBox 22"/>
          <p:cNvSpPr txBox="1"/>
          <p:nvPr/>
        </p:nvSpPr>
        <p:spPr>
          <a:xfrm>
            <a:off x="3716128" y="5304916"/>
            <a:ext cx="6027493" cy="1394080"/>
          </a:xfrm>
          <a:prstGeom prst="rect">
            <a:avLst/>
          </a:prstGeom>
        </p:spPr>
        <p:txBody>
          <a:bodyPr lIns="0" tIns="0" rIns="0" bIns="0" rtlCol="0" anchor="t">
            <a:spAutoFit/>
          </a:bodyPr>
          <a:lstStyle/>
          <a:p>
            <a:pPr algn="l">
              <a:lnSpc>
                <a:spcPts val="11319"/>
              </a:lnSpc>
              <a:spcBef>
                <a:spcPct val="0"/>
              </a:spcBef>
            </a:pPr>
            <a:r>
              <a:rPr lang="en-US" sz="8085">
                <a:solidFill>
                  <a:srgbClr val="000000"/>
                </a:solidFill>
                <a:latin typeface="Open Sans"/>
                <a:ea typeface="Open Sans"/>
                <a:cs typeface="Open Sans"/>
                <a:sym typeface="Open Sans"/>
              </a:rPr>
              <a:t>00111011</a:t>
            </a:r>
          </a:p>
        </p:txBody>
      </p:sp>
      <p:sp>
        <p:nvSpPr>
          <p:cNvPr id="23" name="AutoShape 23"/>
          <p:cNvSpPr/>
          <p:nvPr/>
        </p:nvSpPr>
        <p:spPr>
          <a:xfrm>
            <a:off x="2366731" y="6665662"/>
            <a:ext cx="6239641" cy="33333"/>
          </a:xfrm>
          <a:prstGeom prst="line">
            <a:avLst/>
          </a:prstGeom>
          <a:ln w="66675" cap="rnd">
            <a:solidFill>
              <a:srgbClr val="000000"/>
            </a:solidFill>
            <a:prstDash val="solid"/>
            <a:headEnd type="none" w="sm" len="sm"/>
            <a:tailEnd type="none" w="sm" len="sm"/>
          </a:ln>
        </p:spPr>
        <p:txBody>
          <a:bodyPr/>
          <a:lstStyle/>
          <a:p>
            <a:endParaRPr lang="en-PH"/>
          </a:p>
        </p:txBody>
      </p:sp>
      <p:sp>
        <p:nvSpPr>
          <p:cNvPr id="24" name="AutoShape 24"/>
          <p:cNvSpPr/>
          <p:nvPr/>
        </p:nvSpPr>
        <p:spPr>
          <a:xfrm>
            <a:off x="2366391" y="8267819"/>
            <a:ext cx="6239981" cy="33333"/>
          </a:xfrm>
          <a:prstGeom prst="line">
            <a:avLst/>
          </a:prstGeom>
          <a:ln w="66675" cap="rnd">
            <a:solidFill>
              <a:srgbClr val="000000"/>
            </a:solidFill>
            <a:prstDash val="solid"/>
            <a:headEnd type="none" w="sm" len="sm"/>
            <a:tailEnd type="none" w="sm" len="sm"/>
          </a:ln>
        </p:spPr>
        <p:txBody>
          <a:bodyPr/>
          <a:lstStyle/>
          <a:p>
            <a:endParaRPr lang="en-PH"/>
          </a:p>
        </p:txBody>
      </p:sp>
      <p:sp>
        <p:nvSpPr>
          <p:cNvPr id="25" name="TextBox 25"/>
          <p:cNvSpPr txBox="1"/>
          <p:nvPr/>
        </p:nvSpPr>
        <p:spPr>
          <a:xfrm>
            <a:off x="3753066" y="4072761"/>
            <a:ext cx="5990555" cy="1394080"/>
          </a:xfrm>
          <a:prstGeom prst="rect">
            <a:avLst/>
          </a:prstGeom>
        </p:spPr>
        <p:txBody>
          <a:bodyPr lIns="0" tIns="0" rIns="0" bIns="0" rtlCol="0" anchor="t">
            <a:spAutoFit/>
          </a:bodyPr>
          <a:lstStyle/>
          <a:p>
            <a:pPr algn="l">
              <a:lnSpc>
                <a:spcPts val="11319"/>
              </a:lnSpc>
              <a:spcBef>
                <a:spcPct val="0"/>
              </a:spcBef>
            </a:pPr>
            <a:r>
              <a:rPr lang="en-US" sz="8085">
                <a:solidFill>
                  <a:srgbClr val="000000"/>
                </a:solidFill>
                <a:latin typeface="Open Sans"/>
                <a:ea typeface="Open Sans"/>
                <a:cs typeface="Open Sans"/>
                <a:sym typeface="Open Sans"/>
              </a:rPr>
              <a:t>01110011</a:t>
            </a:r>
          </a:p>
        </p:txBody>
      </p:sp>
      <p:sp>
        <p:nvSpPr>
          <p:cNvPr id="26" name="TextBox 26"/>
          <p:cNvSpPr txBox="1"/>
          <p:nvPr/>
        </p:nvSpPr>
        <p:spPr>
          <a:xfrm>
            <a:off x="2359674" y="5182449"/>
            <a:ext cx="811170" cy="1394080"/>
          </a:xfrm>
          <a:prstGeom prst="rect">
            <a:avLst/>
          </a:prstGeom>
        </p:spPr>
        <p:txBody>
          <a:bodyPr lIns="0" tIns="0" rIns="0" bIns="0" rtlCol="0" anchor="t">
            <a:spAutoFit/>
          </a:bodyPr>
          <a:lstStyle/>
          <a:p>
            <a:pPr algn="l">
              <a:lnSpc>
                <a:spcPts val="11319"/>
              </a:lnSpc>
              <a:spcBef>
                <a:spcPct val="0"/>
              </a:spcBef>
            </a:pPr>
            <a:r>
              <a:rPr lang="en-US" sz="8085">
                <a:solidFill>
                  <a:srgbClr val="000000"/>
                </a:solidFill>
                <a:latin typeface="Open Sans"/>
                <a:ea typeface="Open Sans"/>
                <a:cs typeface="Open Sans"/>
                <a:sym typeface="Open Sans"/>
              </a:rPr>
              <a:t>+</a:t>
            </a:r>
          </a:p>
        </p:txBody>
      </p:sp>
      <p:sp>
        <p:nvSpPr>
          <p:cNvPr id="27" name="TextBox 27"/>
          <p:cNvSpPr txBox="1"/>
          <p:nvPr/>
        </p:nvSpPr>
        <p:spPr>
          <a:xfrm>
            <a:off x="3017622" y="6709787"/>
            <a:ext cx="5492945" cy="1385316"/>
          </a:xfrm>
          <a:prstGeom prst="rect">
            <a:avLst/>
          </a:prstGeom>
        </p:spPr>
        <p:txBody>
          <a:bodyPr lIns="0" tIns="0" rIns="0" bIns="0" rtlCol="0" anchor="t">
            <a:spAutoFit/>
          </a:bodyPr>
          <a:lstStyle/>
          <a:p>
            <a:pPr algn="r">
              <a:lnSpc>
                <a:spcPts val="11318"/>
              </a:lnSpc>
              <a:spcBef>
                <a:spcPct val="0"/>
              </a:spcBef>
            </a:pPr>
            <a:r>
              <a:rPr lang="en-US" sz="8084">
                <a:solidFill>
                  <a:srgbClr val="FF1495"/>
                </a:solidFill>
                <a:latin typeface="Open Sans"/>
                <a:ea typeface="Open Sans"/>
                <a:cs typeface="Open Sans"/>
                <a:sym typeface="Open Sans"/>
              </a:rPr>
              <a:t>1</a:t>
            </a:r>
            <a:r>
              <a:rPr lang="en-US" sz="8084">
                <a:solidFill>
                  <a:srgbClr val="000000"/>
                </a:solidFill>
                <a:latin typeface="Open Sans"/>
                <a:ea typeface="Open Sans"/>
                <a:cs typeface="Open Sans"/>
                <a:sym typeface="Open Sans"/>
              </a:rPr>
              <a:t>0101110</a:t>
            </a:r>
          </a:p>
        </p:txBody>
      </p:sp>
      <p:sp>
        <p:nvSpPr>
          <p:cNvPr id="28" name="TextBox 28"/>
          <p:cNvSpPr txBox="1"/>
          <p:nvPr/>
        </p:nvSpPr>
        <p:spPr>
          <a:xfrm>
            <a:off x="7439958" y="3810738"/>
            <a:ext cx="265177" cy="521907"/>
          </a:xfrm>
          <a:prstGeom prst="rect">
            <a:avLst/>
          </a:prstGeom>
        </p:spPr>
        <p:txBody>
          <a:bodyPr lIns="0" tIns="0" rIns="0" bIns="0" rtlCol="0" anchor="t">
            <a:spAutoFit/>
          </a:bodyPr>
          <a:lstStyle/>
          <a:p>
            <a:pPr algn="l">
              <a:lnSpc>
                <a:spcPts val="4306"/>
              </a:lnSpc>
              <a:spcBef>
                <a:spcPct val="0"/>
              </a:spcBef>
            </a:pPr>
            <a:r>
              <a:rPr lang="en-US" sz="3076" b="1" i="1">
                <a:solidFill>
                  <a:srgbClr val="FF1495"/>
                </a:solidFill>
                <a:latin typeface="Open Sans Bold Italics"/>
                <a:ea typeface="Open Sans Bold Italics"/>
                <a:cs typeface="Open Sans Bold Italics"/>
                <a:sym typeface="Open Sans Bold Italics"/>
              </a:rPr>
              <a:t>1</a:t>
            </a:r>
          </a:p>
        </p:txBody>
      </p:sp>
      <p:sp>
        <p:nvSpPr>
          <p:cNvPr id="29" name="TextBox 29"/>
          <p:cNvSpPr txBox="1"/>
          <p:nvPr/>
        </p:nvSpPr>
        <p:spPr>
          <a:xfrm>
            <a:off x="6859283" y="3810738"/>
            <a:ext cx="265177" cy="521907"/>
          </a:xfrm>
          <a:prstGeom prst="rect">
            <a:avLst/>
          </a:prstGeom>
        </p:spPr>
        <p:txBody>
          <a:bodyPr lIns="0" tIns="0" rIns="0" bIns="0" rtlCol="0" anchor="t">
            <a:spAutoFit/>
          </a:bodyPr>
          <a:lstStyle/>
          <a:p>
            <a:pPr algn="l">
              <a:lnSpc>
                <a:spcPts val="4306"/>
              </a:lnSpc>
              <a:spcBef>
                <a:spcPct val="0"/>
              </a:spcBef>
            </a:pPr>
            <a:r>
              <a:rPr lang="en-US" sz="3076" b="1" i="1">
                <a:solidFill>
                  <a:srgbClr val="FF1495"/>
                </a:solidFill>
                <a:latin typeface="Open Sans Bold Italics"/>
                <a:ea typeface="Open Sans Bold Italics"/>
                <a:cs typeface="Open Sans Bold Italics"/>
                <a:sym typeface="Open Sans Bold Italics"/>
              </a:rPr>
              <a:t>1</a:t>
            </a:r>
          </a:p>
        </p:txBody>
      </p:sp>
      <p:sp>
        <p:nvSpPr>
          <p:cNvPr id="30" name="TextBox 30"/>
          <p:cNvSpPr txBox="1"/>
          <p:nvPr/>
        </p:nvSpPr>
        <p:spPr>
          <a:xfrm>
            <a:off x="5052964" y="3810738"/>
            <a:ext cx="265177" cy="521907"/>
          </a:xfrm>
          <a:prstGeom prst="rect">
            <a:avLst/>
          </a:prstGeom>
        </p:spPr>
        <p:txBody>
          <a:bodyPr lIns="0" tIns="0" rIns="0" bIns="0" rtlCol="0" anchor="t">
            <a:spAutoFit/>
          </a:bodyPr>
          <a:lstStyle/>
          <a:p>
            <a:pPr algn="l">
              <a:lnSpc>
                <a:spcPts val="4306"/>
              </a:lnSpc>
              <a:spcBef>
                <a:spcPct val="0"/>
              </a:spcBef>
            </a:pPr>
            <a:r>
              <a:rPr lang="en-US" sz="3076" b="1" i="1">
                <a:solidFill>
                  <a:srgbClr val="FF1495"/>
                </a:solidFill>
                <a:latin typeface="Open Sans Bold Italics"/>
                <a:ea typeface="Open Sans Bold Italics"/>
                <a:cs typeface="Open Sans Bold Italics"/>
                <a:sym typeface="Open Sans Bold Italics"/>
              </a:rPr>
              <a:t>1</a:t>
            </a:r>
          </a:p>
        </p:txBody>
      </p:sp>
      <p:sp>
        <p:nvSpPr>
          <p:cNvPr id="31" name="TextBox 31"/>
          <p:cNvSpPr txBox="1"/>
          <p:nvPr/>
        </p:nvSpPr>
        <p:spPr>
          <a:xfrm>
            <a:off x="4502037" y="3810738"/>
            <a:ext cx="265177" cy="521907"/>
          </a:xfrm>
          <a:prstGeom prst="rect">
            <a:avLst/>
          </a:prstGeom>
        </p:spPr>
        <p:txBody>
          <a:bodyPr lIns="0" tIns="0" rIns="0" bIns="0" rtlCol="0" anchor="t">
            <a:spAutoFit/>
          </a:bodyPr>
          <a:lstStyle/>
          <a:p>
            <a:pPr algn="l">
              <a:lnSpc>
                <a:spcPts val="4306"/>
              </a:lnSpc>
              <a:spcBef>
                <a:spcPct val="0"/>
              </a:spcBef>
            </a:pPr>
            <a:r>
              <a:rPr lang="en-US" sz="3076" b="1" i="1">
                <a:solidFill>
                  <a:srgbClr val="FF1495"/>
                </a:solidFill>
                <a:latin typeface="Open Sans Bold Italics"/>
                <a:ea typeface="Open Sans Bold Italics"/>
                <a:cs typeface="Open Sans Bold Italics"/>
                <a:sym typeface="Open Sans Bold Italics"/>
              </a:rPr>
              <a:t>1</a:t>
            </a:r>
          </a:p>
        </p:txBody>
      </p:sp>
      <p:sp>
        <p:nvSpPr>
          <p:cNvPr id="32" name="TextBox 32"/>
          <p:cNvSpPr txBox="1"/>
          <p:nvPr/>
        </p:nvSpPr>
        <p:spPr>
          <a:xfrm>
            <a:off x="3923935" y="3810738"/>
            <a:ext cx="265177" cy="521907"/>
          </a:xfrm>
          <a:prstGeom prst="rect">
            <a:avLst/>
          </a:prstGeom>
        </p:spPr>
        <p:txBody>
          <a:bodyPr lIns="0" tIns="0" rIns="0" bIns="0" rtlCol="0" anchor="t">
            <a:spAutoFit/>
          </a:bodyPr>
          <a:lstStyle/>
          <a:p>
            <a:pPr algn="l">
              <a:lnSpc>
                <a:spcPts val="4306"/>
              </a:lnSpc>
              <a:spcBef>
                <a:spcPct val="0"/>
              </a:spcBef>
            </a:pPr>
            <a:r>
              <a:rPr lang="en-US" sz="3076" b="1" i="1">
                <a:solidFill>
                  <a:srgbClr val="FF1495"/>
                </a:solidFill>
                <a:latin typeface="Open Sans Bold Italics"/>
                <a:ea typeface="Open Sans Bold Italics"/>
                <a:cs typeface="Open Sans Bold Italics"/>
                <a:sym typeface="Open Sans Bold Italics"/>
              </a:rPr>
              <a:t>1</a:t>
            </a:r>
          </a:p>
        </p:txBody>
      </p:sp>
      <p:sp>
        <p:nvSpPr>
          <p:cNvPr id="33" name="TextBox 33"/>
          <p:cNvSpPr txBox="1"/>
          <p:nvPr/>
        </p:nvSpPr>
        <p:spPr>
          <a:xfrm>
            <a:off x="8311974" y="4422139"/>
            <a:ext cx="1517606" cy="657225"/>
          </a:xfrm>
          <a:prstGeom prst="rect">
            <a:avLst/>
          </a:prstGeom>
        </p:spPr>
        <p:txBody>
          <a:bodyPr lIns="0" tIns="0" rIns="0" bIns="0" rtlCol="0" anchor="t">
            <a:spAutoFit/>
          </a:bodyPr>
          <a:lstStyle/>
          <a:p>
            <a:pPr algn="ctr">
              <a:lnSpc>
                <a:spcPts val="5400"/>
              </a:lnSpc>
            </a:pPr>
            <a:r>
              <a:rPr lang="en-US" sz="3000" b="1">
                <a:solidFill>
                  <a:srgbClr val="642EC7"/>
                </a:solidFill>
                <a:latin typeface="Poppins Bold"/>
                <a:ea typeface="Poppins Bold"/>
                <a:cs typeface="Poppins Bold"/>
                <a:sym typeface="Poppins Bold"/>
              </a:rPr>
              <a:t>= 115</a:t>
            </a:r>
          </a:p>
        </p:txBody>
      </p:sp>
      <p:sp>
        <p:nvSpPr>
          <p:cNvPr id="34" name="TextBox 34"/>
          <p:cNvSpPr txBox="1"/>
          <p:nvPr/>
        </p:nvSpPr>
        <p:spPr>
          <a:xfrm>
            <a:off x="8309206" y="5654293"/>
            <a:ext cx="1517606" cy="657225"/>
          </a:xfrm>
          <a:prstGeom prst="rect">
            <a:avLst/>
          </a:prstGeom>
        </p:spPr>
        <p:txBody>
          <a:bodyPr lIns="0" tIns="0" rIns="0" bIns="0" rtlCol="0" anchor="t">
            <a:spAutoFit/>
          </a:bodyPr>
          <a:lstStyle/>
          <a:p>
            <a:pPr algn="ctr">
              <a:lnSpc>
                <a:spcPts val="5400"/>
              </a:lnSpc>
            </a:pPr>
            <a:r>
              <a:rPr lang="en-US" sz="3000" b="1">
                <a:solidFill>
                  <a:srgbClr val="642EC7"/>
                </a:solidFill>
                <a:latin typeface="Poppins Bold"/>
                <a:ea typeface="Poppins Bold"/>
                <a:cs typeface="Poppins Bold"/>
                <a:sym typeface="Poppins Bold"/>
              </a:rPr>
              <a:t>= 115</a:t>
            </a:r>
          </a:p>
        </p:txBody>
      </p:sp>
      <p:sp>
        <p:nvSpPr>
          <p:cNvPr id="35" name="TextBox 35"/>
          <p:cNvSpPr txBox="1"/>
          <p:nvPr/>
        </p:nvSpPr>
        <p:spPr>
          <a:xfrm>
            <a:off x="8452516" y="7054782"/>
            <a:ext cx="1517606" cy="657225"/>
          </a:xfrm>
          <a:prstGeom prst="rect">
            <a:avLst/>
          </a:prstGeom>
        </p:spPr>
        <p:txBody>
          <a:bodyPr lIns="0" tIns="0" rIns="0" bIns="0" rtlCol="0" anchor="t">
            <a:spAutoFit/>
          </a:bodyPr>
          <a:lstStyle/>
          <a:p>
            <a:pPr algn="ctr">
              <a:lnSpc>
                <a:spcPts val="5400"/>
              </a:lnSpc>
            </a:pPr>
            <a:r>
              <a:rPr lang="en-US" sz="3000" b="1">
                <a:solidFill>
                  <a:srgbClr val="642EC7"/>
                </a:solidFill>
                <a:latin typeface="Poppins Bold"/>
                <a:ea typeface="Poppins Bold"/>
                <a:cs typeface="Poppins Bold"/>
                <a:sym typeface="Poppins Bold"/>
              </a:rPr>
              <a:t>= - 82</a:t>
            </a:r>
          </a:p>
        </p:txBody>
      </p:sp>
      <p:sp>
        <p:nvSpPr>
          <p:cNvPr id="36" name="TextBox 36"/>
          <p:cNvSpPr txBox="1"/>
          <p:nvPr/>
        </p:nvSpPr>
        <p:spPr>
          <a:xfrm>
            <a:off x="12909288" y="4785793"/>
            <a:ext cx="461580" cy="529991"/>
          </a:xfrm>
          <a:prstGeom prst="rect">
            <a:avLst/>
          </a:prstGeom>
        </p:spPr>
        <p:txBody>
          <a:bodyPr lIns="0" tIns="0" rIns="0" bIns="0" rtlCol="0" anchor="t">
            <a:spAutoFit/>
          </a:bodyPr>
          <a:lstStyle/>
          <a:p>
            <a:pPr algn="ctr">
              <a:lnSpc>
                <a:spcPts val="4385"/>
              </a:lnSpc>
            </a:pPr>
            <a:r>
              <a:rPr lang="en-US" sz="3132" b="1">
                <a:solidFill>
                  <a:srgbClr val="5E17EB"/>
                </a:solidFill>
                <a:latin typeface="Open Sans Bold"/>
                <a:ea typeface="Open Sans Bold"/>
                <a:cs typeface="Open Sans Bold"/>
                <a:sym typeface="Open Sans Bold"/>
              </a:rPr>
              <a:t>C</a:t>
            </a:r>
          </a:p>
        </p:txBody>
      </p:sp>
      <p:sp>
        <p:nvSpPr>
          <p:cNvPr id="37" name="TextBox 37"/>
          <p:cNvSpPr txBox="1"/>
          <p:nvPr/>
        </p:nvSpPr>
        <p:spPr>
          <a:xfrm>
            <a:off x="14186548" y="4785793"/>
            <a:ext cx="461580" cy="529991"/>
          </a:xfrm>
          <a:prstGeom prst="rect">
            <a:avLst/>
          </a:prstGeom>
        </p:spPr>
        <p:txBody>
          <a:bodyPr lIns="0" tIns="0" rIns="0" bIns="0" rtlCol="0" anchor="t">
            <a:spAutoFit/>
          </a:bodyPr>
          <a:lstStyle/>
          <a:p>
            <a:pPr algn="ctr">
              <a:lnSpc>
                <a:spcPts val="4385"/>
              </a:lnSpc>
            </a:pPr>
            <a:r>
              <a:rPr lang="en-US" sz="3132" b="1">
                <a:solidFill>
                  <a:srgbClr val="5E17EB"/>
                </a:solidFill>
                <a:latin typeface="Open Sans Bold"/>
                <a:ea typeface="Open Sans Bold"/>
                <a:cs typeface="Open Sans Bold"/>
                <a:sym typeface="Open Sans Bold"/>
              </a:rPr>
              <a:t>N</a:t>
            </a:r>
          </a:p>
        </p:txBody>
      </p:sp>
      <p:sp>
        <p:nvSpPr>
          <p:cNvPr id="38" name="TextBox 38"/>
          <p:cNvSpPr txBox="1"/>
          <p:nvPr/>
        </p:nvSpPr>
        <p:spPr>
          <a:xfrm>
            <a:off x="15425792" y="4793614"/>
            <a:ext cx="461580" cy="529991"/>
          </a:xfrm>
          <a:prstGeom prst="rect">
            <a:avLst/>
          </a:prstGeom>
        </p:spPr>
        <p:txBody>
          <a:bodyPr lIns="0" tIns="0" rIns="0" bIns="0" rtlCol="0" anchor="t">
            <a:spAutoFit/>
          </a:bodyPr>
          <a:lstStyle/>
          <a:p>
            <a:pPr algn="ctr">
              <a:lnSpc>
                <a:spcPts val="4385"/>
              </a:lnSpc>
            </a:pPr>
            <a:r>
              <a:rPr lang="en-US" sz="3132" b="1">
                <a:solidFill>
                  <a:srgbClr val="5E17EB"/>
                </a:solidFill>
                <a:latin typeface="Open Sans Bold"/>
                <a:ea typeface="Open Sans Bold"/>
                <a:cs typeface="Open Sans Bold"/>
                <a:sym typeface="Open Sans Bold"/>
              </a:rPr>
              <a:t>V</a:t>
            </a:r>
          </a:p>
        </p:txBody>
      </p:sp>
      <p:sp>
        <p:nvSpPr>
          <p:cNvPr id="39" name="TextBox 39"/>
          <p:cNvSpPr txBox="1"/>
          <p:nvPr/>
        </p:nvSpPr>
        <p:spPr>
          <a:xfrm>
            <a:off x="12813210" y="6675182"/>
            <a:ext cx="3455010" cy="1401418"/>
          </a:xfrm>
          <a:prstGeom prst="rect">
            <a:avLst/>
          </a:prstGeom>
        </p:spPr>
        <p:txBody>
          <a:bodyPr lIns="0" tIns="0" rIns="0" bIns="0" rtlCol="0" anchor="t">
            <a:spAutoFit/>
          </a:bodyPr>
          <a:lstStyle/>
          <a:p>
            <a:pPr algn="l">
              <a:lnSpc>
                <a:spcPts val="3704"/>
              </a:lnSpc>
            </a:pPr>
            <a:r>
              <a:rPr lang="en-US" sz="2646">
                <a:solidFill>
                  <a:srgbClr val="000000"/>
                </a:solidFill>
                <a:latin typeface="Open Sans"/>
                <a:ea typeface="Open Sans"/>
                <a:cs typeface="Open Sans"/>
                <a:sym typeface="Open Sans"/>
              </a:rPr>
              <a:t>We need the status register to detect this impossibility!</a:t>
            </a:r>
          </a:p>
        </p:txBody>
      </p:sp>
      <p:sp>
        <p:nvSpPr>
          <p:cNvPr id="40" name="TextBox 40"/>
          <p:cNvSpPr txBox="1"/>
          <p:nvPr/>
        </p:nvSpPr>
        <p:spPr>
          <a:xfrm>
            <a:off x="957731" y="-9525"/>
            <a:ext cx="7689422" cy="998317"/>
          </a:xfrm>
          <a:prstGeom prst="rect">
            <a:avLst/>
          </a:prstGeom>
        </p:spPr>
        <p:txBody>
          <a:bodyPr lIns="0" tIns="0" rIns="0" bIns="0" rtlCol="0" anchor="t">
            <a:spAutoFit/>
          </a:bodyPr>
          <a:lstStyle/>
          <a:p>
            <a:pPr marL="0" lvl="0" indent="0" algn="l">
              <a:lnSpc>
                <a:spcPts val="3760"/>
              </a:lnSpc>
              <a:spcBef>
                <a:spcPct val="0"/>
              </a:spcBef>
            </a:pPr>
            <a:r>
              <a:rPr lang="en-US" sz="3357" b="1" spc="-100">
                <a:solidFill>
                  <a:srgbClr val="FFFFFF"/>
                </a:solidFill>
                <a:latin typeface="Poppins Bold"/>
                <a:ea typeface="Poppins Bold"/>
                <a:cs typeface="Poppins Bold"/>
                <a:sym typeface="Poppins Bold"/>
              </a:rPr>
              <a:t>6.7 Arithmetic Operations in Computing</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grpSp>
        <p:nvGrpSpPr>
          <p:cNvPr id="3" name="Group 3"/>
          <p:cNvGrpSpPr/>
          <p:nvPr/>
        </p:nvGrpSpPr>
        <p:grpSpPr>
          <a:xfrm>
            <a:off x="15679978" y="3377909"/>
            <a:ext cx="2220022" cy="513504"/>
            <a:chOff x="0" y="0"/>
            <a:chExt cx="584697" cy="135244"/>
          </a:xfrm>
        </p:grpSpPr>
        <p:sp>
          <p:nvSpPr>
            <p:cNvPr id="4" name="Freeform 4"/>
            <p:cNvSpPr/>
            <p:nvPr/>
          </p:nvSpPr>
          <p:spPr>
            <a:xfrm>
              <a:off x="0" y="0"/>
              <a:ext cx="584697" cy="135244"/>
            </a:xfrm>
            <a:custGeom>
              <a:avLst/>
              <a:gdLst/>
              <a:ahLst/>
              <a:cxnLst/>
              <a:rect l="l" t="t" r="r" b="b"/>
              <a:pathLst>
                <a:path w="584697" h="135244">
                  <a:moveTo>
                    <a:pt x="67622" y="0"/>
                  </a:moveTo>
                  <a:lnTo>
                    <a:pt x="517075" y="0"/>
                  </a:lnTo>
                  <a:cubicBezTo>
                    <a:pt x="535010" y="0"/>
                    <a:pt x="552210" y="7124"/>
                    <a:pt x="564891" y="19806"/>
                  </a:cubicBezTo>
                  <a:cubicBezTo>
                    <a:pt x="577573" y="32488"/>
                    <a:pt x="584697" y="49687"/>
                    <a:pt x="584697" y="67622"/>
                  </a:cubicBezTo>
                  <a:lnTo>
                    <a:pt x="584697" y="67622"/>
                  </a:lnTo>
                  <a:cubicBezTo>
                    <a:pt x="584697" y="85556"/>
                    <a:pt x="577573" y="102756"/>
                    <a:pt x="564891" y="115438"/>
                  </a:cubicBezTo>
                  <a:cubicBezTo>
                    <a:pt x="552210" y="128119"/>
                    <a:pt x="535010" y="135244"/>
                    <a:pt x="517075" y="135244"/>
                  </a:cubicBezTo>
                  <a:lnTo>
                    <a:pt x="67622" y="135244"/>
                  </a:lnTo>
                  <a:cubicBezTo>
                    <a:pt x="49687" y="135244"/>
                    <a:pt x="32488" y="128119"/>
                    <a:pt x="19806" y="115438"/>
                  </a:cubicBezTo>
                  <a:cubicBezTo>
                    <a:pt x="7124" y="102756"/>
                    <a:pt x="0" y="85556"/>
                    <a:pt x="0" y="67622"/>
                  </a:cubicBezTo>
                  <a:lnTo>
                    <a:pt x="0" y="67622"/>
                  </a:lnTo>
                  <a:cubicBezTo>
                    <a:pt x="0" y="49687"/>
                    <a:pt x="7124" y="32488"/>
                    <a:pt x="19806" y="19806"/>
                  </a:cubicBezTo>
                  <a:cubicBezTo>
                    <a:pt x="32488" y="7124"/>
                    <a:pt x="49687" y="0"/>
                    <a:pt x="67622" y="0"/>
                  </a:cubicBezTo>
                  <a:close/>
                </a:path>
              </a:pathLst>
            </a:custGeom>
            <a:solidFill>
              <a:srgbClr val="FFDE59"/>
            </a:solidFill>
          </p:spPr>
          <p:txBody>
            <a:bodyPr/>
            <a:lstStyle/>
            <a:p>
              <a:endParaRPr lang="en-PH"/>
            </a:p>
          </p:txBody>
        </p:sp>
        <p:sp>
          <p:nvSpPr>
            <p:cNvPr id="5" name="TextBox 5"/>
            <p:cNvSpPr txBox="1"/>
            <p:nvPr/>
          </p:nvSpPr>
          <p:spPr>
            <a:xfrm>
              <a:off x="0" y="-28575"/>
              <a:ext cx="584697" cy="163819"/>
            </a:xfrm>
            <a:prstGeom prst="rect">
              <a:avLst/>
            </a:prstGeom>
          </p:spPr>
          <p:txBody>
            <a:bodyPr lIns="50800" tIns="50800" rIns="50800" bIns="50800" rtlCol="0" anchor="ctr"/>
            <a:lstStyle/>
            <a:p>
              <a:pPr algn="ctr">
                <a:lnSpc>
                  <a:spcPts val="2595"/>
                </a:lnSpc>
              </a:pPr>
              <a:endParaRPr/>
            </a:p>
          </p:txBody>
        </p:sp>
      </p:grpSp>
      <p:grpSp>
        <p:nvGrpSpPr>
          <p:cNvPr id="6" name="Group 6"/>
          <p:cNvGrpSpPr/>
          <p:nvPr/>
        </p:nvGrpSpPr>
        <p:grpSpPr>
          <a:xfrm>
            <a:off x="0" y="-36799"/>
            <a:ext cx="9251830" cy="1065499"/>
            <a:chOff x="0" y="0"/>
            <a:chExt cx="3442595" cy="396471"/>
          </a:xfrm>
        </p:grpSpPr>
        <p:sp>
          <p:nvSpPr>
            <p:cNvPr id="7" name="Freeform 7"/>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8" name="TextBox 8"/>
          <p:cNvSpPr txBox="1"/>
          <p:nvPr/>
        </p:nvSpPr>
        <p:spPr>
          <a:xfrm>
            <a:off x="246002" y="0"/>
            <a:ext cx="7492467" cy="1028700"/>
          </a:xfrm>
          <a:prstGeom prst="rect">
            <a:avLst/>
          </a:prstGeom>
        </p:spPr>
        <p:txBody>
          <a:bodyPr lIns="0" tIns="0" rIns="0" bIns="0" rtlCol="0" anchor="t">
            <a:spAutoFit/>
          </a:bodyPr>
          <a:lstStyle/>
          <a:p>
            <a:pPr marL="0" lvl="0" indent="0" algn="l">
              <a:lnSpc>
                <a:spcPts val="3957"/>
              </a:lnSpc>
              <a:spcBef>
                <a:spcPct val="0"/>
              </a:spcBef>
            </a:pPr>
            <a:r>
              <a:rPr lang="en-US" sz="3533" b="1" spc="-105">
                <a:solidFill>
                  <a:srgbClr val="FFFFFF"/>
                </a:solidFill>
                <a:latin typeface="Poppins Bold"/>
                <a:ea typeface="Poppins Bold"/>
                <a:cs typeface="Poppins Bold"/>
                <a:sym typeface="Poppins Bold"/>
              </a:rPr>
              <a:t>6.2 Understanding Assembly Language</a:t>
            </a:r>
          </a:p>
        </p:txBody>
      </p:sp>
      <p:sp>
        <p:nvSpPr>
          <p:cNvPr id="9" name="Freeform 9"/>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10" name="Group 10"/>
          <p:cNvGrpSpPr/>
          <p:nvPr/>
        </p:nvGrpSpPr>
        <p:grpSpPr>
          <a:xfrm>
            <a:off x="631806" y="2173322"/>
            <a:ext cx="10220379" cy="4955276"/>
            <a:chOff x="0" y="0"/>
            <a:chExt cx="13627171" cy="6607034"/>
          </a:xfrm>
        </p:grpSpPr>
        <p:sp>
          <p:nvSpPr>
            <p:cNvPr id="11" name="AutoShape 11"/>
            <p:cNvSpPr/>
            <p:nvPr/>
          </p:nvSpPr>
          <p:spPr>
            <a:xfrm flipH="1">
              <a:off x="4100603" y="2500698"/>
              <a:ext cx="2171852" cy="0"/>
            </a:xfrm>
            <a:prstGeom prst="line">
              <a:avLst/>
            </a:prstGeom>
            <a:ln w="93287" cap="rnd">
              <a:solidFill>
                <a:srgbClr val="38B6FF"/>
              </a:solidFill>
              <a:prstDash val="solid"/>
              <a:headEnd type="none" w="sm" len="sm"/>
              <a:tailEnd type="none" w="sm" len="sm"/>
            </a:ln>
          </p:spPr>
          <p:txBody>
            <a:bodyPr/>
            <a:lstStyle/>
            <a:p>
              <a:endParaRPr lang="en-PH"/>
            </a:p>
          </p:txBody>
        </p:sp>
        <p:grpSp>
          <p:nvGrpSpPr>
            <p:cNvPr id="12" name="Group 12"/>
            <p:cNvGrpSpPr/>
            <p:nvPr/>
          </p:nvGrpSpPr>
          <p:grpSpPr>
            <a:xfrm>
              <a:off x="0" y="0"/>
              <a:ext cx="13627171" cy="5750361"/>
              <a:chOff x="0" y="0"/>
              <a:chExt cx="2966297" cy="1251711"/>
            </a:xfrm>
          </p:grpSpPr>
          <p:sp>
            <p:nvSpPr>
              <p:cNvPr id="13" name="Freeform 13"/>
              <p:cNvSpPr/>
              <p:nvPr/>
            </p:nvSpPr>
            <p:spPr>
              <a:xfrm>
                <a:off x="0" y="0"/>
                <a:ext cx="2966297" cy="1251711"/>
              </a:xfrm>
              <a:custGeom>
                <a:avLst/>
                <a:gdLst/>
                <a:ahLst/>
                <a:cxnLst/>
                <a:rect l="l" t="t" r="r" b="b"/>
                <a:pathLst>
                  <a:path w="2966297" h="1251711">
                    <a:moveTo>
                      <a:pt x="0" y="0"/>
                    </a:moveTo>
                    <a:lnTo>
                      <a:pt x="0" y="1251711"/>
                    </a:lnTo>
                    <a:lnTo>
                      <a:pt x="2966297" y="1251711"/>
                    </a:lnTo>
                    <a:lnTo>
                      <a:pt x="2966297" y="0"/>
                    </a:lnTo>
                    <a:lnTo>
                      <a:pt x="0" y="0"/>
                    </a:lnTo>
                    <a:close/>
                    <a:moveTo>
                      <a:pt x="2905337" y="1190751"/>
                    </a:moveTo>
                    <a:lnTo>
                      <a:pt x="59690" y="1190751"/>
                    </a:lnTo>
                    <a:lnTo>
                      <a:pt x="59690" y="59690"/>
                    </a:lnTo>
                    <a:lnTo>
                      <a:pt x="2905337" y="59690"/>
                    </a:lnTo>
                    <a:lnTo>
                      <a:pt x="2905337" y="1190751"/>
                    </a:lnTo>
                    <a:close/>
                  </a:path>
                </a:pathLst>
              </a:custGeom>
              <a:solidFill>
                <a:srgbClr val="FF1495"/>
              </a:solidFill>
            </p:spPr>
            <p:txBody>
              <a:bodyPr/>
              <a:lstStyle/>
              <a:p>
                <a:endParaRPr lang="en-PH"/>
              </a:p>
            </p:txBody>
          </p:sp>
        </p:grpSp>
        <p:sp>
          <p:nvSpPr>
            <p:cNvPr id="14" name="Freeform 14"/>
            <p:cNvSpPr/>
            <p:nvPr/>
          </p:nvSpPr>
          <p:spPr>
            <a:xfrm>
              <a:off x="1636339" y="3920722"/>
              <a:ext cx="1608852" cy="1342660"/>
            </a:xfrm>
            <a:custGeom>
              <a:avLst/>
              <a:gdLst/>
              <a:ahLst/>
              <a:cxnLst/>
              <a:rect l="l" t="t" r="r" b="b"/>
              <a:pathLst>
                <a:path w="1608852" h="1342660">
                  <a:moveTo>
                    <a:pt x="0" y="0"/>
                  </a:moveTo>
                  <a:lnTo>
                    <a:pt x="1608852" y="0"/>
                  </a:lnTo>
                  <a:lnTo>
                    <a:pt x="1608852" y="1342660"/>
                  </a:lnTo>
                  <a:lnTo>
                    <a:pt x="0" y="1342660"/>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grpSp>
          <p:nvGrpSpPr>
            <p:cNvPr id="15" name="Group 15"/>
            <p:cNvGrpSpPr/>
            <p:nvPr/>
          </p:nvGrpSpPr>
          <p:grpSpPr>
            <a:xfrm>
              <a:off x="1636339" y="1402791"/>
              <a:ext cx="2677535" cy="1461476"/>
              <a:chOff x="0" y="0"/>
              <a:chExt cx="3506392" cy="1913890"/>
            </a:xfrm>
          </p:grpSpPr>
          <p:sp>
            <p:nvSpPr>
              <p:cNvPr id="16" name="Freeform 16"/>
              <p:cNvSpPr/>
              <p:nvPr/>
            </p:nvSpPr>
            <p:spPr>
              <a:xfrm>
                <a:off x="0" y="0"/>
                <a:ext cx="3506392" cy="1913890"/>
              </a:xfrm>
              <a:custGeom>
                <a:avLst/>
                <a:gdLst/>
                <a:ahLst/>
                <a:cxnLst/>
                <a:rect l="l" t="t" r="r" b="b"/>
                <a:pathLst>
                  <a:path w="3506392" h="1913890">
                    <a:moveTo>
                      <a:pt x="0" y="0"/>
                    </a:moveTo>
                    <a:lnTo>
                      <a:pt x="3506392" y="0"/>
                    </a:lnTo>
                    <a:lnTo>
                      <a:pt x="3506392" y="1913890"/>
                    </a:lnTo>
                    <a:lnTo>
                      <a:pt x="0" y="1913890"/>
                    </a:lnTo>
                    <a:close/>
                  </a:path>
                </a:pathLst>
              </a:custGeom>
              <a:solidFill>
                <a:srgbClr val="FFDE59"/>
              </a:solidFill>
            </p:spPr>
            <p:txBody>
              <a:bodyPr/>
              <a:lstStyle/>
              <a:p>
                <a:endParaRPr lang="en-PH"/>
              </a:p>
            </p:txBody>
          </p:sp>
        </p:grpSp>
        <p:grpSp>
          <p:nvGrpSpPr>
            <p:cNvPr id="17" name="Group 17"/>
            <p:cNvGrpSpPr/>
            <p:nvPr/>
          </p:nvGrpSpPr>
          <p:grpSpPr>
            <a:xfrm>
              <a:off x="7284133" y="1350930"/>
              <a:ext cx="4799956" cy="673834"/>
              <a:chOff x="0" y="0"/>
              <a:chExt cx="2652321" cy="372342"/>
            </a:xfrm>
          </p:grpSpPr>
          <p:sp>
            <p:nvSpPr>
              <p:cNvPr id="18" name="Freeform 18"/>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sp>
          <p:nvSpPr>
            <p:cNvPr id="19" name="Freeform 19"/>
            <p:cNvSpPr/>
            <p:nvPr/>
          </p:nvSpPr>
          <p:spPr>
            <a:xfrm>
              <a:off x="1703058" y="1459695"/>
              <a:ext cx="801893" cy="801893"/>
            </a:xfrm>
            <a:custGeom>
              <a:avLst/>
              <a:gdLst/>
              <a:ahLst/>
              <a:cxnLst/>
              <a:rect l="l" t="t" r="r" b="b"/>
              <a:pathLst>
                <a:path w="801893" h="801893">
                  <a:moveTo>
                    <a:pt x="0" y="0"/>
                  </a:moveTo>
                  <a:lnTo>
                    <a:pt x="801893" y="0"/>
                  </a:lnTo>
                  <a:lnTo>
                    <a:pt x="801893" y="801892"/>
                  </a:lnTo>
                  <a:lnTo>
                    <a:pt x="0" y="80189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20" name="Group 20"/>
            <p:cNvGrpSpPr/>
            <p:nvPr/>
          </p:nvGrpSpPr>
          <p:grpSpPr>
            <a:xfrm>
              <a:off x="7284133" y="2178072"/>
              <a:ext cx="4799956" cy="673834"/>
              <a:chOff x="0" y="0"/>
              <a:chExt cx="2652321" cy="372342"/>
            </a:xfrm>
          </p:grpSpPr>
          <p:sp>
            <p:nvSpPr>
              <p:cNvPr id="21" name="Freeform 21"/>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22" name="Group 22"/>
            <p:cNvGrpSpPr/>
            <p:nvPr/>
          </p:nvGrpSpPr>
          <p:grpSpPr>
            <a:xfrm>
              <a:off x="7284133" y="2964567"/>
              <a:ext cx="4799956" cy="673834"/>
              <a:chOff x="0" y="0"/>
              <a:chExt cx="2652321" cy="372342"/>
            </a:xfrm>
          </p:grpSpPr>
          <p:sp>
            <p:nvSpPr>
              <p:cNvPr id="23" name="Freeform 23"/>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24" name="Group 24"/>
            <p:cNvGrpSpPr/>
            <p:nvPr/>
          </p:nvGrpSpPr>
          <p:grpSpPr>
            <a:xfrm>
              <a:off x="7284133" y="3756599"/>
              <a:ext cx="4799956" cy="673834"/>
              <a:chOff x="0" y="0"/>
              <a:chExt cx="2652321" cy="372342"/>
            </a:xfrm>
          </p:grpSpPr>
          <p:sp>
            <p:nvSpPr>
              <p:cNvPr id="25" name="Freeform 25"/>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26" name="Group 26"/>
            <p:cNvGrpSpPr/>
            <p:nvPr/>
          </p:nvGrpSpPr>
          <p:grpSpPr>
            <a:xfrm>
              <a:off x="7284133" y="4580609"/>
              <a:ext cx="4799956" cy="673834"/>
              <a:chOff x="0" y="0"/>
              <a:chExt cx="2652321" cy="372342"/>
            </a:xfrm>
          </p:grpSpPr>
          <p:sp>
            <p:nvSpPr>
              <p:cNvPr id="27" name="Freeform 27"/>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sp>
          <p:nvSpPr>
            <p:cNvPr id="28" name="AutoShape 28"/>
            <p:cNvSpPr/>
            <p:nvPr/>
          </p:nvSpPr>
          <p:spPr>
            <a:xfrm flipV="1">
              <a:off x="5623745" y="1687847"/>
              <a:ext cx="0" cy="4919188"/>
            </a:xfrm>
            <a:prstGeom prst="line">
              <a:avLst/>
            </a:prstGeom>
            <a:ln w="93287" cap="rnd">
              <a:solidFill>
                <a:srgbClr val="C9E265"/>
              </a:solidFill>
              <a:prstDash val="solid"/>
              <a:headEnd type="none" w="sm" len="sm"/>
              <a:tailEnd type="none" w="sm" len="sm"/>
            </a:ln>
          </p:spPr>
          <p:txBody>
            <a:bodyPr/>
            <a:lstStyle/>
            <a:p>
              <a:endParaRPr lang="en-PH"/>
            </a:p>
          </p:txBody>
        </p:sp>
        <p:sp>
          <p:nvSpPr>
            <p:cNvPr id="29" name="AutoShape 29"/>
            <p:cNvSpPr/>
            <p:nvPr/>
          </p:nvSpPr>
          <p:spPr>
            <a:xfrm flipV="1">
              <a:off x="5901594" y="3222036"/>
              <a:ext cx="0" cy="3384998"/>
            </a:xfrm>
            <a:prstGeom prst="line">
              <a:avLst/>
            </a:prstGeom>
            <a:ln w="93287" cap="rnd">
              <a:solidFill>
                <a:srgbClr val="FF5757"/>
              </a:solidFill>
              <a:prstDash val="solid"/>
              <a:headEnd type="none" w="sm" len="sm"/>
              <a:tailEnd type="none" w="sm" len="sm"/>
            </a:ln>
          </p:spPr>
          <p:txBody>
            <a:bodyPr/>
            <a:lstStyle/>
            <a:p>
              <a:endParaRPr lang="en-PH"/>
            </a:p>
          </p:txBody>
        </p:sp>
        <p:sp>
          <p:nvSpPr>
            <p:cNvPr id="30" name="AutoShape 30"/>
            <p:cNvSpPr/>
            <p:nvPr/>
          </p:nvSpPr>
          <p:spPr>
            <a:xfrm flipV="1">
              <a:off x="4520449" y="4094120"/>
              <a:ext cx="0" cy="2461759"/>
            </a:xfrm>
            <a:prstGeom prst="line">
              <a:avLst/>
            </a:prstGeom>
            <a:ln w="93287" cap="rnd">
              <a:solidFill>
                <a:srgbClr val="38B6FF"/>
              </a:solidFill>
              <a:prstDash val="solid"/>
              <a:headEnd type="none" w="sm" len="sm"/>
              <a:tailEnd type="none" w="sm" len="sm"/>
            </a:ln>
          </p:spPr>
          <p:txBody>
            <a:bodyPr/>
            <a:lstStyle/>
            <a:p>
              <a:endParaRPr lang="en-PH"/>
            </a:p>
          </p:txBody>
        </p:sp>
        <p:sp>
          <p:nvSpPr>
            <p:cNvPr id="31" name="TextBox 31"/>
            <p:cNvSpPr txBox="1"/>
            <p:nvPr/>
          </p:nvSpPr>
          <p:spPr>
            <a:xfrm>
              <a:off x="6173644" y="555502"/>
              <a:ext cx="1067930" cy="378151"/>
            </a:xfrm>
            <a:prstGeom prst="rect">
              <a:avLst/>
            </a:prstGeom>
          </p:spPr>
          <p:txBody>
            <a:bodyPr lIns="0" tIns="0" rIns="0" bIns="0" rtlCol="0" anchor="t">
              <a:spAutoFit/>
            </a:bodyPr>
            <a:lstStyle/>
            <a:p>
              <a:pPr algn="ctr">
                <a:lnSpc>
                  <a:spcPts val="2381"/>
                </a:lnSpc>
              </a:pPr>
              <a:r>
                <a:rPr lang="en-US" sz="1700" b="1">
                  <a:solidFill>
                    <a:srgbClr val="000000"/>
                  </a:solidFill>
                  <a:latin typeface="Now Bold"/>
                  <a:ea typeface="Now Bold"/>
                  <a:cs typeface="Now Bold"/>
                  <a:sym typeface="Now Bold"/>
                </a:rPr>
                <a:t>SR</a:t>
              </a:r>
            </a:p>
          </p:txBody>
        </p:sp>
        <p:sp>
          <p:nvSpPr>
            <p:cNvPr id="32" name="TextBox 32"/>
            <p:cNvSpPr txBox="1"/>
            <p:nvPr/>
          </p:nvSpPr>
          <p:spPr>
            <a:xfrm>
              <a:off x="6081289" y="3100115"/>
              <a:ext cx="1067930" cy="374164"/>
            </a:xfrm>
            <a:prstGeom prst="rect">
              <a:avLst/>
            </a:prstGeom>
          </p:spPr>
          <p:txBody>
            <a:bodyPr lIns="0" tIns="0" rIns="0" bIns="0" rtlCol="0" anchor="t">
              <a:spAutoFit/>
            </a:bodyPr>
            <a:lstStyle/>
            <a:p>
              <a:pPr algn="ctr">
                <a:lnSpc>
                  <a:spcPts val="2381"/>
                </a:lnSpc>
              </a:pPr>
              <a:r>
                <a:rPr lang="en-US" sz="1700" b="1">
                  <a:solidFill>
                    <a:srgbClr val="000000"/>
                  </a:solidFill>
                  <a:latin typeface="Now Bold"/>
                  <a:ea typeface="Now Bold"/>
                  <a:cs typeface="Now Bold"/>
                  <a:sym typeface="Now Bold"/>
                </a:rPr>
                <a:t>MDR</a:t>
              </a:r>
            </a:p>
          </p:txBody>
        </p:sp>
        <p:sp>
          <p:nvSpPr>
            <p:cNvPr id="33" name="AutoShape 33"/>
            <p:cNvSpPr/>
            <p:nvPr/>
          </p:nvSpPr>
          <p:spPr>
            <a:xfrm flipH="1">
              <a:off x="5568295" y="1687847"/>
              <a:ext cx="586939" cy="0"/>
            </a:xfrm>
            <a:prstGeom prst="line">
              <a:avLst/>
            </a:prstGeom>
            <a:ln w="93287" cap="rnd">
              <a:solidFill>
                <a:srgbClr val="C9E265"/>
              </a:solidFill>
              <a:prstDash val="solid"/>
              <a:headEnd type="none" w="sm" len="sm"/>
              <a:tailEnd type="none" w="sm" len="sm"/>
            </a:ln>
          </p:spPr>
          <p:txBody>
            <a:bodyPr/>
            <a:lstStyle/>
            <a:p>
              <a:endParaRPr lang="en-PH"/>
            </a:p>
          </p:txBody>
        </p:sp>
        <p:sp>
          <p:nvSpPr>
            <p:cNvPr id="34" name="AutoShape 34"/>
            <p:cNvSpPr/>
            <p:nvPr/>
          </p:nvSpPr>
          <p:spPr>
            <a:xfrm>
              <a:off x="5865862" y="3261866"/>
              <a:ext cx="355965" cy="0"/>
            </a:xfrm>
            <a:prstGeom prst="line">
              <a:avLst/>
            </a:prstGeom>
            <a:ln w="93287" cap="rnd">
              <a:solidFill>
                <a:srgbClr val="FF5757"/>
              </a:solidFill>
              <a:prstDash val="solid"/>
              <a:headEnd type="none" w="sm" len="sm"/>
              <a:tailEnd type="none" w="sm" len="sm"/>
            </a:ln>
          </p:spPr>
          <p:txBody>
            <a:bodyPr/>
            <a:lstStyle/>
            <a:p>
              <a:endParaRPr lang="en-PH"/>
            </a:p>
          </p:txBody>
        </p:sp>
        <p:sp>
          <p:nvSpPr>
            <p:cNvPr id="35" name="AutoShape 35"/>
            <p:cNvSpPr/>
            <p:nvPr/>
          </p:nvSpPr>
          <p:spPr>
            <a:xfrm flipV="1">
              <a:off x="3881252" y="2836002"/>
              <a:ext cx="0" cy="1311437"/>
            </a:xfrm>
            <a:prstGeom prst="line">
              <a:avLst/>
            </a:prstGeom>
            <a:ln w="93287" cap="rnd">
              <a:solidFill>
                <a:srgbClr val="38B6FF"/>
              </a:solidFill>
              <a:prstDash val="solid"/>
              <a:headEnd type="none" w="sm" len="sm"/>
              <a:tailEnd type="none" w="sm" len="sm"/>
            </a:ln>
          </p:spPr>
          <p:txBody>
            <a:bodyPr/>
            <a:lstStyle/>
            <a:p>
              <a:endParaRPr lang="en-PH"/>
            </a:p>
          </p:txBody>
        </p:sp>
        <p:sp>
          <p:nvSpPr>
            <p:cNvPr id="36" name="AutoShape 36"/>
            <p:cNvSpPr/>
            <p:nvPr/>
          </p:nvSpPr>
          <p:spPr>
            <a:xfrm flipH="1">
              <a:off x="3081390" y="4147441"/>
              <a:ext cx="839691" cy="0"/>
            </a:xfrm>
            <a:prstGeom prst="line">
              <a:avLst/>
            </a:prstGeom>
            <a:ln w="93287" cap="rnd">
              <a:solidFill>
                <a:srgbClr val="38B6FF"/>
              </a:solidFill>
              <a:prstDash val="solid"/>
              <a:headEnd type="none" w="sm" len="sm"/>
              <a:tailEnd type="none" w="sm" len="sm"/>
            </a:ln>
          </p:spPr>
          <p:txBody>
            <a:bodyPr/>
            <a:lstStyle/>
            <a:p>
              <a:endParaRPr lang="en-PH"/>
            </a:p>
          </p:txBody>
        </p:sp>
        <p:sp>
          <p:nvSpPr>
            <p:cNvPr id="37" name="AutoShape 37"/>
            <p:cNvSpPr/>
            <p:nvPr/>
          </p:nvSpPr>
          <p:spPr>
            <a:xfrm flipH="1">
              <a:off x="3680757" y="4147441"/>
              <a:ext cx="839691" cy="0"/>
            </a:xfrm>
            <a:prstGeom prst="line">
              <a:avLst/>
            </a:prstGeom>
            <a:ln w="93287" cap="rnd">
              <a:solidFill>
                <a:srgbClr val="38B6FF"/>
              </a:solidFill>
              <a:prstDash val="solid"/>
              <a:headEnd type="none" w="sm" len="sm"/>
              <a:tailEnd type="none" w="sm" len="sm"/>
            </a:ln>
          </p:spPr>
          <p:txBody>
            <a:bodyPr/>
            <a:lstStyle/>
            <a:p>
              <a:endParaRPr lang="en-PH"/>
            </a:p>
          </p:txBody>
        </p:sp>
        <p:sp>
          <p:nvSpPr>
            <p:cNvPr id="38" name="AutoShape 38"/>
            <p:cNvSpPr/>
            <p:nvPr/>
          </p:nvSpPr>
          <p:spPr>
            <a:xfrm flipH="1">
              <a:off x="12067663" y="2543925"/>
              <a:ext cx="511771" cy="11884"/>
            </a:xfrm>
            <a:prstGeom prst="line">
              <a:avLst/>
            </a:prstGeom>
            <a:ln w="93287" cap="rnd">
              <a:solidFill>
                <a:srgbClr val="C9E265"/>
              </a:solidFill>
              <a:prstDash val="solid"/>
              <a:headEnd type="none" w="sm" len="sm"/>
              <a:tailEnd type="none" w="sm" len="sm"/>
            </a:ln>
          </p:spPr>
          <p:txBody>
            <a:bodyPr/>
            <a:lstStyle/>
            <a:p>
              <a:endParaRPr lang="en-PH"/>
            </a:p>
          </p:txBody>
        </p:sp>
        <p:sp>
          <p:nvSpPr>
            <p:cNvPr id="39" name="AutoShape 39"/>
            <p:cNvSpPr/>
            <p:nvPr/>
          </p:nvSpPr>
          <p:spPr>
            <a:xfrm>
              <a:off x="12573872" y="1648158"/>
              <a:ext cx="0" cy="949909"/>
            </a:xfrm>
            <a:prstGeom prst="line">
              <a:avLst/>
            </a:prstGeom>
            <a:ln w="93287" cap="rnd">
              <a:solidFill>
                <a:srgbClr val="C9E265"/>
              </a:solidFill>
              <a:prstDash val="solid"/>
              <a:headEnd type="none" w="sm" len="sm"/>
              <a:tailEnd type="none" w="sm" len="sm"/>
            </a:ln>
          </p:spPr>
          <p:txBody>
            <a:bodyPr/>
            <a:lstStyle/>
            <a:p>
              <a:endParaRPr lang="en-PH"/>
            </a:p>
          </p:txBody>
        </p:sp>
        <p:sp>
          <p:nvSpPr>
            <p:cNvPr id="40" name="AutoShape 40"/>
            <p:cNvSpPr/>
            <p:nvPr/>
          </p:nvSpPr>
          <p:spPr>
            <a:xfrm>
              <a:off x="12083918" y="1648188"/>
              <a:ext cx="496441" cy="0"/>
            </a:xfrm>
            <a:prstGeom prst="line">
              <a:avLst/>
            </a:prstGeom>
            <a:ln w="93287" cap="rnd">
              <a:solidFill>
                <a:srgbClr val="C9E265"/>
              </a:solidFill>
              <a:prstDash val="solid"/>
              <a:headEnd type="none" w="sm" len="sm"/>
              <a:tailEnd type="none" w="sm" len="sm"/>
            </a:ln>
          </p:spPr>
          <p:txBody>
            <a:bodyPr/>
            <a:lstStyle/>
            <a:p>
              <a:endParaRPr lang="en-PH"/>
            </a:p>
          </p:txBody>
        </p:sp>
        <p:sp>
          <p:nvSpPr>
            <p:cNvPr id="41" name="TextBox 41"/>
            <p:cNvSpPr txBox="1"/>
            <p:nvPr/>
          </p:nvSpPr>
          <p:spPr>
            <a:xfrm>
              <a:off x="2102820" y="4553952"/>
              <a:ext cx="675890" cy="455432"/>
            </a:xfrm>
            <a:prstGeom prst="rect">
              <a:avLst/>
            </a:prstGeom>
          </p:spPr>
          <p:txBody>
            <a:bodyPr lIns="0" tIns="0" rIns="0" bIns="0" rtlCol="0" anchor="t">
              <a:spAutoFit/>
            </a:bodyPr>
            <a:lstStyle/>
            <a:p>
              <a:pPr algn="ctr">
                <a:lnSpc>
                  <a:spcPts val="2929"/>
                </a:lnSpc>
                <a:spcBef>
                  <a:spcPct val="0"/>
                </a:spcBef>
              </a:pPr>
              <a:r>
                <a:rPr lang="en-US" sz="2092">
                  <a:solidFill>
                    <a:srgbClr val="000000"/>
                  </a:solidFill>
                  <a:latin typeface="Gagalin"/>
                  <a:ea typeface="Gagalin"/>
                  <a:cs typeface="Gagalin"/>
                  <a:sym typeface="Gagalin"/>
                </a:rPr>
                <a:t>ALU</a:t>
              </a:r>
            </a:p>
          </p:txBody>
        </p:sp>
        <p:sp>
          <p:nvSpPr>
            <p:cNvPr id="42" name="TextBox 42"/>
            <p:cNvSpPr txBox="1"/>
            <p:nvPr/>
          </p:nvSpPr>
          <p:spPr>
            <a:xfrm>
              <a:off x="2907246" y="1886763"/>
              <a:ext cx="675890" cy="455432"/>
            </a:xfrm>
            <a:prstGeom prst="rect">
              <a:avLst/>
            </a:prstGeom>
          </p:spPr>
          <p:txBody>
            <a:bodyPr lIns="0" tIns="0" rIns="0" bIns="0" rtlCol="0" anchor="t">
              <a:spAutoFit/>
            </a:bodyPr>
            <a:lstStyle/>
            <a:p>
              <a:pPr algn="ctr">
                <a:lnSpc>
                  <a:spcPts val="2929"/>
                </a:lnSpc>
                <a:spcBef>
                  <a:spcPct val="0"/>
                </a:spcBef>
              </a:pPr>
              <a:r>
                <a:rPr lang="en-US" sz="2092">
                  <a:solidFill>
                    <a:srgbClr val="000000"/>
                  </a:solidFill>
                  <a:latin typeface="Gagalin"/>
                  <a:ea typeface="Gagalin"/>
                  <a:cs typeface="Gagalin"/>
                  <a:sym typeface="Gagalin"/>
                </a:rPr>
                <a:t>CU</a:t>
              </a:r>
            </a:p>
          </p:txBody>
        </p:sp>
        <p:sp>
          <p:nvSpPr>
            <p:cNvPr id="43" name="TextBox 43"/>
            <p:cNvSpPr txBox="1"/>
            <p:nvPr/>
          </p:nvSpPr>
          <p:spPr>
            <a:xfrm>
              <a:off x="6045754" y="2313620"/>
              <a:ext cx="1067930" cy="374164"/>
            </a:xfrm>
            <a:prstGeom prst="rect">
              <a:avLst/>
            </a:prstGeom>
          </p:spPr>
          <p:txBody>
            <a:bodyPr lIns="0" tIns="0" rIns="0" bIns="0" rtlCol="0" anchor="t">
              <a:spAutoFit/>
            </a:bodyPr>
            <a:lstStyle/>
            <a:p>
              <a:pPr algn="ctr">
                <a:lnSpc>
                  <a:spcPts val="2381"/>
                </a:lnSpc>
              </a:pPr>
              <a:r>
                <a:rPr lang="en-US" sz="1700" b="1">
                  <a:solidFill>
                    <a:srgbClr val="000000"/>
                  </a:solidFill>
                  <a:latin typeface="Now Bold"/>
                  <a:ea typeface="Now Bold"/>
                  <a:cs typeface="Now Bold"/>
                  <a:sym typeface="Now Bold"/>
                </a:rPr>
                <a:t>PC</a:t>
              </a:r>
            </a:p>
          </p:txBody>
        </p:sp>
        <p:sp>
          <p:nvSpPr>
            <p:cNvPr id="44" name="TextBox 44"/>
            <p:cNvSpPr txBox="1"/>
            <p:nvPr/>
          </p:nvSpPr>
          <p:spPr>
            <a:xfrm>
              <a:off x="6045754" y="3892147"/>
              <a:ext cx="1067930" cy="376564"/>
            </a:xfrm>
            <a:prstGeom prst="rect">
              <a:avLst/>
            </a:prstGeom>
          </p:spPr>
          <p:txBody>
            <a:bodyPr lIns="0" tIns="0" rIns="0" bIns="0" rtlCol="0" anchor="t">
              <a:spAutoFit/>
            </a:bodyPr>
            <a:lstStyle/>
            <a:p>
              <a:pPr algn="ctr">
                <a:lnSpc>
                  <a:spcPts val="2381"/>
                </a:lnSpc>
              </a:pPr>
              <a:r>
                <a:rPr lang="en-US" sz="1700" b="1">
                  <a:solidFill>
                    <a:srgbClr val="000000"/>
                  </a:solidFill>
                  <a:latin typeface="Now Bold"/>
                  <a:ea typeface="Now Bold"/>
                  <a:cs typeface="Now Bold"/>
                  <a:sym typeface="Now Bold"/>
                </a:rPr>
                <a:t>CIR</a:t>
              </a:r>
            </a:p>
          </p:txBody>
        </p:sp>
        <p:sp>
          <p:nvSpPr>
            <p:cNvPr id="45" name="TextBox 45"/>
            <p:cNvSpPr txBox="1"/>
            <p:nvPr/>
          </p:nvSpPr>
          <p:spPr>
            <a:xfrm>
              <a:off x="6045754" y="4669109"/>
              <a:ext cx="1067930" cy="374164"/>
            </a:xfrm>
            <a:prstGeom prst="rect">
              <a:avLst/>
            </a:prstGeom>
          </p:spPr>
          <p:txBody>
            <a:bodyPr lIns="0" tIns="0" rIns="0" bIns="0" rtlCol="0" anchor="t">
              <a:spAutoFit/>
            </a:bodyPr>
            <a:lstStyle/>
            <a:p>
              <a:pPr algn="ctr">
                <a:lnSpc>
                  <a:spcPts val="2381"/>
                </a:lnSpc>
              </a:pPr>
              <a:r>
                <a:rPr lang="en-US" sz="1700" b="1">
                  <a:solidFill>
                    <a:srgbClr val="000000"/>
                  </a:solidFill>
                  <a:latin typeface="Now Bold"/>
                  <a:ea typeface="Now Bold"/>
                  <a:cs typeface="Now Bold"/>
                  <a:sym typeface="Now Bold"/>
                </a:rPr>
                <a:t>ACC</a:t>
              </a:r>
            </a:p>
          </p:txBody>
        </p:sp>
        <p:grpSp>
          <p:nvGrpSpPr>
            <p:cNvPr id="46" name="Group 46"/>
            <p:cNvGrpSpPr/>
            <p:nvPr/>
          </p:nvGrpSpPr>
          <p:grpSpPr>
            <a:xfrm>
              <a:off x="1329384" y="402608"/>
              <a:ext cx="4799956" cy="673834"/>
              <a:chOff x="0" y="0"/>
              <a:chExt cx="2652321" cy="372342"/>
            </a:xfrm>
          </p:grpSpPr>
          <p:sp>
            <p:nvSpPr>
              <p:cNvPr id="47" name="Freeform 47"/>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grpSp>
          <p:nvGrpSpPr>
            <p:cNvPr id="48" name="Group 48"/>
            <p:cNvGrpSpPr/>
            <p:nvPr/>
          </p:nvGrpSpPr>
          <p:grpSpPr>
            <a:xfrm>
              <a:off x="7266760" y="402608"/>
              <a:ext cx="4799956" cy="673834"/>
              <a:chOff x="0" y="0"/>
              <a:chExt cx="2652321" cy="372342"/>
            </a:xfrm>
          </p:grpSpPr>
          <p:sp>
            <p:nvSpPr>
              <p:cNvPr id="49" name="Freeform 49"/>
              <p:cNvSpPr/>
              <p:nvPr/>
            </p:nvSpPr>
            <p:spPr>
              <a:xfrm>
                <a:off x="0" y="0"/>
                <a:ext cx="2652321" cy="372342"/>
              </a:xfrm>
              <a:custGeom>
                <a:avLst/>
                <a:gdLst/>
                <a:ahLst/>
                <a:cxnLst/>
                <a:rect l="l" t="t" r="r" b="b"/>
                <a:pathLst>
                  <a:path w="2652321" h="372342">
                    <a:moveTo>
                      <a:pt x="0" y="0"/>
                    </a:moveTo>
                    <a:lnTo>
                      <a:pt x="0" y="372342"/>
                    </a:lnTo>
                    <a:lnTo>
                      <a:pt x="2652321" y="372342"/>
                    </a:lnTo>
                    <a:lnTo>
                      <a:pt x="2652321" y="0"/>
                    </a:lnTo>
                    <a:lnTo>
                      <a:pt x="0" y="0"/>
                    </a:lnTo>
                    <a:close/>
                    <a:moveTo>
                      <a:pt x="2591361" y="311382"/>
                    </a:moveTo>
                    <a:lnTo>
                      <a:pt x="59690" y="311382"/>
                    </a:lnTo>
                    <a:lnTo>
                      <a:pt x="59690" y="59690"/>
                    </a:lnTo>
                    <a:lnTo>
                      <a:pt x="2591361" y="59690"/>
                    </a:lnTo>
                    <a:lnTo>
                      <a:pt x="2591361" y="311382"/>
                    </a:lnTo>
                    <a:close/>
                  </a:path>
                </a:pathLst>
              </a:custGeom>
              <a:solidFill>
                <a:srgbClr val="019D97"/>
              </a:solidFill>
            </p:spPr>
            <p:txBody>
              <a:bodyPr/>
              <a:lstStyle/>
              <a:p>
                <a:endParaRPr lang="en-PH"/>
              </a:p>
            </p:txBody>
          </p:sp>
        </p:grpSp>
        <p:sp>
          <p:nvSpPr>
            <p:cNvPr id="50" name="TextBox 50"/>
            <p:cNvSpPr txBox="1"/>
            <p:nvPr/>
          </p:nvSpPr>
          <p:spPr>
            <a:xfrm>
              <a:off x="6151907" y="1668867"/>
              <a:ext cx="1067930" cy="374164"/>
            </a:xfrm>
            <a:prstGeom prst="rect">
              <a:avLst/>
            </a:prstGeom>
          </p:spPr>
          <p:txBody>
            <a:bodyPr lIns="0" tIns="0" rIns="0" bIns="0" rtlCol="0" anchor="t">
              <a:spAutoFit/>
            </a:bodyPr>
            <a:lstStyle/>
            <a:p>
              <a:pPr algn="ctr">
                <a:lnSpc>
                  <a:spcPts val="2381"/>
                </a:lnSpc>
              </a:pPr>
              <a:r>
                <a:rPr lang="en-US" sz="1700" b="1">
                  <a:solidFill>
                    <a:srgbClr val="000000"/>
                  </a:solidFill>
                  <a:latin typeface="Now Bold"/>
                  <a:ea typeface="Now Bold"/>
                  <a:cs typeface="Now Bold"/>
                  <a:sym typeface="Now Bold"/>
                </a:rPr>
                <a:t>MAR</a:t>
              </a:r>
            </a:p>
          </p:txBody>
        </p:sp>
        <p:sp>
          <p:nvSpPr>
            <p:cNvPr id="51" name="TextBox 51"/>
            <p:cNvSpPr txBox="1"/>
            <p:nvPr/>
          </p:nvSpPr>
          <p:spPr>
            <a:xfrm>
              <a:off x="261455" y="536162"/>
              <a:ext cx="1067930" cy="378151"/>
            </a:xfrm>
            <a:prstGeom prst="rect">
              <a:avLst/>
            </a:prstGeom>
          </p:spPr>
          <p:txBody>
            <a:bodyPr lIns="0" tIns="0" rIns="0" bIns="0" rtlCol="0" anchor="t">
              <a:spAutoFit/>
            </a:bodyPr>
            <a:lstStyle/>
            <a:p>
              <a:pPr algn="ctr">
                <a:lnSpc>
                  <a:spcPts val="2381"/>
                </a:lnSpc>
              </a:pPr>
              <a:r>
                <a:rPr lang="en-US" sz="1700" b="1">
                  <a:solidFill>
                    <a:srgbClr val="000000"/>
                  </a:solidFill>
                  <a:latin typeface="Now Bold"/>
                  <a:ea typeface="Now Bold"/>
                  <a:cs typeface="Now Bold"/>
                  <a:sym typeface="Now Bold"/>
                </a:rPr>
                <a:t>IR</a:t>
              </a:r>
            </a:p>
          </p:txBody>
        </p:sp>
        <p:sp>
          <p:nvSpPr>
            <p:cNvPr id="52" name="AutoShape 52"/>
            <p:cNvSpPr/>
            <p:nvPr/>
          </p:nvSpPr>
          <p:spPr>
            <a:xfrm flipH="1">
              <a:off x="4308364" y="1697442"/>
              <a:ext cx="1259931" cy="0"/>
            </a:xfrm>
            <a:prstGeom prst="line">
              <a:avLst/>
            </a:prstGeom>
            <a:ln w="93287" cap="rnd">
              <a:solidFill>
                <a:srgbClr val="38B6FF"/>
              </a:solidFill>
              <a:prstDash val="solid"/>
              <a:headEnd type="none" w="sm" len="sm"/>
              <a:tailEnd type="none" w="sm" len="sm"/>
            </a:ln>
          </p:spPr>
          <p:txBody>
            <a:bodyPr/>
            <a:lstStyle/>
            <a:p>
              <a:endParaRPr lang="en-PH"/>
            </a:p>
          </p:txBody>
        </p:sp>
        <p:sp>
          <p:nvSpPr>
            <p:cNvPr id="53" name="AutoShape 53"/>
            <p:cNvSpPr/>
            <p:nvPr/>
          </p:nvSpPr>
          <p:spPr>
            <a:xfrm flipH="1">
              <a:off x="4204150" y="4147441"/>
              <a:ext cx="2068267" cy="1783"/>
            </a:xfrm>
            <a:prstGeom prst="line">
              <a:avLst/>
            </a:prstGeom>
            <a:ln w="93287" cap="rnd">
              <a:solidFill>
                <a:srgbClr val="38B6FF"/>
              </a:solidFill>
              <a:prstDash val="solid"/>
              <a:headEnd type="none" w="sm" len="sm"/>
              <a:tailEnd type="none" w="sm" len="sm"/>
            </a:ln>
          </p:spPr>
          <p:txBody>
            <a:bodyPr/>
            <a:lstStyle/>
            <a:p>
              <a:endParaRPr lang="en-PH"/>
            </a:p>
          </p:txBody>
        </p:sp>
        <p:sp>
          <p:nvSpPr>
            <p:cNvPr id="54" name="AutoShape 54"/>
            <p:cNvSpPr/>
            <p:nvPr/>
          </p:nvSpPr>
          <p:spPr>
            <a:xfrm flipH="1">
              <a:off x="12067663" y="4135568"/>
              <a:ext cx="511771" cy="11884"/>
            </a:xfrm>
            <a:prstGeom prst="line">
              <a:avLst/>
            </a:prstGeom>
            <a:ln w="93287" cap="rnd">
              <a:solidFill>
                <a:srgbClr val="FF5757"/>
              </a:solidFill>
              <a:prstDash val="solid"/>
              <a:headEnd type="none" w="sm" len="sm"/>
              <a:tailEnd type="none" w="sm" len="sm"/>
            </a:ln>
          </p:spPr>
          <p:txBody>
            <a:bodyPr/>
            <a:lstStyle/>
            <a:p>
              <a:endParaRPr lang="en-PH"/>
            </a:p>
          </p:txBody>
        </p:sp>
        <p:sp>
          <p:nvSpPr>
            <p:cNvPr id="55" name="AutoShape 55"/>
            <p:cNvSpPr/>
            <p:nvPr/>
          </p:nvSpPr>
          <p:spPr>
            <a:xfrm>
              <a:off x="12573872" y="3239802"/>
              <a:ext cx="0" cy="949909"/>
            </a:xfrm>
            <a:prstGeom prst="line">
              <a:avLst/>
            </a:prstGeom>
            <a:ln w="93287" cap="rnd">
              <a:solidFill>
                <a:srgbClr val="FF5757"/>
              </a:solidFill>
              <a:prstDash val="solid"/>
              <a:headEnd type="none" w="sm" len="sm"/>
              <a:tailEnd type="none" w="sm" len="sm"/>
            </a:ln>
          </p:spPr>
          <p:txBody>
            <a:bodyPr/>
            <a:lstStyle/>
            <a:p>
              <a:endParaRPr lang="en-PH"/>
            </a:p>
          </p:txBody>
        </p:sp>
        <p:sp>
          <p:nvSpPr>
            <p:cNvPr id="56" name="AutoShape 56"/>
            <p:cNvSpPr/>
            <p:nvPr/>
          </p:nvSpPr>
          <p:spPr>
            <a:xfrm>
              <a:off x="12083918" y="3239831"/>
              <a:ext cx="496441" cy="0"/>
            </a:xfrm>
            <a:prstGeom prst="line">
              <a:avLst/>
            </a:prstGeom>
            <a:ln w="93287" cap="rnd">
              <a:solidFill>
                <a:srgbClr val="FF5757"/>
              </a:solidFill>
              <a:prstDash val="solid"/>
              <a:headEnd type="none" w="sm" len="sm"/>
              <a:tailEnd type="none" w="sm" len="sm"/>
            </a:ln>
          </p:spPr>
          <p:txBody>
            <a:bodyPr/>
            <a:lstStyle/>
            <a:p>
              <a:endParaRPr lang="en-PH"/>
            </a:p>
          </p:txBody>
        </p:sp>
      </p:grpSp>
      <p:sp>
        <p:nvSpPr>
          <p:cNvPr id="57" name="Freeform 57"/>
          <p:cNvSpPr/>
          <p:nvPr/>
        </p:nvSpPr>
        <p:spPr>
          <a:xfrm flipH="1">
            <a:off x="8425384" y="5480413"/>
            <a:ext cx="3441469" cy="4114800"/>
          </a:xfrm>
          <a:custGeom>
            <a:avLst/>
            <a:gdLst/>
            <a:ahLst/>
            <a:cxnLst/>
            <a:rect l="l" t="t" r="r" b="b"/>
            <a:pathLst>
              <a:path w="3441469" h="4114800">
                <a:moveTo>
                  <a:pt x="3441469" y="0"/>
                </a:moveTo>
                <a:lnTo>
                  <a:pt x="0" y="0"/>
                </a:lnTo>
                <a:lnTo>
                  <a:pt x="0" y="4114800"/>
                </a:lnTo>
                <a:lnTo>
                  <a:pt x="3441469" y="4114800"/>
                </a:lnTo>
                <a:lnTo>
                  <a:pt x="3441469"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58" name="TextBox 58"/>
          <p:cNvSpPr txBox="1"/>
          <p:nvPr/>
        </p:nvSpPr>
        <p:spPr>
          <a:xfrm>
            <a:off x="11478767" y="2897638"/>
            <a:ext cx="6421233" cy="2878299"/>
          </a:xfrm>
          <a:prstGeom prst="rect">
            <a:avLst/>
          </a:prstGeom>
        </p:spPr>
        <p:txBody>
          <a:bodyPr lIns="0" tIns="0" rIns="0" bIns="0" rtlCol="0" anchor="t">
            <a:spAutoFit/>
          </a:bodyPr>
          <a:lstStyle/>
          <a:p>
            <a:pPr algn="l">
              <a:lnSpc>
                <a:spcPts val="3861"/>
              </a:lnSpc>
            </a:pPr>
            <a:r>
              <a:rPr lang="en-US" sz="2758">
                <a:solidFill>
                  <a:srgbClr val="000000"/>
                </a:solidFill>
                <a:latin typeface="Alatsi"/>
                <a:ea typeface="Alatsi"/>
                <a:cs typeface="Alatsi"/>
                <a:sym typeface="Alatsi"/>
              </a:rPr>
              <a:t>A programmer may desire to create a program in which they have direct control over the actions executed by the processor. Yet, it would be difficult to code in machine code instructions. This is why we have the assembly language.</a:t>
            </a:r>
          </a:p>
        </p:txBody>
      </p:sp>
      <p:sp>
        <p:nvSpPr>
          <p:cNvPr id="59" name="TextBox 59"/>
          <p:cNvSpPr txBox="1"/>
          <p:nvPr/>
        </p:nvSpPr>
        <p:spPr>
          <a:xfrm>
            <a:off x="6273774" y="6640853"/>
            <a:ext cx="3979551" cy="286585"/>
          </a:xfrm>
          <a:prstGeom prst="rect">
            <a:avLst/>
          </a:prstGeom>
        </p:spPr>
        <p:txBody>
          <a:bodyPr lIns="0" tIns="0" rIns="0" bIns="0" rtlCol="0" anchor="t">
            <a:spAutoFit/>
          </a:bodyPr>
          <a:lstStyle/>
          <a:p>
            <a:pPr algn="ctr">
              <a:lnSpc>
                <a:spcPts val="2370"/>
              </a:lnSpc>
            </a:pPr>
            <a:r>
              <a:rPr lang="en-US" sz="1693" b="1">
                <a:solidFill>
                  <a:srgbClr val="5E17EB"/>
                </a:solidFill>
                <a:latin typeface="Canva Sans Bold"/>
                <a:ea typeface="Canva Sans Bold"/>
                <a:cs typeface="Canva Sans Bold"/>
                <a:sym typeface="Canva Sans Bold"/>
              </a:rPr>
              <a:t>“I want to add 5 to the ACC register”</a:t>
            </a:r>
          </a:p>
        </p:txBody>
      </p:sp>
    </p:spTree>
  </p:cSld>
  <p:clrMapOvr>
    <a:masterClrMapping/>
  </p:clrMapOvr>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019D97"/>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7" name="TextBox 7"/>
          <p:cNvSpPr txBox="1"/>
          <p:nvPr/>
        </p:nvSpPr>
        <p:spPr>
          <a:xfrm>
            <a:off x="384809" y="1471456"/>
            <a:ext cx="9049620"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Computer Arithmetic </a:t>
            </a:r>
          </a:p>
        </p:txBody>
      </p:sp>
      <p:sp>
        <p:nvSpPr>
          <p:cNvPr id="8" name="TextBox 8"/>
          <p:cNvSpPr txBox="1"/>
          <p:nvPr/>
        </p:nvSpPr>
        <p:spPr>
          <a:xfrm>
            <a:off x="384809" y="2286755"/>
            <a:ext cx="16688043" cy="514334"/>
          </a:xfrm>
          <a:prstGeom prst="rect">
            <a:avLst/>
          </a:prstGeom>
        </p:spPr>
        <p:txBody>
          <a:bodyPr lIns="0" tIns="0" rIns="0" bIns="0" rtlCol="0" anchor="t">
            <a:spAutoFit/>
          </a:bodyPr>
          <a:lstStyle/>
          <a:p>
            <a:pPr algn="l">
              <a:lnSpc>
                <a:spcPts val="4200"/>
              </a:lnSpc>
            </a:pPr>
            <a:r>
              <a:rPr lang="en-US" sz="3000">
                <a:solidFill>
                  <a:srgbClr val="000000"/>
                </a:solidFill>
                <a:latin typeface="Open Sans"/>
                <a:ea typeface="Open Sans"/>
                <a:cs typeface="Open Sans"/>
                <a:sym typeface="Open Sans"/>
              </a:rPr>
              <a:t>Consider adding two positive two’s complement numbers:</a:t>
            </a:r>
          </a:p>
        </p:txBody>
      </p:sp>
      <p:grpSp>
        <p:nvGrpSpPr>
          <p:cNvPr id="9" name="Group 9"/>
          <p:cNvGrpSpPr/>
          <p:nvPr/>
        </p:nvGrpSpPr>
        <p:grpSpPr>
          <a:xfrm>
            <a:off x="12598386" y="5353251"/>
            <a:ext cx="1223278" cy="1223278"/>
            <a:chOff x="0" y="0"/>
            <a:chExt cx="1913890" cy="1913890"/>
          </a:xfrm>
        </p:grpSpPr>
        <p:sp>
          <p:nvSpPr>
            <p:cNvPr id="10" name="Freeform 10"/>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1" name="Freeform 11"/>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2" name="Group 12"/>
          <p:cNvGrpSpPr/>
          <p:nvPr/>
        </p:nvGrpSpPr>
        <p:grpSpPr>
          <a:xfrm>
            <a:off x="13821664" y="5353251"/>
            <a:ext cx="1223278" cy="1223278"/>
            <a:chOff x="0" y="0"/>
            <a:chExt cx="1913890" cy="1913890"/>
          </a:xfrm>
        </p:grpSpPr>
        <p:sp>
          <p:nvSpPr>
            <p:cNvPr id="13" name="Freeform 13"/>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4" name="Freeform 14"/>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grpSp>
        <p:nvGrpSpPr>
          <p:cNvPr id="15" name="Group 15"/>
          <p:cNvGrpSpPr/>
          <p:nvPr/>
        </p:nvGrpSpPr>
        <p:grpSpPr>
          <a:xfrm>
            <a:off x="15044942" y="5353251"/>
            <a:ext cx="1223278" cy="1223278"/>
            <a:chOff x="0" y="0"/>
            <a:chExt cx="1913890" cy="1913890"/>
          </a:xfrm>
        </p:grpSpPr>
        <p:sp>
          <p:nvSpPr>
            <p:cNvPr id="16" name="Freeform 16"/>
            <p:cNvSpPr/>
            <p:nvPr/>
          </p:nvSpPr>
          <p:spPr>
            <a:xfrm>
              <a:off x="31750" y="31750"/>
              <a:ext cx="1850390" cy="1850390"/>
            </a:xfrm>
            <a:custGeom>
              <a:avLst/>
              <a:gdLst/>
              <a:ahLst/>
              <a:cxnLst/>
              <a:rect l="l" t="t" r="r" b="b"/>
              <a:pathLst>
                <a:path w="1850390" h="1850390">
                  <a:moveTo>
                    <a:pt x="1757680" y="1850390"/>
                  </a:moveTo>
                  <a:lnTo>
                    <a:pt x="92710" y="1850390"/>
                  </a:lnTo>
                  <a:cubicBezTo>
                    <a:pt x="41910" y="1850390"/>
                    <a:pt x="0" y="1808480"/>
                    <a:pt x="0" y="1757680"/>
                  </a:cubicBezTo>
                  <a:lnTo>
                    <a:pt x="0" y="92710"/>
                  </a:lnTo>
                  <a:cubicBezTo>
                    <a:pt x="0" y="41910"/>
                    <a:pt x="41910" y="0"/>
                    <a:pt x="92710" y="0"/>
                  </a:cubicBezTo>
                  <a:lnTo>
                    <a:pt x="1756410" y="0"/>
                  </a:lnTo>
                  <a:cubicBezTo>
                    <a:pt x="1807210" y="0"/>
                    <a:pt x="1849120" y="41910"/>
                    <a:pt x="1849120" y="92710"/>
                  </a:cubicBezTo>
                  <a:lnTo>
                    <a:pt x="1849120" y="1756410"/>
                  </a:lnTo>
                  <a:cubicBezTo>
                    <a:pt x="1850390" y="1808480"/>
                    <a:pt x="1808480" y="1850390"/>
                    <a:pt x="1757680" y="1850390"/>
                  </a:cubicBezTo>
                  <a:close/>
                </a:path>
              </a:pathLst>
            </a:custGeom>
            <a:solidFill>
              <a:srgbClr val="FAFAFA"/>
            </a:solidFill>
          </p:spPr>
          <p:txBody>
            <a:bodyPr/>
            <a:lstStyle/>
            <a:p>
              <a:endParaRPr lang="en-PH"/>
            </a:p>
          </p:txBody>
        </p:sp>
        <p:sp>
          <p:nvSpPr>
            <p:cNvPr id="17" name="Freeform 17"/>
            <p:cNvSpPr/>
            <p:nvPr/>
          </p:nvSpPr>
          <p:spPr>
            <a:xfrm>
              <a:off x="0" y="0"/>
              <a:ext cx="1913890" cy="1913890"/>
            </a:xfrm>
            <a:custGeom>
              <a:avLst/>
              <a:gdLst/>
              <a:ahLst/>
              <a:cxnLst/>
              <a:rect l="l" t="t" r="r" b="b"/>
              <a:pathLst>
                <a:path w="1913890" h="1913890">
                  <a:moveTo>
                    <a:pt x="1789430" y="59690"/>
                  </a:moveTo>
                  <a:cubicBezTo>
                    <a:pt x="1824990" y="59690"/>
                    <a:pt x="1854200" y="88900"/>
                    <a:pt x="1854200" y="124460"/>
                  </a:cubicBezTo>
                  <a:lnTo>
                    <a:pt x="1854200" y="1789430"/>
                  </a:lnTo>
                  <a:cubicBezTo>
                    <a:pt x="1854200" y="1824990"/>
                    <a:pt x="1824990" y="1854200"/>
                    <a:pt x="1789430" y="1854200"/>
                  </a:cubicBezTo>
                  <a:lnTo>
                    <a:pt x="124460" y="1854200"/>
                  </a:lnTo>
                  <a:cubicBezTo>
                    <a:pt x="88900" y="1854200"/>
                    <a:pt x="59690" y="1824990"/>
                    <a:pt x="59690" y="1789430"/>
                  </a:cubicBezTo>
                  <a:lnTo>
                    <a:pt x="59690" y="124460"/>
                  </a:lnTo>
                  <a:cubicBezTo>
                    <a:pt x="59690" y="88900"/>
                    <a:pt x="88900" y="59690"/>
                    <a:pt x="124460" y="59690"/>
                  </a:cubicBezTo>
                  <a:lnTo>
                    <a:pt x="1789430" y="59690"/>
                  </a:lnTo>
                  <a:moveTo>
                    <a:pt x="1789430" y="0"/>
                  </a:moveTo>
                  <a:lnTo>
                    <a:pt x="124460" y="0"/>
                  </a:lnTo>
                  <a:cubicBezTo>
                    <a:pt x="55880" y="0"/>
                    <a:pt x="0" y="55880"/>
                    <a:pt x="0" y="124460"/>
                  </a:cubicBezTo>
                  <a:lnTo>
                    <a:pt x="0" y="1789430"/>
                  </a:lnTo>
                  <a:cubicBezTo>
                    <a:pt x="0" y="1858010"/>
                    <a:pt x="55880" y="1913890"/>
                    <a:pt x="124460" y="1913890"/>
                  </a:cubicBezTo>
                  <a:lnTo>
                    <a:pt x="1789430" y="1913890"/>
                  </a:lnTo>
                  <a:cubicBezTo>
                    <a:pt x="1858010" y="1913890"/>
                    <a:pt x="1913890" y="1858010"/>
                    <a:pt x="1913890" y="1789430"/>
                  </a:cubicBezTo>
                  <a:lnTo>
                    <a:pt x="1913890" y="124460"/>
                  </a:lnTo>
                  <a:cubicBezTo>
                    <a:pt x="1913890" y="55880"/>
                    <a:pt x="1858010" y="0"/>
                    <a:pt x="1789430" y="0"/>
                  </a:cubicBezTo>
                  <a:close/>
                </a:path>
              </a:pathLst>
            </a:custGeom>
            <a:solidFill>
              <a:srgbClr val="019D97"/>
            </a:solidFill>
          </p:spPr>
          <p:txBody>
            <a:bodyPr/>
            <a:lstStyle/>
            <a:p>
              <a:endParaRPr lang="en-PH"/>
            </a:p>
          </p:txBody>
        </p:sp>
      </p:grpSp>
      <p:sp>
        <p:nvSpPr>
          <p:cNvPr id="18" name="TextBox 18"/>
          <p:cNvSpPr txBox="1"/>
          <p:nvPr/>
        </p:nvSpPr>
        <p:spPr>
          <a:xfrm>
            <a:off x="12909288" y="5644686"/>
            <a:ext cx="604504" cy="572680"/>
          </a:xfrm>
          <a:prstGeom prst="rect">
            <a:avLst/>
          </a:prstGeom>
        </p:spPr>
        <p:txBody>
          <a:bodyPr lIns="0" tIns="0" rIns="0" bIns="0" rtlCol="0" anchor="t">
            <a:spAutoFit/>
          </a:bodyPr>
          <a:lstStyle/>
          <a:p>
            <a:pPr algn="ctr">
              <a:lnSpc>
                <a:spcPts val="4658"/>
              </a:lnSpc>
            </a:pPr>
            <a:r>
              <a:rPr lang="en-US" sz="3327">
                <a:solidFill>
                  <a:srgbClr val="000000"/>
                </a:solidFill>
                <a:latin typeface="Open Sans"/>
                <a:ea typeface="Open Sans"/>
                <a:cs typeface="Open Sans"/>
                <a:sym typeface="Open Sans"/>
              </a:rPr>
              <a:t>1</a:t>
            </a:r>
          </a:p>
        </p:txBody>
      </p:sp>
      <p:sp>
        <p:nvSpPr>
          <p:cNvPr id="19" name="TextBox 19"/>
          <p:cNvSpPr txBox="1"/>
          <p:nvPr/>
        </p:nvSpPr>
        <p:spPr>
          <a:xfrm>
            <a:off x="14132566" y="5644686"/>
            <a:ext cx="604504" cy="572680"/>
          </a:xfrm>
          <a:prstGeom prst="rect">
            <a:avLst/>
          </a:prstGeom>
        </p:spPr>
        <p:txBody>
          <a:bodyPr lIns="0" tIns="0" rIns="0" bIns="0" rtlCol="0" anchor="t">
            <a:spAutoFit/>
          </a:bodyPr>
          <a:lstStyle/>
          <a:p>
            <a:pPr algn="ctr">
              <a:lnSpc>
                <a:spcPts val="4658"/>
              </a:lnSpc>
            </a:pPr>
            <a:r>
              <a:rPr lang="en-US" sz="3327">
                <a:solidFill>
                  <a:srgbClr val="000000"/>
                </a:solidFill>
                <a:latin typeface="Open Sans"/>
                <a:ea typeface="Open Sans"/>
                <a:cs typeface="Open Sans"/>
                <a:sym typeface="Open Sans"/>
              </a:rPr>
              <a:t>1</a:t>
            </a:r>
          </a:p>
        </p:txBody>
      </p:sp>
      <p:sp>
        <p:nvSpPr>
          <p:cNvPr id="20" name="TextBox 20"/>
          <p:cNvSpPr txBox="1"/>
          <p:nvPr/>
        </p:nvSpPr>
        <p:spPr>
          <a:xfrm>
            <a:off x="15354329" y="5644686"/>
            <a:ext cx="604504" cy="572680"/>
          </a:xfrm>
          <a:prstGeom prst="rect">
            <a:avLst/>
          </a:prstGeom>
        </p:spPr>
        <p:txBody>
          <a:bodyPr lIns="0" tIns="0" rIns="0" bIns="0" rtlCol="0" anchor="t">
            <a:spAutoFit/>
          </a:bodyPr>
          <a:lstStyle/>
          <a:p>
            <a:pPr algn="ctr">
              <a:lnSpc>
                <a:spcPts val="4658"/>
              </a:lnSpc>
            </a:pPr>
            <a:r>
              <a:rPr lang="en-US" sz="3327">
                <a:solidFill>
                  <a:srgbClr val="000000"/>
                </a:solidFill>
                <a:latin typeface="Open Sans"/>
                <a:ea typeface="Open Sans"/>
                <a:cs typeface="Open Sans"/>
                <a:sym typeface="Open Sans"/>
              </a:rPr>
              <a:t>1</a:t>
            </a:r>
          </a:p>
        </p:txBody>
      </p:sp>
      <p:sp>
        <p:nvSpPr>
          <p:cNvPr id="21" name="TextBox 21"/>
          <p:cNvSpPr txBox="1"/>
          <p:nvPr/>
        </p:nvSpPr>
        <p:spPr>
          <a:xfrm>
            <a:off x="12925253" y="4043477"/>
            <a:ext cx="3016100" cy="526885"/>
          </a:xfrm>
          <a:prstGeom prst="rect">
            <a:avLst/>
          </a:prstGeom>
        </p:spPr>
        <p:txBody>
          <a:bodyPr lIns="0" tIns="0" rIns="0" bIns="0" rtlCol="0" anchor="t">
            <a:spAutoFit/>
          </a:bodyPr>
          <a:lstStyle/>
          <a:p>
            <a:pPr algn="ctr">
              <a:lnSpc>
                <a:spcPts val="4385"/>
              </a:lnSpc>
            </a:pPr>
            <a:r>
              <a:rPr lang="en-US" sz="3132" b="1">
                <a:solidFill>
                  <a:srgbClr val="FF1495"/>
                </a:solidFill>
                <a:latin typeface="Open Sans Bold"/>
                <a:ea typeface="Open Sans Bold"/>
                <a:cs typeface="Open Sans Bold"/>
                <a:sym typeface="Open Sans Bold"/>
              </a:rPr>
              <a:t>Status Register</a:t>
            </a:r>
          </a:p>
        </p:txBody>
      </p:sp>
      <p:sp>
        <p:nvSpPr>
          <p:cNvPr id="22" name="TextBox 22"/>
          <p:cNvSpPr txBox="1"/>
          <p:nvPr/>
        </p:nvSpPr>
        <p:spPr>
          <a:xfrm>
            <a:off x="3716128" y="5304916"/>
            <a:ext cx="6027493" cy="1394080"/>
          </a:xfrm>
          <a:prstGeom prst="rect">
            <a:avLst/>
          </a:prstGeom>
        </p:spPr>
        <p:txBody>
          <a:bodyPr lIns="0" tIns="0" rIns="0" bIns="0" rtlCol="0" anchor="t">
            <a:spAutoFit/>
          </a:bodyPr>
          <a:lstStyle/>
          <a:p>
            <a:pPr algn="l">
              <a:lnSpc>
                <a:spcPts val="11319"/>
              </a:lnSpc>
              <a:spcBef>
                <a:spcPct val="0"/>
              </a:spcBef>
            </a:pPr>
            <a:r>
              <a:rPr lang="en-US" sz="8085">
                <a:solidFill>
                  <a:srgbClr val="000000"/>
                </a:solidFill>
                <a:latin typeface="Open Sans"/>
                <a:ea typeface="Open Sans"/>
                <a:cs typeface="Open Sans"/>
                <a:sym typeface="Open Sans"/>
              </a:rPr>
              <a:t>00111011</a:t>
            </a:r>
          </a:p>
        </p:txBody>
      </p:sp>
      <p:sp>
        <p:nvSpPr>
          <p:cNvPr id="23" name="AutoShape 23"/>
          <p:cNvSpPr/>
          <p:nvPr/>
        </p:nvSpPr>
        <p:spPr>
          <a:xfrm>
            <a:off x="2366731" y="6665662"/>
            <a:ext cx="6239641" cy="33333"/>
          </a:xfrm>
          <a:prstGeom prst="line">
            <a:avLst/>
          </a:prstGeom>
          <a:ln w="66675" cap="rnd">
            <a:solidFill>
              <a:srgbClr val="000000"/>
            </a:solidFill>
            <a:prstDash val="solid"/>
            <a:headEnd type="none" w="sm" len="sm"/>
            <a:tailEnd type="none" w="sm" len="sm"/>
          </a:ln>
        </p:spPr>
        <p:txBody>
          <a:bodyPr/>
          <a:lstStyle/>
          <a:p>
            <a:endParaRPr lang="en-PH"/>
          </a:p>
        </p:txBody>
      </p:sp>
      <p:sp>
        <p:nvSpPr>
          <p:cNvPr id="24" name="AutoShape 24"/>
          <p:cNvSpPr/>
          <p:nvPr/>
        </p:nvSpPr>
        <p:spPr>
          <a:xfrm>
            <a:off x="2366391" y="8267819"/>
            <a:ext cx="6239981" cy="33333"/>
          </a:xfrm>
          <a:prstGeom prst="line">
            <a:avLst/>
          </a:prstGeom>
          <a:ln w="66675" cap="rnd">
            <a:solidFill>
              <a:srgbClr val="000000"/>
            </a:solidFill>
            <a:prstDash val="solid"/>
            <a:headEnd type="none" w="sm" len="sm"/>
            <a:tailEnd type="none" w="sm" len="sm"/>
          </a:ln>
        </p:spPr>
        <p:txBody>
          <a:bodyPr/>
          <a:lstStyle/>
          <a:p>
            <a:endParaRPr lang="en-PH"/>
          </a:p>
        </p:txBody>
      </p:sp>
      <p:sp>
        <p:nvSpPr>
          <p:cNvPr id="25" name="TextBox 25"/>
          <p:cNvSpPr txBox="1"/>
          <p:nvPr/>
        </p:nvSpPr>
        <p:spPr>
          <a:xfrm>
            <a:off x="3753066" y="4072761"/>
            <a:ext cx="5990555" cy="1394080"/>
          </a:xfrm>
          <a:prstGeom prst="rect">
            <a:avLst/>
          </a:prstGeom>
        </p:spPr>
        <p:txBody>
          <a:bodyPr lIns="0" tIns="0" rIns="0" bIns="0" rtlCol="0" anchor="t">
            <a:spAutoFit/>
          </a:bodyPr>
          <a:lstStyle/>
          <a:p>
            <a:pPr algn="l">
              <a:lnSpc>
                <a:spcPts val="11319"/>
              </a:lnSpc>
              <a:spcBef>
                <a:spcPct val="0"/>
              </a:spcBef>
            </a:pPr>
            <a:r>
              <a:rPr lang="en-US" sz="8085">
                <a:solidFill>
                  <a:srgbClr val="000000"/>
                </a:solidFill>
                <a:latin typeface="Open Sans"/>
                <a:ea typeface="Open Sans"/>
                <a:cs typeface="Open Sans"/>
                <a:sym typeface="Open Sans"/>
              </a:rPr>
              <a:t>01110011</a:t>
            </a:r>
          </a:p>
        </p:txBody>
      </p:sp>
      <p:sp>
        <p:nvSpPr>
          <p:cNvPr id="26" name="TextBox 26"/>
          <p:cNvSpPr txBox="1"/>
          <p:nvPr/>
        </p:nvSpPr>
        <p:spPr>
          <a:xfrm>
            <a:off x="2359674" y="5182449"/>
            <a:ext cx="811170" cy="1394080"/>
          </a:xfrm>
          <a:prstGeom prst="rect">
            <a:avLst/>
          </a:prstGeom>
        </p:spPr>
        <p:txBody>
          <a:bodyPr lIns="0" tIns="0" rIns="0" bIns="0" rtlCol="0" anchor="t">
            <a:spAutoFit/>
          </a:bodyPr>
          <a:lstStyle/>
          <a:p>
            <a:pPr algn="l">
              <a:lnSpc>
                <a:spcPts val="11319"/>
              </a:lnSpc>
              <a:spcBef>
                <a:spcPct val="0"/>
              </a:spcBef>
            </a:pPr>
            <a:r>
              <a:rPr lang="en-US" sz="8085">
                <a:solidFill>
                  <a:srgbClr val="000000"/>
                </a:solidFill>
                <a:latin typeface="Open Sans"/>
                <a:ea typeface="Open Sans"/>
                <a:cs typeface="Open Sans"/>
                <a:sym typeface="Open Sans"/>
              </a:rPr>
              <a:t>+</a:t>
            </a:r>
          </a:p>
        </p:txBody>
      </p:sp>
      <p:sp>
        <p:nvSpPr>
          <p:cNvPr id="27" name="TextBox 27"/>
          <p:cNvSpPr txBox="1"/>
          <p:nvPr/>
        </p:nvSpPr>
        <p:spPr>
          <a:xfrm>
            <a:off x="3017622" y="6709787"/>
            <a:ext cx="5492945" cy="1385316"/>
          </a:xfrm>
          <a:prstGeom prst="rect">
            <a:avLst/>
          </a:prstGeom>
        </p:spPr>
        <p:txBody>
          <a:bodyPr lIns="0" tIns="0" rIns="0" bIns="0" rtlCol="0" anchor="t">
            <a:spAutoFit/>
          </a:bodyPr>
          <a:lstStyle/>
          <a:p>
            <a:pPr algn="r">
              <a:lnSpc>
                <a:spcPts val="11318"/>
              </a:lnSpc>
              <a:spcBef>
                <a:spcPct val="0"/>
              </a:spcBef>
            </a:pPr>
            <a:r>
              <a:rPr lang="en-US" sz="8084">
                <a:solidFill>
                  <a:srgbClr val="FF1495"/>
                </a:solidFill>
                <a:latin typeface="Open Sans"/>
                <a:ea typeface="Open Sans"/>
                <a:cs typeface="Open Sans"/>
                <a:sym typeface="Open Sans"/>
              </a:rPr>
              <a:t>1</a:t>
            </a:r>
            <a:r>
              <a:rPr lang="en-US" sz="8084">
                <a:solidFill>
                  <a:srgbClr val="000000"/>
                </a:solidFill>
                <a:latin typeface="Open Sans"/>
                <a:ea typeface="Open Sans"/>
                <a:cs typeface="Open Sans"/>
                <a:sym typeface="Open Sans"/>
              </a:rPr>
              <a:t>0101110</a:t>
            </a:r>
          </a:p>
        </p:txBody>
      </p:sp>
      <p:sp>
        <p:nvSpPr>
          <p:cNvPr id="28" name="TextBox 28"/>
          <p:cNvSpPr txBox="1"/>
          <p:nvPr/>
        </p:nvSpPr>
        <p:spPr>
          <a:xfrm>
            <a:off x="7439958" y="3810738"/>
            <a:ext cx="265177" cy="521907"/>
          </a:xfrm>
          <a:prstGeom prst="rect">
            <a:avLst/>
          </a:prstGeom>
        </p:spPr>
        <p:txBody>
          <a:bodyPr lIns="0" tIns="0" rIns="0" bIns="0" rtlCol="0" anchor="t">
            <a:spAutoFit/>
          </a:bodyPr>
          <a:lstStyle/>
          <a:p>
            <a:pPr algn="l">
              <a:lnSpc>
                <a:spcPts val="4306"/>
              </a:lnSpc>
              <a:spcBef>
                <a:spcPct val="0"/>
              </a:spcBef>
            </a:pPr>
            <a:r>
              <a:rPr lang="en-US" sz="3076" b="1" i="1">
                <a:solidFill>
                  <a:srgbClr val="FF1495"/>
                </a:solidFill>
                <a:latin typeface="Open Sans Bold Italics"/>
                <a:ea typeface="Open Sans Bold Italics"/>
                <a:cs typeface="Open Sans Bold Italics"/>
                <a:sym typeface="Open Sans Bold Italics"/>
              </a:rPr>
              <a:t>1</a:t>
            </a:r>
          </a:p>
        </p:txBody>
      </p:sp>
      <p:sp>
        <p:nvSpPr>
          <p:cNvPr id="29" name="TextBox 29"/>
          <p:cNvSpPr txBox="1"/>
          <p:nvPr/>
        </p:nvSpPr>
        <p:spPr>
          <a:xfrm>
            <a:off x="6859283" y="3810738"/>
            <a:ext cx="265177" cy="521907"/>
          </a:xfrm>
          <a:prstGeom prst="rect">
            <a:avLst/>
          </a:prstGeom>
        </p:spPr>
        <p:txBody>
          <a:bodyPr lIns="0" tIns="0" rIns="0" bIns="0" rtlCol="0" anchor="t">
            <a:spAutoFit/>
          </a:bodyPr>
          <a:lstStyle/>
          <a:p>
            <a:pPr algn="l">
              <a:lnSpc>
                <a:spcPts val="4306"/>
              </a:lnSpc>
              <a:spcBef>
                <a:spcPct val="0"/>
              </a:spcBef>
            </a:pPr>
            <a:r>
              <a:rPr lang="en-US" sz="3076" b="1" i="1">
                <a:solidFill>
                  <a:srgbClr val="FF1495"/>
                </a:solidFill>
                <a:latin typeface="Open Sans Bold Italics"/>
                <a:ea typeface="Open Sans Bold Italics"/>
                <a:cs typeface="Open Sans Bold Italics"/>
                <a:sym typeface="Open Sans Bold Italics"/>
              </a:rPr>
              <a:t>1</a:t>
            </a:r>
          </a:p>
        </p:txBody>
      </p:sp>
      <p:sp>
        <p:nvSpPr>
          <p:cNvPr id="30" name="TextBox 30"/>
          <p:cNvSpPr txBox="1"/>
          <p:nvPr/>
        </p:nvSpPr>
        <p:spPr>
          <a:xfrm>
            <a:off x="5052964" y="3810738"/>
            <a:ext cx="265177" cy="521907"/>
          </a:xfrm>
          <a:prstGeom prst="rect">
            <a:avLst/>
          </a:prstGeom>
        </p:spPr>
        <p:txBody>
          <a:bodyPr lIns="0" tIns="0" rIns="0" bIns="0" rtlCol="0" anchor="t">
            <a:spAutoFit/>
          </a:bodyPr>
          <a:lstStyle/>
          <a:p>
            <a:pPr algn="l">
              <a:lnSpc>
                <a:spcPts val="4306"/>
              </a:lnSpc>
              <a:spcBef>
                <a:spcPct val="0"/>
              </a:spcBef>
            </a:pPr>
            <a:r>
              <a:rPr lang="en-US" sz="3076" b="1" i="1">
                <a:solidFill>
                  <a:srgbClr val="FF1495"/>
                </a:solidFill>
                <a:latin typeface="Open Sans Bold Italics"/>
                <a:ea typeface="Open Sans Bold Italics"/>
                <a:cs typeface="Open Sans Bold Italics"/>
                <a:sym typeface="Open Sans Bold Italics"/>
              </a:rPr>
              <a:t>1</a:t>
            </a:r>
          </a:p>
        </p:txBody>
      </p:sp>
      <p:sp>
        <p:nvSpPr>
          <p:cNvPr id="31" name="TextBox 31"/>
          <p:cNvSpPr txBox="1"/>
          <p:nvPr/>
        </p:nvSpPr>
        <p:spPr>
          <a:xfrm>
            <a:off x="4502037" y="3810738"/>
            <a:ext cx="265177" cy="521907"/>
          </a:xfrm>
          <a:prstGeom prst="rect">
            <a:avLst/>
          </a:prstGeom>
        </p:spPr>
        <p:txBody>
          <a:bodyPr lIns="0" tIns="0" rIns="0" bIns="0" rtlCol="0" anchor="t">
            <a:spAutoFit/>
          </a:bodyPr>
          <a:lstStyle/>
          <a:p>
            <a:pPr algn="l">
              <a:lnSpc>
                <a:spcPts val="4306"/>
              </a:lnSpc>
              <a:spcBef>
                <a:spcPct val="0"/>
              </a:spcBef>
            </a:pPr>
            <a:r>
              <a:rPr lang="en-US" sz="3076" b="1" i="1">
                <a:solidFill>
                  <a:srgbClr val="FF1495"/>
                </a:solidFill>
                <a:latin typeface="Open Sans Bold Italics"/>
                <a:ea typeface="Open Sans Bold Italics"/>
                <a:cs typeface="Open Sans Bold Italics"/>
                <a:sym typeface="Open Sans Bold Italics"/>
              </a:rPr>
              <a:t>1</a:t>
            </a:r>
          </a:p>
        </p:txBody>
      </p:sp>
      <p:sp>
        <p:nvSpPr>
          <p:cNvPr id="32" name="TextBox 32"/>
          <p:cNvSpPr txBox="1"/>
          <p:nvPr/>
        </p:nvSpPr>
        <p:spPr>
          <a:xfrm>
            <a:off x="3923935" y="3810738"/>
            <a:ext cx="265177" cy="521907"/>
          </a:xfrm>
          <a:prstGeom prst="rect">
            <a:avLst/>
          </a:prstGeom>
        </p:spPr>
        <p:txBody>
          <a:bodyPr lIns="0" tIns="0" rIns="0" bIns="0" rtlCol="0" anchor="t">
            <a:spAutoFit/>
          </a:bodyPr>
          <a:lstStyle/>
          <a:p>
            <a:pPr algn="l">
              <a:lnSpc>
                <a:spcPts val="4306"/>
              </a:lnSpc>
              <a:spcBef>
                <a:spcPct val="0"/>
              </a:spcBef>
            </a:pPr>
            <a:r>
              <a:rPr lang="en-US" sz="3076" b="1" i="1">
                <a:solidFill>
                  <a:srgbClr val="FF1495"/>
                </a:solidFill>
                <a:latin typeface="Open Sans Bold Italics"/>
                <a:ea typeface="Open Sans Bold Italics"/>
                <a:cs typeface="Open Sans Bold Italics"/>
                <a:sym typeface="Open Sans Bold Italics"/>
              </a:rPr>
              <a:t>1</a:t>
            </a:r>
          </a:p>
        </p:txBody>
      </p:sp>
      <p:sp>
        <p:nvSpPr>
          <p:cNvPr id="33" name="TextBox 33"/>
          <p:cNvSpPr txBox="1"/>
          <p:nvPr/>
        </p:nvSpPr>
        <p:spPr>
          <a:xfrm>
            <a:off x="8311974" y="4422139"/>
            <a:ext cx="1517606" cy="657225"/>
          </a:xfrm>
          <a:prstGeom prst="rect">
            <a:avLst/>
          </a:prstGeom>
        </p:spPr>
        <p:txBody>
          <a:bodyPr lIns="0" tIns="0" rIns="0" bIns="0" rtlCol="0" anchor="t">
            <a:spAutoFit/>
          </a:bodyPr>
          <a:lstStyle/>
          <a:p>
            <a:pPr algn="ctr">
              <a:lnSpc>
                <a:spcPts val="5400"/>
              </a:lnSpc>
            </a:pPr>
            <a:r>
              <a:rPr lang="en-US" sz="3000" b="1">
                <a:solidFill>
                  <a:srgbClr val="642EC7"/>
                </a:solidFill>
                <a:latin typeface="Poppins Bold"/>
                <a:ea typeface="Poppins Bold"/>
                <a:cs typeface="Poppins Bold"/>
                <a:sym typeface="Poppins Bold"/>
              </a:rPr>
              <a:t>= 115</a:t>
            </a:r>
          </a:p>
        </p:txBody>
      </p:sp>
      <p:sp>
        <p:nvSpPr>
          <p:cNvPr id="34" name="TextBox 34"/>
          <p:cNvSpPr txBox="1"/>
          <p:nvPr/>
        </p:nvSpPr>
        <p:spPr>
          <a:xfrm>
            <a:off x="8309206" y="5654293"/>
            <a:ext cx="1517606" cy="657225"/>
          </a:xfrm>
          <a:prstGeom prst="rect">
            <a:avLst/>
          </a:prstGeom>
        </p:spPr>
        <p:txBody>
          <a:bodyPr lIns="0" tIns="0" rIns="0" bIns="0" rtlCol="0" anchor="t">
            <a:spAutoFit/>
          </a:bodyPr>
          <a:lstStyle/>
          <a:p>
            <a:pPr algn="ctr">
              <a:lnSpc>
                <a:spcPts val="5400"/>
              </a:lnSpc>
            </a:pPr>
            <a:r>
              <a:rPr lang="en-US" sz="3000" b="1">
                <a:solidFill>
                  <a:srgbClr val="642EC7"/>
                </a:solidFill>
                <a:latin typeface="Poppins Bold"/>
                <a:ea typeface="Poppins Bold"/>
                <a:cs typeface="Poppins Bold"/>
                <a:sym typeface="Poppins Bold"/>
              </a:rPr>
              <a:t>= 115</a:t>
            </a:r>
          </a:p>
        </p:txBody>
      </p:sp>
      <p:sp>
        <p:nvSpPr>
          <p:cNvPr id="35" name="TextBox 35"/>
          <p:cNvSpPr txBox="1"/>
          <p:nvPr/>
        </p:nvSpPr>
        <p:spPr>
          <a:xfrm>
            <a:off x="8452516" y="7054782"/>
            <a:ext cx="1517606" cy="657225"/>
          </a:xfrm>
          <a:prstGeom prst="rect">
            <a:avLst/>
          </a:prstGeom>
        </p:spPr>
        <p:txBody>
          <a:bodyPr lIns="0" tIns="0" rIns="0" bIns="0" rtlCol="0" anchor="t">
            <a:spAutoFit/>
          </a:bodyPr>
          <a:lstStyle/>
          <a:p>
            <a:pPr algn="ctr">
              <a:lnSpc>
                <a:spcPts val="5400"/>
              </a:lnSpc>
            </a:pPr>
            <a:r>
              <a:rPr lang="en-US" sz="3000" b="1">
                <a:solidFill>
                  <a:srgbClr val="642EC7"/>
                </a:solidFill>
                <a:latin typeface="Poppins Bold"/>
                <a:ea typeface="Poppins Bold"/>
                <a:cs typeface="Poppins Bold"/>
                <a:sym typeface="Poppins Bold"/>
              </a:rPr>
              <a:t>= - 82</a:t>
            </a:r>
          </a:p>
        </p:txBody>
      </p:sp>
      <p:sp>
        <p:nvSpPr>
          <p:cNvPr id="36" name="TextBox 36"/>
          <p:cNvSpPr txBox="1"/>
          <p:nvPr/>
        </p:nvSpPr>
        <p:spPr>
          <a:xfrm>
            <a:off x="12909288" y="4785793"/>
            <a:ext cx="461580" cy="529991"/>
          </a:xfrm>
          <a:prstGeom prst="rect">
            <a:avLst/>
          </a:prstGeom>
        </p:spPr>
        <p:txBody>
          <a:bodyPr lIns="0" tIns="0" rIns="0" bIns="0" rtlCol="0" anchor="t">
            <a:spAutoFit/>
          </a:bodyPr>
          <a:lstStyle/>
          <a:p>
            <a:pPr algn="ctr">
              <a:lnSpc>
                <a:spcPts val="4385"/>
              </a:lnSpc>
            </a:pPr>
            <a:r>
              <a:rPr lang="en-US" sz="3132" b="1">
                <a:solidFill>
                  <a:srgbClr val="5E17EB"/>
                </a:solidFill>
                <a:latin typeface="Open Sans Bold"/>
                <a:ea typeface="Open Sans Bold"/>
                <a:cs typeface="Open Sans Bold"/>
                <a:sym typeface="Open Sans Bold"/>
              </a:rPr>
              <a:t>C</a:t>
            </a:r>
          </a:p>
        </p:txBody>
      </p:sp>
      <p:sp>
        <p:nvSpPr>
          <p:cNvPr id="37" name="TextBox 37"/>
          <p:cNvSpPr txBox="1"/>
          <p:nvPr/>
        </p:nvSpPr>
        <p:spPr>
          <a:xfrm>
            <a:off x="14186548" y="4785793"/>
            <a:ext cx="461580" cy="529991"/>
          </a:xfrm>
          <a:prstGeom prst="rect">
            <a:avLst/>
          </a:prstGeom>
        </p:spPr>
        <p:txBody>
          <a:bodyPr lIns="0" tIns="0" rIns="0" bIns="0" rtlCol="0" anchor="t">
            <a:spAutoFit/>
          </a:bodyPr>
          <a:lstStyle/>
          <a:p>
            <a:pPr algn="ctr">
              <a:lnSpc>
                <a:spcPts val="4385"/>
              </a:lnSpc>
            </a:pPr>
            <a:r>
              <a:rPr lang="en-US" sz="3132" b="1">
                <a:solidFill>
                  <a:srgbClr val="5E17EB"/>
                </a:solidFill>
                <a:latin typeface="Open Sans Bold"/>
                <a:ea typeface="Open Sans Bold"/>
                <a:cs typeface="Open Sans Bold"/>
                <a:sym typeface="Open Sans Bold"/>
              </a:rPr>
              <a:t>N</a:t>
            </a:r>
          </a:p>
        </p:txBody>
      </p:sp>
      <p:sp>
        <p:nvSpPr>
          <p:cNvPr id="38" name="TextBox 38"/>
          <p:cNvSpPr txBox="1"/>
          <p:nvPr/>
        </p:nvSpPr>
        <p:spPr>
          <a:xfrm>
            <a:off x="15425792" y="4793614"/>
            <a:ext cx="461580" cy="529991"/>
          </a:xfrm>
          <a:prstGeom prst="rect">
            <a:avLst/>
          </a:prstGeom>
        </p:spPr>
        <p:txBody>
          <a:bodyPr lIns="0" tIns="0" rIns="0" bIns="0" rtlCol="0" anchor="t">
            <a:spAutoFit/>
          </a:bodyPr>
          <a:lstStyle/>
          <a:p>
            <a:pPr algn="ctr">
              <a:lnSpc>
                <a:spcPts val="4385"/>
              </a:lnSpc>
            </a:pPr>
            <a:r>
              <a:rPr lang="en-US" sz="3132" b="1">
                <a:solidFill>
                  <a:srgbClr val="5E17EB"/>
                </a:solidFill>
                <a:latin typeface="Open Sans Bold"/>
                <a:ea typeface="Open Sans Bold"/>
                <a:cs typeface="Open Sans Bold"/>
                <a:sym typeface="Open Sans Bold"/>
              </a:rPr>
              <a:t>V</a:t>
            </a:r>
          </a:p>
        </p:txBody>
      </p:sp>
      <p:sp>
        <p:nvSpPr>
          <p:cNvPr id="39" name="TextBox 39"/>
          <p:cNvSpPr txBox="1"/>
          <p:nvPr/>
        </p:nvSpPr>
        <p:spPr>
          <a:xfrm>
            <a:off x="12813210" y="6675182"/>
            <a:ext cx="3455010" cy="1401418"/>
          </a:xfrm>
          <a:prstGeom prst="rect">
            <a:avLst/>
          </a:prstGeom>
        </p:spPr>
        <p:txBody>
          <a:bodyPr lIns="0" tIns="0" rIns="0" bIns="0" rtlCol="0" anchor="t">
            <a:spAutoFit/>
          </a:bodyPr>
          <a:lstStyle/>
          <a:p>
            <a:pPr algn="l">
              <a:lnSpc>
                <a:spcPts val="3704"/>
              </a:lnSpc>
            </a:pPr>
            <a:r>
              <a:rPr lang="en-US" sz="2646">
                <a:solidFill>
                  <a:srgbClr val="000000"/>
                </a:solidFill>
                <a:latin typeface="Open Sans"/>
                <a:ea typeface="Open Sans"/>
                <a:cs typeface="Open Sans"/>
                <a:sym typeface="Open Sans"/>
              </a:rPr>
              <a:t>We need the status register to detect this impossibility!</a:t>
            </a:r>
          </a:p>
        </p:txBody>
      </p:sp>
      <p:sp>
        <p:nvSpPr>
          <p:cNvPr id="40" name="TextBox 40"/>
          <p:cNvSpPr txBox="1"/>
          <p:nvPr/>
        </p:nvSpPr>
        <p:spPr>
          <a:xfrm>
            <a:off x="1027804" y="9286989"/>
            <a:ext cx="16688043" cy="514334"/>
          </a:xfrm>
          <a:prstGeom prst="rect">
            <a:avLst/>
          </a:prstGeom>
        </p:spPr>
        <p:txBody>
          <a:bodyPr lIns="0" tIns="0" rIns="0" bIns="0" rtlCol="0" anchor="t">
            <a:spAutoFit/>
          </a:bodyPr>
          <a:lstStyle/>
          <a:p>
            <a:pPr algn="l">
              <a:lnSpc>
                <a:spcPts val="4200"/>
              </a:lnSpc>
            </a:pPr>
            <a:r>
              <a:rPr lang="en-US" sz="3000">
                <a:solidFill>
                  <a:srgbClr val="000000"/>
                </a:solidFill>
                <a:latin typeface="Open Sans"/>
                <a:ea typeface="Open Sans"/>
                <a:cs typeface="Open Sans"/>
                <a:sym typeface="Open Sans"/>
              </a:rPr>
              <a:t>The maximum value that an 8-bit two’s complement can store is 127! </a:t>
            </a:r>
          </a:p>
        </p:txBody>
      </p:sp>
      <p:sp>
        <p:nvSpPr>
          <p:cNvPr id="41" name="TextBox 41"/>
          <p:cNvSpPr txBox="1"/>
          <p:nvPr/>
        </p:nvSpPr>
        <p:spPr>
          <a:xfrm>
            <a:off x="957731" y="-9525"/>
            <a:ext cx="7689422" cy="998317"/>
          </a:xfrm>
          <a:prstGeom prst="rect">
            <a:avLst/>
          </a:prstGeom>
        </p:spPr>
        <p:txBody>
          <a:bodyPr lIns="0" tIns="0" rIns="0" bIns="0" rtlCol="0" anchor="t">
            <a:spAutoFit/>
          </a:bodyPr>
          <a:lstStyle/>
          <a:p>
            <a:pPr marL="0" lvl="0" indent="0" algn="l">
              <a:lnSpc>
                <a:spcPts val="3760"/>
              </a:lnSpc>
              <a:spcBef>
                <a:spcPct val="0"/>
              </a:spcBef>
            </a:pPr>
            <a:r>
              <a:rPr lang="en-US" sz="3357" b="1" spc="-100">
                <a:solidFill>
                  <a:srgbClr val="FFFFFF"/>
                </a:solidFill>
                <a:latin typeface="Poppins Bold"/>
                <a:ea typeface="Poppins Bold"/>
                <a:cs typeface="Poppins Bold"/>
                <a:sym typeface="Poppins Bold"/>
              </a:rPr>
              <a:t>6.7 Arithmetic Operations in Computing</a:t>
            </a:r>
          </a:p>
        </p:txBody>
      </p:sp>
    </p:spTree>
  </p:cSld>
  <p:clrMapOvr>
    <a:masterClrMapping/>
  </p:clrMapOvr>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523615" y="3607032"/>
            <a:ext cx="3075145" cy="565038"/>
            <a:chOff x="0" y="0"/>
            <a:chExt cx="1080333" cy="198504"/>
          </a:xfrm>
        </p:grpSpPr>
        <p:sp>
          <p:nvSpPr>
            <p:cNvPr id="8" name="Freeform 8"/>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9" name="TextBox 9"/>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543936" y="4270588"/>
            <a:ext cx="3075145" cy="565038"/>
            <a:chOff x="0" y="0"/>
            <a:chExt cx="1080333" cy="198504"/>
          </a:xfrm>
        </p:grpSpPr>
        <p:sp>
          <p:nvSpPr>
            <p:cNvPr id="11" name="Freeform 11"/>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12" name="TextBox 12"/>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543936" y="4921315"/>
            <a:ext cx="3075145" cy="565038"/>
            <a:chOff x="0" y="0"/>
            <a:chExt cx="1080333" cy="198504"/>
          </a:xfrm>
        </p:grpSpPr>
        <p:sp>
          <p:nvSpPr>
            <p:cNvPr id="14" name="Freeform 14"/>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15" name="TextBox 15"/>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6" name="Group 16"/>
          <p:cNvGrpSpPr/>
          <p:nvPr/>
        </p:nvGrpSpPr>
        <p:grpSpPr>
          <a:xfrm>
            <a:off x="513454" y="6868154"/>
            <a:ext cx="3075145" cy="565038"/>
            <a:chOff x="0" y="0"/>
            <a:chExt cx="1080333" cy="198504"/>
          </a:xfrm>
        </p:grpSpPr>
        <p:sp>
          <p:nvSpPr>
            <p:cNvPr id="17" name="Freeform 17"/>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18" name="TextBox 18"/>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9" name="Group 19"/>
          <p:cNvGrpSpPr/>
          <p:nvPr/>
        </p:nvGrpSpPr>
        <p:grpSpPr>
          <a:xfrm>
            <a:off x="523615" y="8168381"/>
            <a:ext cx="3075145" cy="565038"/>
            <a:chOff x="0" y="0"/>
            <a:chExt cx="1080333" cy="198504"/>
          </a:xfrm>
        </p:grpSpPr>
        <p:sp>
          <p:nvSpPr>
            <p:cNvPr id="20" name="Freeform 20"/>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21" name="TextBox 21"/>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22" name="Group 22"/>
          <p:cNvGrpSpPr/>
          <p:nvPr/>
        </p:nvGrpSpPr>
        <p:grpSpPr>
          <a:xfrm>
            <a:off x="523615" y="8836757"/>
            <a:ext cx="3075145" cy="565038"/>
            <a:chOff x="0" y="0"/>
            <a:chExt cx="1080333" cy="198504"/>
          </a:xfrm>
        </p:grpSpPr>
        <p:sp>
          <p:nvSpPr>
            <p:cNvPr id="23" name="Freeform 23"/>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24" name="TextBox 24"/>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25" name="Group 25"/>
          <p:cNvGrpSpPr/>
          <p:nvPr/>
        </p:nvGrpSpPr>
        <p:grpSpPr>
          <a:xfrm>
            <a:off x="533776" y="9490372"/>
            <a:ext cx="3075145" cy="565038"/>
            <a:chOff x="0" y="0"/>
            <a:chExt cx="1080333" cy="198504"/>
          </a:xfrm>
        </p:grpSpPr>
        <p:sp>
          <p:nvSpPr>
            <p:cNvPr id="26" name="Freeform 26"/>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27" name="TextBox 27"/>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aphicFrame>
        <p:nvGraphicFramePr>
          <p:cNvPr id="28" name="Table 28"/>
          <p:cNvGraphicFramePr>
            <a:graphicFrameLocks noGrp="1"/>
          </p:cNvGraphicFramePr>
          <p:nvPr/>
        </p:nvGraphicFramePr>
        <p:xfrm>
          <a:off x="6175819" y="2748711"/>
          <a:ext cx="9544918" cy="6853920"/>
        </p:xfrm>
        <a:graphic>
          <a:graphicData uri="http://schemas.openxmlformats.org/drawingml/2006/table">
            <a:tbl>
              <a:tblPr/>
              <a:tblGrid>
                <a:gridCol w="2386230">
                  <a:extLst>
                    <a:ext uri="{9D8B030D-6E8A-4147-A177-3AD203B41FA5}">
                      <a16:colId xmlns:a16="http://schemas.microsoft.com/office/drawing/2014/main" val="20000"/>
                    </a:ext>
                  </a:extLst>
                </a:gridCol>
                <a:gridCol w="2386230">
                  <a:extLst>
                    <a:ext uri="{9D8B030D-6E8A-4147-A177-3AD203B41FA5}">
                      <a16:colId xmlns:a16="http://schemas.microsoft.com/office/drawing/2014/main" val="20001"/>
                    </a:ext>
                  </a:extLst>
                </a:gridCol>
                <a:gridCol w="2386230">
                  <a:extLst>
                    <a:ext uri="{9D8B030D-6E8A-4147-A177-3AD203B41FA5}">
                      <a16:colId xmlns:a16="http://schemas.microsoft.com/office/drawing/2014/main" val="20002"/>
                    </a:ext>
                  </a:extLst>
                </a:gridCol>
                <a:gridCol w="2386230">
                  <a:extLst>
                    <a:ext uri="{9D8B030D-6E8A-4147-A177-3AD203B41FA5}">
                      <a16:colId xmlns:a16="http://schemas.microsoft.com/office/drawing/2014/main" val="20003"/>
                    </a:ext>
                  </a:extLst>
                </a:gridCol>
              </a:tblGrid>
              <a:tr h="913044">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7"/>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8"/>
                  </a:ext>
                </a:extLst>
              </a:tr>
            </a:tbl>
          </a:graphicData>
        </a:graphic>
      </p:graphicFrame>
      <p:sp>
        <p:nvSpPr>
          <p:cNvPr id="29" name="TextBox 29"/>
          <p:cNvSpPr txBox="1"/>
          <p:nvPr/>
        </p:nvSpPr>
        <p:spPr>
          <a:xfrm>
            <a:off x="829113" y="246316"/>
            <a:ext cx="7700670" cy="536068"/>
          </a:xfrm>
          <a:prstGeom prst="rect">
            <a:avLst/>
          </a:prstGeom>
        </p:spPr>
        <p:txBody>
          <a:bodyPr lIns="0" tIns="0" rIns="0" bIns="0" rtlCol="0" anchor="t">
            <a:spAutoFit/>
          </a:bodyPr>
          <a:lstStyle/>
          <a:p>
            <a:pPr marL="0" lvl="0" indent="0" algn="l">
              <a:lnSpc>
                <a:spcPts val="3982"/>
              </a:lnSpc>
              <a:spcBef>
                <a:spcPct val="0"/>
              </a:spcBef>
            </a:pPr>
            <a:r>
              <a:rPr lang="en-US" sz="3555" b="1" spc="-106">
                <a:solidFill>
                  <a:srgbClr val="FF1495"/>
                </a:solidFill>
                <a:latin typeface="Poppins Bold"/>
                <a:ea typeface="Poppins Bold"/>
                <a:cs typeface="Poppins Bold"/>
                <a:sym typeface="Poppins Bold"/>
              </a:rPr>
              <a:t>6.8 Tracing an assembly language</a:t>
            </a:r>
          </a:p>
        </p:txBody>
      </p:sp>
      <p:sp>
        <p:nvSpPr>
          <p:cNvPr id="30" name="TextBox 30"/>
          <p:cNvSpPr txBox="1"/>
          <p:nvPr/>
        </p:nvSpPr>
        <p:spPr>
          <a:xfrm>
            <a:off x="513454" y="1397510"/>
            <a:ext cx="332866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Program</a:t>
            </a:r>
          </a:p>
        </p:txBody>
      </p:sp>
      <p:sp>
        <p:nvSpPr>
          <p:cNvPr id="31" name="TextBox 31"/>
          <p:cNvSpPr txBox="1"/>
          <p:nvPr/>
        </p:nvSpPr>
        <p:spPr>
          <a:xfrm>
            <a:off x="5674344" y="1289083"/>
            <a:ext cx="332866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Trace Table</a:t>
            </a:r>
          </a:p>
        </p:txBody>
      </p:sp>
      <p:sp>
        <p:nvSpPr>
          <p:cNvPr id="32" name="TextBox 32"/>
          <p:cNvSpPr txBox="1"/>
          <p:nvPr/>
        </p:nvSpPr>
        <p:spPr>
          <a:xfrm>
            <a:off x="1260304" y="3641467"/>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IN</a:t>
            </a:r>
          </a:p>
        </p:txBody>
      </p:sp>
      <p:sp>
        <p:nvSpPr>
          <p:cNvPr id="33" name="TextBox 33"/>
          <p:cNvSpPr txBox="1"/>
          <p:nvPr/>
        </p:nvSpPr>
        <p:spPr>
          <a:xfrm>
            <a:off x="1280626" y="4305023"/>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STO 900</a:t>
            </a:r>
          </a:p>
        </p:txBody>
      </p:sp>
      <p:sp>
        <p:nvSpPr>
          <p:cNvPr id="34" name="TextBox 34"/>
          <p:cNvSpPr txBox="1"/>
          <p:nvPr/>
        </p:nvSpPr>
        <p:spPr>
          <a:xfrm>
            <a:off x="1280626" y="4955750"/>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IN</a:t>
            </a:r>
          </a:p>
        </p:txBody>
      </p:sp>
      <p:sp>
        <p:nvSpPr>
          <p:cNvPr id="35" name="TextBox 35"/>
          <p:cNvSpPr txBox="1"/>
          <p:nvPr/>
        </p:nvSpPr>
        <p:spPr>
          <a:xfrm>
            <a:off x="1250143" y="6902589"/>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ADD 900</a:t>
            </a:r>
          </a:p>
        </p:txBody>
      </p:sp>
      <p:sp>
        <p:nvSpPr>
          <p:cNvPr id="36" name="TextBox 36"/>
          <p:cNvSpPr txBox="1"/>
          <p:nvPr/>
        </p:nvSpPr>
        <p:spPr>
          <a:xfrm>
            <a:off x="1260304" y="8202816"/>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ADD #100</a:t>
            </a:r>
          </a:p>
        </p:txBody>
      </p:sp>
      <p:sp>
        <p:nvSpPr>
          <p:cNvPr id="37" name="TextBox 37"/>
          <p:cNvSpPr txBox="1"/>
          <p:nvPr/>
        </p:nvSpPr>
        <p:spPr>
          <a:xfrm>
            <a:off x="1260304" y="8871192"/>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OUT</a:t>
            </a:r>
          </a:p>
        </p:txBody>
      </p:sp>
      <p:sp>
        <p:nvSpPr>
          <p:cNvPr id="38" name="TextBox 38"/>
          <p:cNvSpPr txBox="1"/>
          <p:nvPr/>
        </p:nvSpPr>
        <p:spPr>
          <a:xfrm>
            <a:off x="1270465" y="9524807"/>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END</a:t>
            </a:r>
          </a:p>
        </p:txBody>
      </p:sp>
      <p:sp>
        <p:nvSpPr>
          <p:cNvPr id="39" name="TextBox 39"/>
          <p:cNvSpPr txBox="1"/>
          <p:nvPr/>
        </p:nvSpPr>
        <p:spPr>
          <a:xfrm>
            <a:off x="568085" y="2076894"/>
            <a:ext cx="3471589" cy="1396788"/>
          </a:xfrm>
          <a:prstGeom prst="rect">
            <a:avLst/>
          </a:prstGeom>
        </p:spPr>
        <p:txBody>
          <a:bodyPr lIns="0" tIns="0" rIns="0" bIns="0" rtlCol="0" anchor="t">
            <a:spAutoFit/>
          </a:bodyPr>
          <a:lstStyle/>
          <a:p>
            <a:pPr algn="l">
              <a:lnSpc>
                <a:spcPts val="2815"/>
              </a:lnSpc>
            </a:pPr>
            <a:r>
              <a:rPr lang="en-US" sz="2011">
                <a:solidFill>
                  <a:srgbClr val="000000"/>
                </a:solidFill>
                <a:latin typeface="Alatsi"/>
                <a:ea typeface="Alatsi"/>
                <a:cs typeface="Alatsi"/>
                <a:sym typeface="Alatsi"/>
              </a:rPr>
              <a:t>The program will sum the three numbers (75, 92, 87) input by users, and add the result by 100 before outputting it. </a:t>
            </a:r>
          </a:p>
        </p:txBody>
      </p:sp>
      <p:sp>
        <p:nvSpPr>
          <p:cNvPr id="40" name="TextBox 40"/>
          <p:cNvSpPr txBox="1"/>
          <p:nvPr/>
        </p:nvSpPr>
        <p:spPr>
          <a:xfrm>
            <a:off x="5674344" y="2076894"/>
            <a:ext cx="11584956"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Trace the content stored by the ACC and the memory location at each stage of the program.</a:t>
            </a:r>
          </a:p>
        </p:txBody>
      </p:sp>
      <p:sp>
        <p:nvSpPr>
          <p:cNvPr id="41" name="TextBox 41"/>
          <p:cNvSpPr txBox="1"/>
          <p:nvPr/>
        </p:nvSpPr>
        <p:spPr>
          <a:xfrm>
            <a:off x="6324971" y="2879913"/>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Accumulator</a:t>
            </a:r>
          </a:p>
        </p:txBody>
      </p:sp>
      <p:sp>
        <p:nvSpPr>
          <p:cNvPr id="42" name="TextBox 42"/>
          <p:cNvSpPr txBox="1"/>
          <p:nvPr/>
        </p:nvSpPr>
        <p:spPr>
          <a:xfrm>
            <a:off x="8825082" y="2759593"/>
            <a:ext cx="1703465" cy="673577"/>
          </a:xfrm>
          <a:prstGeom prst="rect">
            <a:avLst/>
          </a:prstGeom>
        </p:spPr>
        <p:txBody>
          <a:bodyPr lIns="0" tIns="0" rIns="0" bIns="0" rtlCol="0" anchor="t">
            <a:spAutoFit/>
          </a:bodyPr>
          <a:lstStyle/>
          <a:p>
            <a:pPr algn="ctr">
              <a:lnSpc>
                <a:spcPts val="2771"/>
              </a:lnSpc>
            </a:pPr>
            <a:r>
              <a:rPr lang="en-US" sz="1979">
                <a:solidFill>
                  <a:srgbClr val="000000"/>
                </a:solidFill>
                <a:latin typeface="Alatsi"/>
                <a:ea typeface="Alatsi"/>
                <a:cs typeface="Alatsi"/>
                <a:sym typeface="Alatsi"/>
              </a:rPr>
              <a:t>Memory Location 900</a:t>
            </a:r>
          </a:p>
        </p:txBody>
      </p:sp>
      <p:grpSp>
        <p:nvGrpSpPr>
          <p:cNvPr id="43" name="Group 43"/>
          <p:cNvGrpSpPr/>
          <p:nvPr/>
        </p:nvGrpSpPr>
        <p:grpSpPr>
          <a:xfrm>
            <a:off x="564258" y="5567927"/>
            <a:ext cx="3075145" cy="565038"/>
            <a:chOff x="0" y="0"/>
            <a:chExt cx="1080333" cy="198504"/>
          </a:xfrm>
        </p:grpSpPr>
        <p:sp>
          <p:nvSpPr>
            <p:cNvPr id="44" name="Freeform 44"/>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45" name="TextBox 45"/>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sp>
        <p:nvSpPr>
          <p:cNvPr id="46" name="TextBox 46"/>
          <p:cNvSpPr txBox="1"/>
          <p:nvPr/>
        </p:nvSpPr>
        <p:spPr>
          <a:xfrm>
            <a:off x="1300947" y="5602362"/>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STO 901</a:t>
            </a:r>
          </a:p>
        </p:txBody>
      </p:sp>
      <p:grpSp>
        <p:nvGrpSpPr>
          <p:cNvPr id="47" name="Group 47"/>
          <p:cNvGrpSpPr/>
          <p:nvPr/>
        </p:nvGrpSpPr>
        <p:grpSpPr>
          <a:xfrm>
            <a:off x="543936" y="6221542"/>
            <a:ext cx="3075145" cy="565038"/>
            <a:chOff x="0" y="0"/>
            <a:chExt cx="1080333" cy="198504"/>
          </a:xfrm>
        </p:grpSpPr>
        <p:sp>
          <p:nvSpPr>
            <p:cNvPr id="48" name="Freeform 48"/>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49" name="TextBox 49"/>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sp>
        <p:nvSpPr>
          <p:cNvPr id="50" name="TextBox 50"/>
          <p:cNvSpPr txBox="1"/>
          <p:nvPr/>
        </p:nvSpPr>
        <p:spPr>
          <a:xfrm>
            <a:off x="1280626" y="6255977"/>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IN</a:t>
            </a:r>
          </a:p>
        </p:txBody>
      </p:sp>
      <p:grpSp>
        <p:nvGrpSpPr>
          <p:cNvPr id="51" name="Group 51"/>
          <p:cNvGrpSpPr/>
          <p:nvPr/>
        </p:nvGrpSpPr>
        <p:grpSpPr>
          <a:xfrm>
            <a:off x="513454" y="7497051"/>
            <a:ext cx="3075145" cy="565038"/>
            <a:chOff x="0" y="0"/>
            <a:chExt cx="1080333" cy="198504"/>
          </a:xfrm>
        </p:grpSpPr>
        <p:sp>
          <p:nvSpPr>
            <p:cNvPr id="52" name="Freeform 52"/>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53" name="TextBox 53"/>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sp>
        <p:nvSpPr>
          <p:cNvPr id="54" name="TextBox 54"/>
          <p:cNvSpPr txBox="1"/>
          <p:nvPr/>
        </p:nvSpPr>
        <p:spPr>
          <a:xfrm>
            <a:off x="1250143" y="7531486"/>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ADD 901</a:t>
            </a:r>
          </a:p>
        </p:txBody>
      </p:sp>
      <p:sp>
        <p:nvSpPr>
          <p:cNvPr id="55" name="TextBox 55"/>
          <p:cNvSpPr txBox="1"/>
          <p:nvPr/>
        </p:nvSpPr>
        <p:spPr>
          <a:xfrm>
            <a:off x="11302836" y="2751266"/>
            <a:ext cx="1623346" cy="690230"/>
          </a:xfrm>
          <a:prstGeom prst="rect">
            <a:avLst/>
          </a:prstGeom>
        </p:spPr>
        <p:txBody>
          <a:bodyPr lIns="0" tIns="0" rIns="0" bIns="0" rtlCol="0" anchor="t">
            <a:spAutoFit/>
          </a:bodyPr>
          <a:lstStyle/>
          <a:p>
            <a:pPr algn="ctr">
              <a:lnSpc>
                <a:spcPts val="2774"/>
              </a:lnSpc>
            </a:pPr>
            <a:r>
              <a:rPr lang="en-US" sz="1982">
                <a:solidFill>
                  <a:srgbClr val="000000"/>
                </a:solidFill>
                <a:latin typeface="Alatsi"/>
                <a:ea typeface="Alatsi"/>
                <a:cs typeface="Alatsi"/>
                <a:sym typeface="Alatsi"/>
              </a:rPr>
              <a:t>Memory Location 901</a:t>
            </a:r>
          </a:p>
        </p:txBody>
      </p:sp>
      <p:sp>
        <p:nvSpPr>
          <p:cNvPr id="56" name="TextBox 56"/>
          <p:cNvSpPr txBox="1"/>
          <p:nvPr/>
        </p:nvSpPr>
        <p:spPr>
          <a:xfrm>
            <a:off x="13602456" y="2879913"/>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Output</a:t>
            </a:r>
          </a:p>
        </p:txBody>
      </p:sp>
      <p:grpSp>
        <p:nvGrpSpPr>
          <p:cNvPr id="57" name="Group 57"/>
          <p:cNvGrpSpPr/>
          <p:nvPr/>
        </p:nvGrpSpPr>
        <p:grpSpPr>
          <a:xfrm>
            <a:off x="16228659" y="9806769"/>
            <a:ext cx="4620001" cy="497281"/>
            <a:chOff x="0" y="0"/>
            <a:chExt cx="6160002" cy="663041"/>
          </a:xfrm>
        </p:grpSpPr>
        <p:sp>
          <p:nvSpPr>
            <p:cNvPr id="58" name="Freeform 58"/>
            <p:cNvSpPr/>
            <p:nvPr/>
          </p:nvSpPr>
          <p:spPr>
            <a:xfrm>
              <a:off x="0" y="0"/>
              <a:ext cx="605853" cy="663041"/>
            </a:xfrm>
            <a:custGeom>
              <a:avLst/>
              <a:gdLst/>
              <a:ahLst/>
              <a:cxnLst/>
              <a:rect l="l" t="t" r="r" b="b"/>
              <a:pathLst>
                <a:path w="605853" h="663041">
                  <a:moveTo>
                    <a:pt x="0" y="0"/>
                  </a:moveTo>
                  <a:lnTo>
                    <a:pt x="605853" y="0"/>
                  </a:lnTo>
                  <a:lnTo>
                    <a:pt x="605853" y="663041"/>
                  </a:lnTo>
                  <a:lnTo>
                    <a:pt x="0" y="66304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59" name="TextBox 59"/>
            <p:cNvSpPr txBox="1"/>
            <p:nvPr/>
          </p:nvSpPr>
          <p:spPr>
            <a:xfrm>
              <a:off x="605853" y="72440"/>
              <a:ext cx="5554148" cy="441960"/>
            </a:xfrm>
            <a:prstGeom prst="rect">
              <a:avLst/>
            </a:prstGeom>
          </p:spPr>
          <p:txBody>
            <a:bodyPr lIns="0" tIns="0" rIns="0" bIns="0" rtlCol="0" anchor="t">
              <a:spAutoFit/>
            </a:bodyPr>
            <a:lstStyle/>
            <a:p>
              <a:pPr algn="l">
                <a:lnSpc>
                  <a:spcPts val="2700"/>
                </a:lnSpc>
              </a:pPr>
              <a:r>
                <a:rPr lang="en-US" sz="1800">
                  <a:solidFill>
                    <a:srgbClr val="000000"/>
                  </a:solidFill>
                  <a:latin typeface="Poppins"/>
                  <a:ea typeface="Poppins"/>
                  <a:cs typeface="Poppins"/>
                  <a:sym typeface="Poppins"/>
                </a:rPr>
                <a:t> James Gan</a:t>
              </a:r>
            </a:p>
          </p:txBody>
        </p:sp>
      </p:grpSp>
    </p:spTree>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523615" y="3607032"/>
            <a:ext cx="3075145" cy="565038"/>
            <a:chOff x="0" y="0"/>
            <a:chExt cx="1080333" cy="198504"/>
          </a:xfrm>
        </p:grpSpPr>
        <p:sp>
          <p:nvSpPr>
            <p:cNvPr id="8" name="Freeform 8"/>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FF1495"/>
            </a:solidFill>
          </p:spPr>
          <p:txBody>
            <a:bodyPr/>
            <a:lstStyle/>
            <a:p>
              <a:endParaRPr lang="en-PH"/>
            </a:p>
          </p:txBody>
        </p:sp>
        <p:sp>
          <p:nvSpPr>
            <p:cNvPr id="9" name="TextBox 9"/>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543936" y="4270588"/>
            <a:ext cx="3075145" cy="565038"/>
            <a:chOff x="0" y="0"/>
            <a:chExt cx="1080333" cy="198504"/>
          </a:xfrm>
        </p:grpSpPr>
        <p:sp>
          <p:nvSpPr>
            <p:cNvPr id="11" name="Freeform 11"/>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12" name="TextBox 12"/>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543936" y="4921315"/>
            <a:ext cx="3075145" cy="565038"/>
            <a:chOff x="0" y="0"/>
            <a:chExt cx="1080333" cy="198504"/>
          </a:xfrm>
        </p:grpSpPr>
        <p:sp>
          <p:nvSpPr>
            <p:cNvPr id="14" name="Freeform 14"/>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15" name="TextBox 15"/>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6" name="Group 16"/>
          <p:cNvGrpSpPr/>
          <p:nvPr/>
        </p:nvGrpSpPr>
        <p:grpSpPr>
          <a:xfrm>
            <a:off x="513454" y="6868154"/>
            <a:ext cx="3075145" cy="565038"/>
            <a:chOff x="0" y="0"/>
            <a:chExt cx="1080333" cy="198504"/>
          </a:xfrm>
        </p:grpSpPr>
        <p:sp>
          <p:nvSpPr>
            <p:cNvPr id="17" name="Freeform 17"/>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18" name="TextBox 18"/>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9" name="Group 19"/>
          <p:cNvGrpSpPr/>
          <p:nvPr/>
        </p:nvGrpSpPr>
        <p:grpSpPr>
          <a:xfrm>
            <a:off x="523615" y="8168381"/>
            <a:ext cx="3075145" cy="565038"/>
            <a:chOff x="0" y="0"/>
            <a:chExt cx="1080333" cy="198504"/>
          </a:xfrm>
        </p:grpSpPr>
        <p:sp>
          <p:nvSpPr>
            <p:cNvPr id="20" name="Freeform 20"/>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21" name="TextBox 21"/>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22" name="Group 22"/>
          <p:cNvGrpSpPr/>
          <p:nvPr/>
        </p:nvGrpSpPr>
        <p:grpSpPr>
          <a:xfrm>
            <a:off x="523615" y="8836757"/>
            <a:ext cx="3075145" cy="565038"/>
            <a:chOff x="0" y="0"/>
            <a:chExt cx="1080333" cy="198504"/>
          </a:xfrm>
        </p:grpSpPr>
        <p:sp>
          <p:nvSpPr>
            <p:cNvPr id="23" name="Freeform 23"/>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24" name="TextBox 24"/>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25" name="Group 25"/>
          <p:cNvGrpSpPr/>
          <p:nvPr/>
        </p:nvGrpSpPr>
        <p:grpSpPr>
          <a:xfrm>
            <a:off x="533776" y="9490372"/>
            <a:ext cx="3075145" cy="565038"/>
            <a:chOff x="0" y="0"/>
            <a:chExt cx="1080333" cy="198504"/>
          </a:xfrm>
        </p:grpSpPr>
        <p:sp>
          <p:nvSpPr>
            <p:cNvPr id="26" name="Freeform 26"/>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27" name="TextBox 27"/>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aphicFrame>
        <p:nvGraphicFramePr>
          <p:cNvPr id="28" name="Table 28"/>
          <p:cNvGraphicFramePr>
            <a:graphicFrameLocks noGrp="1"/>
          </p:cNvGraphicFramePr>
          <p:nvPr/>
        </p:nvGraphicFramePr>
        <p:xfrm>
          <a:off x="6175819" y="2748711"/>
          <a:ext cx="9544918" cy="6853920"/>
        </p:xfrm>
        <a:graphic>
          <a:graphicData uri="http://schemas.openxmlformats.org/drawingml/2006/table">
            <a:tbl>
              <a:tblPr/>
              <a:tblGrid>
                <a:gridCol w="2386230">
                  <a:extLst>
                    <a:ext uri="{9D8B030D-6E8A-4147-A177-3AD203B41FA5}">
                      <a16:colId xmlns:a16="http://schemas.microsoft.com/office/drawing/2014/main" val="20000"/>
                    </a:ext>
                  </a:extLst>
                </a:gridCol>
                <a:gridCol w="2386230">
                  <a:extLst>
                    <a:ext uri="{9D8B030D-6E8A-4147-A177-3AD203B41FA5}">
                      <a16:colId xmlns:a16="http://schemas.microsoft.com/office/drawing/2014/main" val="20001"/>
                    </a:ext>
                  </a:extLst>
                </a:gridCol>
                <a:gridCol w="2386230">
                  <a:extLst>
                    <a:ext uri="{9D8B030D-6E8A-4147-A177-3AD203B41FA5}">
                      <a16:colId xmlns:a16="http://schemas.microsoft.com/office/drawing/2014/main" val="20002"/>
                    </a:ext>
                  </a:extLst>
                </a:gridCol>
                <a:gridCol w="2386230">
                  <a:extLst>
                    <a:ext uri="{9D8B030D-6E8A-4147-A177-3AD203B41FA5}">
                      <a16:colId xmlns:a16="http://schemas.microsoft.com/office/drawing/2014/main" val="20003"/>
                    </a:ext>
                  </a:extLst>
                </a:gridCol>
              </a:tblGrid>
              <a:tr h="913044">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7"/>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8"/>
                  </a:ext>
                </a:extLst>
              </a:tr>
            </a:tbl>
          </a:graphicData>
        </a:graphic>
      </p:graphicFrame>
      <p:sp>
        <p:nvSpPr>
          <p:cNvPr id="29" name="TextBox 29"/>
          <p:cNvSpPr txBox="1"/>
          <p:nvPr/>
        </p:nvSpPr>
        <p:spPr>
          <a:xfrm>
            <a:off x="829113" y="246316"/>
            <a:ext cx="7700670" cy="536068"/>
          </a:xfrm>
          <a:prstGeom prst="rect">
            <a:avLst/>
          </a:prstGeom>
        </p:spPr>
        <p:txBody>
          <a:bodyPr lIns="0" tIns="0" rIns="0" bIns="0" rtlCol="0" anchor="t">
            <a:spAutoFit/>
          </a:bodyPr>
          <a:lstStyle/>
          <a:p>
            <a:pPr marL="0" lvl="0" indent="0" algn="l">
              <a:lnSpc>
                <a:spcPts val="3982"/>
              </a:lnSpc>
              <a:spcBef>
                <a:spcPct val="0"/>
              </a:spcBef>
            </a:pPr>
            <a:r>
              <a:rPr lang="en-US" sz="3555" b="1" spc="-106">
                <a:solidFill>
                  <a:srgbClr val="FF1495"/>
                </a:solidFill>
                <a:latin typeface="Poppins Bold"/>
                <a:ea typeface="Poppins Bold"/>
                <a:cs typeface="Poppins Bold"/>
                <a:sym typeface="Poppins Bold"/>
              </a:rPr>
              <a:t>6.8 Tracing an assembly language</a:t>
            </a:r>
          </a:p>
        </p:txBody>
      </p:sp>
      <p:sp>
        <p:nvSpPr>
          <p:cNvPr id="30" name="TextBox 30"/>
          <p:cNvSpPr txBox="1"/>
          <p:nvPr/>
        </p:nvSpPr>
        <p:spPr>
          <a:xfrm>
            <a:off x="513454" y="1397510"/>
            <a:ext cx="332866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Program</a:t>
            </a:r>
          </a:p>
        </p:txBody>
      </p:sp>
      <p:sp>
        <p:nvSpPr>
          <p:cNvPr id="31" name="TextBox 31"/>
          <p:cNvSpPr txBox="1"/>
          <p:nvPr/>
        </p:nvSpPr>
        <p:spPr>
          <a:xfrm>
            <a:off x="5674344" y="1289083"/>
            <a:ext cx="332866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Trace Table</a:t>
            </a:r>
          </a:p>
        </p:txBody>
      </p:sp>
      <p:sp>
        <p:nvSpPr>
          <p:cNvPr id="32" name="TextBox 32"/>
          <p:cNvSpPr txBox="1"/>
          <p:nvPr/>
        </p:nvSpPr>
        <p:spPr>
          <a:xfrm>
            <a:off x="1260304" y="3641467"/>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IN</a:t>
            </a:r>
          </a:p>
        </p:txBody>
      </p:sp>
      <p:sp>
        <p:nvSpPr>
          <p:cNvPr id="33" name="TextBox 33"/>
          <p:cNvSpPr txBox="1"/>
          <p:nvPr/>
        </p:nvSpPr>
        <p:spPr>
          <a:xfrm>
            <a:off x="1280626" y="4305023"/>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STO 900</a:t>
            </a:r>
          </a:p>
        </p:txBody>
      </p:sp>
      <p:sp>
        <p:nvSpPr>
          <p:cNvPr id="34" name="TextBox 34"/>
          <p:cNvSpPr txBox="1"/>
          <p:nvPr/>
        </p:nvSpPr>
        <p:spPr>
          <a:xfrm>
            <a:off x="1280626" y="4955750"/>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IN</a:t>
            </a:r>
          </a:p>
        </p:txBody>
      </p:sp>
      <p:sp>
        <p:nvSpPr>
          <p:cNvPr id="35" name="TextBox 35"/>
          <p:cNvSpPr txBox="1"/>
          <p:nvPr/>
        </p:nvSpPr>
        <p:spPr>
          <a:xfrm>
            <a:off x="1250143" y="6902589"/>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ADD 900</a:t>
            </a:r>
          </a:p>
        </p:txBody>
      </p:sp>
      <p:sp>
        <p:nvSpPr>
          <p:cNvPr id="36" name="TextBox 36"/>
          <p:cNvSpPr txBox="1"/>
          <p:nvPr/>
        </p:nvSpPr>
        <p:spPr>
          <a:xfrm>
            <a:off x="1260304" y="8202816"/>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ADD #100</a:t>
            </a:r>
          </a:p>
        </p:txBody>
      </p:sp>
      <p:sp>
        <p:nvSpPr>
          <p:cNvPr id="37" name="TextBox 37"/>
          <p:cNvSpPr txBox="1"/>
          <p:nvPr/>
        </p:nvSpPr>
        <p:spPr>
          <a:xfrm>
            <a:off x="1260304" y="8871192"/>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OUT</a:t>
            </a:r>
          </a:p>
        </p:txBody>
      </p:sp>
      <p:sp>
        <p:nvSpPr>
          <p:cNvPr id="38" name="TextBox 38"/>
          <p:cNvSpPr txBox="1"/>
          <p:nvPr/>
        </p:nvSpPr>
        <p:spPr>
          <a:xfrm>
            <a:off x="1270465" y="9524807"/>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END</a:t>
            </a:r>
          </a:p>
        </p:txBody>
      </p:sp>
      <p:sp>
        <p:nvSpPr>
          <p:cNvPr id="39" name="TextBox 39"/>
          <p:cNvSpPr txBox="1"/>
          <p:nvPr/>
        </p:nvSpPr>
        <p:spPr>
          <a:xfrm>
            <a:off x="568085" y="2076894"/>
            <a:ext cx="3471589" cy="1396788"/>
          </a:xfrm>
          <a:prstGeom prst="rect">
            <a:avLst/>
          </a:prstGeom>
        </p:spPr>
        <p:txBody>
          <a:bodyPr lIns="0" tIns="0" rIns="0" bIns="0" rtlCol="0" anchor="t">
            <a:spAutoFit/>
          </a:bodyPr>
          <a:lstStyle/>
          <a:p>
            <a:pPr algn="l">
              <a:lnSpc>
                <a:spcPts val="2815"/>
              </a:lnSpc>
            </a:pPr>
            <a:r>
              <a:rPr lang="en-US" sz="2011">
                <a:solidFill>
                  <a:srgbClr val="000000"/>
                </a:solidFill>
                <a:latin typeface="Alatsi"/>
                <a:ea typeface="Alatsi"/>
                <a:cs typeface="Alatsi"/>
                <a:sym typeface="Alatsi"/>
              </a:rPr>
              <a:t>The program will sum the three numbers (75, 92, 87) input by users, and add the result by 100 before outputting it. </a:t>
            </a:r>
          </a:p>
        </p:txBody>
      </p:sp>
      <p:sp>
        <p:nvSpPr>
          <p:cNvPr id="40" name="TextBox 40"/>
          <p:cNvSpPr txBox="1"/>
          <p:nvPr/>
        </p:nvSpPr>
        <p:spPr>
          <a:xfrm>
            <a:off x="5674344" y="2076894"/>
            <a:ext cx="11584956"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Trace the content stored by the ACC and the memory location at each stage of the program.</a:t>
            </a:r>
          </a:p>
        </p:txBody>
      </p:sp>
      <p:sp>
        <p:nvSpPr>
          <p:cNvPr id="41" name="TextBox 41"/>
          <p:cNvSpPr txBox="1"/>
          <p:nvPr/>
        </p:nvSpPr>
        <p:spPr>
          <a:xfrm>
            <a:off x="6324971" y="2879913"/>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Accumulator</a:t>
            </a:r>
          </a:p>
        </p:txBody>
      </p:sp>
      <p:sp>
        <p:nvSpPr>
          <p:cNvPr id="42" name="TextBox 42"/>
          <p:cNvSpPr txBox="1"/>
          <p:nvPr/>
        </p:nvSpPr>
        <p:spPr>
          <a:xfrm>
            <a:off x="8825082" y="2759593"/>
            <a:ext cx="1703465" cy="673577"/>
          </a:xfrm>
          <a:prstGeom prst="rect">
            <a:avLst/>
          </a:prstGeom>
        </p:spPr>
        <p:txBody>
          <a:bodyPr lIns="0" tIns="0" rIns="0" bIns="0" rtlCol="0" anchor="t">
            <a:spAutoFit/>
          </a:bodyPr>
          <a:lstStyle/>
          <a:p>
            <a:pPr algn="ctr">
              <a:lnSpc>
                <a:spcPts val="2771"/>
              </a:lnSpc>
            </a:pPr>
            <a:r>
              <a:rPr lang="en-US" sz="1979">
                <a:solidFill>
                  <a:srgbClr val="000000"/>
                </a:solidFill>
                <a:latin typeface="Alatsi"/>
                <a:ea typeface="Alatsi"/>
                <a:cs typeface="Alatsi"/>
                <a:sym typeface="Alatsi"/>
              </a:rPr>
              <a:t>Memory Location 900</a:t>
            </a:r>
          </a:p>
        </p:txBody>
      </p:sp>
      <p:grpSp>
        <p:nvGrpSpPr>
          <p:cNvPr id="43" name="Group 43"/>
          <p:cNvGrpSpPr/>
          <p:nvPr/>
        </p:nvGrpSpPr>
        <p:grpSpPr>
          <a:xfrm>
            <a:off x="564258" y="5567927"/>
            <a:ext cx="3075145" cy="565038"/>
            <a:chOff x="0" y="0"/>
            <a:chExt cx="1080333" cy="198504"/>
          </a:xfrm>
        </p:grpSpPr>
        <p:sp>
          <p:nvSpPr>
            <p:cNvPr id="44" name="Freeform 44"/>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45" name="TextBox 45"/>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sp>
        <p:nvSpPr>
          <p:cNvPr id="46" name="TextBox 46"/>
          <p:cNvSpPr txBox="1"/>
          <p:nvPr/>
        </p:nvSpPr>
        <p:spPr>
          <a:xfrm>
            <a:off x="1300947" y="5602362"/>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STO 901</a:t>
            </a:r>
          </a:p>
        </p:txBody>
      </p:sp>
      <p:grpSp>
        <p:nvGrpSpPr>
          <p:cNvPr id="47" name="Group 47"/>
          <p:cNvGrpSpPr/>
          <p:nvPr/>
        </p:nvGrpSpPr>
        <p:grpSpPr>
          <a:xfrm>
            <a:off x="543936" y="6221542"/>
            <a:ext cx="3075145" cy="565038"/>
            <a:chOff x="0" y="0"/>
            <a:chExt cx="1080333" cy="198504"/>
          </a:xfrm>
        </p:grpSpPr>
        <p:sp>
          <p:nvSpPr>
            <p:cNvPr id="48" name="Freeform 48"/>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49" name="TextBox 49"/>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sp>
        <p:nvSpPr>
          <p:cNvPr id="50" name="TextBox 50"/>
          <p:cNvSpPr txBox="1"/>
          <p:nvPr/>
        </p:nvSpPr>
        <p:spPr>
          <a:xfrm>
            <a:off x="1280626" y="6255977"/>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IN</a:t>
            </a:r>
          </a:p>
        </p:txBody>
      </p:sp>
      <p:grpSp>
        <p:nvGrpSpPr>
          <p:cNvPr id="51" name="Group 51"/>
          <p:cNvGrpSpPr/>
          <p:nvPr/>
        </p:nvGrpSpPr>
        <p:grpSpPr>
          <a:xfrm>
            <a:off x="513454" y="7497051"/>
            <a:ext cx="3075145" cy="565038"/>
            <a:chOff x="0" y="0"/>
            <a:chExt cx="1080333" cy="198504"/>
          </a:xfrm>
        </p:grpSpPr>
        <p:sp>
          <p:nvSpPr>
            <p:cNvPr id="52" name="Freeform 52"/>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53" name="TextBox 53"/>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sp>
        <p:nvSpPr>
          <p:cNvPr id="54" name="TextBox 54"/>
          <p:cNvSpPr txBox="1"/>
          <p:nvPr/>
        </p:nvSpPr>
        <p:spPr>
          <a:xfrm>
            <a:off x="1250143" y="7531486"/>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ADD 901</a:t>
            </a:r>
          </a:p>
        </p:txBody>
      </p:sp>
      <p:sp>
        <p:nvSpPr>
          <p:cNvPr id="55" name="TextBox 55"/>
          <p:cNvSpPr txBox="1"/>
          <p:nvPr/>
        </p:nvSpPr>
        <p:spPr>
          <a:xfrm>
            <a:off x="11302836" y="2751266"/>
            <a:ext cx="1623346" cy="690230"/>
          </a:xfrm>
          <a:prstGeom prst="rect">
            <a:avLst/>
          </a:prstGeom>
        </p:spPr>
        <p:txBody>
          <a:bodyPr lIns="0" tIns="0" rIns="0" bIns="0" rtlCol="0" anchor="t">
            <a:spAutoFit/>
          </a:bodyPr>
          <a:lstStyle/>
          <a:p>
            <a:pPr algn="ctr">
              <a:lnSpc>
                <a:spcPts val="2774"/>
              </a:lnSpc>
            </a:pPr>
            <a:r>
              <a:rPr lang="en-US" sz="1982">
                <a:solidFill>
                  <a:srgbClr val="000000"/>
                </a:solidFill>
                <a:latin typeface="Alatsi"/>
                <a:ea typeface="Alatsi"/>
                <a:cs typeface="Alatsi"/>
                <a:sym typeface="Alatsi"/>
              </a:rPr>
              <a:t>Memory Location 901</a:t>
            </a:r>
          </a:p>
        </p:txBody>
      </p:sp>
      <p:sp>
        <p:nvSpPr>
          <p:cNvPr id="56" name="TextBox 56"/>
          <p:cNvSpPr txBox="1"/>
          <p:nvPr/>
        </p:nvSpPr>
        <p:spPr>
          <a:xfrm>
            <a:off x="13602456" y="2879913"/>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Output</a:t>
            </a:r>
          </a:p>
        </p:txBody>
      </p:sp>
      <p:sp>
        <p:nvSpPr>
          <p:cNvPr id="57" name="TextBox 57"/>
          <p:cNvSpPr txBox="1"/>
          <p:nvPr/>
        </p:nvSpPr>
        <p:spPr>
          <a:xfrm>
            <a:off x="6324971" y="3712900"/>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75</a:t>
            </a:r>
          </a:p>
        </p:txBody>
      </p:sp>
    </p:spTree>
  </p:cSld>
  <p:clrMapOvr>
    <a:masterClrMapping/>
  </p:clrMapOvr>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523615" y="3607032"/>
            <a:ext cx="3075145" cy="565038"/>
            <a:chOff x="0" y="0"/>
            <a:chExt cx="1080333" cy="198504"/>
          </a:xfrm>
        </p:grpSpPr>
        <p:sp>
          <p:nvSpPr>
            <p:cNvPr id="8" name="Freeform 8"/>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9" name="TextBox 9"/>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543936" y="4270588"/>
            <a:ext cx="3075145" cy="565038"/>
            <a:chOff x="0" y="0"/>
            <a:chExt cx="1080333" cy="198504"/>
          </a:xfrm>
        </p:grpSpPr>
        <p:sp>
          <p:nvSpPr>
            <p:cNvPr id="11" name="Freeform 11"/>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FF0099"/>
            </a:solidFill>
          </p:spPr>
          <p:txBody>
            <a:bodyPr/>
            <a:lstStyle/>
            <a:p>
              <a:endParaRPr lang="en-PH"/>
            </a:p>
          </p:txBody>
        </p:sp>
        <p:sp>
          <p:nvSpPr>
            <p:cNvPr id="12" name="TextBox 12"/>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543936" y="4921315"/>
            <a:ext cx="3075145" cy="565038"/>
            <a:chOff x="0" y="0"/>
            <a:chExt cx="1080333" cy="198504"/>
          </a:xfrm>
        </p:grpSpPr>
        <p:sp>
          <p:nvSpPr>
            <p:cNvPr id="14" name="Freeform 14"/>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15" name="TextBox 15"/>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6" name="Group 16"/>
          <p:cNvGrpSpPr/>
          <p:nvPr/>
        </p:nvGrpSpPr>
        <p:grpSpPr>
          <a:xfrm>
            <a:off x="513454" y="6868154"/>
            <a:ext cx="3075145" cy="565038"/>
            <a:chOff x="0" y="0"/>
            <a:chExt cx="1080333" cy="198504"/>
          </a:xfrm>
        </p:grpSpPr>
        <p:sp>
          <p:nvSpPr>
            <p:cNvPr id="17" name="Freeform 17"/>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18" name="TextBox 18"/>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9" name="Group 19"/>
          <p:cNvGrpSpPr/>
          <p:nvPr/>
        </p:nvGrpSpPr>
        <p:grpSpPr>
          <a:xfrm>
            <a:off x="523615" y="8168381"/>
            <a:ext cx="3075145" cy="565038"/>
            <a:chOff x="0" y="0"/>
            <a:chExt cx="1080333" cy="198504"/>
          </a:xfrm>
        </p:grpSpPr>
        <p:sp>
          <p:nvSpPr>
            <p:cNvPr id="20" name="Freeform 20"/>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21" name="TextBox 21"/>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22" name="Group 22"/>
          <p:cNvGrpSpPr/>
          <p:nvPr/>
        </p:nvGrpSpPr>
        <p:grpSpPr>
          <a:xfrm>
            <a:off x="523615" y="8836757"/>
            <a:ext cx="3075145" cy="565038"/>
            <a:chOff x="0" y="0"/>
            <a:chExt cx="1080333" cy="198504"/>
          </a:xfrm>
        </p:grpSpPr>
        <p:sp>
          <p:nvSpPr>
            <p:cNvPr id="23" name="Freeform 23"/>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24" name="TextBox 24"/>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25" name="Group 25"/>
          <p:cNvGrpSpPr/>
          <p:nvPr/>
        </p:nvGrpSpPr>
        <p:grpSpPr>
          <a:xfrm>
            <a:off x="533776" y="9490372"/>
            <a:ext cx="3075145" cy="565038"/>
            <a:chOff x="0" y="0"/>
            <a:chExt cx="1080333" cy="198504"/>
          </a:xfrm>
        </p:grpSpPr>
        <p:sp>
          <p:nvSpPr>
            <p:cNvPr id="26" name="Freeform 26"/>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27" name="TextBox 27"/>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aphicFrame>
        <p:nvGraphicFramePr>
          <p:cNvPr id="28" name="Table 28"/>
          <p:cNvGraphicFramePr>
            <a:graphicFrameLocks noGrp="1"/>
          </p:cNvGraphicFramePr>
          <p:nvPr/>
        </p:nvGraphicFramePr>
        <p:xfrm>
          <a:off x="6175819" y="2748711"/>
          <a:ext cx="9544918" cy="6853920"/>
        </p:xfrm>
        <a:graphic>
          <a:graphicData uri="http://schemas.openxmlformats.org/drawingml/2006/table">
            <a:tbl>
              <a:tblPr/>
              <a:tblGrid>
                <a:gridCol w="2386230">
                  <a:extLst>
                    <a:ext uri="{9D8B030D-6E8A-4147-A177-3AD203B41FA5}">
                      <a16:colId xmlns:a16="http://schemas.microsoft.com/office/drawing/2014/main" val="20000"/>
                    </a:ext>
                  </a:extLst>
                </a:gridCol>
                <a:gridCol w="2386230">
                  <a:extLst>
                    <a:ext uri="{9D8B030D-6E8A-4147-A177-3AD203B41FA5}">
                      <a16:colId xmlns:a16="http://schemas.microsoft.com/office/drawing/2014/main" val="20001"/>
                    </a:ext>
                  </a:extLst>
                </a:gridCol>
                <a:gridCol w="2386230">
                  <a:extLst>
                    <a:ext uri="{9D8B030D-6E8A-4147-A177-3AD203B41FA5}">
                      <a16:colId xmlns:a16="http://schemas.microsoft.com/office/drawing/2014/main" val="20002"/>
                    </a:ext>
                  </a:extLst>
                </a:gridCol>
                <a:gridCol w="2386230">
                  <a:extLst>
                    <a:ext uri="{9D8B030D-6E8A-4147-A177-3AD203B41FA5}">
                      <a16:colId xmlns:a16="http://schemas.microsoft.com/office/drawing/2014/main" val="20003"/>
                    </a:ext>
                  </a:extLst>
                </a:gridCol>
              </a:tblGrid>
              <a:tr h="913044">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7"/>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8"/>
                  </a:ext>
                </a:extLst>
              </a:tr>
            </a:tbl>
          </a:graphicData>
        </a:graphic>
      </p:graphicFrame>
      <p:sp>
        <p:nvSpPr>
          <p:cNvPr id="29" name="TextBox 29"/>
          <p:cNvSpPr txBox="1"/>
          <p:nvPr/>
        </p:nvSpPr>
        <p:spPr>
          <a:xfrm>
            <a:off x="829113" y="246316"/>
            <a:ext cx="7700670" cy="536068"/>
          </a:xfrm>
          <a:prstGeom prst="rect">
            <a:avLst/>
          </a:prstGeom>
        </p:spPr>
        <p:txBody>
          <a:bodyPr lIns="0" tIns="0" rIns="0" bIns="0" rtlCol="0" anchor="t">
            <a:spAutoFit/>
          </a:bodyPr>
          <a:lstStyle/>
          <a:p>
            <a:pPr marL="0" lvl="0" indent="0" algn="l">
              <a:lnSpc>
                <a:spcPts val="3982"/>
              </a:lnSpc>
              <a:spcBef>
                <a:spcPct val="0"/>
              </a:spcBef>
            </a:pPr>
            <a:r>
              <a:rPr lang="en-US" sz="3555" b="1" spc="-106">
                <a:solidFill>
                  <a:srgbClr val="FF1495"/>
                </a:solidFill>
                <a:latin typeface="Poppins Bold"/>
                <a:ea typeface="Poppins Bold"/>
                <a:cs typeface="Poppins Bold"/>
                <a:sym typeface="Poppins Bold"/>
              </a:rPr>
              <a:t>6.8 Tracing an assembly language</a:t>
            </a:r>
          </a:p>
        </p:txBody>
      </p:sp>
      <p:sp>
        <p:nvSpPr>
          <p:cNvPr id="30" name="TextBox 30"/>
          <p:cNvSpPr txBox="1"/>
          <p:nvPr/>
        </p:nvSpPr>
        <p:spPr>
          <a:xfrm>
            <a:off x="513454" y="1397510"/>
            <a:ext cx="332866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Program</a:t>
            </a:r>
          </a:p>
        </p:txBody>
      </p:sp>
      <p:sp>
        <p:nvSpPr>
          <p:cNvPr id="31" name="TextBox 31"/>
          <p:cNvSpPr txBox="1"/>
          <p:nvPr/>
        </p:nvSpPr>
        <p:spPr>
          <a:xfrm>
            <a:off x="5674344" y="1289083"/>
            <a:ext cx="332866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Trace Table</a:t>
            </a:r>
          </a:p>
        </p:txBody>
      </p:sp>
      <p:sp>
        <p:nvSpPr>
          <p:cNvPr id="32" name="TextBox 32"/>
          <p:cNvSpPr txBox="1"/>
          <p:nvPr/>
        </p:nvSpPr>
        <p:spPr>
          <a:xfrm>
            <a:off x="1260304" y="3641467"/>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IN</a:t>
            </a:r>
          </a:p>
        </p:txBody>
      </p:sp>
      <p:sp>
        <p:nvSpPr>
          <p:cNvPr id="33" name="TextBox 33"/>
          <p:cNvSpPr txBox="1"/>
          <p:nvPr/>
        </p:nvSpPr>
        <p:spPr>
          <a:xfrm>
            <a:off x="1280626" y="4305023"/>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STO 900</a:t>
            </a:r>
          </a:p>
        </p:txBody>
      </p:sp>
      <p:sp>
        <p:nvSpPr>
          <p:cNvPr id="34" name="TextBox 34"/>
          <p:cNvSpPr txBox="1"/>
          <p:nvPr/>
        </p:nvSpPr>
        <p:spPr>
          <a:xfrm>
            <a:off x="1280626" y="4955750"/>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IN</a:t>
            </a:r>
          </a:p>
        </p:txBody>
      </p:sp>
      <p:sp>
        <p:nvSpPr>
          <p:cNvPr id="35" name="TextBox 35"/>
          <p:cNvSpPr txBox="1"/>
          <p:nvPr/>
        </p:nvSpPr>
        <p:spPr>
          <a:xfrm>
            <a:off x="1250143" y="6902589"/>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ADD 900</a:t>
            </a:r>
          </a:p>
        </p:txBody>
      </p:sp>
      <p:sp>
        <p:nvSpPr>
          <p:cNvPr id="36" name="TextBox 36"/>
          <p:cNvSpPr txBox="1"/>
          <p:nvPr/>
        </p:nvSpPr>
        <p:spPr>
          <a:xfrm>
            <a:off x="1260304" y="8202816"/>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ADD #100</a:t>
            </a:r>
          </a:p>
        </p:txBody>
      </p:sp>
      <p:sp>
        <p:nvSpPr>
          <p:cNvPr id="37" name="TextBox 37"/>
          <p:cNvSpPr txBox="1"/>
          <p:nvPr/>
        </p:nvSpPr>
        <p:spPr>
          <a:xfrm>
            <a:off x="1260304" y="8871192"/>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OUT</a:t>
            </a:r>
          </a:p>
        </p:txBody>
      </p:sp>
      <p:sp>
        <p:nvSpPr>
          <p:cNvPr id="38" name="TextBox 38"/>
          <p:cNvSpPr txBox="1"/>
          <p:nvPr/>
        </p:nvSpPr>
        <p:spPr>
          <a:xfrm>
            <a:off x="1270465" y="9524807"/>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END</a:t>
            </a:r>
          </a:p>
        </p:txBody>
      </p:sp>
      <p:sp>
        <p:nvSpPr>
          <p:cNvPr id="39" name="TextBox 39"/>
          <p:cNvSpPr txBox="1"/>
          <p:nvPr/>
        </p:nvSpPr>
        <p:spPr>
          <a:xfrm>
            <a:off x="568085" y="2076894"/>
            <a:ext cx="3471589" cy="1396788"/>
          </a:xfrm>
          <a:prstGeom prst="rect">
            <a:avLst/>
          </a:prstGeom>
        </p:spPr>
        <p:txBody>
          <a:bodyPr lIns="0" tIns="0" rIns="0" bIns="0" rtlCol="0" anchor="t">
            <a:spAutoFit/>
          </a:bodyPr>
          <a:lstStyle/>
          <a:p>
            <a:pPr algn="l">
              <a:lnSpc>
                <a:spcPts val="2815"/>
              </a:lnSpc>
            </a:pPr>
            <a:r>
              <a:rPr lang="en-US" sz="2011">
                <a:solidFill>
                  <a:srgbClr val="000000"/>
                </a:solidFill>
                <a:latin typeface="Alatsi"/>
                <a:ea typeface="Alatsi"/>
                <a:cs typeface="Alatsi"/>
                <a:sym typeface="Alatsi"/>
              </a:rPr>
              <a:t>The program will sum the three numbers (75, 92, 87) input by users, and add the result by 100 before outputting it. </a:t>
            </a:r>
          </a:p>
        </p:txBody>
      </p:sp>
      <p:sp>
        <p:nvSpPr>
          <p:cNvPr id="40" name="TextBox 40"/>
          <p:cNvSpPr txBox="1"/>
          <p:nvPr/>
        </p:nvSpPr>
        <p:spPr>
          <a:xfrm>
            <a:off x="5674344" y="2076894"/>
            <a:ext cx="11584956"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Trace the content stored by the ACC and the memory location at each stage of the program.</a:t>
            </a:r>
          </a:p>
        </p:txBody>
      </p:sp>
      <p:sp>
        <p:nvSpPr>
          <p:cNvPr id="41" name="TextBox 41"/>
          <p:cNvSpPr txBox="1"/>
          <p:nvPr/>
        </p:nvSpPr>
        <p:spPr>
          <a:xfrm>
            <a:off x="6324971" y="2879913"/>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Accumulator</a:t>
            </a:r>
          </a:p>
        </p:txBody>
      </p:sp>
      <p:sp>
        <p:nvSpPr>
          <p:cNvPr id="42" name="TextBox 42"/>
          <p:cNvSpPr txBox="1"/>
          <p:nvPr/>
        </p:nvSpPr>
        <p:spPr>
          <a:xfrm>
            <a:off x="8825082" y="2759593"/>
            <a:ext cx="1703465" cy="673577"/>
          </a:xfrm>
          <a:prstGeom prst="rect">
            <a:avLst/>
          </a:prstGeom>
        </p:spPr>
        <p:txBody>
          <a:bodyPr lIns="0" tIns="0" rIns="0" bIns="0" rtlCol="0" anchor="t">
            <a:spAutoFit/>
          </a:bodyPr>
          <a:lstStyle/>
          <a:p>
            <a:pPr algn="ctr">
              <a:lnSpc>
                <a:spcPts val="2771"/>
              </a:lnSpc>
            </a:pPr>
            <a:r>
              <a:rPr lang="en-US" sz="1979">
                <a:solidFill>
                  <a:srgbClr val="000000"/>
                </a:solidFill>
                <a:latin typeface="Alatsi"/>
                <a:ea typeface="Alatsi"/>
                <a:cs typeface="Alatsi"/>
                <a:sym typeface="Alatsi"/>
              </a:rPr>
              <a:t>Memory Location 900</a:t>
            </a:r>
          </a:p>
        </p:txBody>
      </p:sp>
      <p:grpSp>
        <p:nvGrpSpPr>
          <p:cNvPr id="43" name="Group 43"/>
          <p:cNvGrpSpPr/>
          <p:nvPr/>
        </p:nvGrpSpPr>
        <p:grpSpPr>
          <a:xfrm>
            <a:off x="564258" y="5567927"/>
            <a:ext cx="3075145" cy="565038"/>
            <a:chOff x="0" y="0"/>
            <a:chExt cx="1080333" cy="198504"/>
          </a:xfrm>
        </p:grpSpPr>
        <p:sp>
          <p:nvSpPr>
            <p:cNvPr id="44" name="Freeform 44"/>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45" name="TextBox 45"/>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sp>
        <p:nvSpPr>
          <p:cNvPr id="46" name="TextBox 46"/>
          <p:cNvSpPr txBox="1"/>
          <p:nvPr/>
        </p:nvSpPr>
        <p:spPr>
          <a:xfrm>
            <a:off x="1300947" y="5602362"/>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STO 901</a:t>
            </a:r>
          </a:p>
        </p:txBody>
      </p:sp>
      <p:grpSp>
        <p:nvGrpSpPr>
          <p:cNvPr id="47" name="Group 47"/>
          <p:cNvGrpSpPr/>
          <p:nvPr/>
        </p:nvGrpSpPr>
        <p:grpSpPr>
          <a:xfrm>
            <a:off x="543936" y="6221542"/>
            <a:ext cx="3075145" cy="565038"/>
            <a:chOff x="0" y="0"/>
            <a:chExt cx="1080333" cy="198504"/>
          </a:xfrm>
        </p:grpSpPr>
        <p:sp>
          <p:nvSpPr>
            <p:cNvPr id="48" name="Freeform 48"/>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49" name="TextBox 49"/>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sp>
        <p:nvSpPr>
          <p:cNvPr id="50" name="TextBox 50"/>
          <p:cNvSpPr txBox="1"/>
          <p:nvPr/>
        </p:nvSpPr>
        <p:spPr>
          <a:xfrm>
            <a:off x="1280626" y="6255977"/>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IN</a:t>
            </a:r>
          </a:p>
        </p:txBody>
      </p:sp>
      <p:grpSp>
        <p:nvGrpSpPr>
          <p:cNvPr id="51" name="Group 51"/>
          <p:cNvGrpSpPr/>
          <p:nvPr/>
        </p:nvGrpSpPr>
        <p:grpSpPr>
          <a:xfrm>
            <a:off x="513454" y="7497051"/>
            <a:ext cx="3075145" cy="565038"/>
            <a:chOff x="0" y="0"/>
            <a:chExt cx="1080333" cy="198504"/>
          </a:xfrm>
        </p:grpSpPr>
        <p:sp>
          <p:nvSpPr>
            <p:cNvPr id="52" name="Freeform 52"/>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53" name="TextBox 53"/>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sp>
        <p:nvSpPr>
          <p:cNvPr id="54" name="TextBox 54"/>
          <p:cNvSpPr txBox="1"/>
          <p:nvPr/>
        </p:nvSpPr>
        <p:spPr>
          <a:xfrm>
            <a:off x="1250143" y="7531486"/>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ADD 901</a:t>
            </a:r>
          </a:p>
        </p:txBody>
      </p:sp>
      <p:sp>
        <p:nvSpPr>
          <p:cNvPr id="55" name="TextBox 55"/>
          <p:cNvSpPr txBox="1"/>
          <p:nvPr/>
        </p:nvSpPr>
        <p:spPr>
          <a:xfrm>
            <a:off x="11302836" y="2751266"/>
            <a:ext cx="1623346" cy="690230"/>
          </a:xfrm>
          <a:prstGeom prst="rect">
            <a:avLst/>
          </a:prstGeom>
        </p:spPr>
        <p:txBody>
          <a:bodyPr lIns="0" tIns="0" rIns="0" bIns="0" rtlCol="0" anchor="t">
            <a:spAutoFit/>
          </a:bodyPr>
          <a:lstStyle/>
          <a:p>
            <a:pPr algn="ctr">
              <a:lnSpc>
                <a:spcPts val="2774"/>
              </a:lnSpc>
            </a:pPr>
            <a:r>
              <a:rPr lang="en-US" sz="1982">
                <a:solidFill>
                  <a:srgbClr val="000000"/>
                </a:solidFill>
                <a:latin typeface="Alatsi"/>
                <a:ea typeface="Alatsi"/>
                <a:cs typeface="Alatsi"/>
                <a:sym typeface="Alatsi"/>
              </a:rPr>
              <a:t>Memory Location 901</a:t>
            </a:r>
          </a:p>
        </p:txBody>
      </p:sp>
      <p:sp>
        <p:nvSpPr>
          <p:cNvPr id="56" name="TextBox 56"/>
          <p:cNvSpPr txBox="1"/>
          <p:nvPr/>
        </p:nvSpPr>
        <p:spPr>
          <a:xfrm>
            <a:off x="13602456" y="2879913"/>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Output</a:t>
            </a:r>
          </a:p>
        </p:txBody>
      </p:sp>
      <p:sp>
        <p:nvSpPr>
          <p:cNvPr id="57" name="TextBox 57"/>
          <p:cNvSpPr txBox="1"/>
          <p:nvPr/>
        </p:nvSpPr>
        <p:spPr>
          <a:xfrm>
            <a:off x="6324971" y="3712900"/>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75</a:t>
            </a:r>
          </a:p>
        </p:txBody>
      </p:sp>
      <p:sp>
        <p:nvSpPr>
          <p:cNvPr id="58" name="TextBox 58"/>
          <p:cNvSpPr txBox="1"/>
          <p:nvPr/>
        </p:nvSpPr>
        <p:spPr>
          <a:xfrm>
            <a:off x="8663108" y="4412213"/>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75</a:t>
            </a:r>
          </a:p>
        </p:txBody>
      </p:sp>
    </p:spTree>
  </p:cSld>
  <p:clrMapOvr>
    <a:masterClrMapping/>
  </p:clrMapOvr>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523615" y="3607032"/>
            <a:ext cx="3075145" cy="565038"/>
            <a:chOff x="0" y="0"/>
            <a:chExt cx="1080333" cy="198504"/>
          </a:xfrm>
        </p:grpSpPr>
        <p:sp>
          <p:nvSpPr>
            <p:cNvPr id="8" name="Freeform 8"/>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9" name="TextBox 9"/>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543936" y="4270588"/>
            <a:ext cx="3075145" cy="565038"/>
            <a:chOff x="0" y="0"/>
            <a:chExt cx="1080333" cy="198504"/>
          </a:xfrm>
        </p:grpSpPr>
        <p:sp>
          <p:nvSpPr>
            <p:cNvPr id="11" name="Freeform 11"/>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2" name="TextBox 12"/>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543936" y="4921315"/>
            <a:ext cx="3075145" cy="565038"/>
            <a:chOff x="0" y="0"/>
            <a:chExt cx="1080333" cy="198504"/>
          </a:xfrm>
        </p:grpSpPr>
        <p:sp>
          <p:nvSpPr>
            <p:cNvPr id="14" name="Freeform 14"/>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FF1495"/>
            </a:solidFill>
          </p:spPr>
          <p:txBody>
            <a:bodyPr/>
            <a:lstStyle/>
            <a:p>
              <a:endParaRPr lang="en-PH"/>
            </a:p>
          </p:txBody>
        </p:sp>
        <p:sp>
          <p:nvSpPr>
            <p:cNvPr id="15" name="TextBox 15"/>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6" name="Group 16"/>
          <p:cNvGrpSpPr/>
          <p:nvPr/>
        </p:nvGrpSpPr>
        <p:grpSpPr>
          <a:xfrm>
            <a:off x="513454" y="6868154"/>
            <a:ext cx="3075145" cy="565038"/>
            <a:chOff x="0" y="0"/>
            <a:chExt cx="1080333" cy="198504"/>
          </a:xfrm>
        </p:grpSpPr>
        <p:sp>
          <p:nvSpPr>
            <p:cNvPr id="17" name="Freeform 17"/>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18" name="TextBox 18"/>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9" name="Group 19"/>
          <p:cNvGrpSpPr/>
          <p:nvPr/>
        </p:nvGrpSpPr>
        <p:grpSpPr>
          <a:xfrm>
            <a:off x="523615" y="8168381"/>
            <a:ext cx="3075145" cy="565038"/>
            <a:chOff x="0" y="0"/>
            <a:chExt cx="1080333" cy="198504"/>
          </a:xfrm>
        </p:grpSpPr>
        <p:sp>
          <p:nvSpPr>
            <p:cNvPr id="20" name="Freeform 20"/>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21" name="TextBox 21"/>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22" name="Group 22"/>
          <p:cNvGrpSpPr/>
          <p:nvPr/>
        </p:nvGrpSpPr>
        <p:grpSpPr>
          <a:xfrm>
            <a:off x="523615" y="8836757"/>
            <a:ext cx="3075145" cy="565038"/>
            <a:chOff x="0" y="0"/>
            <a:chExt cx="1080333" cy="198504"/>
          </a:xfrm>
        </p:grpSpPr>
        <p:sp>
          <p:nvSpPr>
            <p:cNvPr id="23" name="Freeform 23"/>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24" name="TextBox 24"/>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25" name="Group 25"/>
          <p:cNvGrpSpPr/>
          <p:nvPr/>
        </p:nvGrpSpPr>
        <p:grpSpPr>
          <a:xfrm>
            <a:off x="533776" y="9490372"/>
            <a:ext cx="3075145" cy="565038"/>
            <a:chOff x="0" y="0"/>
            <a:chExt cx="1080333" cy="198504"/>
          </a:xfrm>
        </p:grpSpPr>
        <p:sp>
          <p:nvSpPr>
            <p:cNvPr id="26" name="Freeform 26"/>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27" name="TextBox 27"/>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aphicFrame>
        <p:nvGraphicFramePr>
          <p:cNvPr id="28" name="Table 28"/>
          <p:cNvGraphicFramePr>
            <a:graphicFrameLocks noGrp="1"/>
          </p:cNvGraphicFramePr>
          <p:nvPr/>
        </p:nvGraphicFramePr>
        <p:xfrm>
          <a:off x="6175819" y="2748711"/>
          <a:ext cx="9544918" cy="6853920"/>
        </p:xfrm>
        <a:graphic>
          <a:graphicData uri="http://schemas.openxmlformats.org/drawingml/2006/table">
            <a:tbl>
              <a:tblPr/>
              <a:tblGrid>
                <a:gridCol w="2386230">
                  <a:extLst>
                    <a:ext uri="{9D8B030D-6E8A-4147-A177-3AD203B41FA5}">
                      <a16:colId xmlns:a16="http://schemas.microsoft.com/office/drawing/2014/main" val="20000"/>
                    </a:ext>
                  </a:extLst>
                </a:gridCol>
                <a:gridCol w="2386230">
                  <a:extLst>
                    <a:ext uri="{9D8B030D-6E8A-4147-A177-3AD203B41FA5}">
                      <a16:colId xmlns:a16="http://schemas.microsoft.com/office/drawing/2014/main" val="20001"/>
                    </a:ext>
                  </a:extLst>
                </a:gridCol>
                <a:gridCol w="2386230">
                  <a:extLst>
                    <a:ext uri="{9D8B030D-6E8A-4147-A177-3AD203B41FA5}">
                      <a16:colId xmlns:a16="http://schemas.microsoft.com/office/drawing/2014/main" val="20002"/>
                    </a:ext>
                  </a:extLst>
                </a:gridCol>
                <a:gridCol w="2386230">
                  <a:extLst>
                    <a:ext uri="{9D8B030D-6E8A-4147-A177-3AD203B41FA5}">
                      <a16:colId xmlns:a16="http://schemas.microsoft.com/office/drawing/2014/main" val="20003"/>
                    </a:ext>
                  </a:extLst>
                </a:gridCol>
              </a:tblGrid>
              <a:tr h="913044">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7"/>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8"/>
                  </a:ext>
                </a:extLst>
              </a:tr>
            </a:tbl>
          </a:graphicData>
        </a:graphic>
      </p:graphicFrame>
      <p:sp>
        <p:nvSpPr>
          <p:cNvPr id="29" name="TextBox 29"/>
          <p:cNvSpPr txBox="1"/>
          <p:nvPr/>
        </p:nvSpPr>
        <p:spPr>
          <a:xfrm>
            <a:off x="829113" y="246316"/>
            <a:ext cx="7700670" cy="536068"/>
          </a:xfrm>
          <a:prstGeom prst="rect">
            <a:avLst/>
          </a:prstGeom>
        </p:spPr>
        <p:txBody>
          <a:bodyPr lIns="0" tIns="0" rIns="0" bIns="0" rtlCol="0" anchor="t">
            <a:spAutoFit/>
          </a:bodyPr>
          <a:lstStyle/>
          <a:p>
            <a:pPr marL="0" lvl="0" indent="0" algn="l">
              <a:lnSpc>
                <a:spcPts val="3982"/>
              </a:lnSpc>
              <a:spcBef>
                <a:spcPct val="0"/>
              </a:spcBef>
            </a:pPr>
            <a:r>
              <a:rPr lang="en-US" sz="3555" b="1" spc="-106">
                <a:solidFill>
                  <a:srgbClr val="FF1495"/>
                </a:solidFill>
                <a:latin typeface="Poppins Bold"/>
                <a:ea typeface="Poppins Bold"/>
                <a:cs typeface="Poppins Bold"/>
                <a:sym typeface="Poppins Bold"/>
              </a:rPr>
              <a:t>6.8 Tracing an assembly language</a:t>
            </a:r>
          </a:p>
        </p:txBody>
      </p:sp>
      <p:sp>
        <p:nvSpPr>
          <p:cNvPr id="30" name="TextBox 30"/>
          <p:cNvSpPr txBox="1"/>
          <p:nvPr/>
        </p:nvSpPr>
        <p:spPr>
          <a:xfrm>
            <a:off x="513454" y="1397510"/>
            <a:ext cx="332866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Program</a:t>
            </a:r>
          </a:p>
        </p:txBody>
      </p:sp>
      <p:sp>
        <p:nvSpPr>
          <p:cNvPr id="31" name="TextBox 31"/>
          <p:cNvSpPr txBox="1"/>
          <p:nvPr/>
        </p:nvSpPr>
        <p:spPr>
          <a:xfrm>
            <a:off x="5674344" y="1289083"/>
            <a:ext cx="332866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Trace Table</a:t>
            </a:r>
          </a:p>
        </p:txBody>
      </p:sp>
      <p:sp>
        <p:nvSpPr>
          <p:cNvPr id="32" name="TextBox 32"/>
          <p:cNvSpPr txBox="1"/>
          <p:nvPr/>
        </p:nvSpPr>
        <p:spPr>
          <a:xfrm>
            <a:off x="1260304" y="3641467"/>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IN</a:t>
            </a:r>
          </a:p>
        </p:txBody>
      </p:sp>
      <p:sp>
        <p:nvSpPr>
          <p:cNvPr id="33" name="TextBox 33"/>
          <p:cNvSpPr txBox="1"/>
          <p:nvPr/>
        </p:nvSpPr>
        <p:spPr>
          <a:xfrm>
            <a:off x="1280626" y="4305023"/>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STO 900</a:t>
            </a:r>
          </a:p>
        </p:txBody>
      </p:sp>
      <p:sp>
        <p:nvSpPr>
          <p:cNvPr id="34" name="TextBox 34"/>
          <p:cNvSpPr txBox="1"/>
          <p:nvPr/>
        </p:nvSpPr>
        <p:spPr>
          <a:xfrm>
            <a:off x="1280626" y="4955750"/>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IN</a:t>
            </a:r>
          </a:p>
        </p:txBody>
      </p:sp>
      <p:sp>
        <p:nvSpPr>
          <p:cNvPr id="35" name="TextBox 35"/>
          <p:cNvSpPr txBox="1"/>
          <p:nvPr/>
        </p:nvSpPr>
        <p:spPr>
          <a:xfrm>
            <a:off x="1250143" y="6902589"/>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ADD 900</a:t>
            </a:r>
          </a:p>
        </p:txBody>
      </p:sp>
      <p:sp>
        <p:nvSpPr>
          <p:cNvPr id="36" name="TextBox 36"/>
          <p:cNvSpPr txBox="1"/>
          <p:nvPr/>
        </p:nvSpPr>
        <p:spPr>
          <a:xfrm>
            <a:off x="1260304" y="8202816"/>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ADD #100</a:t>
            </a:r>
          </a:p>
        </p:txBody>
      </p:sp>
      <p:sp>
        <p:nvSpPr>
          <p:cNvPr id="37" name="TextBox 37"/>
          <p:cNvSpPr txBox="1"/>
          <p:nvPr/>
        </p:nvSpPr>
        <p:spPr>
          <a:xfrm>
            <a:off x="1260304" y="8871192"/>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OUT</a:t>
            </a:r>
          </a:p>
        </p:txBody>
      </p:sp>
      <p:sp>
        <p:nvSpPr>
          <p:cNvPr id="38" name="TextBox 38"/>
          <p:cNvSpPr txBox="1"/>
          <p:nvPr/>
        </p:nvSpPr>
        <p:spPr>
          <a:xfrm>
            <a:off x="1270465" y="9524807"/>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END</a:t>
            </a:r>
          </a:p>
        </p:txBody>
      </p:sp>
      <p:sp>
        <p:nvSpPr>
          <p:cNvPr id="39" name="TextBox 39"/>
          <p:cNvSpPr txBox="1"/>
          <p:nvPr/>
        </p:nvSpPr>
        <p:spPr>
          <a:xfrm>
            <a:off x="568085" y="2076894"/>
            <a:ext cx="3471589" cy="1396788"/>
          </a:xfrm>
          <a:prstGeom prst="rect">
            <a:avLst/>
          </a:prstGeom>
        </p:spPr>
        <p:txBody>
          <a:bodyPr lIns="0" tIns="0" rIns="0" bIns="0" rtlCol="0" anchor="t">
            <a:spAutoFit/>
          </a:bodyPr>
          <a:lstStyle/>
          <a:p>
            <a:pPr algn="l">
              <a:lnSpc>
                <a:spcPts val="2815"/>
              </a:lnSpc>
            </a:pPr>
            <a:r>
              <a:rPr lang="en-US" sz="2011">
                <a:solidFill>
                  <a:srgbClr val="000000"/>
                </a:solidFill>
                <a:latin typeface="Alatsi"/>
                <a:ea typeface="Alatsi"/>
                <a:cs typeface="Alatsi"/>
                <a:sym typeface="Alatsi"/>
              </a:rPr>
              <a:t>The program will sum the three numbers (75, 92, 87) input by users, and add the result by 100 before outputting it. </a:t>
            </a:r>
          </a:p>
        </p:txBody>
      </p:sp>
      <p:sp>
        <p:nvSpPr>
          <p:cNvPr id="40" name="TextBox 40"/>
          <p:cNvSpPr txBox="1"/>
          <p:nvPr/>
        </p:nvSpPr>
        <p:spPr>
          <a:xfrm>
            <a:off x="5674344" y="2076894"/>
            <a:ext cx="11584956"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Trace the content stored by the ACC and the memory location at each stage of the program.</a:t>
            </a:r>
          </a:p>
        </p:txBody>
      </p:sp>
      <p:sp>
        <p:nvSpPr>
          <p:cNvPr id="41" name="TextBox 41"/>
          <p:cNvSpPr txBox="1"/>
          <p:nvPr/>
        </p:nvSpPr>
        <p:spPr>
          <a:xfrm>
            <a:off x="6324971" y="2879913"/>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Accumulator</a:t>
            </a:r>
          </a:p>
        </p:txBody>
      </p:sp>
      <p:sp>
        <p:nvSpPr>
          <p:cNvPr id="42" name="TextBox 42"/>
          <p:cNvSpPr txBox="1"/>
          <p:nvPr/>
        </p:nvSpPr>
        <p:spPr>
          <a:xfrm>
            <a:off x="8825082" y="2759593"/>
            <a:ext cx="1703465" cy="673577"/>
          </a:xfrm>
          <a:prstGeom prst="rect">
            <a:avLst/>
          </a:prstGeom>
        </p:spPr>
        <p:txBody>
          <a:bodyPr lIns="0" tIns="0" rIns="0" bIns="0" rtlCol="0" anchor="t">
            <a:spAutoFit/>
          </a:bodyPr>
          <a:lstStyle/>
          <a:p>
            <a:pPr algn="ctr">
              <a:lnSpc>
                <a:spcPts val="2771"/>
              </a:lnSpc>
            </a:pPr>
            <a:r>
              <a:rPr lang="en-US" sz="1979">
                <a:solidFill>
                  <a:srgbClr val="000000"/>
                </a:solidFill>
                <a:latin typeface="Alatsi"/>
                <a:ea typeface="Alatsi"/>
                <a:cs typeface="Alatsi"/>
                <a:sym typeface="Alatsi"/>
              </a:rPr>
              <a:t>Memory Location 900</a:t>
            </a:r>
          </a:p>
        </p:txBody>
      </p:sp>
      <p:grpSp>
        <p:nvGrpSpPr>
          <p:cNvPr id="43" name="Group 43"/>
          <p:cNvGrpSpPr/>
          <p:nvPr/>
        </p:nvGrpSpPr>
        <p:grpSpPr>
          <a:xfrm>
            <a:off x="564258" y="5567927"/>
            <a:ext cx="3075145" cy="565038"/>
            <a:chOff x="0" y="0"/>
            <a:chExt cx="1080333" cy="198504"/>
          </a:xfrm>
        </p:grpSpPr>
        <p:sp>
          <p:nvSpPr>
            <p:cNvPr id="44" name="Freeform 44"/>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45" name="TextBox 45"/>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sp>
        <p:nvSpPr>
          <p:cNvPr id="46" name="TextBox 46"/>
          <p:cNvSpPr txBox="1"/>
          <p:nvPr/>
        </p:nvSpPr>
        <p:spPr>
          <a:xfrm>
            <a:off x="1300947" y="5602362"/>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STO 901</a:t>
            </a:r>
          </a:p>
        </p:txBody>
      </p:sp>
      <p:grpSp>
        <p:nvGrpSpPr>
          <p:cNvPr id="47" name="Group 47"/>
          <p:cNvGrpSpPr/>
          <p:nvPr/>
        </p:nvGrpSpPr>
        <p:grpSpPr>
          <a:xfrm>
            <a:off x="543936" y="6221542"/>
            <a:ext cx="3075145" cy="565038"/>
            <a:chOff x="0" y="0"/>
            <a:chExt cx="1080333" cy="198504"/>
          </a:xfrm>
        </p:grpSpPr>
        <p:sp>
          <p:nvSpPr>
            <p:cNvPr id="48" name="Freeform 48"/>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49" name="TextBox 49"/>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sp>
        <p:nvSpPr>
          <p:cNvPr id="50" name="TextBox 50"/>
          <p:cNvSpPr txBox="1"/>
          <p:nvPr/>
        </p:nvSpPr>
        <p:spPr>
          <a:xfrm>
            <a:off x="1280626" y="6255977"/>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IN</a:t>
            </a:r>
          </a:p>
        </p:txBody>
      </p:sp>
      <p:grpSp>
        <p:nvGrpSpPr>
          <p:cNvPr id="51" name="Group 51"/>
          <p:cNvGrpSpPr/>
          <p:nvPr/>
        </p:nvGrpSpPr>
        <p:grpSpPr>
          <a:xfrm>
            <a:off x="513454" y="7497051"/>
            <a:ext cx="3075145" cy="565038"/>
            <a:chOff x="0" y="0"/>
            <a:chExt cx="1080333" cy="198504"/>
          </a:xfrm>
        </p:grpSpPr>
        <p:sp>
          <p:nvSpPr>
            <p:cNvPr id="52" name="Freeform 52"/>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53" name="TextBox 53"/>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sp>
        <p:nvSpPr>
          <p:cNvPr id="54" name="TextBox 54"/>
          <p:cNvSpPr txBox="1"/>
          <p:nvPr/>
        </p:nvSpPr>
        <p:spPr>
          <a:xfrm>
            <a:off x="1250143" y="7531486"/>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ADD 901</a:t>
            </a:r>
          </a:p>
        </p:txBody>
      </p:sp>
      <p:sp>
        <p:nvSpPr>
          <p:cNvPr id="55" name="TextBox 55"/>
          <p:cNvSpPr txBox="1"/>
          <p:nvPr/>
        </p:nvSpPr>
        <p:spPr>
          <a:xfrm>
            <a:off x="11302836" y="2751266"/>
            <a:ext cx="1623346" cy="690230"/>
          </a:xfrm>
          <a:prstGeom prst="rect">
            <a:avLst/>
          </a:prstGeom>
        </p:spPr>
        <p:txBody>
          <a:bodyPr lIns="0" tIns="0" rIns="0" bIns="0" rtlCol="0" anchor="t">
            <a:spAutoFit/>
          </a:bodyPr>
          <a:lstStyle/>
          <a:p>
            <a:pPr algn="ctr">
              <a:lnSpc>
                <a:spcPts val="2774"/>
              </a:lnSpc>
            </a:pPr>
            <a:r>
              <a:rPr lang="en-US" sz="1982">
                <a:solidFill>
                  <a:srgbClr val="000000"/>
                </a:solidFill>
                <a:latin typeface="Alatsi"/>
                <a:ea typeface="Alatsi"/>
                <a:cs typeface="Alatsi"/>
                <a:sym typeface="Alatsi"/>
              </a:rPr>
              <a:t>Memory Location 901</a:t>
            </a:r>
          </a:p>
        </p:txBody>
      </p:sp>
      <p:sp>
        <p:nvSpPr>
          <p:cNvPr id="56" name="TextBox 56"/>
          <p:cNvSpPr txBox="1"/>
          <p:nvPr/>
        </p:nvSpPr>
        <p:spPr>
          <a:xfrm>
            <a:off x="13602456" y="2879913"/>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Output</a:t>
            </a:r>
          </a:p>
        </p:txBody>
      </p:sp>
      <p:sp>
        <p:nvSpPr>
          <p:cNvPr id="57" name="TextBox 57"/>
          <p:cNvSpPr txBox="1"/>
          <p:nvPr/>
        </p:nvSpPr>
        <p:spPr>
          <a:xfrm>
            <a:off x="6324971" y="3712900"/>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75</a:t>
            </a:r>
          </a:p>
        </p:txBody>
      </p:sp>
      <p:sp>
        <p:nvSpPr>
          <p:cNvPr id="58" name="TextBox 58"/>
          <p:cNvSpPr txBox="1"/>
          <p:nvPr/>
        </p:nvSpPr>
        <p:spPr>
          <a:xfrm>
            <a:off x="8663108" y="4412213"/>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75</a:t>
            </a:r>
          </a:p>
        </p:txBody>
      </p:sp>
      <p:sp>
        <p:nvSpPr>
          <p:cNvPr id="59" name="TextBox 59"/>
          <p:cNvSpPr txBox="1"/>
          <p:nvPr/>
        </p:nvSpPr>
        <p:spPr>
          <a:xfrm>
            <a:off x="6324971" y="5250834"/>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92</a:t>
            </a:r>
          </a:p>
        </p:txBody>
      </p:sp>
    </p:spTree>
  </p:cSld>
  <p:clrMapOvr>
    <a:masterClrMapping/>
  </p:clrMapOvr>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523615" y="3607032"/>
            <a:ext cx="3075145" cy="565038"/>
            <a:chOff x="0" y="0"/>
            <a:chExt cx="1080333" cy="198504"/>
          </a:xfrm>
        </p:grpSpPr>
        <p:sp>
          <p:nvSpPr>
            <p:cNvPr id="8" name="Freeform 8"/>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9" name="TextBox 9"/>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543936" y="4270588"/>
            <a:ext cx="3075145" cy="565038"/>
            <a:chOff x="0" y="0"/>
            <a:chExt cx="1080333" cy="198504"/>
          </a:xfrm>
        </p:grpSpPr>
        <p:sp>
          <p:nvSpPr>
            <p:cNvPr id="11" name="Freeform 11"/>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2" name="TextBox 12"/>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543936" y="4921315"/>
            <a:ext cx="3075145" cy="565038"/>
            <a:chOff x="0" y="0"/>
            <a:chExt cx="1080333" cy="198504"/>
          </a:xfrm>
        </p:grpSpPr>
        <p:sp>
          <p:nvSpPr>
            <p:cNvPr id="14" name="Freeform 14"/>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5" name="TextBox 15"/>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6" name="Group 16"/>
          <p:cNvGrpSpPr/>
          <p:nvPr/>
        </p:nvGrpSpPr>
        <p:grpSpPr>
          <a:xfrm>
            <a:off x="513454" y="6868154"/>
            <a:ext cx="3075145" cy="565038"/>
            <a:chOff x="0" y="0"/>
            <a:chExt cx="1080333" cy="198504"/>
          </a:xfrm>
        </p:grpSpPr>
        <p:sp>
          <p:nvSpPr>
            <p:cNvPr id="17" name="Freeform 17"/>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18" name="TextBox 18"/>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9" name="Group 19"/>
          <p:cNvGrpSpPr/>
          <p:nvPr/>
        </p:nvGrpSpPr>
        <p:grpSpPr>
          <a:xfrm>
            <a:off x="523615" y="8168381"/>
            <a:ext cx="3075145" cy="565038"/>
            <a:chOff x="0" y="0"/>
            <a:chExt cx="1080333" cy="198504"/>
          </a:xfrm>
        </p:grpSpPr>
        <p:sp>
          <p:nvSpPr>
            <p:cNvPr id="20" name="Freeform 20"/>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21" name="TextBox 21"/>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22" name="Group 22"/>
          <p:cNvGrpSpPr/>
          <p:nvPr/>
        </p:nvGrpSpPr>
        <p:grpSpPr>
          <a:xfrm>
            <a:off x="523615" y="8836757"/>
            <a:ext cx="3075145" cy="565038"/>
            <a:chOff x="0" y="0"/>
            <a:chExt cx="1080333" cy="198504"/>
          </a:xfrm>
        </p:grpSpPr>
        <p:sp>
          <p:nvSpPr>
            <p:cNvPr id="23" name="Freeform 23"/>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24" name="TextBox 24"/>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25" name="Group 25"/>
          <p:cNvGrpSpPr/>
          <p:nvPr/>
        </p:nvGrpSpPr>
        <p:grpSpPr>
          <a:xfrm>
            <a:off x="533776" y="9490372"/>
            <a:ext cx="3075145" cy="565038"/>
            <a:chOff x="0" y="0"/>
            <a:chExt cx="1080333" cy="198504"/>
          </a:xfrm>
        </p:grpSpPr>
        <p:sp>
          <p:nvSpPr>
            <p:cNvPr id="26" name="Freeform 26"/>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27" name="TextBox 27"/>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aphicFrame>
        <p:nvGraphicFramePr>
          <p:cNvPr id="28" name="Table 28"/>
          <p:cNvGraphicFramePr>
            <a:graphicFrameLocks noGrp="1"/>
          </p:cNvGraphicFramePr>
          <p:nvPr/>
        </p:nvGraphicFramePr>
        <p:xfrm>
          <a:off x="6175819" y="2748711"/>
          <a:ext cx="9544918" cy="6853920"/>
        </p:xfrm>
        <a:graphic>
          <a:graphicData uri="http://schemas.openxmlformats.org/drawingml/2006/table">
            <a:tbl>
              <a:tblPr/>
              <a:tblGrid>
                <a:gridCol w="2386230">
                  <a:extLst>
                    <a:ext uri="{9D8B030D-6E8A-4147-A177-3AD203B41FA5}">
                      <a16:colId xmlns:a16="http://schemas.microsoft.com/office/drawing/2014/main" val="20000"/>
                    </a:ext>
                  </a:extLst>
                </a:gridCol>
                <a:gridCol w="2386230">
                  <a:extLst>
                    <a:ext uri="{9D8B030D-6E8A-4147-A177-3AD203B41FA5}">
                      <a16:colId xmlns:a16="http://schemas.microsoft.com/office/drawing/2014/main" val="20001"/>
                    </a:ext>
                  </a:extLst>
                </a:gridCol>
                <a:gridCol w="2386230">
                  <a:extLst>
                    <a:ext uri="{9D8B030D-6E8A-4147-A177-3AD203B41FA5}">
                      <a16:colId xmlns:a16="http://schemas.microsoft.com/office/drawing/2014/main" val="20002"/>
                    </a:ext>
                  </a:extLst>
                </a:gridCol>
                <a:gridCol w="2386230">
                  <a:extLst>
                    <a:ext uri="{9D8B030D-6E8A-4147-A177-3AD203B41FA5}">
                      <a16:colId xmlns:a16="http://schemas.microsoft.com/office/drawing/2014/main" val="20003"/>
                    </a:ext>
                  </a:extLst>
                </a:gridCol>
              </a:tblGrid>
              <a:tr h="913044">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7"/>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8"/>
                  </a:ext>
                </a:extLst>
              </a:tr>
            </a:tbl>
          </a:graphicData>
        </a:graphic>
      </p:graphicFrame>
      <p:sp>
        <p:nvSpPr>
          <p:cNvPr id="29" name="TextBox 29"/>
          <p:cNvSpPr txBox="1"/>
          <p:nvPr/>
        </p:nvSpPr>
        <p:spPr>
          <a:xfrm>
            <a:off x="829113" y="246316"/>
            <a:ext cx="7700670" cy="536068"/>
          </a:xfrm>
          <a:prstGeom prst="rect">
            <a:avLst/>
          </a:prstGeom>
        </p:spPr>
        <p:txBody>
          <a:bodyPr lIns="0" tIns="0" rIns="0" bIns="0" rtlCol="0" anchor="t">
            <a:spAutoFit/>
          </a:bodyPr>
          <a:lstStyle/>
          <a:p>
            <a:pPr marL="0" lvl="0" indent="0" algn="l">
              <a:lnSpc>
                <a:spcPts val="3982"/>
              </a:lnSpc>
              <a:spcBef>
                <a:spcPct val="0"/>
              </a:spcBef>
            </a:pPr>
            <a:r>
              <a:rPr lang="en-US" sz="3555" b="1" spc="-106">
                <a:solidFill>
                  <a:srgbClr val="FF1495"/>
                </a:solidFill>
                <a:latin typeface="Poppins Bold"/>
                <a:ea typeface="Poppins Bold"/>
                <a:cs typeface="Poppins Bold"/>
                <a:sym typeface="Poppins Bold"/>
              </a:rPr>
              <a:t>6.8 Tracing an assembly language</a:t>
            </a:r>
          </a:p>
        </p:txBody>
      </p:sp>
      <p:sp>
        <p:nvSpPr>
          <p:cNvPr id="30" name="TextBox 30"/>
          <p:cNvSpPr txBox="1"/>
          <p:nvPr/>
        </p:nvSpPr>
        <p:spPr>
          <a:xfrm>
            <a:off x="513454" y="1397510"/>
            <a:ext cx="332866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Program</a:t>
            </a:r>
          </a:p>
        </p:txBody>
      </p:sp>
      <p:sp>
        <p:nvSpPr>
          <p:cNvPr id="31" name="TextBox 31"/>
          <p:cNvSpPr txBox="1"/>
          <p:nvPr/>
        </p:nvSpPr>
        <p:spPr>
          <a:xfrm>
            <a:off x="5674344" y="1289083"/>
            <a:ext cx="332866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Trace Table</a:t>
            </a:r>
          </a:p>
        </p:txBody>
      </p:sp>
      <p:sp>
        <p:nvSpPr>
          <p:cNvPr id="32" name="TextBox 32"/>
          <p:cNvSpPr txBox="1"/>
          <p:nvPr/>
        </p:nvSpPr>
        <p:spPr>
          <a:xfrm>
            <a:off x="1260304" y="3641467"/>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IN</a:t>
            </a:r>
          </a:p>
        </p:txBody>
      </p:sp>
      <p:sp>
        <p:nvSpPr>
          <p:cNvPr id="33" name="TextBox 33"/>
          <p:cNvSpPr txBox="1"/>
          <p:nvPr/>
        </p:nvSpPr>
        <p:spPr>
          <a:xfrm>
            <a:off x="1280626" y="4305023"/>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STO 900</a:t>
            </a:r>
          </a:p>
        </p:txBody>
      </p:sp>
      <p:sp>
        <p:nvSpPr>
          <p:cNvPr id="34" name="TextBox 34"/>
          <p:cNvSpPr txBox="1"/>
          <p:nvPr/>
        </p:nvSpPr>
        <p:spPr>
          <a:xfrm>
            <a:off x="1280626" y="4955750"/>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IN</a:t>
            </a:r>
          </a:p>
        </p:txBody>
      </p:sp>
      <p:sp>
        <p:nvSpPr>
          <p:cNvPr id="35" name="TextBox 35"/>
          <p:cNvSpPr txBox="1"/>
          <p:nvPr/>
        </p:nvSpPr>
        <p:spPr>
          <a:xfrm>
            <a:off x="1250143" y="6902589"/>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ADD 900</a:t>
            </a:r>
          </a:p>
        </p:txBody>
      </p:sp>
      <p:sp>
        <p:nvSpPr>
          <p:cNvPr id="36" name="TextBox 36"/>
          <p:cNvSpPr txBox="1"/>
          <p:nvPr/>
        </p:nvSpPr>
        <p:spPr>
          <a:xfrm>
            <a:off x="1260304" y="8202816"/>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ADD #100</a:t>
            </a:r>
          </a:p>
        </p:txBody>
      </p:sp>
      <p:sp>
        <p:nvSpPr>
          <p:cNvPr id="37" name="TextBox 37"/>
          <p:cNvSpPr txBox="1"/>
          <p:nvPr/>
        </p:nvSpPr>
        <p:spPr>
          <a:xfrm>
            <a:off x="1260304" y="8871192"/>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OUT</a:t>
            </a:r>
          </a:p>
        </p:txBody>
      </p:sp>
      <p:sp>
        <p:nvSpPr>
          <p:cNvPr id="38" name="TextBox 38"/>
          <p:cNvSpPr txBox="1"/>
          <p:nvPr/>
        </p:nvSpPr>
        <p:spPr>
          <a:xfrm>
            <a:off x="1270465" y="9524807"/>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END</a:t>
            </a:r>
          </a:p>
        </p:txBody>
      </p:sp>
      <p:sp>
        <p:nvSpPr>
          <p:cNvPr id="39" name="TextBox 39"/>
          <p:cNvSpPr txBox="1"/>
          <p:nvPr/>
        </p:nvSpPr>
        <p:spPr>
          <a:xfrm>
            <a:off x="568085" y="2076894"/>
            <a:ext cx="3471589" cy="1396788"/>
          </a:xfrm>
          <a:prstGeom prst="rect">
            <a:avLst/>
          </a:prstGeom>
        </p:spPr>
        <p:txBody>
          <a:bodyPr lIns="0" tIns="0" rIns="0" bIns="0" rtlCol="0" anchor="t">
            <a:spAutoFit/>
          </a:bodyPr>
          <a:lstStyle/>
          <a:p>
            <a:pPr algn="l">
              <a:lnSpc>
                <a:spcPts val="2815"/>
              </a:lnSpc>
            </a:pPr>
            <a:r>
              <a:rPr lang="en-US" sz="2011">
                <a:solidFill>
                  <a:srgbClr val="000000"/>
                </a:solidFill>
                <a:latin typeface="Alatsi"/>
                <a:ea typeface="Alatsi"/>
                <a:cs typeface="Alatsi"/>
                <a:sym typeface="Alatsi"/>
              </a:rPr>
              <a:t>The program will sum the three numbers (75, 92, 87) input by users, and add the result by 100 before outputting it. </a:t>
            </a:r>
          </a:p>
        </p:txBody>
      </p:sp>
      <p:sp>
        <p:nvSpPr>
          <p:cNvPr id="40" name="TextBox 40"/>
          <p:cNvSpPr txBox="1"/>
          <p:nvPr/>
        </p:nvSpPr>
        <p:spPr>
          <a:xfrm>
            <a:off x="5674344" y="2076894"/>
            <a:ext cx="11584956"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Trace the content stored by the ACC and the memory location at each stage of the program.</a:t>
            </a:r>
          </a:p>
        </p:txBody>
      </p:sp>
      <p:sp>
        <p:nvSpPr>
          <p:cNvPr id="41" name="TextBox 41"/>
          <p:cNvSpPr txBox="1"/>
          <p:nvPr/>
        </p:nvSpPr>
        <p:spPr>
          <a:xfrm>
            <a:off x="6324971" y="2879913"/>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Accumulator</a:t>
            </a:r>
          </a:p>
        </p:txBody>
      </p:sp>
      <p:sp>
        <p:nvSpPr>
          <p:cNvPr id="42" name="TextBox 42"/>
          <p:cNvSpPr txBox="1"/>
          <p:nvPr/>
        </p:nvSpPr>
        <p:spPr>
          <a:xfrm>
            <a:off x="8825082" y="2759593"/>
            <a:ext cx="1703465" cy="673577"/>
          </a:xfrm>
          <a:prstGeom prst="rect">
            <a:avLst/>
          </a:prstGeom>
        </p:spPr>
        <p:txBody>
          <a:bodyPr lIns="0" tIns="0" rIns="0" bIns="0" rtlCol="0" anchor="t">
            <a:spAutoFit/>
          </a:bodyPr>
          <a:lstStyle/>
          <a:p>
            <a:pPr algn="ctr">
              <a:lnSpc>
                <a:spcPts val="2771"/>
              </a:lnSpc>
            </a:pPr>
            <a:r>
              <a:rPr lang="en-US" sz="1979">
                <a:solidFill>
                  <a:srgbClr val="000000"/>
                </a:solidFill>
                <a:latin typeface="Alatsi"/>
                <a:ea typeface="Alatsi"/>
                <a:cs typeface="Alatsi"/>
                <a:sym typeface="Alatsi"/>
              </a:rPr>
              <a:t>Memory Location 900</a:t>
            </a:r>
          </a:p>
        </p:txBody>
      </p:sp>
      <p:grpSp>
        <p:nvGrpSpPr>
          <p:cNvPr id="43" name="Group 43"/>
          <p:cNvGrpSpPr/>
          <p:nvPr/>
        </p:nvGrpSpPr>
        <p:grpSpPr>
          <a:xfrm>
            <a:off x="564258" y="5567927"/>
            <a:ext cx="3075145" cy="565038"/>
            <a:chOff x="0" y="0"/>
            <a:chExt cx="1080333" cy="198504"/>
          </a:xfrm>
        </p:grpSpPr>
        <p:sp>
          <p:nvSpPr>
            <p:cNvPr id="44" name="Freeform 44"/>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FF1495"/>
            </a:solidFill>
          </p:spPr>
          <p:txBody>
            <a:bodyPr/>
            <a:lstStyle/>
            <a:p>
              <a:endParaRPr lang="en-PH"/>
            </a:p>
          </p:txBody>
        </p:sp>
        <p:sp>
          <p:nvSpPr>
            <p:cNvPr id="45" name="TextBox 45"/>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sp>
        <p:nvSpPr>
          <p:cNvPr id="46" name="TextBox 46"/>
          <p:cNvSpPr txBox="1"/>
          <p:nvPr/>
        </p:nvSpPr>
        <p:spPr>
          <a:xfrm>
            <a:off x="1300947" y="5602362"/>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STO 901</a:t>
            </a:r>
          </a:p>
        </p:txBody>
      </p:sp>
      <p:grpSp>
        <p:nvGrpSpPr>
          <p:cNvPr id="47" name="Group 47"/>
          <p:cNvGrpSpPr/>
          <p:nvPr/>
        </p:nvGrpSpPr>
        <p:grpSpPr>
          <a:xfrm>
            <a:off x="543936" y="6221542"/>
            <a:ext cx="3075145" cy="565038"/>
            <a:chOff x="0" y="0"/>
            <a:chExt cx="1080333" cy="198504"/>
          </a:xfrm>
        </p:grpSpPr>
        <p:sp>
          <p:nvSpPr>
            <p:cNvPr id="48" name="Freeform 48"/>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49" name="TextBox 49"/>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sp>
        <p:nvSpPr>
          <p:cNvPr id="50" name="TextBox 50"/>
          <p:cNvSpPr txBox="1"/>
          <p:nvPr/>
        </p:nvSpPr>
        <p:spPr>
          <a:xfrm>
            <a:off x="1280626" y="6255977"/>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IN</a:t>
            </a:r>
          </a:p>
        </p:txBody>
      </p:sp>
      <p:grpSp>
        <p:nvGrpSpPr>
          <p:cNvPr id="51" name="Group 51"/>
          <p:cNvGrpSpPr/>
          <p:nvPr/>
        </p:nvGrpSpPr>
        <p:grpSpPr>
          <a:xfrm>
            <a:off x="513454" y="7497051"/>
            <a:ext cx="3075145" cy="565038"/>
            <a:chOff x="0" y="0"/>
            <a:chExt cx="1080333" cy="198504"/>
          </a:xfrm>
        </p:grpSpPr>
        <p:sp>
          <p:nvSpPr>
            <p:cNvPr id="52" name="Freeform 52"/>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53" name="TextBox 53"/>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sp>
        <p:nvSpPr>
          <p:cNvPr id="54" name="TextBox 54"/>
          <p:cNvSpPr txBox="1"/>
          <p:nvPr/>
        </p:nvSpPr>
        <p:spPr>
          <a:xfrm>
            <a:off x="1250143" y="7531486"/>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ADD 901</a:t>
            </a:r>
          </a:p>
        </p:txBody>
      </p:sp>
      <p:sp>
        <p:nvSpPr>
          <p:cNvPr id="55" name="TextBox 55"/>
          <p:cNvSpPr txBox="1"/>
          <p:nvPr/>
        </p:nvSpPr>
        <p:spPr>
          <a:xfrm>
            <a:off x="11302836" y="2751266"/>
            <a:ext cx="1623346" cy="690230"/>
          </a:xfrm>
          <a:prstGeom prst="rect">
            <a:avLst/>
          </a:prstGeom>
        </p:spPr>
        <p:txBody>
          <a:bodyPr lIns="0" tIns="0" rIns="0" bIns="0" rtlCol="0" anchor="t">
            <a:spAutoFit/>
          </a:bodyPr>
          <a:lstStyle/>
          <a:p>
            <a:pPr algn="ctr">
              <a:lnSpc>
                <a:spcPts val="2774"/>
              </a:lnSpc>
            </a:pPr>
            <a:r>
              <a:rPr lang="en-US" sz="1982">
                <a:solidFill>
                  <a:srgbClr val="000000"/>
                </a:solidFill>
                <a:latin typeface="Alatsi"/>
                <a:ea typeface="Alatsi"/>
                <a:cs typeface="Alatsi"/>
                <a:sym typeface="Alatsi"/>
              </a:rPr>
              <a:t>Memory Location 901</a:t>
            </a:r>
          </a:p>
        </p:txBody>
      </p:sp>
      <p:sp>
        <p:nvSpPr>
          <p:cNvPr id="56" name="TextBox 56"/>
          <p:cNvSpPr txBox="1"/>
          <p:nvPr/>
        </p:nvSpPr>
        <p:spPr>
          <a:xfrm>
            <a:off x="13602456" y="2879913"/>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Output</a:t>
            </a:r>
          </a:p>
        </p:txBody>
      </p:sp>
      <p:sp>
        <p:nvSpPr>
          <p:cNvPr id="57" name="TextBox 57"/>
          <p:cNvSpPr txBox="1"/>
          <p:nvPr/>
        </p:nvSpPr>
        <p:spPr>
          <a:xfrm>
            <a:off x="6324971" y="3712900"/>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75</a:t>
            </a:r>
          </a:p>
        </p:txBody>
      </p:sp>
      <p:sp>
        <p:nvSpPr>
          <p:cNvPr id="58" name="TextBox 58"/>
          <p:cNvSpPr txBox="1"/>
          <p:nvPr/>
        </p:nvSpPr>
        <p:spPr>
          <a:xfrm>
            <a:off x="8663108" y="4412213"/>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75</a:t>
            </a:r>
          </a:p>
        </p:txBody>
      </p:sp>
      <p:sp>
        <p:nvSpPr>
          <p:cNvPr id="59" name="TextBox 59"/>
          <p:cNvSpPr txBox="1"/>
          <p:nvPr/>
        </p:nvSpPr>
        <p:spPr>
          <a:xfrm>
            <a:off x="6324971" y="5250834"/>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92</a:t>
            </a:r>
          </a:p>
        </p:txBody>
      </p:sp>
      <p:sp>
        <p:nvSpPr>
          <p:cNvPr id="60" name="TextBox 60"/>
          <p:cNvSpPr txBox="1"/>
          <p:nvPr/>
        </p:nvSpPr>
        <p:spPr>
          <a:xfrm>
            <a:off x="11100803" y="5986023"/>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92</a:t>
            </a:r>
          </a:p>
        </p:txBody>
      </p:sp>
    </p:spTree>
  </p:cSld>
  <p:clrMapOvr>
    <a:masterClrMapping/>
  </p:clrMapOvr>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523615" y="3607032"/>
            <a:ext cx="3075145" cy="565038"/>
            <a:chOff x="0" y="0"/>
            <a:chExt cx="1080333" cy="198504"/>
          </a:xfrm>
        </p:grpSpPr>
        <p:sp>
          <p:nvSpPr>
            <p:cNvPr id="8" name="Freeform 8"/>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9" name="TextBox 9"/>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543936" y="4270588"/>
            <a:ext cx="3075145" cy="565038"/>
            <a:chOff x="0" y="0"/>
            <a:chExt cx="1080333" cy="198504"/>
          </a:xfrm>
        </p:grpSpPr>
        <p:sp>
          <p:nvSpPr>
            <p:cNvPr id="11" name="Freeform 11"/>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2" name="TextBox 12"/>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543936" y="4921315"/>
            <a:ext cx="3075145" cy="565038"/>
            <a:chOff x="0" y="0"/>
            <a:chExt cx="1080333" cy="198504"/>
          </a:xfrm>
        </p:grpSpPr>
        <p:sp>
          <p:nvSpPr>
            <p:cNvPr id="14" name="Freeform 14"/>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5" name="TextBox 15"/>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6" name="Group 16"/>
          <p:cNvGrpSpPr/>
          <p:nvPr/>
        </p:nvGrpSpPr>
        <p:grpSpPr>
          <a:xfrm>
            <a:off x="513454" y="6868154"/>
            <a:ext cx="3075145" cy="565038"/>
            <a:chOff x="0" y="0"/>
            <a:chExt cx="1080333" cy="198504"/>
          </a:xfrm>
        </p:grpSpPr>
        <p:sp>
          <p:nvSpPr>
            <p:cNvPr id="17" name="Freeform 17"/>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18" name="TextBox 18"/>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9" name="Group 19"/>
          <p:cNvGrpSpPr/>
          <p:nvPr/>
        </p:nvGrpSpPr>
        <p:grpSpPr>
          <a:xfrm>
            <a:off x="523615" y="8168381"/>
            <a:ext cx="3075145" cy="565038"/>
            <a:chOff x="0" y="0"/>
            <a:chExt cx="1080333" cy="198504"/>
          </a:xfrm>
        </p:grpSpPr>
        <p:sp>
          <p:nvSpPr>
            <p:cNvPr id="20" name="Freeform 20"/>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21" name="TextBox 21"/>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22" name="Group 22"/>
          <p:cNvGrpSpPr/>
          <p:nvPr/>
        </p:nvGrpSpPr>
        <p:grpSpPr>
          <a:xfrm>
            <a:off x="523615" y="8836757"/>
            <a:ext cx="3075145" cy="565038"/>
            <a:chOff x="0" y="0"/>
            <a:chExt cx="1080333" cy="198504"/>
          </a:xfrm>
        </p:grpSpPr>
        <p:sp>
          <p:nvSpPr>
            <p:cNvPr id="23" name="Freeform 23"/>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24" name="TextBox 24"/>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25" name="Group 25"/>
          <p:cNvGrpSpPr/>
          <p:nvPr/>
        </p:nvGrpSpPr>
        <p:grpSpPr>
          <a:xfrm>
            <a:off x="533776" y="9490372"/>
            <a:ext cx="3075145" cy="565038"/>
            <a:chOff x="0" y="0"/>
            <a:chExt cx="1080333" cy="198504"/>
          </a:xfrm>
        </p:grpSpPr>
        <p:sp>
          <p:nvSpPr>
            <p:cNvPr id="26" name="Freeform 26"/>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27" name="TextBox 27"/>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aphicFrame>
        <p:nvGraphicFramePr>
          <p:cNvPr id="28" name="Table 28"/>
          <p:cNvGraphicFramePr>
            <a:graphicFrameLocks noGrp="1"/>
          </p:cNvGraphicFramePr>
          <p:nvPr/>
        </p:nvGraphicFramePr>
        <p:xfrm>
          <a:off x="6175819" y="2748711"/>
          <a:ext cx="9544918" cy="6853920"/>
        </p:xfrm>
        <a:graphic>
          <a:graphicData uri="http://schemas.openxmlformats.org/drawingml/2006/table">
            <a:tbl>
              <a:tblPr/>
              <a:tblGrid>
                <a:gridCol w="2386230">
                  <a:extLst>
                    <a:ext uri="{9D8B030D-6E8A-4147-A177-3AD203B41FA5}">
                      <a16:colId xmlns:a16="http://schemas.microsoft.com/office/drawing/2014/main" val="20000"/>
                    </a:ext>
                  </a:extLst>
                </a:gridCol>
                <a:gridCol w="2386230">
                  <a:extLst>
                    <a:ext uri="{9D8B030D-6E8A-4147-A177-3AD203B41FA5}">
                      <a16:colId xmlns:a16="http://schemas.microsoft.com/office/drawing/2014/main" val="20001"/>
                    </a:ext>
                  </a:extLst>
                </a:gridCol>
                <a:gridCol w="2386230">
                  <a:extLst>
                    <a:ext uri="{9D8B030D-6E8A-4147-A177-3AD203B41FA5}">
                      <a16:colId xmlns:a16="http://schemas.microsoft.com/office/drawing/2014/main" val="20002"/>
                    </a:ext>
                  </a:extLst>
                </a:gridCol>
                <a:gridCol w="2386230">
                  <a:extLst>
                    <a:ext uri="{9D8B030D-6E8A-4147-A177-3AD203B41FA5}">
                      <a16:colId xmlns:a16="http://schemas.microsoft.com/office/drawing/2014/main" val="20003"/>
                    </a:ext>
                  </a:extLst>
                </a:gridCol>
              </a:tblGrid>
              <a:tr h="913044">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7"/>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8"/>
                  </a:ext>
                </a:extLst>
              </a:tr>
            </a:tbl>
          </a:graphicData>
        </a:graphic>
      </p:graphicFrame>
      <p:sp>
        <p:nvSpPr>
          <p:cNvPr id="29" name="TextBox 29"/>
          <p:cNvSpPr txBox="1"/>
          <p:nvPr/>
        </p:nvSpPr>
        <p:spPr>
          <a:xfrm>
            <a:off x="829113" y="246316"/>
            <a:ext cx="7700670" cy="536068"/>
          </a:xfrm>
          <a:prstGeom prst="rect">
            <a:avLst/>
          </a:prstGeom>
        </p:spPr>
        <p:txBody>
          <a:bodyPr lIns="0" tIns="0" rIns="0" bIns="0" rtlCol="0" anchor="t">
            <a:spAutoFit/>
          </a:bodyPr>
          <a:lstStyle/>
          <a:p>
            <a:pPr marL="0" lvl="0" indent="0" algn="l">
              <a:lnSpc>
                <a:spcPts val="3982"/>
              </a:lnSpc>
              <a:spcBef>
                <a:spcPct val="0"/>
              </a:spcBef>
            </a:pPr>
            <a:r>
              <a:rPr lang="en-US" sz="3555" b="1" spc="-106">
                <a:solidFill>
                  <a:srgbClr val="FF1495"/>
                </a:solidFill>
                <a:latin typeface="Poppins Bold"/>
                <a:ea typeface="Poppins Bold"/>
                <a:cs typeface="Poppins Bold"/>
                <a:sym typeface="Poppins Bold"/>
              </a:rPr>
              <a:t>6.8 Tracing an assembly language</a:t>
            </a:r>
          </a:p>
        </p:txBody>
      </p:sp>
      <p:sp>
        <p:nvSpPr>
          <p:cNvPr id="30" name="TextBox 30"/>
          <p:cNvSpPr txBox="1"/>
          <p:nvPr/>
        </p:nvSpPr>
        <p:spPr>
          <a:xfrm>
            <a:off x="513454" y="1397510"/>
            <a:ext cx="332866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Program</a:t>
            </a:r>
          </a:p>
        </p:txBody>
      </p:sp>
      <p:sp>
        <p:nvSpPr>
          <p:cNvPr id="31" name="TextBox 31"/>
          <p:cNvSpPr txBox="1"/>
          <p:nvPr/>
        </p:nvSpPr>
        <p:spPr>
          <a:xfrm>
            <a:off x="5674344" y="1289083"/>
            <a:ext cx="332866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Trace Table</a:t>
            </a:r>
          </a:p>
        </p:txBody>
      </p:sp>
      <p:sp>
        <p:nvSpPr>
          <p:cNvPr id="32" name="TextBox 32"/>
          <p:cNvSpPr txBox="1"/>
          <p:nvPr/>
        </p:nvSpPr>
        <p:spPr>
          <a:xfrm>
            <a:off x="1260304" y="3641467"/>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IN</a:t>
            </a:r>
          </a:p>
        </p:txBody>
      </p:sp>
      <p:sp>
        <p:nvSpPr>
          <p:cNvPr id="33" name="TextBox 33"/>
          <p:cNvSpPr txBox="1"/>
          <p:nvPr/>
        </p:nvSpPr>
        <p:spPr>
          <a:xfrm>
            <a:off x="1280626" y="4305023"/>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STO 900</a:t>
            </a:r>
          </a:p>
        </p:txBody>
      </p:sp>
      <p:sp>
        <p:nvSpPr>
          <p:cNvPr id="34" name="TextBox 34"/>
          <p:cNvSpPr txBox="1"/>
          <p:nvPr/>
        </p:nvSpPr>
        <p:spPr>
          <a:xfrm>
            <a:off x="1280626" y="4955750"/>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IN</a:t>
            </a:r>
          </a:p>
        </p:txBody>
      </p:sp>
      <p:sp>
        <p:nvSpPr>
          <p:cNvPr id="35" name="TextBox 35"/>
          <p:cNvSpPr txBox="1"/>
          <p:nvPr/>
        </p:nvSpPr>
        <p:spPr>
          <a:xfrm>
            <a:off x="1250143" y="6902589"/>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ADD 900</a:t>
            </a:r>
          </a:p>
        </p:txBody>
      </p:sp>
      <p:sp>
        <p:nvSpPr>
          <p:cNvPr id="36" name="TextBox 36"/>
          <p:cNvSpPr txBox="1"/>
          <p:nvPr/>
        </p:nvSpPr>
        <p:spPr>
          <a:xfrm>
            <a:off x="1260304" y="8202816"/>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ADD #100</a:t>
            </a:r>
          </a:p>
        </p:txBody>
      </p:sp>
      <p:sp>
        <p:nvSpPr>
          <p:cNvPr id="37" name="TextBox 37"/>
          <p:cNvSpPr txBox="1"/>
          <p:nvPr/>
        </p:nvSpPr>
        <p:spPr>
          <a:xfrm>
            <a:off x="1260304" y="8871192"/>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OUT</a:t>
            </a:r>
          </a:p>
        </p:txBody>
      </p:sp>
      <p:sp>
        <p:nvSpPr>
          <p:cNvPr id="38" name="TextBox 38"/>
          <p:cNvSpPr txBox="1"/>
          <p:nvPr/>
        </p:nvSpPr>
        <p:spPr>
          <a:xfrm>
            <a:off x="1270465" y="9524807"/>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END</a:t>
            </a:r>
          </a:p>
        </p:txBody>
      </p:sp>
      <p:sp>
        <p:nvSpPr>
          <p:cNvPr id="39" name="TextBox 39"/>
          <p:cNvSpPr txBox="1"/>
          <p:nvPr/>
        </p:nvSpPr>
        <p:spPr>
          <a:xfrm>
            <a:off x="568085" y="2076894"/>
            <a:ext cx="3471589" cy="1396788"/>
          </a:xfrm>
          <a:prstGeom prst="rect">
            <a:avLst/>
          </a:prstGeom>
        </p:spPr>
        <p:txBody>
          <a:bodyPr lIns="0" tIns="0" rIns="0" bIns="0" rtlCol="0" anchor="t">
            <a:spAutoFit/>
          </a:bodyPr>
          <a:lstStyle/>
          <a:p>
            <a:pPr algn="l">
              <a:lnSpc>
                <a:spcPts val="2815"/>
              </a:lnSpc>
            </a:pPr>
            <a:r>
              <a:rPr lang="en-US" sz="2011">
                <a:solidFill>
                  <a:srgbClr val="000000"/>
                </a:solidFill>
                <a:latin typeface="Alatsi"/>
                <a:ea typeface="Alatsi"/>
                <a:cs typeface="Alatsi"/>
                <a:sym typeface="Alatsi"/>
              </a:rPr>
              <a:t>The program will sum the three numbers (75, 92, 87) input by users, and add the result by 100 before outputting it. </a:t>
            </a:r>
          </a:p>
        </p:txBody>
      </p:sp>
      <p:sp>
        <p:nvSpPr>
          <p:cNvPr id="40" name="TextBox 40"/>
          <p:cNvSpPr txBox="1"/>
          <p:nvPr/>
        </p:nvSpPr>
        <p:spPr>
          <a:xfrm>
            <a:off x="5674344" y="2076894"/>
            <a:ext cx="11584956"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Trace the content stored by the ACC and the memory location at each stage of the program.</a:t>
            </a:r>
          </a:p>
        </p:txBody>
      </p:sp>
      <p:sp>
        <p:nvSpPr>
          <p:cNvPr id="41" name="TextBox 41"/>
          <p:cNvSpPr txBox="1"/>
          <p:nvPr/>
        </p:nvSpPr>
        <p:spPr>
          <a:xfrm>
            <a:off x="6324971" y="2879913"/>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Accumulator</a:t>
            </a:r>
          </a:p>
        </p:txBody>
      </p:sp>
      <p:sp>
        <p:nvSpPr>
          <p:cNvPr id="42" name="TextBox 42"/>
          <p:cNvSpPr txBox="1"/>
          <p:nvPr/>
        </p:nvSpPr>
        <p:spPr>
          <a:xfrm>
            <a:off x="8825082" y="2759593"/>
            <a:ext cx="1703465" cy="673577"/>
          </a:xfrm>
          <a:prstGeom prst="rect">
            <a:avLst/>
          </a:prstGeom>
        </p:spPr>
        <p:txBody>
          <a:bodyPr lIns="0" tIns="0" rIns="0" bIns="0" rtlCol="0" anchor="t">
            <a:spAutoFit/>
          </a:bodyPr>
          <a:lstStyle/>
          <a:p>
            <a:pPr algn="ctr">
              <a:lnSpc>
                <a:spcPts val="2771"/>
              </a:lnSpc>
            </a:pPr>
            <a:r>
              <a:rPr lang="en-US" sz="1979">
                <a:solidFill>
                  <a:srgbClr val="000000"/>
                </a:solidFill>
                <a:latin typeface="Alatsi"/>
                <a:ea typeface="Alatsi"/>
                <a:cs typeface="Alatsi"/>
                <a:sym typeface="Alatsi"/>
              </a:rPr>
              <a:t>Memory Location 900</a:t>
            </a:r>
          </a:p>
        </p:txBody>
      </p:sp>
      <p:grpSp>
        <p:nvGrpSpPr>
          <p:cNvPr id="43" name="Group 43"/>
          <p:cNvGrpSpPr/>
          <p:nvPr/>
        </p:nvGrpSpPr>
        <p:grpSpPr>
          <a:xfrm>
            <a:off x="564258" y="5567927"/>
            <a:ext cx="3075145" cy="565038"/>
            <a:chOff x="0" y="0"/>
            <a:chExt cx="1080333" cy="198504"/>
          </a:xfrm>
        </p:grpSpPr>
        <p:sp>
          <p:nvSpPr>
            <p:cNvPr id="44" name="Freeform 44"/>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45" name="TextBox 45"/>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sp>
        <p:nvSpPr>
          <p:cNvPr id="46" name="TextBox 46"/>
          <p:cNvSpPr txBox="1"/>
          <p:nvPr/>
        </p:nvSpPr>
        <p:spPr>
          <a:xfrm>
            <a:off x="1300947" y="5602362"/>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STO 901</a:t>
            </a:r>
          </a:p>
        </p:txBody>
      </p:sp>
      <p:grpSp>
        <p:nvGrpSpPr>
          <p:cNvPr id="47" name="Group 47"/>
          <p:cNvGrpSpPr/>
          <p:nvPr/>
        </p:nvGrpSpPr>
        <p:grpSpPr>
          <a:xfrm>
            <a:off x="543936" y="6221542"/>
            <a:ext cx="3075145" cy="565038"/>
            <a:chOff x="0" y="0"/>
            <a:chExt cx="1080333" cy="198504"/>
          </a:xfrm>
        </p:grpSpPr>
        <p:sp>
          <p:nvSpPr>
            <p:cNvPr id="48" name="Freeform 48"/>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FF0099"/>
            </a:solidFill>
          </p:spPr>
          <p:txBody>
            <a:bodyPr/>
            <a:lstStyle/>
            <a:p>
              <a:endParaRPr lang="en-PH"/>
            </a:p>
          </p:txBody>
        </p:sp>
        <p:sp>
          <p:nvSpPr>
            <p:cNvPr id="49" name="TextBox 49"/>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sp>
        <p:nvSpPr>
          <p:cNvPr id="50" name="TextBox 50"/>
          <p:cNvSpPr txBox="1"/>
          <p:nvPr/>
        </p:nvSpPr>
        <p:spPr>
          <a:xfrm>
            <a:off x="1280626" y="6255977"/>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IN</a:t>
            </a:r>
          </a:p>
        </p:txBody>
      </p:sp>
      <p:grpSp>
        <p:nvGrpSpPr>
          <p:cNvPr id="51" name="Group 51"/>
          <p:cNvGrpSpPr/>
          <p:nvPr/>
        </p:nvGrpSpPr>
        <p:grpSpPr>
          <a:xfrm>
            <a:off x="513454" y="7497051"/>
            <a:ext cx="3075145" cy="565038"/>
            <a:chOff x="0" y="0"/>
            <a:chExt cx="1080333" cy="198504"/>
          </a:xfrm>
        </p:grpSpPr>
        <p:sp>
          <p:nvSpPr>
            <p:cNvPr id="52" name="Freeform 52"/>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53" name="TextBox 53"/>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sp>
        <p:nvSpPr>
          <p:cNvPr id="54" name="TextBox 54"/>
          <p:cNvSpPr txBox="1"/>
          <p:nvPr/>
        </p:nvSpPr>
        <p:spPr>
          <a:xfrm>
            <a:off x="1250143" y="7531486"/>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ADD 901</a:t>
            </a:r>
          </a:p>
        </p:txBody>
      </p:sp>
      <p:sp>
        <p:nvSpPr>
          <p:cNvPr id="55" name="TextBox 55"/>
          <p:cNvSpPr txBox="1"/>
          <p:nvPr/>
        </p:nvSpPr>
        <p:spPr>
          <a:xfrm>
            <a:off x="11302836" y="2751266"/>
            <a:ext cx="1623346" cy="690230"/>
          </a:xfrm>
          <a:prstGeom prst="rect">
            <a:avLst/>
          </a:prstGeom>
        </p:spPr>
        <p:txBody>
          <a:bodyPr lIns="0" tIns="0" rIns="0" bIns="0" rtlCol="0" anchor="t">
            <a:spAutoFit/>
          </a:bodyPr>
          <a:lstStyle/>
          <a:p>
            <a:pPr algn="ctr">
              <a:lnSpc>
                <a:spcPts val="2774"/>
              </a:lnSpc>
            </a:pPr>
            <a:r>
              <a:rPr lang="en-US" sz="1982">
                <a:solidFill>
                  <a:srgbClr val="000000"/>
                </a:solidFill>
                <a:latin typeface="Alatsi"/>
                <a:ea typeface="Alatsi"/>
                <a:cs typeface="Alatsi"/>
                <a:sym typeface="Alatsi"/>
              </a:rPr>
              <a:t>Memory Location 901</a:t>
            </a:r>
          </a:p>
        </p:txBody>
      </p:sp>
      <p:sp>
        <p:nvSpPr>
          <p:cNvPr id="56" name="TextBox 56"/>
          <p:cNvSpPr txBox="1"/>
          <p:nvPr/>
        </p:nvSpPr>
        <p:spPr>
          <a:xfrm>
            <a:off x="13602456" y="2879913"/>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Output</a:t>
            </a:r>
          </a:p>
        </p:txBody>
      </p:sp>
      <p:sp>
        <p:nvSpPr>
          <p:cNvPr id="57" name="TextBox 57"/>
          <p:cNvSpPr txBox="1"/>
          <p:nvPr/>
        </p:nvSpPr>
        <p:spPr>
          <a:xfrm>
            <a:off x="6324971" y="3712900"/>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75</a:t>
            </a:r>
          </a:p>
        </p:txBody>
      </p:sp>
      <p:sp>
        <p:nvSpPr>
          <p:cNvPr id="58" name="TextBox 58"/>
          <p:cNvSpPr txBox="1"/>
          <p:nvPr/>
        </p:nvSpPr>
        <p:spPr>
          <a:xfrm>
            <a:off x="8663108" y="4412213"/>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75</a:t>
            </a:r>
          </a:p>
        </p:txBody>
      </p:sp>
      <p:sp>
        <p:nvSpPr>
          <p:cNvPr id="59" name="TextBox 59"/>
          <p:cNvSpPr txBox="1"/>
          <p:nvPr/>
        </p:nvSpPr>
        <p:spPr>
          <a:xfrm>
            <a:off x="6324971" y="5250834"/>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92</a:t>
            </a:r>
          </a:p>
        </p:txBody>
      </p:sp>
      <p:sp>
        <p:nvSpPr>
          <p:cNvPr id="60" name="TextBox 60"/>
          <p:cNvSpPr txBox="1"/>
          <p:nvPr/>
        </p:nvSpPr>
        <p:spPr>
          <a:xfrm>
            <a:off x="11100803" y="5986023"/>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92</a:t>
            </a:r>
          </a:p>
        </p:txBody>
      </p:sp>
      <p:sp>
        <p:nvSpPr>
          <p:cNvPr id="61" name="TextBox 61"/>
          <p:cNvSpPr txBox="1"/>
          <p:nvPr/>
        </p:nvSpPr>
        <p:spPr>
          <a:xfrm>
            <a:off x="6324971" y="6788672"/>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87</a:t>
            </a:r>
          </a:p>
        </p:txBody>
      </p:sp>
    </p:spTree>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523615" y="3607032"/>
            <a:ext cx="3075145" cy="565038"/>
            <a:chOff x="0" y="0"/>
            <a:chExt cx="1080333" cy="198504"/>
          </a:xfrm>
        </p:grpSpPr>
        <p:sp>
          <p:nvSpPr>
            <p:cNvPr id="8" name="Freeform 8"/>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9" name="TextBox 9"/>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543936" y="4270588"/>
            <a:ext cx="3075145" cy="565038"/>
            <a:chOff x="0" y="0"/>
            <a:chExt cx="1080333" cy="198504"/>
          </a:xfrm>
        </p:grpSpPr>
        <p:sp>
          <p:nvSpPr>
            <p:cNvPr id="11" name="Freeform 11"/>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2" name="TextBox 12"/>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543936" y="4921315"/>
            <a:ext cx="3075145" cy="565038"/>
            <a:chOff x="0" y="0"/>
            <a:chExt cx="1080333" cy="198504"/>
          </a:xfrm>
        </p:grpSpPr>
        <p:sp>
          <p:nvSpPr>
            <p:cNvPr id="14" name="Freeform 14"/>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5" name="TextBox 15"/>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6" name="Group 16"/>
          <p:cNvGrpSpPr/>
          <p:nvPr/>
        </p:nvGrpSpPr>
        <p:grpSpPr>
          <a:xfrm>
            <a:off x="513454" y="6868154"/>
            <a:ext cx="3075145" cy="565038"/>
            <a:chOff x="0" y="0"/>
            <a:chExt cx="1080333" cy="198504"/>
          </a:xfrm>
        </p:grpSpPr>
        <p:sp>
          <p:nvSpPr>
            <p:cNvPr id="17" name="Freeform 17"/>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FF0099"/>
            </a:solidFill>
          </p:spPr>
          <p:txBody>
            <a:bodyPr/>
            <a:lstStyle/>
            <a:p>
              <a:endParaRPr lang="en-PH"/>
            </a:p>
          </p:txBody>
        </p:sp>
        <p:sp>
          <p:nvSpPr>
            <p:cNvPr id="18" name="TextBox 18"/>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9" name="Group 19"/>
          <p:cNvGrpSpPr/>
          <p:nvPr/>
        </p:nvGrpSpPr>
        <p:grpSpPr>
          <a:xfrm>
            <a:off x="523615" y="8168381"/>
            <a:ext cx="3075145" cy="565038"/>
            <a:chOff x="0" y="0"/>
            <a:chExt cx="1080333" cy="198504"/>
          </a:xfrm>
        </p:grpSpPr>
        <p:sp>
          <p:nvSpPr>
            <p:cNvPr id="20" name="Freeform 20"/>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21" name="TextBox 21"/>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22" name="Group 22"/>
          <p:cNvGrpSpPr/>
          <p:nvPr/>
        </p:nvGrpSpPr>
        <p:grpSpPr>
          <a:xfrm>
            <a:off x="523615" y="8836757"/>
            <a:ext cx="3075145" cy="565038"/>
            <a:chOff x="0" y="0"/>
            <a:chExt cx="1080333" cy="198504"/>
          </a:xfrm>
        </p:grpSpPr>
        <p:sp>
          <p:nvSpPr>
            <p:cNvPr id="23" name="Freeform 23"/>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24" name="TextBox 24"/>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25" name="Group 25"/>
          <p:cNvGrpSpPr/>
          <p:nvPr/>
        </p:nvGrpSpPr>
        <p:grpSpPr>
          <a:xfrm>
            <a:off x="533776" y="9490372"/>
            <a:ext cx="3075145" cy="565038"/>
            <a:chOff x="0" y="0"/>
            <a:chExt cx="1080333" cy="198504"/>
          </a:xfrm>
        </p:grpSpPr>
        <p:sp>
          <p:nvSpPr>
            <p:cNvPr id="26" name="Freeform 26"/>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27" name="TextBox 27"/>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aphicFrame>
        <p:nvGraphicFramePr>
          <p:cNvPr id="28" name="Table 28"/>
          <p:cNvGraphicFramePr>
            <a:graphicFrameLocks noGrp="1"/>
          </p:cNvGraphicFramePr>
          <p:nvPr/>
        </p:nvGraphicFramePr>
        <p:xfrm>
          <a:off x="6175819" y="2748711"/>
          <a:ext cx="9544918" cy="6853920"/>
        </p:xfrm>
        <a:graphic>
          <a:graphicData uri="http://schemas.openxmlformats.org/drawingml/2006/table">
            <a:tbl>
              <a:tblPr/>
              <a:tblGrid>
                <a:gridCol w="2386230">
                  <a:extLst>
                    <a:ext uri="{9D8B030D-6E8A-4147-A177-3AD203B41FA5}">
                      <a16:colId xmlns:a16="http://schemas.microsoft.com/office/drawing/2014/main" val="20000"/>
                    </a:ext>
                  </a:extLst>
                </a:gridCol>
                <a:gridCol w="2386230">
                  <a:extLst>
                    <a:ext uri="{9D8B030D-6E8A-4147-A177-3AD203B41FA5}">
                      <a16:colId xmlns:a16="http://schemas.microsoft.com/office/drawing/2014/main" val="20001"/>
                    </a:ext>
                  </a:extLst>
                </a:gridCol>
                <a:gridCol w="2386230">
                  <a:extLst>
                    <a:ext uri="{9D8B030D-6E8A-4147-A177-3AD203B41FA5}">
                      <a16:colId xmlns:a16="http://schemas.microsoft.com/office/drawing/2014/main" val="20002"/>
                    </a:ext>
                  </a:extLst>
                </a:gridCol>
                <a:gridCol w="2386230">
                  <a:extLst>
                    <a:ext uri="{9D8B030D-6E8A-4147-A177-3AD203B41FA5}">
                      <a16:colId xmlns:a16="http://schemas.microsoft.com/office/drawing/2014/main" val="20003"/>
                    </a:ext>
                  </a:extLst>
                </a:gridCol>
              </a:tblGrid>
              <a:tr h="913044">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7"/>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8"/>
                  </a:ext>
                </a:extLst>
              </a:tr>
            </a:tbl>
          </a:graphicData>
        </a:graphic>
      </p:graphicFrame>
      <p:sp>
        <p:nvSpPr>
          <p:cNvPr id="29" name="TextBox 29"/>
          <p:cNvSpPr txBox="1"/>
          <p:nvPr/>
        </p:nvSpPr>
        <p:spPr>
          <a:xfrm>
            <a:off x="829113" y="246316"/>
            <a:ext cx="7700670" cy="536068"/>
          </a:xfrm>
          <a:prstGeom prst="rect">
            <a:avLst/>
          </a:prstGeom>
        </p:spPr>
        <p:txBody>
          <a:bodyPr lIns="0" tIns="0" rIns="0" bIns="0" rtlCol="0" anchor="t">
            <a:spAutoFit/>
          </a:bodyPr>
          <a:lstStyle/>
          <a:p>
            <a:pPr marL="0" lvl="0" indent="0" algn="l">
              <a:lnSpc>
                <a:spcPts val="3982"/>
              </a:lnSpc>
              <a:spcBef>
                <a:spcPct val="0"/>
              </a:spcBef>
            </a:pPr>
            <a:r>
              <a:rPr lang="en-US" sz="3555" b="1" spc="-106">
                <a:solidFill>
                  <a:srgbClr val="FF1495"/>
                </a:solidFill>
                <a:latin typeface="Poppins Bold"/>
                <a:ea typeface="Poppins Bold"/>
                <a:cs typeface="Poppins Bold"/>
                <a:sym typeface="Poppins Bold"/>
              </a:rPr>
              <a:t>6.8 Tracing an assembly language</a:t>
            </a:r>
          </a:p>
        </p:txBody>
      </p:sp>
      <p:sp>
        <p:nvSpPr>
          <p:cNvPr id="30" name="TextBox 30"/>
          <p:cNvSpPr txBox="1"/>
          <p:nvPr/>
        </p:nvSpPr>
        <p:spPr>
          <a:xfrm>
            <a:off x="513454" y="1397510"/>
            <a:ext cx="332866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Program</a:t>
            </a:r>
          </a:p>
        </p:txBody>
      </p:sp>
      <p:sp>
        <p:nvSpPr>
          <p:cNvPr id="31" name="TextBox 31"/>
          <p:cNvSpPr txBox="1"/>
          <p:nvPr/>
        </p:nvSpPr>
        <p:spPr>
          <a:xfrm>
            <a:off x="5674344" y="1289083"/>
            <a:ext cx="332866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Trace Table</a:t>
            </a:r>
          </a:p>
        </p:txBody>
      </p:sp>
      <p:sp>
        <p:nvSpPr>
          <p:cNvPr id="32" name="TextBox 32"/>
          <p:cNvSpPr txBox="1"/>
          <p:nvPr/>
        </p:nvSpPr>
        <p:spPr>
          <a:xfrm>
            <a:off x="1260304" y="3641467"/>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IN</a:t>
            </a:r>
          </a:p>
        </p:txBody>
      </p:sp>
      <p:sp>
        <p:nvSpPr>
          <p:cNvPr id="33" name="TextBox 33"/>
          <p:cNvSpPr txBox="1"/>
          <p:nvPr/>
        </p:nvSpPr>
        <p:spPr>
          <a:xfrm>
            <a:off x="1280626" y="4305023"/>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STO 900</a:t>
            </a:r>
          </a:p>
        </p:txBody>
      </p:sp>
      <p:sp>
        <p:nvSpPr>
          <p:cNvPr id="34" name="TextBox 34"/>
          <p:cNvSpPr txBox="1"/>
          <p:nvPr/>
        </p:nvSpPr>
        <p:spPr>
          <a:xfrm>
            <a:off x="1280626" y="4955750"/>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IN</a:t>
            </a:r>
          </a:p>
        </p:txBody>
      </p:sp>
      <p:sp>
        <p:nvSpPr>
          <p:cNvPr id="35" name="TextBox 35"/>
          <p:cNvSpPr txBox="1"/>
          <p:nvPr/>
        </p:nvSpPr>
        <p:spPr>
          <a:xfrm>
            <a:off x="1250143" y="6902589"/>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ADD 900</a:t>
            </a:r>
          </a:p>
        </p:txBody>
      </p:sp>
      <p:sp>
        <p:nvSpPr>
          <p:cNvPr id="36" name="TextBox 36"/>
          <p:cNvSpPr txBox="1"/>
          <p:nvPr/>
        </p:nvSpPr>
        <p:spPr>
          <a:xfrm>
            <a:off x="1260304" y="8202816"/>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ADD #100</a:t>
            </a:r>
          </a:p>
        </p:txBody>
      </p:sp>
      <p:sp>
        <p:nvSpPr>
          <p:cNvPr id="37" name="TextBox 37"/>
          <p:cNvSpPr txBox="1"/>
          <p:nvPr/>
        </p:nvSpPr>
        <p:spPr>
          <a:xfrm>
            <a:off x="1260304" y="8871192"/>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OUT</a:t>
            </a:r>
          </a:p>
        </p:txBody>
      </p:sp>
      <p:sp>
        <p:nvSpPr>
          <p:cNvPr id="38" name="TextBox 38"/>
          <p:cNvSpPr txBox="1"/>
          <p:nvPr/>
        </p:nvSpPr>
        <p:spPr>
          <a:xfrm>
            <a:off x="1270465" y="9524807"/>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END</a:t>
            </a:r>
          </a:p>
        </p:txBody>
      </p:sp>
      <p:sp>
        <p:nvSpPr>
          <p:cNvPr id="39" name="TextBox 39"/>
          <p:cNvSpPr txBox="1"/>
          <p:nvPr/>
        </p:nvSpPr>
        <p:spPr>
          <a:xfrm>
            <a:off x="568085" y="2076894"/>
            <a:ext cx="3471589" cy="1396788"/>
          </a:xfrm>
          <a:prstGeom prst="rect">
            <a:avLst/>
          </a:prstGeom>
        </p:spPr>
        <p:txBody>
          <a:bodyPr lIns="0" tIns="0" rIns="0" bIns="0" rtlCol="0" anchor="t">
            <a:spAutoFit/>
          </a:bodyPr>
          <a:lstStyle/>
          <a:p>
            <a:pPr algn="l">
              <a:lnSpc>
                <a:spcPts val="2815"/>
              </a:lnSpc>
            </a:pPr>
            <a:r>
              <a:rPr lang="en-US" sz="2011">
                <a:solidFill>
                  <a:srgbClr val="000000"/>
                </a:solidFill>
                <a:latin typeface="Alatsi"/>
                <a:ea typeface="Alatsi"/>
                <a:cs typeface="Alatsi"/>
                <a:sym typeface="Alatsi"/>
              </a:rPr>
              <a:t>The program will sum the three numbers (75, 92, 87) input by users, and add the result by 100 before outputting it. </a:t>
            </a:r>
          </a:p>
        </p:txBody>
      </p:sp>
      <p:sp>
        <p:nvSpPr>
          <p:cNvPr id="40" name="TextBox 40"/>
          <p:cNvSpPr txBox="1"/>
          <p:nvPr/>
        </p:nvSpPr>
        <p:spPr>
          <a:xfrm>
            <a:off x="5674344" y="2076894"/>
            <a:ext cx="11584956"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Trace the content stored by the ACC and the memory location at each stage of the program.</a:t>
            </a:r>
          </a:p>
        </p:txBody>
      </p:sp>
      <p:sp>
        <p:nvSpPr>
          <p:cNvPr id="41" name="TextBox 41"/>
          <p:cNvSpPr txBox="1"/>
          <p:nvPr/>
        </p:nvSpPr>
        <p:spPr>
          <a:xfrm>
            <a:off x="6324971" y="2879913"/>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Accumulator</a:t>
            </a:r>
          </a:p>
        </p:txBody>
      </p:sp>
      <p:sp>
        <p:nvSpPr>
          <p:cNvPr id="42" name="TextBox 42"/>
          <p:cNvSpPr txBox="1"/>
          <p:nvPr/>
        </p:nvSpPr>
        <p:spPr>
          <a:xfrm>
            <a:off x="8825082" y="2759593"/>
            <a:ext cx="1703465" cy="673577"/>
          </a:xfrm>
          <a:prstGeom prst="rect">
            <a:avLst/>
          </a:prstGeom>
        </p:spPr>
        <p:txBody>
          <a:bodyPr lIns="0" tIns="0" rIns="0" bIns="0" rtlCol="0" anchor="t">
            <a:spAutoFit/>
          </a:bodyPr>
          <a:lstStyle/>
          <a:p>
            <a:pPr algn="ctr">
              <a:lnSpc>
                <a:spcPts val="2771"/>
              </a:lnSpc>
            </a:pPr>
            <a:r>
              <a:rPr lang="en-US" sz="1979">
                <a:solidFill>
                  <a:srgbClr val="000000"/>
                </a:solidFill>
                <a:latin typeface="Alatsi"/>
                <a:ea typeface="Alatsi"/>
                <a:cs typeface="Alatsi"/>
                <a:sym typeface="Alatsi"/>
              </a:rPr>
              <a:t>Memory Location 900</a:t>
            </a:r>
          </a:p>
        </p:txBody>
      </p:sp>
      <p:grpSp>
        <p:nvGrpSpPr>
          <p:cNvPr id="43" name="Group 43"/>
          <p:cNvGrpSpPr/>
          <p:nvPr/>
        </p:nvGrpSpPr>
        <p:grpSpPr>
          <a:xfrm>
            <a:off x="564258" y="5567927"/>
            <a:ext cx="3075145" cy="565038"/>
            <a:chOff x="0" y="0"/>
            <a:chExt cx="1080333" cy="198504"/>
          </a:xfrm>
        </p:grpSpPr>
        <p:sp>
          <p:nvSpPr>
            <p:cNvPr id="44" name="Freeform 44"/>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45" name="TextBox 45"/>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sp>
        <p:nvSpPr>
          <p:cNvPr id="46" name="TextBox 46"/>
          <p:cNvSpPr txBox="1"/>
          <p:nvPr/>
        </p:nvSpPr>
        <p:spPr>
          <a:xfrm>
            <a:off x="1300947" y="5602362"/>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STO 901</a:t>
            </a:r>
          </a:p>
        </p:txBody>
      </p:sp>
      <p:grpSp>
        <p:nvGrpSpPr>
          <p:cNvPr id="47" name="Group 47"/>
          <p:cNvGrpSpPr/>
          <p:nvPr/>
        </p:nvGrpSpPr>
        <p:grpSpPr>
          <a:xfrm>
            <a:off x="543936" y="6221542"/>
            <a:ext cx="3075145" cy="565038"/>
            <a:chOff x="0" y="0"/>
            <a:chExt cx="1080333" cy="198504"/>
          </a:xfrm>
        </p:grpSpPr>
        <p:sp>
          <p:nvSpPr>
            <p:cNvPr id="48" name="Freeform 48"/>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49" name="TextBox 49"/>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sp>
        <p:nvSpPr>
          <p:cNvPr id="50" name="TextBox 50"/>
          <p:cNvSpPr txBox="1"/>
          <p:nvPr/>
        </p:nvSpPr>
        <p:spPr>
          <a:xfrm>
            <a:off x="1280626" y="6255977"/>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IN</a:t>
            </a:r>
          </a:p>
        </p:txBody>
      </p:sp>
      <p:grpSp>
        <p:nvGrpSpPr>
          <p:cNvPr id="51" name="Group 51"/>
          <p:cNvGrpSpPr/>
          <p:nvPr/>
        </p:nvGrpSpPr>
        <p:grpSpPr>
          <a:xfrm>
            <a:off x="513454" y="7497051"/>
            <a:ext cx="3075145" cy="565038"/>
            <a:chOff x="0" y="0"/>
            <a:chExt cx="1080333" cy="198504"/>
          </a:xfrm>
        </p:grpSpPr>
        <p:sp>
          <p:nvSpPr>
            <p:cNvPr id="52" name="Freeform 52"/>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53" name="TextBox 53"/>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sp>
        <p:nvSpPr>
          <p:cNvPr id="54" name="TextBox 54"/>
          <p:cNvSpPr txBox="1"/>
          <p:nvPr/>
        </p:nvSpPr>
        <p:spPr>
          <a:xfrm>
            <a:off x="1250143" y="7531486"/>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ADD 901</a:t>
            </a:r>
          </a:p>
        </p:txBody>
      </p:sp>
      <p:sp>
        <p:nvSpPr>
          <p:cNvPr id="55" name="TextBox 55"/>
          <p:cNvSpPr txBox="1"/>
          <p:nvPr/>
        </p:nvSpPr>
        <p:spPr>
          <a:xfrm>
            <a:off x="11302836" y="2751266"/>
            <a:ext cx="1623346" cy="690230"/>
          </a:xfrm>
          <a:prstGeom prst="rect">
            <a:avLst/>
          </a:prstGeom>
        </p:spPr>
        <p:txBody>
          <a:bodyPr lIns="0" tIns="0" rIns="0" bIns="0" rtlCol="0" anchor="t">
            <a:spAutoFit/>
          </a:bodyPr>
          <a:lstStyle/>
          <a:p>
            <a:pPr algn="ctr">
              <a:lnSpc>
                <a:spcPts val="2774"/>
              </a:lnSpc>
            </a:pPr>
            <a:r>
              <a:rPr lang="en-US" sz="1982">
                <a:solidFill>
                  <a:srgbClr val="000000"/>
                </a:solidFill>
                <a:latin typeface="Alatsi"/>
                <a:ea typeface="Alatsi"/>
                <a:cs typeface="Alatsi"/>
                <a:sym typeface="Alatsi"/>
              </a:rPr>
              <a:t>Memory Location 901</a:t>
            </a:r>
          </a:p>
        </p:txBody>
      </p:sp>
      <p:sp>
        <p:nvSpPr>
          <p:cNvPr id="56" name="TextBox 56"/>
          <p:cNvSpPr txBox="1"/>
          <p:nvPr/>
        </p:nvSpPr>
        <p:spPr>
          <a:xfrm>
            <a:off x="13602456" y="2879913"/>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Output</a:t>
            </a:r>
          </a:p>
        </p:txBody>
      </p:sp>
      <p:sp>
        <p:nvSpPr>
          <p:cNvPr id="57" name="TextBox 57"/>
          <p:cNvSpPr txBox="1"/>
          <p:nvPr/>
        </p:nvSpPr>
        <p:spPr>
          <a:xfrm>
            <a:off x="6324971" y="3712900"/>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75</a:t>
            </a:r>
          </a:p>
        </p:txBody>
      </p:sp>
      <p:sp>
        <p:nvSpPr>
          <p:cNvPr id="58" name="TextBox 58"/>
          <p:cNvSpPr txBox="1"/>
          <p:nvPr/>
        </p:nvSpPr>
        <p:spPr>
          <a:xfrm>
            <a:off x="8663108" y="4412213"/>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75</a:t>
            </a:r>
          </a:p>
        </p:txBody>
      </p:sp>
      <p:sp>
        <p:nvSpPr>
          <p:cNvPr id="59" name="TextBox 59"/>
          <p:cNvSpPr txBox="1"/>
          <p:nvPr/>
        </p:nvSpPr>
        <p:spPr>
          <a:xfrm>
            <a:off x="6324971" y="5250834"/>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92</a:t>
            </a:r>
          </a:p>
        </p:txBody>
      </p:sp>
      <p:sp>
        <p:nvSpPr>
          <p:cNvPr id="60" name="TextBox 60"/>
          <p:cNvSpPr txBox="1"/>
          <p:nvPr/>
        </p:nvSpPr>
        <p:spPr>
          <a:xfrm>
            <a:off x="11100803" y="5986023"/>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92</a:t>
            </a:r>
          </a:p>
        </p:txBody>
      </p:sp>
      <p:sp>
        <p:nvSpPr>
          <p:cNvPr id="61" name="TextBox 61"/>
          <p:cNvSpPr txBox="1"/>
          <p:nvPr/>
        </p:nvSpPr>
        <p:spPr>
          <a:xfrm>
            <a:off x="6324971" y="6788672"/>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87</a:t>
            </a:r>
          </a:p>
        </p:txBody>
      </p:sp>
      <p:sp>
        <p:nvSpPr>
          <p:cNvPr id="62" name="TextBox 62"/>
          <p:cNvSpPr txBox="1"/>
          <p:nvPr/>
        </p:nvSpPr>
        <p:spPr>
          <a:xfrm>
            <a:off x="6324971" y="7535934"/>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162</a:t>
            </a:r>
          </a:p>
        </p:txBody>
      </p:sp>
    </p:spTree>
  </p:cSld>
  <p:clrMapOvr>
    <a:masterClrMapping/>
  </p:clrMapOvr>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523615" y="3607032"/>
            <a:ext cx="3075145" cy="565038"/>
            <a:chOff x="0" y="0"/>
            <a:chExt cx="1080333" cy="198504"/>
          </a:xfrm>
        </p:grpSpPr>
        <p:sp>
          <p:nvSpPr>
            <p:cNvPr id="8" name="Freeform 8"/>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9" name="TextBox 9"/>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543936" y="4270588"/>
            <a:ext cx="3075145" cy="565038"/>
            <a:chOff x="0" y="0"/>
            <a:chExt cx="1080333" cy="198504"/>
          </a:xfrm>
        </p:grpSpPr>
        <p:sp>
          <p:nvSpPr>
            <p:cNvPr id="11" name="Freeform 11"/>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2" name="TextBox 12"/>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543936" y="4921315"/>
            <a:ext cx="3075145" cy="565038"/>
            <a:chOff x="0" y="0"/>
            <a:chExt cx="1080333" cy="198504"/>
          </a:xfrm>
        </p:grpSpPr>
        <p:sp>
          <p:nvSpPr>
            <p:cNvPr id="14" name="Freeform 14"/>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5" name="TextBox 15"/>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6" name="Group 16"/>
          <p:cNvGrpSpPr/>
          <p:nvPr/>
        </p:nvGrpSpPr>
        <p:grpSpPr>
          <a:xfrm>
            <a:off x="513454" y="6868154"/>
            <a:ext cx="3075145" cy="565038"/>
            <a:chOff x="0" y="0"/>
            <a:chExt cx="1080333" cy="198504"/>
          </a:xfrm>
        </p:grpSpPr>
        <p:sp>
          <p:nvSpPr>
            <p:cNvPr id="17" name="Freeform 17"/>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8" name="TextBox 18"/>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9" name="Group 19"/>
          <p:cNvGrpSpPr/>
          <p:nvPr/>
        </p:nvGrpSpPr>
        <p:grpSpPr>
          <a:xfrm>
            <a:off x="523615" y="8168381"/>
            <a:ext cx="3075145" cy="565038"/>
            <a:chOff x="0" y="0"/>
            <a:chExt cx="1080333" cy="198504"/>
          </a:xfrm>
        </p:grpSpPr>
        <p:sp>
          <p:nvSpPr>
            <p:cNvPr id="20" name="Freeform 20"/>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21" name="TextBox 21"/>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22" name="Group 22"/>
          <p:cNvGrpSpPr/>
          <p:nvPr/>
        </p:nvGrpSpPr>
        <p:grpSpPr>
          <a:xfrm>
            <a:off x="523615" y="8836757"/>
            <a:ext cx="3075145" cy="565038"/>
            <a:chOff x="0" y="0"/>
            <a:chExt cx="1080333" cy="198504"/>
          </a:xfrm>
        </p:grpSpPr>
        <p:sp>
          <p:nvSpPr>
            <p:cNvPr id="23" name="Freeform 23"/>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24" name="TextBox 24"/>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25" name="Group 25"/>
          <p:cNvGrpSpPr/>
          <p:nvPr/>
        </p:nvGrpSpPr>
        <p:grpSpPr>
          <a:xfrm>
            <a:off x="533776" y="9490372"/>
            <a:ext cx="3075145" cy="565038"/>
            <a:chOff x="0" y="0"/>
            <a:chExt cx="1080333" cy="198504"/>
          </a:xfrm>
        </p:grpSpPr>
        <p:sp>
          <p:nvSpPr>
            <p:cNvPr id="26" name="Freeform 26"/>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27" name="TextBox 27"/>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aphicFrame>
        <p:nvGraphicFramePr>
          <p:cNvPr id="28" name="Table 28"/>
          <p:cNvGraphicFramePr>
            <a:graphicFrameLocks noGrp="1"/>
          </p:cNvGraphicFramePr>
          <p:nvPr/>
        </p:nvGraphicFramePr>
        <p:xfrm>
          <a:off x="6175819" y="2748711"/>
          <a:ext cx="9544918" cy="6853920"/>
        </p:xfrm>
        <a:graphic>
          <a:graphicData uri="http://schemas.openxmlformats.org/drawingml/2006/table">
            <a:tbl>
              <a:tblPr/>
              <a:tblGrid>
                <a:gridCol w="2386230">
                  <a:extLst>
                    <a:ext uri="{9D8B030D-6E8A-4147-A177-3AD203B41FA5}">
                      <a16:colId xmlns:a16="http://schemas.microsoft.com/office/drawing/2014/main" val="20000"/>
                    </a:ext>
                  </a:extLst>
                </a:gridCol>
                <a:gridCol w="2386230">
                  <a:extLst>
                    <a:ext uri="{9D8B030D-6E8A-4147-A177-3AD203B41FA5}">
                      <a16:colId xmlns:a16="http://schemas.microsoft.com/office/drawing/2014/main" val="20001"/>
                    </a:ext>
                  </a:extLst>
                </a:gridCol>
                <a:gridCol w="2386230">
                  <a:extLst>
                    <a:ext uri="{9D8B030D-6E8A-4147-A177-3AD203B41FA5}">
                      <a16:colId xmlns:a16="http://schemas.microsoft.com/office/drawing/2014/main" val="20002"/>
                    </a:ext>
                  </a:extLst>
                </a:gridCol>
                <a:gridCol w="2386230">
                  <a:extLst>
                    <a:ext uri="{9D8B030D-6E8A-4147-A177-3AD203B41FA5}">
                      <a16:colId xmlns:a16="http://schemas.microsoft.com/office/drawing/2014/main" val="20003"/>
                    </a:ext>
                  </a:extLst>
                </a:gridCol>
              </a:tblGrid>
              <a:tr h="913044">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7"/>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8"/>
                  </a:ext>
                </a:extLst>
              </a:tr>
            </a:tbl>
          </a:graphicData>
        </a:graphic>
      </p:graphicFrame>
      <p:sp>
        <p:nvSpPr>
          <p:cNvPr id="29" name="TextBox 29"/>
          <p:cNvSpPr txBox="1"/>
          <p:nvPr/>
        </p:nvSpPr>
        <p:spPr>
          <a:xfrm>
            <a:off x="829113" y="246316"/>
            <a:ext cx="7700670" cy="536068"/>
          </a:xfrm>
          <a:prstGeom prst="rect">
            <a:avLst/>
          </a:prstGeom>
        </p:spPr>
        <p:txBody>
          <a:bodyPr lIns="0" tIns="0" rIns="0" bIns="0" rtlCol="0" anchor="t">
            <a:spAutoFit/>
          </a:bodyPr>
          <a:lstStyle/>
          <a:p>
            <a:pPr marL="0" lvl="0" indent="0" algn="l">
              <a:lnSpc>
                <a:spcPts val="3982"/>
              </a:lnSpc>
              <a:spcBef>
                <a:spcPct val="0"/>
              </a:spcBef>
            </a:pPr>
            <a:r>
              <a:rPr lang="en-US" sz="3555" b="1" spc="-106">
                <a:solidFill>
                  <a:srgbClr val="FF1495"/>
                </a:solidFill>
                <a:latin typeface="Poppins Bold"/>
                <a:ea typeface="Poppins Bold"/>
                <a:cs typeface="Poppins Bold"/>
                <a:sym typeface="Poppins Bold"/>
              </a:rPr>
              <a:t>6.8 Tracing an assembly language</a:t>
            </a:r>
          </a:p>
        </p:txBody>
      </p:sp>
      <p:sp>
        <p:nvSpPr>
          <p:cNvPr id="30" name="TextBox 30"/>
          <p:cNvSpPr txBox="1"/>
          <p:nvPr/>
        </p:nvSpPr>
        <p:spPr>
          <a:xfrm>
            <a:off x="513454" y="1397510"/>
            <a:ext cx="332866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Program</a:t>
            </a:r>
          </a:p>
        </p:txBody>
      </p:sp>
      <p:sp>
        <p:nvSpPr>
          <p:cNvPr id="31" name="TextBox 31"/>
          <p:cNvSpPr txBox="1"/>
          <p:nvPr/>
        </p:nvSpPr>
        <p:spPr>
          <a:xfrm>
            <a:off x="5674344" y="1289083"/>
            <a:ext cx="332866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Trace Table</a:t>
            </a:r>
          </a:p>
        </p:txBody>
      </p:sp>
      <p:sp>
        <p:nvSpPr>
          <p:cNvPr id="32" name="TextBox 32"/>
          <p:cNvSpPr txBox="1"/>
          <p:nvPr/>
        </p:nvSpPr>
        <p:spPr>
          <a:xfrm>
            <a:off x="1260304" y="3641467"/>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IN</a:t>
            </a:r>
          </a:p>
        </p:txBody>
      </p:sp>
      <p:sp>
        <p:nvSpPr>
          <p:cNvPr id="33" name="TextBox 33"/>
          <p:cNvSpPr txBox="1"/>
          <p:nvPr/>
        </p:nvSpPr>
        <p:spPr>
          <a:xfrm>
            <a:off x="1280626" y="4305023"/>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STO 900</a:t>
            </a:r>
          </a:p>
        </p:txBody>
      </p:sp>
      <p:sp>
        <p:nvSpPr>
          <p:cNvPr id="34" name="TextBox 34"/>
          <p:cNvSpPr txBox="1"/>
          <p:nvPr/>
        </p:nvSpPr>
        <p:spPr>
          <a:xfrm>
            <a:off x="1280626" y="4955750"/>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IN</a:t>
            </a:r>
          </a:p>
        </p:txBody>
      </p:sp>
      <p:sp>
        <p:nvSpPr>
          <p:cNvPr id="35" name="TextBox 35"/>
          <p:cNvSpPr txBox="1"/>
          <p:nvPr/>
        </p:nvSpPr>
        <p:spPr>
          <a:xfrm>
            <a:off x="1250143" y="6902589"/>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ADD 900</a:t>
            </a:r>
          </a:p>
        </p:txBody>
      </p:sp>
      <p:sp>
        <p:nvSpPr>
          <p:cNvPr id="36" name="TextBox 36"/>
          <p:cNvSpPr txBox="1"/>
          <p:nvPr/>
        </p:nvSpPr>
        <p:spPr>
          <a:xfrm>
            <a:off x="1260304" y="8202816"/>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ADD #100</a:t>
            </a:r>
          </a:p>
        </p:txBody>
      </p:sp>
      <p:sp>
        <p:nvSpPr>
          <p:cNvPr id="37" name="TextBox 37"/>
          <p:cNvSpPr txBox="1"/>
          <p:nvPr/>
        </p:nvSpPr>
        <p:spPr>
          <a:xfrm>
            <a:off x="1260304" y="8871192"/>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OUT</a:t>
            </a:r>
          </a:p>
        </p:txBody>
      </p:sp>
      <p:sp>
        <p:nvSpPr>
          <p:cNvPr id="38" name="TextBox 38"/>
          <p:cNvSpPr txBox="1"/>
          <p:nvPr/>
        </p:nvSpPr>
        <p:spPr>
          <a:xfrm>
            <a:off x="1270465" y="9524807"/>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END</a:t>
            </a:r>
          </a:p>
        </p:txBody>
      </p:sp>
      <p:sp>
        <p:nvSpPr>
          <p:cNvPr id="39" name="TextBox 39"/>
          <p:cNvSpPr txBox="1"/>
          <p:nvPr/>
        </p:nvSpPr>
        <p:spPr>
          <a:xfrm>
            <a:off x="568085" y="2076894"/>
            <a:ext cx="3471589" cy="1396788"/>
          </a:xfrm>
          <a:prstGeom prst="rect">
            <a:avLst/>
          </a:prstGeom>
        </p:spPr>
        <p:txBody>
          <a:bodyPr lIns="0" tIns="0" rIns="0" bIns="0" rtlCol="0" anchor="t">
            <a:spAutoFit/>
          </a:bodyPr>
          <a:lstStyle/>
          <a:p>
            <a:pPr algn="l">
              <a:lnSpc>
                <a:spcPts val="2815"/>
              </a:lnSpc>
            </a:pPr>
            <a:r>
              <a:rPr lang="en-US" sz="2011">
                <a:solidFill>
                  <a:srgbClr val="000000"/>
                </a:solidFill>
                <a:latin typeface="Alatsi"/>
                <a:ea typeface="Alatsi"/>
                <a:cs typeface="Alatsi"/>
                <a:sym typeface="Alatsi"/>
              </a:rPr>
              <a:t>The program will sum the three numbers (75, 92, 87) input by users, and add the result by 100 before outputting it. </a:t>
            </a:r>
          </a:p>
        </p:txBody>
      </p:sp>
      <p:sp>
        <p:nvSpPr>
          <p:cNvPr id="40" name="TextBox 40"/>
          <p:cNvSpPr txBox="1"/>
          <p:nvPr/>
        </p:nvSpPr>
        <p:spPr>
          <a:xfrm>
            <a:off x="5674344" y="2076894"/>
            <a:ext cx="11584956"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Trace the content stored by the ACC and the memory location at each stage of the program.</a:t>
            </a:r>
          </a:p>
        </p:txBody>
      </p:sp>
      <p:sp>
        <p:nvSpPr>
          <p:cNvPr id="41" name="TextBox 41"/>
          <p:cNvSpPr txBox="1"/>
          <p:nvPr/>
        </p:nvSpPr>
        <p:spPr>
          <a:xfrm>
            <a:off x="6324971" y="2879913"/>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Accumulator</a:t>
            </a:r>
          </a:p>
        </p:txBody>
      </p:sp>
      <p:sp>
        <p:nvSpPr>
          <p:cNvPr id="42" name="TextBox 42"/>
          <p:cNvSpPr txBox="1"/>
          <p:nvPr/>
        </p:nvSpPr>
        <p:spPr>
          <a:xfrm>
            <a:off x="8825082" y="2759593"/>
            <a:ext cx="1703465" cy="673577"/>
          </a:xfrm>
          <a:prstGeom prst="rect">
            <a:avLst/>
          </a:prstGeom>
        </p:spPr>
        <p:txBody>
          <a:bodyPr lIns="0" tIns="0" rIns="0" bIns="0" rtlCol="0" anchor="t">
            <a:spAutoFit/>
          </a:bodyPr>
          <a:lstStyle/>
          <a:p>
            <a:pPr algn="ctr">
              <a:lnSpc>
                <a:spcPts val="2771"/>
              </a:lnSpc>
            </a:pPr>
            <a:r>
              <a:rPr lang="en-US" sz="1979">
                <a:solidFill>
                  <a:srgbClr val="000000"/>
                </a:solidFill>
                <a:latin typeface="Alatsi"/>
                <a:ea typeface="Alatsi"/>
                <a:cs typeface="Alatsi"/>
                <a:sym typeface="Alatsi"/>
              </a:rPr>
              <a:t>Memory Location 900</a:t>
            </a:r>
          </a:p>
        </p:txBody>
      </p:sp>
      <p:grpSp>
        <p:nvGrpSpPr>
          <p:cNvPr id="43" name="Group 43"/>
          <p:cNvGrpSpPr/>
          <p:nvPr/>
        </p:nvGrpSpPr>
        <p:grpSpPr>
          <a:xfrm>
            <a:off x="564258" y="5567927"/>
            <a:ext cx="3075145" cy="565038"/>
            <a:chOff x="0" y="0"/>
            <a:chExt cx="1080333" cy="198504"/>
          </a:xfrm>
        </p:grpSpPr>
        <p:sp>
          <p:nvSpPr>
            <p:cNvPr id="44" name="Freeform 44"/>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45" name="TextBox 45"/>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sp>
        <p:nvSpPr>
          <p:cNvPr id="46" name="TextBox 46"/>
          <p:cNvSpPr txBox="1"/>
          <p:nvPr/>
        </p:nvSpPr>
        <p:spPr>
          <a:xfrm>
            <a:off x="1300947" y="5602362"/>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STO 901</a:t>
            </a:r>
          </a:p>
        </p:txBody>
      </p:sp>
      <p:grpSp>
        <p:nvGrpSpPr>
          <p:cNvPr id="47" name="Group 47"/>
          <p:cNvGrpSpPr/>
          <p:nvPr/>
        </p:nvGrpSpPr>
        <p:grpSpPr>
          <a:xfrm>
            <a:off x="543936" y="6221542"/>
            <a:ext cx="3075145" cy="565038"/>
            <a:chOff x="0" y="0"/>
            <a:chExt cx="1080333" cy="198504"/>
          </a:xfrm>
        </p:grpSpPr>
        <p:sp>
          <p:nvSpPr>
            <p:cNvPr id="48" name="Freeform 48"/>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49" name="TextBox 49"/>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sp>
        <p:nvSpPr>
          <p:cNvPr id="50" name="TextBox 50"/>
          <p:cNvSpPr txBox="1"/>
          <p:nvPr/>
        </p:nvSpPr>
        <p:spPr>
          <a:xfrm>
            <a:off x="1280626" y="6255977"/>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IN</a:t>
            </a:r>
          </a:p>
        </p:txBody>
      </p:sp>
      <p:grpSp>
        <p:nvGrpSpPr>
          <p:cNvPr id="51" name="Group 51"/>
          <p:cNvGrpSpPr/>
          <p:nvPr/>
        </p:nvGrpSpPr>
        <p:grpSpPr>
          <a:xfrm>
            <a:off x="513454" y="7497051"/>
            <a:ext cx="3075145" cy="565038"/>
            <a:chOff x="0" y="0"/>
            <a:chExt cx="1080333" cy="198504"/>
          </a:xfrm>
        </p:grpSpPr>
        <p:sp>
          <p:nvSpPr>
            <p:cNvPr id="52" name="Freeform 52"/>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FF1495"/>
            </a:solidFill>
          </p:spPr>
          <p:txBody>
            <a:bodyPr/>
            <a:lstStyle/>
            <a:p>
              <a:endParaRPr lang="en-PH"/>
            </a:p>
          </p:txBody>
        </p:sp>
        <p:sp>
          <p:nvSpPr>
            <p:cNvPr id="53" name="TextBox 53"/>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sp>
        <p:nvSpPr>
          <p:cNvPr id="54" name="TextBox 54"/>
          <p:cNvSpPr txBox="1"/>
          <p:nvPr/>
        </p:nvSpPr>
        <p:spPr>
          <a:xfrm>
            <a:off x="1250143" y="7531486"/>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ADD 901</a:t>
            </a:r>
          </a:p>
        </p:txBody>
      </p:sp>
      <p:sp>
        <p:nvSpPr>
          <p:cNvPr id="55" name="TextBox 55"/>
          <p:cNvSpPr txBox="1"/>
          <p:nvPr/>
        </p:nvSpPr>
        <p:spPr>
          <a:xfrm>
            <a:off x="11302836" y="2751266"/>
            <a:ext cx="1623346" cy="690230"/>
          </a:xfrm>
          <a:prstGeom prst="rect">
            <a:avLst/>
          </a:prstGeom>
        </p:spPr>
        <p:txBody>
          <a:bodyPr lIns="0" tIns="0" rIns="0" bIns="0" rtlCol="0" anchor="t">
            <a:spAutoFit/>
          </a:bodyPr>
          <a:lstStyle/>
          <a:p>
            <a:pPr algn="ctr">
              <a:lnSpc>
                <a:spcPts val="2774"/>
              </a:lnSpc>
            </a:pPr>
            <a:r>
              <a:rPr lang="en-US" sz="1982">
                <a:solidFill>
                  <a:srgbClr val="000000"/>
                </a:solidFill>
                <a:latin typeface="Alatsi"/>
                <a:ea typeface="Alatsi"/>
                <a:cs typeface="Alatsi"/>
                <a:sym typeface="Alatsi"/>
              </a:rPr>
              <a:t>Memory Location 901</a:t>
            </a:r>
          </a:p>
        </p:txBody>
      </p:sp>
      <p:sp>
        <p:nvSpPr>
          <p:cNvPr id="56" name="TextBox 56"/>
          <p:cNvSpPr txBox="1"/>
          <p:nvPr/>
        </p:nvSpPr>
        <p:spPr>
          <a:xfrm>
            <a:off x="13602456" y="2879913"/>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Output</a:t>
            </a:r>
          </a:p>
        </p:txBody>
      </p:sp>
      <p:sp>
        <p:nvSpPr>
          <p:cNvPr id="57" name="TextBox 57"/>
          <p:cNvSpPr txBox="1"/>
          <p:nvPr/>
        </p:nvSpPr>
        <p:spPr>
          <a:xfrm>
            <a:off x="6324971" y="3712900"/>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75</a:t>
            </a:r>
          </a:p>
        </p:txBody>
      </p:sp>
      <p:sp>
        <p:nvSpPr>
          <p:cNvPr id="58" name="TextBox 58"/>
          <p:cNvSpPr txBox="1"/>
          <p:nvPr/>
        </p:nvSpPr>
        <p:spPr>
          <a:xfrm>
            <a:off x="8663108" y="4412213"/>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75</a:t>
            </a:r>
          </a:p>
        </p:txBody>
      </p:sp>
      <p:sp>
        <p:nvSpPr>
          <p:cNvPr id="59" name="TextBox 59"/>
          <p:cNvSpPr txBox="1"/>
          <p:nvPr/>
        </p:nvSpPr>
        <p:spPr>
          <a:xfrm>
            <a:off x="6324971" y="5250834"/>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92</a:t>
            </a:r>
          </a:p>
        </p:txBody>
      </p:sp>
      <p:sp>
        <p:nvSpPr>
          <p:cNvPr id="60" name="TextBox 60"/>
          <p:cNvSpPr txBox="1"/>
          <p:nvPr/>
        </p:nvSpPr>
        <p:spPr>
          <a:xfrm>
            <a:off x="11100803" y="5986023"/>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92</a:t>
            </a:r>
          </a:p>
        </p:txBody>
      </p:sp>
      <p:sp>
        <p:nvSpPr>
          <p:cNvPr id="61" name="TextBox 61"/>
          <p:cNvSpPr txBox="1"/>
          <p:nvPr/>
        </p:nvSpPr>
        <p:spPr>
          <a:xfrm>
            <a:off x="6324971" y="6788672"/>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87</a:t>
            </a:r>
          </a:p>
        </p:txBody>
      </p:sp>
      <p:sp>
        <p:nvSpPr>
          <p:cNvPr id="62" name="TextBox 62"/>
          <p:cNvSpPr txBox="1"/>
          <p:nvPr/>
        </p:nvSpPr>
        <p:spPr>
          <a:xfrm>
            <a:off x="6324971" y="7535934"/>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162</a:t>
            </a:r>
          </a:p>
        </p:txBody>
      </p:sp>
      <p:sp>
        <p:nvSpPr>
          <p:cNvPr id="63" name="TextBox 63"/>
          <p:cNvSpPr txBox="1"/>
          <p:nvPr/>
        </p:nvSpPr>
        <p:spPr>
          <a:xfrm>
            <a:off x="6324971" y="8283196"/>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254</a:t>
            </a:r>
          </a:p>
        </p:txBody>
      </p:sp>
    </p:spTree>
  </p:cSld>
  <p:clrMapOvr>
    <a:masterClrMapping/>
  </p:clrMapOvr>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523615" y="3607032"/>
            <a:ext cx="3075145" cy="565038"/>
            <a:chOff x="0" y="0"/>
            <a:chExt cx="1080333" cy="198504"/>
          </a:xfrm>
        </p:grpSpPr>
        <p:sp>
          <p:nvSpPr>
            <p:cNvPr id="8" name="Freeform 8"/>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9" name="TextBox 9"/>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543936" y="4270588"/>
            <a:ext cx="3075145" cy="565038"/>
            <a:chOff x="0" y="0"/>
            <a:chExt cx="1080333" cy="198504"/>
          </a:xfrm>
        </p:grpSpPr>
        <p:sp>
          <p:nvSpPr>
            <p:cNvPr id="11" name="Freeform 11"/>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2" name="TextBox 12"/>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543936" y="4921315"/>
            <a:ext cx="3075145" cy="565038"/>
            <a:chOff x="0" y="0"/>
            <a:chExt cx="1080333" cy="198504"/>
          </a:xfrm>
        </p:grpSpPr>
        <p:sp>
          <p:nvSpPr>
            <p:cNvPr id="14" name="Freeform 14"/>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5" name="TextBox 15"/>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6" name="Group 16"/>
          <p:cNvGrpSpPr/>
          <p:nvPr/>
        </p:nvGrpSpPr>
        <p:grpSpPr>
          <a:xfrm>
            <a:off x="513454" y="6868154"/>
            <a:ext cx="3075145" cy="565038"/>
            <a:chOff x="0" y="0"/>
            <a:chExt cx="1080333" cy="198504"/>
          </a:xfrm>
        </p:grpSpPr>
        <p:sp>
          <p:nvSpPr>
            <p:cNvPr id="17" name="Freeform 17"/>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8" name="TextBox 18"/>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9" name="Group 19"/>
          <p:cNvGrpSpPr/>
          <p:nvPr/>
        </p:nvGrpSpPr>
        <p:grpSpPr>
          <a:xfrm>
            <a:off x="523615" y="8168381"/>
            <a:ext cx="3075145" cy="565038"/>
            <a:chOff x="0" y="0"/>
            <a:chExt cx="1080333" cy="198504"/>
          </a:xfrm>
        </p:grpSpPr>
        <p:sp>
          <p:nvSpPr>
            <p:cNvPr id="20" name="Freeform 20"/>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FF0099"/>
            </a:solidFill>
          </p:spPr>
          <p:txBody>
            <a:bodyPr/>
            <a:lstStyle/>
            <a:p>
              <a:endParaRPr lang="en-PH"/>
            </a:p>
          </p:txBody>
        </p:sp>
        <p:sp>
          <p:nvSpPr>
            <p:cNvPr id="21" name="TextBox 21"/>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22" name="Group 22"/>
          <p:cNvGrpSpPr/>
          <p:nvPr/>
        </p:nvGrpSpPr>
        <p:grpSpPr>
          <a:xfrm>
            <a:off x="523615" y="8836757"/>
            <a:ext cx="3075145" cy="565038"/>
            <a:chOff x="0" y="0"/>
            <a:chExt cx="1080333" cy="198504"/>
          </a:xfrm>
        </p:grpSpPr>
        <p:sp>
          <p:nvSpPr>
            <p:cNvPr id="23" name="Freeform 23"/>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24" name="TextBox 24"/>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25" name="Group 25"/>
          <p:cNvGrpSpPr/>
          <p:nvPr/>
        </p:nvGrpSpPr>
        <p:grpSpPr>
          <a:xfrm>
            <a:off x="533776" y="9490372"/>
            <a:ext cx="3075145" cy="565038"/>
            <a:chOff x="0" y="0"/>
            <a:chExt cx="1080333" cy="198504"/>
          </a:xfrm>
        </p:grpSpPr>
        <p:sp>
          <p:nvSpPr>
            <p:cNvPr id="26" name="Freeform 26"/>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27" name="TextBox 27"/>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aphicFrame>
        <p:nvGraphicFramePr>
          <p:cNvPr id="28" name="Table 28"/>
          <p:cNvGraphicFramePr>
            <a:graphicFrameLocks noGrp="1"/>
          </p:cNvGraphicFramePr>
          <p:nvPr/>
        </p:nvGraphicFramePr>
        <p:xfrm>
          <a:off x="6175819" y="2748711"/>
          <a:ext cx="9544918" cy="6853920"/>
        </p:xfrm>
        <a:graphic>
          <a:graphicData uri="http://schemas.openxmlformats.org/drawingml/2006/table">
            <a:tbl>
              <a:tblPr/>
              <a:tblGrid>
                <a:gridCol w="2386230">
                  <a:extLst>
                    <a:ext uri="{9D8B030D-6E8A-4147-A177-3AD203B41FA5}">
                      <a16:colId xmlns:a16="http://schemas.microsoft.com/office/drawing/2014/main" val="20000"/>
                    </a:ext>
                  </a:extLst>
                </a:gridCol>
                <a:gridCol w="2386230">
                  <a:extLst>
                    <a:ext uri="{9D8B030D-6E8A-4147-A177-3AD203B41FA5}">
                      <a16:colId xmlns:a16="http://schemas.microsoft.com/office/drawing/2014/main" val="20001"/>
                    </a:ext>
                  </a:extLst>
                </a:gridCol>
                <a:gridCol w="2386230">
                  <a:extLst>
                    <a:ext uri="{9D8B030D-6E8A-4147-A177-3AD203B41FA5}">
                      <a16:colId xmlns:a16="http://schemas.microsoft.com/office/drawing/2014/main" val="20002"/>
                    </a:ext>
                  </a:extLst>
                </a:gridCol>
                <a:gridCol w="2386230">
                  <a:extLst>
                    <a:ext uri="{9D8B030D-6E8A-4147-A177-3AD203B41FA5}">
                      <a16:colId xmlns:a16="http://schemas.microsoft.com/office/drawing/2014/main" val="20003"/>
                    </a:ext>
                  </a:extLst>
                </a:gridCol>
              </a:tblGrid>
              <a:tr h="913044">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7"/>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8"/>
                  </a:ext>
                </a:extLst>
              </a:tr>
            </a:tbl>
          </a:graphicData>
        </a:graphic>
      </p:graphicFrame>
      <p:sp>
        <p:nvSpPr>
          <p:cNvPr id="29" name="TextBox 29"/>
          <p:cNvSpPr txBox="1"/>
          <p:nvPr/>
        </p:nvSpPr>
        <p:spPr>
          <a:xfrm>
            <a:off x="829113" y="246316"/>
            <a:ext cx="7700670" cy="536068"/>
          </a:xfrm>
          <a:prstGeom prst="rect">
            <a:avLst/>
          </a:prstGeom>
        </p:spPr>
        <p:txBody>
          <a:bodyPr lIns="0" tIns="0" rIns="0" bIns="0" rtlCol="0" anchor="t">
            <a:spAutoFit/>
          </a:bodyPr>
          <a:lstStyle/>
          <a:p>
            <a:pPr marL="0" lvl="0" indent="0" algn="l">
              <a:lnSpc>
                <a:spcPts val="3982"/>
              </a:lnSpc>
              <a:spcBef>
                <a:spcPct val="0"/>
              </a:spcBef>
            </a:pPr>
            <a:r>
              <a:rPr lang="en-US" sz="3555" b="1" spc="-106">
                <a:solidFill>
                  <a:srgbClr val="FF1495"/>
                </a:solidFill>
                <a:latin typeface="Poppins Bold"/>
                <a:ea typeface="Poppins Bold"/>
                <a:cs typeface="Poppins Bold"/>
                <a:sym typeface="Poppins Bold"/>
              </a:rPr>
              <a:t>6.8 Tracing an assembly language</a:t>
            </a:r>
          </a:p>
        </p:txBody>
      </p:sp>
      <p:sp>
        <p:nvSpPr>
          <p:cNvPr id="30" name="TextBox 30"/>
          <p:cNvSpPr txBox="1"/>
          <p:nvPr/>
        </p:nvSpPr>
        <p:spPr>
          <a:xfrm>
            <a:off x="513454" y="1397510"/>
            <a:ext cx="332866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Program</a:t>
            </a:r>
          </a:p>
        </p:txBody>
      </p:sp>
      <p:sp>
        <p:nvSpPr>
          <p:cNvPr id="31" name="TextBox 31"/>
          <p:cNvSpPr txBox="1"/>
          <p:nvPr/>
        </p:nvSpPr>
        <p:spPr>
          <a:xfrm>
            <a:off x="5674344" y="1289083"/>
            <a:ext cx="332866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Trace Table</a:t>
            </a:r>
          </a:p>
        </p:txBody>
      </p:sp>
      <p:sp>
        <p:nvSpPr>
          <p:cNvPr id="32" name="TextBox 32"/>
          <p:cNvSpPr txBox="1"/>
          <p:nvPr/>
        </p:nvSpPr>
        <p:spPr>
          <a:xfrm>
            <a:off x="1260304" y="3641467"/>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IN</a:t>
            </a:r>
          </a:p>
        </p:txBody>
      </p:sp>
      <p:sp>
        <p:nvSpPr>
          <p:cNvPr id="33" name="TextBox 33"/>
          <p:cNvSpPr txBox="1"/>
          <p:nvPr/>
        </p:nvSpPr>
        <p:spPr>
          <a:xfrm>
            <a:off x="1280626" y="4305023"/>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STO 900</a:t>
            </a:r>
          </a:p>
        </p:txBody>
      </p:sp>
      <p:sp>
        <p:nvSpPr>
          <p:cNvPr id="34" name="TextBox 34"/>
          <p:cNvSpPr txBox="1"/>
          <p:nvPr/>
        </p:nvSpPr>
        <p:spPr>
          <a:xfrm>
            <a:off x="1280626" y="4955750"/>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IN</a:t>
            </a:r>
          </a:p>
        </p:txBody>
      </p:sp>
      <p:sp>
        <p:nvSpPr>
          <p:cNvPr id="35" name="TextBox 35"/>
          <p:cNvSpPr txBox="1"/>
          <p:nvPr/>
        </p:nvSpPr>
        <p:spPr>
          <a:xfrm>
            <a:off x="1250143" y="6902589"/>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ADD 900</a:t>
            </a:r>
          </a:p>
        </p:txBody>
      </p:sp>
      <p:sp>
        <p:nvSpPr>
          <p:cNvPr id="36" name="TextBox 36"/>
          <p:cNvSpPr txBox="1"/>
          <p:nvPr/>
        </p:nvSpPr>
        <p:spPr>
          <a:xfrm>
            <a:off x="1260304" y="8202816"/>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ADD #100</a:t>
            </a:r>
          </a:p>
        </p:txBody>
      </p:sp>
      <p:sp>
        <p:nvSpPr>
          <p:cNvPr id="37" name="TextBox 37"/>
          <p:cNvSpPr txBox="1"/>
          <p:nvPr/>
        </p:nvSpPr>
        <p:spPr>
          <a:xfrm>
            <a:off x="1260304" y="8871192"/>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OUT</a:t>
            </a:r>
          </a:p>
        </p:txBody>
      </p:sp>
      <p:sp>
        <p:nvSpPr>
          <p:cNvPr id="38" name="TextBox 38"/>
          <p:cNvSpPr txBox="1"/>
          <p:nvPr/>
        </p:nvSpPr>
        <p:spPr>
          <a:xfrm>
            <a:off x="1270465" y="9524807"/>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END</a:t>
            </a:r>
          </a:p>
        </p:txBody>
      </p:sp>
      <p:sp>
        <p:nvSpPr>
          <p:cNvPr id="39" name="TextBox 39"/>
          <p:cNvSpPr txBox="1"/>
          <p:nvPr/>
        </p:nvSpPr>
        <p:spPr>
          <a:xfrm>
            <a:off x="568085" y="2076894"/>
            <a:ext cx="3471589" cy="1396788"/>
          </a:xfrm>
          <a:prstGeom prst="rect">
            <a:avLst/>
          </a:prstGeom>
        </p:spPr>
        <p:txBody>
          <a:bodyPr lIns="0" tIns="0" rIns="0" bIns="0" rtlCol="0" anchor="t">
            <a:spAutoFit/>
          </a:bodyPr>
          <a:lstStyle/>
          <a:p>
            <a:pPr algn="l">
              <a:lnSpc>
                <a:spcPts val="2815"/>
              </a:lnSpc>
            </a:pPr>
            <a:r>
              <a:rPr lang="en-US" sz="2011">
                <a:solidFill>
                  <a:srgbClr val="000000"/>
                </a:solidFill>
                <a:latin typeface="Alatsi"/>
                <a:ea typeface="Alatsi"/>
                <a:cs typeface="Alatsi"/>
                <a:sym typeface="Alatsi"/>
              </a:rPr>
              <a:t>The program will sum the three numbers (75, 92, 87) input by users, and add the result by 100 before outputting it. </a:t>
            </a:r>
          </a:p>
        </p:txBody>
      </p:sp>
      <p:sp>
        <p:nvSpPr>
          <p:cNvPr id="40" name="TextBox 40"/>
          <p:cNvSpPr txBox="1"/>
          <p:nvPr/>
        </p:nvSpPr>
        <p:spPr>
          <a:xfrm>
            <a:off x="5674344" y="2076894"/>
            <a:ext cx="11584956"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Trace the content stored by the ACC and the memory location at each stage of the program.</a:t>
            </a:r>
          </a:p>
        </p:txBody>
      </p:sp>
      <p:sp>
        <p:nvSpPr>
          <p:cNvPr id="41" name="TextBox 41"/>
          <p:cNvSpPr txBox="1"/>
          <p:nvPr/>
        </p:nvSpPr>
        <p:spPr>
          <a:xfrm>
            <a:off x="6324971" y="2879913"/>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Accumulator</a:t>
            </a:r>
          </a:p>
        </p:txBody>
      </p:sp>
      <p:sp>
        <p:nvSpPr>
          <p:cNvPr id="42" name="TextBox 42"/>
          <p:cNvSpPr txBox="1"/>
          <p:nvPr/>
        </p:nvSpPr>
        <p:spPr>
          <a:xfrm>
            <a:off x="8825082" y="2759593"/>
            <a:ext cx="1703465" cy="673577"/>
          </a:xfrm>
          <a:prstGeom prst="rect">
            <a:avLst/>
          </a:prstGeom>
        </p:spPr>
        <p:txBody>
          <a:bodyPr lIns="0" tIns="0" rIns="0" bIns="0" rtlCol="0" anchor="t">
            <a:spAutoFit/>
          </a:bodyPr>
          <a:lstStyle/>
          <a:p>
            <a:pPr algn="ctr">
              <a:lnSpc>
                <a:spcPts val="2771"/>
              </a:lnSpc>
            </a:pPr>
            <a:r>
              <a:rPr lang="en-US" sz="1979">
                <a:solidFill>
                  <a:srgbClr val="000000"/>
                </a:solidFill>
                <a:latin typeface="Alatsi"/>
                <a:ea typeface="Alatsi"/>
                <a:cs typeface="Alatsi"/>
                <a:sym typeface="Alatsi"/>
              </a:rPr>
              <a:t>Memory Location 900</a:t>
            </a:r>
          </a:p>
        </p:txBody>
      </p:sp>
      <p:grpSp>
        <p:nvGrpSpPr>
          <p:cNvPr id="43" name="Group 43"/>
          <p:cNvGrpSpPr/>
          <p:nvPr/>
        </p:nvGrpSpPr>
        <p:grpSpPr>
          <a:xfrm>
            <a:off x="564258" y="5567927"/>
            <a:ext cx="3075145" cy="565038"/>
            <a:chOff x="0" y="0"/>
            <a:chExt cx="1080333" cy="198504"/>
          </a:xfrm>
        </p:grpSpPr>
        <p:sp>
          <p:nvSpPr>
            <p:cNvPr id="44" name="Freeform 44"/>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45" name="TextBox 45"/>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sp>
        <p:nvSpPr>
          <p:cNvPr id="46" name="TextBox 46"/>
          <p:cNvSpPr txBox="1"/>
          <p:nvPr/>
        </p:nvSpPr>
        <p:spPr>
          <a:xfrm>
            <a:off x="1300947" y="5602362"/>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STO 901</a:t>
            </a:r>
          </a:p>
        </p:txBody>
      </p:sp>
      <p:grpSp>
        <p:nvGrpSpPr>
          <p:cNvPr id="47" name="Group 47"/>
          <p:cNvGrpSpPr/>
          <p:nvPr/>
        </p:nvGrpSpPr>
        <p:grpSpPr>
          <a:xfrm>
            <a:off x="543936" y="6221542"/>
            <a:ext cx="3075145" cy="565038"/>
            <a:chOff x="0" y="0"/>
            <a:chExt cx="1080333" cy="198504"/>
          </a:xfrm>
        </p:grpSpPr>
        <p:sp>
          <p:nvSpPr>
            <p:cNvPr id="48" name="Freeform 48"/>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49" name="TextBox 49"/>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sp>
        <p:nvSpPr>
          <p:cNvPr id="50" name="TextBox 50"/>
          <p:cNvSpPr txBox="1"/>
          <p:nvPr/>
        </p:nvSpPr>
        <p:spPr>
          <a:xfrm>
            <a:off x="1280626" y="6255977"/>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IN</a:t>
            </a:r>
          </a:p>
        </p:txBody>
      </p:sp>
      <p:grpSp>
        <p:nvGrpSpPr>
          <p:cNvPr id="51" name="Group 51"/>
          <p:cNvGrpSpPr/>
          <p:nvPr/>
        </p:nvGrpSpPr>
        <p:grpSpPr>
          <a:xfrm>
            <a:off x="513454" y="7497051"/>
            <a:ext cx="3075145" cy="565038"/>
            <a:chOff x="0" y="0"/>
            <a:chExt cx="1080333" cy="198504"/>
          </a:xfrm>
        </p:grpSpPr>
        <p:sp>
          <p:nvSpPr>
            <p:cNvPr id="52" name="Freeform 52"/>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53" name="TextBox 53"/>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sp>
        <p:nvSpPr>
          <p:cNvPr id="54" name="TextBox 54"/>
          <p:cNvSpPr txBox="1"/>
          <p:nvPr/>
        </p:nvSpPr>
        <p:spPr>
          <a:xfrm>
            <a:off x="1250143" y="7531486"/>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ADD 901</a:t>
            </a:r>
          </a:p>
        </p:txBody>
      </p:sp>
      <p:sp>
        <p:nvSpPr>
          <p:cNvPr id="55" name="TextBox 55"/>
          <p:cNvSpPr txBox="1"/>
          <p:nvPr/>
        </p:nvSpPr>
        <p:spPr>
          <a:xfrm>
            <a:off x="11302836" y="2751266"/>
            <a:ext cx="1623346" cy="690230"/>
          </a:xfrm>
          <a:prstGeom prst="rect">
            <a:avLst/>
          </a:prstGeom>
        </p:spPr>
        <p:txBody>
          <a:bodyPr lIns="0" tIns="0" rIns="0" bIns="0" rtlCol="0" anchor="t">
            <a:spAutoFit/>
          </a:bodyPr>
          <a:lstStyle/>
          <a:p>
            <a:pPr algn="ctr">
              <a:lnSpc>
                <a:spcPts val="2774"/>
              </a:lnSpc>
            </a:pPr>
            <a:r>
              <a:rPr lang="en-US" sz="1982">
                <a:solidFill>
                  <a:srgbClr val="000000"/>
                </a:solidFill>
                <a:latin typeface="Alatsi"/>
                <a:ea typeface="Alatsi"/>
                <a:cs typeface="Alatsi"/>
                <a:sym typeface="Alatsi"/>
              </a:rPr>
              <a:t>Memory Location 901</a:t>
            </a:r>
          </a:p>
        </p:txBody>
      </p:sp>
      <p:sp>
        <p:nvSpPr>
          <p:cNvPr id="56" name="TextBox 56"/>
          <p:cNvSpPr txBox="1"/>
          <p:nvPr/>
        </p:nvSpPr>
        <p:spPr>
          <a:xfrm>
            <a:off x="13602456" y="2879913"/>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Output</a:t>
            </a:r>
          </a:p>
        </p:txBody>
      </p:sp>
      <p:sp>
        <p:nvSpPr>
          <p:cNvPr id="57" name="TextBox 57"/>
          <p:cNvSpPr txBox="1"/>
          <p:nvPr/>
        </p:nvSpPr>
        <p:spPr>
          <a:xfrm>
            <a:off x="6324971" y="3712900"/>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75</a:t>
            </a:r>
          </a:p>
        </p:txBody>
      </p:sp>
      <p:sp>
        <p:nvSpPr>
          <p:cNvPr id="58" name="TextBox 58"/>
          <p:cNvSpPr txBox="1"/>
          <p:nvPr/>
        </p:nvSpPr>
        <p:spPr>
          <a:xfrm>
            <a:off x="8663108" y="4412213"/>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75</a:t>
            </a:r>
          </a:p>
        </p:txBody>
      </p:sp>
      <p:sp>
        <p:nvSpPr>
          <p:cNvPr id="59" name="TextBox 59"/>
          <p:cNvSpPr txBox="1"/>
          <p:nvPr/>
        </p:nvSpPr>
        <p:spPr>
          <a:xfrm>
            <a:off x="6324971" y="5250834"/>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92</a:t>
            </a:r>
          </a:p>
        </p:txBody>
      </p:sp>
      <p:sp>
        <p:nvSpPr>
          <p:cNvPr id="60" name="TextBox 60"/>
          <p:cNvSpPr txBox="1"/>
          <p:nvPr/>
        </p:nvSpPr>
        <p:spPr>
          <a:xfrm>
            <a:off x="11100803" y="5986023"/>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92</a:t>
            </a:r>
          </a:p>
        </p:txBody>
      </p:sp>
      <p:sp>
        <p:nvSpPr>
          <p:cNvPr id="61" name="TextBox 61"/>
          <p:cNvSpPr txBox="1"/>
          <p:nvPr/>
        </p:nvSpPr>
        <p:spPr>
          <a:xfrm>
            <a:off x="6324971" y="6788672"/>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87</a:t>
            </a:r>
          </a:p>
        </p:txBody>
      </p:sp>
      <p:sp>
        <p:nvSpPr>
          <p:cNvPr id="62" name="TextBox 62"/>
          <p:cNvSpPr txBox="1"/>
          <p:nvPr/>
        </p:nvSpPr>
        <p:spPr>
          <a:xfrm>
            <a:off x="6324971" y="7535934"/>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162</a:t>
            </a:r>
          </a:p>
        </p:txBody>
      </p:sp>
      <p:sp>
        <p:nvSpPr>
          <p:cNvPr id="63" name="TextBox 63"/>
          <p:cNvSpPr txBox="1"/>
          <p:nvPr/>
        </p:nvSpPr>
        <p:spPr>
          <a:xfrm>
            <a:off x="6324971" y="8283196"/>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254</a:t>
            </a:r>
          </a:p>
        </p:txBody>
      </p:sp>
      <p:sp>
        <p:nvSpPr>
          <p:cNvPr id="64" name="TextBox 64"/>
          <p:cNvSpPr txBox="1"/>
          <p:nvPr/>
        </p:nvSpPr>
        <p:spPr>
          <a:xfrm>
            <a:off x="6324971" y="9071651"/>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354</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sp>
        <p:nvSpPr>
          <p:cNvPr id="3" name="AutoShape 3"/>
          <p:cNvSpPr/>
          <p:nvPr/>
        </p:nvSpPr>
        <p:spPr>
          <a:xfrm>
            <a:off x="13660941" y="4734763"/>
            <a:ext cx="0" cy="538084"/>
          </a:xfrm>
          <a:prstGeom prst="line">
            <a:avLst/>
          </a:prstGeom>
          <a:ln w="66675" cap="rnd">
            <a:solidFill>
              <a:srgbClr val="FF1495"/>
            </a:solidFill>
            <a:prstDash val="solid"/>
            <a:headEnd type="none" w="sm" len="sm"/>
            <a:tailEnd type="arrow" w="med" len="sm"/>
          </a:ln>
        </p:spPr>
        <p:txBody>
          <a:bodyPr/>
          <a:lstStyle/>
          <a:p>
            <a:endParaRPr lang="en-PH"/>
          </a:p>
        </p:txBody>
      </p:sp>
      <p:grpSp>
        <p:nvGrpSpPr>
          <p:cNvPr id="4" name="Group 4"/>
          <p:cNvGrpSpPr/>
          <p:nvPr/>
        </p:nvGrpSpPr>
        <p:grpSpPr>
          <a:xfrm>
            <a:off x="0" y="-36799"/>
            <a:ext cx="9251830" cy="1065499"/>
            <a:chOff x="0" y="0"/>
            <a:chExt cx="3442595" cy="396471"/>
          </a:xfrm>
        </p:grpSpPr>
        <p:sp>
          <p:nvSpPr>
            <p:cNvPr id="5" name="Freeform 5"/>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6" name="Freeform 6"/>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7" name="Freeform 7"/>
          <p:cNvSpPr/>
          <p:nvPr/>
        </p:nvSpPr>
        <p:spPr>
          <a:xfrm>
            <a:off x="743154" y="3083663"/>
            <a:ext cx="7937176" cy="615131"/>
          </a:xfrm>
          <a:custGeom>
            <a:avLst/>
            <a:gdLst/>
            <a:ahLst/>
            <a:cxnLst/>
            <a:rect l="l" t="t" r="r" b="b"/>
            <a:pathLst>
              <a:path w="7937176" h="615131">
                <a:moveTo>
                  <a:pt x="0" y="0"/>
                </a:moveTo>
                <a:lnTo>
                  <a:pt x="7937176" y="0"/>
                </a:lnTo>
                <a:lnTo>
                  <a:pt x="7937176" y="615131"/>
                </a:lnTo>
                <a:lnTo>
                  <a:pt x="0" y="615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8" name="Freeform 8"/>
          <p:cNvSpPr/>
          <p:nvPr/>
        </p:nvSpPr>
        <p:spPr>
          <a:xfrm rot="-10800000">
            <a:off x="743154" y="6491447"/>
            <a:ext cx="7937176" cy="615131"/>
          </a:xfrm>
          <a:custGeom>
            <a:avLst/>
            <a:gdLst/>
            <a:ahLst/>
            <a:cxnLst/>
            <a:rect l="l" t="t" r="r" b="b"/>
            <a:pathLst>
              <a:path w="7937176" h="615131">
                <a:moveTo>
                  <a:pt x="0" y="0"/>
                </a:moveTo>
                <a:lnTo>
                  <a:pt x="7937176" y="0"/>
                </a:lnTo>
                <a:lnTo>
                  <a:pt x="7937176" y="615131"/>
                </a:lnTo>
                <a:lnTo>
                  <a:pt x="0" y="615131"/>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9" name="AutoShape 9"/>
          <p:cNvSpPr/>
          <p:nvPr/>
        </p:nvSpPr>
        <p:spPr>
          <a:xfrm>
            <a:off x="13660941" y="7039535"/>
            <a:ext cx="0" cy="538084"/>
          </a:xfrm>
          <a:prstGeom prst="line">
            <a:avLst/>
          </a:prstGeom>
          <a:ln w="66675" cap="rnd">
            <a:solidFill>
              <a:srgbClr val="FF1495"/>
            </a:solidFill>
            <a:prstDash val="solid"/>
            <a:headEnd type="none" w="sm" len="sm"/>
            <a:tailEnd type="arrow" w="med" len="sm"/>
          </a:ln>
        </p:spPr>
        <p:txBody>
          <a:bodyPr/>
          <a:lstStyle/>
          <a:p>
            <a:endParaRPr lang="en-PH"/>
          </a:p>
        </p:txBody>
      </p:sp>
      <p:grpSp>
        <p:nvGrpSpPr>
          <p:cNvPr id="10" name="Group 10"/>
          <p:cNvGrpSpPr/>
          <p:nvPr/>
        </p:nvGrpSpPr>
        <p:grpSpPr>
          <a:xfrm>
            <a:off x="10833803" y="5425247"/>
            <a:ext cx="5587601" cy="1355173"/>
            <a:chOff x="0" y="0"/>
            <a:chExt cx="1471632" cy="356918"/>
          </a:xfrm>
        </p:grpSpPr>
        <p:sp>
          <p:nvSpPr>
            <p:cNvPr id="11" name="Freeform 11"/>
            <p:cNvSpPr/>
            <p:nvPr/>
          </p:nvSpPr>
          <p:spPr>
            <a:xfrm>
              <a:off x="0" y="0"/>
              <a:ext cx="1471632" cy="356918"/>
            </a:xfrm>
            <a:custGeom>
              <a:avLst/>
              <a:gdLst/>
              <a:ahLst/>
              <a:cxnLst/>
              <a:rect l="l" t="t" r="r" b="b"/>
              <a:pathLst>
                <a:path w="1471632" h="356918">
                  <a:moveTo>
                    <a:pt x="70663" y="0"/>
                  </a:moveTo>
                  <a:lnTo>
                    <a:pt x="1400968" y="0"/>
                  </a:lnTo>
                  <a:cubicBezTo>
                    <a:pt x="1419709" y="0"/>
                    <a:pt x="1437683" y="7445"/>
                    <a:pt x="1450935" y="20697"/>
                  </a:cubicBezTo>
                  <a:cubicBezTo>
                    <a:pt x="1464187" y="33949"/>
                    <a:pt x="1471632" y="51922"/>
                    <a:pt x="1471632" y="70663"/>
                  </a:cubicBezTo>
                  <a:lnTo>
                    <a:pt x="1471632" y="286255"/>
                  </a:lnTo>
                  <a:cubicBezTo>
                    <a:pt x="1471632" y="304996"/>
                    <a:pt x="1464187" y="322969"/>
                    <a:pt x="1450935" y="336221"/>
                  </a:cubicBezTo>
                  <a:cubicBezTo>
                    <a:pt x="1437683" y="349473"/>
                    <a:pt x="1419709" y="356918"/>
                    <a:pt x="1400968" y="356918"/>
                  </a:cubicBezTo>
                  <a:lnTo>
                    <a:pt x="70663" y="356918"/>
                  </a:lnTo>
                  <a:cubicBezTo>
                    <a:pt x="31637" y="356918"/>
                    <a:pt x="0" y="325281"/>
                    <a:pt x="0" y="286255"/>
                  </a:cubicBezTo>
                  <a:lnTo>
                    <a:pt x="0" y="70663"/>
                  </a:lnTo>
                  <a:cubicBezTo>
                    <a:pt x="0" y="51922"/>
                    <a:pt x="7445" y="33949"/>
                    <a:pt x="20697" y="20697"/>
                  </a:cubicBezTo>
                  <a:cubicBezTo>
                    <a:pt x="33949" y="7445"/>
                    <a:pt x="51922" y="0"/>
                    <a:pt x="70663" y="0"/>
                  </a:cubicBezTo>
                  <a:close/>
                </a:path>
              </a:pathLst>
            </a:custGeom>
            <a:solidFill>
              <a:srgbClr val="019D97"/>
            </a:solidFill>
          </p:spPr>
          <p:txBody>
            <a:bodyPr/>
            <a:lstStyle/>
            <a:p>
              <a:endParaRPr lang="en-PH"/>
            </a:p>
          </p:txBody>
        </p:sp>
        <p:sp>
          <p:nvSpPr>
            <p:cNvPr id="12" name="TextBox 12"/>
            <p:cNvSpPr txBox="1"/>
            <p:nvPr/>
          </p:nvSpPr>
          <p:spPr>
            <a:xfrm>
              <a:off x="0" y="-28575"/>
              <a:ext cx="1471632" cy="385493"/>
            </a:xfrm>
            <a:prstGeom prst="rect">
              <a:avLst/>
            </a:prstGeom>
          </p:spPr>
          <p:txBody>
            <a:bodyPr lIns="50800" tIns="50800" rIns="50800" bIns="50800" rtlCol="0" anchor="ctr"/>
            <a:lstStyle/>
            <a:p>
              <a:pPr algn="ctr">
                <a:lnSpc>
                  <a:spcPts val="2595"/>
                </a:lnSpc>
              </a:pPr>
              <a:endParaRPr/>
            </a:p>
          </p:txBody>
        </p:sp>
      </p:grpSp>
      <p:sp>
        <p:nvSpPr>
          <p:cNvPr id="13" name="TextBox 13"/>
          <p:cNvSpPr txBox="1"/>
          <p:nvPr/>
        </p:nvSpPr>
        <p:spPr>
          <a:xfrm>
            <a:off x="743154" y="3769578"/>
            <a:ext cx="7937176" cy="2515172"/>
          </a:xfrm>
          <a:prstGeom prst="rect">
            <a:avLst/>
          </a:prstGeom>
        </p:spPr>
        <p:txBody>
          <a:bodyPr lIns="0" tIns="0" rIns="0" bIns="0" rtlCol="0" anchor="t">
            <a:spAutoFit/>
          </a:bodyPr>
          <a:lstStyle/>
          <a:p>
            <a:pPr algn="ctr">
              <a:lnSpc>
                <a:spcPts val="4060"/>
              </a:lnSpc>
              <a:spcBef>
                <a:spcPct val="0"/>
              </a:spcBef>
            </a:pPr>
            <a:r>
              <a:rPr lang="en-US" sz="2900">
                <a:solidFill>
                  <a:srgbClr val="000000"/>
                </a:solidFill>
                <a:latin typeface="Alatsi"/>
                <a:ea typeface="Alatsi"/>
                <a:cs typeface="Alatsi"/>
                <a:sym typeface="Alatsi"/>
              </a:rPr>
              <a:t>Assembly language is a low-level programming language that uses symbolic instructions to represent the opcodes and operands of a computer's CPU, facilitating human-readable coding closely linked to the hardware.</a:t>
            </a:r>
          </a:p>
        </p:txBody>
      </p:sp>
      <p:grpSp>
        <p:nvGrpSpPr>
          <p:cNvPr id="14" name="Group 14"/>
          <p:cNvGrpSpPr/>
          <p:nvPr/>
        </p:nvGrpSpPr>
        <p:grpSpPr>
          <a:xfrm>
            <a:off x="9500144" y="7450401"/>
            <a:ext cx="8321594" cy="2297298"/>
            <a:chOff x="0" y="0"/>
            <a:chExt cx="11095458" cy="3063064"/>
          </a:xfrm>
        </p:grpSpPr>
        <p:grpSp>
          <p:nvGrpSpPr>
            <p:cNvPr id="15" name="Group 15"/>
            <p:cNvGrpSpPr/>
            <p:nvPr/>
          </p:nvGrpSpPr>
          <p:grpSpPr>
            <a:xfrm>
              <a:off x="0" y="1771717"/>
              <a:ext cx="11095458" cy="1291347"/>
              <a:chOff x="0" y="0"/>
              <a:chExt cx="2070947" cy="241028"/>
            </a:xfrm>
          </p:grpSpPr>
          <p:sp>
            <p:nvSpPr>
              <p:cNvPr id="16" name="Freeform 16"/>
              <p:cNvSpPr/>
              <p:nvPr/>
            </p:nvSpPr>
            <p:spPr>
              <a:xfrm>
                <a:off x="0" y="0"/>
                <a:ext cx="2070947" cy="241028"/>
              </a:xfrm>
              <a:custGeom>
                <a:avLst/>
                <a:gdLst/>
                <a:ahLst/>
                <a:cxnLst/>
                <a:rect l="l" t="t" r="r" b="b"/>
                <a:pathLst>
                  <a:path w="2070947" h="241028">
                    <a:moveTo>
                      <a:pt x="47447" y="0"/>
                    </a:moveTo>
                    <a:lnTo>
                      <a:pt x="2023499" y="0"/>
                    </a:lnTo>
                    <a:cubicBezTo>
                      <a:pt x="2036083" y="0"/>
                      <a:pt x="2048152" y="4999"/>
                      <a:pt x="2057050" y="13897"/>
                    </a:cubicBezTo>
                    <a:cubicBezTo>
                      <a:pt x="2065948" y="22795"/>
                      <a:pt x="2070947" y="34864"/>
                      <a:pt x="2070947" y="47447"/>
                    </a:cubicBezTo>
                    <a:lnTo>
                      <a:pt x="2070947" y="193580"/>
                    </a:lnTo>
                    <a:cubicBezTo>
                      <a:pt x="2070947" y="206164"/>
                      <a:pt x="2065948" y="218232"/>
                      <a:pt x="2057050" y="227131"/>
                    </a:cubicBezTo>
                    <a:cubicBezTo>
                      <a:pt x="2048152" y="236029"/>
                      <a:pt x="2036083" y="241028"/>
                      <a:pt x="2023499" y="241028"/>
                    </a:cubicBezTo>
                    <a:lnTo>
                      <a:pt x="47447" y="241028"/>
                    </a:lnTo>
                    <a:cubicBezTo>
                      <a:pt x="34864" y="241028"/>
                      <a:pt x="22795" y="236029"/>
                      <a:pt x="13897" y="227131"/>
                    </a:cubicBezTo>
                    <a:cubicBezTo>
                      <a:pt x="4999" y="218232"/>
                      <a:pt x="0" y="206164"/>
                      <a:pt x="0" y="193580"/>
                    </a:cubicBezTo>
                    <a:lnTo>
                      <a:pt x="0" y="47447"/>
                    </a:lnTo>
                    <a:cubicBezTo>
                      <a:pt x="0" y="34864"/>
                      <a:pt x="4999" y="22795"/>
                      <a:pt x="13897" y="13897"/>
                    </a:cubicBezTo>
                    <a:cubicBezTo>
                      <a:pt x="22795" y="4999"/>
                      <a:pt x="34864" y="0"/>
                      <a:pt x="47447" y="0"/>
                    </a:cubicBezTo>
                    <a:close/>
                  </a:path>
                </a:pathLst>
              </a:custGeom>
              <a:solidFill>
                <a:srgbClr val="000000"/>
              </a:solidFill>
            </p:spPr>
            <p:txBody>
              <a:bodyPr/>
              <a:lstStyle/>
              <a:p>
                <a:endParaRPr lang="en-PH"/>
              </a:p>
            </p:txBody>
          </p:sp>
          <p:sp>
            <p:nvSpPr>
              <p:cNvPr id="17" name="TextBox 17"/>
              <p:cNvSpPr txBox="1"/>
              <p:nvPr/>
            </p:nvSpPr>
            <p:spPr>
              <a:xfrm>
                <a:off x="0" y="-28575"/>
                <a:ext cx="2070947" cy="269603"/>
              </a:xfrm>
              <a:prstGeom prst="rect">
                <a:avLst/>
              </a:prstGeom>
            </p:spPr>
            <p:txBody>
              <a:bodyPr lIns="50800" tIns="50800" rIns="50800" bIns="50800" rtlCol="0" anchor="ctr"/>
              <a:lstStyle/>
              <a:p>
                <a:pPr algn="ctr">
                  <a:lnSpc>
                    <a:spcPts val="2595"/>
                  </a:lnSpc>
                </a:pPr>
                <a:endParaRPr/>
              </a:p>
            </p:txBody>
          </p:sp>
        </p:grpSp>
        <p:sp>
          <p:nvSpPr>
            <p:cNvPr id="18" name="Freeform 18"/>
            <p:cNvSpPr/>
            <p:nvPr/>
          </p:nvSpPr>
          <p:spPr>
            <a:xfrm>
              <a:off x="349871" y="1885126"/>
              <a:ext cx="712045" cy="1064529"/>
            </a:xfrm>
            <a:custGeom>
              <a:avLst/>
              <a:gdLst/>
              <a:ahLst/>
              <a:cxnLst/>
              <a:rect l="l" t="t" r="r" b="b"/>
              <a:pathLst>
                <a:path w="712045" h="1064529">
                  <a:moveTo>
                    <a:pt x="0" y="0"/>
                  </a:moveTo>
                  <a:lnTo>
                    <a:pt x="712045" y="0"/>
                  </a:lnTo>
                  <a:lnTo>
                    <a:pt x="712045" y="1064529"/>
                  </a:lnTo>
                  <a:lnTo>
                    <a:pt x="0" y="10645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9" name="Freeform 19"/>
            <p:cNvSpPr/>
            <p:nvPr/>
          </p:nvSpPr>
          <p:spPr>
            <a:xfrm rot="5400000">
              <a:off x="2291537" y="-10138"/>
              <a:ext cx="543055" cy="2681754"/>
            </a:xfrm>
            <a:custGeom>
              <a:avLst/>
              <a:gdLst/>
              <a:ahLst/>
              <a:cxnLst/>
              <a:rect l="l" t="t" r="r" b="b"/>
              <a:pathLst>
                <a:path w="543055" h="2681754">
                  <a:moveTo>
                    <a:pt x="0" y="0"/>
                  </a:moveTo>
                  <a:lnTo>
                    <a:pt x="543055" y="0"/>
                  </a:lnTo>
                  <a:lnTo>
                    <a:pt x="543055" y="2681755"/>
                  </a:lnTo>
                  <a:lnTo>
                    <a:pt x="0" y="2681755"/>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0" name="Freeform 20"/>
            <p:cNvSpPr/>
            <p:nvPr/>
          </p:nvSpPr>
          <p:spPr>
            <a:xfrm rot="5400000">
              <a:off x="7440625" y="-1242176"/>
              <a:ext cx="961283" cy="4747076"/>
            </a:xfrm>
            <a:custGeom>
              <a:avLst/>
              <a:gdLst/>
              <a:ahLst/>
              <a:cxnLst/>
              <a:rect l="l" t="t" r="r" b="b"/>
              <a:pathLst>
                <a:path w="961283" h="4747076">
                  <a:moveTo>
                    <a:pt x="0" y="0"/>
                  </a:moveTo>
                  <a:lnTo>
                    <a:pt x="961283" y="0"/>
                  </a:lnTo>
                  <a:lnTo>
                    <a:pt x="961283" y="4747076"/>
                  </a:lnTo>
                  <a:lnTo>
                    <a:pt x="0" y="4747076"/>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21" name="TextBox 21"/>
            <p:cNvSpPr txBox="1"/>
            <p:nvPr/>
          </p:nvSpPr>
          <p:spPr>
            <a:xfrm>
              <a:off x="1428412" y="2028155"/>
              <a:ext cx="9053429" cy="711795"/>
            </a:xfrm>
            <a:prstGeom prst="rect">
              <a:avLst/>
            </a:prstGeom>
          </p:spPr>
          <p:txBody>
            <a:bodyPr lIns="0" tIns="0" rIns="0" bIns="0" rtlCol="0" anchor="t">
              <a:spAutoFit/>
            </a:bodyPr>
            <a:lstStyle/>
            <a:p>
              <a:pPr algn="ctr">
                <a:lnSpc>
                  <a:spcPts val="4444"/>
                </a:lnSpc>
                <a:spcBef>
                  <a:spcPct val="0"/>
                </a:spcBef>
              </a:pPr>
              <a:r>
                <a:rPr lang="en-US" sz="3174">
                  <a:solidFill>
                    <a:srgbClr val="FFFFFF"/>
                  </a:solidFill>
                  <a:latin typeface="Open Sans"/>
                  <a:ea typeface="Open Sans"/>
                  <a:cs typeface="Open Sans"/>
                  <a:sym typeface="Open Sans"/>
                </a:rPr>
                <a:t>10000011            0000000000001100</a:t>
              </a:r>
            </a:p>
          </p:txBody>
        </p:sp>
        <p:sp>
          <p:nvSpPr>
            <p:cNvPr id="22" name="TextBox 22"/>
            <p:cNvSpPr txBox="1"/>
            <p:nvPr/>
          </p:nvSpPr>
          <p:spPr>
            <a:xfrm>
              <a:off x="1427090" y="233126"/>
              <a:ext cx="2271950" cy="651360"/>
            </a:xfrm>
            <a:prstGeom prst="rect">
              <a:avLst/>
            </a:prstGeom>
          </p:spPr>
          <p:txBody>
            <a:bodyPr lIns="0" tIns="0" rIns="0" bIns="0" rtlCol="0" anchor="t">
              <a:spAutoFit/>
            </a:bodyPr>
            <a:lstStyle/>
            <a:p>
              <a:pPr algn="ctr">
                <a:lnSpc>
                  <a:spcPts val="4335"/>
                </a:lnSpc>
              </a:pPr>
              <a:r>
                <a:rPr lang="en-US" sz="2408">
                  <a:solidFill>
                    <a:srgbClr val="2D3240"/>
                  </a:solidFill>
                  <a:latin typeface="Poppins"/>
                  <a:ea typeface="Poppins"/>
                  <a:cs typeface="Poppins"/>
                  <a:sym typeface="Poppins"/>
                </a:rPr>
                <a:t>Opcode</a:t>
              </a:r>
            </a:p>
          </p:txBody>
        </p:sp>
        <p:sp>
          <p:nvSpPr>
            <p:cNvPr id="23" name="TextBox 23"/>
            <p:cNvSpPr txBox="1"/>
            <p:nvPr/>
          </p:nvSpPr>
          <p:spPr>
            <a:xfrm>
              <a:off x="6785292" y="-161925"/>
              <a:ext cx="2271950" cy="651360"/>
            </a:xfrm>
            <a:prstGeom prst="rect">
              <a:avLst/>
            </a:prstGeom>
          </p:spPr>
          <p:txBody>
            <a:bodyPr lIns="0" tIns="0" rIns="0" bIns="0" rtlCol="0" anchor="t">
              <a:spAutoFit/>
            </a:bodyPr>
            <a:lstStyle/>
            <a:p>
              <a:pPr algn="ctr">
                <a:lnSpc>
                  <a:spcPts val="4335"/>
                </a:lnSpc>
              </a:pPr>
              <a:r>
                <a:rPr lang="en-US" sz="2408">
                  <a:solidFill>
                    <a:srgbClr val="2D3240"/>
                  </a:solidFill>
                  <a:latin typeface="Poppins"/>
                  <a:ea typeface="Poppins"/>
                  <a:cs typeface="Poppins"/>
                  <a:sym typeface="Poppins"/>
                </a:rPr>
                <a:t>Operands</a:t>
              </a:r>
            </a:p>
          </p:txBody>
        </p:sp>
      </p:grpSp>
      <p:grpSp>
        <p:nvGrpSpPr>
          <p:cNvPr id="24" name="Group 24"/>
          <p:cNvGrpSpPr/>
          <p:nvPr/>
        </p:nvGrpSpPr>
        <p:grpSpPr>
          <a:xfrm>
            <a:off x="9500144" y="1584941"/>
            <a:ext cx="8321594" cy="2968847"/>
            <a:chOff x="0" y="0"/>
            <a:chExt cx="11095458" cy="3958463"/>
          </a:xfrm>
        </p:grpSpPr>
        <p:grpSp>
          <p:nvGrpSpPr>
            <p:cNvPr id="25" name="Group 25"/>
            <p:cNvGrpSpPr/>
            <p:nvPr/>
          </p:nvGrpSpPr>
          <p:grpSpPr>
            <a:xfrm>
              <a:off x="0" y="0"/>
              <a:ext cx="11095458" cy="3958463"/>
              <a:chOff x="0" y="0"/>
              <a:chExt cx="2070947" cy="738840"/>
            </a:xfrm>
          </p:grpSpPr>
          <p:sp>
            <p:nvSpPr>
              <p:cNvPr id="26" name="Freeform 26"/>
              <p:cNvSpPr/>
              <p:nvPr/>
            </p:nvSpPr>
            <p:spPr>
              <a:xfrm>
                <a:off x="0" y="0"/>
                <a:ext cx="2070947" cy="738840"/>
              </a:xfrm>
              <a:custGeom>
                <a:avLst/>
                <a:gdLst/>
                <a:ahLst/>
                <a:cxnLst/>
                <a:rect l="l" t="t" r="r" b="b"/>
                <a:pathLst>
                  <a:path w="2070947" h="738840">
                    <a:moveTo>
                      <a:pt x="47447" y="0"/>
                    </a:moveTo>
                    <a:lnTo>
                      <a:pt x="2023499" y="0"/>
                    </a:lnTo>
                    <a:cubicBezTo>
                      <a:pt x="2036083" y="0"/>
                      <a:pt x="2048152" y="4999"/>
                      <a:pt x="2057050" y="13897"/>
                    </a:cubicBezTo>
                    <a:cubicBezTo>
                      <a:pt x="2065948" y="22795"/>
                      <a:pt x="2070947" y="34864"/>
                      <a:pt x="2070947" y="47447"/>
                    </a:cubicBezTo>
                    <a:lnTo>
                      <a:pt x="2070947" y="691392"/>
                    </a:lnTo>
                    <a:cubicBezTo>
                      <a:pt x="2070947" y="717597"/>
                      <a:pt x="2049704" y="738840"/>
                      <a:pt x="2023499" y="738840"/>
                    </a:cubicBezTo>
                    <a:lnTo>
                      <a:pt x="47447" y="738840"/>
                    </a:lnTo>
                    <a:cubicBezTo>
                      <a:pt x="34864" y="738840"/>
                      <a:pt x="22795" y="733841"/>
                      <a:pt x="13897" y="724943"/>
                    </a:cubicBezTo>
                    <a:cubicBezTo>
                      <a:pt x="4999" y="716045"/>
                      <a:pt x="0" y="703976"/>
                      <a:pt x="0" y="691392"/>
                    </a:cubicBezTo>
                    <a:lnTo>
                      <a:pt x="0" y="47447"/>
                    </a:lnTo>
                    <a:cubicBezTo>
                      <a:pt x="0" y="34864"/>
                      <a:pt x="4999" y="22795"/>
                      <a:pt x="13897" y="13897"/>
                    </a:cubicBezTo>
                    <a:cubicBezTo>
                      <a:pt x="22795" y="4999"/>
                      <a:pt x="34864" y="0"/>
                      <a:pt x="47447" y="0"/>
                    </a:cubicBezTo>
                    <a:close/>
                  </a:path>
                </a:pathLst>
              </a:custGeom>
              <a:solidFill>
                <a:srgbClr val="FF1495"/>
              </a:solidFill>
            </p:spPr>
            <p:txBody>
              <a:bodyPr/>
              <a:lstStyle/>
              <a:p>
                <a:endParaRPr lang="en-PH"/>
              </a:p>
            </p:txBody>
          </p:sp>
          <p:sp>
            <p:nvSpPr>
              <p:cNvPr id="27" name="TextBox 27"/>
              <p:cNvSpPr txBox="1"/>
              <p:nvPr/>
            </p:nvSpPr>
            <p:spPr>
              <a:xfrm>
                <a:off x="0" y="-28575"/>
                <a:ext cx="2070947" cy="767415"/>
              </a:xfrm>
              <a:prstGeom prst="rect">
                <a:avLst/>
              </a:prstGeom>
            </p:spPr>
            <p:txBody>
              <a:bodyPr lIns="50800" tIns="50800" rIns="50800" bIns="50800" rtlCol="0" anchor="ctr"/>
              <a:lstStyle/>
              <a:p>
                <a:pPr algn="ctr">
                  <a:lnSpc>
                    <a:spcPts val="2595"/>
                  </a:lnSpc>
                </a:pPr>
                <a:endParaRPr/>
              </a:p>
            </p:txBody>
          </p:sp>
        </p:grpSp>
        <p:sp>
          <p:nvSpPr>
            <p:cNvPr id="28" name="Freeform 28"/>
            <p:cNvSpPr/>
            <p:nvPr/>
          </p:nvSpPr>
          <p:spPr>
            <a:xfrm>
              <a:off x="349871" y="107524"/>
              <a:ext cx="712045" cy="1064529"/>
            </a:xfrm>
            <a:custGeom>
              <a:avLst/>
              <a:gdLst/>
              <a:ahLst/>
              <a:cxnLst/>
              <a:rect l="l" t="t" r="r" b="b"/>
              <a:pathLst>
                <a:path w="712045" h="1064529">
                  <a:moveTo>
                    <a:pt x="0" y="0"/>
                  </a:moveTo>
                  <a:lnTo>
                    <a:pt x="712045" y="0"/>
                  </a:lnTo>
                  <a:lnTo>
                    <a:pt x="712045" y="1064529"/>
                  </a:lnTo>
                  <a:lnTo>
                    <a:pt x="0" y="1064529"/>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29" name="Freeform 29"/>
            <p:cNvSpPr/>
            <p:nvPr/>
          </p:nvSpPr>
          <p:spPr>
            <a:xfrm rot="-5400000">
              <a:off x="3490881" y="580236"/>
              <a:ext cx="471179" cy="2326812"/>
            </a:xfrm>
            <a:custGeom>
              <a:avLst/>
              <a:gdLst/>
              <a:ahLst/>
              <a:cxnLst/>
              <a:rect l="l" t="t" r="r" b="b"/>
              <a:pathLst>
                <a:path w="471179" h="2326812">
                  <a:moveTo>
                    <a:pt x="0" y="0"/>
                  </a:moveTo>
                  <a:lnTo>
                    <a:pt x="471179" y="0"/>
                  </a:lnTo>
                  <a:lnTo>
                    <a:pt x="471179" y="2326812"/>
                  </a:lnTo>
                  <a:lnTo>
                    <a:pt x="0" y="2326812"/>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30" name="Freeform 30"/>
            <p:cNvSpPr/>
            <p:nvPr/>
          </p:nvSpPr>
          <p:spPr>
            <a:xfrm rot="-5400000">
              <a:off x="6644636" y="103854"/>
              <a:ext cx="713104" cy="3521500"/>
            </a:xfrm>
            <a:custGeom>
              <a:avLst/>
              <a:gdLst/>
              <a:ahLst/>
              <a:cxnLst/>
              <a:rect l="l" t="t" r="r" b="b"/>
              <a:pathLst>
                <a:path w="713104" h="3521500">
                  <a:moveTo>
                    <a:pt x="0" y="0"/>
                  </a:moveTo>
                  <a:lnTo>
                    <a:pt x="713103" y="0"/>
                  </a:lnTo>
                  <a:lnTo>
                    <a:pt x="713103" y="3521500"/>
                  </a:lnTo>
                  <a:lnTo>
                    <a:pt x="0" y="3521500"/>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31" name="TextBox 31"/>
            <p:cNvSpPr txBox="1"/>
            <p:nvPr/>
          </p:nvSpPr>
          <p:spPr>
            <a:xfrm>
              <a:off x="5955126" y="2084670"/>
              <a:ext cx="2153860" cy="625920"/>
            </a:xfrm>
            <a:prstGeom prst="rect">
              <a:avLst/>
            </a:prstGeom>
          </p:spPr>
          <p:txBody>
            <a:bodyPr lIns="0" tIns="0" rIns="0" bIns="0" rtlCol="0" anchor="t">
              <a:spAutoFit/>
            </a:bodyPr>
            <a:lstStyle/>
            <a:p>
              <a:pPr algn="ctr">
                <a:lnSpc>
                  <a:spcPts val="4110"/>
                </a:lnSpc>
              </a:pPr>
              <a:r>
                <a:rPr lang="en-US" sz="2283">
                  <a:solidFill>
                    <a:srgbClr val="FFFFFF"/>
                  </a:solidFill>
                  <a:latin typeface="Poppins"/>
                  <a:ea typeface="Poppins"/>
                  <a:cs typeface="Poppins"/>
                  <a:sym typeface="Poppins"/>
                </a:rPr>
                <a:t>Operands</a:t>
              </a:r>
            </a:p>
          </p:txBody>
        </p:sp>
        <p:sp>
          <p:nvSpPr>
            <p:cNvPr id="32" name="TextBox 32"/>
            <p:cNvSpPr txBox="1"/>
            <p:nvPr/>
          </p:nvSpPr>
          <p:spPr>
            <a:xfrm>
              <a:off x="894737" y="-25826"/>
              <a:ext cx="9400068" cy="1532679"/>
            </a:xfrm>
            <a:prstGeom prst="rect">
              <a:avLst/>
            </a:prstGeom>
          </p:spPr>
          <p:txBody>
            <a:bodyPr lIns="0" tIns="0" rIns="0" bIns="0" rtlCol="0" anchor="t">
              <a:spAutoFit/>
            </a:bodyPr>
            <a:lstStyle/>
            <a:p>
              <a:pPr algn="ctr">
                <a:lnSpc>
                  <a:spcPts val="9641"/>
                </a:lnSpc>
                <a:spcBef>
                  <a:spcPct val="0"/>
                </a:spcBef>
              </a:pPr>
              <a:r>
                <a:rPr lang="en-US" sz="6886">
                  <a:solidFill>
                    <a:srgbClr val="FFFFFF"/>
                  </a:solidFill>
                  <a:latin typeface="Open Sans"/>
                  <a:ea typeface="Open Sans"/>
                  <a:cs typeface="Open Sans"/>
                  <a:sym typeface="Open Sans"/>
                </a:rPr>
                <a:t>ADD AX, BX</a:t>
              </a:r>
            </a:p>
          </p:txBody>
        </p:sp>
        <p:sp>
          <p:nvSpPr>
            <p:cNvPr id="33" name="TextBox 33"/>
            <p:cNvSpPr txBox="1"/>
            <p:nvPr/>
          </p:nvSpPr>
          <p:spPr>
            <a:xfrm>
              <a:off x="2617927" y="2059231"/>
              <a:ext cx="2271950" cy="651360"/>
            </a:xfrm>
            <a:prstGeom prst="rect">
              <a:avLst/>
            </a:prstGeom>
          </p:spPr>
          <p:txBody>
            <a:bodyPr lIns="0" tIns="0" rIns="0" bIns="0" rtlCol="0" anchor="t">
              <a:spAutoFit/>
            </a:bodyPr>
            <a:lstStyle/>
            <a:p>
              <a:pPr algn="ctr">
                <a:lnSpc>
                  <a:spcPts val="4335"/>
                </a:lnSpc>
              </a:pPr>
              <a:r>
                <a:rPr lang="en-US" sz="2408">
                  <a:solidFill>
                    <a:srgbClr val="FFFFFF"/>
                  </a:solidFill>
                  <a:latin typeface="Poppins"/>
                  <a:ea typeface="Poppins"/>
                  <a:cs typeface="Poppins"/>
                  <a:sym typeface="Poppins"/>
                </a:rPr>
                <a:t>Opcode</a:t>
              </a:r>
            </a:p>
          </p:txBody>
        </p:sp>
      </p:grpSp>
      <p:sp>
        <p:nvSpPr>
          <p:cNvPr id="34" name="TextBox 34"/>
          <p:cNvSpPr txBox="1"/>
          <p:nvPr/>
        </p:nvSpPr>
        <p:spPr>
          <a:xfrm>
            <a:off x="11055357" y="5392660"/>
            <a:ext cx="5136719" cy="1363198"/>
          </a:xfrm>
          <a:prstGeom prst="rect">
            <a:avLst/>
          </a:prstGeom>
        </p:spPr>
        <p:txBody>
          <a:bodyPr lIns="0" tIns="0" rIns="0" bIns="0" rtlCol="0" anchor="t">
            <a:spAutoFit/>
          </a:bodyPr>
          <a:lstStyle/>
          <a:p>
            <a:pPr algn="ctr">
              <a:lnSpc>
                <a:spcPts val="3604"/>
              </a:lnSpc>
              <a:spcBef>
                <a:spcPct val="0"/>
              </a:spcBef>
            </a:pPr>
            <a:r>
              <a:rPr lang="en-US" sz="2574">
                <a:solidFill>
                  <a:srgbClr val="FFFFFF"/>
                </a:solidFill>
                <a:latin typeface="Alatsi"/>
                <a:ea typeface="Alatsi"/>
                <a:cs typeface="Alatsi"/>
                <a:sym typeface="Alatsi"/>
              </a:rPr>
              <a:t>Assembler: a program that translates assembly language code into machine code.</a:t>
            </a:r>
          </a:p>
        </p:txBody>
      </p:sp>
      <p:sp>
        <p:nvSpPr>
          <p:cNvPr id="35" name="TextBox 35"/>
          <p:cNvSpPr txBox="1"/>
          <p:nvPr/>
        </p:nvSpPr>
        <p:spPr>
          <a:xfrm>
            <a:off x="246002" y="0"/>
            <a:ext cx="7492467" cy="1028700"/>
          </a:xfrm>
          <a:prstGeom prst="rect">
            <a:avLst/>
          </a:prstGeom>
        </p:spPr>
        <p:txBody>
          <a:bodyPr lIns="0" tIns="0" rIns="0" bIns="0" rtlCol="0" anchor="t">
            <a:spAutoFit/>
          </a:bodyPr>
          <a:lstStyle/>
          <a:p>
            <a:pPr marL="0" lvl="0" indent="0" algn="l">
              <a:lnSpc>
                <a:spcPts val="3957"/>
              </a:lnSpc>
              <a:spcBef>
                <a:spcPct val="0"/>
              </a:spcBef>
            </a:pPr>
            <a:r>
              <a:rPr lang="en-US" sz="3533" b="1" spc="-105">
                <a:solidFill>
                  <a:srgbClr val="FFFFFF"/>
                </a:solidFill>
                <a:latin typeface="Poppins Bold"/>
                <a:ea typeface="Poppins Bold"/>
                <a:cs typeface="Poppins Bold"/>
                <a:sym typeface="Poppins Bold"/>
              </a:rPr>
              <a:t>6.2 Understanding Assembly Language</a:t>
            </a:r>
          </a:p>
        </p:txBody>
      </p:sp>
    </p:spTree>
  </p:cSld>
  <p:clrMapOvr>
    <a:masterClrMapping/>
  </p:clrMapOvr>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523615" y="3607032"/>
            <a:ext cx="3075145" cy="565038"/>
            <a:chOff x="0" y="0"/>
            <a:chExt cx="1080333" cy="198504"/>
          </a:xfrm>
        </p:grpSpPr>
        <p:sp>
          <p:nvSpPr>
            <p:cNvPr id="8" name="Freeform 8"/>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9" name="TextBox 9"/>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543936" y="4270588"/>
            <a:ext cx="3075145" cy="565038"/>
            <a:chOff x="0" y="0"/>
            <a:chExt cx="1080333" cy="198504"/>
          </a:xfrm>
        </p:grpSpPr>
        <p:sp>
          <p:nvSpPr>
            <p:cNvPr id="11" name="Freeform 11"/>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2" name="TextBox 12"/>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543936" y="4921315"/>
            <a:ext cx="3075145" cy="565038"/>
            <a:chOff x="0" y="0"/>
            <a:chExt cx="1080333" cy="198504"/>
          </a:xfrm>
        </p:grpSpPr>
        <p:sp>
          <p:nvSpPr>
            <p:cNvPr id="14" name="Freeform 14"/>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5" name="TextBox 15"/>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6" name="Group 16"/>
          <p:cNvGrpSpPr/>
          <p:nvPr/>
        </p:nvGrpSpPr>
        <p:grpSpPr>
          <a:xfrm>
            <a:off x="513454" y="6868154"/>
            <a:ext cx="3075145" cy="565038"/>
            <a:chOff x="0" y="0"/>
            <a:chExt cx="1080333" cy="198504"/>
          </a:xfrm>
        </p:grpSpPr>
        <p:sp>
          <p:nvSpPr>
            <p:cNvPr id="17" name="Freeform 17"/>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8" name="TextBox 18"/>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9" name="Group 19"/>
          <p:cNvGrpSpPr/>
          <p:nvPr/>
        </p:nvGrpSpPr>
        <p:grpSpPr>
          <a:xfrm>
            <a:off x="523615" y="8168381"/>
            <a:ext cx="3075145" cy="565038"/>
            <a:chOff x="0" y="0"/>
            <a:chExt cx="1080333" cy="198504"/>
          </a:xfrm>
        </p:grpSpPr>
        <p:sp>
          <p:nvSpPr>
            <p:cNvPr id="20" name="Freeform 20"/>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21" name="TextBox 21"/>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22" name="Group 22"/>
          <p:cNvGrpSpPr/>
          <p:nvPr/>
        </p:nvGrpSpPr>
        <p:grpSpPr>
          <a:xfrm>
            <a:off x="523615" y="8836757"/>
            <a:ext cx="3075145" cy="565038"/>
            <a:chOff x="0" y="0"/>
            <a:chExt cx="1080333" cy="198504"/>
          </a:xfrm>
        </p:grpSpPr>
        <p:sp>
          <p:nvSpPr>
            <p:cNvPr id="23" name="Freeform 23"/>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FF1495"/>
            </a:solidFill>
          </p:spPr>
          <p:txBody>
            <a:bodyPr/>
            <a:lstStyle/>
            <a:p>
              <a:endParaRPr lang="en-PH"/>
            </a:p>
          </p:txBody>
        </p:sp>
        <p:sp>
          <p:nvSpPr>
            <p:cNvPr id="24" name="TextBox 24"/>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25" name="Group 25"/>
          <p:cNvGrpSpPr/>
          <p:nvPr/>
        </p:nvGrpSpPr>
        <p:grpSpPr>
          <a:xfrm>
            <a:off x="533776" y="9490372"/>
            <a:ext cx="3075145" cy="565038"/>
            <a:chOff x="0" y="0"/>
            <a:chExt cx="1080333" cy="198504"/>
          </a:xfrm>
        </p:grpSpPr>
        <p:sp>
          <p:nvSpPr>
            <p:cNvPr id="26" name="Freeform 26"/>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27" name="TextBox 27"/>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aphicFrame>
        <p:nvGraphicFramePr>
          <p:cNvPr id="28" name="Table 28"/>
          <p:cNvGraphicFramePr>
            <a:graphicFrameLocks noGrp="1"/>
          </p:cNvGraphicFramePr>
          <p:nvPr/>
        </p:nvGraphicFramePr>
        <p:xfrm>
          <a:off x="6175819" y="2748711"/>
          <a:ext cx="9544918" cy="6853920"/>
        </p:xfrm>
        <a:graphic>
          <a:graphicData uri="http://schemas.openxmlformats.org/drawingml/2006/table">
            <a:tbl>
              <a:tblPr/>
              <a:tblGrid>
                <a:gridCol w="2386230">
                  <a:extLst>
                    <a:ext uri="{9D8B030D-6E8A-4147-A177-3AD203B41FA5}">
                      <a16:colId xmlns:a16="http://schemas.microsoft.com/office/drawing/2014/main" val="20000"/>
                    </a:ext>
                  </a:extLst>
                </a:gridCol>
                <a:gridCol w="2386230">
                  <a:extLst>
                    <a:ext uri="{9D8B030D-6E8A-4147-A177-3AD203B41FA5}">
                      <a16:colId xmlns:a16="http://schemas.microsoft.com/office/drawing/2014/main" val="20001"/>
                    </a:ext>
                  </a:extLst>
                </a:gridCol>
                <a:gridCol w="2386230">
                  <a:extLst>
                    <a:ext uri="{9D8B030D-6E8A-4147-A177-3AD203B41FA5}">
                      <a16:colId xmlns:a16="http://schemas.microsoft.com/office/drawing/2014/main" val="20002"/>
                    </a:ext>
                  </a:extLst>
                </a:gridCol>
                <a:gridCol w="2386230">
                  <a:extLst>
                    <a:ext uri="{9D8B030D-6E8A-4147-A177-3AD203B41FA5}">
                      <a16:colId xmlns:a16="http://schemas.microsoft.com/office/drawing/2014/main" val="20003"/>
                    </a:ext>
                  </a:extLst>
                </a:gridCol>
              </a:tblGrid>
              <a:tr h="913044">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7"/>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8"/>
                  </a:ext>
                </a:extLst>
              </a:tr>
            </a:tbl>
          </a:graphicData>
        </a:graphic>
      </p:graphicFrame>
      <p:sp>
        <p:nvSpPr>
          <p:cNvPr id="29" name="TextBox 29"/>
          <p:cNvSpPr txBox="1"/>
          <p:nvPr/>
        </p:nvSpPr>
        <p:spPr>
          <a:xfrm>
            <a:off x="829113" y="246316"/>
            <a:ext cx="7700670" cy="536068"/>
          </a:xfrm>
          <a:prstGeom prst="rect">
            <a:avLst/>
          </a:prstGeom>
        </p:spPr>
        <p:txBody>
          <a:bodyPr lIns="0" tIns="0" rIns="0" bIns="0" rtlCol="0" anchor="t">
            <a:spAutoFit/>
          </a:bodyPr>
          <a:lstStyle/>
          <a:p>
            <a:pPr marL="0" lvl="0" indent="0" algn="l">
              <a:lnSpc>
                <a:spcPts val="3982"/>
              </a:lnSpc>
              <a:spcBef>
                <a:spcPct val="0"/>
              </a:spcBef>
            </a:pPr>
            <a:r>
              <a:rPr lang="en-US" sz="3555" b="1" spc="-106">
                <a:solidFill>
                  <a:srgbClr val="FF1495"/>
                </a:solidFill>
                <a:latin typeface="Poppins Bold"/>
                <a:ea typeface="Poppins Bold"/>
                <a:cs typeface="Poppins Bold"/>
                <a:sym typeface="Poppins Bold"/>
              </a:rPr>
              <a:t>6.8 Tracing an assembly language</a:t>
            </a:r>
          </a:p>
        </p:txBody>
      </p:sp>
      <p:sp>
        <p:nvSpPr>
          <p:cNvPr id="30" name="TextBox 30"/>
          <p:cNvSpPr txBox="1"/>
          <p:nvPr/>
        </p:nvSpPr>
        <p:spPr>
          <a:xfrm>
            <a:off x="513454" y="1397510"/>
            <a:ext cx="332866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Program</a:t>
            </a:r>
          </a:p>
        </p:txBody>
      </p:sp>
      <p:sp>
        <p:nvSpPr>
          <p:cNvPr id="31" name="TextBox 31"/>
          <p:cNvSpPr txBox="1"/>
          <p:nvPr/>
        </p:nvSpPr>
        <p:spPr>
          <a:xfrm>
            <a:off x="5674344" y="1289083"/>
            <a:ext cx="332866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Trace Table</a:t>
            </a:r>
          </a:p>
        </p:txBody>
      </p:sp>
      <p:sp>
        <p:nvSpPr>
          <p:cNvPr id="32" name="TextBox 32"/>
          <p:cNvSpPr txBox="1"/>
          <p:nvPr/>
        </p:nvSpPr>
        <p:spPr>
          <a:xfrm>
            <a:off x="1260304" y="3641467"/>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IN</a:t>
            </a:r>
          </a:p>
        </p:txBody>
      </p:sp>
      <p:sp>
        <p:nvSpPr>
          <p:cNvPr id="33" name="TextBox 33"/>
          <p:cNvSpPr txBox="1"/>
          <p:nvPr/>
        </p:nvSpPr>
        <p:spPr>
          <a:xfrm>
            <a:off x="1280626" y="4305023"/>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STO 900</a:t>
            </a:r>
          </a:p>
        </p:txBody>
      </p:sp>
      <p:sp>
        <p:nvSpPr>
          <p:cNvPr id="34" name="TextBox 34"/>
          <p:cNvSpPr txBox="1"/>
          <p:nvPr/>
        </p:nvSpPr>
        <p:spPr>
          <a:xfrm>
            <a:off x="1280626" y="4955750"/>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IN</a:t>
            </a:r>
          </a:p>
        </p:txBody>
      </p:sp>
      <p:sp>
        <p:nvSpPr>
          <p:cNvPr id="35" name="TextBox 35"/>
          <p:cNvSpPr txBox="1"/>
          <p:nvPr/>
        </p:nvSpPr>
        <p:spPr>
          <a:xfrm>
            <a:off x="1250143" y="6902589"/>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ADD 900</a:t>
            </a:r>
          </a:p>
        </p:txBody>
      </p:sp>
      <p:sp>
        <p:nvSpPr>
          <p:cNvPr id="36" name="TextBox 36"/>
          <p:cNvSpPr txBox="1"/>
          <p:nvPr/>
        </p:nvSpPr>
        <p:spPr>
          <a:xfrm>
            <a:off x="1260304" y="8202816"/>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ADD #100</a:t>
            </a:r>
          </a:p>
        </p:txBody>
      </p:sp>
      <p:sp>
        <p:nvSpPr>
          <p:cNvPr id="37" name="TextBox 37"/>
          <p:cNvSpPr txBox="1"/>
          <p:nvPr/>
        </p:nvSpPr>
        <p:spPr>
          <a:xfrm>
            <a:off x="1260304" y="8871192"/>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OUT</a:t>
            </a:r>
          </a:p>
        </p:txBody>
      </p:sp>
      <p:sp>
        <p:nvSpPr>
          <p:cNvPr id="38" name="TextBox 38"/>
          <p:cNvSpPr txBox="1"/>
          <p:nvPr/>
        </p:nvSpPr>
        <p:spPr>
          <a:xfrm>
            <a:off x="1270465" y="9524807"/>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END</a:t>
            </a:r>
          </a:p>
        </p:txBody>
      </p:sp>
      <p:sp>
        <p:nvSpPr>
          <p:cNvPr id="39" name="TextBox 39"/>
          <p:cNvSpPr txBox="1"/>
          <p:nvPr/>
        </p:nvSpPr>
        <p:spPr>
          <a:xfrm>
            <a:off x="568085" y="2076894"/>
            <a:ext cx="3471589" cy="1396788"/>
          </a:xfrm>
          <a:prstGeom prst="rect">
            <a:avLst/>
          </a:prstGeom>
        </p:spPr>
        <p:txBody>
          <a:bodyPr lIns="0" tIns="0" rIns="0" bIns="0" rtlCol="0" anchor="t">
            <a:spAutoFit/>
          </a:bodyPr>
          <a:lstStyle/>
          <a:p>
            <a:pPr algn="l">
              <a:lnSpc>
                <a:spcPts val="2815"/>
              </a:lnSpc>
            </a:pPr>
            <a:r>
              <a:rPr lang="en-US" sz="2011">
                <a:solidFill>
                  <a:srgbClr val="000000"/>
                </a:solidFill>
                <a:latin typeface="Alatsi"/>
                <a:ea typeface="Alatsi"/>
                <a:cs typeface="Alatsi"/>
                <a:sym typeface="Alatsi"/>
              </a:rPr>
              <a:t>The program will sum the three numbers (75, 92, 87) input by users, and add the result by 100 before outputting it. </a:t>
            </a:r>
          </a:p>
        </p:txBody>
      </p:sp>
      <p:sp>
        <p:nvSpPr>
          <p:cNvPr id="40" name="TextBox 40"/>
          <p:cNvSpPr txBox="1"/>
          <p:nvPr/>
        </p:nvSpPr>
        <p:spPr>
          <a:xfrm>
            <a:off x="5674344" y="2076894"/>
            <a:ext cx="11584956"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Trace the content stored by the ACC and the memory location at each stage of the program.</a:t>
            </a:r>
          </a:p>
        </p:txBody>
      </p:sp>
      <p:sp>
        <p:nvSpPr>
          <p:cNvPr id="41" name="TextBox 41"/>
          <p:cNvSpPr txBox="1"/>
          <p:nvPr/>
        </p:nvSpPr>
        <p:spPr>
          <a:xfrm>
            <a:off x="6324971" y="2879913"/>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Accumulator</a:t>
            </a:r>
          </a:p>
        </p:txBody>
      </p:sp>
      <p:sp>
        <p:nvSpPr>
          <p:cNvPr id="42" name="TextBox 42"/>
          <p:cNvSpPr txBox="1"/>
          <p:nvPr/>
        </p:nvSpPr>
        <p:spPr>
          <a:xfrm>
            <a:off x="8825082" y="2759593"/>
            <a:ext cx="1703465" cy="673577"/>
          </a:xfrm>
          <a:prstGeom prst="rect">
            <a:avLst/>
          </a:prstGeom>
        </p:spPr>
        <p:txBody>
          <a:bodyPr lIns="0" tIns="0" rIns="0" bIns="0" rtlCol="0" anchor="t">
            <a:spAutoFit/>
          </a:bodyPr>
          <a:lstStyle/>
          <a:p>
            <a:pPr algn="ctr">
              <a:lnSpc>
                <a:spcPts val="2771"/>
              </a:lnSpc>
            </a:pPr>
            <a:r>
              <a:rPr lang="en-US" sz="1979">
                <a:solidFill>
                  <a:srgbClr val="000000"/>
                </a:solidFill>
                <a:latin typeface="Alatsi"/>
                <a:ea typeface="Alatsi"/>
                <a:cs typeface="Alatsi"/>
                <a:sym typeface="Alatsi"/>
              </a:rPr>
              <a:t>Memory Location 900</a:t>
            </a:r>
          </a:p>
        </p:txBody>
      </p:sp>
      <p:grpSp>
        <p:nvGrpSpPr>
          <p:cNvPr id="43" name="Group 43"/>
          <p:cNvGrpSpPr/>
          <p:nvPr/>
        </p:nvGrpSpPr>
        <p:grpSpPr>
          <a:xfrm>
            <a:off x="564258" y="5567927"/>
            <a:ext cx="3075145" cy="565038"/>
            <a:chOff x="0" y="0"/>
            <a:chExt cx="1080333" cy="198504"/>
          </a:xfrm>
        </p:grpSpPr>
        <p:sp>
          <p:nvSpPr>
            <p:cNvPr id="44" name="Freeform 44"/>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45" name="TextBox 45"/>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sp>
        <p:nvSpPr>
          <p:cNvPr id="46" name="TextBox 46"/>
          <p:cNvSpPr txBox="1"/>
          <p:nvPr/>
        </p:nvSpPr>
        <p:spPr>
          <a:xfrm>
            <a:off x="1300947" y="5602362"/>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STO 901</a:t>
            </a:r>
          </a:p>
        </p:txBody>
      </p:sp>
      <p:grpSp>
        <p:nvGrpSpPr>
          <p:cNvPr id="47" name="Group 47"/>
          <p:cNvGrpSpPr/>
          <p:nvPr/>
        </p:nvGrpSpPr>
        <p:grpSpPr>
          <a:xfrm>
            <a:off x="543936" y="6221542"/>
            <a:ext cx="3075145" cy="565038"/>
            <a:chOff x="0" y="0"/>
            <a:chExt cx="1080333" cy="198504"/>
          </a:xfrm>
        </p:grpSpPr>
        <p:sp>
          <p:nvSpPr>
            <p:cNvPr id="48" name="Freeform 48"/>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49" name="TextBox 49"/>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sp>
        <p:nvSpPr>
          <p:cNvPr id="50" name="TextBox 50"/>
          <p:cNvSpPr txBox="1"/>
          <p:nvPr/>
        </p:nvSpPr>
        <p:spPr>
          <a:xfrm>
            <a:off x="1280626" y="6255977"/>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IN</a:t>
            </a:r>
          </a:p>
        </p:txBody>
      </p:sp>
      <p:grpSp>
        <p:nvGrpSpPr>
          <p:cNvPr id="51" name="Group 51"/>
          <p:cNvGrpSpPr/>
          <p:nvPr/>
        </p:nvGrpSpPr>
        <p:grpSpPr>
          <a:xfrm>
            <a:off x="513454" y="7497051"/>
            <a:ext cx="3075145" cy="565038"/>
            <a:chOff x="0" y="0"/>
            <a:chExt cx="1080333" cy="198504"/>
          </a:xfrm>
        </p:grpSpPr>
        <p:sp>
          <p:nvSpPr>
            <p:cNvPr id="52" name="Freeform 52"/>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53" name="TextBox 53"/>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sp>
        <p:nvSpPr>
          <p:cNvPr id="54" name="TextBox 54"/>
          <p:cNvSpPr txBox="1"/>
          <p:nvPr/>
        </p:nvSpPr>
        <p:spPr>
          <a:xfrm>
            <a:off x="1250143" y="7531486"/>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ADD 901</a:t>
            </a:r>
          </a:p>
        </p:txBody>
      </p:sp>
      <p:sp>
        <p:nvSpPr>
          <p:cNvPr id="55" name="TextBox 55"/>
          <p:cNvSpPr txBox="1"/>
          <p:nvPr/>
        </p:nvSpPr>
        <p:spPr>
          <a:xfrm>
            <a:off x="11302836" y="2751266"/>
            <a:ext cx="1623346" cy="690230"/>
          </a:xfrm>
          <a:prstGeom prst="rect">
            <a:avLst/>
          </a:prstGeom>
        </p:spPr>
        <p:txBody>
          <a:bodyPr lIns="0" tIns="0" rIns="0" bIns="0" rtlCol="0" anchor="t">
            <a:spAutoFit/>
          </a:bodyPr>
          <a:lstStyle/>
          <a:p>
            <a:pPr algn="ctr">
              <a:lnSpc>
                <a:spcPts val="2774"/>
              </a:lnSpc>
            </a:pPr>
            <a:r>
              <a:rPr lang="en-US" sz="1982">
                <a:solidFill>
                  <a:srgbClr val="000000"/>
                </a:solidFill>
                <a:latin typeface="Alatsi"/>
                <a:ea typeface="Alatsi"/>
                <a:cs typeface="Alatsi"/>
                <a:sym typeface="Alatsi"/>
              </a:rPr>
              <a:t>Memory Location 901</a:t>
            </a:r>
          </a:p>
        </p:txBody>
      </p:sp>
      <p:sp>
        <p:nvSpPr>
          <p:cNvPr id="56" name="TextBox 56"/>
          <p:cNvSpPr txBox="1"/>
          <p:nvPr/>
        </p:nvSpPr>
        <p:spPr>
          <a:xfrm>
            <a:off x="13602456" y="2879913"/>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Output</a:t>
            </a:r>
          </a:p>
        </p:txBody>
      </p:sp>
      <p:sp>
        <p:nvSpPr>
          <p:cNvPr id="57" name="TextBox 57"/>
          <p:cNvSpPr txBox="1"/>
          <p:nvPr/>
        </p:nvSpPr>
        <p:spPr>
          <a:xfrm>
            <a:off x="6324971" y="3712900"/>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75</a:t>
            </a:r>
          </a:p>
        </p:txBody>
      </p:sp>
      <p:sp>
        <p:nvSpPr>
          <p:cNvPr id="58" name="TextBox 58"/>
          <p:cNvSpPr txBox="1"/>
          <p:nvPr/>
        </p:nvSpPr>
        <p:spPr>
          <a:xfrm>
            <a:off x="8663108" y="4412213"/>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75</a:t>
            </a:r>
          </a:p>
        </p:txBody>
      </p:sp>
      <p:sp>
        <p:nvSpPr>
          <p:cNvPr id="59" name="TextBox 59"/>
          <p:cNvSpPr txBox="1"/>
          <p:nvPr/>
        </p:nvSpPr>
        <p:spPr>
          <a:xfrm>
            <a:off x="6324971" y="5250834"/>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92</a:t>
            </a:r>
          </a:p>
        </p:txBody>
      </p:sp>
      <p:sp>
        <p:nvSpPr>
          <p:cNvPr id="60" name="TextBox 60"/>
          <p:cNvSpPr txBox="1"/>
          <p:nvPr/>
        </p:nvSpPr>
        <p:spPr>
          <a:xfrm>
            <a:off x="11100803" y="5986023"/>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92</a:t>
            </a:r>
          </a:p>
        </p:txBody>
      </p:sp>
      <p:sp>
        <p:nvSpPr>
          <p:cNvPr id="61" name="TextBox 61"/>
          <p:cNvSpPr txBox="1"/>
          <p:nvPr/>
        </p:nvSpPr>
        <p:spPr>
          <a:xfrm>
            <a:off x="6324971" y="6788672"/>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87</a:t>
            </a:r>
          </a:p>
        </p:txBody>
      </p:sp>
      <p:sp>
        <p:nvSpPr>
          <p:cNvPr id="62" name="TextBox 62"/>
          <p:cNvSpPr txBox="1"/>
          <p:nvPr/>
        </p:nvSpPr>
        <p:spPr>
          <a:xfrm>
            <a:off x="6324971" y="7535934"/>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162</a:t>
            </a:r>
          </a:p>
        </p:txBody>
      </p:sp>
      <p:sp>
        <p:nvSpPr>
          <p:cNvPr id="63" name="TextBox 63"/>
          <p:cNvSpPr txBox="1"/>
          <p:nvPr/>
        </p:nvSpPr>
        <p:spPr>
          <a:xfrm>
            <a:off x="6324971" y="8283196"/>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254</a:t>
            </a:r>
          </a:p>
        </p:txBody>
      </p:sp>
      <p:sp>
        <p:nvSpPr>
          <p:cNvPr id="64" name="TextBox 64"/>
          <p:cNvSpPr txBox="1"/>
          <p:nvPr/>
        </p:nvSpPr>
        <p:spPr>
          <a:xfrm>
            <a:off x="6324971" y="9071651"/>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354</a:t>
            </a:r>
          </a:p>
        </p:txBody>
      </p:sp>
      <p:sp>
        <p:nvSpPr>
          <p:cNvPr id="65" name="TextBox 65"/>
          <p:cNvSpPr txBox="1"/>
          <p:nvPr/>
        </p:nvSpPr>
        <p:spPr>
          <a:xfrm>
            <a:off x="13602456" y="9071651"/>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354</a:t>
            </a:r>
          </a:p>
        </p:txBody>
      </p:sp>
    </p:spTree>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523615" y="3607032"/>
            <a:ext cx="3075145" cy="565038"/>
            <a:chOff x="0" y="0"/>
            <a:chExt cx="1080333" cy="198504"/>
          </a:xfrm>
        </p:grpSpPr>
        <p:sp>
          <p:nvSpPr>
            <p:cNvPr id="8" name="Freeform 8"/>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9" name="TextBox 9"/>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543936" y="4270588"/>
            <a:ext cx="3075145" cy="565038"/>
            <a:chOff x="0" y="0"/>
            <a:chExt cx="1080333" cy="198504"/>
          </a:xfrm>
        </p:grpSpPr>
        <p:sp>
          <p:nvSpPr>
            <p:cNvPr id="11" name="Freeform 11"/>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2" name="TextBox 12"/>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543936" y="4921315"/>
            <a:ext cx="3075145" cy="565038"/>
            <a:chOff x="0" y="0"/>
            <a:chExt cx="1080333" cy="198504"/>
          </a:xfrm>
        </p:grpSpPr>
        <p:sp>
          <p:nvSpPr>
            <p:cNvPr id="14" name="Freeform 14"/>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5" name="TextBox 15"/>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6" name="Group 16"/>
          <p:cNvGrpSpPr/>
          <p:nvPr/>
        </p:nvGrpSpPr>
        <p:grpSpPr>
          <a:xfrm>
            <a:off x="513454" y="6868154"/>
            <a:ext cx="3075145" cy="565038"/>
            <a:chOff x="0" y="0"/>
            <a:chExt cx="1080333" cy="198504"/>
          </a:xfrm>
        </p:grpSpPr>
        <p:sp>
          <p:nvSpPr>
            <p:cNvPr id="17" name="Freeform 17"/>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8" name="TextBox 18"/>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19" name="Group 19"/>
          <p:cNvGrpSpPr/>
          <p:nvPr/>
        </p:nvGrpSpPr>
        <p:grpSpPr>
          <a:xfrm>
            <a:off x="523615" y="8168381"/>
            <a:ext cx="3075145" cy="565038"/>
            <a:chOff x="0" y="0"/>
            <a:chExt cx="1080333" cy="198504"/>
          </a:xfrm>
        </p:grpSpPr>
        <p:sp>
          <p:nvSpPr>
            <p:cNvPr id="20" name="Freeform 20"/>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F4042"/>
            </a:solidFill>
          </p:spPr>
          <p:txBody>
            <a:bodyPr/>
            <a:lstStyle/>
            <a:p>
              <a:endParaRPr lang="en-PH"/>
            </a:p>
          </p:txBody>
        </p:sp>
        <p:sp>
          <p:nvSpPr>
            <p:cNvPr id="21" name="TextBox 21"/>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22" name="Group 22"/>
          <p:cNvGrpSpPr/>
          <p:nvPr/>
        </p:nvGrpSpPr>
        <p:grpSpPr>
          <a:xfrm>
            <a:off x="523615" y="8836757"/>
            <a:ext cx="3075145" cy="565038"/>
            <a:chOff x="0" y="0"/>
            <a:chExt cx="1080333" cy="198504"/>
          </a:xfrm>
        </p:grpSpPr>
        <p:sp>
          <p:nvSpPr>
            <p:cNvPr id="23" name="Freeform 23"/>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24" name="TextBox 24"/>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pSp>
        <p:nvGrpSpPr>
          <p:cNvPr id="25" name="Group 25"/>
          <p:cNvGrpSpPr/>
          <p:nvPr/>
        </p:nvGrpSpPr>
        <p:grpSpPr>
          <a:xfrm>
            <a:off x="533776" y="9490372"/>
            <a:ext cx="3075145" cy="565038"/>
            <a:chOff x="0" y="0"/>
            <a:chExt cx="1080333" cy="198504"/>
          </a:xfrm>
        </p:grpSpPr>
        <p:sp>
          <p:nvSpPr>
            <p:cNvPr id="26" name="Freeform 26"/>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FF1495"/>
            </a:solidFill>
          </p:spPr>
          <p:txBody>
            <a:bodyPr/>
            <a:lstStyle/>
            <a:p>
              <a:endParaRPr lang="en-PH"/>
            </a:p>
          </p:txBody>
        </p:sp>
        <p:sp>
          <p:nvSpPr>
            <p:cNvPr id="27" name="TextBox 27"/>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graphicFrame>
        <p:nvGraphicFramePr>
          <p:cNvPr id="28" name="Table 28"/>
          <p:cNvGraphicFramePr>
            <a:graphicFrameLocks noGrp="1"/>
          </p:cNvGraphicFramePr>
          <p:nvPr/>
        </p:nvGraphicFramePr>
        <p:xfrm>
          <a:off x="6175819" y="2748711"/>
          <a:ext cx="9544918" cy="6853920"/>
        </p:xfrm>
        <a:graphic>
          <a:graphicData uri="http://schemas.openxmlformats.org/drawingml/2006/table">
            <a:tbl>
              <a:tblPr/>
              <a:tblGrid>
                <a:gridCol w="2386230">
                  <a:extLst>
                    <a:ext uri="{9D8B030D-6E8A-4147-A177-3AD203B41FA5}">
                      <a16:colId xmlns:a16="http://schemas.microsoft.com/office/drawing/2014/main" val="20000"/>
                    </a:ext>
                  </a:extLst>
                </a:gridCol>
                <a:gridCol w="2386230">
                  <a:extLst>
                    <a:ext uri="{9D8B030D-6E8A-4147-A177-3AD203B41FA5}">
                      <a16:colId xmlns:a16="http://schemas.microsoft.com/office/drawing/2014/main" val="20001"/>
                    </a:ext>
                  </a:extLst>
                </a:gridCol>
                <a:gridCol w="2386230">
                  <a:extLst>
                    <a:ext uri="{9D8B030D-6E8A-4147-A177-3AD203B41FA5}">
                      <a16:colId xmlns:a16="http://schemas.microsoft.com/office/drawing/2014/main" val="20002"/>
                    </a:ext>
                  </a:extLst>
                </a:gridCol>
                <a:gridCol w="2386230">
                  <a:extLst>
                    <a:ext uri="{9D8B030D-6E8A-4147-A177-3AD203B41FA5}">
                      <a16:colId xmlns:a16="http://schemas.microsoft.com/office/drawing/2014/main" val="20003"/>
                    </a:ext>
                  </a:extLst>
                </a:gridCol>
              </a:tblGrid>
              <a:tr h="913044">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tc>
                  <a:txBody>
                    <a:bodyPr/>
                    <a:lstStyle/>
                    <a:p>
                      <a:pPr algn="ctr">
                        <a:lnSpc>
                          <a:spcPts val="217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BB99FF"/>
                    </a:solidFill>
                  </a:tcPr>
                </a:tc>
                <a:extLst>
                  <a:ext uri="{0D108BD9-81ED-4DB2-BD59-A6C34878D82A}">
                    <a16:rowId xmlns:a16="http://schemas.microsoft.com/office/drawing/2014/main" val="10000"/>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1"/>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2"/>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3"/>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4"/>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5"/>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6"/>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7"/>
                  </a:ext>
                </a:extLst>
              </a:tr>
              <a:tr h="742609">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tc>
                  <a:txBody>
                    <a:bodyPr/>
                    <a:lstStyle/>
                    <a:p>
                      <a:pPr algn="ctr">
                        <a:lnSpc>
                          <a:spcPts val="1339"/>
                        </a:lnSpc>
                        <a:defRPr/>
                      </a:pPr>
                      <a:endParaRPr lang="en-US" sz="1100"/>
                    </a:p>
                  </a:txBody>
                  <a:tcPr marL="186418" marR="186418" marT="186418" marB="186418" anchor="ctr">
                    <a:lnL w="0" cap="flat" cmpd="sng" algn="ctr">
                      <a:solidFill>
                        <a:srgbClr val="BB99FF"/>
                      </a:solidFill>
                      <a:prstDash val="solid"/>
                      <a:round/>
                      <a:headEnd type="none" w="med" len="med"/>
                      <a:tailEnd type="none" w="med" len="med"/>
                    </a:lnL>
                    <a:lnR w="0" cap="flat" cmpd="sng" algn="ctr">
                      <a:solidFill>
                        <a:srgbClr val="BB99FF"/>
                      </a:solidFill>
                      <a:prstDash val="solid"/>
                      <a:round/>
                      <a:headEnd type="none" w="med" len="med"/>
                      <a:tailEnd type="none" w="med" len="med"/>
                    </a:lnR>
                    <a:lnT w="0" cap="flat" cmpd="sng" algn="ctr">
                      <a:solidFill>
                        <a:srgbClr val="BB99FF"/>
                      </a:solidFill>
                      <a:prstDash val="solid"/>
                      <a:round/>
                      <a:headEnd type="none" w="med" len="med"/>
                      <a:tailEnd type="none" w="med" len="med"/>
                    </a:lnT>
                    <a:lnB w="0" cap="flat" cmpd="sng" algn="ctr">
                      <a:solidFill>
                        <a:srgbClr val="BB99FF"/>
                      </a:solidFill>
                      <a:prstDash val="solid"/>
                      <a:round/>
                      <a:headEnd type="none" w="med" len="med"/>
                      <a:tailEnd type="none" w="med" len="med"/>
                    </a:lnB>
                    <a:solidFill>
                      <a:srgbClr val="ECE3FF"/>
                    </a:solidFill>
                  </a:tcPr>
                </a:tc>
                <a:extLst>
                  <a:ext uri="{0D108BD9-81ED-4DB2-BD59-A6C34878D82A}">
                    <a16:rowId xmlns:a16="http://schemas.microsoft.com/office/drawing/2014/main" val="10008"/>
                  </a:ext>
                </a:extLst>
              </a:tr>
            </a:tbl>
          </a:graphicData>
        </a:graphic>
      </p:graphicFrame>
      <p:sp>
        <p:nvSpPr>
          <p:cNvPr id="29" name="TextBox 29"/>
          <p:cNvSpPr txBox="1"/>
          <p:nvPr/>
        </p:nvSpPr>
        <p:spPr>
          <a:xfrm>
            <a:off x="829113" y="246316"/>
            <a:ext cx="7700670" cy="536068"/>
          </a:xfrm>
          <a:prstGeom prst="rect">
            <a:avLst/>
          </a:prstGeom>
        </p:spPr>
        <p:txBody>
          <a:bodyPr lIns="0" tIns="0" rIns="0" bIns="0" rtlCol="0" anchor="t">
            <a:spAutoFit/>
          </a:bodyPr>
          <a:lstStyle/>
          <a:p>
            <a:pPr marL="0" lvl="0" indent="0" algn="l">
              <a:lnSpc>
                <a:spcPts val="3982"/>
              </a:lnSpc>
              <a:spcBef>
                <a:spcPct val="0"/>
              </a:spcBef>
            </a:pPr>
            <a:r>
              <a:rPr lang="en-US" sz="3555" b="1" spc="-106">
                <a:solidFill>
                  <a:srgbClr val="FF1495"/>
                </a:solidFill>
                <a:latin typeface="Poppins Bold"/>
                <a:ea typeface="Poppins Bold"/>
                <a:cs typeface="Poppins Bold"/>
                <a:sym typeface="Poppins Bold"/>
              </a:rPr>
              <a:t>6.8 Tracing an assembly language</a:t>
            </a:r>
          </a:p>
        </p:txBody>
      </p:sp>
      <p:sp>
        <p:nvSpPr>
          <p:cNvPr id="30" name="TextBox 30"/>
          <p:cNvSpPr txBox="1"/>
          <p:nvPr/>
        </p:nvSpPr>
        <p:spPr>
          <a:xfrm>
            <a:off x="513454" y="1397510"/>
            <a:ext cx="332866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Program</a:t>
            </a:r>
          </a:p>
        </p:txBody>
      </p:sp>
      <p:sp>
        <p:nvSpPr>
          <p:cNvPr id="31" name="TextBox 31"/>
          <p:cNvSpPr txBox="1"/>
          <p:nvPr/>
        </p:nvSpPr>
        <p:spPr>
          <a:xfrm>
            <a:off x="5674344" y="1289083"/>
            <a:ext cx="332866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Trace Table</a:t>
            </a:r>
          </a:p>
        </p:txBody>
      </p:sp>
      <p:sp>
        <p:nvSpPr>
          <p:cNvPr id="32" name="TextBox 32"/>
          <p:cNvSpPr txBox="1"/>
          <p:nvPr/>
        </p:nvSpPr>
        <p:spPr>
          <a:xfrm>
            <a:off x="1260304" y="3641467"/>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IN</a:t>
            </a:r>
          </a:p>
        </p:txBody>
      </p:sp>
      <p:sp>
        <p:nvSpPr>
          <p:cNvPr id="33" name="TextBox 33"/>
          <p:cNvSpPr txBox="1"/>
          <p:nvPr/>
        </p:nvSpPr>
        <p:spPr>
          <a:xfrm>
            <a:off x="1280626" y="4305023"/>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STO 900</a:t>
            </a:r>
          </a:p>
        </p:txBody>
      </p:sp>
      <p:sp>
        <p:nvSpPr>
          <p:cNvPr id="34" name="TextBox 34"/>
          <p:cNvSpPr txBox="1"/>
          <p:nvPr/>
        </p:nvSpPr>
        <p:spPr>
          <a:xfrm>
            <a:off x="1280626" y="4955750"/>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IN</a:t>
            </a:r>
          </a:p>
        </p:txBody>
      </p:sp>
      <p:sp>
        <p:nvSpPr>
          <p:cNvPr id="35" name="TextBox 35"/>
          <p:cNvSpPr txBox="1"/>
          <p:nvPr/>
        </p:nvSpPr>
        <p:spPr>
          <a:xfrm>
            <a:off x="1250143" y="6902589"/>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ADD 900</a:t>
            </a:r>
          </a:p>
        </p:txBody>
      </p:sp>
      <p:sp>
        <p:nvSpPr>
          <p:cNvPr id="36" name="TextBox 36"/>
          <p:cNvSpPr txBox="1"/>
          <p:nvPr/>
        </p:nvSpPr>
        <p:spPr>
          <a:xfrm>
            <a:off x="1260304" y="8202816"/>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ADD #100</a:t>
            </a:r>
          </a:p>
        </p:txBody>
      </p:sp>
      <p:sp>
        <p:nvSpPr>
          <p:cNvPr id="37" name="TextBox 37"/>
          <p:cNvSpPr txBox="1"/>
          <p:nvPr/>
        </p:nvSpPr>
        <p:spPr>
          <a:xfrm>
            <a:off x="1260304" y="8871192"/>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OUT</a:t>
            </a:r>
          </a:p>
        </p:txBody>
      </p:sp>
      <p:sp>
        <p:nvSpPr>
          <p:cNvPr id="38" name="TextBox 38"/>
          <p:cNvSpPr txBox="1"/>
          <p:nvPr/>
        </p:nvSpPr>
        <p:spPr>
          <a:xfrm>
            <a:off x="1270465" y="9524807"/>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END</a:t>
            </a:r>
          </a:p>
        </p:txBody>
      </p:sp>
      <p:sp>
        <p:nvSpPr>
          <p:cNvPr id="39" name="TextBox 39"/>
          <p:cNvSpPr txBox="1"/>
          <p:nvPr/>
        </p:nvSpPr>
        <p:spPr>
          <a:xfrm>
            <a:off x="568085" y="2076894"/>
            <a:ext cx="3471589" cy="1396788"/>
          </a:xfrm>
          <a:prstGeom prst="rect">
            <a:avLst/>
          </a:prstGeom>
        </p:spPr>
        <p:txBody>
          <a:bodyPr lIns="0" tIns="0" rIns="0" bIns="0" rtlCol="0" anchor="t">
            <a:spAutoFit/>
          </a:bodyPr>
          <a:lstStyle/>
          <a:p>
            <a:pPr algn="l">
              <a:lnSpc>
                <a:spcPts val="2815"/>
              </a:lnSpc>
            </a:pPr>
            <a:r>
              <a:rPr lang="en-US" sz="2011">
                <a:solidFill>
                  <a:srgbClr val="000000"/>
                </a:solidFill>
                <a:latin typeface="Alatsi"/>
                <a:ea typeface="Alatsi"/>
                <a:cs typeface="Alatsi"/>
                <a:sym typeface="Alatsi"/>
              </a:rPr>
              <a:t>The program will sum the three numbers (75, 92, 87) input by users, and add the result by 100 before outputting it. </a:t>
            </a:r>
          </a:p>
        </p:txBody>
      </p:sp>
      <p:sp>
        <p:nvSpPr>
          <p:cNvPr id="40" name="TextBox 40"/>
          <p:cNvSpPr txBox="1"/>
          <p:nvPr/>
        </p:nvSpPr>
        <p:spPr>
          <a:xfrm>
            <a:off x="5674344" y="2076894"/>
            <a:ext cx="11584956"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Trace the content stored by the ACC and the memory location at each stage of the program.</a:t>
            </a:r>
          </a:p>
        </p:txBody>
      </p:sp>
      <p:sp>
        <p:nvSpPr>
          <p:cNvPr id="41" name="TextBox 41"/>
          <p:cNvSpPr txBox="1"/>
          <p:nvPr/>
        </p:nvSpPr>
        <p:spPr>
          <a:xfrm>
            <a:off x="6324971" y="2879913"/>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Accumulator</a:t>
            </a:r>
          </a:p>
        </p:txBody>
      </p:sp>
      <p:sp>
        <p:nvSpPr>
          <p:cNvPr id="42" name="TextBox 42"/>
          <p:cNvSpPr txBox="1"/>
          <p:nvPr/>
        </p:nvSpPr>
        <p:spPr>
          <a:xfrm>
            <a:off x="8825082" y="2759593"/>
            <a:ext cx="1703465" cy="673577"/>
          </a:xfrm>
          <a:prstGeom prst="rect">
            <a:avLst/>
          </a:prstGeom>
        </p:spPr>
        <p:txBody>
          <a:bodyPr lIns="0" tIns="0" rIns="0" bIns="0" rtlCol="0" anchor="t">
            <a:spAutoFit/>
          </a:bodyPr>
          <a:lstStyle/>
          <a:p>
            <a:pPr algn="ctr">
              <a:lnSpc>
                <a:spcPts val="2771"/>
              </a:lnSpc>
            </a:pPr>
            <a:r>
              <a:rPr lang="en-US" sz="1979">
                <a:solidFill>
                  <a:srgbClr val="000000"/>
                </a:solidFill>
                <a:latin typeface="Alatsi"/>
                <a:ea typeface="Alatsi"/>
                <a:cs typeface="Alatsi"/>
                <a:sym typeface="Alatsi"/>
              </a:rPr>
              <a:t>Memory Location 900</a:t>
            </a:r>
          </a:p>
        </p:txBody>
      </p:sp>
      <p:grpSp>
        <p:nvGrpSpPr>
          <p:cNvPr id="43" name="Group 43"/>
          <p:cNvGrpSpPr/>
          <p:nvPr/>
        </p:nvGrpSpPr>
        <p:grpSpPr>
          <a:xfrm>
            <a:off x="564258" y="5567927"/>
            <a:ext cx="3075145" cy="565038"/>
            <a:chOff x="0" y="0"/>
            <a:chExt cx="1080333" cy="198504"/>
          </a:xfrm>
        </p:grpSpPr>
        <p:sp>
          <p:nvSpPr>
            <p:cNvPr id="44" name="Freeform 44"/>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45" name="TextBox 45"/>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sp>
        <p:nvSpPr>
          <p:cNvPr id="46" name="TextBox 46"/>
          <p:cNvSpPr txBox="1"/>
          <p:nvPr/>
        </p:nvSpPr>
        <p:spPr>
          <a:xfrm>
            <a:off x="1300947" y="5602362"/>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STO 901</a:t>
            </a:r>
          </a:p>
        </p:txBody>
      </p:sp>
      <p:grpSp>
        <p:nvGrpSpPr>
          <p:cNvPr id="47" name="Group 47"/>
          <p:cNvGrpSpPr/>
          <p:nvPr/>
        </p:nvGrpSpPr>
        <p:grpSpPr>
          <a:xfrm>
            <a:off x="543936" y="6221542"/>
            <a:ext cx="3075145" cy="565038"/>
            <a:chOff x="0" y="0"/>
            <a:chExt cx="1080333" cy="198504"/>
          </a:xfrm>
        </p:grpSpPr>
        <p:sp>
          <p:nvSpPr>
            <p:cNvPr id="48" name="Freeform 48"/>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49" name="TextBox 49"/>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sp>
        <p:nvSpPr>
          <p:cNvPr id="50" name="TextBox 50"/>
          <p:cNvSpPr txBox="1"/>
          <p:nvPr/>
        </p:nvSpPr>
        <p:spPr>
          <a:xfrm>
            <a:off x="1280626" y="6255977"/>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IN</a:t>
            </a:r>
          </a:p>
        </p:txBody>
      </p:sp>
      <p:grpSp>
        <p:nvGrpSpPr>
          <p:cNvPr id="51" name="Group 51"/>
          <p:cNvGrpSpPr/>
          <p:nvPr/>
        </p:nvGrpSpPr>
        <p:grpSpPr>
          <a:xfrm>
            <a:off x="513454" y="7497051"/>
            <a:ext cx="3075145" cy="565038"/>
            <a:chOff x="0" y="0"/>
            <a:chExt cx="1080333" cy="198504"/>
          </a:xfrm>
        </p:grpSpPr>
        <p:sp>
          <p:nvSpPr>
            <p:cNvPr id="52" name="Freeform 52"/>
            <p:cNvSpPr/>
            <p:nvPr/>
          </p:nvSpPr>
          <p:spPr>
            <a:xfrm>
              <a:off x="0" y="0"/>
              <a:ext cx="1080333" cy="198504"/>
            </a:xfrm>
            <a:custGeom>
              <a:avLst/>
              <a:gdLst/>
              <a:ahLst/>
              <a:cxnLst/>
              <a:rect l="l" t="t" r="r" b="b"/>
              <a:pathLst>
                <a:path w="1080333" h="198504">
                  <a:moveTo>
                    <a:pt x="99252" y="0"/>
                  </a:moveTo>
                  <a:lnTo>
                    <a:pt x="981081" y="0"/>
                  </a:lnTo>
                  <a:cubicBezTo>
                    <a:pt x="1035896" y="0"/>
                    <a:pt x="1080333" y="44437"/>
                    <a:pt x="1080333" y="99252"/>
                  </a:cubicBezTo>
                  <a:lnTo>
                    <a:pt x="1080333" y="99252"/>
                  </a:lnTo>
                  <a:cubicBezTo>
                    <a:pt x="1080333" y="125575"/>
                    <a:pt x="1069876" y="150820"/>
                    <a:pt x="1051263" y="169434"/>
                  </a:cubicBezTo>
                  <a:cubicBezTo>
                    <a:pt x="1032649" y="188047"/>
                    <a:pt x="1007404" y="198504"/>
                    <a:pt x="981081"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53" name="TextBox 53"/>
            <p:cNvSpPr txBox="1"/>
            <p:nvPr/>
          </p:nvSpPr>
          <p:spPr>
            <a:xfrm>
              <a:off x="0" y="-28575"/>
              <a:ext cx="1080333" cy="227079"/>
            </a:xfrm>
            <a:prstGeom prst="rect">
              <a:avLst/>
            </a:prstGeom>
          </p:spPr>
          <p:txBody>
            <a:bodyPr lIns="50800" tIns="50800" rIns="50800" bIns="50800" rtlCol="0" anchor="ctr"/>
            <a:lstStyle/>
            <a:p>
              <a:pPr algn="ctr">
                <a:lnSpc>
                  <a:spcPts val="2595"/>
                </a:lnSpc>
              </a:pPr>
              <a:endParaRPr/>
            </a:p>
          </p:txBody>
        </p:sp>
      </p:grpSp>
      <p:sp>
        <p:nvSpPr>
          <p:cNvPr id="54" name="TextBox 54"/>
          <p:cNvSpPr txBox="1"/>
          <p:nvPr/>
        </p:nvSpPr>
        <p:spPr>
          <a:xfrm>
            <a:off x="1250143" y="7531486"/>
            <a:ext cx="1642410" cy="409969"/>
          </a:xfrm>
          <a:prstGeom prst="rect">
            <a:avLst/>
          </a:prstGeom>
        </p:spPr>
        <p:txBody>
          <a:bodyPr lIns="0" tIns="0" rIns="0" bIns="0" rtlCol="0" anchor="t">
            <a:spAutoFit/>
          </a:bodyPr>
          <a:lstStyle/>
          <a:p>
            <a:pPr algn="ctr">
              <a:lnSpc>
                <a:spcPts val="3470"/>
              </a:lnSpc>
              <a:spcBef>
                <a:spcPct val="0"/>
              </a:spcBef>
            </a:pPr>
            <a:r>
              <a:rPr lang="en-US" sz="2479">
                <a:solidFill>
                  <a:srgbClr val="FFFFFF"/>
                </a:solidFill>
                <a:latin typeface="Open Sans"/>
                <a:ea typeface="Open Sans"/>
                <a:cs typeface="Open Sans"/>
                <a:sym typeface="Open Sans"/>
              </a:rPr>
              <a:t>ADD 901</a:t>
            </a:r>
          </a:p>
        </p:txBody>
      </p:sp>
      <p:sp>
        <p:nvSpPr>
          <p:cNvPr id="55" name="TextBox 55"/>
          <p:cNvSpPr txBox="1"/>
          <p:nvPr/>
        </p:nvSpPr>
        <p:spPr>
          <a:xfrm>
            <a:off x="11302836" y="2751266"/>
            <a:ext cx="1623346" cy="690230"/>
          </a:xfrm>
          <a:prstGeom prst="rect">
            <a:avLst/>
          </a:prstGeom>
        </p:spPr>
        <p:txBody>
          <a:bodyPr lIns="0" tIns="0" rIns="0" bIns="0" rtlCol="0" anchor="t">
            <a:spAutoFit/>
          </a:bodyPr>
          <a:lstStyle/>
          <a:p>
            <a:pPr algn="ctr">
              <a:lnSpc>
                <a:spcPts val="2774"/>
              </a:lnSpc>
            </a:pPr>
            <a:r>
              <a:rPr lang="en-US" sz="1982">
                <a:solidFill>
                  <a:srgbClr val="000000"/>
                </a:solidFill>
                <a:latin typeface="Alatsi"/>
                <a:ea typeface="Alatsi"/>
                <a:cs typeface="Alatsi"/>
                <a:sym typeface="Alatsi"/>
              </a:rPr>
              <a:t>Memory Location 901</a:t>
            </a:r>
          </a:p>
        </p:txBody>
      </p:sp>
      <p:sp>
        <p:nvSpPr>
          <p:cNvPr id="56" name="TextBox 56"/>
          <p:cNvSpPr txBox="1"/>
          <p:nvPr/>
        </p:nvSpPr>
        <p:spPr>
          <a:xfrm>
            <a:off x="13602456" y="2879913"/>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Output</a:t>
            </a:r>
          </a:p>
        </p:txBody>
      </p:sp>
      <p:sp>
        <p:nvSpPr>
          <p:cNvPr id="57" name="TextBox 57"/>
          <p:cNvSpPr txBox="1"/>
          <p:nvPr/>
        </p:nvSpPr>
        <p:spPr>
          <a:xfrm>
            <a:off x="6324971" y="3712900"/>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75</a:t>
            </a:r>
          </a:p>
        </p:txBody>
      </p:sp>
      <p:sp>
        <p:nvSpPr>
          <p:cNvPr id="58" name="TextBox 58"/>
          <p:cNvSpPr txBox="1"/>
          <p:nvPr/>
        </p:nvSpPr>
        <p:spPr>
          <a:xfrm>
            <a:off x="8663108" y="4412213"/>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75</a:t>
            </a:r>
          </a:p>
        </p:txBody>
      </p:sp>
      <p:sp>
        <p:nvSpPr>
          <p:cNvPr id="59" name="TextBox 59"/>
          <p:cNvSpPr txBox="1"/>
          <p:nvPr/>
        </p:nvSpPr>
        <p:spPr>
          <a:xfrm>
            <a:off x="6324971" y="5250834"/>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92</a:t>
            </a:r>
          </a:p>
        </p:txBody>
      </p:sp>
      <p:sp>
        <p:nvSpPr>
          <p:cNvPr id="60" name="TextBox 60"/>
          <p:cNvSpPr txBox="1"/>
          <p:nvPr/>
        </p:nvSpPr>
        <p:spPr>
          <a:xfrm>
            <a:off x="11100803" y="5986023"/>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92</a:t>
            </a:r>
          </a:p>
        </p:txBody>
      </p:sp>
      <p:sp>
        <p:nvSpPr>
          <p:cNvPr id="61" name="TextBox 61"/>
          <p:cNvSpPr txBox="1"/>
          <p:nvPr/>
        </p:nvSpPr>
        <p:spPr>
          <a:xfrm>
            <a:off x="6324971" y="6788672"/>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87</a:t>
            </a:r>
          </a:p>
        </p:txBody>
      </p:sp>
      <p:sp>
        <p:nvSpPr>
          <p:cNvPr id="62" name="TextBox 62"/>
          <p:cNvSpPr txBox="1"/>
          <p:nvPr/>
        </p:nvSpPr>
        <p:spPr>
          <a:xfrm>
            <a:off x="6324971" y="7535934"/>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162</a:t>
            </a:r>
          </a:p>
        </p:txBody>
      </p:sp>
      <p:sp>
        <p:nvSpPr>
          <p:cNvPr id="63" name="TextBox 63"/>
          <p:cNvSpPr txBox="1"/>
          <p:nvPr/>
        </p:nvSpPr>
        <p:spPr>
          <a:xfrm>
            <a:off x="6324971" y="8283196"/>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254</a:t>
            </a:r>
          </a:p>
        </p:txBody>
      </p:sp>
      <p:sp>
        <p:nvSpPr>
          <p:cNvPr id="64" name="TextBox 64"/>
          <p:cNvSpPr txBox="1"/>
          <p:nvPr/>
        </p:nvSpPr>
        <p:spPr>
          <a:xfrm>
            <a:off x="6324971" y="9071651"/>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354</a:t>
            </a:r>
          </a:p>
        </p:txBody>
      </p:sp>
      <p:sp>
        <p:nvSpPr>
          <p:cNvPr id="65" name="TextBox 65"/>
          <p:cNvSpPr txBox="1"/>
          <p:nvPr/>
        </p:nvSpPr>
        <p:spPr>
          <a:xfrm>
            <a:off x="13602456" y="9071651"/>
            <a:ext cx="2027411" cy="423412"/>
          </a:xfrm>
          <a:prstGeom prst="rect">
            <a:avLst/>
          </a:prstGeom>
        </p:spPr>
        <p:txBody>
          <a:bodyPr lIns="0" tIns="0" rIns="0" bIns="0" rtlCol="0" anchor="t">
            <a:spAutoFit/>
          </a:bodyPr>
          <a:lstStyle/>
          <a:p>
            <a:pPr algn="ctr">
              <a:lnSpc>
                <a:spcPts val="3465"/>
              </a:lnSpc>
            </a:pPr>
            <a:r>
              <a:rPr lang="en-US" sz="2475">
                <a:solidFill>
                  <a:srgbClr val="000000"/>
                </a:solidFill>
                <a:latin typeface="Alatsi"/>
                <a:ea typeface="Alatsi"/>
                <a:cs typeface="Alatsi"/>
                <a:sym typeface="Alatsi"/>
              </a:rPr>
              <a:t>354</a:t>
            </a:r>
          </a:p>
        </p:txBody>
      </p:sp>
      <p:grpSp>
        <p:nvGrpSpPr>
          <p:cNvPr id="66" name="Group 66"/>
          <p:cNvGrpSpPr/>
          <p:nvPr/>
        </p:nvGrpSpPr>
        <p:grpSpPr>
          <a:xfrm>
            <a:off x="15977999" y="9806769"/>
            <a:ext cx="4620001" cy="497281"/>
            <a:chOff x="0" y="0"/>
            <a:chExt cx="6160002" cy="663041"/>
          </a:xfrm>
        </p:grpSpPr>
        <p:sp>
          <p:nvSpPr>
            <p:cNvPr id="67" name="Freeform 67"/>
            <p:cNvSpPr/>
            <p:nvPr/>
          </p:nvSpPr>
          <p:spPr>
            <a:xfrm>
              <a:off x="0" y="0"/>
              <a:ext cx="605853" cy="663041"/>
            </a:xfrm>
            <a:custGeom>
              <a:avLst/>
              <a:gdLst/>
              <a:ahLst/>
              <a:cxnLst/>
              <a:rect l="l" t="t" r="r" b="b"/>
              <a:pathLst>
                <a:path w="605853" h="663041">
                  <a:moveTo>
                    <a:pt x="0" y="0"/>
                  </a:moveTo>
                  <a:lnTo>
                    <a:pt x="605853" y="0"/>
                  </a:lnTo>
                  <a:lnTo>
                    <a:pt x="605853" y="663041"/>
                  </a:lnTo>
                  <a:lnTo>
                    <a:pt x="0" y="663041"/>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68" name="TextBox 68"/>
            <p:cNvSpPr txBox="1"/>
            <p:nvPr/>
          </p:nvSpPr>
          <p:spPr>
            <a:xfrm>
              <a:off x="605853" y="72440"/>
              <a:ext cx="5554148" cy="441960"/>
            </a:xfrm>
            <a:prstGeom prst="rect">
              <a:avLst/>
            </a:prstGeom>
          </p:spPr>
          <p:txBody>
            <a:bodyPr lIns="0" tIns="0" rIns="0" bIns="0" rtlCol="0" anchor="t">
              <a:spAutoFit/>
            </a:bodyPr>
            <a:lstStyle/>
            <a:p>
              <a:pPr algn="l">
                <a:lnSpc>
                  <a:spcPts val="2700"/>
                </a:lnSpc>
              </a:pPr>
              <a:r>
                <a:rPr lang="en-US" sz="1800">
                  <a:solidFill>
                    <a:srgbClr val="000000"/>
                  </a:solidFill>
                  <a:latin typeface="Poppins"/>
                  <a:ea typeface="Poppins"/>
                  <a:cs typeface="Poppins"/>
                  <a:sym typeface="Poppins"/>
                </a:rPr>
                <a:t> James Gan</a:t>
              </a:r>
            </a:p>
          </p:txBody>
        </p:sp>
      </p:grpSp>
    </p:spTree>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1476456" y="2288109"/>
            <a:ext cx="2847198" cy="486689"/>
            <a:chOff x="0" y="0"/>
            <a:chExt cx="1161278" cy="198504"/>
          </a:xfrm>
        </p:grpSpPr>
        <p:sp>
          <p:nvSpPr>
            <p:cNvPr id="8" name="Freeform 8"/>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9" name="TextBox 9"/>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1493960" y="2859655"/>
            <a:ext cx="2829694" cy="486689"/>
            <a:chOff x="0" y="0"/>
            <a:chExt cx="1154138" cy="198504"/>
          </a:xfrm>
        </p:grpSpPr>
        <p:sp>
          <p:nvSpPr>
            <p:cNvPr id="11" name="Freeform 11"/>
            <p:cNvSpPr/>
            <p:nvPr/>
          </p:nvSpPr>
          <p:spPr>
            <a:xfrm>
              <a:off x="0" y="0"/>
              <a:ext cx="1154138" cy="198504"/>
            </a:xfrm>
            <a:custGeom>
              <a:avLst/>
              <a:gdLst/>
              <a:ahLst/>
              <a:cxnLst/>
              <a:rect l="l" t="t" r="r" b="b"/>
              <a:pathLst>
                <a:path w="1154138" h="198504">
                  <a:moveTo>
                    <a:pt x="99252" y="0"/>
                  </a:moveTo>
                  <a:lnTo>
                    <a:pt x="1054886" y="0"/>
                  </a:lnTo>
                  <a:cubicBezTo>
                    <a:pt x="1081210" y="0"/>
                    <a:pt x="1106455" y="10457"/>
                    <a:pt x="1125068" y="29070"/>
                  </a:cubicBezTo>
                  <a:cubicBezTo>
                    <a:pt x="1143682" y="47684"/>
                    <a:pt x="1154138" y="72929"/>
                    <a:pt x="1154138" y="99252"/>
                  </a:cubicBezTo>
                  <a:lnTo>
                    <a:pt x="1154138" y="99252"/>
                  </a:lnTo>
                  <a:cubicBezTo>
                    <a:pt x="1154138" y="154067"/>
                    <a:pt x="1109702" y="198504"/>
                    <a:pt x="105488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2" name="TextBox 12"/>
            <p:cNvSpPr txBox="1"/>
            <p:nvPr/>
          </p:nvSpPr>
          <p:spPr>
            <a:xfrm>
              <a:off x="0" y="-28575"/>
              <a:ext cx="1154138" cy="227079"/>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1493960" y="3420152"/>
            <a:ext cx="2829694" cy="486689"/>
            <a:chOff x="0" y="0"/>
            <a:chExt cx="1154138" cy="198504"/>
          </a:xfrm>
        </p:grpSpPr>
        <p:sp>
          <p:nvSpPr>
            <p:cNvPr id="14" name="Freeform 14"/>
            <p:cNvSpPr/>
            <p:nvPr/>
          </p:nvSpPr>
          <p:spPr>
            <a:xfrm>
              <a:off x="0" y="0"/>
              <a:ext cx="1154138" cy="198504"/>
            </a:xfrm>
            <a:custGeom>
              <a:avLst/>
              <a:gdLst/>
              <a:ahLst/>
              <a:cxnLst/>
              <a:rect l="l" t="t" r="r" b="b"/>
              <a:pathLst>
                <a:path w="1154138" h="198504">
                  <a:moveTo>
                    <a:pt x="99252" y="0"/>
                  </a:moveTo>
                  <a:lnTo>
                    <a:pt x="1054886" y="0"/>
                  </a:lnTo>
                  <a:cubicBezTo>
                    <a:pt x="1081210" y="0"/>
                    <a:pt x="1106455" y="10457"/>
                    <a:pt x="1125068" y="29070"/>
                  </a:cubicBezTo>
                  <a:cubicBezTo>
                    <a:pt x="1143682" y="47684"/>
                    <a:pt x="1154138" y="72929"/>
                    <a:pt x="1154138" y="99252"/>
                  </a:cubicBezTo>
                  <a:lnTo>
                    <a:pt x="1154138" y="99252"/>
                  </a:lnTo>
                  <a:cubicBezTo>
                    <a:pt x="1154138" y="154067"/>
                    <a:pt x="1109702" y="198504"/>
                    <a:pt x="105488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5" name="TextBox 15"/>
            <p:cNvSpPr txBox="1"/>
            <p:nvPr/>
          </p:nvSpPr>
          <p:spPr>
            <a:xfrm>
              <a:off x="0" y="-28575"/>
              <a:ext cx="1154138" cy="227079"/>
            </a:xfrm>
            <a:prstGeom prst="rect">
              <a:avLst/>
            </a:prstGeom>
          </p:spPr>
          <p:txBody>
            <a:bodyPr lIns="50800" tIns="50800" rIns="50800" bIns="50800" rtlCol="0" anchor="ctr"/>
            <a:lstStyle/>
            <a:p>
              <a:pPr algn="ctr">
                <a:lnSpc>
                  <a:spcPts val="2595"/>
                </a:lnSpc>
              </a:pPr>
              <a:endParaRPr/>
            </a:p>
          </p:txBody>
        </p:sp>
      </p:grpSp>
      <p:grpSp>
        <p:nvGrpSpPr>
          <p:cNvPr id="16" name="Group 16"/>
          <p:cNvGrpSpPr/>
          <p:nvPr/>
        </p:nvGrpSpPr>
        <p:grpSpPr>
          <a:xfrm>
            <a:off x="1467704" y="5097038"/>
            <a:ext cx="2855950" cy="486689"/>
            <a:chOff x="0" y="0"/>
            <a:chExt cx="1164847" cy="198504"/>
          </a:xfrm>
        </p:grpSpPr>
        <p:sp>
          <p:nvSpPr>
            <p:cNvPr id="17" name="Freeform 17"/>
            <p:cNvSpPr/>
            <p:nvPr/>
          </p:nvSpPr>
          <p:spPr>
            <a:xfrm>
              <a:off x="0" y="0"/>
              <a:ext cx="1164847" cy="198504"/>
            </a:xfrm>
            <a:custGeom>
              <a:avLst/>
              <a:gdLst/>
              <a:ahLst/>
              <a:cxnLst/>
              <a:rect l="l" t="t" r="r" b="b"/>
              <a:pathLst>
                <a:path w="1164847" h="198504">
                  <a:moveTo>
                    <a:pt x="99252" y="0"/>
                  </a:moveTo>
                  <a:lnTo>
                    <a:pt x="1065595" y="0"/>
                  </a:lnTo>
                  <a:cubicBezTo>
                    <a:pt x="1091919" y="0"/>
                    <a:pt x="1117164" y="10457"/>
                    <a:pt x="1135777" y="29070"/>
                  </a:cubicBezTo>
                  <a:cubicBezTo>
                    <a:pt x="1154390" y="47684"/>
                    <a:pt x="1164847" y="72929"/>
                    <a:pt x="1164847" y="99252"/>
                  </a:cubicBezTo>
                  <a:lnTo>
                    <a:pt x="1164847" y="99252"/>
                  </a:lnTo>
                  <a:cubicBezTo>
                    <a:pt x="1164847" y="154067"/>
                    <a:pt x="1120411" y="198504"/>
                    <a:pt x="1065595"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8" name="TextBox 18"/>
            <p:cNvSpPr txBox="1"/>
            <p:nvPr/>
          </p:nvSpPr>
          <p:spPr>
            <a:xfrm>
              <a:off x="0" y="-28575"/>
              <a:ext cx="1164847" cy="227079"/>
            </a:xfrm>
            <a:prstGeom prst="rect">
              <a:avLst/>
            </a:prstGeom>
          </p:spPr>
          <p:txBody>
            <a:bodyPr lIns="50800" tIns="50800" rIns="50800" bIns="50800" rtlCol="0" anchor="ctr"/>
            <a:lstStyle/>
            <a:p>
              <a:pPr algn="ctr">
                <a:lnSpc>
                  <a:spcPts val="2595"/>
                </a:lnSpc>
              </a:pPr>
              <a:endParaRPr/>
            </a:p>
          </p:txBody>
        </p:sp>
      </p:grpSp>
      <p:grpSp>
        <p:nvGrpSpPr>
          <p:cNvPr id="19" name="Group 19"/>
          <p:cNvGrpSpPr/>
          <p:nvPr/>
        </p:nvGrpSpPr>
        <p:grpSpPr>
          <a:xfrm>
            <a:off x="1476456" y="6216973"/>
            <a:ext cx="2847198" cy="486689"/>
            <a:chOff x="0" y="0"/>
            <a:chExt cx="1161278" cy="198504"/>
          </a:xfrm>
        </p:grpSpPr>
        <p:sp>
          <p:nvSpPr>
            <p:cNvPr id="20" name="Freeform 20"/>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21" name="TextBox 21"/>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22" name="Group 22"/>
          <p:cNvGrpSpPr/>
          <p:nvPr/>
        </p:nvGrpSpPr>
        <p:grpSpPr>
          <a:xfrm>
            <a:off x="1476456" y="6792671"/>
            <a:ext cx="2847198" cy="486689"/>
            <a:chOff x="0" y="0"/>
            <a:chExt cx="1161278" cy="198504"/>
          </a:xfrm>
        </p:grpSpPr>
        <p:sp>
          <p:nvSpPr>
            <p:cNvPr id="23" name="Freeform 23"/>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24" name="TextBox 24"/>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25" name="Group 25"/>
          <p:cNvGrpSpPr/>
          <p:nvPr/>
        </p:nvGrpSpPr>
        <p:grpSpPr>
          <a:xfrm>
            <a:off x="1511464" y="3977103"/>
            <a:ext cx="2812191" cy="486689"/>
            <a:chOff x="0" y="0"/>
            <a:chExt cx="1146999" cy="198504"/>
          </a:xfrm>
        </p:grpSpPr>
        <p:sp>
          <p:nvSpPr>
            <p:cNvPr id="26" name="Freeform 26"/>
            <p:cNvSpPr/>
            <p:nvPr/>
          </p:nvSpPr>
          <p:spPr>
            <a:xfrm>
              <a:off x="0" y="0"/>
              <a:ext cx="1146999" cy="198504"/>
            </a:xfrm>
            <a:custGeom>
              <a:avLst/>
              <a:gdLst/>
              <a:ahLst/>
              <a:cxnLst/>
              <a:rect l="l" t="t" r="r" b="b"/>
              <a:pathLst>
                <a:path w="1146999" h="198504">
                  <a:moveTo>
                    <a:pt x="99252" y="0"/>
                  </a:moveTo>
                  <a:lnTo>
                    <a:pt x="1047747" y="0"/>
                  </a:lnTo>
                  <a:cubicBezTo>
                    <a:pt x="1074070" y="0"/>
                    <a:pt x="1099316" y="10457"/>
                    <a:pt x="1117929" y="29070"/>
                  </a:cubicBezTo>
                  <a:cubicBezTo>
                    <a:pt x="1136542" y="47684"/>
                    <a:pt x="1146999" y="72929"/>
                    <a:pt x="1146999" y="99252"/>
                  </a:cubicBezTo>
                  <a:lnTo>
                    <a:pt x="1146999" y="99252"/>
                  </a:lnTo>
                  <a:cubicBezTo>
                    <a:pt x="1146999" y="154067"/>
                    <a:pt x="1102563" y="198504"/>
                    <a:pt x="1047747"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27" name="TextBox 27"/>
            <p:cNvSpPr txBox="1"/>
            <p:nvPr/>
          </p:nvSpPr>
          <p:spPr>
            <a:xfrm>
              <a:off x="0" y="-28575"/>
              <a:ext cx="1146999" cy="227079"/>
            </a:xfrm>
            <a:prstGeom prst="rect">
              <a:avLst/>
            </a:prstGeom>
          </p:spPr>
          <p:txBody>
            <a:bodyPr lIns="50800" tIns="50800" rIns="50800" bIns="50800" rtlCol="0" anchor="ctr"/>
            <a:lstStyle/>
            <a:p>
              <a:pPr algn="ctr">
                <a:lnSpc>
                  <a:spcPts val="2595"/>
                </a:lnSpc>
              </a:pPr>
              <a:endParaRPr/>
            </a:p>
          </p:txBody>
        </p:sp>
      </p:grpSp>
      <p:grpSp>
        <p:nvGrpSpPr>
          <p:cNvPr id="28" name="Group 28"/>
          <p:cNvGrpSpPr/>
          <p:nvPr/>
        </p:nvGrpSpPr>
        <p:grpSpPr>
          <a:xfrm>
            <a:off x="1493960" y="4540086"/>
            <a:ext cx="2829694" cy="486689"/>
            <a:chOff x="0" y="0"/>
            <a:chExt cx="1154138" cy="198504"/>
          </a:xfrm>
        </p:grpSpPr>
        <p:sp>
          <p:nvSpPr>
            <p:cNvPr id="29" name="Freeform 29"/>
            <p:cNvSpPr/>
            <p:nvPr/>
          </p:nvSpPr>
          <p:spPr>
            <a:xfrm>
              <a:off x="0" y="0"/>
              <a:ext cx="1154138" cy="198504"/>
            </a:xfrm>
            <a:custGeom>
              <a:avLst/>
              <a:gdLst/>
              <a:ahLst/>
              <a:cxnLst/>
              <a:rect l="l" t="t" r="r" b="b"/>
              <a:pathLst>
                <a:path w="1154138" h="198504">
                  <a:moveTo>
                    <a:pt x="99252" y="0"/>
                  </a:moveTo>
                  <a:lnTo>
                    <a:pt x="1054886" y="0"/>
                  </a:lnTo>
                  <a:cubicBezTo>
                    <a:pt x="1081210" y="0"/>
                    <a:pt x="1106455" y="10457"/>
                    <a:pt x="1125068" y="29070"/>
                  </a:cubicBezTo>
                  <a:cubicBezTo>
                    <a:pt x="1143682" y="47684"/>
                    <a:pt x="1154138" y="72929"/>
                    <a:pt x="1154138" y="99252"/>
                  </a:cubicBezTo>
                  <a:lnTo>
                    <a:pt x="1154138" y="99252"/>
                  </a:lnTo>
                  <a:cubicBezTo>
                    <a:pt x="1154138" y="154067"/>
                    <a:pt x="1109702" y="198504"/>
                    <a:pt x="105488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30" name="TextBox 30"/>
            <p:cNvSpPr txBox="1"/>
            <p:nvPr/>
          </p:nvSpPr>
          <p:spPr>
            <a:xfrm>
              <a:off x="0" y="-28575"/>
              <a:ext cx="1154138" cy="227079"/>
            </a:xfrm>
            <a:prstGeom prst="rect">
              <a:avLst/>
            </a:prstGeom>
          </p:spPr>
          <p:txBody>
            <a:bodyPr lIns="50800" tIns="50800" rIns="50800" bIns="50800" rtlCol="0" anchor="ctr"/>
            <a:lstStyle/>
            <a:p>
              <a:pPr algn="ctr">
                <a:lnSpc>
                  <a:spcPts val="2595"/>
                </a:lnSpc>
              </a:pPr>
              <a:endParaRPr/>
            </a:p>
          </p:txBody>
        </p:sp>
      </p:grpSp>
      <p:grpSp>
        <p:nvGrpSpPr>
          <p:cNvPr id="31" name="Group 31"/>
          <p:cNvGrpSpPr/>
          <p:nvPr/>
        </p:nvGrpSpPr>
        <p:grpSpPr>
          <a:xfrm>
            <a:off x="1467704" y="5638731"/>
            <a:ext cx="2855950" cy="486689"/>
            <a:chOff x="0" y="0"/>
            <a:chExt cx="1164847" cy="198504"/>
          </a:xfrm>
        </p:grpSpPr>
        <p:sp>
          <p:nvSpPr>
            <p:cNvPr id="32" name="Freeform 32"/>
            <p:cNvSpPr/>
            <p:nvPr/>
          </p:nvSpPr>
          <p:spPr>
            <a:xfrm>
              <a:off x="0" y="0"/>
              <a:ext cx="1164847" cy="198504"/>
            </a:xfrm>
            <a:custGeom>
              <a:avLst/>
              <a:gdLst/>
              <a:ahLst/>
              <a:cxnLst/>
              <a:rect l="l" t="t" r="r" b="b"/>
              <a:pathLst>
                <a:path w="1164847" h="198504">
                  <a:moveTo>
                    <a:pt x="99252" y="0"/>
                  </a:moveTo>
                  <a:lnTo>
                    <a:pt x="1065595" y="0"/>
                  </a:lnTo>
                  <a:cubicBezTo>
                    <a:pt x="1091919" y="0"/>
                    <a:pt x="1117164" y="10457"/>
                    <a:pt x="1135777" y="29070"/>
                  </a:cubicBezTo>
                  <a:cubicBezTo>
                    <a:pt x="1154390" y="47684"/>
                    <a:pt x="1164847" y="72929"/>
                    <a:pt x="1164847" y="99252"/>
                  </a:cubicBezTo>
                  <a:lnTo>
                    <a:pt x="1164847" y="99252"/>
                  </a:lnTo>
                  <a:cubicBezTo>
                    <a:pt x="1164847" y="154067"/>
                    <a:pt x="1120411" y="198504"/>
                    <a:pt x="1065595"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33" name="TextBox 33"/>
            <p:cNvSpPr txBox="1"/>
            <p:nvPr/>
          </p:nvSpPr>
          <p:spPr>
            <a:xfrm>
              <a:off x="0" y="-28575"/>
              <a:ext cx="1164847" cy="227079"/>
            </a:xfrm>
            <a:prstGeom prst="rect">
              <a:avLst/>
            </a:prstGeom>
          </p:spPr>
          <p:txBody>
            <a:bodyPr lIns="50800" tIns="50800" rIns="50800" bIns="50800" rtlCol="0" anchor="ctr"/>
            <a:lstStyle/>
            <a:p>
              <a:pPr algn="ctr">
                <a:lnSpc>
                  <a:spcPts val="2595"/>
                </a:lnSpc>
              </a:pPr>
              <a:endParaRPr/>
            </a:p>
          </p:txBody>
        </p:sp>
      </p:grpSp>
      <p:graphicFrame>
        <p:nvGraphicFramePr>
          <p:cNvPr id="34" name="Table 34"/>
          <p:cNvGraphicFramePr>
            <a:graphicFrameLocks noGrp="1"/>
          </p:cNvGraphicFramePr>
          <p:nvPr/>
        </p:nvGraphicFramePr>
        <p:xfrm>
          <a:off x="5674344" y="2612022"/>
          <a:ext cx="11290331" cy="7351490"/>
        </p:xfrm>
        <a:graphic>
          <a:graphicData uri="http://schemas.openxmlformats.org/drawingml/2006/table">
            <a:tbl>
              <a:tblPr/>
              <a:tblGrid>
                <a:gridCol w="2258066">
                  <a:extLst>
                    <a:ext uri="{9D8B030D-6E8A-4147-A177-3AD203B41FA5}">
                      <a16:colId xmlns:a16="http://schemas.microsoft.com/office/drawing/2014/main" val="20000"/>
                    </a:ext>
                  </a:extLst>
                </a:gridCol>
                <a:gridCol w="2258066">
                  <a:extLst>
                    <a:ext uri="{9D8B030D-6E8A-4147-A177-3AD203B41FA5}">
                      <a16:colId xmlns:a16="http://schemas.microsoft.com/office/drawing/2014/main" val="20001"/>
                    </a:ext>
                  </a:extLst>
                </a:gridCol>
                <a:gridCol w="2258066">
                  <a:extLst>
                    <a:ext uri="{9D8B030D-6E8A-4147-A177-3AD203B41FA5}">
                      <a16:colId xmlns:a16="http://schemas.microsoft.com/office/drawing/2014/main" val="20002"/>
                    </a:ext>
                  </a:extLst>
                </a:gridCol>
                <a:gridCol w="2258066">
                  <a:extLst>
                    <a:ext uri="{9D8B030D-6E8A-4147-A177-3AD203B41FA5}">
                      <a16:colId xmlns:a16="http://schemas.microsoft.com/office/drawing/2014/main" val="20003"/>
                    </a:ext>
                  </a:extLst>
                </a:gridCol>
                <a:gridCol w="2258066">
                  <a:extLst>
                    <a:ext uri="{9D8B030D-6E8A-4147-A177-3AD203B41FA5}">
                      <a16:colId xmlns:a16="http://schemas.microsoft.com/office/drawing/2014/main" val="20004"/>
                    </a:ext>
                  </a:extLst>
                </a:gridCol>
              </a:tblGrid>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1"/>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2"/>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3"/>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4"/>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5"/>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6"/>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7"/>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8"/>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9"/>
                  </a:ext>
                </a:extLst>
              </a:tr>
            </a:tbl>
          </a:graphicData>
        </a:graphic>
      </p:graphicFrame>
      <p:sp>
        <p:nvSpPr>
          <p:cNvPr id="35" name="TextBox 35"/>
          <p:cNvSpPr txBox="1"/>
          <p:nvPr/>
        </p:nvSpPr>
        <p:spPr>
          <a:xfrm>
            <a:off x="829113" y="246316"/>
            <a:ext cx="7700670" cy="536068"/>
          </a:xfrm>
          <a:prstGeom prst="rect">
            <a:avLst/>
          </a:prstGeom>
        </p:spPr>
        <p:txBody>
          <a:bodyPr lIns="0" tIns="0" rIns="0" bIns="0" rtlCol="0" anchor="t">
            <a:spAutoFit/>
          </a:bodyPr>
          <a:lstStyle/>
          <a:p>
            <a:pPr marL="0" lvl="0" indent="0" algn="l">
              <a:lnSpc>
                <a:spcPts val="3982"/>
              </a:lnSpc>
              <a:spcBef>
                <a:spcPct val="0"/>
              </a:spcBef>
            </a:pPr>
            <a:r>
              <a:rPr lang="en-US" sz="3555" b="1" spc="-106">
                <a:solidFill>
                  <a:srgbClr val="FF1495"/>
                </a:solidFill>
                <a:latin typeface="Poppins Bold"/>
                <a:ea typeface="Poppins Bold"/>
                <a:cs typeface="Poppins Bold"/>
                <a:sym typeface="Poppins Bold"/>
              </a:rPr>
              <a:t>6.8 Tracing an assembly language</a:t>
            </a:r>
          </a:p>
        </p:txBody>
      </p:sp>
      <p:sp>
        <p:nvSpPr>
          <p:cNvPr id="36" name="TextBox 36"/>
          <p:cNvSpPr txBox="1"/>
          <p:nvPr/>
        </p:nvSpPr>
        <p:spPr>
          <a:xfrm>
            <a:off x="513454" y="1397510"/>
            <a:ext cx="332866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Program</a:t>
            </a:r>
          </a:p>
        </p:txBody>
      </p:sp>
      <p:sp>
        <p:nvSpPr>
          <p:cNvPr id="37" name="TextBox 37"/>
          <p:cNvSpPr txBox="1"/>
          <p:nvPr/>
        </p:nvSpPr>
        <p:spPr>
          <a:xfrm>
            <a:off x="5674344" y="1289083"/>
            <a:ext cx="332866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Trace Table</a:t>
            </a:r>
          </a:p>
        </p:txBody>
      </p:sp>
      <p:sp>
        <p:nvSpPr>
          <p:cNvPr id="38" name="TextBox 38"/>
          <p:cNvSpPr txBox="1"/>
          <p:nvPr/>
        </p:nvSpPr>
        <p:spPr>
          <a:xfrm>
            <a:off x="2110995" y="2312487"/>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LDD 201</a:t>
            </a:r>
          </a:p>
        </p:txBody>
      </p:sp>
      <p:sp>
        <p:nvSpPr>
          <p:cNvPr id="39" name="TextBox 39"/>
          <p:cNvSpPr txBox="1"/>
          <p:nvPr/>
        </p:nvSpPr>
        <p:spPr>
          <a:xfrm>
            <a:off x="2128498" y="2884032"/>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INC ACC</a:t>
            </a:r>
          </a:p>
        </p:txBody>
      </p:sp>
      <p:sp>
        <p:nvSpPr>
          <p:cNvPr id="40" name="TextBox 40"/>
          <p:cNvSpPr txBox="1"/>
          <p:nvPr/>
        </p:nvSpPr>
        <p:spPr>
          <a:xfrm>
            <a:off x="2128498" y="3444529"/>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STO 202</a:t>
            </a:r>
          </a:p>
        </p:txBody>
      </p:sp>
      <p:sp>
        <p:nvSpPr>
          <p:cNvPr id="41" name="TextBox 41"/>
          <p:cNvSpPr txBox="1"/>
          <p:nvPr/>
        </p:nvSpPr>
        <p:spPr>
          <a:xfrm>
            <a:off x="2102243" y="5121415"/>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STO 201</a:t>
            </a:r>
          </a:p>
        </p:txBody>
      </p:sp>
      <p:sp>
        <p:nvSpPr>
          <p:cNvPr id="42" name="TextBox 42"/>
          <p:cNvSpPr txBox="1"/>
          <p:nvPr/>
        </p:nvSpPr>
        <p:spPr>
          <a:xfrm>
            <a:off x="2110995" y="6241350"/>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STO 201</a:t>
            </a:r>
          </a:p>
        </p:txBody>
      </p:sp>
      <p:sp>
        <p:nvSpPr>
          <p:cNvPr id="43" name="TextBox 43"/>
          <p:cNvSpPr txBox="1"/>
          <p:nvPr/>
        </p:nvSpPr>
        <p:spPr>
          <a:xfrm>
            <a:off x="2110995" y="6817048"/>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END</a:t>
            </a:r>
          </a:p>
        </p:txBody>
      </p:sp>
      <p:sp>
        <p:nvSpPr>
          <p:cNvPr id="44" name="TextBox 44"/>
          <p:cNvSpPr txBox="1"/>
          <p:nvPr/>
        </p:nvSpPr>
        <p:spPr>
          <a:xfrm>
            <a:off x="5674344" y="2076894"/>
            <a:ext cx="11584956"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Trace the content stored by the ACC and the memory location at each stage of the program.</a:t>
            </a:r>
          </a:p>
        </p:txBody>
      </p:sp>
      <p:sp>
        <p:nvSpPr>
          <p:cNvPr id="45" name="TextBox 45"/>
          <p:cNvSpPr txBox="1"/>
          <p:nvPr/>
        </p:nvSpPr>
        <p:spPr>
          <a:xfrm>
            <a:off x="2146002" y="4001480"/>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LDI 203</a:t>
            </a:r>
          </a:p>
        </p:txBody>
      </p:sp>
      <p:sp>
        <p:nvSpPr>
          <p:cNvPr id="46" name="TextBox 46"/>
          <p:cNvSpPr txBox="1"/>
          <p:nvPr/>
        </p:nvSpPr>
        <p:spPr>
          <a:xfrm>
            <a:off x="2128498" y="4564464"/>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DEC ACC</a:t>
            </a:r>
          </a:p>
        </p:txBody>
      </p:sp>
      <p:sp>
        <p:nvSpPr>
          <p:cNvPr id="47" name="TextBox 47"/>
          <p:cNvSpPr txBox="1"/>
          <p:nvPr/>
        </p:nvSpPr>
        <p:spPr>
          <a:xfrm>
            <a:off x="2102243" y="5663108"/>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ADD 204</a:t>
            </a:r>
          </a:p>
        </p:txBody>
      </p:sp>
      <p:grpSp>
        <p:nvGrpSpPr>
          <p:cNvPr id="48" name="Group 48"/>
          <p:cNvGrpSpPr/>
          <p:nvPr/>
        </p:nvGrpSpPr>
        <p:grpSpPr>
          <a:xfrm>
            <a:off x="1493960" y="7946109"/>
            <a:ext cx="2847198" cy="486689"/>
            <a:chOff x="0" y="0"/>
            <a:chExt cx="1161278" cy="198504"/>
          </a:xfrm>
        </p:grpSpPr>
        <p:sp>
          <p:nvSpPr>
            <p:cNvPr id="49" name="Freeform 49"/>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50" name="TextBox 50"/>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51" name="Group 51"/>
          <p:cNvGrpSpPr/>
          <p:nvPr/>
        </p:nvGrpSpPr>
        <p:grpSpPr>
          <a:xfrm>
            <a:off x="1511464" y="8470898"/>
            <a:ext cx="2847198" cy="486689"/>
            <a:chOff x="0" y="0"/>
            <a:chExt cx="1161278" cy="198504"/>
          </a:xfrm>
        </p:grpSpPr>
        <p:sp>
          <p:nvSpPr>
            <p:cNvPr id="52" name="Freeform 52"/>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53" name="TextBox 53"/>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54" name="Group 54"/>
          <p:cNvGrpSpPr/>
          <p:nvPr/>
        </p:nvGrpSpPr>
        <p:grpSpPr>
          <a:xfrm>
            <a:off x="1511464" y="9033786"/>
            <a:ext cx="2847198" cy="486689"/>
            <a:chOff x="0" y="0"/>
            <a:chExt cx="1161278" cy="198504"/>
          </a:xfrm>
        </p:grpSpPr>
        <p:sp>
          <p:nvSpPr>
            <p:cNvPr id="55" name="Freeform 55"/>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56" name="TextBox 56"/>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57" name="Group 57"/>
          <p:cNvGrpSpPr/>
          <p:nvPr/>
        </p:nvGrpSpPr>
        <p:grpSpPr>
          <a:xfrm>
            <a:off x="1511464" y="9577625"/>
            <a:ext cx="2847198" cy="486689"/>
            <a:chOff x="0" y="0"/>
            <a:chExt cx="1161278" cy="198504"/>
          </a:xfrm>
        </p:grpSpPr>
        <p:sp>
          <p:nvSpPr>
            <p:cNvPr id="58" name="Freeform 58"/>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59" name="TextBox 59"/>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sp>
        <p:nvSpPr>
          <p:cNvPr id="60" name="TextBox 60"/>
          <p:cNvSpPr txBox="1"/>
          <p:nvPr/>
        </p:nvSpPr>
        <p:spPr>
          <a:xfrm>
            <a:off x="829113" y="2317941"/>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100</a:t>
            </a:r>
          </a:p>
        </p:txBody>
      </p:sp>
      <p:sp>
        <p:nvSpPr>
          <p:cNvPr id="61" name="TextBox 61"/>
          <p:cNvSpPr txBox="1"/>
          <p:nvPr/>
        </p:nvSpPr>
        <p:spPr>
          <a:xfrm>
            <a:off x="829113" y="2867127"/>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101</a:t>
            </a:r>
          </a:p>
        </p:txBody>
      </p:sp>
      <p:sp>
        <p:nvSpPr>
          <p:cNvPr id="62" name="TextBox 62"/>
          <p:cNvSpPr txBox="1"/>
          <p:nvPr/>
        </p:nvSpPr>
        <p:spPr>
          <a:xfrm>
            <a:off x="829113" y="3444529"/>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102</a:t>
            </a:r>
          </a:p>
        </p:txBody>
      </p:sp>
      <p:sp>
        <p:nvSpPr>
          <p:cNvPr id="63" name="TextBox 63"/>
          <p:cNvSpPr txBox="1"/>
          <p:nvPr/>
        </p:nvSpPr>
        <p:spPr>
          <a:xfrm>
            <a:off x="829113" y="3993714"/>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103</a:t>
            </a:r>
          </a:p>
        </p:txBody>
      </p:sp>
      <p:sp>
        <p:nvSpPr>
          <p:cNvPr id="64" name="TextBox 64"/>
          <p:cNvSpPr txBox="1"/>
          <p:nvPr/>
        </p:nvSpPr>
        <p:spPr>
          <a:xfrm>
            <a:off x="829113" y="4544564"/>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104</a:t>
            </a:r>
          </a:p>
        </p:txBody>
      </p:sp>
      <p:sp>
        <p:nvSpPr>
          <p:cNvPr id="65" name="TextBox 65"/>
          <p:cNvSpPr txBox="1"/>
          <p:nvPr/>
        </p:nvSpPr>
        <p:spPr>
          <a:xfrm>
            <a:off x="829113" y="5093749"/>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105</a:t>
            </a:r>
          </a:p>
        </p:txBody>
      </p:sp>
      <p:sp>
        <p:nvSpPr>
          <p:cNvPr id="66" name="TextBox 66"/>
          <p:cNvSpPr txBox="1"/>
          <p:nvPr/>
        </p:nvSpPr>
        <p:spPr>
          <a:xfrm>
            <a:off x="829113" y="5663108"/>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106</a:t>
            </a:r>
          </a:p>
        </p:txBody>
      </p:sp>
      <p:sp>
        <p:nvSpPr>
          <p:cNvPr id="67" name="TextBox 67"/>
          <p:cNvSpPr txBox="1"/>
          <p:nvPr/>
        </p:nvSpPr>
        <p:spPr>
          <a:xfrm>
            <a:off x="829113" y="6790255"/>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108</a:t>
            </a:r>
          </a:p>
        </p:txBody>
      </p:sp>
      <p:sp>
        <p:nvSpPr>
          <p:cNvPr id="68" name="TextBox 68"/>
          <p:cNvSpPr txBox="1"/>
          <p:nvPr/>
        </p:nvSpPr>
        <p:spPr>
          <a:xfrm>
            <a:off x="829113" y="6210830"/>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107</a:t>
            </a:r>
          </a:p>
        </p:txBody>
      </p:sp>
      <p:sp>
        <p:nvSpPr>
          <p:cNvPr id="69" name="TextBox 69"/>
          <p:cNvSpPr txBox="1"/>
          <p:nvPr/>
        </p:nvSpPr>
        <p:spPr>
          <a:xfrm>
            <a:off x="829113" y="7975941"/>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201</a:t>
            </a:r>
          </a:p>
        </p:txBody>
      </p:sp>
      <p:sp>
        <p:nvSpPr>
          <p:cNvPr id="70" name="TextBox 70"/>
          <p:cNvSpPr txBox="1"/>
          <p:nvPr/>
        </p:nvSpPr>
        <p:spPr>
          <a:xfrm>
            <a:off x="829113" y="8500729"/>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202</a:t>
            </a:r>
          </a:p>
        </p:txBody>
      </p:sp>
      <p:sp>
        <p:nvSpPr>
          <p:cNvPr id="71" name="TextBox 71"/>
          <p:cNvSpPr txBox="1"/>
          <p:nvPr/>
        </p:nvSpPr>
        <p:spPr>
          <a:xfrm>
            <a:off x="829113" y="9044787"/>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203</a:t>
            </a:r>
          </a:p>
        </p:txBody>
      </p:sp>
      <p:sp>
        <p:nvSpPr>
          <p:cNvPr id="72" name="TextBox 72"/>
          <p:cNvSpPr txBox="1"/>
          <p:nvPr/>
        </p:nvSpPr>
        <p:spPr>
          <a:xfrm>
            <a:off x="829113" y="9586113"/>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204</a:t>
            </a:r>
          </a:p>
        </p:txBody>
      </p:sp>
      <p:sp>
        <p:nvSpPr>
          <p:cNvPr id="73" name="TextBox 73"/>
          <p:cNvSpPr txBox="1"/>
          <p:nvPr/>
        </p:nvSpPr>
        <p:spPr>
          <a:xfrm>
            <a:off x="2128498" y="7974684"/>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10</a:t>
            </a:r>
          </a:p>
        </p:txBody>
      </p:sp>
      <p:sp>
        <p:nvSpPr>
          <p:cNvPr id="74" name="TextBox 74"/>
          <p:cNvSpPr txBox="1"/>
          <p:nvPr/>
        </p:nvSpPr>
        <p:spPr>
          <a:xfrm>
            <a:off x="2110995" y="8515990"/>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0</a:t>
            </a:r>
          </a:p>
        </p:txBody>
      </p:sp>
      <p:sp>
        <p:nvSpPr>
          <p:cNvPr id="75" name="TextBox 75"/>
          <p:cNvSpPr txBox="1"/>
          <p:nvPr/>
        </p:nvSpPr>
        <p:spPr>
          <a:xfrm>
            <a:off x="2102243" y="9062361"/>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204</a:t>
            </a:r>
          </a:p>
        </p:txBody>
      </p:sp>
      <p:sp>
        <p:nvSpPr>
          <p:cNvPr id="76" name="TextBox 76"/>
          <p:cNvSpPr txBox="1"/>
          <p:nvPr/>
        </p:nvSpPr>
        <p:spPr>
          <a:xfrm>
            <a:off x="2110995" y="9622717"/>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5</a:t>
            </a:r>
          </a:p>
        </p:txBody>
      </p:sp>
      <p:sp>
        <p:nvSpPr>
          <p:cNvPr id="77" name="Freeform 77"/>
          <p:cNvSpPr/>
          <p:nvPr/>
        </p:nvSpPr>
        <p:spPr>
          <a:xfrm rot="-4265465">
            <a:off x="2461033" y="7537351"/>
            <a:ext cx="608300" cy="150767"/>
          </a:xfrm>
          <a:custGeom>
            <a:avLst/>
            <a:gdLst/>
            <a:ahLst/>
            <a:cxnLst/>
            <a:rect l="l" t="t" r="r" b="b"/>
            <a:pathLst>
              <a:path w="608300" h="150767">
                <a:moveTo>
                  <a:pt x="0" y="0"/>
                </a:moveTo>
                <a:lnTo>
                  <a:pt x="608300" y="0"/>
                </a:lnTo>
                <a:lnTo>
                  <a:pt x="608300" y="150767"/>
                </a:lnTo>
                <a:lnTo>
                  <a:pt x="0" y="15076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78" name="TextBox 78"/>
          <p:cNvSpPr txBox="1"/>
          <p:nvPr/>
        </p:nvSpPr>
        <p:spPr>
          <a:xfrm>
            <a:off x="5867466" y="2668766"/>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Accumulator</a:t>
            </a:r>
          </a:p>
        </p:txBody>
      </p:sp>
      <p:sp>
        <p:nvSpPr>
          <p:cNvPr id="79" name="TextBox 79"/>
          <p:cNvSpPr txBox="1"/>
          <p:nvPr/>
        </p:nvSpPr>
        <p:spPr>
          <a:xfrm>
            <a:off x="8187107" y="2693360"/>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201</a:t>
            </a:r>
          </a:p>
        </p:txBody>
      </p:sp>
      <p:sp>
        <p:nvSpPr>
          <p:cNvPr id="80" name="TextBox 80"/>
          <p:cNvSpPr txBox="1"/>
          <p:nvPr/>
        </p:nvSpPr>
        <p:spPr>
          <a:xfrm>
            <a:off x="10533917" y="2708620"/>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202</a:t>
            </a:r>
          </a:p>
        </p:txBody>
      </p:sp>
      <p:sp>
        <p:nvSpPr>
          <p:cNvPr id="81" name="TextBox 81"/>
          <p:cNvSpPr txBox="1"/>
          <p:nvPr/>
        </p:nvSpPr>
        <p:spPr>
          <a:xfrm>
            <a:off x="12853558" y="2693360"/>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203</a:t>
            </a:r>
          </a:p>
        </p:txBody>
      </p:sp>
      <p:sp>
        <p:nvSpPr>
          <p:cNvPr id="82" name="TextBox 82"/>
          <p:cNvSpPr txBox="1"/>
          <p:nvPr/>
        </p:nvSpPr>
        <p:spPr>
          <a:xfrm>
            <a:off x="15173200" y="2693360"/>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204</a:t>
            </a:r>
          </a:p>
        </p:txBody>
      </p:sp>
      <p:sp>
        <p:nvSpPr>
          <p:cNvPr id="83" name="TextBox 83"/>
          <p:cNvSpPr txBox="1"/>
          <p:nvPr/>
        </p:nvSpPr>
        <p:spPr>
          <a:xfrm>
            <a:off x="8167669"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10</a:t>
            </a:r>
          </a:p>
        </p:txBody>
      </p:sp>
      <p:sp>
        <p:nvSpPr>
          <p:cNvPr id="84" name="TextBox 84"/>
          <p:cNvSpPr txBox="1"/>
          <p:nvPr/>
        </p:nvSpPr>
        <p:spPr>
          <a:xfrm>
            <a:off x="10457717"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0</a:t>
            </a:r>
          </a:p>
        </p:txBody>
      </p:sp>
      <p:sp>
        <p:nvSpPr>
          <p:cNvPr id="85" name="TextBox 85"/>
          <p:cNvSpPr txBox="1"/>
          <p:nvPr/>
        </p:nvSpPr>
        <p:spPr>
          <a:xfrm>
            <a:off x="12882133"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204</a:t>
            </a:r>
          </a:p>
        </p:txBody>
      </p:sp>
      <p:sp>
        <p:nvSpPr>
          <p:cNvPr id="86" name="TextBox 86"/>
          <p:cNvSpPr txBox="1"/>
          <p:nvPr/>
        </p:nvSpPr>
        <p:spPr>
          <a:xfrm>
            <a:off x="15173200"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5</a:t>
            </a:r>
          </a:p>
        </p:txBody>
      </p:sp>
      <p:sp>
        <p:nvSpPr>
          <p:cNvPr id="87" name="TextBox 87"/>
          <p:cNvSpPr txBox="1"/>
          <p:nvPr/>
        </p:nvSpPr>
        <p:spPr>
          <a:xfrm>
            <a:off x="5867466"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0</a:t>
            </a:r>
          </a:p>
        </p:txBody>
      </p:sp>
    </p:spTree>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1476456" y="2288109"/>
            <a:ext cx="2847198" cy="486689"/>
            <a:chOff x="0" y="0"/>
            <a:chExt cx="1161278" cy="198504"/>
          </a:xfrm>
        </p:grpSpPr>
        <p:sp>
          <p:nvSpPr>
            <p:cNvPr id="8" name="Freeform 8"/>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FF0099"/>
            </a:solidFill>
          </p:spPr>
          <p:txBody>
            <a:bodyPr/>
            <a:lstStyle/>
            <a:p>
              <a:endParaRPr lang="en-PH"/>
            </a:p>
          </p:txBody>
        </p:sp>
        <p:sp>
          <p:nvSpPr>
            <p:cNvPr id="9" name="TextBox 9"/>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1493960" y="2859655"/>
            <a:ext cx="2829694" cy="486689"/>
            <a:chOff x="0" y="0"/>
            <a:chExt cx="1154138" cy="198504"/>
          </a:xfrm>
        </p:grpSpPr>
        <p:sp>
          <p:nvSpPr>
            <p:cNvPr id="11" name="Freeform 11"/>
            <p:cNvSpPr/>
            <p:nvPr/>
          </p:nvSpPr>
          <p:spPr>
            <a:xfrm>
              <a:off x="0" y="0"/>
              <a:ext cx="1154138" cy="198504"/>
            </a:xfrm>
            <a:custGeom>
              <a:avLst/>
              <a:gdLst/>
              <a:ahLst/>
              <a:cxnLst/>
              <a:rect l="l" t="t" r="r" b="b"/>
              <a:pathLst>
                <a:path w="1154138" h="198504">
                  <a:moveTo>
                    <a:pt x="99252" y="0"/>
                  </a:moveTo>
                  <a:lnTo>
                    <a:pt x="1054886" y="0"/>
                  </a:lnTo>
                  <a:cubicBezTo>
                    <a:pt x="1081210" y="0"/>
                    <a:pt x="1106455" y="10457"/>
                    <a:pt x="1125068" y="29070"/>
                  </a:cubicBezTo>
                  <a:cubicBezTo>
                    <a:pt x="1143682" y="47684"/>
                    <a:pt x="1154138" y="72929"/>
                    <a:pt x="1154138" y="99252"/>
                  </a:cubicBezTo>
                  <a:lnTo>
                    <a:pt x="1154138" y="99252"/>
                  </a:lnTo>
                  <a:cubicBezTo>
                    <a:pt x="1154138" y="154067"/>
                    <a:pt x="1109702" y="198504"/>
                    <a:pt x="105488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2" name="TextBox 12"/>
            <p:cNvSpPr txBox="1"/>
            <p:nvPr/>
          </p:nvSpPr>
          <p:spPr>
            <a:xfrm>
              <a:off x="0" y="-28575"/>
              <a:ext cx="1154138" cy="227079"/>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1493960" y="3420152"/>
            <a:ext cx="2829694" cy="486689"/>
            <a:chOff x="0" y="0"/>
            <a:chExt cx="1154138" cy="198504"/>
          </a:xfrm>
        </p:grpSpPr>
        <p:sp>
          <p:nvSpPr>
            <p:cNvPr id="14" name="Freeform 14"/>
            <p:cNvSpPr/>
            <p:nvPr/>
          </p:nvSpPr>
          <p:spPr>
            <a:xfrm>
              <a:off x="0" y="0"/>
              <a:ext cx="1154138" cy="198504"/>
            </a:xfrm>
            <a:custGeom>
              <a:avLst/>
              <a:gdLst/>
              <a:ahLst/>
              <a:cxnLst/>
              <a:rect l="l" t="t" r="r" b="b"/>
              <a:pathLst>
                <a:path w="1154138" h="198504">
                  <a:moveTo>
                    <a:pt x="99252" y="0"/>
                  </a:moveTo>
                  <a:lnTo>
                    <a:pt x="1054886" y="0"/>
                  </a:lnTo>
                  <a:cubicBezTo>
                    <a:pt x="1081210" y="0"/>
                    <a:pt x="1106455" y="10457"/>
                    <a:pt x="1125068" y="29070"/>
                  </a:cubicBezTo>
                  <a:cubicBezTo>
                    <a:pt x="1143682" y="47684"/>
                    <a:pt x="1154138" y="72929"/>
                    <a:pt x="1154138" y="99252"/>
                  </a:cubicBezTo>
                  <a:lnTo>
                    <a:pt x="1154138" y="99252"/>
                  </a:lnTo>
                  <a:cubicBezTo>
                    <a:pt x="1154138" y="154067"/>
                    <a:pt x="1109702" y="198504"/>
                    <a:pt x="105488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5" name="TextBox 15"/>
            <p:cNvSpPr txBox="1"/>
            <p:nvPr/>
          </p:nvSpPr>
          <p:spPr>
            <a:xfrm>
              <a:off x="0" y="-28575"/>
              <a:ext cx="1154138" cy="227079"/>
            </a:xfrm>
            <a:prstGeom prst="rect">
              <a:avLst/>
            </a:prstGeom>
          </p:spPr>
          <p:txBody>
            <a:bodyPr lIns="50800" tIns="50800" rIns="50800" bIns="50800" rtlCol="0" anchor="ctr"/>
            <a:lstStyle/>
            <a:p>
              <a:pPr algn="ctr">
                <a:lnSpc>
                  <a:spcPts val="2595"/>
                </a:lnSpc>
              </a:pPr>
              <a:endParaRPr/>
            </a:p>
          </p:txBody>
        </p:sp>
      </p:grpSp>
      <p:grpSp>
        <p:nvGrpSpPr>
          <p:cNvPr id="16" name="Group 16"/>
          <p:cNvGrpSpPr/>
          <p:nvPr/>
        </p:nvGrpSpPr>
        <p:grpSpPr>
          <a:xfrm>
            <a:off x="1467704" y="5097038"/>
            <a:ext cx="2855950" cy="486689"/>
            <a:chOff x="0" y="0"/>
            <a:chExt cx="1164847" cy="198504"/>
          </a:xfrm>
        </p:grpSpPr>
        <p:sp>
          <p:nvSpPr>
            <p:cNvPr id="17" name="Freeform 17"/>
            <p:cNvSpPr/>
            <p:nvPr/>
          </p:nvSpPr>
          <p:spPr>
            <a:xfrm>
              <a:off x="0" y="0"/>
              <a:ext cx="1164847" cy="198504"/>
            </a:xfrm>
            <a:custGeom>
              <a:avLst/>
              <a:gdLst/>
              <a:ahLst/>
              <a:cxnLst/>
              <a:rect l="l" t="t" r="r" b="b"/>
              <a:pathLst>
                <a:path w="1164847" h="198504">
                  <a:moveTo>
                    <a:pt x="99252" y="0"/>
                  </a:moveTo>
                  <a:lnTo>
                    <a:pt x="1065595" y="0"/>
                  </a:lnTo>
                  <a:cubicBezTo>
                    <a:pt x="1091919" y="0"/>
                    <a:pt x="1117164" y="10457"/>
                    <a:pt x="1135777" y="29070"/>
                  </a:cubicBezTo>
                  <a:cubicBezTo>
                    <a:pt x="1154390" y="47684"/>
                    <a:pt x="1164847" y="72929"/>
                    <a:pt x="1164847" y="99252"/>
                  </a:cubicBezTo>
                  <a:lnTo>
                    <a:pt x="1164847" y="99252"/>
                  </a:lnTo>
                  <a:cubicBezTo>
                    <a:pt x="1164847" y="154067"/>
                    <a:pt x="1120411" y="198504"/>
                    <a:pt x="1065595"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8" name="TextBox 18"/>
            <p:cNvSpPr txBox="1"/>
            <p:nvPr/>
          </p:nvSpPr>
          <p:spPr>
            <a:xfrm>
              <a:off x="0" y="-28575"/>
              <a:ext cx="1164847" cy="227079"/>
            </a:xfrm>
            <a:prstGeom prst="rect">
              <a:avLst/>
            </a:prstGeom>
          </p:spPr>
          <p:txBody>
            <a:bodyPr lIns="50800" tIns="50800" rIns="50800" bIns="50800" rtlCol="0" anchor="ctr"/>
            <a:lstStyle/>
            <a:p>
              <a:pPr algn="ctr">
                <a:lnSpc>
                  <a:spcPts val="2595"/>
                </a:lnSpc>
              </a:pPr>
              <a:endParaRPr/>
            </a:p>
          </p:txBody>
        </p:sp>
      </p:grpSp>
      <p:grpSp>
        <p:nvGrpSpPr>
          <p:cNvPr id="19" name="Group 19"/>
          <p:cNvGrpSpPr/>
          <p:nvPr/>
        </p:nvGrpSpPr>
        <p:grpSpPr>
          <a:xfrm>
            <a:off x="1476456" y="6216973"/>
            <a:ext cx="2847198" cy="486689"/>
            <a:chOff x="0" y="0"/>
            <a:chExt cx="1161278" cy="198504"/>
          </a:xfrm>
        </p:grpSpPr>
        <p:sp>
          <p:nvSpPr>
            <p:cNvPr id="20" name="Freeform 20"/>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21" name="TextBox 21"/>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22" name="Group 22"/>
          <p:cNvGrpSpPr/>
          <p:nvPr/>
        </p:nvGrpSpPr>
        <p:grpSpPr>
          <a:xfrm>
            <a:off x="1476456" y="6792671"/>
            <a:ext cx="2847198" cy="486689"/>
            <a:chOff x="0" y="0"/>
            <a:chExt cx="1161278" cy="198504"/>
          </a:xfrm>
        </p:grpSpPr>
        <p:sp>
          <p:nvSpPr>
            <p:cNvPr id="23" name="Freeform 23"/>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24" name="TextBox 24"/>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25" name="Group 25"/>
          <p:cNvGrpSpPr/>
          <p:nvPr/>
        </p:nvGrpSpPr>
        <p:grpSpPr>
          <a:xfrm>
            <a:off x="1511464" y="3977103"/>
            <a:ext cx="2812191" cy="486689"/>
            <a:chOff x="0" y="0"/>
            <a:chExt cx="1146999" cy="198504"/>
          </a:xfrm>
        </p:grpSpPr>
        <p:sp>
          <p:nvSpPr>
            <p:cNvPr id="26" name="Freeform 26"/>
            <p:cNvSpPr/>
            <p:nvPr/>
          </p:nvSpPr>
          <p:spPr>
            <a:xfrm>
              <a:off x="0" y="0"/>
              <a:ext cx="1146999" cy="198504"/>
            </a:xfrm>
            <a:custGeom>
              <a:avLst/>
              <a:gdLst/>
              <a:ahLst/>
              <a:cxnLst/>
              <a:rect l="l" t="t" r="r" b="b"/>
              <a:pathLst>
                <a:path w="1146999" h="198504">
                  <a:moveTo>
                    <a:pt x="99252" y="0"/>
                  </a:moveTo>
                  <a:lnTo>
                    <a:pt x="1047747" y="0"/>
                  </a:lnTo>
                  <a:cubicBezTo>
                    <a:pt x="1074070" y="0"/>
                    <a:pt x="1099316" y="10457"/>
                    <a:pt x="1117929" y="29070"/>
                  </a:cubicBezTo>
                  <a:cubicBezTo>
                    <a:pt x="1136542" y="47684"/>
                    <a:pt x="1146999" y="72929"/>
                    <a:pt x="1146999" y="99252"/>
                  </a:cubicBezTo>
                  <a:lnTo>
                    <a:pt x="1146999" y="99252"/>
                  </a:lnTo>
                  <a:cubicBezTo>
                    <a:pt x="1146999" y="154067"/>
                    <a:pt x="1102563" y="198504"/>
                    <a:pt x="1047747"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27" name="TextBox 27"/>
            <p:cNvSpPr txBox="1"/>
            <p:nvPr/>
          </p:nvSpPr>
          <p:spPr>
            <a:xfrm>
              <a:off x="0" y="-28575"/>
              <a:ext cx="1146999" cy="227079"/>
            </a:xfrm>
            <a:prstGeom prst="rect">
              <a:avLst/>
            </a:prstGeom>
          </p:spPr>
          <p:txBody>
            <a:bodyPr lIns="50800" tIns="50800" rIns="50800" bIns="50800" rtlCol="0" anchor="ctr"/>
            <a:lstStyle/>
            <a:p>
              <a:pPr algn="ctr">
                <a:lnSpc>
                  <a:spcPts val="2595"/>
                </a:lnSpc>
              </a:pPr>
              <a:endParaRPr/>
            </a:p>
          </p:txBody>
        </p:sp>
      </p:grpSp>
      <p:grpSp>
        <p:nvGrpSpPr>
          <p:cNvPr id="28" name="Group 28"/>
          <p:cNvGrpSpPr/>
          <p:nvPr/>
        </p:nvGrpSpPr>
        <p:grpSpPr>
          <a:xfrm>
            <a:off x="1493960" y="4540086"/>
            <a:ext cx="2829694" cy="486689"/>
            <a:chOff x="0" y="0"/>
            <a:chExt cx="1154138" cy="198504"/>
          </a:xfrm>
        </p:grpSpPr>
        <p:sp>
          <p:nvSpPr>
            <p:cNvPr id="29" name="Freeform 29"/>
            <p:cNvSpPr/>
            <p:nvPr/>
          </p:nvSpPr>
          <p:spPr>
            <a:xfrm>
              <a:off x="0" y="0"/>
              <a:ext cx="1154138" cy="198504"/>
            </a:xfrm>
            <a:custGeom>
              <a:avLst/>
              <a:gdLst/>
              <a:ahLst/>
              <a:cxnLst/>
              <a:rect l="l" t="t" r="r" b="b"/>
              <a:pathLst>
                <a:path w="1154138" h="198504">
                  <a:moveTo>
                    <a:pt x="99252" y="0"/>
                  </a:moveTo>
                  <a:lnTo>
                    <a:pt x="1054886" y="0"/>
                  </a:lnTo>
                  <a:cubicBezTo>
                    <a:pt x="1081210" y="0"/>
                    <a:pt x="1106455" y="10457"/>
                    <a:pt x="1125068" y="29070"/>
                  </a:cubicBezTo>
                  <a:cubicBezTo>
                    <a:pt x="1143682" y="47684"/>
                    <a:pt x="1154138" y="72929"/>
                    <a:pt x="1154138" y="99252"/>
                  </a:cubicBezTo>
                  <a:lnTo>
                    <a:pt x="1154138" y="99252"/>
                  </a:lnTo>
                  <a:cubicBezTo>
                    <a:pt x="1154138" y="154067"/>
                    <a:pt x="1109702" y="198504"/>
                    <a:pt x="105488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30" name="TextBox 30"/>
            <p:cNvSpPr txBox="1"/>
            <p:nvPr/>
          </p:nvSpPr>
          <p:spPr>
            <a:xfrm>
              <a:off x="0" y="-28575"/>
              <a:ext cx="1154138" cy="227079"/>
            </a:xfrm>
            <a:prstGeom prst="rect">
              <a:avLst/>
            </a:prstGeom>
          </p:spPr>
          <p:txBody>
            <a:bodyPr lIns="50800" tIns="50800" rIns="50800" bIns="50800" rtlCol="0" anchor="ctr"/>
            <a:lstStyle/>
            <a:p>
              <a:pPr algn="ctr">
                <a:lnSpc>
                  <a:spcPts val="2595"/>
                </a:lnSpc>
              </a:pPr>
              <a:endParaRPr/>
            </a:p>
          </p:txBody>
        </p:sp>
      </p:grpSp>
      <p:grpSp>
        <p:nvGrpSpPr>
          <p:cNvPr id="31" name="Group 31"/>
          <p:cNvGrpSpPr/>
          <p:nvPr/>
        </p:nvGrpSpPr>
        <p:grpSpPr>
          <a:xfrm>
            <a:off x="1467704" y="5638731"/>
            <a:ext cx="2855950" cy="486689"/>
            <a:chOff x="0" y="0"/>
            <a:chExt cx="1164847" cy="198504"/>
          </a:xfrm>
        </p:grpSpPr>
        <p:sp>
          <p:nvSpPr>
            <p:cNvPr id="32" name="Freeform 32"/>
            <p:cNvSpPr/>
            <p:nvPr/>
          </p:nvSpPr>
          <p:spPr>
            <a:xfrm>
              <a:off x="0" y="0"/>
              <a:ext cx="1164847" cy="198504"/>
            </a:xfrm>
            <a:custGeom>
              <a:avLst/>
              <a:gdLst/>
              <a:ahLst/>
              <a:cxnLst/>
              <a:rect l="l" t="t" r="r" b="b"/>
              <a:pathLst>
                <a:path w="1164847" h="198504">
                  <a:moveTo>
                    <a:pt x="99252" y="0"/>
                  </a:moveTo>
                  <a:lnTo>
                    <a:pt x="1065595" y="0"/>
                  </a:lnTo>
                  <a:cubicBezTo>
                    <a:pt x="1091919" y="0"/>
                    <a:pt x="1117164" y="10457"/>
                    <a:pt x="1135777" y="29070"/>
                  </a:cubicBezTo>
                  <a:cubicBezTo>
                    <a:pt x="1154390" y="47684"/>
                    <a:pt x="1164847" y="72929"/>
                    <a:pt x="1164847" y="99252"/>
                  </a:cubicBezTo>
                  <a:lnTo>
                    <a:pt x="1164847" y="99252"/>
                  </a:lnTo>
                  <a:cubicBezTo>
                    <a:pt x="1164847" y="154067"/>
                    <a:pt x="1120411" y="198504"/>
                    <a:pt x="1065595"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33" name="TextBox 33"/>
            <p:cNvSpPr txBox="1"/>
            <p:nvPr/>
          </p:nvSpPr>
          <p:spPr>
            <a:xfrm>
              <a:off x="0" y="-28575"/>
              <a:ext cx="1164847" cy="227079"/>
            </a:xfrm>
            <a:prstGeom prst="rect">
              <a:avLst/>
            </a:prstGeom>
          </p:spPr>
          <p:txBody>
            <a:bodyPr lIns="50800" tIns="50800" rIns="50800" bIns="50800" rtlCol="0" anchor="ctr"/>
            <a:lstStyle/>
            <a:p>
              <a:pPr algn="ctr">
                <a:lnSpc>
                  <a:spcPts val="2595"/>
                </a:lnSpc>
              </a:pPr>
              <a:endParaRPr/>
            </a:p>
          </p:txBody>
        </p:sp>
      </p:grpSp>
      <p:graphicFrame>
        <p:nvGraphicFramePr>
          <p:cNvPr id="34" name="Table 34"/>
          <p:cNvGraphicFramePr>
            <a:graphicFrameLocks noGrp="1"/>
          </p:cNvGraphicFramePr>
          <p:nvPr/>
        </p:nvGraphicFramePr>
        <p:xfrm>
          <a:off x="5674344" y="2612022"/>
          <a:ext cx="11290331" cy="7351490"/>
        </p:xfrm>
        <a:graphic>
          <a:graphicData uri="http://schemas.openxmlformats.org/drawingml/2006/table">
            <a:tbl>
              <a:tblPr/>
              <a:tblGrid>
                <a:gridCol w="2258066">
                  <a:extLst>
                    <a:ext uri="{9D8B030D-6E8A-4147-A177-3AD203B41FA5}">
                      <a16:colId xmlns:a16="http://schemas.microsoft.com/office/drawing/2014/main" val="20000"/>
                    </a:ext>
                  </a:extLst>
                </a:gridCol>
                <a:gridCol w="2258066">
                  <a:extLst>
                    <a:ext uri="{9D8B030D-6E8A-4147-A177-3AD203B41FA5}">
                      <a16:colId xmlns:a16="http://schemas.microsoft.com/office/drawing/2014/main" val="20001"/>
                    </a:ext>
                  </a:extLst>
                </a:gridCol>
                <a:gridCol w="2258066">
                  <a:extLst>
                    <a:ext uri="{9D8B030D-6E8A-4147-A177-3AD203B41FA5}">
                      <a16:colId xmlns:a16="http://schemas.microsoft.com/office/drawing/2014/main" val="20002"/>
                    </a:ext>
                  </a:extLst>
                </a:gridCol>
                <a:gridCol w="2258066">
                  <a:extLst>
                    <a:ext uri="{9D8B030D-6E8A-4147-A177-3AD203B41FA5}">
                      <a16:colId xmlns:a16="http://schemas.microsoft.com/office/drawing/2014/main" val="20003"/>
                    </a:ext>
                  </a:extLst>
                </a:gridCol>
                <a:gridCol w="2258066">
                  <a:extLst>
                    <a:ext uri="{9D8B030D-6E8A-4147-A177-3AD203B41FA5}">
                      <a16:colId xmlns:a16="http://schemas.microsoft.com/office/drawing/2014/main" val="20004"/>
                    </a:ext>
                  </a:extLst>
                </a:gridCol>
              </a:tblGrid>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1"/>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2"/>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3"/>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4"/>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5"/>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6"/>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7"/>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8"/>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9"/>
                  </a:ext>
                </a:extLst>
              </a:tr>
            </a:tbl>
          </a:graphicData>
        </a:graphic>
      </p:graphicFrame>
      <p:sp>
        <p:nvSpPr>
          <p:cNvPr id="35" name="TextBox 35"/>
          <p:cNvSpPr txBox="1"/>
          <p:nvPr/>
        </p:nvSpPr>
        <p:spPr>
          <a:xfrm>
            <a:off x="829113" y="246316"/>
            <a:ext cx="7700670" cy="536068"/>
          </a:xfrm>
          <a:prstGeom prst="rect">
            <a:avLst/>
          </a:prstGeom>
        </p:spPr>
        <p:txBody>
          <a:bodyPr lIns="0" tIns="0" rIns="0" bIns="0" rtlCol="0" anchor="t">
            <a:spAutoFit/>
          </a:bodyPr>
          <a:lstStyle/>
          <a:p>
            <a:pPr marL="0" lvl="0" indent="0" algn="l">
              <a:lnSpc>
                <a:spcPts val="3982"/>
              </a:lnSpc>
              <a:spcBef>
                <a:spcPct val="0"/>
              </a:spcBef>
            </a:pPr>
            <a:r>
              <a:rPr lang="en-US" sz="3555" b="1" spc="-106">
                <a:solidFill>
                  <a:srgbClr val="FF1495"/>
                </a:solidFill>
                <a:latin typeface="Poppins Bold"/>
                <a:ea typeface="Poppins Bold"/>
                <a:cs typeface="Poppins Bold"/>
                <a:sym typeface="Poppins Bold"/>
              </a:rPr>
              <a:t>6.8 Tracing an assembly language</a:t>
            </a:r>
          </a:p>
        </p:txBody>
      </p:sp>
      <p:sp>
        <p:nvSpPr>
          <p:cNvPr id="36" name="TextBox 36"/>
          <p:cNvSpPr txBox="1"/>
          <p:nvPr/>
        </p:nvSpPr>
        <p:spPr>
          <a:xfrm>
            <a:off x="513454" y="1397510"/>
            <a:ext cx="332866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Program</a:t>
            </a:r>
          </a:p>
        </p:txBody>
      </p:sp>
      <p:sp>
        <p:nvSpPr>
          <p:cNvPr id="37" name="TextBox 37"/>
          <p:cNvSpPr txBox="1"/>
          <p:nvPr/>
        </p:nvSpPr>
        <p:spPr>
          <a:xfrm>
            <a:off x="5674344" y="1289083"/>
            <a:ext cx="332866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Trace Table</a:t>
            </a:r>
          </a:p>
        </p:txBody>
      </p:sp>
      <p:sp>
        <p:nvSpPr>
          <p:cNvPr id="38" name="TextBox 38"/>
          <p:cNvSpPr txBox="1"/>
          <p:nvPr/>
        </p:nvSpPr>
        <p:spPr>
          <a:xfrm>
            <a:off x="2110995" y="2312487"/>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LDD 201</a:t>
            </a:r>
          </a:p>
        </p:txBody>
      </p:sp>
      <p:sp>
        <p:nvSpPr>
          <p:cNvPr id="39" name="TextBox 39"/>
          <p:cNvSpPr txBox="1"/>
          <p:nvPr/>
        </p:nvSpPr>
        <p:spPr>
          <a:xfrm>
            <a:off x="2128498" y="2884032"/>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INC ACC</a:t>
            </a:r>
          </a:p>
        </p:txBody>
      </p:sp>
      <p:sp>
        <p:nvSpPr>
          <p:cNvPr id="40" name="TextBox 40"/>
          <p:cNvSpPr txBox="1"/>
          <p:nvPr/>
        </p:nvSpPr>
        <p:spPr>
          <a:xfrm>
            <a:off x="2128498" y="3444529"/>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STO 202</a:t>
            </a:r>
          </a:p>
        </p:txBody>
      </p:sp>
      <p:sp>
        <p:nvSpPr>
          <p:cNvPr id="41" name="TextBox 41"/>
          <p:cNvSpPr txBox="1"/>
          <p:nvPr/>
        </p:nvSpPr>
        <p:spPr>
          <a:xfrm>
            <a:off x="2102243" y="5121415"/>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STO 201</a:t>
            </a:r>
          </a:p>
        </p:txBody>
      </p:sp>
      <p:sp>
        <p:nvSpPr>
          <p:cNvPr id="42" name="TextBox 42"/>
          <p:cNvSpPr txBox="1"/>
          <p:nvPr/>
        </p:nvSpPr>
        <p:spPr>
          <a:xfrm>
            <a:off x="2110995" y="6241350"/>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STO 201</a:t>
            </a:r>
          </a:p>
        </p:txBody>
      </p:sp>
      <p:sp>
        <p:nvSpPr>
          <p:cNvPr id="43" name="TextBox 43"/>
          <p:cNvSpPr txBox="1"/>
          <p:nvPr/>
        </p:nvSpPr>
        <p:spPr>
          <a:xfrm>
            <a:off x="2110995" y="6817048"/>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END</a:t>
            </a:r>
          </a:p>
        </p:txBody>
      </p:sp>
      <p:sp>
        <p:nvSpPr>
          <p:cNvPr id="44" name="TextBox 44"/>
          <p:cNvSpPr txBox="1"/>
          <p:nvPr/>
        </p:nvSpPr>
        <p:spPr>
          <a:xfrm>
            <a:off x="5674344" y="2076894"/>
            <a:ext cx="11584956"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Trace the content stored by the ACC and the memory location at each stage of the program.</a:t>
            </a:r>
          </a:p>
        </p:txBody>
      </p:sp>
      <p:sp>
        <p:nvSpPr>
          <p:cNvPr id="45" name="TextBox 45"/>
          <p:cNvSpPr txBox="1"/>
          <p:nvPr/>
        </p:nvSpPr>
        <p:spPr>
          <a:xfrm>
            <a:off x="2146002" y="4001480"/>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LDI 203</a:t>
            </a:r>
          </a:p>
        </p:txBody>
      </p:sp>
      <p:sp>
        <p:nvSpPr>
          <p:cNvPr id="46" name="TextBox 46"/>
          <p:cNvSpPr txBox="1"/>
          <p:nvPr/>
        </p:nvSpPr>
        <p:spPr>
          <a:xfrm>
            <a:off x="2128498" y="4564464"/>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DEC ACC</a:t>
            </a:r>
          </a:p>
        </p:txBody>
      </p:sp>
      <p:sp>
        <p:nvSpPr>
          <p:cNvPr id="47" name="TextBox 47"/>
          <p:cNvSpPr txBox="1"/>
          <p:nvPr/>
        </p:nvSpPr>
        <p:spPr>
          <a:xfrm>
            <a:off x="2102243" y="5663108"/>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ADD 204</a:t>
            </a:r>
          </a:p>
        </p:txBody>
      </p:sp>
      <p:grpSp>
        <p:nvGrpSpPr>
          <p:cNvPr id="48" name="Group 48"/>
          <p:cNvGrpSpPr/>
          <p:nvPr/>
        </p:nvGrpSpPr>
        <p:grpSpPr>
          <a:xfrm>
            <a:off x="1493960" y="7946109"/>
            <a:ext cx="2847198" cy="486689"/>
            <a:chOff x="0" y="0"/>
            <a:chExt cx="1161278" cy="198504"/>
          </a:xfrm>
        </p:grpSpPr>
        <p:sp>
          <p:nvSpPr>
            <p:cNvPr id="49" name="Freeform 49"/>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FF0099"/>
            </a:solidFill>
          </p:spPr>
          <p:txBody>
            <a:bodyPr/>
            <a:lstStyle/>
            <a:p>
              <a:endParaRPr lang="en-PH"/>
            </a:p>
          </p:txBody>
        </p:sp>
        <p:sp>
          <p:nvSpPr>
            <p:cNvPr id="50" name="TextBox 50"/>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51" name="Group 51"/>
          <p:cNvGrpSpPr/>
          <p:nvPr/>
        </p:nvGrpSpPr>
        <p:grpSpPr>
          <a:xfrm>
            <a:off x="1511464" y="8470898"/>
            <a:ext cx="2847198" cy="486689"/>
            <a:chOff x="0" y="0"/>
            <a:chExt cx="1161278" cy="198504"/>
          </a:xfrm>
        </p:grpSpPr>
        <p:sp>
          <p:nvSpPr>
            <p:cNvPr id="52" name="Freeform 52"/>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53" name="TextBox 53"/>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54" name="Group 54"/>
          <p:cNvGrpSpPr/>
          <p:nvPr/>
        </p:nvGrpSpPr>
        <p:grpSpPr>
          <a:xfrm>
            <a:off x="1511464" y="9033786"/>
            <a:ext cx="2847198" cy="486689"/>
            <a:chOff x="0" y="0"/>
            <a:chExt cx="1161278" cy="198504"/>
          </a:xfrm>
        </p:grpSpPr>
        <p:sp>
          <p:nvSpPr>
            <p:cNvPr id="55" name="Freeform 55"/>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56" name="TextBox 56"/>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57" name="Group 57"/>
          <p:cNvGrpSpPr/>
          <p:nvPr/>
        </p:nvGrpSpPr>
        <p:grpSpPr>
          <a:xfrm>
            <a:off x="1511464" y="9577625"/>
            <a:ext cx="2847198" cy="486689"/>
            <a:chOff x="0" y="0"/>
            <a:chExt cx="1161278" cy="198504"/>
          </a:xfrm>
        </p:grpSpPr>
        <p:sp>
          <p:nvSpPr>
            <p:cNvPr id="58" name="Freeform 58"/>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59" name="TextBox 59"/>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sp>
        <p:nvSpPr>
          <p:cNvPr id="60" name="TextBox 60"/>
          <p:cNvSpPr txBox="1"/>
          <p:nvPr/>
        </p:nvSpPr>
        <p:spPr>
          <a:xfrm>
            <a:off x="829113" y="2317941"/>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100</a:t>
            </a:r>
          </a:p>
        </p:txBody>
      </p:sp>
      <p:sp>
        <p:nvSpPr>
          <p:cNvPr id="61" name="TextBox 61"/>
          <p:cNvSpPr txBox="1"/>
          <p:nvPr/>
        </p:nvSpPr>
        <p:spPr>
          <a:xfrm>
            <a:off x="829113" y="2867127"/>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101</a:t>
            </a:r>
          </a:p>
        </p:txBody>
      </p:sp>
      <p:sp>
        <p:nvSpPr>
          <p:cNvPr id="62" name="TextBox 62"/>
          <p:cNvSpPr txBox="1"/>
          <p:nvPr/>
        </p:nvSpPr>
        <p:spPr>
          <a:xfrm>
            <a:off x="829113" y="3444529"/>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102</a:t>
            </a:r>
          </a:p>
        </p:txBody>
      </p:sp>
      <p:sp>
        <p:nvSpPr>
          <p:cNvPr id="63" name="TextBox 63"/>
          <p:cNvSpPr txBox="1"/>
          <p:nvPr/>
        </p:nvSpPr>
        <p:spPr>
          <a:xfrm>
            <a:off x="829113" y="3993714"/>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103</a:t>
            </a:r>
          </a:p>
        </p:txBody>
      </p:sp>
      <p:sp>
        <p:nvSpPr>
          <p:cNvPr id="64" name="TextBox 64"/>
          <p:cNvSpPr txBox="1"/>
          <p:nvPr/>
        </p:nvSpPr>
        <p:spPr>
          <a:xfrm>
            <a:off x="829113" y="4544564"/>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104</a:t>
            </a:r>
          </a:p>
        </p:txBody>
      </p:sp>
      <p:sp>
        <p:nvSpPr>
          <p:cNvPr id="65" name="TextBox 65"/>
          <p:cNvSpPr txBox="1"/>
          <p:nvPr/>
        </p:nvSpPr>
        <p:spPr>
          <a:xfrm>
            <a:off x="829113" y="5093749"/>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105</a:t>
            </a:r>
          </a:p>
        </p:txBody>
      </p:sp>
      <p:sp>
        <p:nvSpPr>
          <p:cNvPr id="66" name="TextBox 66"/>
          <p:cNvSpPr txBox="1"/>
          <p:nvPr/>
        </p:nvSpPr>
        <p:spPr>
          <a:xfrm>
            <a:off x="829113" y="5663108"/>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106</a:t>
            </a:r>
          </a:p>
        </p:txBody>
      </p:sp>
      <p:sp>
        <p:nvSpPr>
          <p:cNvPr id="67" name="TextBox 67"/>
          <p:cNvSpPr txBox="1"/>
          <p:nvPr/>
        </p:nvSpPr>
        <p:spPr>
          <a:xfrm>
            <a:off x="829113" y="6790255"/>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108</a:t>
            </a:r>
          </a:p>
        </p:txBody>
      </p:sp>
      <p:sp>
        <p:nvSpPr>
          <p:cNvPr id="68" name="TextBox 68"/>
          <p:cNvSpPr txBox="1"/>
          <p:nvPr/>
        </p:nvSpPr>
        <p:spPr>
          <a:xfrm>
            <a:off x="829113" y="6210830"/>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107</a:t>
            </a:r>
          </a:p>
        </p:txBody>
      </p:sp>
      <p:sp>
        <p:nvSpPr>
          <p:cNvPr id="69" name="TextBox 69"/>
          <p:cNvSpPr txBox="1"/>
          <p:nvPr/>
        </p:nvSpPr>
        <p:spPr>
          <a:xfrm>
            <a:off x="829113" y="7975941"/>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201</a:t>
            </a:r>
          </a:p>
        </p:txBody>
      </p:sp>
      <p:sp>
        <p:nvSpPr>
          <p:cNvPr id="70" name="TextBox 70"/>
          <p:cNvSpPr txBox="1"/>
          <p:nvPr/>
        </p:nvSpPr>
        <p:spPr>
          <a:xfrm>
            <a:off x="829113" y="8500729"/>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202</a:t>
            </a:r>
          </a:p>
        </p:txBody>
      </p:sp>
      <p:sp>
        <p:nvSpPr>
          <p:cNvPr id="71" name="TextBox 71"/>
          <p:cNvSpPr txBox="1"/>
          <p:nvPr/>
        </p:nvSpPr>
        <p:spPr>
          <a:xfrm>
            <a:off x="829113" y="9044787"/>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203</a:t>
            </a:r>
          </a:p>
        </p:txBody>
      </p:sp>
      <p:sp>
        <p:nvSpPr>
          <p:cNvPr id="72" name="TextBox 72"/>
          <p:cNvSpPr txBox="1"/>
          <p:nvPr/>
        </p:nvSpPr>
        <p:spPr>
          <a:xfrm>
            <a:off x="829113" y="9586113"/>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204</a:t>
            </a:r>
          </a:p>
        </p:txBody>
      </p:sp>
      <p:sp>
        <p:nvSpPr>
          <p:cNvPr id="73" name="TextBox 73"/>
          <p:cNvSpPr txBox="1"/>
          <p:nvPr/>
        </p:nvSpPr>
        <p:spPr>
          <a:xfrm>
            <a:off x="2128498" y="7974684"/>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10</a:t>
            </a:r>
          </a:p>
        </p:txBody>
      </p:sp>
      <p:sp>
        <p:nvSpPr>
          <p:cNvPr id="74" name="TextBox 74"/>
          <p:cNvSpPr txBox="1"/>
          <p:nvPr/>
        </p:nvSpPr>
        <p:spPr>
          <a:xfrm>
            <a:off x="2110995" y="8515990"/>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0</a:t>
            </a:r>
          </a:p>
        </p:txBody>
      </p:sp>
      <p:sp>
        <p:nvSpPr>
          <p:cNvPr id="75" name="TextBox 75"/>
          <p:cNvSpPr txBox="1"/>
          <p:nvPr/>
        </p:nvSpPr>
        <p:spPr>
          <a:xfrm>
            <a:off x="2102243" y="9062361"/>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204</a:t>
            </a:r>
          </a:p>
        </p:txBody>
      </p:sp>
      <p:sp>
        <p:nvSpPr>
          <p:cNvPr id="76" name="TextBox 76"/>
          <p:cNvSpPr txBox="1"/>
          <p:nvPr/>
        </p:nvSpPr>
        <p:spPr>
          <a:xfrm>
            <a:off x="2110995" y="9622717"/>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5</a:t>
            </a:r>
          </a:p>
        </p:txBody>
      </p:sp>
      <p:sp>
        <p:nvSpPr>
          <p:cNvPr id="77" name="Freeform 77"/>
          <p:cNvSpPr/>
          <p:nvPr/>
        </p:nvSpPr>
        <p:spPr>
          <a:xfrm rot="-4265465">
            <a:off x="2461033" y="7537351"/>
            <a:ext cx="608300" cy="150767"/>
          </a:xfrm>
          <a:custGeom>
            <a:avLst/>
            <a:gdLst/>
            <a:ahLst/>
            <a:cxnLst/>
            <a:rect l="l" t="t" r="r" b="b"/>
            <a:pathLst>
              <a:path w="608300" h="150767">
                <a:moveTo>
                  <a:pt x="0" y="0"/>
                </a:moveTo>
                <a:lnTo>
                  <a:pt x="608300" y="0"/>
                </a:lnTo>
                <a:lnTo>
                  <a:pt x="608300" y="150767"/>
                </a:lnTo>
                <a:lnTo>
                  <a:pt x="0" y="15076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78" name="TextBox 78"/>
          <p:cNvSpPr txBox="1"/>
          <p:nvPr/>
        </p:nvSpPr>
        <p:spPr>
          <a:xfrm>
            <a:off x="5867466" y="2668766"/>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Accumulator</a:t>
            </a:r>
          </a:p>
        </p:txBody>
      </p:sp>
      <p:sp>
        <p:nvSpPr>
          <p:cNvPr id="79" name="TextBox 79"/>
          <p:cNvSpPr txBox="1"/>
          <p:nvPr/>
        </p:nvSpPr>
        <p:spPr>
          <a:xfrm>
            <a:off x="8187107" y="2693360"/>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201</a:t>
            </a:r>
          </a:p>
        </p:txBody>
      </p:sp>
      <p:sp>
        <p:nvSpPr>
          <p:cNvPr id="80" name="TextBox 80"/>
          <p:cNvSpPr txBox="1"/>
          <p:nvPr/>
        </p:nvSpPr>
        <p:spPr>
          <a:xfrm>
            <a:off x="10533917" y="2708620"/>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202</a:t>
            </a:r>
          </a:p>
        </p:txBody>
      </p:sp>
      <p:sp>
        <p:nvSpPr>
          <p:cNvPr id="81" name="TextBox 81"/>
          <p:cNvSpPr txBox="1"/>
          <p:nvPr/>
        </p:nvSpPr>
        <p:spPr>
          <a:xfrm>
            <a:off x="12853558" y="2693360"/>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203</a:t>
            </a:r>
          </a:p>
        </p:txBody>
      </p:sp>
      <p:sp>
        <p:nvSpPr>
          <p:cNvPr id="82" name="TextBox 82"/>
          <p:cNvSpPr txBox="1"/>
          <p:nvPr/>
        </p:nvSpPr>
        <p:spPr>
          <a:xfrm>
            <a:off x="15173200" y="2693360"/>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204</a:t>
            </a:r>
          </a:p>
        </p:txBody>
      </p:sp>
      <p:sp>
        <p:nvSpPr>
          <p:cNvPr id="83" name="TextBox 83"/>
          <p:cNvSpPr txBox="1"/>
          <p:nvPr/>
        </p:nvSpPr>
        <p:spPr>
          <a:xfrm>
            <a:off x="5867466" y="4250279"/>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10</a:t>
            </a:r>
          </a:p>
        </p:txBody>
      </p:sp>
      <p:sp>
        <p:nvSpPr>
          <p:cNvPr id="84" name="TextBox 84"/>
          <p:cNvSpPr txBox="1"/>
          <p:nvPr/>
        </p:nvSpPr>
        <p:spPr>
          <a:xfrm>
            <a:off x="8167669"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10</a:t>
            </a:r>
          </a:p>
        </p:txBody>
      </p:sp>
      <p:sp>
        <p:nvSpPr>
          <p:cNvPr id="85" name="TextBox 85"/>
          <p:cNvSpPr txBox="1"/>
          <p:nvPr/>
        </p:nvSpPr>
        <p:spPr>
          <a:xfrm>
            <a:off x="10457717"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0</a:t>
            </a:r>
          </a:p>
        </p:txBody>
      </p:sp>
      <p:sp>
        <p:nvSpPr>
          <p:cNvPr id="86" name="TextBox 86"/>
          <p:cNvSpPr txBox="1"/>
          <p:nvPr/>
        </p:nvSpPr>
        <p:spPr>
          <a:xfrm>
            <a:off x="12882133"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204</a:t>
            </a:r>
          </a:p>
        </p:txBody>
      </p:sp>
      <p:sp>
        <p:nvSpPr>
          <p:cNvPr id="87" name="TextBox 87"/>
          <p:cNvSpPr txBox="1"/>
          <p:nvPr/>
        </p:nvSpPr>
        <p:spPr>
          <a:xfrm>
            <a:off x="15173200"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5</a:t>
            </a:r>
          </a:p>
        </p:txBody>
      </p:sp>
      <p:sp>
        <p:nvSpPr>
          <p:cNvPr id="88" name="TextBox 88"/>
          <p:cNvSpPr txBox="1"/>
          <p:nvPr/>
        </p:nvSpPr>
        <p:spPr>
          <a:xfrm>
            <a:off x="5867466"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0</a:t>
            </a:r>
          </a:p>
        </p:txBody>
      </p:sp>
    </p:spTree>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1476456" y="2288109"/>
            <a:ext cx="2847198" cy="486689"/>
            <a:chOff x="0" y="0"/>
            <a:chExt cx="1161278" cy="198504"/>
          </a:xfrm>
        </p:grpSpPr>
        <p:sp>
          <p:nvSpPr>
            <p:cNvPr id="8" name="Freeform 8"/>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9" name="TextBox 9"/>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1493960" y="2859655"/>
            <a:ext cx="2829694" cy="486689"/>
            <a:chOff x="0" y="0"/>
            <a:chExt cx="1154138" cy="198504"/>
          </a:xfrm>
        </p:grpSpPr>
        <p:sp>
          <p:nvSpPr>
            <p:cNvPr id="11" name="Freeform 11"/>
            <p:cNvSpPr/>
            <p:nvPr/>
          </p:nvSpPr>
          <p:spPr>
            <a:xfrm>
              <a:off x="0" y="0"/>
              <a:ext cx="1154138" cy="198504"/>
            </a:xfrm>
            <a:custGeom>
              <a:avLst/>
              <a:gdLst/>
              <a:ahLst/>
              <a:cxnLst/>
              <a:rect l="l" t="t" r="r" b="b"/>
              <a:pathLst>
                <a:path w="1154138" h="198504">
                  <a:moveTo>
                    <a:pt x="99252" y="0"/>
                  </a:moveTo>
                  <a:lnTo>
                    <a:pt x="1054886" y="0"/>
                  </a:lnTo>
                  <a:cubicBezTo>
                    <a:pt x="1081210" y="0"/>
                    <a:pt x="1106455" y="10457"/>
                    <a:pt x="1125068" y="29070"/>
                  </a:cubicBezTo>
                  <a:cubicBezTo>
                    <a:pt x="1143682" y="47684"/>
                    <a:pt x="1154138" y="72929"/>
                    <a:pt x="1154138" y="99252"/>
                  </a:cubicBezTo>
                  <a:lnTo>
                    <a:pt x="1154138" y="99252"/>
                  </a:lnTo>
                  <a:cubicBezTo>
                    <a:pt x="1154138" y="154067"/>
                    <a:pt x="1109702" y="198504"/>
                    <a:pt x="105488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FF1495"/>
            </a:solidFill>
          </p:spPr>
          <p:txBody>
            <a:bodyPr/>
            <a:lstStyle/>
            <a:p>
              <a:endParaRPr lang="en-PH"/>
            </a:p>
          </p:txBody>
        </p:sp>
        <p:sp>
          <p:nvSpPr>
            <p:cNvPr id="12" name="TextBox 12"/>
            <p:cNvSpPr txBox="1"/>
            <p:nvPr/>
          </p:nvSpPr>
          <p:spPr>
            <a:xfrm>
              <a:off x="0" y="-28575"/>
              <a:ext cx="1154138" cy="227079"/>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1493960" y="3420152"/>
            <a:ext cx="2829694" cy="486689"/>
            <a:chOff x="0" y="0"/>
            <a:chExt cx="1154138" cy="198504"/>
          </a:xfrm>
        </p:grpSpPr>
        <p:sp>
          <p:nvSpPr>
            <p:cNvPr id="14" name="Freeform 14"/>
            <p:cNvSpPr/>
            <p:nvPr/>
          </p:nvSpPr>
          <p:spPr>
            <a:xfrm>
              <a:off x="0" y="0"/>
              <a:ext cx="1154138" cy="198504"/>
            </a:xfrm>
            <a:custGeom>
              <a:avLst/>
              <a:gdLst/>
              <a:ahLst/>
              <a:cxnLst/>
              <a:rect l="l" t="t" r="r" b="b"/>
              <a:pathLst>
                <a:path w="1154138" h="198504">
                  <a:moveTo>
                    <a:pt x="99252" y="0"/>
                  </a:moveTo>
                  <a:lnTo>
                    <a:pt x="1054886" y="0"/>
                  </a:lnTo>
                  <a:cubicBezTo>
                    <a:pt x="1081210" y="0"/>
                    <a:pt x="1106455" y="10457"/>
                    <a:pt x="1125068" y="29070"/>
                  </a:cubicBezTo>
                  <a:cubicBezTo>
                    <a:pt x="1143682" y="47684"/>
                    <a:pt x="1154138" y="72929"/>
                    <a:pt x="1154138" y="99252"/>
                  </a:cubicBezTo>
                  <a:lnTo>
                    <a:pt x="1154138" y="99252"/>
                  </a:lnTo>
                  <a:cubicBezTo>
                    <a:pt x="1154138" y="154067"/>
                    <a:pt x="1109702" y="198504"/>
                    <a:pt x="105488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5" name="TextBox 15"/>
            <p:cNvSpPr txBox="1"/>
            <p:nvPr/>
          </p:nvSpPr>
          <p:spPr>
            <a:xfrm>
              <a:off x="0" y="-28575"/>
              <a:ext cx="1154138" cy="227079"/>
            </a:xfrm>
            <a:prstGeom prst="rect">
              <a:avLst/>
            </a:prstGeom>
          </p:spPr>
          <p:txBody>
            <a:bodyPr lIns="50800" tIns="50800" rIns="50800" bIns="50800" rtlCol="0" anchor="ctr"/>
            <a:lstStyle/>
            <a:p>
              <a:pPr algn="ctr">
                <a:lnSpc>
                  <a:spcPts val="2595"/>
                </a:lnSpc>
              </a:pPr>
              <a:endParaRPr/>
            </a:p>
          </p:txBody>
        </p:sp>
      </p:grpSp>
      <p:grpSp>
        <p:nvGrpSpPr>
          <p:cNvPr id="16" name="Group 16"/>
          <p:cNvGrpSpPr/>
          <p:nvPr/>
        </p:nvGrpSpPr>
        <p:grpSpPr>
          <a:xfrm>
            <a:off x="1467704" y="5097038"/>
            <a:ext cx="2855950" cy="486689"/>
            <a:chOff x="0" y="0"/>
            <a:chExt cx="1164847" cy="198504"/>
          </a:xfrm>
        </p:grpSpPr>
        <p:sp>
          <p:nvSpPr>
            <p:cNvPr id="17" name="Freeform 17"/>
            <p:cNvSpPr/>
            <p:nvPr/>
          </p:nvSpPr>
          <p:spPr>
            <a:xfrm>
              <a:off x="0" y="0"/>
              <a:ext cx="1164847" cy="198504"/>
            </a:xfrm>
            <a:custGeom>
              <a:avLst/>
              <a:gdLst/>
              <a:ahLst/>
              <a:cxnLst/>
              <a:rect l="l" t="t" r="r" b="b"/>
              <a:pathLst>
                <a:path w="1164847" h="198504">
                  <a:moveTo>
                    <a:pt x="99252" y="0"/>
                  </a:moveTo>
                  <a:lnTo>
                    <a:pt x="1065595" y="0"/>
                  </a:lnTo>
                  <a:cubicBezTo>
                    <a:pt x="1091919" y="0"/>
                    <a:pt x="1117164" y="10457"/>
                    <a:pt x="1135777" y="29070"/>
                  </a:cubicBezTo>
                  <a:cubicBezTo>
                    <a:pt x="1154390" y="47684"/>
                    <a:pt x="1164847" y="72929"/>
                    <a:pt x="1164847" y="99252"/>
                  </a:cubicBezTo>
                  <a:lnTo>
                    <a:pt x="1164847" y="99252"/>
                  </a:lnTo>
                  <a:cubicBezTo>
                    <a:pt x="1164847" y="154067"/>
                    <a:pt x="1120411" y="198504"/>
                    <a:pt x="1065595"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8" name="TextBox 18"/>
            <p:cNvSpPr txBox="1"/>
            <p:nvPr/>
          </p:nvSpPr>
          <p:spPr>
            <a:xfrm>
              <a:off x="0" y="-28575"/>
              <a:ext cx="1164847" cy="227079"/>
            </a:xfrm>
            <a:prstGeom prst="rect">
              <a:avLst/>
            </a:prstGeom>
          </p:spPr>
          <p:txBody>
            <a:bodyPr lIns="50800" tIns="50800" rIns="50800" bIns="50800" rtlCol="0" anchor="ctr"/>
            <a:lstStyle/>
            <a:p>
              <a:pPr algn="ctr">
                <a:lnSpc>
                  <a:spcPts val="2595"/>
                </a:lnSpc>
              </a:pPr>
              <a:endParaRPr/>
            </a:p>
          </p:txBody>
        </p:sp>
      </p:grpSp>
      <p:grpSp>
        <p:nvGrpSpPr>
          <p:cNvPr id="19" name="Group 19"/>
          <p:cNvGrpSpPr/>
          <p:nvPr/>
        </p:nvGrpSpPr>
        <p:grpSpPr>
          <a:xfrm>
            <a:off x="1476456" y="6216973"/>
            <a:ext cx="2847198" cy="486689"/>
            <a:chOff x="0" y="0"/>
            <a:chExt cx="1161278" cy="198504"/>
          </a:xfrm>
        </p:grpSpPr>
        <p:sp>
          <p:nvSpPr>
            <p:cNvPr id="20" name="Freeform 20"/>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21" name="TextBox 21"/>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22" name="Group 22"/>
          <p:cNvGrpSpPr/>
          <p:nvPr/>
        </p:nvGrpSpPr>
        <p:grpSpPr>
          <a:xfrm>
            <a:off x="1476456" y="6792671"/>
            <a:ext cx="2847198" cy="486689"/>
            <a:chOff x="0" y="0"/>
            <a:chExt cx="1161278" cy="198504"/>
          </a:xfrm>
        </p:grpSpPr>
        <p:sp>
          <p:nvSpPr>
            <p:cNvPr id="23" name="Freeform 23"/>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24" name="TextBox 24"/>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25" name="Group 25"/>
          <p:cNvGrpSpPr/>
          <p:nvPr/>
        </p:nvGrpSpPr>
        <p:grpSpPr>
          <a:xfrm>
            <a:off x="1511464" y="3977103"/>
            <a:ext cx="2812191" cy="486689"/>
            <a:chOff x="0" y="0"/>
            <a:chExt cx="1146999" cy="198504"/>
          </a:xfrm>
        </p:grpSpPr>
        <p:sp>
          <p:nvSpPr>
            <p:cNvPr id="26" name="Freeform 26"/>
            <p:cNvSpPr/>
            <p:nvPr/>
          </p:nvSpPr>
          <p:spPr>
            <a:xfrm>
              <a:off x="0" y="0"/>
              <a:ext cx="1146999" cy="198504"/>
            </a:xfrm>
            <a:custGeom>
              <a:avLst/>
              <a:gdLst/>
              <a:ahLst/>
              <a:cxnLst/>
              <a:rect l="l" t="t" r="r" b="b"/>
              <a:pathLst>
                <a:path w="1146999" h="198504">
                  <a:moveTo>
                    <a:pt x="99252" y="0"/>
                  </a:moveTo>
                  <a:lnTo>
                    <a:pt x="1047747" y="0"/>
                  </a:lnTo>
                  <a:cubicBezTo>
                    <a:pt x="1074070" y="0"/>
                    <a:pt x="1099316" y="10457"/>
                    <a:pt x="1117929" y="29070"/>
                  </a:cubicBezTo>
                  <a:cubicBezTo>
                    <a:pt x="1136542" y="47684"/>
                    <a:pt x="1146999" y="72929"/>
                    <a:pt x="1146999" y="99252"/>
                  </a:cubicBezTo>
                  <a:lnTo>
                    <a:pt x="1146999" y="99252"/>
                  </a:lnTo>
                  <a:cubicBezTo>
                    <a:pt x="1146999" y="154067"/>
                    <a:pt x="1102563" y="198504"/>
                    <a:pt x="1047747"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27" name="TextBox 27"/>
            <p:cNvSpPr txBox="1"/>
            <p:nvPr/>
          </p:nvSpPr>
          <p:spPr>
            <a:xfrm>
              <a:off x="0" y="-28575"/>
              <a:ext cx="1146999" cy="227079"/>
            </a:xfrm>
            <a:prstGeom prst="rect">
              <a:avLst/>
            </a:prstGeom>
          </p:spPr>
          <p:txBody>
            <a:bodyPr lIns="50800" tIns="50800" rIns="50800" bIns="50800" rtlCol="0" anchor="ctr"/>
            <a:lstStyle/>
            <a:p>
              <a:pPr algn="ctr">
                <a:lnSpc>
                  <a:spcPts val="2595"/>
                </a:lnSpc>
              </a:pPr>
              <a:endParaRPr/>
            </a:p>
          </p:txBody>
        </p:sp>
      </p:grpSp>
      <p:grpSp>
        <p:nvGrpSpPr>
          <p:cNvPr id="28" name="Group 28"/>
          <p:cNvGrpSpPr/>
          <p:nvPr/>
        </p:nvGrpSpPr>
        <p:grpSpPr>
          <a:xfrm>
            <a:off x="1493960" y="4540086"/>
            <a:ext cx="2829694" cy="486689"/>
            <a:chOff x="0" y="0"/>
            <a:chExt cx="1154138" cy="198504"/>
          </a:xfrm>
        </p:grpSpPr>
        <p:sp>
          <p:nvSpPr>
            <p:cNvPr id="29" name="Freeform 29"/>
            <p:cNvSpPr/>
            <p:nvPr/>
          </p:nvSpPr>
          <p:spPr>
            <a:xfrm>
              <a:off x="0" y="0"/>
              <a:ext cx="1154138" cy="198504"/>
            </a:xfrm>
            <a:custGeom>
              <a:avLst/>
              <a:gdLst/>
              <a:ahLst/>
              <a:cxnLst/>
              <a:rect l="l" t="t" r="r" b="b"/>
              <a:pathLst>
                <a:path w="1154138" h="198504">
                  <a:moveTo>
                    <a:pt x="99252" y="0"/>
                  </a:moveTo>
                  <a:lnTo>
                    <a:pt x="1054886" y="0"/>
                  </a:lnTo>
                  <a:cubicBezTo>
                    <a:pt x="1081210" y="0"/>
                    <a:pt x="1106455" y="10457"/>
                    <a:pt x="1125068" y="29070"/>
                  </a:cubicBezTo>
                  <a:cubicBezTo>
                    <a:pt x="1143682" y="47684"/>
                    <a:pt x="1154138" y="72929"/>
                    <a:pt x="1154138" y="99252"/>
                  </a:cubicBezTo>
                  <a:lnTo>
                    <a:pt x="1154138" y="99252"/>
                  </a:lnTo>
                  <a:cubicBezTo>
                    <a:pt x="1154138" y="154067"/>
                    <a:pt x="1109702" y="198504"/>
                    <a:pt x="105488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30" name="TextBox 30"/>
            <p:cNvSpPr txBox="1"/>
            <p:nvPr/>
          </p:nvSpPr>
          <p:spPr>
            <a:xfrm>
              <a:off x="0" y="-28575"/>
              <a:ext cx="1154138" cy="227079"/>
            </a:xfrm>
            <a:prstGeom prst="rect">
              <a:avLst/>
            </a:prstGeom>
          </p:spPr>
          <p:txBody>
            <a:bodyPr lIns="50800" tIns="50800" rIns="50800" bIns="50800" rtlCol="0" anchor="ctr"/>
            <a:lstStyle/>
            <a:p>
              <a:pPr algn="ctr">
                <a:lnSpc>
                  <a:spcPts val="2595"/>
                </a:lnSpc>
              </a:pPr>
              <a:endParaRPr/>
            </a:p>
          </p:txBody>
        </p:sp>
      </p:grpSp>
      <p:grpSp>
        <p:nvGrpSpPr>
          <p:cNvPr id="31" name="Group 31"/>
          <p:cNvGrpSpPr/>
          <p:nvPr/>
        </p:nvGrpSpPr>
        <p:grpSpPr>
          <a:xfrm>
            <a:off x="1467704" y="5638731"/>
            <a:ext cx="2855950" cy="486689"/>
            <a:chOff x="0" y="0"/>
            <a:chExt cx="1164847" cy="198504"/>
          </a:xfrm>
        </p:grpSpPr>
        <p:sp>
          <p:nvSpPr>
            <p:cNvPr id="32" name="Freeform 32"/>
            <p:cNvSpPr/>
            <p:nvPr/>
          </p:nvSpPr>
          <p:spPr>
            <a:xfrm>
              <a:off x="0" y="0"/>
              <a:ext cx="1164847" cy="198504"/>
            </a:xfrm>
            <a:custGeom>
              <a:avLst/>
              <a:gdLst/>
              <a:ahLst/>
              <a:cxnLst/>
              <a:rect l="l" t="t" r="r" b="b"/>
              <a:pathLst>
                <a:path w="1164847" h="198504">
                  <a:moveTo>
                    <a:pt x="99252" y="0"/>
                  </a:moveTo>
                  <a:lnTo>
                    <a:pt x="1065595" y="0"/>
                  </a:lnTo>
                  <a:cubicBezTo>
                    <a:pt x="1091919" y="0"/>
                    <a:pt x="1117164" y="10457"/>
                    <a:pt x="1135777" y="29070"/>
                  </a:cubicBezTo>
                  <a:cubicBezTo>
                    <a:pt x="1154390" y="47684"/>
                    <a:pt x="1164847" y="72929"/>
                    <a:pt x="1164847" y="99252"/>
                  </a:cubicBezTo>
                  <a:lnTo>
                    <a:pt x="1164847" y="99252"/>
                  </a:lnTo>
                  <a:cubicBezTo>
                    <a:pt x="1164847" y="154067"/>
                    <a:pt x="1120411" y="198504"/>
                    <a:pt x="1065595"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33" name="TextBox 33"/>
            <p:cNvSpPr txBox="1"/>
            <p:nvPr/>
          </p:nvSpPr>
          <p:spPr>
            <a:xfrm>
              <a:off x="0" y="-28575"/>
              <a:ext cx="1164847" cy="227079"/>
            </a:xfrm>
            <a:prstGeom prst="rect">
              <a:avLst/>
            </a:prstGeom>
          </p:spPr>
          <p:txBody>
            <a:bodyPr lIns="50800" tIns="50800" rIns="50800" bIns="50800" rtlCol="0" anchor="ctr"/>
            <a:lstStyle/>
            <a:p>
              <a:pPr algn="ctr">
                <a:lnSpc>
                  <a:spcPts val="2595"/>
                </a:lnSpc>
              </a:pPr>
              <a:endParaRPr/>
            </a:p>
          </p:txBody>
        </p:sp>
      </p:grpSp>
      <p:graphicFrame>
        <p:nvGraphicFramePr>
          <p:cNvPr id="34" name="Table 34"/>
          <p:cNvGraphicFramePr>
            <a:graphicFrameLocks noGrp="1"/>
          </p:cNvGraphicFramePr>
          <p:nvPr/>
        </p:nvGraphicFramePr>
        <p:xfrm>
          <a:off x="5674344" y="2612022"/>
          <a:ext cx="11290331" cy="7351490"/>
        </p:xfrm>
        <a:graphic>
          <a:graphicData uri="http://schemas.openxmlformats.org/drawingml/2006/table">
            <a:tbl>
              <a:tblPr/>
              <a:tblGrid>
                <a:gridCol w="2258066">
                  <a:extLst>
                    <a:ext uri="{9D8B030D-6E8A-4147-A177-3AD203B41FA5}">
                      <a16:colId xmlns:a16="http://schemas.microsoft.com/office/drawing/2014/main" val="20000"/>
                    </a:ext>
                  </a:extLst>
                </a:gridCol>
                <a:gridCol w="2258066">
                  <a:extLst>
                    <a:ext uri="{9D8B030D-6E8A-4147-A177-3AD203B41FA5}">
                      <a16:colId xmlns:a16="http://schemas.microsoft.com/office/drawing/2014/main" val="20001"/>
                    </a:ext>
                  </a:extLst>
                </a:gridCol>
                <a:gridCol w="2258066">
                  <a:extLst>
                    <a:ext uri="{9D8B030D-6E8A-4147-A177-3AD203B41FA5}">
                      <a16:colId xmlns:a16="http://schemas.microsoft.com/office/drawing/2014/main" val="20002"/>
                    </a:ext>
                  </a:extLst>
                </a:gridCol>
                <a:gridCol w="2258066">
                  <a:extLst>
                    <a:ext uri="{9D8B030D-6E8A-4147-A177-3AD203B41FA5}">
                      <a16:colId xmlns:a16="http://schemas.microsoft.com/office/drawing/2014/main" val="20003"/>
                    </a:ext>
                  </a:extLst>
                </a:gridCol>
                <a:gridCol w="2258066">
                  <a:extLst>
                    <a:ext uri="{9D8B030D-6E8A-4147-A177-3AD203B41FA5}">
                      <a16:colId xmlns:a16="http://schemas.microsoft.com/office/drawing/2014/main" val="20004"/>
                    </a:ext>
                  </a:extLst>
                </a:gridCol>
              </a:tblGrid>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1"/>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2"/>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3"/>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4"/>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5"/>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6"/>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7"/>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8"/>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9"/>
                  </a:ext>
                </a:extLst>
              </a:tr>
            </a:tbl>
          </a:graphicData>
        </a:graphic>
      </p:graphicFrame>
      <p:sp>
        <p:nvSpPr>
          <p:cNvPr id="35" name="TextBox 35"/>
          <p:cNvSpPr txBox="1"/>
          <p:nvPr/>
        </p:nvSpPr>
        <p:spPr>
          <a:xfrm>
            <a:off x="829113" y="246316"/>
            <a:ext cx="7700670" cy="536068"/>
          </a:xfrm>
          <a:prstGeom prst="rect">
            <a:avLst/>
          </a:prstGeom>
        </p:spPr>
        <p:txBody>
          <a:bodyPr lIns="0" tIns="0" rIns="0" bIns="0" rtlCol="0" anchor="t">
            <a:spAutoFit/>
          </a:bodyPr>
          <a:lstStyle/>
          <a:p>
            <a:pPr marL="0" lvl="0" indent="0" algn="l">
              <a:lnSpc>
                <a:spcPts val="3982"/>
              </a:lnSpc>
              <a:spcBef>
                <a:spcPct val="0"/>
              </a:spcBef>
            </a:pPr>
            <a:r>
              <a:rPr lang="en-US" sz="3555" b="1" spc="-106">
                <a:solidFill>
                  <a:srgbClr val="FF1495"/>
                </a:solidFill>
                <a:latin typeface="Poppins Bold"/>
                <a:ea typeface="Poppins Bold"/>
                <a:cs typeface="Poppins Bold"/>
                <a:sym typeface="Poppins Bold"/>
              </a:rPr>
              <a:t>6.8 Tracing an assembly language</a:t>
            </a:r>
          </a:p>
        </p:txBody>
      </p:sp>
      <p:sp>
        <p:nvSpPr>
          <p:cNvPr id="36" name="TextBox 36"/>
          <p:cNvSpPr txBox="1"/>
          <p:nvPr/>
        </p:nvSpPr>
        <p:spPr>
          <a:xfrm>
            <a:off x="513454" y="1397510"/>
            <a:ext cx="332866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Program</a:t>
            </a:r>
          </a:p>
        </p:txBody>
      </p:sp>
      <p:sp>
        <p:nvSpPr>
          <p:cNvPr id="37" name="TextBox 37"/>
          <p:cNvSpPr txBox="1"/>
          <p:nvPr/>
        </p:nvSpPr>
        <p:spPr>
          <a:xfrm>
            <a:off x="5674344" y="1289083"/>
            <a:ext cx="332866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Trace Table</a:t>
            </a:r>
          </a:p>
        </p:txBody>
      </p:sp>
      <p:sp>
        <p:nvSpPr>
          <p:cNvPr id="38" name="TextBox 38"/>
          <p:cNvSpPr txBox="1"/>
          <p:nvPr/>
        </p:nvSpPr>
        <p:spPr>
          <a:xfrm>
            <a:off x="2110995" y="2312487"/>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LDD 201</a:t>
            </a:r>
          </a:p>
        </p:txBody>
      </p:sp>
      <p:sp>
        <p:nvSpPr>
          <p:cNvPr id="39" name="TextBox 39"/>
          <p:cNvSpPr txBox="1"/>
          <p:nvPr/>
        </p:nvSpPr>
        <p:spPr>
          <a:xfrm>
            <a:off x="2128498" y="2884032"/>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INC ACC</a:t>
            </a:r>
          </a:p>
        </p:txBody>
      </p:sp>
      <p:sp>
        <p:nvSpPr>
          <p:cNvPr id="40" name="TextBox 40"/>
          <p:cNvSpPr txBox="1"/>
          <p:nvPr/>
        </p:nvSpPr>
        <p:spPr>
          <a:xfrm>
            <a:off x="2128498" y="3444529"/>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STO 202</a:t>
            </a:r>
          </a:p>
        </p:txBody>
      </p:sp>
      <p:sp>
        <p:nvSpPr>
          <p:cNvPr id="41" name="TextBox 41"/>
          <p:cNvSpPr txBox="1"/>
          <p:nvPr/>
        </p:nvSpPr>
        <p:spPr>
          <a:xfrm>
            <a:off x="2102243" y="5121415"/>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STO 201</a:t>
            </a:r>
          </a:p>
        </p:txBody>
      </p:sp>
      <p:sp>
        <p:nvSpPr>
          <p:cNvPr id="42" name="TextBox 42"/>
          <p:cNvSpPr txBox="1"/>
          <p:nvPr/>
        </p:nvSpPr>
        <p:spPr>
          <a:xfrm>
            <a:off x="2110995" y="6241350"/>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STO 201</a:t>
            </a:r>
          </a:p>
        </p:txBody>
      </p:sp>
      <p:sp>
        <p:nvSpPr>
          <p:cNvPr id="43" name="TextBox 43"/>
          <p:cNvSpPr txBox="1"/>
          <p:nvPr/>
        </p:nvSpPr>
        <p:spPr>
          <a:xfrm>
            <a:off x="2110995" y="6817048"/>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END</a:t>
            </a:r>
          </a:p>
        </p:txBody>
      </p:sp>
      <p:sp>
        <p:nvSpPr>
          <p:cNvPr id="44" name="TextBox 44"/>
          <p:cNvSpPr txBox="1"/>
          <p:nvPr/>
        </p:nvSpPr>
        <p:spPr>
          <a:xfrm>
            <a:off x="5674344" y="2076894"/>
            <a:ext cx="11584956"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Trace the content stored by the ACC and the memory location at each stage of the program.</a:t>
            </a:r>
          </a:p>
        </p:txBody>
      </p:sp>
      <p:sp>
        <p:nvSpPr>
          <p:cNvPr id="45" name="TextBox 45"/>
          <p:cNvSpPr txBox="1"/>
          <p:nvPr/>
        </p:nvSpPr>
        <p:spPr>
          <a:xfrm>
            <a:off x="2146002" y="4001480"/>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LDI 203</a:t>
            </a:r>
          </a:p>
        </p:txBody>
      </p:sp>
      <p:sp>
        <p:nvSpPr>
          <p:cNvPr id="46" name="TextBox 46"/>
          <p:cNvSpPr txBox="1"/>
          <p:nvPr/>
        </p:nvSpPr>
        <p:spPr>
          <a:xfrm>
            <a:off x="2128498" y="4564464"/>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DEC ACC</a:t>
            </a:r>
          </a:p>
        </p:txBody>
      </p:sp>
      <p:sp>
        <p:nvSpPr>
          <p:cNvPr id="47" name="TextBox 47"/>
          <p:cNvSpPr txBox="1"/>
          <p:nvPr/>
        </p:nvSpPr>
        <p:spPr>
          <a:xfrm>
            <a:off x="2102243" y="5663108"/>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ADD 204</a:t>
            </a:r>
          </a:p>
        </p:txBody>
      </p:sp>
      <p:grpSp>
        <p:nvGrpSpPr>
          <p:cNvPr id="48" name="Group 48"/>
          <p:cNvGrpSpPr/>
          <p:nvPr/>
        </p:nvGrpSpPr>
        <p:grpSpPr>
          <a:xfrm>
            <a:off x="1493960" y="7946109"/>
            <a:ext cx="2847198" cy="486689"/>
            <a:chOff x="0" y="0"/>
            <a:chExt cx="1161278" cy="198504"/>
          </a:xfrm>
        </p:grpSpPr>
        <p:sp>
          <p:nvSpPr>
            <p:cNvPr id="49" name="Freeform 49"/>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50" name="TextBox 50"/>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51" name="Group 51"/>
          <p:cNvGrpSpPr/>
          <p:nvPr/>
        </p:nvGrpSpPr>
        <p:grpSpPr>
          <a:xfrm>
            <a:off x="1511464" y="8470898"/>
            <a:ext cx="2847198" cy="486689"/>
            <a:chOff x="0" y="0"/>
            <a:chExt cx="1161278" cy="198504"/>
          </a:xfrm>
        </p:grpSpPr>
        <p:sp>
          <p:nvSpPr>
            <p:cNvPr id="52" name="Freeform 52"/>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53" name="TextBox 53"/>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54" name="Group 54"/>
          <p:cNvGrpSpPr/>
          <p:nvPr/>
        </p:nvGrpSpPr>
        <p:grpSpPr>
          <a:xfrm>
            <a:off x="1511464" y="9033786"/>
            <a:ext cx="2847198" cy="486689"/>
            <a:chOff x="0" y="0"/>
            <a:chExt cx="1161278" cy="198504"/>
          </a:xfrm>
        </p:grpSpPr>
        <p:sp>
          <p:nvSpPr>
            <p:cNvPr id="55" name="Freeform 55"/>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56" name="TextBox 56"/>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57" name="Group 57"/>
          <p:cNvGrpSpPr/>
          <p:nvPr/>
        </p:nvGrpSpPr>
        <p:grpSpPr>
          <a:xfrm>
            <a:off x="1511464" y="9577625"/>
            <a:ext cx="2847198" cy="486689"/>
            <a:chOff x="0" y="0"/>
            <a:chExt cx="1161278" cy="198504"/>
          </a:xfrm>
        </p:grpSpPr>
        <p:sp>
          <p:nvSpPr>
            <p:cNvPr id="58" name="Freeform 58"/>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59" name="TextBox 59"/>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sp>
        <p:nvSpPr>
          <p:cNvPr id="60" name="TextBox 60"/>
          <p:cNvSpPr txBox="1"/>
          <p:nvPr/>
        </p:nvSpPr>
        <p:spPr>
          <a:xfrm>
            <a:off x="829113" y="2317941"/>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100</a:t>
            </a:r>
          </a:p>
        </p:txBody>
      </p:sp>
      <p:sp>
        <p:nvSpPr>
          <p:cNvPr id="61" name="TextBox 61"/>
          <p:cNvSpPr txBox="1"/>
          <p:nvPr/>
        </p:nvSpPr>
        <p:spPr>
          <a:xfrm>
            <a:off x="829113" y="2867127"/>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101</a:t>
            </a:r>
          </a:p>
        </p:txBody>
      </p:sp>
      <p:sp>
        <p:nvSpPr>
          <p:cNvPr id="62" name="TextBox 62"/>
          <p:cNvSpPr txBox="1"/>
          <p:nvPr/>
        </p:nvSpPr>
        <p:spPr>
          <a:xfrm>
            <a:off x="829113" y="3444529"/>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102</a:t>
            </a:r>
          </a:p>
        </p:txBody>
      </p:sp>
      <p:sp>
        <p:nvSpPr>
          <p:cNvPr id="63" name="TextBox 63"/>
          <p:cNvSpPr txBox="1"/>
          <p:nvPr/>
        </p:nvSpPr>
        <p:spPr>
          <a:xfrm>
            <a:off x="829113" y="3993714"/>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103</a:t>
            </a:r>
          </a:p>
        </p:txBody>
      </p:sp>
      <p:sp>
        <p:nvSpPr>
          <p:cNvPr id="64" name="TextBox 64"/>
          <p:cNvSpPr txBox="1"/>
          <p:nvPr/>
        </p:nvSpPr>
        <p:spPr>
          <a:xfrm>
            <a:off x="829113" y="4544564"/>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104</a:t>
            </a:r>
          </a:p>
        </p:txBody>
      </p:sp>
      <p:sp>
        <p:nvSpPr>
          <p:cNvPr id="65" name="TextBox 65"/>
          <p:cNvSpPr txBox="1"/>
          <p:nvPr/>
        </p:nvSpPr>
        <p:spPr>
          <a:xfrm>
            <a:off x="829113" y="5093749"/>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105</a:t>
            </a:r>
          </a:p>
        </p:txBody>
      </p:sp>
      <p:sp>
        <p:nvSpPr>
          <p:cNvPr id="66" name="TextBox 66"/>
          <p:cNvSpPr txBox="1"/>
          <p:nvPr/>
        </p:nvSpPr>
        <p:spPr>
          <a:xfrm>
            <a:off x="829113" y="5663108"/>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106</a:t>
            </a:r>
          </a:p>
        </p:txBody>
      </p:sp>
      <p:sp>
        <p:nvSpPr>
          <p:cNvPr id="67" name="TextBox 67"/>
          <p:cNvSpPr txBox="1"/>
          <p:nvPr/>
        </p:nvSpPr>
        <p:spPr>
          <a:xfrm>
            <a:off x="829113" y="6790255"/>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108</a:t>
            </a:r>
          </a:p>
        </p:txBody>
      </p:sp>
      <p:sp>
        <p:nvSpPr>
          <p:cNvPr id="68" name="TextBox 68"/>
          <p:cNvSpPr txBox="1"/>
          <p:nvPr/>
        </p:nvSpPr>
        <p:spPr>
          <a:xfrm>
            <a:off x="829113" y="6210830"/>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107</a:t>
            </a:r>
          </a:p>
        </p:txBody>
      </p:sp>
      <p:sp>
        <p:nvSpPr>
          <p:cNvPr id="69" name="TextBox 69"/>
          <p:cNvSpPr txBox="1"/>
          <p:nvPr/>
        </p:nvSpPr>
        <p:spPr>
          <a:xfrm>
            <a:off x="829113" y="7975941"/>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201</a:t>
            </a:r>
          </a:p>
        </p:txBody>
      </p:sp>
      <p:sp>
        <p:nvSpPr>
          <p:cNvPr id="70" name="TextBox 70"/>
          <p:cNvSpPr txBox="1"/>
          <p:nvPr/>
        </p:nvSpPr>
        <p:spPr>
          <a:xfrm>
            <a:off x="829113" y="8500729"/>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202</a:t>
            </a:r>
          </a:p>
        </p:txBody>
      </p:sp>
      <p:sp>
        <p:nvSpPr>
          <p:cNvPr id="71" name="TextBox 71"/>
          <p:cNvSpPr txBox="1"/>
          <p:nvPr/>
        </p:nvSpPr>
        <p:spPr>
          <a:xfrm>
            <a:off x="829113" y="9044787"/>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203</a:t>
            </a:r>
          </a:p>
        </p:txBody>
      </p:sp>
      <p:sp>
        <p:nvSpPr>
          <p:cNvPr id="72" name="TextBox 72"/>
          <p:cNvSpPr txBox="1"/>
          <p:nvPr/>
        </p:nvSpPr>
        <p:spPr>
          <a:xfrm>
            <a:off x="829113" y="9586113"/>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204</a:t>
            </a:r>
          </a:p>
        </p:txBody>
      </p:sp>
      <p:sp>
        <p:nvSpPr>
          <p:cNvPr id="73" name="TextBox 73"/>
          <p:cNvSpPr txBox="1"/>
          <p:nvPr/>
        </p:nvSpPr>
        <p:spPr>
          <a:xfrm>
            <a:off x="2128498" y="7974684"/>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10</a:t>
            </a:r>
          </a:p>
        </p:txBody>
      </p:sp>
      <p:sp>
        <p:nvSpPr>
          <p:cNvPr id="74" name="TextBox 74"/>
          <p:cNvSpPr txBox="1"/>
          <p:nvPr/>
        </p:nvSpPr>
        <p:spPr>
          <a:xfrm>
            <a:off x="2110995" y="8515990"/>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0</a:t>
            </a:r>
          </a:p>
        </p:txBody>
      </p:sp>
      <p:sp>
        <p:nvSpPr>
          <p:cNvPr id="75" name="TextBox 75"/>
          <p:cNvSpPr txBox="1"/>
          <p:nvPr/>
        </p:nvSpPr>
        <p:spPr>
          <a:xfrm>
            <a:off x="2102243" y="9062361"/>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204</a:t>
            </a:r>
          </a:p>
        </p:txBody>
      </p:sp>
      <p:sp>
        <p:nvSpPr>
          <p:cNvPr id="76" name="TextBox 76"/>
          <p:cNvSpPr txBox="1"/>
          <p:nvPr/>
        </p:nvSpPr>
        <p:spPr>
          <a:xfrm>
            <a:off x="2110995" y="9622717"/>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5</a:t>
            </a:r>
          </a:p>
        </p:txBody>
      </p:sp>
      <p:sp>
        <p:nvSpPr>
          <p:cNvPr id="77" name="Freeform 77"/>
          <p:cNvSpPr/>
          <p:nvPr/>
        </p:nvSpPr>
        <p:spPr>
          <a:xfrm rot="-4265465">
            <a:off x="2461033" y="7537351"/>
            <a:ext cx="608300" cy="150767"/>
          </a:xfrm>
          <a:custGeom>
            <a:avLst/>
            <a:gdLst/>
            <a:ahLst/>
            <a:cxnLst/>
            <a:rect l="l" t="t" r="r" b="b"/>
            <a:pathLst>
              <a:path w="608300" h="150767">
                <a:moveTo>
                  <a:pt x="0" y="0"/>
                </a:moveTo>
                <a:lnTo>
                  <a:pt x="608300" y="0"/>
                </a:lnTo>
                <a:lnTo>
                  <a:pt x="608300" y="150767"/>
                </a:lnTo>
                <a:lnTo>
                  <a:pt x="0" y="15076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78" name="TextBox 78"/>
          <p:cNvSpPr txBox="1"/>
          <p:nvPr/>
        </p:nvSpPr>
        <p:spPr>
          <a:xfrm>
            <a:off x="5867466" y="2668766"/>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Accumulator</a:t>
            </a:r>
          </a:p>
        </p:txBody>
      </p:sp>
      <p:sp>
        <p:nvSpPr>
          <p:cNvPr id="79" name="TextBox 79"/>
          <p:cNvSpPr txBox="1"/>
          <p:nvPr/>
        </p:nvSpPr>
        <p:spPr>
          <a:xfrm>
            <a:off x="8187107" y="2693360"/>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201</a:t>
            </a:r>
          </a:p>
        </p:txBody>
      </p:sp>
      <p:sp>
        <p:nvSpPr>
          <p:cNvPr id="80" name="TextBox 80"/>
          <p:cNvSpPr txBox="1"/>
          <p:nvPr/>
        </p:nvSpPr>
        <p:spPr>
          <a:xfrm>
            <a:off x="10533917" y="2708620"/>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202</a:t>
            </a:r>
          </a:p>
        </p:txBody>
      </p:sp>
      <p:sp>
        <p:nvSpPr>
          <p:cNvPr id="81" name="TextBox 81"/>
          <p:cNvSpPr txBox="1"/>
          <p:nvPr/>
        </p:nvSpPr>
        <p:spPr>
          <a:xfrm>
            <a:off x="12853558" y="2693360"/>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203</a:t>
            </a:r>
          </a:p>
        </p:txBody>
      </p:sp>
      <p:sp>
        <p:nvSpPr>
          <p:cNvPr id="82" name="TextBox 82"/>
          <p:cNvSpPr txBox="1"/>
          <p:nvPr/>
        </p:nvSpPr>
        <p:spPr>
          <a:xfrm>
            <a:off x="15173200" y="2693360"/>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204</a:t>
            </a:r>
          </a:p>
        </p:txBody>
      </p:sp>
      <p:sp>
        <p:nvSpPr>
          <p:cNvPr id="83" name="TextBox 83"/>
          <p:cNvSpPr txBox="1"/>
          <p:nvPr/>
        </p:nvSpPr>
        <p:spPr>
          <a:xfrm>
            <a:off x="5867466" y="4182347"/>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10</a:t>
            </a:r>
          </a:p>
        </p:txBody>
      </p:sp>
      <p:sp>
        <p:nvSpPr>
          <p:cNvPr id="84" name="TextBox 84"/>
          <p:cNvSpPr txBox="1"/>
          <p:nvPr/>
        </p:nvSpPr>
        <p:spPr>
          <a:xfrm>
            <a:off x="5867466" y="498197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11</a:t>
            </a:r>
          </a:p>
        </p:txBody>
      </p:sp>
      <p:sp>
        <p:nvSpPr>
          <p:cNvPr id="85" name="TextBox 85"/>
          <p:cNvSpPr txBox="1"/>
          <p:nvPr/>
        </p:nvSpPr>
        <p:spPr>
          <a:xfrm>
            <a:off x="8167669"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10</a:t>
            </a:r>
          </a:p>
        </p:txBody>
      </p:sp>
      <p:sp>
        <p:nvSpPr>
          <p:cNvPr id="86" name="TextBox 86"/>
          <p:cNvSpPr txBox="1"/>
          <p:nvPr/>
        </p:nvSpPr>
        <p:spPr>
          <a:xfrm>
            <a:off x="10457717"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0</a:t>
            </a:r>
          </a:p>
        </p:txBody>
      </p:sp>
      <p:sp>
        <p:nvSpPr>
          <p:cNvPr id="87" name="TextBox 87"/>
          <p:cNvSpPr txBox="1"/>
          <p:nvPr/>
        </p:nvSpPr>
        <p:spPr>
          <a:xfrm>
            <a:off x="12882133"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204</a:t>
            </a:r>
          </a:p>
        </p:txBody>
      </p:sp>
      <p:sp>
        <p:nvSpPr>
          <p:cNvPr id="88" name="TextBox 88"/>
          <p:cNvSpPr txBox="1"/>
          <p:nvPr/>
        </p:nvSpPr>
        <p:spPr>
          <a:xfrm>
            <a:off x="15173200"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5</a:t>
            </a:r>
          </a:p>
        </p:txBody>
      </p:sp>
      <p:sp>
        <p:nvSpPr>
          <p:cNvPr id="89" name="TextBox 89"/>
          <p:cNvSpPr txBox="1"/>
          <p:nvPr/>
        </p:nvSpPr>
        <p:spPr>
          <a:xfrm>
            <a:off x="5867466"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0</a:t>
            </a:r>
          </a:p>
        </p:txBody>
      </p:sp>
    </p:spTree>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1476456" y="2288109"/>
            <a:ext cx="2847198" cy="486689"/>
            <a:chOff x="0" y="0"/>
            <a:chExt cx="1161278" cy="198504"/>
          </a:xfrm>
        </p:grpSpPr>
        <p:sp>
          <p:nvSpPr>
            <p:cNvPr id="8" name="Freeform 8"/>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9" name="TextBox 9"/>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1493960" y="2859655"/>
            <a:ext cx="2829694" cy="486689"/>
            <a:chOff x="0" y="0"/>
            <a:chExt cx="1154138" cy="198504"/>
          </a:xfrm>
        </p:grpSpPr>
        <p:sp>
          <p:nvSpPr>
            <p:cNvPr id="11" name="Freeform 11"/>
            <p:cNvSpPr/>
            <p:nvPr/>
          </p:nvSpPr>
          <p:spPr>
            <a:xfrm>
              <a:off x="0" y="0"/>
              <a:ext cx="1154138" cy="198504"/>
            </a:xfrm>
            <a:custGeom>
              <a:avLst/>
              <a:gdLst/>
              <a:ahLst/>
              <a:cxnLst/>
              <a:rect l="l" t="t" r="r" b="b"/>
              <a:pathLst>
                <a:path w="1154138" h="198504">
                  <a:moveTo>
                    <a:pt x="99252" y="0"/>
                  </a:moveTo>
                  <a:lnTo>
                    <a:pt x="1054886" y="0"/>
                  </a:lnTo>
                  <a:cubicBezTo>
                    <a:pt x="1081210" y="0"/>
                    <a:pt x="1106455" y="10457"/>
                    <a:pt x="1125068" y="29070"/>
                  </a:cubicBezTo>
                  <a:cubicBezTo>
                    <a:pt x="1143682" y="47684"/>
                    <a:pt x="1154138" y="72929"/>
                    <a:pt x="1154138" y="99252"/>
                  </a:cubicBezTo>
                  <a:lnTo>
                    <a:pt x="1154138" y="99252"/>
                  </a:lnTo>
                  <a:cubicBezTo>
                    <a:pt x="1154138" y="154067"/>
                    <a:pt x="1109702" y="198504"/>
                    <a:pt x="105488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2" name="TextBox 12"/>
            <p:cNvSpPr txBox="1"/>
            <p:nvPr/>
          </p:nvSpPr>
          <p:spPr>
            <a:xfrm>
              <a:off x="0" y="-28575"/>
              <a:ext cx="1154138" cy="227079"/>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1493960" y="3420152"/>
            <a:ext cx="2829694" cy="486689"/>
            <a:chOff x="0" y="0"/>
            <a:chExt cx="1154138" cy="198504"/>
          </a:xfrm>
        </p:grpSpPr>
        <p:sp>
          <p:nvSpPr>
            <p:cNvPr id="14" name="Freeform 14"/>
            <p:cNvSpPr/>
            <p:nvPr/>
          </p:nvSpPr>
          <p:spPr>
            <a:xfrm>
              <a:off x="0" y="0"/>
              <a:ext cx="1154138" cy="198504"/>
            </a:xfrm>
            <a:custGeom>
              <a:avLst/>
              <a:gdLst/>
              <a:ahLst/>
              <a:cxnLst/>
              <a:rect l="l" t="t" r="r" b="b"/>
              <a:pathLst>
                <a:path w="1154138" h="198504">
                  <a:moveTo>
                    <a:pt x="99252" y="0"/>
                  </a:moveTo>
                  <a:lnTo>
                    <a:pt x="1054886" y="0"/>
                  </a:lnTo>
                  <a:cubicBezTo>
                    <a:pt x="1081210" y="0"/>
                    <a:pt x="1106455" y="10457"/>
                    <a:pt x="1125068" y="29070"/>
                  </a:cubicBezTo>
                  <a:cubicBezTo>
                    <a:pt x="1143682" y="47684"/>
                    <a:pt x="1154138" y="72929"/>
                    <a:pt x="1154138" y="99252"/>
                  </a:cubicBezTo>
                  <a:lnTo>
                    <a:pt x="1154138" y="99252"/>
                  </a:lnTo>
                  <a:cubicBezTo>
                    <a:pt x="1154138" y="154067"/>
                    <a:pt x="1109702" y="198504"/>
                    <a:pt x="105488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FF1495"/>
            </a:solidFill>
          </p:spPr>
          <p:txBody>
            <a:bodyPr/>
            <a:lstStyle/>
            <a:p>
              <a:endParaRPr lang="en-PH"/>
            </a:p>
          </p:txBody>
        </p:sp>
        <p:sp>
          <p:nvSpPr>
            <p:cNvPr id="15" name="TextBox 15"/>
            <p:cNvSpPr txBox="1"/>
            <p:nvPr/>
          </p:nvSpPr>
          <p:spPr>
            <a:xfrm>
              <a:off x="0" y="-28575"/>
              <a:ext cx="1154138" cy="227079"/>
            </a:xfrm>
            <a:prstGeom prst="rect">
              <a:avLst/>
            </a:prstGeom>
          </p:spPr>
          <p:txBody>
            <a:bodyPr lIns="50800" tIns="50800" rIns="50800" bIns="50800" rtlCol="0" anchor="ctr"/>
            <a:lstStyle/>
            <a:p>
              <a:pPr algn="ctr">
                <a:lnSpc>
                  <a:spcPts val="2595"/>
                </a:lnSpc>
              </a:pPr>
              <a:endParaRPr/>
            </a:p>
          </p:txBody>
        </p:sp>
      </p:grpSp>
      <p:grpSp>
        <p:nvGrpSpPr>
          <p:cNvPr id="16" name="Group 16"/>
          <p:cNvGrpSpPr/>
          <p:nvPr/>
        </p:nvGrpSpPr>
        <p:grpSpPr>
          <a:xfrm>
            <a:off x="1467704" y="5097038"/>
            <a:ext cx="2855950" cy="486689"/>
            <a:chOff x="0" y="0"/>
            <a:chExt cx="1164847" cy="198504"/>
          </a:xfrm>
        </p:grpSpPr>
        <p:sp>
          <p:nvSpPr>
            <p:cNvPr id="17" name="Freeform 17"/>
            <p:cNvSpPr/>
            <p:nvPr/>
          </p:nvSpPr>
          <p:spPr>
            <a:xfrm>
              <a:off x="0" y="0"/>
              <a:ext cx="1164847" cy="198504"/>
            </a:xfrm>
            <a:custGeom>
              <a:avLst/>
              <a:gdLst/>
              <a:ahLst/>
              <a:cxnLst/>
              <a:rect l="l" t="t" r="r" b="b"/>
              <a:pathLst>
                <a:path w="1164847" h="198504">
                  <a:moveTo>
                    <a:pt x="99252" y="0"/>
                  </a:moveTo>
                  <a:lnTo>
                    <a:pt x="1065595" y="0"/>
                  </a:lnTo>
                  <a:cubicBezTo>
                    <a:pt x="1091919" y="0"/>
                    <a:pt x="1117164" y="10457"/>
                    <a:pt x="1135777" y="29070"/>
                  </a:cubicBezTo>
                  <a:cubicBezTo>
                    <a:pt x="1154390" y="47684"/>
                    <a:pt x="1164847" y="72929"/>
                    <a:pt x="1164847" y="99252"/>
                  </a:cubicBezTo>
                  <a:lnTo>
                    <a:pt x="1164847" y="99252"/>
                  </a:lnTo>
                  <a:cubicBezTo>
                    <a:pt x="1164847" y="154067"/>
                    <a:pt x="1120411" y="198504"/>
                    <a:pt x="1065595"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8" name="TextBox 18"/>
            <p:cNvSpPr txBox="1"/>
            <p:nvPr/>
          </p:nvSpPr>
          <p:spPr>
            <a:xfrm>
              <a:off x="0" y="-28575"/>
              <a:ext cx="1164847" cy="227079"/>
            </a:xfrm>
            <a:prstGeom prst="rect">
              <a:avLst/>
            </a:prstGeom>
          </p:spPr>
          <p:txBody>
            <a:bodyPr lIns="50800" tIns="50800" rIns="50800" bIns="50800" rtlCol="0" anchor="ctr"/>
            <a:lstStyle/>
            <a:p>
              <a:pPr algn="ctr">
                <a:lnSpc>
                  <a:spcPts val="2595"/>
                </a:lnSpc>
              </a:pPr>
              <a:endParaRPr/>
            </a:p>
          </p:txBody>
        </p:sp>
      </p:grpSp>
      <p:grpSp>
        <p:nvGrpSpPr>
          <p:cNvPr id="19" name="Group 19"/>
          <p:cNvGrpSpPr/>
          <p:nvPr/>
        </p:nvGrpSpPr>
        <p:grpSpPr>
          <a:xfrm>
            <a:off x="1476456" y="6216973"/>
            <a:ext cx="2847198" cy="486689"/>
            <a:chOff x="0" y="0"/>
            <a:chExt cx="1161278" cy="198504"/>
          </a:xfrm>
        </p:grpSpPr>
        <p:sp>
          <p:nvSpPr>
            <p:cNvPr id="20" name="Freeform 20"/>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21" name="TextBox 21"/>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22" name="Group 22"/>
          <p:cNvGrpSpPr/>
          <p:nvPr/>
        </p:nvGrpSpPr>
        <p:grpSpPr>
          <a:xfrm>
            <a:off x="1476456" y="6792671"/>
            <a:ext cx="2847198" cy="486689"/>
            <a:chOff x="0" y="0"/>
            <a:chExt cx="1161278" cy="198504"/>
          </a:xfrm>
        </p:grpSpPr>
        <p:sp>
          <p:nvSpPr>
            <p:cNvPr id="23" name="Freeform 23"/>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24" name="TextBox 24"/>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25" name="Group 25"/>
          <p:cNvGrpSpPr/>
          <p:nvPr/>
        </p:nvGrpSpPr>
        <p:grpSpPr>
          <a:xfrm>
            <a:off x="1511464" y="3977103"/>
            <a:ext cx="2812191" cy="486689"/>
            <a:chOff x="0" y="0"/>
            <a:chExt cx="1146999" cy="198504"/>
          </a:xfrm>
        </p:grpSpPr>
        <p:sp>
          <p:nvSpPr>
            <p:cNvPr id="26" name="Freeform 26"/>
            <p:cNvSpPr/>
            <p:nvPr/>
          </p:nvSpPr>
          <p:spPr>
            <a:xfrm>
              <a:off x="0" y="0"/>
              <a:ext cx="1146999" cy="198504"/>
            </a:xfrm>
            <a:custGeom>
              <a:avLst/>
              <a:gdLst/>
              <a:ahLst/>
              <a:cxnLst/>
              <a:rect l="l" t="t" r="r" b="b"/>
              <a:pathLst>
                <a:path w="1146999" h="198504">
                  <a:moveTo>
                    <a:pt x="99252" y="0"/>
                  </a:moveTo>
                  <a:lnTo>
                    <a:pt x="1047747" y="0"/>
                  </a:lnTo>
                  <a:cubicBezTo>
                    <a:pt x="1074070" y="0"/>
                    <a:pt x="1099316" y="10457"/>
                    <a:pt x="1117929" y="29070"/>
                  </a:cubicBezTo>
                  <a:cubicBezTo>
                    <a:pt x="1136542" y="47684"/>
                    <a:pt x="1146999" y="72929"/>
                    <a:pt x="1146999" y="99252"/>
                  </a:cubicBezTo>
                  <a:lnTo>
                    <a:pt x="1146999" y="99252"/>
                  </a:lnTo>
                  <a:cubicBezTo>
                    <a:pt x="1146999" y="154067"/>
                    <a:pt x="1102563" y="198504"/>
                    <a:pt x="1047747"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27" name="TextBox 27"/>
            <p:cNvSpPr txBox="1"/>
            <p:nvPr/>
          </p:nvSpPr>
          <p:spPr>
            <a:xfrm>
              <a:off x="0" y="-28575"/>
              <a:ext cx="1146999" cy="227079"/>
            </a:xfrm>
            <a:prstGeom prst="rect">
              <a:avLst/>
            </a:prstGeom>
          </p:spPr>
          <p:txBody>
            <a:bodyPr lIns="50800" tIns="50800" rIns="50800" bIns="50800" rtlCol="0" anchor="ctr"/>
            <a:lstStyle/>
            <a:p>
              <a:pPr algn="ctr">
                <a:lnSpc>
                  <a:spcPts val="2595"/>
                </a:lnSpc>
              </a:pPr>
              <a:endParaRPr/>
            </a:p>
          </p:txBody>
        </p:sp>
      </p:grpSp>
      <p:grpSp>
        <p:nvGrpSpPr>
          <p:cNvPr id="28" name="Group 28"/>
          <p:cNvGrpSpPr/>
          <p:nvPr/>
        </p:nvGrpSpPr>
        <p:grpSpPr>
          <a:xfrm>
            <a:off x="1493960" y="4540086"/>
            <a:ext cx="2829694" cy="486689"/>
            <a:chOff x="0" y="0"/>
            <a:chExt cx="1154138" cy="198504"/>
          </a:xfrm>
        </p:grpSpPr>
        <p:sp>
          <p:nvSpPr>
            <p:cNvPr id="29" name="Freeform 29"/>
            <p:cNvSpPr/>
            <p:nvPr/>
          </p:nvSpPr>
          <p:spPr>
            <a:xfrm>
              <a:off x="0" y="0"/>
              <a:ext cx="1154138" cy="198504"/>
            </a:xfrm>
            <a:custGeom>
              <a:avLst/>
              <a:gdLst/>
              <a:ahLst/>
              <a:cxnLst/>
              <a:rect l="l" t="t" r="r" b="b"/>
              <a:pathLst>
                <a:path w="1154138" h="198504">
                  <a:moveTo>
                    <a:pt x="99252" y="0"/>
                  </a:moveTo>
                  <a:lnTo>
                    <a:pt x="1054886" y="0"/>
                  </a:lnTo>
                  <a:cubicBezTo>
                    <a:pt x="1081210" y="0"/>
                    <a:pt x="1106455" y="10457"/>
                    <a:pt x="1125068" y="29070"/>
                  </a:cubicBezTo>
                  <a:cubicBezTo>
                    <a:pt x="1143682" y="47684"/>
                    <a:pt x="1154138" y="72929"/>
                    <a:pt x="1154138" y="99252"/>
                  </a:cubicBezTo>
                  <a:lnTo>
                    <a:pt x="1154138" y="99252"/>
                  </a:lnTo>
                  <a:cubicBezTo>
                    <a:pt x="1154138" y="154067"/>
                    <a:pt x="1109702" y="198504"/>
                    <a:pt x="105488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30" name="TextBox 30"/>
            <p:cNvSpPr txBox="1"/>
            <p:nvPr/>
          </p:nvSpPr>
          <p:spPr>
            <a:xfrm>
              <a:off x="0" y="-28575"/>
              <a:ext cx="1154138" cy="227079"/>
            </a:xfrm>
            <a:prstGeom prst="rect">
              <a:avLst/>
            </a:prstGeom>
          </p:spPr>
          <p:txBody>
            <a:bodyPr lIns="50800" tIns="50800" rIns="50800" bIns="50800" rtlCol="0" anchor="ctr"/>
            <a:lstStyle/>
            <a:p>
              <a:pPr algn="ctr">
                <a:lnSpc>
                  <a:spcPts val="2595"/>
                </a:lnSpc>
              </a:pPr>
              <a:endParaRPr/>
            </a:p>
          </p:txBody>
        </p:sp>
      </p:grpSp>
      <p:grpSp>
        <p:nvGrpSpPr>
          <p:cNvPr id="31" name="Group 31"/>
          <p:cNvGrpSpPr/>
          <p:nvPr/>
        </p:nvGrpSpPr>
        <p:grpSpPr>
          <a:xfrm>
            <a:off x="1467704" y="5638731"/>
            <a:ext cx="2855950" cy="486689"/>
            <a:chOff x="0" y="0"/>
            <a:chExt cx="1164847" cy="198504"/>
          </a:xfrm>
        </p:grpSpPr>
        <p:sp>
          <p:nvSpPr>
            <p:cNvPr id="32" name="Freeform 32"/>
            <p:cNvSpPr/>
            <p:nvPr/>
          </p:nvSpPr>
          <p:spPr>
            <a:xfrm>
              <a:off x="0" y="0"/>
              <a:ext cx="1164847" cy="198504"/>
            </a:xfrm>
            <a:custGeom>
              <a:avLst/>
              <a:gdLst/>
              <a:ahLst/>
              <a:cxnLst/>
              <a:rect l="l" t="t" r="r" b="b"/>
              <a:pathLst>
                <a:path w="1164847" h="198504">
                  <a:moveTo>
                    <a:pt x="99252" y="0"/>
                  </a:moveTo>
                  <a:lnTo>
                    <a:pt x="1065595" y="0"/>
                  </a:lnTo>
                  <a:cubicBezTo>
                    <a:pt x="1091919" y="0"/>
                    <a:pt x="1117164" y="10457"/>
                    <a:pt x="1135777" y="29070"/>
                  </a:cubicBezTo>
                  <a:cubicBezTo>
                    <a:pt x="1154390" y="47684"/>
                    <a:pt x="1164847" y="72929"/>
                    <a:pt x="1164847" y="99252"/>
                  </a:cubicBezTo>
                  <a:lnTo>
                    <a:pt x="1164847" y="99252"/>
                  </a:lnTo>
                  <a:cubicBezTo>
                    <a:pt x="1164847" y="154067"/>
                    <a:pt x="1120411" y="198504"/>
                    <a:pt x="1065595"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33" name="TextBox 33"/>
            <p:cNvSpPr txBox="1"/>
            <p:nvPr/>
          </p:nvSpPr>
          <p:spPr>
            <a:xfrm>
              <a:off x="0" y="-28575"/>
              <a:ext cx="1164847" cy="227079"/>
            </a:xfrm>
            <a:prstGeom prst="rect">
              <a:avLst/>
            </a:prstGeom>
          </p:spPr>
          <p:txBody>
            <a:bodyPr lIns="50800" tIns="50800" rIns="50800" bIns="50800" rtlCol="0" anchor="ctr"/>
            <a:lstStyle/>
            <a:p>
              <a:pPr algn="ctr">
                <a:lnSpc>
                  <a:spcPts val="2595"/>
                </a:lnSpc>
              </a:pPr>
              <a:endParaRPr/>
            </a:p>
          </p:txBody>
        </p:sp>
      </p:grpSp>
      <p:graphicFrame>
        <p:nvGraphicFramePr>
          <p:cNvPr id="34" name="Table 34"/>
          <p:cNvGraphicFramePr>
            <a:graphicFrameLocks noGrp="1"/>
          </p:cNvGraphicFramePr>
          <p:nvPr/>
        </p:nvGraphicFramePr>
        <p:xfrm>
          <a:off x="5674344" y="2612022"/>
          <a:ext cx="11290331" cy="7351490"/>
        </p:xfrm>
        <a:graphic>
          <a:graphicData uri="http://schemas.openxmlformats.org/drawingml/2006/table">
            <a:tbl>
              <a:tblPr/>
              <a:tblGrid>
                <a:gridCol w="2258066">
                  <a:extLst>
                    <a:ext uri="{9D8B030D-6E8A-4147-A177-3AD203B41FA5}">
                      <a16:colId xmlns:a16="http://schemas.microsoft.com/office/drawing/2014/main" val="20000"/>
                    </a:ext>
                  </a:extLst>
                </a:gridCol>
                <a:gridCol w="2258066">
                  <a:extLst>
                    <a:ext uri="{9D8B030D-6E8A-4147-A177-3AD203B41FA5}">
                      <a16:colId xmlns:a16="http://schemas.microsoft.com/office/drawing/2014/main" val="20001"/>
                    </a:ext>
                  </a:extLst>
                </a:gridCol>
                <a:gridCol w="2258066">
                  <a:extLst>
                    <a:ext uri="{9D8B030D-6E8A-4147-A177-3AD203B41FA5}">
                      <a16:colId xmlns:a16="http://schemas.microsoft.com/office/drawing/2014/main" val="20002"/>
                    </a:ext>
                  </a:extLst>
                </a:gridCol>
                <a:gridCol w="2258066">
                  <a:extLst>
                    <a:ext uri="{9D8B030D-6E8A-4147-A177-3AD203B41FA5}">
                      <a16:colId xmlns:a16="http://schemas.microsoft.com/office/drawing/2014/main" val="20003"/>
                    </a:ext>
                  </a:extLst>
                </a:gridCol>
                <a:gridCol w="2258066">
                  <a:extLst>
                    <a:ext uri="{9D8B030D-6E8A-4147-A177-3AD203B41FA5}">
                      <a16:colId xmlns:a16="http://schemas.microsoft.com/office/drawing/2014/main" val="20004"/>
                    </a:ext>
                  </a:extLst>
                </a:gridCol>
              </a:tblGrid>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1"/>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2"/>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3"/>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4"/>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5"/>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6"/>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7"/>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8"/>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9"/>
                  </a:ext>
                </a:extLst>
              </a:tr>
            </a:tbl>
          </a:graphicData>
        </a:graphic>
      </p:graphicFrame>
      <p:sp>
        <p:nvSpPr>
          <p:cNvPr id="35" name="TextBox 35"/>
          <p:cNvSpPr txBox="1"/>
          <p:nvPr/>
        </p:nvSpPr>
        <p:spPr>
          <a:xfrm>
            <a:off x="829113" y="246316"/>
            <a:ext cx="7700670" cy="536068"/>
          </a:xfrm>
          <a:prstGeom prst="rect">
            <a:avLst/>
          </a:prstGeom>
        </p:spPr>
        <p:txBody>
          <a:bodyPr lIns="0" tIns="0" rIns="0" bIns="0" rtlCol="0" anchor="t">
            <a:spAutoFit/>
          </a:bodyPr>
          <a:lstStyle/>
          <a:p>
            <a:pPr marL="0" lvl="0" indent="0" algn="l">
              <a:lnSpc>
                <a:spcPts val="3982"/>
              </a:lnSpc>
              <a:spcBef>
                <a:spcPct val="0"/>
              </a:spcBef>
            </a:pPr>
            <a:r>
              <a:rPr lang="en-US" sz="3555" b="1" spc="-106">
                <a:solidFill>
                  <a:srgbClr val="FF1495"/>
                </a:solidFill>
                <a:latin typeface="Poppins Bold"/>
                <a:ea typeface="Poppins Bold"/>
                <a:cs typeface="Poppins Bold"/>
                <a:sym typeface="Poppins Bold"/>
              </a:rPr>
              <a:t>6.8 Tracing an assembly language</a:t>
            </a:r>
          </a:p>
        </p:txBody>
      </p:sp>
      <p:sp>
        <p:nvSpPr>
          <p:cNvPr id="36" name="TextBox 36"/>
          <p:cNvSpPr txBox="1"/>
          <p:nvPr/>
        </p:nvSpPr>
        <p:spPr>
          <a:xfrm>
            <a:off x="513454" y="1397510"/>
            <a:ext cx="332866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Program</a:t>
            </a:r>
          </a:p>
        </p:txBody>
      </p:sp>
      <p:sp>
        <p:nvSpPr>
          <p:cNvPr id="37" name="TextBox 37"/>
          <p:cNvSpPr txBox="1"/>
          <p:nvPr/>
        </p:nvSpPr>
        <p:spPr>
          <a:xfrm>
            <a:off x="5674344" y="1289083"/>
            <a:ext cx="332866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Trace Table</a:t>
            </a:r>
          </a:p>
        </p:txBody>
      </p:sp>
      <p:sp>
        <p:nvSpPr>
          <p:cNvPr id="38" name="TextBox 38"/>
          <p:cNvSpPr txBox="1"/>
          <p:nvPr/>
        </p:nvSpPr>
        <p:spPr>
          <a:xfrm>
            <a:off x="2110995" y="2312487"/>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LDD 201</a:t>
            </a:r>
          </a:p>
        </p:txBody>
      </p:sp>
      <p:sp>
        <p:nvSpPr>
          <p:cNvPr id="39" name="TextBox 39"/>
          <p:cNvSpPr txBox="1"/>
          <p:nvPr/>
        </p:nvSpPr>
        <p:spPr>
          <a:xfrm>
            <a:off x="2128498" y="2884032"/>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INC ACC</a:t>
            </a:r>
          </a:p>
        </p:txBody>
      </p:sp>
      <p:sp>
        <p:nvSpPr>
          <p:cNvPr id="40" name="TextBox 40"/>
          <p:cNvSpPr txBox="1"/>
          <p:nvPr/>
        </p:nvSpPr>
        <p:spPr>
          <a:xfrm>
            <a:off x="2128498" y="3444529"/>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STO 202</a:t>
            </a:r>
          </a:p>
        </p:txBody>
      </p:sp>
      <p:sp>
        <p:nvSpPr>
          <p:cNvPr id="41" name="TextBox 41"/>
          <p:cNvSpPr txBox="1"/>
          <p:nvPr/>
        </p:nvSpPr>
        <p:spPr>
          <a:xfrm>
            <a:off x="2102243" y="5121415"/>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STO 201</a:t>
            </a:r>
          </a:p>
        </p:txBody>
      </p:sp>
      <p:sp>
        <p:nvSpPr>
          <p:cNvPr id="42" name="TextBox 42"/>
          <p:cNvSpPr txBox="1"/>
          <p:nvPr/>
        </p:nvSpPr>
        <p:spPr>
          <a:xfrm>
            <a:off x="2110995" y="6241350"/>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STO 201</a:t>
            </a:r>
          </a:p>
        </p:txBody>
      </p:sp>
      <p:sp>
        <p:nvSpPr>
          <p:cNvPr id="43" name="TextBox 43"/>
          <p:cNvSpPr txBox="1"/>
          <p:nvPr/>
        </p:nvSpPr>
        <p:spPr>
          <a:xfrm>
            <a:off x="2110995" y="6817048"/>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END</a:t>
            </a:r>
          </a:p>
        </p:txBody>
      </p:sp>
      <p:sp>
        <p:nvSpPr>
          <p:cNvPr id="44" name="TextBox 44"/>
          <p:cNvSpPr txBox="1"/>
          <p:nvPr/>
        </p:nvSpPr>
        <p:spPr>
          <a:xfrm>
            <a:off x="5674344" y="2076894"/>
            <a:ext cx="11584956"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Trace the content stored by the ACC and the memory location at each stage of the program.</a:t>
            </a:r>
          </a:p>
        </p:txBody>
      </p:sp>
      <p:sp>
        <p:nvSpPr>
          <p:cNvPr id="45" name="TextBox 45"/>
          <p:cNvSpPr txBox="1"/>
          <p:nvPr/>
        </p:nvSpPr>
        <p:spPr>
          <a:xfrm>
            <a:off x="2146002" y="4001480"/>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LDI 203</a:t>
            </a:r>
          </a:p>
        </p:txBody>
      </p:sp>
      <p:sp>
        <p:nvSpPr>
          <p:cNvPr id="46" name="TextBox 46"/>
          <p:cNvSpPr txBox="1"/>
          <p:nvPr/>
        </p:nvSpPr>
        <p:spPr>
          <a:xfrm>
            <a:off x="2128498" y="4564464"/>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DEC ACC</a:t>
            </a:r>
          </a:p>
        </p:txBody>
      </p:sp>
      <p:sp>
        <p:nvSpPr>
          <p:cNvPr id="47" name="TextBox 47"/>
          <p:cNvSpPr txBox="1"/>
          <p:nvPr/>
        </p:nvSpPr>
        <p:spPr>
          <a:xfrm>
            <a:off x="2102243" y="5663108"/>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ADD 204</a:t>
            </a:r>
          </a:p>
        </p:txBody>
      </p:sp>
      <p:grpSp>
        <p:nvGrpSpPr>
          <p:cNvPr id="48" name="Group 48"/>
          <p:cNvGrpSpPr/>
          <p:nvPr/>
        </p:nvGrpSpPr>
        <p:grpSpPr>
          <a:xfrm>
            <a:off x="1493960" y="7946109"/>
            <a:ext cx="2847198" cy="486689"/>
            <a:chOff x="0" y="0"/>
            <a:chExt cx="1161278" cy="198504"/>
          </a:xfrm>
        </p:grpSpPr>
        <p:sp>
          <p:nvSpPr>
            <p:cNvPr id="49" name="Freeform 49"/>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50" name="TextBox 50"/>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51" name="Group 51"/>
          <p:cNvGrpSpPr/>
          <p:nvPr/>
        </p:nvGrpSpPr>
        <p:grpSpPr>
          <a:xfrm>
            <a:off x="1511464" y="8470898"/>
            <a:ext cx="2847198" cy="486689"/>
            <a:chOff x="0" y="0"/>
            <a:chExt cx="1161278" cy="198504"/>
          </a:xfrm>
        </p:grpSpPr>
        <p:sp>
          <p:nvSpPr>
            <p:cNvPr id="52" name="Freeform 52"/>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FF1495"/>
            </a:solidFill>
          </p:spPr>
          <p:txBody>
            <a:bodyPr/>
            <a:lstStyle/>
            <a:p>
              <a:endParaRPr lang="en-PH"/>
            </a:p>
          </p:txBody>
        </p:sp>
        <p:sp>
          <p:nvSpPr>
            <p:cNvPr id="53" name="TextBox 53"/>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54" name="Group 54"/>
          <p:cNvGrpSpPr/>
          <p:nvPr/>
        </p:nvGrpSpPr>
        <p:grpSpPr>
          <a:xfrm>
            <a:off x="1511464" y="9033786"/>
            <a:ext cx="2847198" cy="486689"/>
            <a:chOff x="0" y="0"/>
            <a:chExt cx="1161278" cy="198504"/>
          </a:xfrm>
        </p:grpSpPr>
        <p:sp>
          <p:nvSpPr>
            <p:cNvPr id="55" name="Freeform 55"/>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56" name="TextBox 56"/>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57" name="Group 57"/>
          <p:cNvGrpSpPr/>
          <p:nvPr/>
        </p:nvGrpSpPr>
        <p:grpSpPr>
          <a:xfrm>
            <a:off x="1511464" y="9577625"/>
            <a:ext cx="2847198" cy="486689"/>
            <a:chOff x="0" y="0"/>
            <a:chExt cx="1161278" cy="198504"/>
          </a:xfrm>
        </p:grpSpPr>
        <p:sp>
          <p:nvSpPr>
            <p:cNvPr id="58" name="Freeform 58"/>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59" name="TextBox 59"/>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sp>
        <p:nvSpPr>
          <p:cNvPr id="60" name="TextBox 60"/>
          <p:cNvSpPr txBox="1"/>
          <p:nvPr/>
        </p:nvSpPr>
        <p:spPr>
          <a:xfrm>
            <a:off x="829113" y="2317941"/>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100</a:t>
            </a:r>
          </a:p>
        </p:txBody>
      </p:sp>
      <p:sp>
        <p:nvSpPr>
          <p:cNvPr id="61" name="TextBox 61"/>
          <p:cNvSpPr txBox="1"/>
          <p:nvPr/>
        </p:nvSpPr>
        <p:spPr>
          <a:xfrm>
            <a:off x="829113" y="2867127"/>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101</a:t>
            </a:r>
          </a:p>
        </p:txBody>
      </p:sp>
      <p:sp>
        <p:nvSpPr>
          <p:cNvPr id="62" name="TextBox 62"/>
          <p:cNvSpPr txBox="1"/>
          <p:nvPr/>
        </p:nvSpPr>
        <p:spPr>
          <a:xfrm>
            <a:off x="829113" y="3444529"/>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102</a:t>
            </a:r>
          </a:p>
        </p:txBody>
      </p:sp>
      <p:sp>
        <p:nvSpPr>
          <p:cNvPr id="63" name="TextBox 63"/>
          <p:cNvSpPr txBox="1"/>
          <p:nvPr/>
        </p:nvSpPr>
        <p:spPr>
          <a:xfrm>
            <a:off x="829113" y="3993714"/>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103</a:t>
            </a:r>
          </a:p>
        </p:txBody>
      </p:sp>
      <p:sp>
        <p:nvSpPr>
          <p:cNvPr id="64" name="TextBox 64"/>
          <p:cNvSpPr txBox="1"/>
          <p:nvPr/>
        </p:nvSpPr>
        <p:spPr>
          <a:xfrm>
            <a:off x="829113" y="4544564"/>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104</a:t>
            </a:r>
          </a:p>
        </p:txBody>
      </p:sp>
      <p:sp>
        <p:nvSpPr>
          <p:cNvPr id="65" name="TextBox 65"/>
          <p:cNvSpPr txBox="1"/>
          <p:nvPr/>
        </p:nvSpPr>
        <p:spPr>
          <a:xfrm>
            <a:off x="829113" y="5093749"/>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105</a:t>
            </a:r>
          </a:p>
        </p:txBody>
      </p:sp>
      <p:sp>
        <p:nvSpPr>
          <p:cNvPr id="66" name="TextBox 66"/>
          <p:cNvSpPr txBox="1"/>
          <p:nvPr/>
        </p:nvSpPr>
        <p:spPr>
          <a:xfrm>
            <a:off x="829113" y="5663108"/>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106</a:t>
            </a:r>
          </a:p>
        </p:txBody>
      </p:sp>
      <p:sp>
        <p:nvSpPr>
          <p:cNvPr id="67" name="TextBox 67"/>
          <p:cNvSpPr txBox="1"/>
          <p:nvPr/>
        </p:nvSpPr>
        <p:spPr>
          <a:xfrm>
            <a:off x="829113" y="6790255"/>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108</a:t>
            </a:r>
          </a:p>
        </p:txBody>
      </p:sp>
      <p:sp>
        <p:nvSpPr>
          <p:cNvPr id="68" name="TextBox 68"/>
          <p:cNvSpPr txBox="1"/>
          <p:nvPr/>
        </p:nvSpPr>
        <p:spPr>
          <a:xfrm>
            <a:off x="829113" y="6210830"/>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107</a:t>
            </a:r>
          </a:p>
        </p:txBody>
      </p:sp>
      <p:sp>
        <p:nvSpPr>
          <p:cNvPr id="69" name="TextBox 69"/>
          <p:cNvSpPr txBox="1"/>
          <p:nvPr/>
        </p:nvSpPr>
        <p:spPr>
          <a:xfrm>
            <a:off x="829113" y="7975941"/>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201</a:t>
            </a:r>
          </a:p>
        </p:txBody>
      </p:sp>
      <p:sp>
        <p:nvSpPr>
          <p:cNvPr id="70" name="TextBox 70"/>
          <p:cNvSpPr txBox="1"/>
          <p:nvPr/>
        </p:nvSpPr>
        <p:spPr>
          <a:xfrm>
            <a:off x="829113" y="8500729"/>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202</a:t>
            </a:r>
          </a:p>
        </p:txBody>
      </p:sp>
      <p:sp>
        <p:nvSpPr>
          <p:cNvPr id="71" name="TextBox 71"/>
          <p:cNvSpPr txBox="1"/>
          <p:nvPr/>
        </p:nvSpPr>
        <p:spPr>
          <a:xfrm>
            <a:off x="829113" y="9044787"/>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203</a:t>
            </a:r>
          </a:p>
        </p:txBody>
      </p:sp>
      <p:sp>
        <p:nvSpPr>
          <p:cNvPr id="72" name="TextBox 72"/>
          <p:cNvSpPr txBox="1"/>
          <p:nvPr/>
        </p:nvSpPr>
        <p:spPr>
          <a:xfrm>
            <a:off x="829113" y="9586113"/>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204</a:t>
            </a:r>
          </a:p>
        </p:txBody>
      </p:sp>
      <p:sp>
        <p:nvSpPr>
          <p:cNvPr id="73" name="TextBox 73"/>
          <p:cNvSpPr txBox="1"/>
          <p:nvPr/>
        </p:nvSpPr>
        <p:spPr>
          <a:xfrm>
            <a:off x="2128498" y="7974684"/>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10</a:t>
            </a:r>
          </a:p>
        </p:txBody>
      </p:sp>
      <p:sp>
        <p:nvSpPr>
          <p:cNvPr id="74" name="TextBox 74"/>
          <p:cNvSpPr txBox="1"/>
          <p:nvPr/>
        </p:nvSpPr>
        <p:spPr>
          <a:xfrm>
            <a:off x="2110995" y="8515990"/>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11</a:t>
            </a:r>
          </a:p>
        </p:txBody>
      </p:sp>
      <p:sp>
        <p:nvSpPr>
          <p:cNvPr id="75" name="TextBox 75"/>
          <p:cNvSpPr txBox="1"/>
          <p:nvPr/>
        </p:nvSpPr>
        <p:spPr>
          <a:xfrm>
            <a:off x="2102243" y="9062361"/>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204</a:t>
            </a:r>
          </a:p>
        </p:txBody>
      </p:sp>
      <p:sp>
        <p:nvSpPr>
          <p:cNvPr id="76" name="TextBox 76"/>
          <p:cNvSpPr txBox="1"/>
          <p:nvPr/>
        </p:nvSpPr>
        <p:spPr>
          <a:xfrm>
            <a:off x="2110995" y="9622717"/>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5</a:t>
            </a:r>
          </a:p>
        </p:txBody>
      </p:sp>
      <p:sp>
        <p:nvSpPr>
          <p:cNvPr id="77" name="Freeform 77"/>
          <p:cNvSpPr/>
          <p:nvPr/>
        </p:nvSpPr>
        <p:spPr>
          <a:xfrm rot="-4265465">
            <a:off x="2461033" y="7537351"/>
            <a:ext cx="608300" cy="150767"/>
          </a:xfrm>
          <a:custGeom>
            <a:avLst/>
            <a:gdLst/>
            <a:ahLst/>
            <a:cxnLst/>
            <a:rect l="l" t="t" r="r" b="b"/>
            <a:pathLst>
              <a:path w="608300" h="150767">
                <a:moveTo>
                  <a:pt x="0" y="0"/>
                </a:moveTo>
                <a:lnTo>
                  <a:pt x="608300" y="0"/>
                </a:lnTo>
                <a:lnTo>
                  <a:pt x="608300" y="150767"/>
                </a:lnTo>
                <a:lnTo>
                  <a:pt x="0" y="15076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78" name="TextBox 78"/>
          <p:cNvSpPr txBox="1"/>
          <p:nvPr/>
        </p:nvSpPr>
        <p:spPr>
          <a:xfrm>
            <a:off x="5867466" y="2668766"/>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Accumulator</a:t>
            </a:r>
          </a:p>
        </p:txBody>
      </p:sp>
      <p:sp>
        <p:nvSpPr>
          <p:cNvPr id="79" name="TextBox 79"/>
          <p:cNvSpPr txBox="1"/>
          <p:nvPr/>
        </p:nvSpPr>
        <p:spPr>
          <a:xfrm>
            <a:off x="8187107" y="2693360"/>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201</a:t>
            </a:r>
          </a:p>
        </p:txBody>
      </p:sp>
      <p:sp>
        <p:nvSpPr>
          <p:cNvPr id="80" name="TextBox 80"/>
          <p:cNvSpPr txBox="1"/>
          <p:nvPr/>
        </p:nvSpPr>
        <p:spPr>
          <a:xfrm>
            <a:off x="10533917" y="2708620"/>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202</a:t>
            </a:r>
          </a:p>
        </p:txBody>
      </p:sp>
      <p:sp>
        <p:nvSpPr>
          <p:cNvPr id="81" name="TextBox 81"/>
          <p:cNvSpPr txBox="1"/>
          <p:nvPr/>
        </p:nvSpPr>
        <p:spPr>
          <a:xfrm>
            <a:off x="12853558" y="2693360"/>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203</a:t>
            </a:r>
          </a:p>
        </p:txBody>
      </p:sp>
      <p:sp>
        <p:nvSpPr>
          <p:cNvPr id="82" name="TextBox 82"/>
          <p:cNvSpPr txBox="1"/>
          <p:nvPr/>
        </p:nvSpPr>
        <p:spPr>
          <a:xfrm>
            <a:off x="15173200" y="2693360"/>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204</a:t>
            </a:r>
          </a:p>
        </p:txBody>
      </p:sp>
      <p:sp>
        <p:nvSpPr>
          <p:cNvPr id="83" name="TextBox 83"/>
          <p:cNvSpPr txBox="1"/>
          <p:nvPr/>
        </p:nvSpPr>
        <p:spPr>
          <a:xfrm>
            <a:off x="5853882" y="4199045"/>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10</a:t>
            </a:r>
          </a:p>
        </p:txBody>
      </p:sp>
      <p:sp>
        <p:nvSpPr>
          <p:cNvPr id="84" name="TextBox 84"/>
          <p:cNvSpPr txBox="1"/>
          <p:nvPr/>
        </p:nvSpPr>
        <p:spPr>
          <a:xfrm>
            <a:off x="5853882" y="4998675"/>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11</a:t>
            </a:r>
          </a:p>
        </p:txBody>
      </p:sp>
      <p:sp>
        <p:nvSpPr>
          <p:cNvPr id="85" name="TextBox 85"/>
          <p:cNvSpPr txBox="1"/>
          <p:nvPr/>
        </p:nvSpPr>
        <p:spPr>
          <a:xfrm>
            <a:off x="10520333" y="5736494"/>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11</a:t>
            </a:r>
          </a:p>
        </p:txBody>
      </p:sp>
      <p:sp>
        <p:nvSpPr>
          <p:cNvPr id="86" name="TextBox 86"/>
          <p:cNvSpPr txBox="1"/>
          <p:nvPr/>
        </p:nvSpPr>
        <p:spPr>
          <a:xfrm>
            <a:off x="8167669"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10</a:t>
            </a:r>
          </a:p>
        </p:txBody>
      </p:sp>
      <p:sp>
        <p:nvSpPr>
          <p:cNvPr id="87" name="TextBox 87"/>
          <p:cNvSpPr txBox="1"/>
          <p:nvPr/>
        </p:nvSpPr>
        <p:spPr>
          <a:xfrm>
            <a:off x="10457717"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0</a:t>
            </a:r>
          </a:p>
        </p:txBody>
      </p:sp>
      <p:sp>
        <p:nvSpPr>
          <p:cNvPr id="88" name="TextBox 88"/>
          <p:cNvSpPr txBox="1"/>
          <p:nvPr/>
        </p:nvSpPr>
        <p:spPr>
          <a:xfrm>
            <a:off x="12882133"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204</a:t>
            </a:r>
          </a:p>
        </p:txBody>
      </p:sp>
      <p:sp>
        <p:nvSpPr>
          <p:cNvPr id="89" name="TextBox 89"/>
          <p:cNvSpPr txBox="1"/>
          <p:nvPr/>
        </p:nvSpPr>
        <p:spPr>
          <a:xfrm>
            <a:off x="15173200"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5</a:t>
            </a:r>
          </a:p>
        </p:txBody>
      </p:sp>
      <p:sp>
        <p:nvSpPr>
          <p:cNvPr id="90" name="TextBox 90"/>
          <p:cNvSpPr txBox="1"/>
          <p:nvPr/>
        </p:nvSpPr>
        <p:spPr>
          <a:xfrm>
            <a:off x="5867466"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0</a:t>
            </a:r>
          </a:p>
        </p:txBody>
      </p:sp>
    </p:spTree>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1476456" y="2288109"/>
            <a:ext cx="2847198" cy="486689"/>
            <a:chOff x="0" y="0"/>
            <a:chExt cx="1161278" cy="198504"/>
          </a:xfrm>
        </p:grpSpPr>
        <p:sp>
          <p:nvSpPr>
            <p:cNvPr id="8" name="Freeform 8"/>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9" name="TextBox 9"/>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1493960" y="2859655"/>
            <a:ext cx="2829694" cy="486689"/>
            <a:chOff x="0" y="0"/>
            <a:chExt cx="1154138" cy="198504"/>
          </a:xfrm>
        </p:grpSpPr>
        <p:sp>
          <p:nvSpPr>
            <p:cNvPr id="11" name="Freeform 11"/>
            <p:cNvSpPr/>
            <p:nvPr/>
          </p:nvSpPr>
          <p:spPr>
            <a:xfrm>
              <a:off x="0" y="0"/>
              <a:ext cx="1154138" cy="198504"/>
            </a:xfrm>
            <a:custGeom>
              <a:avLst/>
              <a:gdLst/>
              <a:ahLst/>
              <a:cxnLst/>
              <a:rect l="l" t="t" r="r" b="b"/>
              <a:pathLst>
                <a:path w="1154138" h="198504">
                  <a:moveTo>
                    <a:pt x="99252" y="0"/>
                  </a:moveTo>
                  <a:lnTo>
                    <a:pt x="1054886" y="0"/>
                  </a:lnTo>
                  <a:cubicBezTo>
                    <a:pt x="1081210" y="0"/>
                    <a:pt x="1106455" y="10457"/>
                    <a:pt x="1125068" y="29070"/>
                  </a:cubicBezTo>
                  <a:cubicBezTo>
                    <a:pt x="1143682" y="47684"/>
                    <a:pt x="1154138" y="72929"/>
                    <a:pt x="1154138" y="99252"/>
                  </a:cubicBezTo>
                  <a:lnTo>
                    <a:pt x="1154138" y="99252"/>
                  </a:lnTo>
                  <a:cubicBezTo>
                    <a:pt x="1154138" y="154067"/>
                    <a:pt x="1109702" y="198504"/>
                    <a:pt x="105488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2" name="TextBox 12"/>
            <p:cNvSpPr txBox="1"/>
            <p:nvPr/>
          </p:nvSpPr>
          <p:spPr>
            <a:xfrm>
              <a:off x="0" y="-28575"/>
              <a:ext cx="1154138" cy="227079"/>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1493960" y="3420152"/>
            <a:ext cx="2829694" cy="486689"/>
            <a:chOff x="0" y="0"/>
            <a:chExt cx="1154138" cy="198504"/>
          </a:xfrm>
        </p:grpSpPr>
        <p:sp>
          <p:nvSpPr>
            <p:cNvPr id="14" name="Freeform 14"/>
            <p:cNvSpPr/>
            <p:nvPr/>
          </p:nvSpPr>
          <p:spPr>
            <a:xfrm>
              <a:off x="0" y="0"/>
              <a:ext cx="1154138" cy="198504"/>
            </a:xfrm>
            <a:custGeom>
              <a:avLst/>
              <a:gdLst/>
              <a:ahLst/>
              <a:cxnLst/>
              <a:rect l="l" t="t" r="r" b="b"/>
              <a:pathLst>
                <a:path w="1154138" h="198504">
                  <a:moveTo>
                    <a:pt x="99252" y="0"/>
                  </a:moveTo>
                  <a:lnTo>
                    <a:pt x="1054886" y="0"/>
                  </a:lnTo>
                  <a:cubicBezTo>
                    <a:pt x="1081210" y="0"/>
                    <a:pt x="1106455" y="10457"/>
                    <a:pt x="1125068" y="29070"/>
                  </a:cubicBezTo>
                  <a:cubicBezTo>
                    <a:pt x="1143682" y="47684"/>
                    <a:pt x="1154138" y="72929"/>
                    <a:pt x="1154138" y="99252"/>
                  </a:cubicBezTo>
                  <a:lnTo>
                    <a:pt x="1154138" y="99252"/>
                  </a:lnTo>
                  <a:cubicBezTo>
                    <a:pt x="1154138" y="154067"/>
                    <a:pt x="1109702" y="198504"/>
                    <a:pt x="105488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5" name="TextBox 15"/>
            <p:cNvSpPr txBox="1"/>
            <p:nvPr/>
          </p:nvSpPr>
          <p:spPr>
            <a:xfrm>
              <a:off x="0" y="-28575"/>
              <a:ext cx="1154138" cy="227079"/>
            </a:xfrm>
            <a:prstGeom prst="rect">
              <a:avLst/>
            </a:prstGeom>
          </p:spPr>
          <p:txBody>
            <a:bodyPr lIns="50800" tIns="50800" rIns="50800" bIns="50800" rtlCol="0" anchor="ctr"/>
            <a:lstStyle/>
            <a:p>
              <a:pPr algn="ctr">
                <a:lnSpc>
                  <a:spcPts val="2595"/>
                </a:lnSpc>
              </a:pPr>
              <a:endParaRPr/>
            </a:p>
          </p:txBody>
        </p:sp>
      </p:grpSp>
      <p:grpSp>
        <p:nvGrpSpPr>
          <p:cNvPr id="16" name="Group 16"/>
          <p:cNvGrpSpPr/>
          <p:nvPr/>
        </p:nvGrpSpPr>
        <p:grpSpPr>
          <a:xfrm>
            <a:off x="1467704" y="5097038"/>
            <a:ext cx="2855950" cy="486689"/>
            <a:chOff x="0" y="0"/>
            <a:chExt cx="1164847" cy="198504"/>
          </a:xfrm>
        </p:grpSpPr>
        <p:sp>
          <p:nvSpPr>
            <p:cNvPr id="17" name="Freeform 17"/>
            <p:cNvSpPr/>
            <p:nvPr/>
          </p:nvSpPr>
          <p:spPr>
            <a:xfrm>
              <a:off x="0" y="0"/>
              <a:ext cx="1164847" cy="198504"/>
            </a:xfrm>
            <a:custGeom>
              <a:avLst/>
              <a:gdLst/>
              <a:ahLst/>
              <a:cxnLst/>
              <a:rect l="l" t="t" r="r" b="b"/>
              <a:pathLst>
                <a:path w="1164847" h="198504">
                  <a:moveTo>
                    <a:pt x="99252" y="0"/>
                  </a:moveTo>
                  <a:lnTo>
                    <a:pt x="1065595" y="0"/>
                  </a:lnTo>
                  <a:cubicBezTo>
                    <a:pt x="1091919" y="0"/>
                    <a:pt x="1117164" y="10457"/>
                    <a:pt x="1135777" y="29070"/>
                  </a:cubicBezTo>
                  <a:cubicBezTo>
                    <a:pt x="1154390" y="47684"/>
                    <a:pt x="1164847" y="72929"/>
                    <a:pt x="1164847" y="99252"/>
                  </a:cubicBezTo>
                  <a:lnTo>
                    <a:pt x="1164847" y="99252"/>
                  </a:lnTo>
                  <a:cubicBezTo>
                    <a:pt x="1164847" y="154067"/>
                    <a:pt x="1120411" y="198504"/>
                    <a:pt x="1065595"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8" name="TextBox 18"/>
            <p:cNvSpPr txBox="1"/>
            <p:nvPr/>
          </p:nvSpPr>
          <p:spPr>
            <a:xfrm>
              <a:off x="0" y="-28575"/>
              <a:ext cx="1164847" cy="227079"/>
            </a:xfrm>
            <a:prstGeom prst="rect">
              <a:avLst/>
            </a:prstGeom>
          </p:spPr>
          <p:txBody>
            <a:bodyPr lIns="50800" tIns="50800" rIns="50800" bIns="50800" rtlCol="0" anchor="ctr"/>
            <a:lstStyle/>
            <a:p>
              <a:pPr algn="ctr">
                <a:lnSpc>
                  <a:spcPts val="2595"/>
                </a:lnSpc>
              </a:pPr>
              <a:endParaRPr/>
            </a:p>
          </p:txBody>
        </p:sp>
      </p:grpSp>
      <p:grpSp>
        <p:nvGrpSpPr>
          <p:cNvPr id="19" name="Group 19"/>
          <p:cNvGrpSpPr/>
          <p:nvPr/>
        </p:nvGrpSpPr>
        <p:grpSpPr>
          <a:xfrm>
            <a:off x="1476456" y="6216973"/>
            <a:ext cx="2847198" cy="486689"/>
            <a:chOff x="0" y="0"/>
            <a:chExt cx="1161278" cy="198504"/>
          </a:xfrm>
        </p:grpSpPr>
        <p:sp>
          <p:nvSpPr>
            <p:cNvPr id="20" name="Freeform 20"/>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21" name="TextBox 21"/>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22" name="Group 22"/>
          <p:cNvGrpSpPr/>
          <p:nvPr/>
        </p:nvGrpSpPr>
        <p:grpSpPr>
          <a:xfrm>
            <a:off x="1476456" y="6792671"/>
            <a:ext cx="2847198" cy="486689"/>
            <a:chOff x="0" y="0"/>
            <a:chExt cx="1161278" cy="198504"/>
          </a:xfrm>
        </p:grpSpPr>
        <p:sp>
          <p:nvSpPr>
            <p:cNvPr id="23" name="Freeform 23"/>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24" name="TextBox 24"/>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25" name="Group 25"/>
          <p:cNvGrpSpPr/>
          <p:nvPr/>
        </p:nvGrpSpPr>
        <p:grpSpPr>
          <a:xfrm>
            <a:off x="1511464" y="3977103"/>
            <a:ext cx="2812191" cy="486689"/>
            <a:chOff x="0" y="0"/>
            <a:chExt cx="1146999" cy="198504"/>
          </a:xfrm>
        </p:grpSpPr>
        <p:sp>
          <p:nvSpPr>
            <p:cNvPr id="26" name="Freeform 26"/>
            <p:cNvSpPr/>
            <p:nvPr/>
          </p:nvSpPr>
          <p:spPr>
            <a:xfrm>
              <a:off x="0" y="0"/>
              <a:ext cx="1146999" cy="198504"/>
            </a:xfrm>
            <a:custGeom>
              <a:avLst/>
              <a:gdLst/>
              <a:ahLst/>
              <a:cxnLst/>
              <a:rect l="l" t="t" r="r" b="b"/>
              <a:pathLst>
                <a:path w="1146999" h="198504">
                  <a:moveTo>
                    <a:pt x="99252" y="0"/>
                  </a:moveTo>
                  <a:lnTo>
                    <a:pt x="1047747" y="0"/>
                  </a:lnTo>
                  <a:cubicBezTo>
                    <a:pt x="1074070" y="0"/>
                    <a:pt x="1099316" y="10457"/>
                    <a:pt x="1117929" y="29070"/>
                  </a:cubicBezTo>
                  <a:cubicBezTo>
                    <a:pt x="1136542" y="47684"/>
                    <a:pt x="1146999" y="72929"/>
                    <a:pt x="1146999" y="99252"/>
                  </a:cubicBezTo>
                  <a:lnTo>
                    <a:pt x="1146999" y="99252"/>
                  </a:lnTo>
                  <a:cubicBezTo>
                    <a:pt x="1146999" y="154067"/>
                    <a:pt x="1102563" y="198504"/>
                    <a:pt x="1047747"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FF1495"/>
            </a:solidFill>
          </p:spPr>
          <p:txBody>
            <a:bodyPr/>
            <a:lstStyle/>
            <a:p>
              <a:endParaRPr lang="en-PH"/>
            </a:p>
          </p:txBody>
        </p:sp>
        <p:sp>
          <p:nvSpPr>
            <p:cNvPr id="27" name="TextBox 27"/>
            <p:cNvSpPr txBox="1"/>
            <p:nvPr/>
          </p:nvSpPr>
          <p:spPr>
            <a:xfrm>
              <a:off x="0" y="-28575"/>
              <a:ext cx="1146999" cy="227079"/>
            </a:xfrm>
            <a:prstGeom prst="rect">
              <a:avLst/>
            </a:prstGeom>
          </p:spPr>
          <p:txBody>
            <a:bodyPr lIns="50800" tIns="50800" rIns="50800" bIns="50800" rtlCol="0" anchor="ctr"/>
            <a:lstStyle/>
            <a:p>
              <a:pPr algn="ctr">
                <a:lnSpc>
                  <a:spcPts val="2595"/>
                </a:lnSpc>
              </a:pPr>
              <a:endParaRPr/>
            </a:p>
          </p:txBody>
        </p:sp>
      </p:grpSp>
      <p:grpSp>
        <p:nvGrpSpPr>
          <p:cNvPr id="28" name="Group 28"/>
          <p:cNvGrpSpPr/>
          <p:nvPr/>
        </p:nvGrpSpPr>
        <p:grpSpPr>
          <a:xfrm>
            <a:off x="1493960" y="4540086"/>
            <a:ext cx="2829694" cy="486689"/>
            <a:chOff x="0" y="0"/>
            <a:chExt cx="1154138" cy="198504"/>
          </a:xfrm>
        </p:grpSpPr>
        <p:sp>
          <p:nvSpPr>
            <p:cNvPr id="29" name="Freeform 29"/>
            <p:cNvSpPr/>
            <p:nvPr/>
          </p:nvSpPr>
          <p:spPr>
            <a:xfrm>
              <a:off x="0" y="0"/>
              <a:ext cx="1154138" cy="198504"/>
            </a:xfrm>
            <a:custGeom>
              <a:avLst/>
              <a:gdLst/>
              <a:ahLst/>
              <a:cxnLst/>
              <a:rect l="l" t="t" r="r" b="b"/>
              <a:pathLst>
                <a:path w="1154138" h="198504">
                  <a:moveTo>
                    <a:pt x="99252" y="0"/>
                  </a:moveTo>
                  <a:lnTo>
                    <a:pt x="1054886" y="0"/>
                  </a:lnTo>
                  <a:cubicBezTo>
                    <a:pt x="1081210" y="0"/>
                    <a:pt x="1106455" y="10457"/>
                    <a:pt x="1125068" y="29070"/>
                  </a:cubicBezTo>
                  <a:cubicBezTo>
                    <a:pt x="1143682" y="47684"/>
                    <a:pt x="1154138" y="72929"/>
                    <a:pt x="1154138" y="99252"/>
                  </a:cubicBezTo>
                  <a:lnTo>
                    <a:pt x="1154138" y="99252"/>
                  </a:lnTo>
                  <a:cubicBezTo>
                    <a:pt x="1154138" y="154067"/>
                    <a:pt x="1109702" y="198504"/>
                    <a:pt x="105488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30" name="TextBox 30"/>
            <p:cNvSpPr txBox="1"/>
            <p:nvPr/>
          </p:nvSpPr>
          <p:spPr>
            <a:xfrm>
              <a:off x="0" y="-28575"/>
              <a:ext cx="1154138" cy="227079"/>
            </a:xfrm>
            <a:prstGeom prst="rect">
              <a:avLst/>
            </a:prstGeom>
          </p:spPr>
          <p:txBody>
            <a:bodyPr lIns="50800" tIns="50800" rIns="50800" bIns="50800" rtlCol="0" anchor="ctr"/>
            <a:lstStyle/>
            <a:p>
              <a:pPr algn="ctr">
                <a:lnSpc>
                  <a:spcPts val="2595"/>
                </a:lnSpc>
              </a:pPr>
              <a:endParaRPr/>
            </a:p>
          </p:txBody>
        </p:sp>
      </p:grpSp>
      <p:grpSp>
        <p:nvGrpSpPr>
          <p:cNvPr id="31" name="Group 31"/>
          <p:cNvGrpSpPr/>
          <p:nvPr/>
        </p:nvGrpSpPr>
        <p:grpSpPr>
          <a:xfrm>
            <a:off x="1467704" y="5638731"/>
            <a:ext cx="2855950" cy="486689"/>
            <a:chOff x="0" y="0"/>
            <a:chExt cx="1164847" cy="198504"/>
          </a:xfrm>
        </p:grpSpPr>
        <p:sp>
          <p:nvSpPr>
            <p:cNvPr id="32" name="Freeform 32"/>
            <p:cNvSpPr/>
            <p:nvPr/>
          </p:nvSpPr>
          <p:spPr>
            <a:xfrm>
              <a:off x="0" y="0"/>
              <a:ext cx="1164847" cy="198504"/>
            </a:xfrm>
            <a:custGeom>
              <a:avLst/>
              <a:gdLst/>
              <a:ahLst/>
              <a:cxnLst/>
              <a:rect l="l" t="t" r="r" b="b"/>
              <a:pathLst>
                <a:path w="1164847" h="198504">
                  <a:moveTo>
                    <a:pt x="99252" y="0"/>
                  </a:moveTo>
                  <a:lnTo>
                    <a:pt x="1065595" y="0"/>
                  </a:lnTo>
                  <a:cubicBezTo>
                    <a:pt x="1091919" y="0"/>
                    <a:pt x="1117164" y="10457"/>
                    <a:pt x="1135777" y="29070"/>
                  </a:cubicBezTo>
                  <a:cubicBezTo>
                    <a:pt x="1154390" y="47684"/>
                    <a:pt x="1164847" y="72929"/>
                    <a:pt x="1164847" y="99252"/>
                  </a:cubicBezTo>
                  <a:lnTo>
                    <a:pt x="1164847" y="99252"/>
                  </a:lnTo>
                  <a:cubicBezTo>
                    <a:pt x="1164847" y="154067"/>
                    <a:pt x="1120411" y="198504"/>
                    <a:pt x="1065595"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33" name="TextBox 33"/>
            <p:cNvSpPr txBox="1"/>
            <p:nvPr/>
          </p:nvSpPr>
          <p:spPr>
            <a:xfrm>
              <a:off x="0" y="-28575"/>
              <a:ext cx="1164847" cy="227079"/>
            </a:xfrm>
            <a:prstGeom prst="rect">
              <a:avLst/>
            </a:prstGeom>
          </p:spPr>
          <p:txBody>
            <a:bodyPr lIns="50800" tIns="50800" rIns="50800" bIns="50800" rtlCol="0" anchor="ctr"/>
            <a:lstStyle/>
            <a:p>
              <a:pPr algn="ctr">
                <a:lnSpc>
                  <a:spcPts val="2595"/>
                </a:lnSpc>
              </a:pPr>
              <a:endParaRPr/>
            </a:p>
          </p:txBody>
        </p:sp>
      </p:grpSp>
      <p:graphicFrame>
        <p:nvGraphicFramePr>
          <p:cNvPr id="34" name="Table 34"/>
          <p:cNvGraphicFramePr>
            <a:graphicFrameLocks noGrp="1"/>
          </p:cNvGraphicFramePr>
          <p:nvPr/>
        </p:nvGraphicFramePr>
        <p:xfrm>
          <a:off x="5674344" y="2612022"/>
          <a:ext cx="11290331" cy="7351490"/>
        </p:xfrm>
        <a:graphic>
          <a:graphicData uri="http://schemas.openxmlformats.org/drawingml/2006/table">
            <a:tbl>
              <a:tblPr/>
              <a:tblGrid>
                <a:gridCol w="2258066">
                  <a:extLst>
                    <a:ext uri="{9D8B030D-6E8A-4147-A177-3AD203B41FA5}">
                      <a16:colId xmlns:a16="http://schemas.microsoft.com/office/drawing/2014/main" val="20000"/>
                    </a:ext>
                  </a:extLst>
                </a:gridCol>
                <a:gridCol w="2258066">
                  <a:extLst>
                    <a:ext uri="{9D8B030D-6E8A-4147-A177-3AD203B41FA5}">
                      <a16:colId xmlns:a16="http://schemas.microsoft.com/office/drawing/2014/main" val="20001"/>
                    </a:ext>
                  </a:extLst>
                </a:gridCol>
                <a:gridCol w="2258066">
                  <a:extLst>
                    <a:ext uri="{9D8B030D-6E8A-4147-A177-3AD203B41FA5}">
                      <a16:colId xmlns:a16="http://schemas.microsoft.com/office/drawing/2014/main" val="20002"/>
                    </a:ext>
                  </a:extLst>
                </a:gridCol>
                <a:gridCol w="2258066">
                  <a:extLst>
                    <a:ext uri="{9D8B030D-6E8A-4147-A177-3AD203B41FA5}">
                      <a16:colId xmlns:a16="http://schemas.microsoft.com/office/drawing/2014/main" val="20003"/>
                    </a:ext>
                  </a:extLst>
                </a:gridCol>
                <a:gridCol w="2258066">
                  <a:extLst>
                    <a:ext uri="{9D8B030D-6E8A-4147-A177-3AD203B41FA5}">
                      <a16:colId xmlns:a16="http://schemas.microsoft.com/office/drawing/2014/main" val="20004"/>
                    </a:ext>
                  </a:extLst>
                </a:gridCol>
              </a:tblGrid>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1"/>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2"/>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3"/>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4"/>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5"/>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6"/>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7"/>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8"/>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9"/>
                  </a:ext>
                </a:extLst>
              </a:tr>
            </a:tbl>
          </a:graphicData>
        </a:graphic>
      </p:graphicFrame>
      <p:sp>
        <p:nvSpPr>
          <p:cNvPr id="35" name="TextBox 35"/>
          <p:cNvSpPr txBox="1"/>
          <p:nvPr/>
        </p:nvSpPr>
        <p:spPr>
          <a:xfrm>
            <a:off x="829113" y="246316"/>
            <a:ext cx="7700670" cy="536068"/>
          </a:xfrm>
          <a:prstGeom prst="rect">
            <a:avLst/>
          </a:prstGeom>
        </p:spPr>
        <p:txBody>
          <a:bodyPr lIns="0" tIns="0" rIns="0" bIns="0" rtlCol="0" anchor="t">
            <a:spAutoFit/>
          </a:bodyPr>
          <a:lstStyle/>
          <a:p>
            <a:pPr marL="0" lvl="0" indent="0" algn="l">
              <a:lnSpc>
                <a:spcPts val="3982"/>
              </a:lnSpc>
              <a:spcBef>
                <a:spcPct val="0"/>
              </a:spcBef>
            </a:pPr>
            <a:r>
              <a:rPr lang="en-US" sz="3555" b="1" spc="-106">
                <a:solidFill>
                  <a:srgbClr val="FF1495"/>
                </a:solidFill>
                <a:latin typeface="Poppins Bold"/>
                <a:ea typeface="Poppins Bold"/>
                <a:cs typeface="Poppins Bold"/>
                <a:sym typeface="Poppins Bold"/>
              </a:rPr>
              <a:t>6.8 Tracing an assembly language</a:t>
            </a:r>
          </a:p>
        </p:txBody>
      </p:sp>
      <p:sp>
        <p:nvSpPr>
          <p:cNvPr id="36" name="TextBox 36"/>
          <p:cNvSpPr txBox="1"/>
          <p:nvPr/>
        </p:nvSpPr>
        <p:spPr>
          <a:xfrm>
            <a:off x="513454" y="1397510"/>
            <a:ext cx="332866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Program</a:t>
            </a:r>
          </a:p>
        </p:txBody>
      </p:sp>
      <p:sp>
        <p:nvSpPr>
          <p:cNvPr id="37" name="TextBox 37"/>
          <p:cNvSpPr txBox="1"/>
          <p:nvPr/>
        </p:nvSpPr>
        <p:spPr>
          <a:xfrm>
            <a:off x="5674344" y="1289083"/>
            <a:ext cx="332866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Trace Table</a:t>
            </a:r>
          </a:p>
        </p:txBody>
      </p:sp>
      <p:sp>
        <p:nvSpPr>
          <p:cNvPr id="38" name="TextBox 38"/>
          <p:cNvSpPr txBox="1"/>
          <p:nvPr/>
        </p:nvSpPr>
        <p:spPr>
          <a:xfrm>
            <a:off x="2110995" y="2312487"/>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LDD 201</a:t>
            </a:r>
          </a:p>
        </p:txBody>
      </p:sp>
      <p:sp>
        <p:nvSpPr>
          <p:cNvPr id="39" name="TextBox 39"/>
          <p:cNvSpPr txBox="1"/>
          <p:nvPr/>
        </p:nvSpPr>
        <p:spPr>
          <a:xfrm>
            <a:off x="2128498" y="2884032"/>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INC ACC</a:t>
            </a:r>
          </a:p>
        </p:txBody>
      </p:sp>
      <p:sp>
        <p:nvSpPr>
          <p:cNvPr id="40" name="TextBox 40"/>
          <p:cNvSpPr txBox="1"/>
          <p:nvPr/>
        </p:nvSpPr>
        <p:spPr>
          <a:xfrm>
            <a:off x="2128498" y="3444529"/>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STO 202</a:t>
            </a:r>
          </a:p>
        </p:txBody>
      </p:sp>
      <p:sp>
        <p:nvSpPr>
          <p:cNvPr id="41" name="TextBox 41"/>
          <p:cNvSpPr txBox="1"/>
          <p:nvPr/>
        </p:nvSpPr>
        <p:spPr>
          <a:xfrm>
            <a:off x="2102243" y="5121415"/>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STO 201</a:t>
            </a:r>
          </a:p>
        </p:txBody>
      </p:sp>
      <p:sp>
        <p:nvSpPr>
          <p:cNvPr id="42" name="TextBox 42"/>
          <p:cNvSpPr txBox="1"/>
          <p:nvPr/>
        </p:nvSpPr>
        <p:spPr>
          <a:xfrm>
            <a:off x="2110995" y="6241350"/>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STO 201</a:t>
            </a:r>
          </a:p>
        </p:txBody>
      </p:sp>
      <p:sp>
        <p:nvSpPr>
          <p:cNvPr id="43" name="TextBox 43"/>
          <p:cNvSpPr txBox="1"/>
          <p:nvPr/>
        </p:nvSpPr>
        <p:spPr>
          <a:xfrm>
            <a:off x="2110995" y="6817048"/>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END</a:t>
            </a:r>
          </a:p>
        </p:txBody>
      </p:sp>
      <p:sp>
        <p:nvSpPr>
          <p:cNvPr id="44" name="TextBox 44"/>
          <p:cNvSpPr txBox="1"/>
          <p:nvPr/>
        </p:nvSpPr>
        <p:spPr>
          <a:xfrm>
            <a:off x="5674344" y="2076894"/>
            <a:ext cx="11584956"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Trace the content stored by the ACC and the memory location at each stage of the program.</a:t>
            </a:r>
          </a:p>
        </p:txBody>
      </p:sp>
      <p:sp>
        <p:nvSpPr>
          <p:cNvPr id="45" name="TextBox 45"/>
          <p:cNvSpPr txBox="1"/>
          <p:nvPr/>
        </p:nvSpPr>
        <p:spPr>
          <a:xfrm>
            <a:off x="2146002" y="4001480"/>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LDI 203</a:t>
            </a:r>
          </a:p>
        </p:txBody>
      </p:sp>
      <p:sp>
        <p:nvSpPr>
          <p:cNvPr id="46" name="TextBox 46"/>
          <p:cNvSpPr txBox="1"/>
          <p:nvPr/>
        </p:nvSpPr>
        <p:spPr>
          <a:xfrm>
            <a:off x="2128498" y="4564464"/>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DEC ACC</a:t>
            </a:r>
          </a:p>
        </p:txBody>
      </p:sp>
      <p:sp>
        <p:nvSpPr>
          <p:cNvPr id="47" name="TextBox 47"/>
          <p:cNvSpPr txBox="1"/>
          <p:nvPr/>
        </p:nvSpPr>
        <p:spPr>
          <a:xfrm>
            <a:off x="2102243" y="5663108"/>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ADD 204</a:t>
            </a:r>
          </a:p>
        </p:txBody>
      </p:sp>
      <p:grpSp>
        <p:nvGrpSpPr>
          <p:cNvPr id="48" name="Group 48"/>
          <p:cNvGrpSpPr/>
          <p:nvPr/>
        </p:nvGrpSpPr>
        <p:grpSpPr>
          <a:xfrm>
            <a:off x="1493960" y="7946109"/>
            <a:ext cx="2847198" cy="486689"/>
            <a:chOff x="0" y="0"/>
            <a:chExt cx="1161278" cy="198504"/>
          </a:xfrm>
        </p:grpSpPr>
        <p:sp>
          <p:nvSpPr>
            <p:cNvPr id="49" name="Freeform 49"/>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50" name="TextBox 50"/>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51" name="Group 51"/>
          <p:cNvGrpSpPr/>
          <p:nvPr/>
        </p:nvGrpSpPr>
        <p:grpSpPr>
          <a:xfrm>
            <a:off x="1511464" y="8470898"/>
            <a:ext cx="2847198" cy="486689"/>
            <a:chOff x="0" y="0"/>
            <a:chExt cx="1161278" cy="198504"/>
          </a:xfrm>
        </p:grpSpPr>
        <p:sp>
          <p:nvSpPr>
            <p:cNvPr id="52" name="Freeform 52"/>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53" name="TextBox 53"/>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54" name="Group 54"/>
          <p:cNvGrpSpPr/>
          <p:nvPr/>
        </p:nvGrpSpPr>
        <p:grpSpPr>
          <a:xfrm>
            <a:off x="1511464" y="9033786"/>
            <a:ext cx="2847198" cy="486689"/>
            <a:chOff x="0" y="0"/>
            <a:chExt cx="1161278" cy="198504"/>
          </a:xfrm>
        </p:grpSpPr>
        <p:sp>
          <p:nvSpPr>
            <p:cNvPr id="55" name="Freeform 55"/>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FF1495"/>
            </a:solidFill>
          </p:spPr>
          <p:txBody>
            <a:bodyPr/>
            <a:lstStyle/>
            <a:p>
              <a:endParaRPr lang="en-PH"/>
            </a:p>
          </p:txBody>
        </p:sp>
        <p:sp>
          <p:nvSpPr>
            <p:cNvPr id="56" name="TextBox 56"/>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57" name="Group 57"/>
          <p:cNvGrpSpPr/>
          <p:nvPr/>
        </p:nvGrpSpPr>
        <p:grpSpPr>
          <a:xfrm>
            <a:off x="1511464" y="9577625"/>
            <a:ext cx="2847198" cy="486689"/>
            <a:chOff x="0" y="0"/>
            <a:chExt cx="1161278" cy="198504"/>
          </a:xfrm>
        </p:grpSpPr>
        <p:sp>
          <p:nvSpPr>
            <p:cNvPr id="58" name="Freeform 58"/>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0097B2"/>
            </a:solidFill>
          </p:spPr>
          <p:txBody>
            <a:bodyPr/>
            <a:lstStyle/>
            <a:p>
              <a:endParaRPr lang="en-PH"/>
            </a:p>
          </p:txBody>
        </p:sp>
        <p:sp>
          <p:nvSpPr>
            <p:cNvPr id="59" name="TextBox 59"/>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sp>
        <p:nvSpPr>
          <p:cNvPr id="60" name="TextBox 60"/>
          <p:cNvSpPr txBox="1"/>
          <p:nvPr/>
        </p:nvSpPr>
        <p:spPr>
          <a:xfrm>
            <a:off x="829113" y="2317941"/>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100</a:t>
            </a:r>
          </a:p>
        </p:txBody>
      </p:sp>
      <p:sp>
        <p:nvSpPr>
          <p:cNvPr id="61" name="TextBox 61"/>
          <p:cNvSpPr txBox="1"/>
          <p:nvPr/>
        </p:nvSpPr>
        <p:spPr>
          <a:xfrm>
            <a:off x="829113" y="2867127"/>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101</a:t>
            </a:r>
          </a:p>
        </p:txBody>
      </p:sp>
      <p:sp>
        <p:nvSpPr>
          <p:cNvPr id="62" name="TextBox 62"/>
          <p:cNvSpPr txBox="1"/>
          <p:nvPr/>
        </p:nvSpPr>
        <p:spPr>
          <a:xfrm>
            <a:off x="829113" y="3444529"/>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102</a:t>
            </a:r>
          </a:p>
        </p:txBody>
      </p:sp>
      <p:sp>
        <p:nvSpPr>
          <p:cNvPr id="63" name="TextBox 63"/>
          <p:cNvSpPr txBox="1"/>
          <p:nvPr/>
        </p:nvSpPr>
        <p:spPr>
          <a:xfrm>
            <a:off x="829113" y="3993714"/>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103</a:t>
            </a:r>
          </a:p>
        </p:txBody>
      </p:sp>
      <p:sp>
        <p:nvSpPr>
          <p:cNvPr id="64" name="TextBox 64"/>
          <p:cNvSpPr txBox="1"/>
          <p:nvPr/>
        </p:nvSpPr>
        <p:spPr>
          <a:xfrm>
            <a:off x="829113" y="4544564"/>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104</a:t>
            </a:r>
          </a:p>
        </p:txBody>
      </p:sp>
      <p:sp>
        <p:nvSpPr>
          <p:cNvPr id="65" name="TextBox 65"/>
          <p:cNvSpPr txBox="1"/>
          <p:nvPr/>
        </p:nvSpPr>
        <p:spPr>
          <a:xfrm>
            <a:off x="829113" y="5093749"/>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105</a:t>
            </a:r>
          </a:p>
        </p:txBody>
      </p:sp>
      <p:sp>
        <p:nvSpPr>
          <p:cNvPr id="66" name="TextBox 66"/>
          <p:cNvSpPr txBox="1"/>
          <p:nvPr/>
        </p:nvSpPr>
        <p:spPr>
          <a:xfrm>
            <a:off x="829113" y="5663108"/>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106</a:t>
            </a:r>
          </a:p>
        </p:txBody>
      </p:sp>
      <p:sp>
        <p:nvSpPr>
          <p:cNvPr id="67" name="TextBox 67"/>
          <p:cNvSpPr txBox="1"/>
          <p:nvPr/>
        </p:nvSpPr>
        <p:spPr>
          <a:xfrm>
            <a:off x="829113" y="6790255"/>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108</a:t>
            </a:r>
          </a:p>
        </p:txBody>
      </p:sp>
      <p:sp>
        <p:nvSpPr>
          <p:cNvPr id="68" name="TextBox 68"/>
          <p:cNvSpPr txBox="1"/>
          <p:nvPr/>
        </p:nvSpPr>
        <p:spPr>
          <a:xfrm>
            <a:off x="829113" y="6210830"/>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107</a:t>
            </a:r>
          </a:p>
        </p:txBody>
      </p:sp>
      <p:sp>
        <p:nvSpPr>
          <p:cNvPr id="69" name="TextBox 69"/>
          <p:cNvSpPr txBox="1"/>
          <p:nvPr/>
        </p:nvSpPr>
        <p:spPr>
          <a:xfrm>
            <a:off x="829113" y="7975941"/>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201</a:t>
            </a:r>
          </a:p>
        </p:txBody>
      </p:sp>
      <p:sp>
        <p:nvSpPr>
          <p:cNvPr id="70" name="TextBox 70"/>
          <p:cNvSpPr txBox="1"/>
          <p:nvPr/>
        </p:nvSpPr>
        <p:spPr>
          <a:xfrm>
            <a:off x="829113" y="8500729"/>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202</a:t>
            </a:r>
          </a:p>
        </p:txBody>
      </p:sp>
      <p:sp>
        <p:nvSpPr>
          <p:cNvPr id="71" name="TextBox 71"/>
          <p:cNvSpPr txBox="1"/>
          <p:nvPr/>
        </p:nvSpPr>
        <p:spPr>
          <a:xfrm>
            <a:off x="829113" y="9044787"/>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203</a:t>
            </a:r>
          </a:p>
        </p:txBody>
      </p:sp>
      <p:sp>
        <p:nvSpPr>
          <p:cNvPr id="72" name="TextBox 72"/>
          <p:cNvSpPr txBox="1"/>
          <p:nvPr/>
        </p:nvSpPr>
        <p:spPr>
          <a:xfrm>
            <a:off x="829113" y="9586113"/>
            <a:ext cx="566061" cy="388925"/>
          </a:xfrm>
          <a:prstGeom prst="rect">
            <a:avLst/>
          </a:prstGeom>
        </p:spPr>
        <p:txBody>
          <a:bodyPr lIns="0" tIns="0" rIns="0" bIns="0" rtlCol="0" anchor="t">
            <a:spAutoFit/>
          </a:bodyPr>
          <a:lstStyle/>
          <a:p>
            <a:pPr algn="l">
              <a:lnSpc>
                <a:spcPts val="3235"/>
              </a:lnSpc>
            </a:pPr>
            <a:r>
              <a:rPr lang="en-US" sz="2311">
                <a:solidFill>
                  <a:srgbClr val="FF1495"/>
                </a:solidFill>
                <a:latin typeface="Alatsi"/>
                <a:ea typeface="Alatsi"/>
                <a:cs typeface="Alatsi"/>
                <a:sym typeface="Alatsi"/>
              </a:rPr>
              <a:t>204</a:t>
            </a:r>
          </a:p>
        </p:txBody>
      </p:sp>
      <p:sp>
        <p:nvSpPr>
          <p:cNvPr id="73" name="TextBox 73"/>
          <p:cNvSpPr txBox="1"/>
          <p:nvPr/>
        </p:nvSpPr>
        <p:spPr>
          <a:xfrm>
            <a:off x="2128498" y="7974684"/>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10</a:t>
            </a:r>
          </a:p>
        </p:txBody>
      </p:sp>
      <p:sp>
        <p:nvSpPr>
          <p:cNvPr id="74" name="TextBox 74"/>
          <p:cNvSpPr txBox="1"/>
          <p:nvPr/>
        </p:nvSpPr>
        <p:spPr>
          <a:xfrm>
            <a:off x="2110995" y="8515990"/>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0</a:t>
            </a:r>
          </a:p>
        </p:txBody>
      </p:sp>
      <p:sp>
        <p:nvSpPr>
          <p:cNvPr id="75" name="TextBox 75"/>
          <p:cNvSpPr txBox="1"/>
          <p:nvPr/>
        </p:nvSpPr>
        <p:spPr>
          <a:xfrm>
            <a:off x="2102243" y="9062361"/>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204</a:t>
            </a:r>
          </a:p>
        </p:txBody>
      </p:sp>
      <p:sp>
        <p:nvSpPr>
          <p:cNvPr id="76" name="TextBox 76"/>
          <p:cNvSpPr txBox="1"/>
          <p:nvPr/>
        </p:nvSpPr>
        <p:spPr>
          <a:xfrm>
            <a:off x="2110995" y="9622717"/>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5</a:t>
            </a:r>
          </a:p>
        </p:txBody>
      </p:sp>
      <p:sp>
        <p:nvSpPr>
          <p:cNvPr id="77" name="Freeform 77"/>
          <p:cNvSpPr/>
          <p:nvPr/>
        </p:nvSpPr>
        <p:spPr>
          <a:xfrm rot="-4265465">
            <a:off x="2461033" y="7537351"/>
            <a:ext cx="608300" cy="150767"/>
          </a:xfrm>
          <a:custGeom>
            <a:avLst/>
            <a:gdLst/>
            <a:ahLst/>
            <a:cxnLst/>
            <a:rect l="l" t="t" r="r" b="b"/>
            <a:pathLst>
              <a:path w="608300" h="150767">
                <a:moveTo>
                  <a:pt x="0" y="0"/>
                </a:moveTo>
                <a:lnTo>
                  <a:pt x="608300" y="0"/>
                </a:lnTo>
                <a:lnTo>
                  <a:pt x="608300" y="150767"/>
                </a:lnTo>
                <a:lnTo>
                  <a:pt x="0" y="15076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78" name="TextBox 78"/>
          <p:cNvSpPr txBox="1"/>
          <p:nvPr/>
        </p:nvSpPr>
        <p:spPr>
          <a:xfrm>
            <a:off x="5867466" y="2668766"/>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Accumulator</a:t>
            </a:r>
          </a:p>
        </p:txBody>
      </p:sp>
      <p:sp>
        <p:nvSpPr>
          <p:cNvPr id="79" name="TextBox 79"/>
          <p:cNvSpPr txBox="1"/>
          <p:nvPr/>
        </p:nvSpPr>
        <p:spPr>
          <a:xfrm>
            <a:off x="8187107" y="2693360"/>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201</a:t>
            </a:r>
          </a:p>
        </p:txBody>
      </p:sp>
      <p:sp>
        <p:nvSpPr>
          <p:cNvPr id="80" name="TextBox 80"/>
          <p:cNvSpPr txBox="1"/>
          <p:nvPr/>
        </p:nvSpPr>
        <p:spPr>
          <a:xfrm>
            <a:off x="10533917" y="2708620"/>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202</a:t>
            </a:r>
          </a:p>
        </p:txBody>
      </p:sp>
      <p:sp>
        <p:nvSpPr>
          <p:cNvPr id="81" name="TextBox 81"/>
          <p:cNvSpPr txBox="1"/>
          <p:nvPr/>
        </p:nvSpPr>
        <p:spPr>
          <a:xfrm>
            <a:off x="12853558" y="2693360"/>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203</a:t>
            </a:r>
          </a:p>
        </p:txBody>
      </p:sp>
      <p:sp>
        <p:nvSpPr>
          <p:cNvPr id="82" name="TextBox 82"/>
          <p:cNvSpPr txBox="1"/>
          <p:nvPr/>
        </p:nvSpPr>
        <p:spPr>
          <a:xfrm>
            <a:off x="15173200" y="2693360"/>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204</a:t>
            </a:r>
          </a:p>
        </p:txBody>
      </p:sp>
      <p:sp>
        <p:nvSpPr>
          <p:cNvPr id="83" name="TextBox 83"/>
          <p:cNvSpPr txBox="1"/>
          <p:nvPr/>
        </p:nvSpPr>
        <p:spPr>
          <a:xfrm>
            <a:off x="5824289" y="4208971"/>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10</a:t>
            </a:r>
          </a:p>
        </p:txBody>
      </p:sp>
      <p:sp>
        <p:nvSpPr>
          <p:cNvPr id="84" name="TextBox 84"/>
          <p:cNvSpPr txBox="1"/>
          <p:nvPr/>
        </p:nvSpPr>
        <p:spPr>
          <a:xfrm>
            <a:off x="5824289" y="5008601"/>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11</a:t>
            </a:r>
          </a:p>
        </p:txBody>
      </p:sp>
      <p:sp>
        <p:nvSpPr>
          <p:cNvPr id="85" name="TextBox 85"/>
          <p:cNvSpPr txBox="1"/>
          <p:nvPr/>
        </p:nvSpPr>
        <p:spPr>
          <a:xfrm>
            <a:off x="10490740" y="5746420"/>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11</a:t>
            </a:r>
          </a:p>
        </p:txBody>
      </p:sp>
      <p:sp>
        <p:nvSpPr>
          <p:cNvPr id="86" name="TextBox 86"/>
          <p:cNvSpPr txBox="1"/>
          <p:nvPr/>
        </p:nvSpPr>
        <p:spPr>
          <a:xfrm>
            <a:off x="5824289" y="6531457"/>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5</a:t>
            </a:r>
          </a:p>
        </p:txBody>
      </p:sp>
      <p:sp>
        <p:nvSpPr>
          <p:cNvPr id="87" name="TextBox 87"/>
          <p:cNvSpPr txBox="1"/>
          <p:nvPr/>
        </p:nvSpPr>
        <p:spPr>
          <a:xfrm>
            <a:off x="8167669"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10</a:t>
            </a:r>
          </a:p>
        </p:txBody>
      </p:sp>
      <p:sp>
        <p:nvSpPr>
          <p:cNvPr id="88" name="TextBox 88"/>
          <p:cNvSpPr txBox="1"/>
          <p:nvPr/>
        </p:nvSpPr>
        <p:spPr>
          <a:xfrm>
            <a:off x="10457717"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0</a:t>
            </a:r>
          </a:p>
        </p:txBody>
      </p:sp>
      <p:sp>
        <p:nvSpPr>
          <p:cNvPr id="89" name="TextBox 89"/>
          <p:cNvSpPr txBox="1"/>
          <p:nvPr/>
        </p:nvSpPr>
        <p:spPr>
          <a:xfrm>
            <a:off x="12882133"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204</a:t>
            </a:r>
          </a:p>
        </p:txBody>
      </p:sp>
      <p:sp>
        <p:nvSpPr>
          <p:cNvPr id="90" name="TextBox 90"/>
          <p:cNvSpPr txBox="1"/>
          <p:nvPr/>
        </p:nvSpPr>
        <p:spPr>
          <a:xfrm>
            <a:off x="15173200"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5</a:t>
            </a:r>
          </a:p>
        </p:txBody>
      </p:sp>
      <p:sp>
        <p:nvSpPr>
          <p:cNvPr id="91" name="TextBox 91"/>
          <p:cNvSpPr txBox="1"/>
          <p:nvPr/>
        </p:nvSpPr>
        <p:spPr>
          <a:xfrm>
            <a:off x="5867466"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0</a:t>
            </a:r>
          </a:p>
        </p:txBody>
      </p:sp>
    </p:spTree>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1476456" y="2288109"/>
            <a:ext cx="2847198" cy="486689"/>
            <a:chOff x="0" y="0"/>
            <a:chExt cx="1161278" cy="198504"/>
          </a:xfrm>
        </p:grpSpPr>
        <p:sp>
          <p:nvSpPr>
            <p:cNvPr id="8" name="Freeform 8"/>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9" name="TextBox 9"/>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1493960" y="2859655"/>
            <a:ext cx="2829694" cy="486689"/>
            <a:chOff x="0" y="0"/>
            <a:chExt cx="1154138" cy="198504"/>
          </a:xfrm>
        </p:grpSpPr>
        <p:sp>
          <p:nvSpPr>
            <p:cNvPr id="11" name="Freeform 11"/>
            <p:cNvSpPr/>
            <p:nvPr/>
          </p:nvSpPr>
          <p:spPr>
            <a:xfrm>
              <a:off x="0" y="0"/>
              <a:ext cx="1154138" cy="198504"/>
            </a:xfrm>
            <a:custGeom>
              <a:avLst/>
              <a:gdLst/>
              <a:ahLst/>
              <a:cxnLst/>
              <a:rect l="l" t="t" r="r" b="b"/>
              <a:pathLst>
                <a:path w="1154138" h="198504">
                  <a:moveTo>
                    <a:pt x="99252" y="0"/>
                  </a:moveTo>
                  <a:lnTo>
                    <a:pt x="1054886" y="0"/>
                  </a:lnTo>
                  <a:cubicBezTo>
                    <a:pt x="1081210" y="0"/>
                    <a:pt x="1106455" y="10457"/>
                    <a:pt x="1125068" y="29070"/>
                  </a:cubicBezTo>
                  <a:cubicBezTo>
                    <a:pt x="1143682" y="47684"/>
                    <a:pt x="1154138" y="72929"/>
                    <a:pt x="1154138" y="99252"/>
                  </a:cubicBezTo>
                  <a:lnTo>
                    <a:pt x="1154138" y="99252"/>
                  </a:lnTo>
                  <a:cubicBezTo>
                    <a:pt x="1154138" y="154067"/>
                    <a:pt x="1109702" y="198504"/>
                    <a:pt x="105488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2" name="TextBox 12"/>
            <p:cNvSpPr txBox="1"/>
            <p:nvPr/>
          </p:nvSpPr>
          <p:spPr>
            <a:xfrm>
              <a:off x="0" y="-28575"/>
              <a:ext cx="1154138" cy="227079"/>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1493960" y="3420152"/>
            <a:ext cx="2829694" cy="486689"/>
            <a:chOff x="0" y="0"/>
            <a:chExt cx="1154138" cy="198504"/>
          </a:xfrm>
        </p:grpSpPr>
        <p:sp>
          <p:nvSpPr>
            <p:cNvPr id="14" name="Freeform 14"/>
            <p:cNvSpPr/>
            <p:nvPr/>
          </p:nvSpPr>
          <p:spPr>
            <a:xfrm>
              <a:off x="0" y="0"/>
              <a:ext cx="1154138" cy="198504"/>
            </a:xfrm>
            <a:custGeom>
              <a:avLst/>
              <a:gdLst/>
              <a:ahLst/>
              <a:cxnLst/>
              <a:rect l="l" t="t" r="r" b="b"/>
              <a:pathLst>
                <a:path w="1154138" h="198504">
                  <a:moveTo>
                    <a:pt x="99252" y="0"/>
                  </a:moveTo>
                  <a:lnTo>
                    <a:pt x="1054886" y="0"/>
                  </a:lnTo>
                  <a:cubicBezTo>
                    <a:pt x="1081210" y="0"/>
                    <a:pt x="1106455" y="10457"/>
                    <a:pt x="1125068" y="29070"/>
                  </a:cubicBezTo>
                  <a:cubicBezTo>
                    <a:pt x="1143682" y="47684"/>
                    <a:pt x="1154138" y="72929"/>
                    <a:pt x="1154138" y="99252"/>
                  </a:cubicBezTo>
                  <a:lnTo>
                    <a:pt x="1154138" y="99252"/>
                  </a:lnTo>
                  <a:cubicBezTo>
                    <a:pt x="1154138" y="154067"/>
                    <a:pt x="1109702" y="198504"/>
                    <a:pt x="105488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5" name="TextBox 15"/>
            <p:cNvSpPr txBox="1"/>
            <p:nvPr/>
          </p:nvSpPr>
          <p:spPr>
            <a:xfrm>
              <a:off x="0" y="-28575"/>
              <a:ext cx="1154138" cy="227079"/>
            </a:xfrm>
            <a:prstGeom prst="rect">
              <a:avLst/>
            </a:prstGeom>
          </p:spPr>
          <p:txBody>
            <a:bodyPr lIns="50800" tIns="50800" rIns="50800" bIns="50800" rtlCol="0" anchor="ctr"/>
            <a:lstStyle/>
            <a:p>
              <a:pPr algn="ctr">
                <a:lnSpc>
                  <a:spcPts val="2595"/>
                </a:lnSpc>
              </a:pPr>
              <a:endParaRPr/>
            </a:p>
          </p:txBody>
        </p:sp>
      </p:grpSp>
      <p:grpSp>
        <p:nvGrpSpPr>
          <p:cNvPr id="16" name="Group 16"/>
          <p:cNvGrpSpPr/>
          <p:nvPr/>
        </p:nvGrpSpPr>
        <p:grpSpPr>
          <a:xfrm>
            <a:off x="1467704" y="5097038"/>
            <a:ext cx="2855950" cy="486689"/>
            <a:chOff x="0" y="0"/>
            <a:chExt cx="1164847" cy="198504"/>
          </a:xfrm>
        </p:grpSpPr>
        <p:sp>
          <p:nvSpPr>
            <p:cNvPr id="17" name="Freeform 17"/>
            <p:cNvSpPr/>
            <p:nvPr/>
          </p:nvSpPr>
          <p:spPr>
            <a:xfrm>
              <a:off x="0" y="0"/>
              <a:ext cx="1164847" cy="198504"/>
            </a:xfrm>
            <a:custGeom>
              <a:avLst/>
              <a:gdLst/>
              <a:ahLst/>
              <a:cxnLst/>
              <a:rect l="l" t="t" r="r" b="b"/>
              <a:pathLst>
                <a:path w="1164847" h="198504">
                  <a:moveTo>
                    <a:pt x="99252" y="0"/>
                  </a:moveTo>
                  <a:lnTo>
                    <a:pt x="1065595" y="0"/>
                  </a:lnTo>
                  <a:cubicBezTo>
                    <a:pt x="1091919" y="0"/>
                    <a:pt x="1117164" y="10457"/>
                    <a:pt x="1135777" y="29070"/>
                  </a:cubicBezTo>
                  <a:cubicBezTo>
                    <a:pt x="1154390" y="47684"/>
                    <a:pt x="1164847" y="72929"/>
                    <a:pt x="1164847" y="99252"/>
                  </a:cubicBezTo>
                  <a:lnTo>
                    <a:pt x="1164847" y="99252"/>
                  </a:lnTo>
                  <a:cubicBezTo>
                    <a:pt x="1164847" y="154067"/>
                    <a:pt x="1120411" y="198504"/>
                    <a:pt x="1065595"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8" name="TextBox 18"/>
            <p:cNvSpPr txBox="1"/>
            <p:nvPr/>
          </p:nvSpPr>
          <p:spPr>
            <a:xfrm>
              <a:off x="0" y="-28575"/>
              <a:ext cx="1164847" cy="227079"/>
            </a:xfrm>
            <a:prstGeom prst="rect">
              <a:avLst/>
            </a:prstGeom>
          </p:spPr>
          <p:txBody>
            <a:bodyPr lIns="50800" tIns="50800" rIns="50800" bIns="50800" rtlCol="0" anchor="ctr"/>
            <a:lstStyle/>
            <a:p>
              <a:pPr algn="ctr">
                <a:lnSpc>
                  <a:spcPts val="2595"/>
                </a:lnSpc>
              </a:pPr>
              <a:endParaRPr/>
            </a:p>
          </p:txBody>
        </p:sp>
      </p:grpSp>
      <p:grpSp>
        <p:nvGrpSpPr>
          <p:cNvPr id="19" name="Group 19"/>
          <p:cNvGrpSpPr/>
          <p:nvPr/>
        </p:nvGrpSpPr>
        <p:grpSpPr>
          <a:xfrm>
            <a:off x="1476456" y="6216973"/>
            <a:ext cx="2847198" cy="486689"/>
            <a:chOff x="0" y="0"/>
            <a:chExt cx="1161278" cy="198504"/>
          </a:xfrm>
        </p:grpSpPr>
        <p:sp>
          <p:nvSpPr>
            <p:cNvPr id="20" name="Freeform 20"/>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21" name="TextBox 21"/>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22" name="Group 22"/>
          <p:cNvGrpSpPr/>
          <p:nvPr/>
        </p:nvGrpSpPr>
        <p:grpSpPr>
          <a:xfrm>
            <a:off x="1476456" y="6792671"/>
            <a:ext cx="2847198" cy="486689"/>
            <a:chOff x="0" y="0"/>
            <a:chExt cx="1161278" cy="198504"/>
          </a:xfrm>
        </p:grpSpPr>
        <p:sp>
          <p:nvSpPr>
            <p:cNvPr id="23" name="Freeform 23"/>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24" name="TextBox 24"/>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25" name="Group 25"/>
          <p:cNvGrpSpPr/>
          <p:nvPr/>
        </p:nvGrpSpPr>
        <p:grpSpPr>
          <a:xfrm>
            <a:off x="1511464" y="3977103"/>
            <a:ext cx="2812191" cy="486689"/>
            <a:chOff x="0" y="0"/>
            <a:chExt cx="1146999" cy="198504"/>
          </a:xfrm>
        </p:grpSpPr>
        <p:sp>
          <p:nvSpPr>
            <p:cNvPr id="26" name="Freeform 26"/>
            <p:cNvSpPr/>
            <p:nvPr/>
          </p:nvSpPr>
          <p:spPr>
            <a:xfrm>
              <a:off x="0" y="0"/>
              <a:ext cx="1146999" cy="198504"/>
            </a:xfrm>
            <a:custGeom>
              <a:avLst/>
              <a:gdLst/>
              <a:ahLst/>
              <a:cxnLst/>
              <a:rect l="l" t="t" r="r" b="b"/>
              <a:pathLst>
                <a:path w="1146999" h="198504">
                  <a:moveTo>
                    <a:pt x="99252" y="0"/>
                  </a:moveTo>
                  <a:lnTo>
                    <a:pt x="1047747" y="0"/>
                  </a:lnTo>
                  <a:cubicBezTo>
                    <a:pt x="1074070" y="0"/>
                    <a:pt x="1099316" y="10457"/>
                    <a:pt x="1117929" y="29070"/>
                  </a:cubicBezTo>
                  <a:cubicBezTo>
                    <a:pt x="1136542" y="47684"/>
                    <a:pt x="1146999" y="72929"/>
                    <a:pt x="1146999" y="99252"/>
                  </a:cubicBezTo>
                  <a:lnTo>
                    <a:pt x="1146999" y="99252"/>
                  </a:lnTo>
                  <a:cubicBezTo>
                    <a:pt x="1146999" y="154067"/>
                    <a:pt x="1102563" y="198504"/>
                    <a:pt x="1047747"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27" name="TextBox 27"/>
            <p:cNvSpPr txBox="1"/>
            <p:nvPr/>
          </p:nvSpPr>
          <p:spPr>
            <a:xfrm>
              <a:off x="0" y="-28575"/>
              <a:ext cx="1146999" cy="227079"/>
            </a:xfrm>
            <a:prstGeom prst="rect">
              <a:avLst/>
            </a:prstGeom>
          </p:spPr>
          <p:txBody>
            <a:bodyPr lIns="50800" tIns="50800" rIns="50800" bIns="50800" rtlCol="0" anchor="ctr"/>
            <a:lstStyle/>
            <a:p>
              <a:pPr algn="ctr">
                <a:lnSpc>
                  <a:spcPts val="2595"/>
                </a:lnSpc>
              </a:pPr>
              <a:endParaRPr/>
            </a:p>
          </p:txBody>
        </p:sp>
      </p:grpSp>
      <p:grpSp>
        <p:nvGrpSpPr>
          <p:cNvPr id="28" name="Group 28"/>
          <p:cNvGrpSpPr/>
          <p:nvPr/>
        </p:nvGrpSpPr>
        <p:grpSpPr>
          <a:xfrm>
            <a:off x="1493960" y="4540086"/>
            <a:ext cx="2829694" cy="486689"/>
            <a:chOff x="0" y="0"/>
            <a:chExt cx="1154138" cy="198504"/>
          </a:xfrm>
        </p:grpSpPr>
        <p:sp>
          <p:nvSpPr>
            <p:cNvPr id="29" name="Freeform 29"/>
            <p:cNvSpPr/>
            <p:nvPr/>
          </p:nvSpPr>
          <p:spPr>
            <a:xfrm>
              <a:off x="0" y="0"/>
              <a:ext cx="1154138" cy="198504"/>
            </a:xfrm>
            <a:custGeom>
              <a:avLst/>
              <a:gdLst/>
              <a:ahLst/>
              <a:cxnLst/>
              <a:rect l="l" t="t" r="r" b="b"/>
              <a:pathLst>
                <a:path w="1154138" h="198504">
                  <a:moveTo>
                    <a:pt x="99252" y="0"/>
                  </a:moveTo>
                  <a:lnTo>
                    <a:pt x="1054886" y="0"/>
                  </a:lnTo>
                  <a:cubicBezTo>
                    <a:pt x="1081210" y="0"/>
                    <a:pt x="1106455" y="10457"/>
                    <a:pt x="1125068" y="29070"/>
                  </a:cubicBezTo>
                  <a:cubicBezTo>
                    <a:pt x="1143682" y="47684"/>
                    <a:pt x="1154138" y="72929"/>
                    <a:pt x="1154138" y="99252"/>
                  </a:cubicBezTo>
                  <a:lnTo>
                    <a:pt x="1154138" y="99252"/>
                  </a:lnTo>
                  <a:cubicBezTo>
                    <a:pt x="1154138" y="154067"/>
                    <a:pt x="1109702" y="198504"/>
                    <a:pt x="105488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FF1495"/>
            </a:solidFill>
          </p:spPr>
          <p:txBody>
            <a:bodyPr/>
            <a:lstStyle/>
            <a:p>
              <a:endParaRPr lang="en-PH"/>
            </a:p>
          </p:txBody>
        </p:sp>
        <p:sp>
          <p:nvSpPr>
            <p:cNvPr id="30" name="TextBox 30"/>
            <p:cNvSpPr txBox="1"/>
            <p:nvPr/>
          </p:nvSpPr>
          <p:spPr>
            <a:xfrm>
              <a:off x="0" y="-28575"/>
              <a:ext cx="1154138" cy="227079"/>
            </a:xfrm>
            <a:prstGeom prst="rect">
              <a:avLst/>
            </a:prstGeom>
          </p:spPr>
          <p:txBody>
            <a:bodyPr lIns="50800" tIns="50800" rIns="50800" bIns="50800" rtlCol="0" anchor="ctr"/>
            <a:lstStyle/>
            <a:p>
              <a:pPr algn="ctr">
                <a:lnSpc>
                  <a:spcPts val="2595"/>
                </a:lnSpc>
              </a:pPr>
              <a:endParaRPr/>
            </a:p>
          </p:txBody>
        </p:sp>
      </p:grpSp>
      <p:grpSp>
        <p:nvGrpSpPr>
          <p:cNvPr id="31" name="Group 31"/>
          <p:cNvGrpSpPr/>
          <p:nvPr/>
        </p:nvGrpSpPr>
        <p:grpSpPr>
          <a:xfrm>
            <a:off x="1467704" y="5638731"/>
            <a:ext cx="2855950" cy="486689"/>
            <a:chOff x="0" y="0"/>
            <a:chExt cx="1164847" cy="198504"/>
          </a:xfrm>
        </p:grpSpPr>
        <p:sp>
          <p:nvSpPr>
            <p:cNvPr id="32" name="Freeform 32"/>
            <p:cNvSpPr/>
            <p:nvPr/>
          </p:nvSpPr>
          <p:spPr>
            <a:xfrm>
              <a:off x="0" y="0"/>
              <a:ext cx="1164847" cy="198504"/>
            </a:xfrm>
            <a:custGeom>
              <a:avLst/>
              <a:gdLst/>
              <a:ahLst/>
              <a:cxnLst/>
              <a:rect l="l" t="t" r="r" b="b"/>
              <a:pathLst>
                <a:path w="1164847" h="198504">
                  <a:moveTo>
                    <a:pt x="99252" y="0"/>
                  </a:moveTo>
                  <a:lnTo>
                    <a:pt x="1065595" y="0"/>
                  </a:lnTo>
                  <a:cubicBezTo>
                    <a:pt x="1091919" y="0"/>
                    <a:pt x="1117164" y="10457"/>
                    <a:pt x="1135777" y="29070"/>
                  </a:cubicBezTo>
                  <a:cubicBezTo>
                    <a:pt x="1154390" y="47684"/>
                    <a:pt x="1164847" y="72929"/>
                    <a:pt x="1164847" y="99252"/>
                  </a:cubicBezTo>
                  <a:lnTo>
                    <a:pt x="1164847" y="99252"/>
                  </a:lnTo>
                  <a:cubicBezTo>
                    <a:pt x="1164847" y="154067"/>
                    <a:pt x="1120411" y="198504"/>
                    <a:pt x="1065595"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33" name="TextBox 33"/>
            <p:cNvSpPr txBox="1"/>
            <p:nvPr/>
          </p:nvSpPr>
          <p:spPr>
            <a:xfrm>
              <a:off x="0" y="-28575"/>
              <a:ext cx="1164847" cy="227079"/>
            </a:xfrm>
            <a:prstGeom prst="rect">
              <a:avLst/>
            </a:prstGeom>
          </p:spPr>
          <p:txBody>
            <a:bodyPr lIns="50800" tIns="50800" rIns="50800" bIns="50800" rtlCol="0" anchor="ctr"/>
            <a:lstStyle/>
            <a:p>
              <a:pPr algn="ctr">
                <a:lnSpc>
                  <a:spcPts val="2595"/>
                </a:lnSpc>
              </a:pPr>
              <a:endParaRPr/>
            </a:p>
          </p:txBody>
        </p:sp>
      </p:grpSp>
      <p:graphicFrame>
        <p:nvGraphicFramePr>
          <p:cNvPr id="34" name="Table 34"/>
          <p:cNvGraphicFramePr>
            <a:graphicFrameLocks noGrp="1"/>
          </p:cNvGraphicFramePr>
          <p:nvPr/>
        </p:nvGraphicFramePr>
        <p:xfrm>
          <a:off x="5674344" y="2612022"/>
          <a:ext cx="11290331" cy="7351490"/>
        </p:xfrm>
        <a:graphic>
          <a:graphicData uri="http://schemas.openxmlformats.org/drawingml/2006/table">
            <a:tbl>
              <a:tblPr/>
              <a:tblGrid>
                <a:gridCol w="2258066">
                  <a:extLst>
                    <a:ext uri="{9D8B030D-6E8A-4147-A177-3AD203B41FA5}">
                      <a16:colId xmlns:a16="http://schemas.microsoft.com/office/drawing/2014/main" val="20000"/>
                    </a:ext>
                  </a:extLst>
                </a:gridCol>
                <a:gridCol w="2258066">
                  <a:extLst>
                    <a:ext uri="{9D8B030D-6E8A-4147-A177-3AD203B41FA5}">
                      <a16:colId xmlns:a16="http://schemas.microsoft.com/office/drawing/2014/main" val="20001"/>
                    </a:ext>
                  </a:extLst>
                </a:gridCol>
                <a:gridCol w="2258066">
                  <a:extLst>
                    <a:ext uri="{9D8B030D-6E8A-4147-A177-3AD203B41FA5}">
                      <a16:colId xmlns:a16="http://schemas.microsoft.com/office/drawing/2014/main" val="20002"/>
                    </a:ext>
                  </a:extLst>
                </a:gridCol>
                <a:gridCol w="2258066">
                  <a:extLst>
                    <a:ext uri="{9D8B030D-6E8A-4147-A177-3AD203B41FA5}">
                      <a16:colId xmlns:a16="http://schemas.microsoft.com/office/drawing/2014/main" val="20003"/>
                    </a:ext>
                  </a:extLst>
                </a:gridCol>
                <a:gridCol w="2258066">
                  <a:extLst>
                    <a:ext uri="{9D8B030D-6E8A-4147-A177-3AD203B41FA5}">
                      <a16:colId xmlns:a16="http://schemas.microsoft.com/office/drawing/2014/main" val="20004"/>
                    </a:ext>
                  </a:extLst>
                </a:gridCol>
              </a:tblGrid>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1"/>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2"/>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3"/>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4"/>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5"/>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6"/>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7"/>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8"/>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9"/>
                  </a:ext>
                </a:extLst>
              </a:tr>
            </a:tbl>
          </a:graphicData>
        </a:graphic>
      </p:graphicFrame>
      <p:sp>
        <p:nvSpPr>
          <p:cNvPr id="35" name="TextBox 35"/>
          <p:cNvSpPr txBox="1"/>
          <p:nvPr/>
        </p:nvSpPr>
        <p:spPr>
          <a:xfrm>
            <a:off x="829113" y="246316"/>
            <a:ext cx="7700670" cy="536068"/>
          </a:xfrm>
          <a:prstGeom prst="rect">
            <a:avLst/>
          </a:prstGeom>
        </p:spPr>
        <p:txBody>
          <a:bodyPr lIns="0" tIns="0" rIns="0" bIns="0" rtlCol="0" anchor="t">
            <a:spAutoFit/>
          </a:bodyPr>
          <a:lstStyle/>
          <a:p>
            <a:pPr marL="0" lvl="0" indent="0" algn="l">
              <a:lnSpc>
                <a:spcPts val="3982"/>
              </a:lnSpc>
              <a:spcBef>
                <a:spcPct val="0"/>
              </a:spcBef>
            </a:pPr>
            <a:r>
              <a:rPr lang="en-US" sz="3555" b="1" spc="-106">
                <a:solidFill>
                  <a:srgbClr val="FF1495"/>
                </a:solidFill>
                <a:latin typeface="Poppins Bold"/>
                <a:ea typeface="Poppins Bold"/>
                <a:cs typeface="Poppins Bold"/>
                <a:sym typeface="Poppins Bold"/>
              </a:rPr>
              <a:t>6.8 Tracing an assembly language</a:t>
            </a:r>
          </a:p>
        </p:txBody>
      </p:sp>
      <p:sp>
        <p:nvSpPr>
          <p:cNvPr id="36" name="TextBox 36"/>
          <p:cNvSpPr txBox="1"/>
          <p:nvPr/>
        </p:nvSpPr>
        <p:spPr>
          <a:xfrm>
            <a:off x="513454" y="1397510"/>
            <a:ext cx="332866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Program</a:t>
            </a:r>
          </a:p>
        </p:txBody>
      </p:sp>
      <p:sp>
        <p:nvSpPr>
          <p:cNvPr id="37" name="TextBox 37"/>
          <p:cNvSpPr txBox="1"/>
          <p:nvPr/>
        </p:nvSpPr>
        <p:spPr>
          <a:xfrm>
            <a:off x="5674344" y="1289083"/>
            <a:ext cx="332866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Trace Table</a:t>
            </a:r>
          </a:p>
        </p:txBody>
      </p:sp>
      <p:sp>
        <p:nvSpPr>
          <p:cNvPr id="38" name="TextBox 38"/>
          <p:cNvSpPr txBox="1"/>
          <p:nvPr/>
        </p:nvSpPr>
        <p:spPr>
          <a:xfrm>
            <a:off x="2110995" y="2312487"/>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LDD 201</a:t>
            </a:r>
          </a:p>
        </p:txBody>
      </p:sp>
      <p:sp>
        <p:nvSpPr>
          <p:cNvPr id="39" name="TextBox 39"/>
          <p:cNvSpPr txBox="1"/>
          <p:nvPr/>
        </p:nvSpPr>
        <p:spPr>
          <a:xfrm>
            <a:off x="2128498" y="2884032"/>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INC ACC</a:t>
            </a:r>
          </a:p>
        </p:txBody>
      </p:sp>
      <p:sp>
        <p:nvSpPr>
          <p:cNvPr id="40" name="TextBox 40"/>
          <p:cNvSpPr txBox="1"/>
          <p:nvPr/>
        </p:nvSpPr>
        <p:spPr>
          <a:xfrm>
            <a:off x="2128498" y="3444529"/>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STO 202</a:t>
            </a:r>
          </a:p>
        </p:txBody>
      </p:sp>
      <p:sp>
        <p:nvSpPr>
          <p:cNvPr id="41" name="TextBox 41"/>
          <p:cNvSpPr txBox="1"/>
          <p:nvPr/>
        </p:nvSpPr>
        <p:spPr>
          <a:xfrm>
            <a:off x="2102243" y="5121415"/>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STO 201</a:t>
            </a:r>
          </a:p>
        </p:txBody>
      </p:sp>
      <p:sp>
        <p:nvSpPr>
          <p:cNvPr id="42" name="TextBox 42"/>
          <p:cNvSpPr txBox="1"/>
          <p:nvPr/>
        </p:nvSpPr>
        <p:spPr>
          <a:xfrm>
            <a:off x="2110995" y="6241350"/>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STO 201</a:t>
            </a:r>
          </a:p>
        </p:txBody>
      </p:sp>
      <p:sp>
        <p:nvSpPr>
          <p:cNvPr id="43" name="TextBox 43"/>
          <p:cNvSpPr txBox="1"/>
          <p:nvPr/>
        </p:nvSpPr>
        <p:spPr>
          <a:xfrm>
            <a:off x="2110995" y="6817048"/>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END</a:t>
            </a:r>
          </a:p>
        </p:txBody>
      </p:sp>
      <p:sp>
        <p:nvSpPr>
          <p:cNvPr id="44" name="TextBox 44"/>
          <p:cNvSpPr txBox="1"/>
          <p:nvPr/>
        </p:nvSpPr>
        <p:spPr>
          <a:xfrm>
            <a:off x="5674344" y="2076894"/>
            <a:ext cx="11584956"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Trace the content stored by the ACC and the memory location at each stage of the program.</a:t>
            </a:r>
          </a:p>
        </p:txBody>
      </p:sp>
      <p:sp>
        <p:nvSpPr>
          <p:cNvPr id="45" name="TextBox 45"/>
          <p:cNvSpPr txBox="1"/>
          <p:nvPr/>
        </p:nvSpPr>
        <p:spPr>
          <a:xfrm>
            <a:off x="2146002" y="4001480"/>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LDI 203</a:t>
            </a:r>
          </a:p>
        </p:txBody>
      </p:sp>
      <p:sp>
        <p:nvSpPr>
          <p:cNvPr id="46" name="TextBox 46"/>
          <p:cNvSpPr txBox="1"/>
          <p:nvPr/>
        </p:nvSpPr>
        <p:spPr>
          <a:xfrm>
            <a:off x="2128498" y="4564464"/>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DEC ACC</a:t>
            </a:r>
          </a:p>
        </p:txBody>
      </p:sp>
      <p:sp>
        <p:nvSpPr>
          <p:cNvPr id="47" name="TextBox 47"/>
          <p:cNvSpPr txBox="1"/>
          <p:nvPr/>
        </p:nvSpPr>
        <p:spPr>
          <a:xfrm>
            <a:off x="2102243" y="5663108"/>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ADD 204</a:t>
            </a:r>
          </a:p>
        </p:txBody>
      </p:sp>
      <p:grpSp>
        <p:nvGrpSpPr>
          <p:cNvPr id="48" name="Group 48"/>
          <p:cNvGrpSpPr/>
          <p:nvPr/>
        </p:nvGrpSpPr>
        <p:grpSpPr>
          <a:xfrm>
            <a:off x="1493960" y="7946109"/>
            <a:ext cx="2847198" cy="486689"/>
            <a:chOff x="0" y="0"/>
            <a:chExt cx="1161278" cy="198504"/>
          </a:xfrm>
        </p:grpSpPr>
        <p:sp>
          <p:nvSpPr>
            <p:cNvPr id="49" name="Freeform 49"/>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50" name="TextBox 50"/>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51" name="Group 51"/>
          <p:cNvGrpSpPr/>
          <p:nvPr/>
        </p:nvGrpSpPr>
        <p:grpSpPr>
          <a:xfrm>
            <a:off x="1511464" y="8470898"/>
            <a:ext cx="2847198" cy="486689"/>
            <a:chOff x="0" y="0"/>
            <a:chExt cx="1161278" cy="198504"/>
          </a:xfrm>
        </p:grpSpPr>
        <p:sp>
          <p:nvSpPr>
            <p:cNvPr id="52" name="Freeform 52"/>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53" name="TextBox 53"/>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54" name="Group 54"/>
          <p:cNvGrpSpPr/>
          <p:nvPr/>
        </p:nvGrpSpPr>
        <p:grpSpPr>
          <a:xfrm>
            <a:off x="1511464" y="9033786"/>
            <a:ext cx="2847198" cy="486689"/>
            <a:chOff x="0" y="0"/>
            <a:chExt cx="1161278" cy="198504"/>
          </a:xfrm>
        </p:grpSpPr>
        <p:sp>
          <p:nvSpPr>
            <p:cNvPr id="55" name="Freeform 55"/>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56" name="TextBox 56"/>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57" name="Group 57"/>
          <p:cNvGrpSpPr/>
          <p:nvPr/>
        </p:nvGrpSpPr>
        <p:grpSpPr>
          <a:xfrm>
            <a:off x="1511464" y="9577625"/>
            <a:ext cx="2847198" cy="486689"/>
            <a:chOff x="0" y="0"/>
            <a:chExt cx="1161278" cy="198504"/>
          </a:xfrm>
        </p:grpSpPr>
        <p:sp>
          <p:nvSpPr>
            <p:cNvPr id="58" name="Freeform 58"/>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59" name="TextBox 59"/>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sp>
        <p:nvSpPr>
          <p:cNvPr id="60" name="TextBox 60"/>
          <p:cNvSpPr txBox="1"/>
          <p:nvPr/>
        </p:nvSpPr>
        <p:spPr>
          <a:xfrm>
            <a:off x="829113" y="2317941"/>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100</a:t>
            </a:r>
          </a:p>
        </p:txBody>
      </p:sp>
      <p:sp>
        <p:nvSpPr>
          <p:cNvPr id="61" name="TextBox 61"/>
          <p:cNvSpPr txBox="1"/>
          <p:nvPr/>
        </p:nvSpPr>
        <p:spPr>
          <a:xfrm>
            <a:off x="829113" y="2867127"/>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101</a:t>
            </a:r>
          </a:p>
        </p:txBody>
      </p:sp>
      <p:sp>
        <p:nvSpPr>
          <p:cNvPr id="62" name="TextBox 62"/>
          <p:cNvSpPr txBox="1"/>
          <p:nvPr/>
        </p:nvSpPr>
        <p:spPr>
          <a:xfrm>
            <a:off x="829113" y="3444529"/>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102</a:t>
            </a:r>
          </a:p>
        </p:txBody>
      </p:sp>
      <p:sp>
        <p:nvSpPr>
          <p:cNvPr id="63" name="TextBox 63"/>
          <p:cNvSpPr txBox="1"/>
          <p:nvPr/>
        </p:nvSpPr>
        <p:spPr>
          <a:xfrm>
            <a:off x="829113" y="3993714"/>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103</a:t>
            </a:r>
          </a:p>
        </p:txBody>
      </p:sp>
      <p:sp>
        <p:nvSpPr>
          <p:cNvPr id="64" name="TextBox 64"/>
          <p:cNvSpPr txBox="1"/>
          <p:nvPr/>
        </p:nvSpPr>
        <p:spPr>
          <a:xfrm>
            <a:off x="829113" y="4544564"/>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104</a:t>
            </a:r>
          </a:p>
        </p:txBody>
      </p:sp>
      <p:sp>
        <p:nvSpPr>
          <p:cNvPr id="65" name="TextBox 65"/>
          <p:cNvSpPr txBox="1"/>
          <p:nvPr/>
        </p:nvSpPr>
        <p:spPr>
          <a:xfrm>
            <a:off x="829113" y="5093749"/>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105</a:t>
            </a:r>
          </a:p>
        </p:txBody>
      </p:sp>
      <p:sp>
        <p:nvSpPr>
          <p:cNvPr id="66" name="TextBox 66"/>
          <p:cNvSpPr txBox="1"/>
          <p:nvPr/>
        </p:nvSpPr>
        <p:spPr>
          <a:xfrm>
            <a:off x="829113" y="5663108"/>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106</a:t>
            </a:r>
          </a:p>
        </p:txBody>
      </p:sp>
      <p:sp>
        <p:nvSpPr>
          <p:cNvPr id="67" name="TextBox 67"/>
          <p:cNvSpPr txBox="1"/>
          <p:nvPr/>
        </p:nvSpPr>
        <p:spPr>
          <a:xfrm>
            <a:off x="829113" y="6790255"/>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108</a:t>
            </a:r>
          </a:p>
        </p:txBody>
      </p:sp>
      <p:sp>
        <p:nvSpPr>
          <p:cNvPr id="68" name="TextBox 68"/>
          <p:cNvSpPr txBox="1"/>
          <p:nvPr/>
        </p:nvSpPr>
        <p:spPr>
          <a:xfrm>
            <a:off x="829113" y="6210830"/>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107</a:t>
            </a:r>
          </a:p>
        </p:txBody>
      </p:sp>
      <p:sp>
        <p:nvSpPr>
          <p:cNvPr id="69" name="TextBox 69"/>
          <p:cNvSpPr txBox="1"/>
          <p:nvPr/>
        </p:nvSpPr>
        <p:spPr>
          <a:xfrm>
            <a:off x="829113" y="7975941"/>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201</a:t>
            </a:r>
          </a:p>
        </p:txBody>
      </p:sp>
      <p:sp>
        <p:nvSpPr>
          <p:cNvPr id="70" name="TextBox 70"/>
          <p:cNvSpPr txBox="1"/>
          <p:nvPr/>
        </p:nvSpPr>
        <p:spPr>
          <a:xfrm>
            <a:off x="829113" y="8500729"/>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202</a:t>
            </a:r>
          </a:p>
        </p:txBody>
      </p:sp>
      <p:sp>
        <p:nvSpPr>
          <p:cNvPr id="71" name="TextBox 71"/>
          <p:cNvSpPr txBox="1"/>
          <p:nvPr/>
        </p:nvSpPr>
        <p:spPr>
          <a:xfrm>
            <a:off x="829113" y="9044787"/>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203</a:t>
            </a:r>
          </a:p>
        </p:txBody>
      </p:sp>
      <p:sp>
        <p:nvSpPr>
          <p:cNvPr id="72" name="TextBox 72"/>
          <p:cNvSpPr txBox="1"/>
          <p:nvPr/>
        </p:nvSpPr>
        <p:spPr>
          <a:xfrm>
            <a:off x="829113" y="9586113"/>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204</a:t>
            </a:r>
          </a:p>
        </p:txBody>
      </p:sp>
      <p:sp>
        <p:nvSpPr>
          <p:cNvPr id="73" name="TextBox 73"/>
          <p:cNvSpPr txBox="1"/>
          <p:nvPr/>
        </p:nvSpPr>
        <p:spPr>
          <a:xfrm>
            <a:off x="2128498" y="7974684"/>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10</a:t>
            </a:r>
          </a:p>
        </p:txBody>
      </p:sp>
      <p:sp>
        <p:nvSpPr>
          <p:cNvPr id="74" name="TextBox 74"/>
          <p:cNvSpPr txBox="1"/>
          <p:nvPr/>
        </p:nvSpPr>
        <p:spPr>
          <a:xfrm>
            <a:off x="2110995" y="8515990"/>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0</a:t>
            </a:r>
          </a:p>
        </p:txBody>
      </p:sp>
      <p:sp>
        <p:nvSpPr>
          <p:cNvPr id="75" name="TextBox 75"/>
          <p:cNvSpPr txBox="1"/>
          <p:nvPr/>
        </p:nvSpPr>
        <p:spPr>
          <a:xfrm>
            <a:off x="2102243" y="9062361"/>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204</a:t>
            </a:r>
          </a:p>
        </p:txBody>
      </p:sp>
      <p:sp>
        <p:nvSpPr>
          <p:cNvPr id="76" name="TextBox 76"/>
          <p:cNvSpPr txBox="1"/>
          <p:nvPr/>
        </p:nvSpPr>
        <p:spPr>
          <a:xfrm>
            <a:off x="2110995" y="9622717"/>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5</a:t>
            </a:r>
          </a:p>
        </p:txBody>
      </p:sp>
      <p:sp>
        <p:nvSpPr>
          <p:cNvPr id="77" name="Freeform 77"/>
          <p:cNvSpPr/>
          <p:nvPr/>
        </p:nvSpPr>
        <p:spPr>
          <a:xfrm rot="-4265465">
            <a:off x="2461033" y="7537351"/>
            <a:ext cx="608300" cy="150767"/>
          </a:xfrm>
          <a:custGeom>
            <a:avLst/>
            <a:gdLst/>
            <a:ahLst/>
            <a:cxnLst/>
            <a:rect l="l" t="t" r="r" b="b"/>
            <a:pathLst>
              <a:path w="608300" h="150767">
                <a:moveTo>
                  <a:pt x="0" y="0"/>
                </a:moveTo>
                <a:lnTo>
                  <a:pt x="608300" y="0"/>
                </a:lnTo>
                <a:lnTo>
                  <a:pt x="608300" y="150767"/>
                </a:lnTo>
                <a:lnTo>
                  <a:pt x="0" y="15076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78" name="TextBox 78"/>
          <p:cNvSpPr txBox="1"/>
          <p:nvPr/>
        </p:nvSpPr>
        <p:spPr>
          <a:xfrm>
            <a:off x="5867466" y="2668766"/>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Accumulator</a:t>
            </a:r>
          </a:p>
        </p:txBody>
      </p:sp>
      <p:sp>
        <p:nvSpPr>
          <p:cNvPr id="79" name="TextBox 79"/>
          <p:cNvSpPr txBox="1"/>
          <p:nvPr/>
        </p:nvSpPr>
        <p:spPr>
          <a:xfrm>
            <a:off x="8187107" y="2693360"/>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201</a:t>
            </a:r>
          </a:p>
        </p:txBody>
      </p:sp>
      <p:sp>
        <p:nvSpPr>
          <p:cNvPr id="80" name="TextBox 80"/>
          <p:cNvSpPr txBox="1"/>
          <p:nvPr/>
        </p:nvSpPr>
        <p:spPr>
          <a:xfrm>
            <a:off x="10533917" y="2708620"/>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202</a:t>
            </a:r>
          </a:p>
        </p:txBody>
      </p:sp>
      <p:sp>
        <p:nvSpPr>
          <p:cNvPr id="81" name="TextBox 81"/>
          <p:cNvSpPr txBox="1"/>
          <p:nvPr/>
        </p:nvSpPr>
        <p:spPr>
          <a:xfrm>
            <a:off x="12853558" y="2693360"/>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203</a:t>
            </a:r>
          </a:p>
        </p:txBody>
      </p:sp>
      <p:sp>
        <p:nvSpPr>
          <p:cNvPr id="82" name="TextBox 82"/>
          <p:cNvSpPr txBox="1"/>
          <p:nvPr/>
        </p:nvSpPr>
        <p:spPr>
          <a:xfrm>
            <a:off x="15173200" y="2693360"/>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204</a:t>
            </a:r>
          </a:p>
        </p:txBody>
      </p:sp>
      <p:sp>
        <p:nvSpPr>
          <p:cNvPr id="83" name="TextBox 83"/>
          <p:cNvSpPr txBox="1"/>
          <p:nvPr/>
        </p:nvSpPr>
        <p:spPr>
          <a:xfrm>
            <a:off x="5853882" y="4182347"/>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10</a:t>
            </a:r>
          </a:p>
        </p:txBody>
      </p:sp>
      <p:sp>
        <p:nvSpPr>
          <p:cNvPr id="84" name="TextBox 84"/>
          <p:cNvSpPr txBox="1"/>
          <p:nvPr/>
        </p:nvSpPr>
        <p:spPr>
          <a:xfrm>
            <a:off x="5853882" y="498197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11</a:t>
            </a:r>
          </a:p>
        </p:txBody>
      </p:sp>
      <p:sp>
        <p:nvSpPr>
          <p:cNvPr id="85" name="TextBox 85"/>
          <p:cNvSpPr txBox="1"/>
          <p:nvPr/>
        </p:nvSpPr>
        <p:spPr>
          <a:xfrm>
            <a:off x="10520333" y="5719796"/>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11</a:t>
            </a:r>
          </a:p>
        </p:txBody>
      </p:sp>
      <p:sp>
        <p:nvSpPr>
          <p:cNvPr id="86" name="TextBox 86"/>
          <p:cNvSpPr txBox="1"/>
          <p:nvPr/>
        </p:nvSpPr>
        <p:spPr>
          <a:xfrm>
            <a:off x="5853882" y="6504833"/>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5</a:t>
            </a:r>
          </a:p>
        </p:txBody>
      </p:sp>
      <p:sp>
        <p:nvSpPr>
          <p:cNvPr id="87" name="TextBox 87"/>
          <p:cNvSpPr txBox="1"/>
          <p:nvPr/>
        </p:nvSpPr>
        <p:spPr>
          <a:xfrm>
            <a:off x="5853882" y="7227133"/>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4</a:t>
            </a:r>
          </a:p>
        </p:txBody>
      </p:sp>
      <p:sp>
        <p:nvSpPr>
          <p:cNvPr id="88" name="TextBox 88"/>
          <p:cNvSpPr txBox="1"/>
          <p:nvPr/>
        </p:nvSpPr>
        <p:spPr>
          <a:xfrm>
            <a:off x="8167669"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10</a:t>
            </a:r>
          </a:p>
        </p:txBody>
      </p:sp>
      <p:sp>
        <p:nvSpPr>
          <p:cNvPr id="89" name="TextBox 89"/>
          <p:cNvSpPr txBox="1"/>
          <p:nvPr/>
        </p:nvSpPr>
        <p:spPr>
          <a:xfrm>
            <a:off x="10457717"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0</a:t>
            </a:r>
          </a:p>
        </p:txBody>
      </p:sp>
      <p:sp>
        <p:nvSpPr>
          <p:cNvPr id="90" name="TextBox 90"/>
          <p:cNvSpPr txBox="1"/>
          <p:nvPr/>
        </p:nvSpPr>
        <p:spPr>
          <a:xfrm>
            <a:off x="12882133"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204</a:t>
            </a:r>
          </a:p>
        </p:txBody>
      </p:sp>
      <p:sp>
        <p:nvSpPr>
          <p:cNvPr id="91" name="TextBox 91"/>
          <p:cNvSpPr txBox="1"/>
          <p:nvPr/>
        </p:nvSpPr>
        <p:spPr>
          <a:xfrm>
            <a:off x="15173200"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5</a:t>
            </a:r>
          </a:p>
        </p:txBody>
      </p:sp>
      <p:sp>
        <p:nvSpPr>
          <p:cNvPr id="92" name="TextBox 92"/>
          <p:cNvSpPr txBox="1"/>
          <p:nvPr/>
        </p:nvSpPr>
        <p:spPr>
          <a:xfrm>
            <a:off x="5867466"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0</a:t>
            </a:r>
          </a:p>
        </p:txBody>
      </p:sp>
    </p:spTree>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1476456" y="2288109"/>
            <a:ext cx="2847198" cy="486689"/>
            <a:chOff x="0" y="0"/>
            <a:chExt cx="1161278" cy="198504"/>
          </a:xfrm>
        </p:grpSpPr>
        <p:sp>
          <p:nvSpPr>
            <p:cNvPr id="8" name="Freeform 8"/>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9" name="TextBox 9"/>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1493960" y="2859655"/>
            <a:ext cx="2829694" cy="486689"/>
            <a:chOff x="0" y="0"/>
            <a:chExt cx="1154138" cy="198504"/>
          </a:xfrm>
        </p:grpSpPr>
        <p:sp>
          <p:nvSpPr>
            <p:cNvPr id="11" name="Freeform 11"/>
            <p:cNvSpPr/>
            <p:nvPr/>
          </p:nvSpPr>
          <p:spPr>
            <a:xfrm>
              <a:off x="0" y="0"/>
              <a:ext cx="1154138" cy="198504"/>
            </a:xfrm>
            <a:custGeom>
              <a:avLst/>
              <a:gdLst/>
              <a:ahLst/>
              <a:cxnLst/>
              <a:rect l="l" t="t" r="r" b="b"/>
              <a:pathLst>
                <a:path w="1154138" h="198504">
                  <a:moveTo>
                    <a:pt x="99252" y="0"/>
                  </a:moveTo>
                  <a:lnTo>
                    <a:pt x="1054886" y="0"/>
                  </a:lnTo>
                  <a:cubicBezTo>
                    <a:pt x="1081210" y="0"/>
                    <a:pt x="1106455" y="10457"/>
                    <a:pt x="1125068" y="29070"/>
                  </a:cubicBezTo>
                  <a:cubicBezTo>
                    <a:pt x="1143682" y="47684"/>
                    <a:pt x="1154138" y="72929"/>
                    <a:pt x="1154138" y="99252"/>
                  </a:cubicBezTo>
                  <a:lnTo>
                    <a:pt x="1154138" y="99252"/>
                  </a:lnTo>
                  <a:cubicBezTo>
                    <a:pt x="1154138" y="154067"/>
                    <a:pt x="1109702" y="198504"/>
                    <a:pt x="105488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2" name="TextBox 12"/>
            <p:cNvSpPr txBox="1"/>
            <p:nvPr/>
          </p:nvSpPr>
          <p:spPr>
            <a:xfrm>
              <a:off x="0" y="-28575"/>
              <a:ext cx="1154138" cy="227079"/>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1493960" y="3420152"/>
            <a:ext cx="2829694" cy="486689"/>
            <a:chOff x="0" y="0"/>
            <a:chExt cx="1154138" cy="198504"/>
          </a:xfrm>
        </p:grpSpPr>
        <p:sp>
          <p:nvSpPr>
            <p:cNvPr id="14" name="Freeform 14"/>
            <p:cNvSpPr/>
            <p:nvPr/>
          </p:nvSpPr>
          <p:spPr>
            <a:xfrm>
              <a:off x="0" y="0"/>
              <a:ext cx="1154138" cy="198504"/>
            </a:xfrm>
            <a:custGeom>
              <a:avLst/>
              <a:gdLst/>
              <a:ahLst/>
              <a:cxnLst/>
              <a:rect l="l" t="t" r="r" b="b"/>
              <a:pathLst>
                <a:path w="1154138" h="198504">
                  <a:moveTo>
                    <a:pt x="99252" y="0"/>
                  </a:moveTo>
                  <a:lnTo>
                    <a:pt x="1054886" y="0"/>
                  </a:lnTo>
                  <a:cubicBezTo>
                    <a:pt x="1081210" y="0"/>
                    <a:pt x="1106455" y="10457"/>
                    <a:pt x="1125068" y="29070"/>
                  </a:cubicBezTo>
                  <a:cubicBezTo>
                    <a:pt x="1143682" y="47684"/>
                    <a:pt x="1154138" y="72929"/>
                    <a:pt x="1154138" y="99252"/>
                  </a:cubicBezTo>
                  <a:lnTo>
                    <a:pt x="1154138" y="99252"/>
                  </a:lnTo>
                  <a:cubicBezTo>
                    <a:pt x="1154138" y="154067"/>
                    <a:pt x="1109702" y="198504"/>
                    <a:pt x="105488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5" name="TextBox 15"/>
            <p:cNvSpPr txBox="1"/>
            <p:nvPr/>
          </p:nvSpPr>
          <p:spPr>
            <a:xfrm>
              <a:off x="0" y="-28575"/>
              <a:ext cx="1154138" cy="227079"/>
            </a:xfrm>
            <a:prstGeom prst="rect">
              <a:avLst/>
            </a:prstGeom>
          </p:spPr>
          <p:txBody>
            <a:bodyPr lIns="50800" tIns="50800" rIns="50800" bIns="50800" rtlCol="0" anchor="ctr"/>
            <a:lstStyle/>
            <a:p>
              <a:pPr algn="ctr">
                <a:lnSpc>
                  <a:spcPts val="2595"/>
                </a:lnSpc>
              </a:pPr>
              <a:endParaRPr/>
            </a:p>
          </p:txBody>
        </p:sp>
      </p:grpSp>
      <p:grpSp>
        <p:nvGrpSpPr>
          <p:cNvPr id="16" name="Group 16"/>
          <p:cNvGrpSpPr/>
          <p:nvPr/>
        </p:nvGrpSpPr>
        <p:grpSpPr>
          <a:xfrm>
            <a:off x="1467704" y="5097038"/>
            <a:ext cx="2855950" cy="486689"/>
            <a:chOff x="0" y="0"/>
            <a:chExt cx="1164847" cy="198504"/>
          </a:xfrm>
        </p:grpSpPr>
        <p:sp>
          <p:nvSpPr>
            <p:cNvPr id="17" name="Freeform 17"/>
            <p:cNvSpPr/>
            <p:nvPr/>
          </p:nvSpPr>
          <p:spPr>
            <a:xfrm>
              <a:off x="0" y="0"/>
              <a:ext cx="1164847" cy="198504"/>
            </a:xfrm>
            <a:custGeom>
              <a:avLst/>
              <a:gdLst/>
              <a:ahLst/>
              <a:cxnLst/>
              <a:rect l="l" t="t" r="r" b="b"/>
              <a:pathLst>
                <a:path w="1164847" h="198504">
                  <a:moveTo>
                    <a:pt x="99252" y="0"/>
                  </a:moveTo>
                  <a:lnTo>
                    <a:pt x="1065595" y="0"/>
                  </a:lnTo>
                  <a:cubicBezTo>
                    <a:pt x="1091919" y="0"/>
                    <a:pt x="1117164" y="10457"/>
                    <a:pt x="1135777" y="29070"/>
                  </a:cubicBezTo>
                  <a:cubicBezTo>
                    <a:pt x="1154390" y="47684"/>
                    <a:pt x="1164847" y="72929"/>
                    <a:pt x="1164847" y="99252"/>
                  </a:cubicBezTo>
                  <a:lnTo>
                    <a:pt x="1164847" y="99252"/>
                  </a:lnTo>
                  <a:cubicBezTo>
                    <a:pt x="1164847" y="154067"/>
                    <a:pt x="1120411" y="198504"/>
                    <a:pt x="1065595"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FF1495"/>
            </a:solidFill>
          </p:spPr>
          <p:txBody>
            <a:bodyPr/>
            <a:lstStyle/>
            <a:p>
              <a:endParaRPr lang="en-PH"/>
            </a:p>
          </p:txBody>
        </p:sp>
        <p:sp>
          <p:nvSpPr>
            <p:cNvPr id="18" name="TextBox 18"/>
            <p:cNvSpPr txBox="1"/>
            <p:nvPr/>
          </p:nvSpPr>
          <p:spPr>
            <a:xfrm>
              <a:off x="0" y="-28575"/>
              <a:ext cx="1164847" cy="227079"/>
            </a:xfrm>
            <a:prstGeom prst="rect">
              <a:avLst/>
            </a:prstGeom>
          </p:spPr>
          <p:txBody>
            <a:bodyPr lIns="50800" tIns="50800" rIns="50800" bIns="50800" rtlCol="0" anchor="ctr"/>
            <a:lstStyle/>
            <a:p>
              <a:pPr algn="ctr">
                <a:lnSpc>
                  <a:spcPts val="2595"/>
                </a:lnSpc>
              </a:pPr>
              <a:endParaRPr/>
            </a:p>
          </p:txBody>
        </p:sp>
      </p:grpSp>
      <p:grpSp>
        <p:nvGrpSpPr>
          <p:cNvPr id="19" name="Group 19"/>
          <p:cNvGrpSpPr/>
          <p:nvPr/>
        </p:nvGrpSpPr>
        <p:grpSpPr>
          <a:xfrm>
            <a:off x="1476456" y="6216973"/>
            <a:ext cx="2847198" cy="486689"/>
            <a:chOff x="0" y="0"/>
            <a:chExt cx="1161278" cy="198504"/>
          </a:xfrm>
        </p:grpSpPr>
        <p:sp>
          <p:nvSpPr>
            <p:cNvPr id="20" name="Freeform 20"/>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21" name="TextBox 21"/>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22" name="Group 22"/>
          <p:cNvGrpSpPr/>
          <p:nvPr/>
        </p:nvGrpSpPr>
        <p:grpSpPr>
          <a:xfrm>
            <a:off x="1476456" y="6792671"/>
            <a:ext cx="2847198" cy="486689"/>
            <a:chOff x="0" y="0"/>
            <a:chExt cx="1161278" cy="198504"/>
          </a:xfrm>
        </p:grpSpPr>
        <p:sp>
          <p:nvSpPr>
            <p:cNvPr id="23" name="Freeform 23"/>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24" name="TextBox 24"/>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25" name="Group 25"/>
          <p:cNvGrpSpPr/>
          <p:nvPr/>
        </p:nvGrpSpPr>
        <p:grpSpPr>
          <a:xfrm>
            <a:off x="1511464" y="3977103"/>
            <a:ext cx="2812191" cy="486689"/>
            <a:chOff x="0" y="0"/>
            <a:chExt cx="1146999" cy="198504"/>
          </a:xfrm>
        </p:grpSpPr>
        <p:sp>
          <p:nvSpPr>
            <p:cNvPr id="26" name="Freeform 26"/>
            <p:cNvSpPr/>
            <p:nvPr/>
          </p:nvSpPr>
          <p:spPr>
            <a:xfrm>
              <a:off x="0" y="0"/>
              <a:ext cx="1146999" cy="198504"/>
            </a:xfrm>
            <a:custGeom>
              <a:avLst/>
              <a:gdLst/>
              <a:ahLst/>
              <a:cxnLst/>
              <a:rect l="l" t="t" r="r" b="b"/>
              <a:pathLst>
                <a:path w="1146999" h="198504">
                  <a:moveTo>
                    <a:pt x="99252" y="0"/>
                  </a:moveTo>
                  <a:lnTo>
                    <a:pt x="1047747" y="0"/>
                  </a:lnTo>
                  <a:cubicBezTo>
                    <a:pt x="1074070" y="0"/>
                    <a:pt x="1099316" y="10457"/>
                    <a:pt x="1117929" y="29070"/>
                  </a:cubicBezTo>
                  <a:cubicBezTo>
                    <a:pt x="1136542" y="47684"/>
                    <a:pt x="1146999" y="72929"/>
                    <a:pt x="1146999" y="99252"/>
                  </a:cubicBezTo>
                  <a:lnTo>
                    <a:pt x="1146999" y="99252"/>
                  </a:lnTo>
                  <a:cubicBezTo>
                    <a:pt x="1146999" y="154067"/>
                    <a:pt x="1102563" y="198504"/>
                    <a:pt x="1047747"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27" name="TextBox 27"/>
            <p:cNvSpPr txBox="1"/>
            <p:nvPr/>
          </p:nvSpPr>
          <p:spPr>
            <a:xfrm>
              <a:off x="0" y="-28575"/>
              <a:ext cx="1146999" cy="227079"/>
            </a:xfrm>
            <a:prstGeom prst="rect">
              <a:avLst/>
            </a:prstGeom>
          </p:spPr>
          <p:txBody>
            <a:bodyPr lIns="50800" tIns="50800" rIns="50800" bIns="50800" rtlCol="0" anchor="ctr"/>
            <a:lstStyle/>
            <a:p>
              <a:pPr algn="ctr">
                <a:lnSpc>
                  <a:spcPts val="2595"/>
                </a:lnSpc>
              </a:pPr>
              <a:endParaRPr/>
            </a:p>
          </p:txBody>
        </p:sp>
      </p:grpSp>
      <p:grpSp>
        <p:nvGrpSpPr>
          <p:cNvPr id="28" name="Group 28"/>
          <p:cNvGrpSpPr/>
          <p:nvPr/>
        </p:nvGrpSpPr>
        <p:grpSpPr>
          <a:xfrm>
            <a:off x="1493960" y="4540086"/>
            <a:ext cx="2829694" cy="486689"/>
            <a:chOff x="0" y="0"/>
            <a:chExt cx="1154138" cy="198504"/>
          </a:xfrm>
        </p:grpSpPr>
        <p:sp>
          <p:nvSpPr>
            <p:cNvPr id="29" name="Freeform 29"/>
            <p:cNvSpPr/>
            <p:nvPr/>
          </p:nvSpPr>
          <p:spPr>
            <a:xfrm>
              <a:off x="0" y="0"/>
              <a:ext cx="1154138" cy="198504"/>
            </a:xfrm>
            <a:custGeom>
              <a:avLst/>
              <a:gdLst/>
              <a:ahLst/>
              <a:cxnLst/>
              <a:rect l="l" t="t" r="r" b="b"/>
              <a:pathLst>
                <a:path w="1154138" h="198504">
                  <a:moveTo>
                    <a:pt x="99252" y="0"/>
                  </a:moveTo>
                  <a:lnTo>
                    <a:pt x="1054886" y="0"/>
                  </a:lnTo>
                  <a:cubicBezTo>
                    <a:pt x="1081210" y="0"/>
                    <a:pt x="1106455" y="10457"/>
                    <a:pt x="1125068" y="29070"/>
                  </a:cubicBezTo>
                  <a:cubicBezTo>
                    <a:pt x="1143682" y="47684"/>
                    <a:pt x="1154138" y="72929"/>
                    <a:pt x="1154138" y="99252"/>
                  </a:cubicBezTo>
                  <a:lnTo>
                    <a:pt x="1154138" y="99252"/>
                  </a:lnTo>
                  <a:cubicBezTo>
                    <a:pt x="1154138" y="154067"/>
                    <a:pt x="1109702" y="198504"/>
                    <a:pt x="105488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30" name="TextBox 30"/>
            <p:cNvSpPr txBox="1"/>
            <p:nvPr/>
          </p:nvSpPr>
          <p:spPr>
            <a:xfrm>
              <a:off x="0" y="-28575"/>
              <a:ext cx="1154138" cy="227079"/>
            </a:xfrm>
            <a:prstGeom prst="rect">
              <a:avLst/>
            </a:prstGeom>
          </p:spPr>
          <p:txBody>
            <a:bodyPr lIns="50800" tIns="50800" rIns="50800" bIns="50800" rtlCol="0" anchor="ctr"/>
            <a:lstStyle/>
            <a:p>
              <a:pPr algn="ctr">
                <a:lnSpc>
                  <a:spcPts val="2595"/>
                </a:lnSpc>
              </a:pPr>
              <a:endParaRPr/>
            </a:p>
          </p:txBody>
        </p:sp>
      </p:grpSp>
      <p:grpSp>
        <p:nvGrpSpPr>
          <p:cNvPr id="31" name="Group 31"/>
          <p:cNvGrpSpPr/>
          <p:nvPr/>
        </p:nvGrpSpPr>
        <p:grpSpPr>
          <a:xfrm>
            <a:off x="1467704" y="5638731"/>
            <a:ext cx="2855950" cy="486689"/>
            <a:chOff x="0" y="0"/>
            <a:chExt cx="1164847" cy="198504"/>
          </a:xfrm>
        </p:grpSpPr>
        <p:sp>
          <p:nvSpPr>
            <p:cNvPr id="32" name="Freeform 32"/>
            <p:cNvSpPr/>
            <p:nvPr/>
          </p:nvSpPr>
          <p:spPr>
            <a:xfrm>
              <a:off x="0" y="0"/>
              <a:ext cx="1164847" cy="198504"/>
            </a:xfrm>
            <a:custGeom>
              <a:avLst/>
              <a:gdLst/>
              <a:ahLst/>
              <a:cxnLst/>
              <a:rect l="l" t="t" r="r" b="b"/>
              <a:pathLst>
                <a:path w="1164847" h="198504">
                  <a:moveTo>
                    <a:pt x="99252" y="0"/>
                  </a:moveTo>
                  <a:lnTo>
                    <a:pt x="1065595" y="0"/>
                  </a:lnTo>
                  <a:cubicBezTo>
                    <a:pt x="1091919" y="0"/>
                    <a:pt x="1117164" y="10457"/>
                    <a:pt x="1135777" y="29070"/>
                  </a:cubicBezTo>
                  <a:cubicBezTo>
                    <a:pt x="1154390" y="47684"/>
                    <a:pt x="1164847" y="72929"/>
                    <a:pt x="1164847" y="99252"/>
                  </a:cubicBezTo>
                  <a:lnTo>
                    <a:pt x="1164847" y="99252"/>
                  </a:lnTo>
                  <a:cubicBezTo>
                    <a:pt x="1164847" y="154067"/>
                    <a:pt x="1120411" y="198504"/>
                    <a:pt x="1065595"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33" name="TextBox 33"/>
            <p:cNvSpPr txBox="1"/>
            <p:nvPr/>
          </p:nvSpPr>
          <p:spPr>
            <a:xfrm>
              <a:off x="0" y="-28575"/>
              <a:ext cx="1164847" cy="227079"/>
            </a:xfrm>
            <a:prstGeom prst="rect">
              <a:avLst/>
            </a:prstGeom>
          </p:spPr>
          <p:txBody>
            <a:bodyPr lIns="50800" tIns="50800" rIns="50800" bIns="50800" rtlCol="0" anchor="ctr"/>
            <a:lstStyle/>
            <a:p>
              <a:pPr algn="ctr">
                <a:lnSpc>
                  <a:spcPts val="2595"/>
                </a:lnSpc>
              </a:pPr>
              <a:endParaRPr/>
            </a:p>
          </p:txBody>
        </p:sp>
      </p:grpSp>
      <p:graphicFrame>
        <p:nvGraphicFramePr>
          <p:cNvPr id="34" name="Table 34"/>
          <p:cNvGraphicFramePr>
            <a:graphicFrameLocks noGrp="1"/>
          </p:cNvGraphicFramePr>
          <p:nvPr/>
        </p:nvGraphicFramePr>
        <p:xfrm>
          <a:off x="5674344" y="2612022"/>
          <a:ext cx="11290331" cy="7351490"/>
        </p:xfrm>
        <a:graphic>
          <a:graphicData uri="http://schemas.openxmlformats.org/drawingml/2006/table">
            <a:tbl>
              <a:tblPr/>
              <a:tblGrid>
                <a:gridCol w="2258066">
                  <a:extLst>
                    <a:ext uri="{9D8B030D-6E8A-4147-A177-3AD203B41FA5}">
                      <a16:colId xmlns:a16="http://schemas.microsoft.com/office/drawing/2014/main" val="20000"/>
                    </a:ext>
                  </a:extLst>
                </a:gridCol>
                <a:gridCol w="2258066">
                  <a:extLst>
                    <a:ext uri="{9D8B030D-6E8A-4147-A177-3AD203B41FA5}">
                      <a16:colId xmlns:a16="http://schemas.microsoft.com/office/drawing/2014/main" val="20001"/>
                    </a:ext>
                  </a:extLst>
                </a:gridCol>
                <a:gridCol w="2258066">
                  <a:extLst>
                    <a:ext uri="{9D8B030D-6E8A-4147-A177-3AD203B41FA5}">
                      <a16:colId xmlns:a16="http://schemas.microsoft.com/office/drawing/2014/main" val="20002"/>
                    </a:ext>
                  </a:extLst>
                </a:gridCol>
                <a:gridCol w="2258066">
                  <a:extLst>
                    <a:ext uri="{9D8B030D-6E8A-4147-A177-3AD203B41FA5}">
                      <a16:colId xmlns:a16="http://schemas.microsoft.com/office/drawing/2014/main" val="20003"/>
                    </a:ext>
                  </a:extLst>
                </a:gridCol>
                <a:gridCol w="2258066">
                  <a:extLst>
                    <a:ext uri="{9D8B030D-6E8A-4147-A177-3AD203B41FA5}">
                      <a16:colId xmlns:a16="http://schemas.microsoft.com/office/drawing/2014/main" val="20004"/>
                    </a:ext>
                  </a:extLst>
                </a:gridCol>
              </a:tblGrid>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1"/>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2"/>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3"/>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4"/>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5"/>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6"/>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7"/>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8"/>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9"/>
                  </a:ext>
                </a:extLst>
              </a:tr>
            </a:tbl>
          </a:graphicData>
        </a:graphic>
      </p:graphicFrame>
      <p:sp>
        <p:nvSpPr>
          <p:cNvPr id="35" name="TextBox 35"/>
          <p:cNvSpPr txBox="1"/>
          <p:nvPr/>
        </p:nvSpPr>
        <p:spPr>
          <a:xfrm>
            <a:off x="829113" y="246316"/>
            <a:ext cx="7700670" cy="536068"/>
          </a:xfrm>
          <a:prstGeom prst="rect">
            <a:avLst/>
          </a:prstGeom>
        </p:spPr>
        <p:txBody>
          <a:bodyPr lIns="0" tIns="0" rIns="0" bIns="0" rtlCol="0" anchor="t">
            <a:spAutoFit/>
          </a:bodyPr>
          <a:lstStyle/>
          <a:p>
            <a:pPr marL="0" lvl="0" indent="0" algn="l">
              <a:lnSpc>
                <a:spcPts val="3982"/>
              </a:lnSpc>
              <a:spcBef>
                <a:spcPct val="0"/>
              </a:spcBef>
            </a:pPr>
            <a:r>
              <a:rPr lang="en-US" sz="3555" b="1" spc="-106">
                <a:solidFill>
                  <a:srgbClr val="FF1495"/>
                </a:solidFill>
                <a:latin typeface="Poppins Bold"/>
                <a:ea typeface="Poppins Bold"/>
                <a:cs typeface="Poppins Bold"/>
                <a:sym typeface="Poppins Bold"/>
              </a:rPr>
              <a:t>6.8 Tracing an assembly language</a:t>
            </a:r>
          </a:p>
        </p:txBody>
      </p:sp>
      <p:sp>
        <p:nvSpPr>
          <p:cNvPr id="36" name="TextBox 36"/>
          <p:cNvSpPr txBox="1"/>
          <p:nvPr/>
        </p:nvSpPr>
        <p:spPr>
          <a:xfrm>
            <a:off x="513454" y="1397510"/>
            <a:ext cx="332866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Program</a:t>
            </a:r>
          </a:p>
        </p:txBody>
      </p:sp>
      <p:sp>
        <p:nvSpPr>
          <p:cNvPr id="37" name="TextBox 37"/>
          <p:cNvSpPr txBox="1"/>
          <p:nvPr/>
        </p:nvSpPr>
        <p:spPr>
          <a:xfrm>
            <a:off x="5674344" y="1289083"/>
            <a:ext cx="332866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Trace Table</a:t>
            </a:r>
          </a:p>
        </p:txBody>
      </p:sp>
      <p:sp>
        <p:nvSpPr>
          <p:cNvPr id="38" name="TextBox 38"/>
          <p:cNvSpPr txBox="1"/>
          <p:nvPr/>
        </p:nvSpPr>
        <p:spPr>
          <a:xfrm>
            <a:off x="2110995" y="2312487"/>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LDD 201</a:t>
            </a:r>
          </a:p>
        </p:txBody>
      </p:sp>
      <p:sp>
        <p:nvSpPr>
          <p:cNvPr id="39" name="TextBox 39"/>
          <p:cNvSpPr txBox="1"/>
          <p:nvPr/>
        </p:nvSpPr>
        <p:spPr>
          <a:xfrm>
            <a:off x="2128498" y="2884032"/>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INC ACC</a:t>
            </a:r>
          </a:p>
        </p:txBody>
      </p:sp>
      <p:sp>
        <p:nvSpPr>
          <p:cNvPr id="40" name="TextBox 40"/>
          <p:cNvSpPr txBox="1"/>
          <p:nvPr/>
        </p:nvSpPr>
        <p:spPr>
          <a:xfrm>
            <a:off x="2128498" y="3444529"/>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STO 202</a:t>
            </a:r>
          </a:p>
        </p:txBody>
      </p:sp>
      <p:sp>
        <p:nvSpPr>
          <p:cNvPr id="41" name="TextBox 41"/>
          <p:cNvSpPr txBox="1"/>
          <p:nvPr/>
        </p:nvSpPr>
        <p:spPr>
          <a:xfrm>
            <a:off x="2102243" y="5121415"/>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STO 201</a:t>
            </a:r>
          </a:p>
        </p:txBody>
      </p:sp>
      <p:sp>
        <p:nvSpPr>
          <p:cNvPr id="42" name="TextBox 42"/>
          <p:cNvSpPr txBox="1"/>
          <p:nvPr/>
        </p:nvSpPr>
        <p:spPr>
          <a:xfrm>
            <a:off x="2110995" y="6241350"/>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STO 201</a:t>
            </a:r>
          </a:p>
        </p:txBody>
      </p:sp>
      <p:sp>
        <p:nvSpPr>
          <p:cNvPr id="43" name="TextBox 43"/>
          <p:cNvSpPr txBox="1"/>
          <p:nvPr/>
        </p:nvSpPr>
        <p:spPr>
          <a:xfrm>
            <a:off x="2110995" y="6817048"/>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END</a:t>
            </a:r>
          </a:p>
        </p:txBody>
      </p:sp>
      <p:sp>
        <p:nvSpPr>
          <p:cNvPr id="44" name="TextBox 44"/>
          <p:cNvSpPr txBox="1"/>
          <p:nvPr/>
        </p:nvSpPr>
        <p:spPr>
          <a:xfrm>
            <a:off x="5674344" y="2076894"/>
            <a:ext cx="11584956"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Trace the content stored by the ACC and the memory location at each stage of the program.</a:t>
            </a:r>
          </a:p>
        </p:txBody>
      </p:sp>
      <p:sp>
        <p:nvSpPr>
          <p:cNvPr id="45" name="TextBox 45"/>
          <p:cNvSpPr txBox="1"/>
          <p:nvPr/>
        </p:nvSpPr>
        <p:spPr>
          <a:xfrm>
            <a:off x="2146002" y="4001480"/>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LDI 203</a:t>
            </a:r>
          </a:p>
        </p:txBody>
      </p:sp>
      <p:sp>
        <p:nvSpPr>
          <p:cNvPr id="46" name="TextBox 46"/>
          <p:cNvSpPr txBox="1"/>
          <p:nvPr/>
        </p:nvSpPr>
        <p:spPr>
          <a:xfrm>
            <a:off x="2128498" y="4564464"/>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DEC ACC</a:t>
            </a:r>
          </a:p>
        </p:txBody>
      </p:sp>
      <p:sp>
        <p:nvSpPr>
          <p:cNvPr id="47" name="TextBox 47"/>
          <p:cNvSpPr txBox="1"/>
          <p:nvPr/>
        </p:nvSpPr>
        <p:spPr>
          <a:xfrm>
            <a:off x="2102243" y="5663108"/>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ADD 204</a:t>
            </a:r>
          </a:p>
        </p:txBody>
      </p:sp>
      <p:grpSp>
        <p:nvGrpSpPr>
          <p:cNvPr id="48" name="Group 48"/>
          <p:cNvGrpSpPr/>
          <p:nvPr/>
        </p:nvGrpSpPr>
        <p:grpSpPr>
          <a:xfrm>
            <a:off x="1493960" y="7946109"/>
            <a:ext cx="2847198" cy="486689"/>
            <a:chOff x="0" y="0"/>
            <a:chExt cx="1161278" cy="198504"/>
          </a:xfrm>
        </p:grpSpPr>
        <p:sp>
          <p:nvSpPr>
            <p:cNvPr id="49" name="Freeform 49"/>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FF0099"/>
            </a:solidFill>
          </p:spPr>
          <p:txBody>
            <a:bodyPr/>
            <a:lstStyle/>
            <a:p>
              <a:endParaRPr lang="en-PH"/>
            </a:p>
          </p:txBody>
        </p:sp>
        <p:sp>
          <p:nvSpPr>
            <p:cNvPr id="50" name="TextBox 50"/>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51" name="Group 51"/>
          <p:cNvGrpSpPr/>
          <p:nvPr/>
        </p:nvGrpSpPr>
        <p:grpSpPr>
          <a:xfrm>
            <a:off x="1511464" y="8470898"/>
            <a:ext cx="2847198" cy="486689"/>
            <a:chOff x="0" y="0"/>
            <a:chExt cx="1161278" cy="198504"/>
          </a:xfrm>
        </p:grpSpPr>
        <p:sp>
          <p:nvSpPr>
            <p:cNvPr id="52" name="Freeform 52"/>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53" name="TextBox 53"/>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54" name="Group 54"/>
          <p:cNvGrpSpPr/>
          <p:nvPr/>
        </p:nvGrpSpPr>
        <p:grpSpPr>
          <a:xfrm>
            <a:off x="1511464" y="9033786"/>
            <a:ext cx="2847198" cy="486689"/>
            <a:chOff x="0" y="0"/>
            <a:chExt cx="1161278" cy="198504"/>
          </a:xfrm>
        </p:grpSpPr>
        <p:sp>
          <p:nvSpPr>
            <p:cNvPr id="55" name="Freeform 55"/>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56" name="TextBox 56"/>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57" name="Group 57"/>
          <p:cNvGrpSpPr/>
          <p:nvPr/>
        </p:nvGrpSpPr>
        <p:grpSpPr>
          <a:xfrm>
            <a:off x="1511464" y="9577625"/>
            <a:ext cx="2847198" cy="486689"/>
            <a:chOff x="0" y="0"/>
            <a:chExt cx="1161278" cy="198504"/>
          </a:xfrm>
        </p:grpSpPr>
        <p:sp>
          <p:nvSpPr>
            <p:cNvPr id="58" name="Freeform 58"/>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59" name="TextBox 59"/>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sp>
        <p:nvSpPr>
          <p:cNvPr id="60" name="TextBox 60"/>
          <p:cNvSpPr txBox="1"/>
          <p:nvPr/>
        </p:nvSpPr>
        <p:spPr>
          <a:xfrm>
            <a:off x="829113" y="2317941"/>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100</a:t>
            </a:r>
          </a:p>
        </p:txBody>
      </p:sp>
      <p:sp>
        <p:nvSpPr>
          <p:cNvPr id="61" name="TextBox 61"/>
          <p:cNvSpPr txBox="1"/>
          <p:nvPr/>
        </p:nvSpPr>
        <p:spPr>
          <a:xfrm>
            <a:off x="829113" y="2867127"/>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101</a:t>
            </a:r>
          </a:p>
        </p:txBody>
      </p:sp>
      <p:sp>
        <p:nvSpPr>
          <p:cNvPr id="62" name="TextBox 62"/>
          <p:cNvSpPr txBox="1"/>
          <p:nvPr/>
        </p:nvSpPr>
        <p:spPr>
          <a:xfrm>
            <a:off x="829113" y="3444529"/>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102</a:t>
            </a:r>
          </a:p>
        </p:txBody>
      </p:sp>
      <p:sp>
        <p:nvSpPr>
          <p:cNvPr id="63" name="TextBox 63"/>
          <p:cNvSpPr txBox="1"/>
          <p:nvPr/>
        </p:nvSpPr>
        <p:spPr>
          <a:xfrm>
            <a:off x="829113" y="3993714"/>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103</a:t>
            </a:r>
          </a:p>
        </p:txBody>
      </p:sp>
      <p:sp>
        <p:nvSpPr>
          <p:cNvPr id="64" name="TextBox 64"/>
          <p:cNvSpPr txBox="1"/>
          <p:nvPr/>
        </p:nvSpPr>
        <p:spPr>
          <a:xfrm>
            <a:off x="829113" y="4544564"/>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104</a:t>
            </a:r>
          </a:p>
        </p:txBody>
      </p:sp>
      <p:sp>
        <p:nvSpPr>
          <p:cNvPr id="65" name="TextBox 65"/>
          <p:cNvSpPr txBox="1"/>
          <p:nvPr/>
        </p:nvSpPr>
        <p:spPr>
          <a:xfrm>
            <a:off x="829113" y="5093749"/>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105</a:t>
            </a:r>
          </a:p>
        </p:txBody>
      </p:sp>
      <p:sp>
        <p:nvSpPr>
          <p:cNvPr id="66" name="TextBox 66"/>
          <p:cNvSpPr txBox="1"/>
          <p:nvPr/>
        </p:nvSpPr>
        <p:spPr>
          <a:xfrm>
            <a:off x="829113" y="5663108"/>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106</a:t>
            </a:r>
          </a:p>
        </p:txBody>
      </p:sp>
      <p:sp>
        <p:nvSpPr>
          <p:cNvPr id="67" name="TextBox 67"/>
          <p:cNvSpPr txBox="1"/>
          <p:nvPr/>
        </p:nvSpPr>
        <p:spPr>
          <a:xfrm>
            <a:off x="829113" y="6790255"/>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108</a:t>
            </a:r>
          </a:p>
        </p:txBody>
      </p:sp>
      <p:sp>
        <p:nvSpPr>
          <p:cNvPr id="68" name="TextBox 68"/>
          <p:cNvSpPr txBox="1"/>
          <p:nvPr/>
        </p:nvSpPr>
        <p:spPr>
          <a:xfrm>
            <a:off x="829113" y="6210830"/>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107</a:t>
            </a:r>
          </a:p>
        </p:txBody>
      </p:sp>
      <p:sp>
        <p:nvSpPr>
          <p:cNvPr id="69" name="TextBox 69"/>
          <p:cNvSpPr txBox="1"/>
          <p:nvPr/>
        </p:nvSpPr>
        <p:spPr>
          <a:xfrm>
            <a:off x="829113" y="7975941"/>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201</a:t>
            </a:r>
          </a:p>
        </p:txBody>
      </p:sp>
      <p:sp>
        <p:nvSpPr>
          <p:cNvPr id="70" name="TextBox 70"/>
          <p:cNvSpPr txBox="1"/>
          <p:nvPr/>
        </p:nvSpPr>
        <p:spPr>
          <a:xfrm>
            <a:off x="829113" y="8500729"/>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202</a:t>
            </a:r>
          </a:p>
        </p:txBody>
      </p:sp>
      <p:sp>
        <p:nvSpPr>
          <p:cNvPr id="71" name="TextBox 71"/>
          <p:cNvSpPr txBox="1"/>
          <p:nvPr/>
        </p:nvSpPr>
        <p:spPr>
          <a:xfrm>
            <a:off x="829113" y="9044787"/>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203</a:t>
            </a:r>
          </a:p>
        </p:txBody>
      </p:sp>
      <p:sp>
        <p:nvSpPr>
          <p:cNvPr id="72" name="TextBox 72"/>
          <p:cNvSpPr txBox="1"/>
          <p:nvPr/>
        </p:nvSpPr>
        <p:spPr>
          <a:xfrm>
            <a:off x="829113" y="9586113"/>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204</a:t>
            </a:r>
          </a:p>
        </p:txBody>
      </p:sp>
      <p:sp>
        <p:nvSpPr>
          <p:cNvPr id="73" name="TextBox 73"/>
          <p:cNvSpPr txBox="1"/>
          <p:nvPr/>
        </p:nvSpPr>
        <p:spPr>
          <a:xfrm>
            <a:off x="2128498" y="7974684"/>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4</a:t>
            </a:r>
          </a:p>
        </p:txBody>
      </p:sp>
      <p:sp>
        <p:nvSpPr>
          <p:cNvPr id="74" name="TextBox 74"/>
          <p:cNvSpPr txBox="1"/>
          <p:nvPr/>
        </p:nvSpPr>
        <p:spPr>
          <a:xfrm>
            <a:off x="2110995" y="8515990"/>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0</a:t>
            </a:r>
          </a:p>
        </p:txBody>
      </p:sp>
      <p:sp>
        <p:nvSpPr>
          <p:cNvPr id="75" name="TextBox 75"/>
          <p:cNvSpPr txBox="1"/>
          <p:nvPr/>
        </p:nvSpPr>
        <p:spPr>
          <a:xfrm>
            <a:off x="2102243" y="9062361"/>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204</a:t>
            </a:r>
          </a:p>
        </p:txBody>
      </p:sp>
      <p:sp>
        <p:nvSpPr>
          <p:cNvPr id="76" name="TextBox 76"/>
          <p:cNvSpPr txBox="1"/>
          <p:nvPr/>
        </p:nvSpPr>
        <p:spPr>
          <a:xfrm>
            <a:off x="2110995" y="9622717"/>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5</a:t>
            </a:r>
          </a:p>
        </p:txBody>
      </p:sp>
      <p:sp>
        <p:nvSpPr>
          <p:cNvPr id="77" name="Freeform 77"/>
          <p:cNvSpPr/>
          <p:nvPr/>
        </p:nvSpPr>
        <p:spPr>
          <a:xfrm rot="-4265465">
            <a:off x="2461033" y="7537351"/>
            <a:ext cx="608300" cy="150767"/>
          </a:xfrm>
          <a:custGeom>
            <a:avLst/>
            <a:gdLst/>
            <a:ahLst/>
            <a:cxnLst/>
            <a:rect l="l" t="t" r="r" b="b"/>
            <a:pathLst>
              <a:path w="608300" h="150767">
                <a:moveTo>
                  <a:pt x="0" y="0"/>
                </a:moveTo>
                <a:lnTo>
                  <a:pt x="608300" y="0"/>
                </a:lnTo>
                <a:lnTo>
                  <a:pt x="608300" y="150767"/>
                </a:lnTo>
                <a:lnTo>
                  <a:pt x="0" y="15076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78" name="TextBox 78"/>
          <p:cNvSpPr txBox="1"/>
          <p:nvPr/>
        </p:nvSpPr>
        <p:spPr>
          <a:xfrm>
            <a:off x="5867466" y="2668766"/>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Accumulator</a:t>
            </a:r>
          </a:p>
        </p:txBody>
      </p:sp>
      <p:sp>
        <p:nvSpPr>
          <p:cNvPr id="79" name="TextBox 79"/>
          <p:cNvSpPr txBox="1"/>
          <p:nvPr/>
        </p:nvSpPr>
        <p:spPr>
          <a:xfrm>
            <a:off x="8187107" y="2693360"/>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201</a:t>
            </a:r>
          </a:p>
        </p:txBody>
      </p:sp>
      <p:sp>
        <p:nvSpPr>
          <p:cNvPr id="80" name="TextBox 80"/>
          <p:cNvSpPr txBox="1"/>
          <p:nvPr/>
        </p:nvSpPr>
        <p:spPr>
          <a:xfrm>
            <a:off x="10533917" y="2708620"/>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202</a:t>
            </a:r>
          </a:p>
        </p:txBody>
      </p:sp>
      <p:sp>
        <p:nvSpPr>
          <p:cNvPr id="81" name="TextBox 81"/>
          <p:cNvSpPr txBox="1"/>
          <p:nvPr/>
        </p:nvSpPr>
        <p:spPr>
          <a:xfrm>
            <a:off x="12853558" y="2693360"/>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203</a:t>
            </a:r>
          </a:p>
        </p:txBody>
      </p:sp>
      <p:sp>
        <p:nvSpPr>
          <p:cNvPr id="82" name="TextBox 82"/>
          <p:cNvSpPr txBox="1"/>
          <p:nvPr/>
        </p:nvSpPr>
        <p:spPr>
          <a:xfrm>
            <a:off x="15173200" y="2693360"/>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204</a:t>
            </a:r>
          </a:p>
        </p:txBody>
      </p:sp>
      <p:sp>
        <p:nvSpPr>
          <p:cNvPr id="83" name="TextBox 83"/>
          <p:cNvSpPr txBox="1"/>
          <p:nvPr/>
        </p:nvSpPr>
        <p:spPr>
          <a:xfrm>
            <a:off x="5853882" y="4199634"/>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10</a:t>
            </a:r>
          </a:p>
        </p:txBody>
      </p:sp>
      <p:sp>
        <p:nvSpPr>
          <p:cNvPr id="84" name="TextBox 84"/>
          <p:cNvSpPr txBox="1"/>
          <p:nvPr/>
        </p:nvSpPr>
        <p:spPr>
          <a:xfrm>
            <a:off x="5853882" y="4999265"/>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11</a:t>
            </a:r>
          </a:p>
        </p:txBody>
      </p:sp>
      <p:sp>
        <p:nvSpPr>
          <p:cNvPr id="85" name="TextBox 85"/>
          <p:cNvSpPr txBox="1"/>
          <p:nvPr/>
        </p:nvSpPr>
        <p:spPr>
          <a:xfrm>
            <a:off x="10520333" y="5737083"/>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11</a:t>
            </a:r>
          </a:p>
        </p:txBody>
      </p:sp>
      <p:sp>
        <p:nvSpPr>
          <p:cNvPr id="86" name="TextBox 86"/>
          <p:cNvSpPr txBox="1"/>
          <p:nvPr/>
        </p:nvSpPr>
        <p:spPr>
          <a:xfrm>
            <a:off x="5853882" y="6522120"/>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5</a:t>
            </a:r>
          </a:p>
        </p:txBody>
      </p:sp>
      <p:sp>
        <p:nvSpPr>
          <p:cNvPr id="87" name="TextBox 87"/>
          <p:cNvSpPr txBox="1"/>
          <p:nvPr/>
        </p:nvSpPr>
        <p:spPr>
          <a:xfrm>
            <a:off x="5853882" y="7244421"/>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4</a:t>
            </a:r>
          </a:p>
        </p:txBody>
      </p:sp>
      <p:sp>
        <p:nvSpPr>
          <p:cNvPr id="88" name="TextBox 88"/>
          <p:cNvSpPr txBox="1"/>
          <p:nvPr/>
        </p:nvSpPr>
        <p:spPr>
          <a:xfrm>
            <a:off x="8143930" y="8026885"/>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4</a:t>
            </a:r>
          </a:p>
        </p:txBody>
      </p:sp>
      <p:sp>
        <p:nvSpPr>
          <p:cNvPr id="89" name="TextBox 89"/>
          <p:cNvSpPr txBox="1"/>
          <p:nvPr/>
        </p:nvSpPr>
        <p:spPr>
          <a:xfrm>
            <a:off x="8167669"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10</a:t>
            </a:r>
          </a:p>
        </p:txBody>
      </p:sp>
      <p:sp>
        <p:nvSpPr>
          <p:cNvPr id="90" name="TextBox 90"/>
          <p:cNvSpPr txBox="1"/>
          <p:nvPr/>
        </p:nvSpPr>
        <p:spPr>
          <a:xfrm>
            <a:off x="10457717"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0</a:t>
            </a:r>
          </a:p>
        </p:txBody>
      </p:sp>
      <p:sp>
        <p:nvSpPr>
          <p:cNvPr id="91" name="TextBox 91"/>
          <p:cNvSpPr txBox="1"/>
          <p:nvPr/>
        </p:nvSpPr>
        <p:spPr>
          <a:xfrm>
            <a:off x="12882133"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204</a:t>
            </a:r>
          </a:p>
        </p:txBody>
      </p:sp>
      <p:sp>
        <p:nvSpPr>
          <p:cNvPr id="92" name="TextBox 92"/>
          <p:cNvSpPr txBox="1"/>
          <p:nvPr/>
        </p:nvSpPr>
        <p:spPr>
          <a:xfrm>
            <a:off x="15173200"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5</a:t>
            </a:r>
          </a:p>
        </p:txBody>
      </p:sp>
      <p:sp>
        <p:nvSpPr>
          <p:cNvPr id="93" name="TextBox 93"/>
          <p:cNvSpPr txBox="1"/>
          <p:nvPr/>
        </p:nvSpPr>
        <p:spPr>
          <a:xfrm>
            <a:off x="5867466"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0</a:t>
            </a:r>
          </a:p>
        </p:txBody>
      </p:sp>
    </p:spTree>
  </p:cSld>
  <p:clrMapOvr>
    <a:masterClrMapping/>
  </p:clrMapOvr>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1476456" y="2288109"/>
            <a:ext cx="2847198" cy="486689"/>
            <a:chOff x="0" y="0"/>
            <a:chExt cx="1161278" cy="198504"/>
          </a:xfrm>
        </p:grpSpPr>
        <p:sp>
          <p:nvSpPr>
            <p:cNvPr id="8" name="Freeform 8"/>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9" name="TextBox 9"/>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1493960" y="2859655"/>
            <a:ext cx="2829694" cy="486689"/>
            <a:chOff x="0" y="0"/>
            <a:chExt cx="1154138" cy="198504"/>
          </a:xfrm>
        </p:grpSpPr>
        <p:sp>
          <p:nvSpPr>
            <p:cNvPr id="11" name="Freeform 11"/>
            <p:cNvSpPr/>
            <p:nvPr/>
          </p:nvSpPr>
          <p:spPr>
            <a:xfrm>
              <a:off x="0" y="0"/>
              <a:ext cx="1154138" cy="198504"/>
            </a:xfrm>
            <a:custGeom>
              <a:avLst/>
              <a:gdLst/>
              <a:ahLst/>
              <a:cxnLst/>
              <a:rect l="l" t="t" r="r" b="b"/>
              <a:pathLst>
                <a:path w="1154138" h="198504">
                  <a:moveTo>
                    <a:pt x="99252" y="0"/>
                  </a:moveTo>
                  <a:lnTo>
                    <a:pt x="1054886" y="0"/>
                  </a:lnTo>
                  <a:cubicBezTo>
                    <a:pt x="1081210" y="0"/>
                    <a:pt x="1106455" y="10457"/>
                    <a:pt x="1125068" y="29070"/>
                  </a:cubicBezTo>
                  <a:cubicBezTo>
                    <a:pt x="1143682" y="47684"/>
                    <a:pt x="1154138" y="72929"/>
                    <a:pt x="1154138" y="99252"/>
                  </a:cubicBezTo>
                  <a:lnTo>
                    <a:pt x="1154138" y="99252"/>
                  </a:lnTo>
                  <a:cubicBezTo>
                    <a:pt x="1154138" y="154067"/>
                    <a:pt x="1109702" y="198504"/>
                    <a:pt x="105488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2" name="TextBox 12"/>
            <p:cNvSpPr txBox="1"/>
            <p:nvPr/>
          </p:nvSpPr>
          <p:spPr>
            <a:xfrm>
              <a:off x="0" y="-28575"/>
              <a:ext cx="1154138" cy="227079"/>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1493960" y="3420152"/>
            <a:ext cx="2829694" cy="486689"/>
            <a:chOff x="0" y="0"/>
            <a:chExt cx="1154138" cy="198504"/>
          </a:xfrm>
        </p:grpSpPr>
        <p:sp>
          <p:nvSpPr>
            <p:cNvPr id="14" name="Freeform 14"/>
            <p:cNvSpPr/>
            <p:nvPr/>
          </p:nvSpPr>
          <p:spPr>
            <a:xfrm>
              <a:off x="0" y="0"/>
              <a:ext cx="1154138" cy="198504"/>
            </a:xfrm>
            <a:custGeom>
              <a:avLst/>
              <a:gdLst/>
              <a:ahLst/>
              <a:cxnLst/>
              <a:rect l="l" t="t" r="r" b="b"/>
              <a:pathLst>
                <a:path w="1154138" h="198504">
                  <a:moveTo>
                    <a:pt x="99252" y="0"/>
                  </a:moveTo>
                  <a:lnTo>
                    <a:pt x="1054886" y="0"/>
                  </a:lnTo>
                  <a:cubicBezTo>
                    <a:pt x="1081210" y="0"/>
                    <a:pt x="1106455" y="10457"/>
                    <a:pt x="1125068" y="29070"/>
                  </a:cubicBezTo>
                  <a:cubicBezTo>
                    <a:pt x="1143682" y="47684"/>
                    <a:pt x="1154138" y="72929"/>
                    <a:pt x="1154138" y="99252"/>
                  </a:cubicBezTo>
                  <a:lnTo>
                    <a:pt x="1154138" y="99252"/>
                  </a:lnTo>
                  <a:cubicBezTo>
                    <a:pt x="1154138" y="154067"/>
                    <a:pt x="1109702" y="198504"/>
                    <a:pt x="105488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5" name="TextBox 15"/>
            <p:cNvSpPr txBox="1"/>
            <p:nvPr/>
          </p:nvSpPr>
          <p:spPr>
            <a:xfrm>
              <a:off x="0" y="-28575"/>
              <a:ext cx="1154138" cy="227079"/>
            </a:xfrm>
            <a:prstGeom prst="rect">
              <a:avLst/>
            </a:prstGeom>
          </p:spPr>
          <p:txBody>
            <a:bodyPr lIns="50800" tIns="50800" rIns="50800" bIns="50800" rtlCol="0" anchor="ctr"/>
            <a:lstStyle/>
            <a:p>
              <a:pPr algn="ctr">
                <a:lnSpc>
                  <a:spcPts val="2595"/>
                </a:lnSpc>
              </a:pPr>
              <a:endParaRPr/>
            </a:p>
          </p:txBody>
        </p:sp>
      </p:grpSp>
      <p:grpSp>
        <p:nvGrpSpPr>
          <p:cNvPr id="16" name="Group 16"/>
          <p:cNvGrpSpPr/>
          <p:nvPr/>
        </p:nvGrpSpPr>
        <p:grpSpPr>
          <a:xfrm>
            <a:off x="1467704" y="5097038"/>
            <a:ext cx="2855950" cy="486689"/>
            <a:chOff x="0" y="0"/>
            <a:chExt cx="1164847" cy="198504"/>
          </a:xfrm>
        </p:grpSpPr>
        <p:sp>
          <p:nvSpPr>
            <p:cNvPr id="17" name="Freeform 17"/>
            <p:cNvSpPr/>
            <p:nvPr/>
          </p:nvSpPr>
          <p:spPr>
            <a:xfrm>
              <a:off x="0" y="0"/>
              <a:ext cx="1164847" cy="198504"/>
            </a:xfrm>
            <a:custGeom>
              <a:avLst/>
              <a:gdLst/>
              <a:ahLst/>
              <a:cxnLst/>
              <a:rect l="l" t="t" r="r" b="b"/>
              <a:pathLst>
                <a:path w="1164847" h="198504">
                  <a:moveTo>
                    <a:pt x="99252" y="0"/>
                  </a:moveTo>
                  <a:lnTo>
                    <a:pt x="1065595" y="0"/>
                  </a:lnTo>
                  <a:cubicBezTo>
                    <a:pt x="1091919" y="0"/>
                    <a:pt x="1117164" y="10457"/>
                    <a:pt x="1135777" y="29070"/>
                  </a:cubicBezTo>
                  <a:cubicBezTo>
                    <a:pt x="1154390" y="47684"/>
                    <a:pt x="1164847" y="72929"/>
                    <a:pt x="1164847" y="99252"/>
                  </a:cubicBezTo>
                  <a:lnTo>
                    <a:pt x="1164847" y="99252"/>
                  </a:lnTo>
                  <a:cubicBezTo>
                    <a:pt x="1164847" y="154067"/>
                    <a:pt x="1120411" y="198504"/>
                    <a:pt x="1065595"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8" name="TextBox 18"/>
            <p:cNvSpPr txBox="1"/>
            <p:nvPr/>
          </p:nvSpPr>
          <p:spPr>
            <a:xfrm>
              <a:off x="0" y="-28575"/>
              <a:ext cx="1164847" cy="227079"/>
            </a:xfrm>
            <a:prstGeom prst="rect">
              <a:avLst/>
            </a:prstGeom>
          </p:spPr>
          <p:txBody>
            <a:bodyPr lIns="50800" tIns="50800" rIns="50800" bIns="50800" rtlCol="0" anchor="ctr"/>
            <a:lstStyle/>
            <a:p>
              <a:pPr algn="ctr">
                <a:lnSpc>
                  <a:spcPts val="2595"/>
                </a:lnSpc>
              </a:pPr>
              <a:endParaRPr/>
            </a:p>
          </p:txBody>
        </p:sp>
      </p:grpSp>
      <p:grpSp>
        <p:nvGrpSpPr>
          <p:cNvPr id="19" name="Group 19"/>
          <p:cNvGrpSpPr/>
          <p:nvPr/>
        </p:nvGrpSpPr>
        <p:grpSpPr>
          <a:xfrm>
            <a:off x="1476456" y="6216973"/>
            <a:ext cx="2847198" cy="486689"/>
            <a:chOff x="0" y="0"/>
            <a:chExt cx="1161278" cy="198504"/>
          </a:xfrm>
        </p:grpSpPr>
        <p:sp>
          <p:nvSpPr>
            <p:cNvPr id="20" name="Freeform 20"/>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21" name="TextBox 21"/>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22" name="Group 22"/>
          <p:cNvGrpSpPr/>
          <p:nvPr/>
        </p:nvGrpSpPr>
        <p:grpSpPr>
          <a:xfrm>
            <a:off x="1476456" y="6792671"/>
            <a:ext cx="2847198" cy="486689"/>
            <a:chOff x="0" y="0"/>
            <a:chExt cx="1161278" cy="198504"/>
          </a:xfrm>
        </p:grpSpPr>
        <p:sp>
          <p:nvSpPr>
            <p:cNvPr id="23" name="Freeform 23"/>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24" name="TextBox 24"/>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25" name="Group 25"/>
          <p:cNvGrpSpPr/>
          <p:nvPr/>
        </p:nvGrpSpPr>
        <p:grpSpPr>
          <a:xfrm>
            <a:off x="1511464" y="3977103"/>
            <a:ext cx="2812191" cy="486689"/>
            <a:chOff x="0" y="0"/>
            <a:chExt cx="1146999" cy="198504"/>
          </a:xfrm>
        </p:grpSpPr>
        <p:sp>
          <p:nvSpPr>
            <p:cNvPr id="26" name="Freeform 26"/>
            <p:cNvSpPr/>
            <p:nvPr/>
          </p:nvSpPr>
          <p:spPr>
            <a:xfrm>
              <a:off x="0" y="0"/>
              <a:ext cx="1146999" cy="198504"/>
            </a:xfrm>
            <a:custGeom>
              <a:avLst/>
              <a:gdLst/>
              <a:ahLst/>
              <a:cxnLst/>
              <a:rect l="l" t="t" r="r" b="b"/>
              <a:pathLst>
                <a:path w="1146999" h="198504">
                  <a:moveTo>
                    <a:pt x="99252" y="0"/>
                  </a:moveTo>
                  <a:lnTo>
                    <a:pt x="1047747" y="0"/>
                  </a:lnTo>
                  <a:cubicBezTo>
                    <a:pt x="1074070" y="0"/>
                    <a:pt x="1099316" y="10457"/>
                    <a:pt x="1117929" y="29070"/>
                  </a:cubicBezTo>
                  <a:cubicBezTo>
                    <a:pt x="1136542" y="47684"/>
                    <a:pt x="1146999" y="72929"/>
                    <a:pt x="1146999" y="99252"/>
                  </a:cubicBezTo>
                  <a:lnTo>
                    <a:pt x="1146999" y="99252"/>
                  </a:lnTo>
                  <a:cubicBezTo>
                    <a:pt x="1146999" y="154067"/>
                    <a:pt x="1102563" y="198504"/>
                    <a:pt x="1047747"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27" name="TextBox 27"/>
            <p:cNvSpPr txBox="1"/>
            <p:nvPr/>
          </p:nvSpPr>
          <p:spPr>
            <a:xfrm>
              <a:off x="0" y="-28575"/>
              <a:ext cx="1146999" cy="227079"/>
            </a:xfrm>
            <a:prstGeom prst="rect">
              <a:avLst/>
            </a:prstGeom>
          </p:spPr>
          <p:txBody>
            <a:bodyPr lIns="50800" tIns="50800" rIns="50800" bIns="50800" rtlCol="0" anchor="ctr"/>
            <a:lstStyle/>
            <a:p>
              <a:pPr algn="ctr">
                <a:lnSpc>
                  <a:spcPts val="2595"/>
                </a:lnSpc>
              </a:pPr>
              <a:endParaRPr/>
            </a:p>
          </p:txBody>
        </p:sp>
      </p:grpSp>
      <p:grpSp>
        <p:nvGrpSpPr>
          <p:cNvPr id="28" name="Group 28"/>
          <p:cNvGrpSpPr/>
          <p:nvPr/>
        </p:nvGrpSpPr>
        <p:grpSpPr>
          <a:xfrm>
            <a:off x="1493960" y="4540086"/>
            <a:ext cx="2829694" cy="486689"/>
            <a:chOff x="0" y="0"/>
            <a:chExt cx="1154138" cy="198504"/>
          </a:xfrm>
        </p:grpSpPr>
        <p:sp>
          <p:nvSpPr>
            <p:cNvPr id="29" name="Freeform 29"/>
            <p:cNvSpPr/>
            <p:nvPr/>
          </p:nvSpPr>
          <p:spPr>
            <a:xfrm>
              <a:off x="0" y="0"/>
              <a:ext cx="1154138" cy="198504"/>
            </a:xfrm>
            <a:custGeom>
              <a:avLst/>
              <a:gdLst/>
              <a:ahLst/>
              <a:cxnLst/>
              <a:rect l="l" t="t" r="r" b="b"/>
              <a:pathLst>
                <a:path w="1154138" h="198504">
                  <a:moveTo>
                    <a:pt x="99252" y="0"/>
                  </a:moveTo>
                  <a:lnTo>
                    <a:pt x="1054886" y="0"/>
                  </a:lnTo>
                  <a:cubicBezTo>
                    <a:pt x="1081210" y="0"/>
                    <a:pt x="1106455" y="10457"/>
                    <a:pt x="1125068" y="29070"/>
                  </a:cubicBezTo>
                  <a:cubicBezTo>
                    <a:pt x="1143682" y="47684"/>
                    <a:pt x="1154138" y="72929"/>
                    <a:pt x="1154138" y="99252"/>
                  </a:cubicBezTo>
                  <a:lnTo>
                    <a:pt x="1154138" y="99252"/>
                  </a:lnTo>
                  <a:cubicBezTo>
                    <a:pt x="1154138" y="154067"/>
                    <a:pt x="1109702" y="198504"/>
                    <a:pt x="105488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30" name="TextBox 30"/>
            <p:cNvSpPr txBox="1"/>
            <p:nvPr/>
          </p:nvSpPr>
          <p:spPr>
            <a:xfrm>
              <a:off x="0" y="-28575"/>
              <a:ext cx="1154138" cy="227079"/>
            </a:xfrm>
            <a:prstGeom prst="rect">
              <a:avLst/>
            </a:prstGeom>
          </p:spPr>
          <p:txBody>
            <a:bodyPr lIns="50800" tIns="50800" rIns="50800" bIns="50800" rtlCol="0" anchor="ctr"/>
            <a:lstStyle/>
            <a:p>
              <a:pPr algn="ctr">
                <a:lnSpc>
                  <a:spcPts val="2595"/>
                </a:lnSpc>
              </a:pPr>
              <a:endParaRPr/>
            </a:p>
          </p:txBody>
        </p:sp>
      </p:grpSp>
      <p:grpSp>
        <p:nvGrpSpPr>
          <p:cNvPr id="31" name="Group 31"/>
          <p:cNvGrpSpPr/>
          <p:nvPr/>
        </p:nvGrpSpPr>
        <p:grpSpPr>
          <a:xfrm>
            <a:off x="1467704" y="5638731"/>
            <a:ext cx="2855950" cy="486689"/>
            <a:chOff x="0" y="0"/>
            <a:chExt cx="1164847" cy="198504"/>
          </a:xfrm>
        </p:grpSpPr>
        <p:sp>
          <p:nvSpPr>
            <p:cNvPr id="32" name="Freeform 32"/>
            <p:cNvSpPr/>
            <p:nvPr/>
          </p:nvSpPr>
          <p:spPr>
            <a:xfrm>
              <a:off x="0" y="0"/>
              <a:ext cx="1164847" cy="198504"/>
            </a:xfrm>
            <a:custGeom>
              <a:avLst/>
              <a:gdLst/>
              <a:ahLst/>
              <a:cxnLst/>
              <a:rect l="l" t="t" r="r" b="b"/>
              <a:pathLst>
                <a:path w="1164847" h="198504">
                  <a:moveTo>
                    <a:pt x="99252" y="0"/>
                  </a:moveTo>
                  <a:lnTo>
                    <a:pt x="1065595" y="0"/>
                  </a:lnTo>
                  <a:cubicBezTo>
                    <a:pt x="1091919" y="0"/>
                    <a:pt x="1117164" y="10457"/>
                    <a:pt x="1135777" y="29070"/>
                  </a:cubicBezTo>
                  <a:cubicBezTo>
                    <a:pt x="1154390" y="47684"/>
                    <a:pt x="1164847" y="72929"/>
                    <a:pt x="1164847" y="99252"/>
                  </a:cubicBezTo>
                  <a:lnTo>
                    <a:pt x="1164847" y="99252"/>
                  </a:lnTo>
                  <a:cubicBezTo>
                    <a:pt x="1164847" y="154067"/>
                    <a:pt x="1120411" y="198504"/>
                    <a:pt x="1065595"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FF1495"/>
            </a:solidFill>
          </p:spPr>
          <p:txBody>
            <a:bodyPr/>
            <a:lstStyle/>
            <a:p>
              <a:endParaRPr lang="en-PH"/>
            </a:p>
          </p:txBody>
        </p:sp>
        <p:sp>
          <p:nvSpPr>
            <p:cNvPr id="33" name="TextBox 33"/>
            <p:cNvSpPr txBox="1"/>
            <p:nvPr/>
          </p:nvSpPr>
          <p:spPr>
            <a:xfrm>
              <a:off x="0" y="-28575"/>
              <a:ext cx="1164847" cy="227079"/>
            </a:xfrm>
            <a:prstGeom prst="rect">
              <a:avLst/>
            </a:prstGeom>
          </p:spPr>
          <p:txBody>
            <a:bodyPr lIns="50800" tIns="50800" rIns="50800" bIns="50800" rtlCol="0" anchor="ctr"/>
            <a:lstStyle/>
            <a:p>
              <a:pPr algn="ctr">
                <a:lnSpc>
                  <a:spcPts val="2595"/>
                </a:lnSpc>
              </a:pPr>
              <a:endParaRPr/>
            </a:p>
          </p:txBody>
        </p:sp>
      </p:grpSp>
      <p:graphicFrame>
        <p:nvGraphicFramePr>
          <p:cNvPr id="34" name="Table 34"/>
          <p:cNvGraphicFramePr>
            <a:graphicFrameLocks noGrp="1"/>
          </p:cNvGraphicFramePr>
          <p:nvPr/>
        </p:nvGraphicFramePr>
        <p:xfrm>
          <a:off x="5674344" y="2612022"/>
          <a:ext cx="11290331" cy="7351490"/>
        </p:xfrm>
        <a:graphic>
          <a:graphicData uri="http://schemas.openxmlformats.org/drawingml/2006/table">
            <a:tbl>
              <a:tblPr/>
              <a:tblGrid>
                <a:gridCol w="2258066">
                  <a:extLst>
                    <a:ext uri="{9D8B030D-6E8A-4147-A177-3AD203B41FA5}">
                      <a16:colId xmlns:a16="http://schemas.microsoft.com/office/drawing/2014/main" val="20000"/>
                    </a:ext>
                  </a:extLst>
                </a:gridCol>
                <a:gridCol w="2258066">
                  <a:extLst>
                    <a:ext uri="{9D8B030D-6E8A-4147-A177-3AD203B41FA5}">
                      <a16:colId xmlns:a16="http://schemas.microsoft.com/office/drawing/2014/main" val="20001"/>
                    </a:ext>
                  </a:extLst>
                </a:gridCol>
                <a:gridCol w="2258066">
                  <a:extLst>
                    <a:ext uri="{9D8B030D-6E8A-4147-A177-3AD203B41FA5}">
                      <a16:colId xmlns:a16="http://schemas.microsoft.com/office/drawing/2014/main" val="20002"/>
                    </a:ext>
                  </a:extLst>
                </a:gridCol>
                <a:gridCol w="2258066">
                  <a:extLst>
                    <a:ext uri="{9D8B030D-6E8A-4147-A177-3AD203B41FA5}">
                      <a16:colId xmlns:a16="http://schemas.microsoft.com/office/drawing/2014/main" val="20003"/>
                    </a:ext>
                  </a:extLst>
                </a:gridCol>
                <a:gridCol w="2258066">
                  <a:extLst>
                    <a:ext uri="{9D8B030D-6E8A-4147-A177-3AD203B41FA5}">
                      <a16:colId xmlns:a16="http://schemas.microsoft.com/office/drawing/2014/main" val="20004"/>
                    </a:ext>
                  </a:extLst>
                </a:gridCol>
              </a:tblGrid>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1"/>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2"/>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3"/>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4"/>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5"/>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6"/>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7"/>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8"/>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9"/>
                  </a:ext>
                </a:extLst>
              </a:tr>
            </a:tbl>
          </a:graphicData>
        </a:graphic>
      </p:graphicFrame>
      <p:sp>
        <p:nvSpPr>
          <p:cNvPr id="35" name="TextBox 35"/>
          <p:cNvSpPr txBox="1"/>
          <p:nvPr/>
        </p:nvSpPr>
        <p:spPr>
          <a:xfrm>
            <a:off x="829113" y="246316"/>
            <a:ext cx="7700670" cy="536068"/>
          </a:xfrm>
          <a:prstGeom prst="rect">
            <a:avLst/>
          </a:prstGeom>
        </p:spPr>
        <p:txBody>
          <a:bodyPr lIns="0" tIns="0" rIns="0" bIns="0" rtlCol="0" anchor="t">
            <a:spAutoFit/>
          </a:bodyPr>
          <a:lstStyle/>
          <a:p>
            <a:pPr marL="0" lvl="0" indent="0" algn="l">
              <a:lnSpc>
                <a:spcPts val="3982"/>
              </a:lnSpc>
              <a:spcBef>
                <a:spcPct val="0"/>
              </a:spcBef>
            </a:pPr>
            <a:r>
              <a:rPr lang="en-US" sz="3555" b="1" spc="-106">
                <a:solidFill>
                  <a:srgbClr val="FF1495"/>
                </a:solidFill>
                <a:latin typeface="Poppins Bold"/>
                <a:ea typeface="Poppins Bold"/>
                <a:cs typeface="Poppins Bold"/>
                <a:sym typeface="Poppins Bold"/>
              </a:rPr>
              <a:t>6.8 Tracing an assembly language</a:t>
            </a:r>
          </a:p>
        </p:txBody>
      </p:sp>
      <p:sp>
        <p:nvSpPr>
          <p:cNvPr id="36" name="TextBox 36"/>
          <p:cNvSpPr txBox="1"/>
          <p:nvPr/>
        </p:nvSpPr>
        <p:spPr>
          <a:xfrm>
            <a:off x="513454" y="1397510"/>
            <a:ext cx="332866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Program</a:t>
            </a:r>
          </a:p>
        </p:txBody>
      </p:sp>
      <p:sp>
        <p:nvSpPr>
          <p:cNvPr id="37" name="TextBox 37"/>
          <p:cNvSpPr txBox="1"/>
          <p:nvPr/>
        </p:nvSpPr>
        <p:spPr>
          <a:xfrm>
            <a:off x="5674344" y="1289083"/>
            <a:ext cx="332866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Trace Table</a:t>
            </a:r>
          </a:p>
        </p:txBody>
      </p:sp>
      <p:sp>
        <p:nvSpPr>
          <p:cNvPr id="38" name="TextBox 38"/>
          <p:cNvSpPr txBox="1"/>
          <p:nvPr/>
        </p:nvSpPr>
        <p:spPr>
          <a:xfrm>
            <a:off x="2110995" y="2312487"/>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LDD 201</a:t>
            </a:r>
          </a:p>
        </p:txBody>
      </p:sp>
      <p:sp>
        <p:nvSpPr>
          <p:cNvPr id="39" name="TextBox 39"/>
          <p:cNvSpPr txBox="1"/>
          <p:nvPr/>
        </p:nvSpPr>
        <p:spPr>
          <a:xfrm>
            <a:off x="2128498" y="2884032"/>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INC ACC</a:t>
            </a:r>
          </a:p>
        </p:txBody>
      </p:sp>
      <p:sp>
        <p:nvSpPr>
          <p:cNvPr id="40" name="TextBox 40"/>
          <p:cNvSpPr txBox="1"/>
          <p:nvPr/>
        </p:nvSpPr>
        <p:spPr>
          <a:xfrm>
            <a:off x="2128498" y="3444529"/>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STO 202</a:t>
            </a:r>
          </a:p>
        </p:txBody>
      </p:sp>
      <p:sp>
        <p:nvSpPr>
          <p:cNvPr id="41" name="TextBox 41"/>
          <p:cNvSpPr txBox="1"/>
          <p:nvPr/>
        </p:nvSpPr>
        <p:spPr>
          <a:xfrm>
            <a:off x="2102243" y="5121415"/>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STO 201</a:t>
            </a:r>
          </a:p>
        </p:txBody>
      </p:sp>
      <p:sp>
        <p:nvSpPr>
          <p:cNvPr id="42" name="TextBox 42"/>
          <p:cNvSpPr txBox="1"/>
          <p:nvPr/>
        </p:nvSpPr>
        <p:spPr>
          <a:xfrm>
            <a:off x="2110995" y="6241350"/>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STO 201</a:t>
            </a:r>
          </a:p>
        </p:txBody>
      </p:sp>
      <p:sp>
        <p:nvSpPr>
          <p:cNvPr id="43" name="TextBox 43"/>
          <p:cNvSpPr txBox="1"/>
          <p:nvPr/>
        </p:nvSpPr>
        <p:spPr>
          <a:xfrm>
            <a:off x="2110995" y="6817048"/>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END</a:t>
            </a:r>
          </a:p>
        </p:txBody>
      </p:sp>
      <p:sp>
        <p:nvSpPr>
          <p:cNvPr id="44" name="TextBox 44"/>
          <p:cNvSpPr txBox="1"/>
          <p:nvPr/>
        </p:nvSpPr>
        <p:spPr>
          <a:xfrm>
            <a:off x="5674344" y="2076894"/>
            <a:ext cx="11584956"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Trace the content stored by the ACC and the memory location at each stage of the program.</a:t>
            </a:r>
          </a:p>
        </p:txBody>
      </p:sp>
      <p:sp>
        <p:nvSpPr>
          <p:cNvPr id="45" name="TextBox 45"/>
          <p:cNvSpPr txBox="1"/>
          <p:nvPr/>
        </p:nvSpPr>
        <p:spPr>
          <a:xfrm>
            <a:off x="2146002" y="4001480"/>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LDI 203</a:t>
            </a:r>
          </a:p>
        </p:txBody>
      </p:sp>
      <p:sp>
        <p:nvSpPr>
          <p:cNvPr id="46" name="TextBox 46"/>
          <p:cNvSpPr txBox="1"/>
          <p:nvPr/>
        </p:nvSpPr>
        <p:spPr>
          <a:xfrm>
            <a:off x="2128498" y="4564464"/>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DEC ACC</a:t>
            </a:r>
          </a:p>
        </p:txBody>
      </p:sp>
      <p:sp>
        <p:nvSpPr>
          <p:cNvPr id="47" name="TextBox 47"/>
          <p:cNvSpPr txBox="1"/>
          <p:nvPr/>
        </p:nvSpPr>
        <p:spPr>
          <a:xfrm>
            <a:off x="2102243" y="5663108"/>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ADD 204</a:t>
            </a:r>
          </a:p>
        </p:txBody>
      </p:sp>
      <p:grpSp>
        <p:nvGrpSpPr>
          <p:cNvPr id="48" name="Group 48"/>
          <p:cNvGrpSpPr/>
          <p:nvPr/>
        </p:nvGrpSpPr>
        <p:grpSpPr>
          <a:xfrm>
            <a:off x="1493960" y="7946109"/>
            <a:ext cx="2847198" cy="486689"/>
            <a:chOff x="0" y="0"/>
            <a:chExt cx="1161278" cy="198504"/>
          </a:xfrm>
        </p:grpSpPr>
        <p:sp>
          <p:nvSpPr>
            <p:cNvPr id="49" name="Freeform 49"/>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50" name="TextBox 50"/>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51" name="Group 51"/>
          <p:cNvGrpSpPr/>
          <p:nvPr/>
        </p:nvGrpSpPr>
        <p:grpSpPr>
          <a:xfrm>
            <a:off x="1511464" y="8470898"/>
            <a:ext cx="2847198" cy="486689"/>
            <a:chOff x="0" y="0"/>
            <a:chExt cx="1161278" cy="198504"/>
          </a:xfrm>
        </p:grpSpPr>
        <p:sp>
          <p:nvSpPr>
            <p:cNvPr id="52" name="Freeform 52"/>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53" name="TextBox 53"/>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54" name="Group 54"/>
          <p:cNvGrpSpPr/>
          <p:nvPr/>
        </p:nvGrpSpPr>
        <p:grpSpPr>
          <a:xfrm>
            <a:off x="1511464" y="9033786"/>
            <a:ext cx="2847198" cy="486689"/>
            <a:chOff x="0" y="0"/>
            <a:chExt cx="1161278" cy="198504"/>
          </a:xfrm>
        </p:grpSpPr>
        <p:sp>
          <p:nvSpPr>
            <p:cNvPr id="55" name="Freeform 55"/>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56" name="TextBox 56"/>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57" name="Group 57"/>
          <p:cNvGrpSpPr/>
          <p:nvPr/>
        </p:nvGrpSpPr>
        <p:grpSpPr>
          <a:xfrm>
            <a:off x="1511464" y="9577625"/>
            <a:ext cx="2847198" cy="486689"/>
            <a:chOff x="0" y="0"/>
            <a:chExt cx="1161278" cy="198504"/>
          </a:xfrm>
        </p:grpSpPr>
        <p:sp>
          <p:nvSpPr>
            <p:cNvPr id="58" name="Freeform 58"/>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FF1495"/>
            </a:solidFill>
          </p:spPr>
          <p:txBody>
            <a:bodyPr/>
            <a:lstStyle/>
            <a:p>
              <a:endParaRPr lang="en-PH"/>
            </a:p>
          </p:txBody>
        </p:sp>
        <p:sp>
          <p:nvSpPr>
            <p:cNvPr id="59" name="TextBox 59"/>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sp>
        <p:nvSpPr>
          <p:cNvPr id="60" name="TextBox 60"/>
          <p:cNvSpPr txBox="1"/>
          <p:nvPr/>
        </p:nvSpPr>
        <p:spPr>
          <a:xfrm>
            <a:off x="829113" y="2317941"/>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100</a:t>
            </a:r>
          </a:p>
        </p:txBody>
      </p:sp>
      <p:sp>
        <p:nvSpPr>
          <p:cNvPr id="61" name="TextBox 61"/>
          <p:cNvSpPr txBox="1"/>
          <p:nvPr/>
        </p:nvSpPr>
        <p:spPr>
          <a:xfrm>
            <a:off x="829113" y="2867127"/>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101</a:t>
            </a:r>
          </a:p>
        </p:txBody>
      </p:sp>
      <p:sp>
        <p:nvSpPr>
          <p:cNvPr id="62" name="TextBox 62"/>
          <p:cNvSpPr txBox="1"/>
          <p:nvPr/>
        </p:nvSpPr>
        <p:spPr>
          <a:xfrm>
            <a:off x="829113" y="3444529"/>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102</a:t>
            </a:r>
          </a:p>
        </p:txBody>
      </p:sp>
      <p:sp>
        <p:nvSpPr>
          <p:cNvPr id="63" name="TextBox 63"/>
          <p:cNvSpPr txBox="1"/>
          <p:nvPr/>
        </p:nvSpPr>
        <p:spPr>
          <a:xfrm>
            <a:off x="829113" y="3993714"/>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103</a:t>
            </a:r>
          </a:p>
        </p:txBody>
      </p:sp>
      <p:sp>
        <p:nvSpPr>
          <p:cNvPr id="64" name="TextBox 64"/>
          <p:cNvSpPr txBox="1"/>
          <p:nvPr/>
        </p:nvSpPr>
        <p:spPr>
          <a:xfrm>
            <a:off x="829113" y="4544564"/>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104</a:t>
            </a:r>
          </a:p>
        </p:txBody>
      </p:sp>
      <p:sp>
        <p:nvSpPr>
          <p:cNvPr id="65" name="TextBox 65"/>
          <p:cNvSpPr txBox="1"/>
          <p:nvPr/>
        </p:nvSpPr>
        <p:spPr>
          <a:xfrm>
            <a:off x="829113" y="5093749"/>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105</a:t>
            </a:r>
          </a:p>
        </p:txBody>
      </p:sp>
      <p:sp>
        <p:nvSpPr>
          <p:cNvPr id="66" name="TextBox 66"/>
          <p:cNvSpPr txBox="1"/>
          <p:nvPr/>
        </p:nvSpPr>
        <p:spPr>
          <a:xfrm>
            <a:off x="829113" y="5663108"/>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106</a:t>
            </a:r>
          </a:p>
        </p:txBody>
      </p:sp>
      <p:sp>
        <p:nvSpPr>
          <p:cNvPr id="67" name="TextBox 67"/>
          <p:cNvSpPr txBox="1"/>
          <p:nvPr/>
        </p:nvSpPr>
        <p:spPr>
          <a:xfrm>
            <a:off x="829113" y="6790255"/>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108</a:t>
            </a:r>
          </a:p>
        </p:txBody>
      </p:sp>
      <p:sp>
        <p:nvSpPr>
          <p:cNvPr id="68" name="TextBox 68"/>
          <p:cNvSpPr txBox="1"/>
          <p:nvPr/>
        </p:nvSpPr>
        <p:spPr>
          <a:xfrm>
            <a:off x="829113" y="6210830"/>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107</a:t>
            </a:r>
          </a:p>
        </p:txBody>
      </p:sp>
      <p:sp>
        <p:nvSpPr>
          <p:cNvPr id="69" name="TextBox 69"/>
          <p:cNvSpPr txBox="1"/>
          <p:nvPr/>
        </p:nvSpPr>
        <p:spPr>
          <a:xfrm>
            <a:off x="829113" y="7975941"/>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201</a:t>
            </a:r>
          </a:p>
        </p:txBody>
      </p:sp>
      <p:sp>
        <p:nvSpPr>
          <p:cNvPr id="70" name="TextBox 70"/>
          <p:cNvSpPr txBox="1"/>
          <p:nvPr/>
        </p:nvSpPr>
        <p:spPr>
          <a:xfrm>
            <a:off x="829113" y="8500729"/>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202</a:t>
            </a:r>
          </a:p>
        </p:txBody>
      </p:sp>
      <p:sp>
        <p:nvSpPr>
          <p:cNvPr id="71" name="TextBox 71"/>
          <p:cNvSpPr txBox="1"/>
          <p:nvPr/>
        </p:nvSpPr>
        <p:spPr>
          <a:xfrm>
            <a:off x="829113" y="9044787"/>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203</a:t>
            </a:r>
          </a:p>
        </p:txBody>
      </p:sp>
      <p:sp>
        <p:nvSpPr>
          <p:cNvPr id="72" name="TextBox 72"/>
          <p:cNvSpPr txBox="1"/>
          <p:nvPr/>
        </p:nvSpPr>
        <p:spPr>
          <a:xfrm>
            <a:off x="829113" y="9586113"/>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204</a:t>
            </a:r>
          </a:p>
        </p:txBody>
      </p:sp>
      <p:sp>
        <p:nvSpPr>
          <p:cNvPr id="73" name="TextBox 73"/>
          <p:cNvSpPr txBox="1"/>
          <p:nvPr/>
        </p:nvSpPr>
        <p:spPr>
          <a:xfrm>
            <a:off x="2128498" y="7974684"/>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4</a:t>
            </a:r>
          </a:p>
        </p:txBody>
      </p:sp>
      <p:sp>
        <p:nvSpPr>
          <p:cNvPr id="74" name="TextBox 74"/>
          <p:cNvSpPr txBox="1"/>
          <p:nvPr/>
        </p:nvSpPr>
        <p:spPr>
          <a:xfrm>
            <a:off x="2110995" y="8515990"/>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0</a:t>
            </a:r>
          </a:p>
        </p:txBody>
      </p:sp>
      <p:sp>
        <p:nvSpPr>
          <p:cNvPr id="75" name="TextBox 75"/>
          <p:cNvSpPr txBox="1"/>
          <p:nvPr/>
        </p:nvSpPr>
        <p:spPr>
          <a:xfrm>
            <a:off x="2102243" y="9062361"/>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204</a:t>
            </a:r>
          </a:p>
        </p:txBody>
      </p:sp>
      <p:sp>
        <p:nvSpPr>
          <p:cNvPr id="76" name="TextBox 76"/>
          <p:cNvSpPr txBox="1"/>
          <p:nvPr/>
        </p:nvSpPr>
        <p:spPr>
          <a:xfrm>
            <a:off x="2110995" y="9622717"/>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5</a:t>
            </a:r>
          </a:p>
        </p:txBody>
      </p:sp>
      <p:sp>
        <p:nvSpPr>
          <p:cNvPr id="77" name="Freeform 77"/>
          <p:cNvSpPr/>
          <p:nvPr/>
        </p:nvSpPr>
        <p:spPr>
          <a:xfrm rot="-4265465">
            <a:off x="2461033" y="7537351"/>
            <a:ext cx="608300" cy="150767"/>
          </a:xfrm>
          <a:custGeom>
            <a:avLst/>
            <a:gdLst/>
            <a:ahLst/>
            <a:cxnLst/>
            <a:rect l="l" t="t" r="r" b="b"/>
            <a:pathLst>
              <a:path w="608300" h="150767">
                <a:moveTo>
                  <a:pt x="0" y="0"/>
                </a:moveTo>
                <a:lnTo>
                  <a:pt x="608300" y="0"/>
                </a:lnTo>
                <a:lnTo>
                  <a:pt x="608300" y="150767"/>
                </a:lnTo>
                <a:lnTo>
                  <a:pt x="0" y="15076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78" name="TextBox 78"/>
          <p:cNvSpPr txBox="1"/>
          <p:nvPr/>
        </p:nvSpPr>
        <p:spPr>
          <a:xfrm>
            <a:off x="5867466" y="2668766"/>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Accumulator</a:t>
            </a:r>
          </a:p>
        </p:txBody>
      </p:sp>
      <p:sp>
        <p:nvSpPr>
          <p:cNvPr id="79" name="TextBox 79"/>
          <p:cNvSpPr txBox="1"/>
          <p:nvPr/>
        </p:nvSpPr>
        <p:spPr>
          <a:xfrm>
            <a:off x="8187107" y="2693360"/>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201</a:t>
            </a:r>
          </a:p>
        </p:txBody>
      </p:sp>
      <p:sp>
        <p:nvSpPr>
          <p:cNvPr id="80" name="TextBox 80"/>
          <p:cNvSpPr txBox="1"/>
          <p:nvPr/>
        </p:nvSpPr>
        <p:spPr>
          <a:xfrm>
            <a:off x="10533917" y="2708620"/>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202</a:t>
            </a:r>
          </a:p>
        </p:txBody>
      </p:sp>
      <p:sp>
        <p:nvSpPr>
          <p:cNvPr id="81" name="TextBox 81"/>
          <p:cNvSpPr txBox="1"/>
          <p:nvPr/>
        </p:nvSpPr>
        <p:spPr>
          <a:xfrm>
            <a:off x="12853558" y="2693360"/>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203</a:t>
            </a:r>
          </a:p>
        </p:txBody>
      </p:sp>
      <p:sp>
        <p:nvSpPr>
          <p:cNvPr id="82" name="TextBox 82"/>
          <p:cNvSpPr txBox="1"/>
          <p:nvPr/>
        </p:nvSpPr>
        <p:spPr>
          <a:xfrm>
            <a:off x="15173200" y="2693360"/>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204</a:t>
            </a:r>
          </a:p>
        </p:txBody>
      </p:sp>
      <p:sp>
        <p:nvSpPr>
          <p:cNvPr id="83" name="TextBox 83"/>
          <p:cNvSpPr txBox="1"/>
          <p:nvPr/>
        </p:nvSpPr>
        <p:spPr>
          <a:xfrm>
            <a:off x="5824289" y="4197031"/>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10</a:t>
            </a:r>
          </a:p>
        </p:txBody>
      </p:sp>
      <p:sp>
        <p:nvSpPr>
          <p:cNvPr id="84" name="TextBox 84"/>
          <p:cNvSpPr txBox="1"/>
          <p:nvPr/>
        </p:nvSpPr>
        <p:spPr>
          <a:xfrm>
            <a:off x="5824289" y="4996661"/>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11</a:t>
            </a:r>
          </a:p>
        </p:txBody>
      </p:sp>
      <p:sp>
        <p:nvSpPr>
          <p:cNvPr id="85" name="TextBox 85"/>
          <p:cNvSpPr txBox="1"/>
          <p:nvPr/>
        </p:nvSpPr>
        <p:spPr>
          <a:xfrm>
            <a:off x="10490740" y="5734480"/>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11</a:t>
            </a:r>
          </a:p>
        </p:txBody>
      </p:sp>
      <p:sp>
        <p:nvSpPr>
          <p:cNvPr id="86" name="TextBox 86"/>
          <p:cNvSpPr txBox="1"/>
          <p:nvPr/>
        </p:nvSpPr>
        <p:spPr>
          <a:xfrm>
            <a:off x="5824289" y="6519517"/>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5</a:t>
            </a:r>
          </a:p>
        </p:txBody>
      </p:sp>
      <p:sp>
        <p:nvSpPr>
          <p:cNvPr id="87" name="TextBox 87"/>
          <p:cNvSpPr txBox="1"/>
          <p:nvPr/>
        </p:nvSpPr>
        <p:spPr>
          <a:xfrm>
            <a:off x="5824289" y="7241817"/>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4</a:t>
            </a:r>
          </a:p>
        </p:txBody>
      </p:sp>
      <p:sp>
        <p:nvSpPr>
          <p:cNvPr id="88" name="TextBox 88"/>
          <p:cNvSpPr txBox="1"/>
          <p:nvPr/>
        </p:nvSpPr>
        <p:spPr>
          <a:xfrm>
            <a:off x="8114337" y="8024282"/>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4</a:t>
            </a:r>
          </a:p>
        </p:txBody>
      </p:sp>
      <p:sp>
        <p:nvSpPr>
          <p:cNvPr id="89" name="TextBox 89"/>
          <p:cNvSpPr txBox="1"/>
          <p:nvPr/>
        </p:nvSpPr>
        <p:spPr>
          <a:xfrm>
            <a:off x="5824289" y="8783267"/>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9</a:t>
            </a:r>
          </a:p>
        </p:txBody>
      </p:sp>
      <p:sp>
        <p:nvSpPr>
          <p:cNvPr id="90" name="TextBox 90"/>
          <p:cNvSpPr txBox="1"/>
          <p:nvPr/>
        </p:nvSpPr>
        <p:spPr>
          <a:xfrm>
            <a:off x="8167669"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10</a:t>
            </a:r>
          </a:p>
        </p:txBody>
      </p:sp>
      <p:sp>
        <p:nvSpPr>
          <p:cNvPr id="91" name="TextBox 91"/>
          <p:cNvSpPr txBox="1"/>
          <p:nvPr/>
        </p:nvSpPr>
        <p:spPr>
          <a:xfrm>
            <a:off x="10457717"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0</a:t>
            </a:r>
          </a:p>
        </p:txBody>
      </p:sp>
      <p:sp>
        <p:nvSpPr>
          <p:cNvPr id="92" name="TextBox 92"/>
          <p:cNvSpPr txBox="1"/>
          <p:nvPr/>
        </p:nvSpPr>
        <p:spPr>
          <a:xfrm>
            <a:off x="12882133"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204</a:t>
            </a:r>
          </a:p>
        </p:txBody>
      </p:sp>
      <p:sp>
        <p:nvSpPr>
          <p:cNvPr id="93" name="TextBox 93"/>
          <p:cNvSpPr txBox="1"/>
          <p:nvPr/>
        </p:nvSpPr>
        <p:spPr>
          <a:xfrm>
            <a:off x="15173200"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5</a:t>
            </a:r>
          </a:p>
        </p:txBody>
      </p:sp>
      <p:sp>
        <p:nvSpPr>
          <p:cNvPr id="94" name="TextBox 94"/>
          <p:cNvSpPr txBox="1"/>
          <p:nvPr/>
        </p:nvSpPr>
        <p:spPr>
          <a:xfrm>
            <a:off x="5867466"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0</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2"/>
          <p:cNvSpPr txBox="1"/>
          <p:nvPr/>
        </p:nvSpPr>
        <p:spPr>
          <a:xfrm>
            <a:off x="246002" y="90615"/>
            <a:ext cx="8482213" cy="738342"/>
          </a:xfrm>
          <a:prstGeom prst="rect">
            <a:avLst/>
          </a:prstGeom>
        </p:spPr>
        <p:txBody>
          <a:bodyPr lIns="0" tIns="0" rIns="0" bIns="0" rtlCol="0" anchor="t">
            <a:spAutoFit/>
          </a:bodyPr>
          <a:lstStyle/>
          <a:p>
            <a:pPr marL="0" lvl="0" indent="0" algn="l">
              <a:lnSpc>
                <a:spcPts val="5505"/>
              </a:lnSpc>
              <a:spcBef>
                <a:spcPct val="0"/>
              </a:spcBef>
            </a:pPr>
            <a:r>
              <a:rPr lang="en-US" sz="4915" b="1" spc="-147">
                <a:solidFill>
                  <a:srgbClr val="FFFFFF"/>
                </a:solidFill>
                <a:latin typeface="Poppins Bold"/>
                <a:ea typeface="Poppins Bold"/>
                <a:cs typeface="Poppins Bold"/>
                <a:sym typeface="Poppins Bold"/>
              </a:rPr>
              <a:t>Subtopic 1</a:t>
            </a:r>
          </a:p>
        </p:txBody>
      </p:sp>
      <p:sp>
        <p:nvSpPr>
          <p:cNvPr id="3" name="TextBox 3"/>
          <p:cNvSpPr txBox="1"/>
          <p:nvPr/>
        </p:nvSpPr>
        <p:spPr>
          <a:xfrm>
            <a:off x="5472177" y="3253115"/>
            <a:ext cx="2465447" cy="508101"/>
          </a:xfrm>
          <a:prstGeom prst="rect">
            <a:avLst/>
          </a:prstGeom>
        </p:spPr>
        <p:txBody>
          <a:bodyPr lIns="0" tIns="0" rIns="0" bIns="0" rtlCol="0" anchor="t">
            <a:spAutoFit/>
          </a:bodyPr>
          <a:lstStyle/>
          <a:p>
            <a:pPr marL="0" lvl="0" indent="0" algn="l">
              <a:lnSpc>
                <a:spcPts val="4009"/>
              </a:lnSpc>
              <a:spcBef>
                <a:spcPct val="0"/>
              </a:spcBef>
            </a:pPr>
            <a:r>
              <a:rPr lang="en-US" sz="2864" b="1">
                <a:solidFill>
                  <a:srgbClr val="FF1495"/>
                </a:solidFill>
                <a:latin typeface="Poppins Bold"/>
                <a:ea typeface="Poppins Bold"/>
                <a:cs typeface="Poppins Bold"/>
                <a:sym typeface="Poppins Bold"/>
              </a:rPr>
              <a:t>comments</a:t>
            </a:r>
          </a:p>
        </p:txBody>
      </p:sp>
      <p:sp>
        <p:nvSpPr>
          <p:cNvPr id="4" name="TextBox 4"/>
          <p:cNvSpPr txBox="1"/>
          <p:nvPr/>
        </p:nvSpPr>
        <p:spPr>
          <a:xfrm>
            <a:off x="5345465" y="7157764"/>
            <a:ext cx="12627283" cy="1170949"/>
          </a:xfrm>
          <a:prstGeom prst="rect">
            <a:avLst/>
          </a:prstGeom>
        </p:spPr>
        <p:txBody>
          <a:bodyPr lIns="0" tIns="0" rIns="0" bIns="0" rtlCol="0" anchor="t">
            <a:spAutoFit/>
          </a:bodyPr>
          <a:lstStyle/>
          <a:p>
            <a:pPr marL="471933" lvl="1" indent="-235966" algn="l">
              <a:lnSpc>
                <a:spcPts val="3060"/>
              </a:lnSpc>
              <a:buFont typeface="Arial"/>
              <a:buChar char="•"/>
            </a:pPr>
            <a:r>
              <a:rPr lang="en-US" sz="2185">
                <a:solidFill>
                  <a:srgbClr val="000000"/>
                </a:solidFill>
                <a:latin typeface="Poppins"/>
                <a:ea typeface="Poppins"/>
                <a:cs typeface="Poppins"/>
                <a:sym typeface="Poppins"/>
              </a:rPr>
              <a:t>A directive in assembly language is a special command or instruction used to provide guidance to the assembler and define various aspects of the program's structure, organization, or behavior.</a:t>
            </a:r>
          </a:p>
        </p:txBody>
      </p:sp>
      <p:grpSp>
        <p:nvGrpSpPr>
          <p:cNvPr id="5" name="Group 5"/>
          <p:cNvGrpSpPr/>
          <p:nvPr/>
        </p:nvGrpSpPr>
        <p:grpSpPr>
          <a:xfrm>
            <a:off x="0" y="-36799"/>
            <a:ext cx="9251830" cy="1065499"/>
            <a:chOff x="0" y="0"/>
            <a:chExt cx="3442595" cy="396471"/>
          </a:xfrm>
        </p:grpSpPr>
        <p:sp>
          <p:nvSpPr>
            <p:cNvPr id="6" name="Freeform 6"/>
            <p:cNvSpPr/>
            <p:nvPr/>
          </p:nvSpPr>
          <p:spPr>
            <a:xfrm>
              <a:off x="0" y="0"/>
              <a:ext cx="3442595" cy="396471"/>
            </a:xfrm>
            <a:custGeom>
              <a:avLst/>
              <a:gdLst/>
              <a:ahLst/>
              <a:cxnLst/>
              <a:rect l="l" t="t" r="r" b="b"/>
              <a:pathLst>
                <a:path w="3442595" h="396471">
                  <a:moveTo>
                    <a:pt x="0" y="0"/>
                  </a:moveTo>
                  <a:lnTo>
                    <a:pt x="3442595" y="0"/>
                  </a:lnTo>
                  <a:lnTo>
                    <a:pt x="3442595" y="396471"/>
                  </a:lnTo>
                  <a:lnTo>
                    <a:pt x="0" y="396471"/>
                  </a:lnTo>
                  <a:close/>
                </a:path>
              </a:pathLst>
            </a:custGeom>
            <a:solidFill>
              <a:srgbClr val="FF1495"/>
            </a:solidFill>
          </p:spPr>
          <p:txBody>
            <a:bodyPr/>
            <a:lstStyle/>
            <a:p>
              <a:endParaRPr lang="en-PH"/>
            </a:p>
          </p:txBody>
        </p:sp>
      </p:grpSp>
      <p:sp>
        <p:nvSpPr>
          <p:cNvPr id="7" name="Freeform 7"/>
          <p:cNvSpPr/>
          <p:nvPr/>
        </p:nvSpPr>
        <p:spPr>
          <a:xfrm>
            <a:off x="8581839" y="-66210"/>
            <a:ext cx="1094910" cy="1094910"/>
          </a:xfrm>
          <a:custGeom>
            <a:avLst/>
            <a:gdLst/>
            <a:ahLst/>
            <a:cxnLst/>
            <a:rect l="l" t="t" r="r" b="b"/>
            <a:pathLst>
              <a:path w="1094910" h="1094910">
                <a:moveTo>
                  <a:pt x="0" y="0"/>
                </a:moveTo>
                <a:lnTo>
                  <a:pt x="1094911" y="0"/>
                </a:lnTo>
                <a:lnTo>
                  <a:pt x="1094911" y="1094910"/>
                </a:lnTo>
                <a:lnTo>
                  <a:pt x="0" y="1094910"/>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grpSp>
        <p:nvGrpSpPr>
          <p:cNvPr id="8" name="Group 8"/>
          <p:cNvGrpSpPr/>
          <p:nvPr/>
        </p:nvGrpSpPr>
        <p:grpSpPr>
          <a:xfrm>
            <a:off x="4913564" y="2337593"/>
            <a:ext cx="6906190" cy="696447"/>
            <a:chOff x="0" y="0"/>
            <a:chExt cx="1818914" cy="183426"/>
          </a:xfrm>
        </p:grpSpPr>
        <p:sp>
          <p:nvSpPr>
            <p:cNvPr id="9" name="Freeform 9"/>
            <p:cNvSpPr/>
            <p:nvPr/>
          </p:nvSpPr>
          <p:spPr>
            <a:xfrm>
              <a:off x="0" y="0"/>
              <a:ext cx="1818914" cy="183426"/>
            </a:xfrm>
            <a:custGeom>
              <a:avLst/>
              <a:gdLst/>
              <a:ahLst/>
              <a:cxnLst/>
              <a:rect l="l" t="t" r="r" b="b"/>
              <a:pathLst>
                <a:path w="1818914" h="183426">
                  <a:moveTo>
                    <a:pt x="57172" y="0"/>
                  </a:moveTo>
                  <a:lnTo>
                    <a:pt x="1761743" y="0"/>
                  </a:lnTo>
                  <a:cubicBezTo>
                    <a:pt x="1793318" y="0"/>
                    <a:pt x="1818914" y="25597"/>
                    <a:pt x="1818914" y="57172"/>
                  </a:cubicBezTo>
                  <a:lnTo>
                    <a:pt x="1818914" y="126255"/>
                  </a:lnTo>
                  <a:cubicBezTo>
                    <a:pt x="1818914" y="141418"/>
                    <a:pt x="1812891" y="155960"/>
                    <a:pt x="1802169" y="166681"/>
                  </a:cubicBezTo>
                  <a:cubicBezTo>
                    <a:pt x="1791447" y="177403"/>
                    <a:pt x="1776906" y="183426"/>
                    <a:pt x="1761743" y="183426"/>
                  </a:cubicBezTo>
                  <a:lnTo>
                    <a:pt x="57172" y="183426"/>
                  </a:lnTo>
                  <a:cubicBezTo>
                    <a:pt x="42009" y="183426"/>
                    <a:pt x="27467" y="177403"/>
                    <a:pt x="16745" y="166681"/>
                  </a:cubicBezTo>
                  <a:cubicBezTo>
                    <a:pt x="6023" y="155960"/>
                    <a:pt x="0" y="141418"/>
                    <a:pt x="0" y="126255"/>
                  </a:cubicBezTo>
                  <a:lnTo>
                    <a:pt x="0" y="57172"/>
                  </a:lnTo>
                  <a:cubicBezTo>
                    <a:pt x="0" y="42009"/>
                    <a:pt x="6023" y="27467"/>
                    <a:pt x="16745" y="16745"/>
                  </a:cubicBezTo>
                  <a:cubicBezTo>
                    <a:pt x="27467" y="6023"/>
                    <a:pt x="42009" y="0"/>
                    <a:pt x="57172" y="0"/>
                  </a:cubicBezTo>
                  <a:close/>
                </a:path>
              </a:pathLst>
            </a:custGeom>
            <a:solidFill>
              <a:srgbClr val="FFDE59"/>
            </a:solidFill>
          </p:spPr>
          <p:txBody>
            <a:bodyPr/>
            <a:lstStyle/>
            <a:p>
              <a:endParaRPr lang="en-PH"/>
            </a:p>
          </p:txBody>
        </p:sp>
        <p:sp>
          <p:nvSpPr>
            <p:cNvPr id="10" name="TextBox 10"/>
            <p:cNvSpPr txBox="1"/>
            <p:nvPr/>
          </p:nvSpPr>
          <p:spPr>
            <a:xfrm>
              <a:off x="0" y="-28575"/>
              <a:ext cx="1818914" cy="212001"/>
            </a:xfrm>
            <a:prstGeom prst="rect">
              <a:avLst/>
            </a:prstGeom>
          </p:spPr>
          <p:txBody>
            <a:bodyPr lIns="50800" tIns="50800" rIns="50800" bIns="50800" rtlCol="0" anchor="ctr"/>
            <a:lstStyle/>
            <a:p>
              <a:pPr algn="ctr">
                <a:lnSpc>
                  <a:spcPts val="2595"/>
                </a:lnSpc>
              </a:pPr>
              <a:endParaRPr/>
            </a:p>
          </p:txBody>
        </p:sp>
      </p:grpSp>
      <p:sp>
        <p:nvSpPr>
          <p:cNvPr id="11" name="TextBox 11"/>
          <p:cNvSpPr txBox="1"/>
          <p:nvPr/>
        </p:nvSpPr>
        <p:spPr>
          <a:xfrm>
            <a:off x="5107934" y="2368978"/>
            <a:ext cx="6528078" cy="490803"/>
          </a:xfrm>
          <a:prstGeom prst="rect">
            <a:avLst/>
          </a:prstGeom>
        </p:spPr>
        <p:txBody>
          <a:bodyPr lIns="0" tIns="0" rIns="0" bIns="0" rtlCol="0" anchor="t">
            <a:spAutoFit/>
          </a:bodyPr>
          <a:lstStyle/>
          <a:p>
            <a:pPr algn="ctr">
              <a:lnSpc>
                <a:spcPts val="4156"/>
              </a:lnSpc>
            </a:pPr>
            <a:r>
              <a:rPr lang="en-US" sz="2309" b="1">
                <a:solidFill>
                  <a:srgbClr val="2D3240"/>
                </a:solidFill>
                <a:latin typeface="Poppins Bold"/>
                <a:ea typeface="Poppins Bold"/>
                <a:cs typeface="Poppins Bold"/>
                <a:sym typeface="Poppins Bold"/>
              </a:rPr>
              <a:t>Special features of an assembly language: </a:t>
            </a:r>
          </a:p>
        </p:txBody>
      </p:sp>
      <p:sp>
        <p:nvSpPr>
          <p:cNvPr id="12" name="Freeform 12"/>
          <p:cNvSpPr/>
          <p:nvPr/>
        </p:nvSpPr>
        <p:spPr>
          <a:xfrm>
            <a:off x="530913" y="3154848"/>
            <a:ext cx="3651876" cy="4366374"/>
          </a:xfrm>
          <a:custGeom>
            <a:avLst/>
            <a:gdLst/>
            <a:ahLst/>
            <a:cxnLst/>
            <a:rect l="l" t="t" r="r" b="b"/>
            <a:pathLst>
              <a:path w="3651876" h="4366374">
                <a:moveTo>
                  <a:pt x="0" y="0"/>
                </a:moveTo>
                <a:lnTo>
                  <a:pt x="3651876" y="0"/>
                </a:lnTo>
                <a:lnTo>
                  <a:pt x="3651876" y="4366373"/>
                </a:lnTo>
                <a:lnTo>
                  <a:pt x="0" y="4366373"/>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13" name="Freeform 13"/>
          <p:cNvSpPr/>
          <p:nvPr/>
        </p:nvSpPr>
        <p:spPr>
          <a:xfrm>
            <a:off x="4913564" y="3329315"/>
            <a:ext cx="431901" cy="431901"/>
          </a:xfrm>
          <a:custGeom>
            <a:avLst/>
            <a:gdLst/>
            <a:ahLst/>
            <a:cxnLst/>
            <a:rect l="l" t="t" r="r" b="b"/>
            <a:pathLst>
              <a:path w="431901" h="431901">
                <a:moveTo>
                  <a:pt x="0" y="0"/>
                </a:moveTo>
                <a:lnTo>
                  <a:pt x="431901" y="0"/>
                </a:lnTo>
                <a:lnTo>
                  <a:pt x="431901" y="431901"/>
                </a:lnTo>
                <a:lnTo>
                  <a:pt x="0" y="4319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4" name="Freeform 14"/>
          <p:cNvSpPr/>
          <p:nvPr/>
        </p:nvSpPr>
        <p:spPr>
          <a:xfrm>
            <a:off x="4913564" y="4059224"/>
            <a:ext cx="431901" cy="431901"/>
          </a:xfrm>
          <a:custGeom>
            <a:avLst/>
            <a:gdLst/>
            <a:ahLst/>
            <a:cxnLst/>
            <a:rect l="l" t="t" r="r" b="b"/>
            <a:pathLst>
              <a:path w="431901" h="431901">
                <a:moveTo>
                  <a:pt x="0" y="0"/>
                </a:moveTo>
                <a:lnTo>
                  <a:pt x="431901" y="0"/>
                </a:lnTo>
                <a:lnTo>
                  <a:pt x="431901" y="431902"/>
                </a:lnTo>
                <a:lnTo>
                  <a:pt x="0" y="431902"/>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5" name="TextBox 15"/>
          <p:cNvSpPr txBox="1"/>
          <p:nvPr/>
        </p:nvSpPr>
        <p:spPr>
          <a:xfrm>
            <a:off x="5472177" y="3983024"/>
            <a:ext cx="8192859" cy="508101"/>
          </a:xfrm>
          <a:prstGeom prst="rect">
            <a:avLst/>
          </a:prstGeom>
        </p:spPr>
        <p:txBody>
          <a:bodyPr lIns="0" tIns="0" rIns="0" bIns="0" rtlCol="0" anchor="t">
            <a:spAutoFit/>
          </a:bodyPr>
          <a:lstStyle/>
          <a:p>
            <a:pPr marL="0" lvl="0" indent="0" algn="l">
              <a:lnSpc>
                <a:spcPts val="4009"/>
              </a:lnSpc>
              <a:spcBef>
                <a:spcPct val="0"/>
              </a:spcBef>
            </a:pPr>
            <a:r>
              <a:rPr lang="en-US" sz="2864" b="1">
                <a:solidFill>
                  <a:srgbClr val="FF1495"/>
                </a:solidFill>
                <a:latin typeface="Poppins Bold"/>
                <a:ea typeface="Poppins Bold"/>
                <a:cs typeface="Poppins Bold"/>
                <a:sym typeface="Poppins Bold"/>
              </a:rPr>
              <a:t>symbolic names for constants</a:t>
            </a:r>
          </a:p>
        </p:txBody>
      </p:sp>
      <p:sp>
        <p:nvSpPr>
          <p:cNvPr id="16" name="Freeform 16"/>
          <p:cNvSpPr/>
          <p:nvPr/>
        </p:nvSpPr>
        <p:spPr>
          <a:xfrm>
            <a:off x="4940827" y="4788562"/>
            <a:ext cx="431901" cy="431901"/>
          </a:xfrm>
          <a:custGeom>
            <a:avLst/>
            <a:gdLst/>
            <a:ahLst/>
            <a:cxnLst/>
            <a:rect l="l" t="t" r="r" b="b"/>
            <a:pathLst>
              <a:path w="431901" h="431901">
                <a:moveTo>
                  <a:pt x="0" y="0"/>
                </a:moveTo>
                <a:lnTo>
                  <a:pt x="431901" y="0"/>
                </a:lnTo>
                <a:lnTo>
                  <a:pt x="431901" y="431901"/>
                </a:lnTo>
                <a:lnTo>
                  <a:pt x="0" y="4319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7" name="TextBox 17"/>
          <p:cNvSpPr txBox="1"/>
          <p:nvPr/>
        </p:nvSpPr>
        <p:spPr>
          <a:xfrm>
            <a:off x="5499440" y="4712362"/>
            <a:ext cx="5688031" cy="508101"/>
          </a:xfrm>
          <a:prstGeom prst="rect">
            <a:avLst/>
          </a:prstGeom>
        </p:spPr>
        <p:txBody>
          <a:bodyPr lIns="0" tIns="0" rIns="0" bIns="0" rtlCol="0" anchor="t">
            <a:spAutoFit/>
          </a:bodyPr>
          <a:lstStyle/>
          <a:p>
            <a:pPr marL="0" lvl="0" indent="0" algn="l">
              <a:lnSpc>
                <a:spcPts val="4009"/>
              </a:lnSpc>
              <a:spcBef>
                <a:spcPct val="0"/>
              </a:spcBef>
            </a:pPr>
            <a:r>
              <a:rPr lang="en-US" sz="2864" b="1">
                <a:solidFill>
                  <a:srgbClr val="FF1495"/>
                </a:solidFill>
                <a:latin typeface="Poppins Bold"/>
                <a:ea typeface="Poppins Bold"/>
                <a:cs typeface="Poppins Bold"/>
                <a:sym typeface="Poppins Bold"/>
              </a:rPr>
              <a:t>labels for addresses</a:t>
            </a:r>
          </a:p>
        </p:txBody>
      </p:sp>
      <p:sp>
        <p:nvSpPr>
          <p:cNvPr id="18" name="Freeform 18"/>
          <p:cNvSpPr/>
          <p:nvPr/>
        </p:nvSpPr>
        <p:spPr>
          <a:xfrm>
            <a:off x="4927195" y="5517900"/>
            <a:ext cx="431901" cy="431901"/>
          </a:xfrm>
          <a:custGeom>
            <a:avLst/>
            <a:gdLst/>
            <a:ahLst/>
            <a:cxnLst/>
            <a:rect l="l" t="t" r="r" b="b"/>
            <a:pathLst>
              <a:path w="431901" h="431901">
                <a:moveTo>
                  <a:pt x="0" y="0"/>
                </a:moveTo>
                <a:lnTo>
                  <a:pt x="431902" y="0"/>
                </a:lnTo>
                <a:lnTo>
                  <a:pt x="431902" y="431901"/>
                </a:lnTo>
                <a:lnTo>
                  <a:pt x="0" y="4319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19" name="TextBox 19"/>
          <p:cNvSpPr txBox="1"/>
          <p:nvPr/>
        </p:nvSpPr>
        <p:spPr>
          <a:xfrm>
            <a:off x="5485809" y="5441700"/>
            <a:ext cx="2465447" cy="508101"/>
          </a:xfrm>
          <a:prstGeom prst="rect">
            <a:avLst/>
          </a:prstGeom>
        </p:spPr>
        <p:txBody>
          <a:bodyPr lIns="0" tIns="0" rIns="0" bIns="0" rtlCol="0" anchor="t">
            <a:spAutoFit/>
          </a:bodyPr>
          <a:lstStyle/>
          <a:p>
            <a:pPr marL="0" lvl="0" indent="0" algn="l">
              <a:lnSpc>
                <a:spcPts val="4009"/>
              </a:lnSpc>
              <a:spcBef>
                <a:spcPct val="0"/>
              </a:spcBef>
            </a:pPr>
            <a:r>
              <a:rPr lang="en-US" sz="2864" b="1">
                <a:solidFill>
                  <a:srgbClr val="FF1495"/>
                </a:solidFill>
                <a:latin typeface="Poppins Bold"/>
                <a:ea typeface="Poppins Bold"/>
                <a:cs typeface="Poppins Bold"/>
                <a:sym typeface="Poppins Bold"/>
              </a:rPr>
              <a:t>macros</a:t>
            </a:r>
          </a:p>
        </p:txBody>
      </p:sp>
      <p:sp>
        <p:nvSpPr>
          <p:cNvPr id="20" name="Freeform 20"/>
          <p:cNvSpPr/>
          <p:nvPr/>
        </p:nvSpPr>
        <p:spPr>
          <a:xfrm>
            <a:off x="4940827" y="6633905"/>
            <a:ext cx="431901" cy="431901"/>
          </a:xfrm>
          <a:custGeom>
            <a:avLst/>
            <a:gdLst/>
            <a:ahLst/>
            <a:cxnLst/>
            <a:rect l="l" t="t" r="r" b="b"/>
            <a:pathLst>
              <a:path w="431901" h="431901">
                <a:moveTo>
                  <a:pt x="0" y="0"/>
                </a:moveTo>
                <a:lnTo>
                  <a:pt x="431901" y="0"/>
                </a:lnTo>
                <a:lnTo>
                  <a:pt x="431901" y="431901"/>
                </a:lnTo>
                <a:lnTo>
                  <a:pt x="0" y="431901"/>
                </a:lnTo>
                <a:lnTo>
                  <a:pt x="0" y="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sp>
        <p:nvSpPr>
          <p:cNvPr id="21" name="TextBox 21"/>
          <p:cNvSpPr txBox="1"/>
          <p:nvPr/>
        </p:nvSpPr>
        <p:spPr>
          <a:xfrm>
            <a:off x="5499440" y="6557705"/>
            <a:ext cx="2465447" cy="508101"/>
          </a:xfrm>
          <a:prstGeom prst="rect">
            <a:avLst/>
          </a:prstGeom>
        </p:spPr>
        <p:txBody>
          <a:bodyPr lIns="0" tIns="0" rIns="0" bIns="0" rtlCol="0" anchor="t">
            <a:spAutoFit/>
          </a:bodyPr>
          <a:lstStyle/>
          <a:p>
            <a:pPr marL="0" lvl="0" indent="0" algn="l">
              <a:lnSpc>
                <a:spcPts val="4009"/>
              </a:lnSpc>
              <a:spcBef>
                <a:spcPct val="0"/>
              </a:spcBef>
            </a:pPr>
            <a:r>
              <a:rPr lang="en-US" sz="2864" b="1">
                <a:solidFill>
                  <a:srgbClr val="FF1495"/>
                </a:solidFill>
                <a:latin typeface="Poppins Bold"/>
                <a:ea typeface="Poppins Bold"/>
                <a:cs typeface="Poppins Bold"/>
                <a:sym typeface="Poppins Bold"/>
              </a:rPr>
              <a:t>directives</a:t>
            </a:r>
          </a:p>
        </p:txBody>
      </p:sp>
      <p:sp>
        <p:nvSpPr>
          <p:cNvPr id="22" name="TextBox 22"/>
          <p:cNvSpPr txBox="1"/>
          <p:nvPr/>
        </p:nvSpPr>
        <p:spPr>
          <a:xfrm>
            <a:off x="5345465" y="6138567"/>
            <a:ext cx="12627283" cy="339067"/>
          </a:xfrm>
          <a:prstGeom prst="rect">
            <a:avLst/>
          </a:prstGeom>
        </p:spPr>
        <p:txBody>
          <a:bodyPr lIns="0" tIns="0" rIns="0" bIns="0" rtlCol="0" anchor="t">
            <a:spAutoFit/>
          </a:bodyPr>
          <a:lstStyle/>
          <a:p>
            <a:pPr marL="471933" lvl="1" indent="-235966" algn="ctr">
              <a:lnSpc>
                <a:spcPts val="2448"/>
              </a:lnSpc>
              <a:buFont typeface="Arial"/>
              <a:buChar char="•"/>
            </a:pPr>
            <a:r>
              <a:rPr lang="en-US" sz="2185" spc="-65">
                <a:solidFill>
                  <a:srgbClr val="000000"/>
                </a:solidFill>
                <a:latin typeface="Poppins"/>
                <a:ea typeface="Poppins"/>
                <a:cs typeface="Poppins"/>
                <a:sym typeface="Poppins"/>
              </a:rPr>
              <a:t>A macro is a code snippet that can be reused to simplify and streamline programming tasks.</a:t>
            </a:r>
          </a:p>
        </p:txBody>
      </p:sp>
      <p:sp>
        <p:nvSpPr>
          <p:cNvPr id="23" name="TextBox 23"/>
          <p:cNvSpPr txBox="1"/>
          <p:nvPr/>
        </p:nvSpPr>
        <p:spPr>
          <a:xfrm>
            <a:off x="246002" y="0"/>
            <a:ext cx="7492467" cy="1028700"/>
          </a:xfrm>
          <a:prstGeom prst="rect">
            <a:avLst/>
          </a:prstGeom>
        </p:spPr>
        <p:txBody>
          <a:bodyPr lIns="0" tIns="0" rIns="0" bIns="0" rtlCol="0" anchor="t">
            <a:spAutoFit/>
          </a:bodyPr>
          <a:lstStyle/>
          <a:p>
            <a:pPr marL="0" lvl="0" indent="0" algn="l">
              <a:lnSpc>
                <a:spcPts val="3957"/>
              </a:lnSpc>
              <a:spcBef>
                <a:spcPct val="0"/>
              </a:spcBef>
            </a:pPr>
            <a:r>
              <a:rPr lang="en-US" sz="3533" b="1" spc="-105">
                <a:solidFill>
                  <a:srgbClr val="FFFFFF"/>
                </a:solidFill>
                <a:latin typeface="Poppins Bold"/>
                <a:ea typeface="Poppins Bold"/>
                <a:cs typeface="Poppins Bold"/>
                <a:sym typeface="Poppins Bold"/>
              </a:rPr>
              <a:t>6.2 Understanding Assembly Language</a:t>
            </a:r>
          </a:p>
        </p:txBody>
      </p:sp>
    </p:spTree>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1476456" y="2288109"/>
            <a:ext cx="2847198" cy="486689"/>
            <a:chOff x="0" y="0"/>
            <a:chExt cx="1161278" cy="198504"/>
          </a:xfrm>
        </p:grpSpPr>
        <p:sp>
          <p:nvSpPr>
            <p:cNvPr id="8" name="Freeform 8"/>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9" name="TextBox 9"/>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1493960" y="2859655"/>
            <a:ext cx="2829694" cy="486689"/>
            <a:chOff x="0" y="0"/>
            <a:chExt cx="1154138" cy="198504"/>
          </a:xfrm>
        </p:grpSpPr>
        <p:sp>
          <p:nvSpPr>
            <p:cNvPr id="11" name="Freeform 11"/>
            <p:cNvSpPr/>
            <p:nvPr/>
          </p:nvSpPr>
          <p:spPr>
            <a:xfrm>
              <a:off x="0" y="0"/>
              <a:ext cx="1154138" cy="198504"/>
            </a:xfrm>
            <a:custGeom>
              <a:avLst/>
              <a:gdLst/>
              <a:ahLst/>
              <a:cxnLst/>
              <a:rect l="l" t="t" r="r" b="b"/>
              <a:pathLst>
                <a:path w="1154138" h="198504">
                  <a:moveTo>
                    <a:pt x="99252" y="0"/>
                  </a:moveTo>
                  <a:lnTo>
                    <a:pt x="1054886" y="0"/>
                  </a:lnTo>
                  <a:cubicBezTo>
                    <a:pt x="1081210" y="0"/>
                    <a:pt x="1106455" y="10457"/>
                    <a:pt x="1125068" y="29070"/>
                  </a:cubicBezTo>
                  <a:cubicBezTo>
                    <a:pt x="1143682" y="47684"/>
                    <a:pt x="1154138" y="72929"/>
                    <a:pt x="1154138" y="99252"/>
                  </a:cubicBezTo>
                  <a:lnTo>
                    <a:pt x="1154138" y="99252"/>
                  </a:lnTo>
                  <a:cubicBezTo>
                    <a:pt x="1154138" y="154067"/>
                    <a:pt x="1109702" y="198504"/>
                    <a:pt x="105488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2" name="TextBox 12"/>
            <p:cNvSpPr txBox="1"/>
            <p:nvPr/>
          </p:nvSpPr>
          <p:spPr>
            <a:xfrm>
              <a:off x="0" y="-28575"/>
              <a:ext cx="1154138" cy="227079"/>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1493960" y="3420152"/>
            <a:ext cx="2829694" cy="486689"/>
            <a:chOff x="0" y="0"/>
            <a:chExt cx="1154138" cy="198504"/>
          </a:xfrm>
        </p:grpSpPr>
        <p:sp>
          <p:nvSpPr>
            <p:cNvPr id="14" name="Freeform 14"/>
            <p:cNvSpPr/>
            <p:nvPr/>
          </p:nvSpPr>
          <p:spPr>
            <a:xfrm>
              <a:off x="0" y="0"/>
              <a:ext cx="1154138" cy="198504"/>
            </a:xfrm>
            <a:custGeom>
              <a:avLst/>
              <a:gdLst/>
              <a:ahLst/>
              <a:cxnLst/>
              <a:rect l="l" t="t" r="r" b="b"/>
              <a:pathLst>
                <a:path w="1154138" h="198504">
                  <a:moveTo>
                    <a:pt x="99252" y="0"/>
                  </a:moveTo>
                  <a:lnTo>
                    <a:pt x="1054886" y="0"/>
                  </a:lnTo>
                  <a:cubicBezTo>
                    <a:pt x="1081210" y="0"/>
                    <a:pt x="1106455" y="10457"/>
                    <a:pt x="1125068" y="29070"/>
                  </a:cubicBezTo>
                  <a:cubicBezTo>
                    <a:pt x="1143682" y="47684"/>
                    <a:pt x="1154138" y="72929"/>
                    <a:pt x="1154138" y="99252"/>
                  </a:cubicBezTo>
                  <a:lnTo>
                    <a:pt x="1154138" y="99252"/>
                  </a:lnTo>
                  <a:cubicBezTo>
                    <a:pt x="1154138" y="154067"/>
                    <a:pt x="1109702" y="198504"/>
                    <a:pt x="105488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5" name="TextBox 15"/>
            <p:cNvSpPr txBox="1"/>
            <p:nvPr/>
          </p:nvSpPr>
          <p:spPr>
            <a:xfrm>
              <a:off x="0" y="-28575"/>
              <a:ext cx="1154138" cy="227079"/>
            </a:xfrm>
            <a:prstGeom prst="rect">
              <a:avLst/>
            </a:prstGeom>
          </p:spPr>
          <p:txBody>
            <a:bodyPr lIns="50800" tIns="50800" rIns="50800" bIns="50800" rtlCol="0" anchor="ctr"/>
            <a:lstStyle/>
            <a:p>
              <a:pPr algn="ctr">
                <a:lnSpc>
                  <a:spcPts val="2595"/>
                </a:lnSpc>
              </a:pPr>
              <a:endParaRPr/>
            </a:p>
          </p:txBody>
        </p:sp>
      </p:grpSp>
      <p:grpSp>
        <p:nvGrpSpPr>
          <p:cNvPr id="16" name="Group 16"/>
          <p:cNvGrpSpPr/>
          <p:nvPr/>
        </p:nvGrpSpPr>
        <p:grpSpPr>
          <a:xfrm>
            <a:off x="1467704" y="5097038"/>
            <a:ext cx="2855950" cy="486689"/>
            <a:chOff x="0" y="0"/>
            <a:chExt cx="1164847" cy="198504"/>
          </a:xfrm>
        </p:grpSpPr>
        <p:sp>
          <p:nvSpPr>
            <p:cNvPr id="17" name="Freeform 17"/>
            <p:cNvSpPr/>
            <p:nvPr/>
          </p:nvSpPr>
          <p:spPr>
            <a:xfrm>
              <a:off x="0" y="0"/>
              <a:ext cx="1164847" cy="198504"/>
            </a:xfrm>
            <a:custGeom>
              <a:avLst/>
              <a:gdLst/>
              <a:ahLst/>
              <a:cxnLst/>
              <a:rect l="l" t="t" r="r" b="b"/>
              <a:pathLst>
                <a:path w="1164847" h="198504">
                  <a:moveTo>
                    <a:pt x="99252" y="0"/>
                  </a:moveTo>
                  <a:lnTo>
                    <a:pt x="1065595" y="0"/>
                  </a:lnTo>
                  <a:cubicBezTo>
                    <a:pt x="1091919" y="0"/>
                    <a:pt x="1117164" y="10457"/>
                    <a:pt x="1135777" y="29070"/>
                  </a:cubicBezTo>
                  <a:cubicBezTo>
                    <a:pt x="1154390" y="47684"/>
                    <a:pt x="1164847" y="72929"/>
                    <a:pt x="1164847" y="99252"/>
                  </a:cubicBezTo>
                  <a:lnTo>
                    <a:pt x="1164847" y="99252"/>
                  </a:lnTo>
                  <a:cubicBezTo>
                    <a:pt x="1164847" y="154067"/>
                    <a:pt x="1120411" y="198504"/>
                    <a:pt x="1065595"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8" name="TextBox 18"/>
            <p:cNvSpPr txBox="1"/>
            <p:nvPr/>
          </p:nvSpPr>
          <p:spPr>
            <a:xfrm>
              <a:off x="0" y="-28575"/>
              <a:ext cx="1164847" cy="227079"/>
            </a:xfrm>
            <a:prstGeom prst="rect">
              <a:avLst/>
            </a:prstGeom>
          </p:spPr>
          <p:txBody>
            <a:bodyPr lIns="50800" tIns="50800" rIns="50800" bIns="50800" rtlCol="0" anchor="ctr"/>
            <a:lstStyle/>
            <a:p>
              <a:pPr algn="ctr">
                <a:lnSpc>
                  <a:spcPts val="2595"/>
                </a:lnSpc>
              </a:pPr>
              <a:endParaRPr/>
            </a:p>
          </p:txBody>
        </p:sp>
      </p:grpSp>
      <p:grpSp>
        <p:nvGrpSpPr>
          <p:cNvPr id="19" name="Group 19"/>
          <p:cNvGrpSpPr/>
          <p:nvPr/>
        </p:nvGrpSpPr>
        <p:grpSpPr>
          <a:xfrm>
            <a:off x="1476456" y="6216973"/>
            <a:ext cx="2847198" cy="486689"/>
            <a:chOff x="0" y="0"/>
            <a:chExt cx="1161278" cy="198504"/>
          </a:xfrm>
        </p:grpSpPr>
        <p:sp>
          <p:nvSpPr>
            <p:cNvPr id="20" name="Freeform 20"/>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FF1495"/>
            </a:solidFill>
          </p:spPr>
          <p:txBody>
            <a:bodyPr/>
            <a:lstStyle/>
            <a:p>
              <a:endParaRPr lang="en-PH"/>
            </a:p>
          </p:txBody>
        </p:sp>
        <p:sp>
          <p:nvSpPr>
            <p:cNvPr id="21" name="TextBox 21"/>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22" name="Group 22"/>
          <p:cNvGrpSpPr/>
          <p:nvPr/>
        </p:nvGrpSpPr>
        <p:grpSpPr>
          <a:xfrm>
            <a:off x="1476456" y="6792671"/>
            <a:ext cx="2847198" cy="486689"/>
            <a:chOff x="0" y="0"/>
            <a:chExt cx="1161278" cy="198504"/>
          </a:xfrm>
        </p:grpSpPr>
        <p:sp>
          <p:nvSpPr>
            <p:cNvPr id="23" name="Freeform 23"/>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24" name="TextBox 24"/>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25" name="Group 25"/>
          <p:cNvGrpSpPr/>
          <p:nvPr/>
        </p:nvGrpSpPr>
        <p:grpSpPr>
          <a:xfrm>
            <a:off x="1511464" y="3977103"/>
            <a:ext cx="2812191" cy="486689"/>
            <a:chOff x="0" y="0"/>
            <a:chExt cx="1146999" cy="198504"/>
          </a:xfrm>
        </p:grpSpPr>
        <p:sp>
          <p:nvSpPr>
            <p:cNvPr id="26" name="Freeform 26"/>
            <p:cNvSpPr/>
            <p:nvPr/>
          </p:nvSpPr>
          <p:spPr>
            <a:xfrm>
              <a:off x="0" y="0"/>
              <a:ext cx="1146999" cy="198504"/>
            </a:xfrm>
            <a:custGeom>
              <a:avLst/>
              <a:gdLst/>
              <a:ahLst/>
              <a:cxnLst/>
              <a:rect l="l" t="t" r="r" b="b"/>
              <a:pathLst>
                <a:path w="1146999" h="198504">
                  <a:moveTo>
                    <a:pt x="99252" y="0"/>
                  </a:moveTo>
                  <a:lnTo>
                    <a:pt x="1047747" y="0"/>
                  </a:lnTo>
                  <a:cubicBezTo>
                    <a:pt x="1074070" y="0"/>
                    <a:pt x="1099316" y="10457"/>
                    <a:pt x="1117929" y="29070"/>
                  </a:cubicBezTo>
                  <a:cubicBezTo>
                    <a:pt x="1136542" y="47684"/>
                    <a:pt x="1146999" y="72929"/>
                    <a:pt x="1146999" y="99252"/>
                  </a:cubicBezTo>
                  <a:lnTo>
                    <a:pt x="1146999" y="99252"/>
                  </a:lnTo>
                  <a:cubicBezTo>
                    <a:pt x="1146999" y="154067"/>
                    <a:pt x="1102563" y="198504"/>
                    <a:pt x="1047747"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27" name="TextBox 27"/>
            <p:cNvSpPr txBox="1"/>
            <p:nvPr/>
          </p:nvSpPr>
          <p:spPr>
            <a:xfrm>
              <a:off x="0" y="-28575"/>
              <a:ext cx="1146999" cy="227079"/>
            </a:xfrm>
            <a:prstGeom prst="rect">
              <a:avLst/>
            </a:prstGeom>
          </p:spPr>
          <p:txBody>
            <a:bodyPr lIns="50800" tIns="50800" rIns="50800" bIns="50800" rtlCol="0" anchor="ctr"/>
            <a:lstStyle/>
            <a:p>
              <a:pPr algn="ctr">
                <a:lnSpc>
                  <a:spcPts val="2595"/>
                </a:lnSpc>
              </a:pPr>
              <a:endParaRPr/>
            </a:p>
          </p:txBody>
        </p:sp>
      </p:grpSp>
      <p:grpSp>
        <p:nvGrpSpPr>
          <p:cNvPr id="28" name="Group 28"/>
          <p:cNvGrpSpPr/>
          <p:nvPr/>
        </p:nvGrpSpPr>
        <p:grpSpPr>
          <a:xfrm>
            <a:off x="1493960" y="4540086"/>
            <a:ext cx="2829694" cy="486689"/>
            <a:chOff x="0" y="0"/>
            <a:chExt cx="1154138" cy="198504"/>
          </a:xfrm>
        </p:grpSpPr>
        <p:sp>
          <p:nvSpPr>
            <p:cNvPr id="29" name="Freeform 29"/>
            <p:cNvSpPr/>
            <p:nvPr/>
          </p:nvSpPr>
          <p:spPr>
            <a:xfrm>
              <a:off x="0" y="0"/>
              <a:ext cx="1154138" cy="198504"/>
            </a:xfrm>
            <a:custGeom>
              <a:avLst/>
              <a:gdLst/>
              <a:ahLst/>
              <a:cxnLst/>
              <a:rect l="l" t="t" r="r" b="b"/>
              <a:pathLst>
                <a:path w="1154138" h="198504">
                  <a:moveTo>
                    <a:pt x="99252" y="0"/>
                  </a:moveTo>
                  <a:lnTo>
                    <a:pt x="1054886" y="0"/>
                  </a:lnTo>
                  <a:cubicBezTo>
                    <a:pt x="1081210" y="0"/>
                    <a:pt x="1106455" y="10457"/>
                    <a:pt x="1125068" y="29070"/>
                  </a:cubicBezTo>
                  <a:cubicBezTo>
                    <a:pt x="1143682" y="47684"/>
                    <a:pt x="1154138" y="72929"/>
                    <a:pt x="1154138" y="99252"/>
                  </a:cubicBezTo>
                  <a:lnTo>
                    <a:pt x="1154138" y="99252"/>
                  </a:lnTo>
                  <a:cubicBezTo>
                    <a:pt x="1154138" y="154067"/>
                    <a:pt x="1109702" y="198504"/>
                    <a:pt x="105488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30" name="TextBox 30"/>
            <p:cNvSpPr txBox="1"/>
            <p:nvPr/>
          </p:nvSpPr>
          <p:spPr>
            <a:xfrm>
              <a:off x="0" y="-28575"/>
              <a:ext cx="1154138" cy="227079"/>
            </a:xfrm>
            <a:prstGeom prst="rect">
              <a:avLst/>
            </a:prstGeom>
          </p:spPr>
          <p:txBody>
            <a:bodyPr lIns="50800" tIns="50800" rIns="50800" bIns="50800" rtlCol="0" anchor="ctr"/>
            <a:lstStyle/>
            <a:p>
              <a:pPr algn="ctr">
                <a:lnSpc>
                  <a:spcPts val="2595"/>
                </a:lnSpc>
              </a:pPr>
              <a:endParaRPr/>
            </a:p>
          </p:txBody>
        </p:sp>
      </p:grpSp>
      <p:grpSp>
        <p:nvGrpSpPr>
          <p:cNvPr id="31" name="Group 31"/>
          <p:cNvGrpSpPr/>
          <p:nvPr/>
        </p:nvGrpSpPr>
        <p:grpSpPr>
          <a:xfrm>
            <a:off x="1467704" y="5638731"/>
            <a:ext cx="2855950" cy="486689"/>
            <a:chOff x="0" y="0"/>
            <a:chExt cx="1164847" cy="198504"/>
          </a:xfrm>
        </p:grpSpPr>
        <p:sp>
          <p:nvSpPr>
            <p:cNvPr id="32" name="Freeform 32"/>
            <p:cNvSpPr/>
            <p:nvPr/>
          </p:nvSpPr>
          <p:spPr>
            <a:xfrm>
              <a:off x="0" y="0"/>
              <a:ext cx="1164847" cy="198504"/>
            </a:xfrm>
            <a:custGeom>
              <a:avLst/>
              <a:gdLst/>
              <a:ahLst/>
              <a:cxnLst/>
              <a:rect l="l" t="t" r="r" b="b"/>
              <a:pathLst>
                <a:path w="1164847" h="198504">
                  <a:moveTo>
                    <a:pt x="99252" y="0"/>
                  </a:moveTo>
                  <a:lnTo>
                    <a:pt x="1065595" y="0"/>
                  </a:lnTo>
                  <a:cubicBezTo>
                    <a:pt x="1091919" y="0"/>
                    <a:pt x="1117164" y="10457"/>
                    <a:pt x="1135777" y="29070"/>
                  </a:cubicBezTo>
                  <a:cubicBezTo>
                    <a:pt x="1154390" y="47684"/>
                    <a:pt x="1164847" y="72929"/>
                    <a:pt x="1164847" y="99252"/>
                  </a:cubicBezTo>
                  <a:lnTo>
                    <a:pt x="1164847" y="99252"/>
                  </a:lnTo>
                  <a:cubicBezTo>
                    <a:pt x="1164847" y="154067"/>
                    <a:pt x="1120411" y="198504"/>
                    <a:pt x="1065595"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33" name="TextBox 33"/>
            <p:cNvSpPr txBox="1"/>
            <p:nvPr/>
          </p:nvSpPr>
          <p:spPr>
            <a:xfrm>
              <a:off x="0" y="-28575"/>
              <a:ext cx="1164847" cy="227079"/>
            </a:xfrm>
            <a:prstGeom prst="rect">
              <a:avLst/>
            </a:prstGeom>
          </p:spPr>
          <p:txBody>
            <a:bodyPr lIns="50800" tIns="50800" rIns="50800" bIns="50800" rtlCol="0" anchor="ctr"/>
            <a:lstStyle/>
            <a:p>
              <a:pPr algn="ctr">
                <a:lnSpc>
                  <a:spcPts val="2595"/>
                </a:lnSpc>
              </a:pPr>
              <a:endParaRPr/>
            </a:p>
          </p:txBody>
        </p:sp>
      </p:grpSp>
      <p:graphicFrame>
        <p:nvGraphicFramePr>
          <p:cNvPr id="34" name="Table 34"/>
          <p:cNvGraphicFramePr>
            <a:graphicFrameLocks noGrp="1"/>
          </p:cNvGraphicFramePr>
          <p:nvPr/>
        </p:nvGraphicFramePr>
        <p:xfrm>
          <a:off x="5674344" y="2612022"/>
          <a:ext cx="11290331" cy="7351490"/>
        </p:xfrm>
        <a:graphic>
          <a:graphicData uri="http://schemas.openxmlformats.org/drawingml/2006/table">
            <a:tbl>
              <a:tblPr/>
              <a:tblGrid>
                <a:gridCol w="2258066">
                  <a:extLst>
                    <a:ext uri="{9D8B030D-6E8A-4147-A177-3AD203B41FA5}">
                      <a16:colId xmlns:a16="http://schemas.microsoft.com/office/drawing/2014/main" val="20000"/>
                    </a:ext>
                  </a:extLst>
                </a:gridCol>
                <a:gridCol w="2258066">
                  <a:extLst>
                    <a:ext uri="{9D8B030D-6E8A-4147-A177-3AD203B41FA5}">
                      <a16:colId xmlns:a16="http://schemas.microsoft.com/office/drawing/2014/main" val="20001"/>
                    </a:ext>
                  </a:extLst>
                </a:gridCol>
                <a:gridCol w="2258066">
                  <a:extLst>
                    <a:ext uri="{9D8B030D-6E8A-4147-A177-3AD203B41FA5}">
                      <a16:colId xmlns:a16="http://schemas.microsoft.com/office/drawing/2014/main" val="20002"/>
                    </a:ext>
                  </a:extLst>
                </a:gridCol>
                <a:gridCol w="2258066">
                  <a:extLst>
                    <a:ext uri="{9D8B030D-6E8A-4147-A177-3AD203B41FA5}">
                      <a16:colId xmlns:a16="http://schemas.microsoft.com/office/drawing/2014/main" val="20003"/>
                    </a:ext>
                  </a:extLst>
                </a:gridCol>
                <a:gridCol w="2258066">
                  <a:extLst>
                    <a:ext uri="{9D8B030D-6E8A-4147-A177-3AD203B41FA5}">
                      <a16:colId xmlns:a16="http://schemas.microsoft.com/office/drawing/2014/main" val="20004"/>
                    </a:ext>
                  </a:extLst>
                </a:gridCol>
              </a:tblGrid>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1"/>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2"/>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3"/>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4"/>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5"/>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6"/>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7"/>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8"/>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9"/>
                  </a:ext>
                </a:extLst>
              </a:tr>
            </a:tbl>
          </a:graphicData>
        </a:graphic>
      </p:graphicFrame>
      <p:sp>
        <p:nvSpPr>
          <p:cNvPr id="35" name="TextBox 35"/>
          <p:cNvSpPr txBox="1"/>
          <p:nvPr/>
        </p:nvSpPr>
        <p:spPr>
          <a:xfrm>
            <a:off x="829113" y="246316"/>
            <a:ext cx="7700670" cy="536068"/>
          </a:xfrm>
          <a:prstGeom prst="rect">
            <a:avLst/>
          </a:prstGeom>
        </p:spPr>
        <p:txBody>
          <a:bodyPr lIns="0" tIns="0" rIns="0" bIns="0" rtlCol="0" anchor="t">
            <a:spAutoFit/>
          </a:bodyPr>
          <a:lstStyle/>
          <a:p>
            <a:pPr marL="0" lvl="0" indent="0" algn="l">
              <a:lnSpc>
                <a:spcPts val="3982"/>
              </a:lnSpc>
              <a:spcBef>
                <a:spcPct val="0"/>
              </a:spcBef>
            </a:pPr>
            <a:r>
              <a:rPr lang="en-US" sz="3555" b="1" spc="-106">
                <a:solidFill>
                  <a:srgbClr val="FF1495"/>
                </a:solidFill>
                <a:latin typeface="Poppins Bold"/>
                <a:ea typeface="Poppins Bold"/>
                <a:cs typeface="Poppins Bold"/>
                <a:sym typeface="Poppins Bold"/>
              </a:rPr>
              <a:t>6.8 Tracing an assembly language</a:t>
            </a:r>
          </a:p>
        </p:txBody>
      </p:sp>
      <p:sp>
        <p:nvSpPr>
          <p:cNvPr id="36" name="TextBox 36"/>
          <p:cNvSpPr txBox="1"/>
          <p:nvPr/>
        </p:nvSpPr>
        <p:spPr>
          <a:xfrm>
            <a:off x="513454" y="1397510"/>
            <a:ext cx="332866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Program</a:t>
            </a:r>
          </a:p>
        </p:txBody>
      </p:sp>
      <p:sp>
        <p:nvSpPr>
          <p:cNvPr id="37" name="TextBox 37"/>
          <p:cNvSpPr txBox="1"/>
          <p:nvPr/>
        </p:nvSpPr>
        <p:spPr>
          <a:xfrm>
            <a:off x="5674344" y="1289083"/>
            <a:ext cx="332866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Trace Table</a:t>
            </a:r>
          </a:p>
        </p:txBody>
      </p:sp>
      <p:sp>
        <p:nvSpPr>
          <p:cNvPr id="38" name="TextBox 38"/>
          <p:cNvSpPr txBox="1"/>
          <p:nvPr/>
        </p:nvSpPr>
        <p:spPr>
          <a:xfrm>
            <a:off x="2110995" y="2312487"/>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LDD 201</a:t>
            </a:r>
          </a:p>
        </p:txBody>
      </p:sp>
      <p:sp>
        <p:nvSpPr>
          <p:cNvPr id="39" name="TextBox 39"/>
          <p:cNvSpPr txBox="1"/>
          <p:nvPr/>
        </p:nvSpPr>
        <p:spPr>
          <a:xfrm>
            <a:off x="2128498" y="2884032"/>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INC ACC</a:t>
            </a:r>
          </a:p>
        </p:txBody>
      </p:sp>
      <p:sp>
        <p:nvSpPr>
          <p:cNvPr id="40" name="TextBox 40"/>
          <p:cNvSpPr txBox="1"/>
          <p:nvPr/>
        </p:nvSpPr>
        <p:spPr>
          <a:xfrm>
            <a:off x="2128498" y="3444529"/>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STO 202</a:t>
            </a:r>
          </a:p>
        </p:txBody>
      </p:sp>
      <p:sp>
        <p:nvSpPr>
          <p:cNvPr id="41" name="TextBox 41"/>
          <p:cNvSpPr txBox="1"/>
          <p:nvPr/>
        </p:nvSpPr>
        <p:spPr>
          <a:xfrm>
            <a:off x="2102243" y="5121415"/>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STO 201</a:t>
            </a:r>
          </a:p>
        </p:txBody>
      </p:sp>
      <p:sp>
        <p:nvSpPr>
          <p:cNvPr id="42" name="TextBox 42"/>
          <p:cNvSpPr txBox="1"/>
          <p:nvPr/>
        </p:nvSpPr>
        <p:spPr>
          <a:xfrm>
            <a:off x="2110995" y="6241350"/>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STO 201</a:t>
            </a:r>
          </a:p>
        </p:txBody>
      </p:sp>
      <p:sp>
        <p:nvSpPr>
          <p:cNvPr id="43" name="TextBox 43"/>
          <p:cNvSpPr txBox="1"/>
          <p:nvPr/>
        </p:nvSpPr>
        <p:spPr>
          <a:xfrm>
            <a:off x="2110995" y="6817048"/>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END</a:t>
            </a:r>
          </a:p>
        </p:txBody>
      </p:sp>
      <p:sp>
        <p:nvSpPr>
          <p:cNvPr id="44" name="TextBox 44"/>
          <p:cNvSpPr txBox="1"/>
          <p:nvPr/>
        </p:nvSpPr>
        <p:spPr>
          <a:xfrm>
            <a:off x="5674344" y="2076894"/>
            <a:ext cx="11584956"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Trace the content stored by the ACC and the memory location at each stage of the program.</a:t>
            </a:r>
          </a:p>
        </p:txBody>
      </p:sp>
      <p:sp>
        <p:nvSpPr>
          <p:cNvPr id="45" name="TextBox 45"/>
          <p:cNvSpPr txBox="1"/>
          <p:nvPr/>
        </p:nvSpPr>
        <p:spPr>
          <a:xfrm>
            <a:off x="2146002" y="4001480"/>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LDI 203</a:t>
            </a:r>
          </a:p>
        </p:txBody>
      </p:sp>
      <p:sp>
        <p:nvSpPr>
          <p:cNvPr id="46" name="TextBox 46"/>
          <p:cNvSpPr txBox="1"/>
          <p:nvPr/>
        </p:nvSpPr>
        <p:spPr>
          <a:xfrm>
            <a:off x="2128498" y="4564464"/>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DEC ACC</a:t>
            </a:r>
          </a:p>
        </p:txBody>
      </p:sp>
      <p:sp>
        <p:nvSpPr>
          <p:cNvPr id="47" name="TextBox 47"/>
          <p:cNvSpPr txBox="1"/>
          <p:nvPr/>
        </p:nvSpPr>
        <p:spPr>
          <a:xfrm>
            <a:off x="2102243" y="5663108"/>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ADD 204</a:t>
            </a:r>
          </a:p>
        </p:txBody>
      </p:sp>
      <p:grpSp>
        <p:nvGrpSpPr>
          <p:cNvPr id="48" name="Group 48"/>
          <p:cNvGrpSpPr/>
          <p:nvPr/>
        </p:nvGrpSpPr>
        <p:grpSpPr>
          <a:xfrm>
            <a:off x="1493960" y="7946109"/>
            <a:ext cx="2847198" cy="486689"/>
            <a:chOff x="0" y="0"/>
            <a:chExt cx="1161278" cy="198504"/>
          </a:xfrm>
        </p:grpSpPr>
        <p:sp>
          <p:nvSpPr>
            <p:cNvPr id="49" name="Freeform 49"/>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FF1495"/>
            </a:solidFill>
          </p:spPr>
          <p:txBody>
            <a:bodyPr/>
            <a:lstStyle/>
            <a:p>
              <a:endParaRPr lang="en-PH"/>
            </a:p>
          </p:txBody>
        </p:sp>
        <p:sp>
          <p:nvSpPr>
            <p:cNvPr id="50" name="TextBox 50"/>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51" name="Group 51"/>
          <p:cNvGrpSpPr/>
          <p:nvPr/>
        </p:nvGrpSpPr>
        <p:grpSpPr>
          <a:xfrm>
            <a:off x="1511464" y="8470898"/>
            <a:ext cx="2847198" cy="486689"/>
            <a:chOff x="0" y="0"/>
            <a:chExt cx="1161278" cy="198504"/>
          </a:xfrm>
        </p:grpSpPr>
        <p:sp>
          <p:nvSpPr>
            <p:cNvPr id="52" name="Freeform 52"/>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53" name="TextBox 53"/>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54" name="Group 54"/>
          <p:cNvGrpSpPr/>
          <p:nvPr/>
        </p:nvGrpSpPr>
        <p:grpSpPr>
          <a:xfrm>
            <a:off x="1511464" y="9033786"/>
            <a:ext cx="2847198" cy="486689"/>
            <a:chOff x="0" y="0"/>
            <a:chExt cx="1161278" cy="198504"/>
          </a:xfrm>
        </p:grpSpPr>
        <p:sp>
          <p:nvSpPr>
            <p:cNvPr id="55" name="Freeform 55"/>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56" name="TextBox 56"/>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57" name="Group 57"/>
          <p:cNvGrpSpPr/>
          <p:nvPr/>
        </p:nvGrpSpPr>
        <p:grpSpPr>
          <a:xfrm>
            <a:off x="1511464" y="9577625"/>
            <a:ext cx="2847198" cy="486689"/>
            <a:chOff x="0" y="0"/>
            <a:chExt cx="1161278" cy="198504"/>
          </a:xfrm>
        </p:grpSpPr>
        <p:sp>
          <p:nvSpPr>
            <p:cNvPr id="58" name="Freeform 58"/>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59" name="TextBox 59"/>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sp>
        <p:nvSpPr>
          <p:cNvPr id="60" name="TextBox 60"/>
          <p:cNvSpPr txBox="1"/>
          <p:nvPr/>
        </p:nvSpPr>
        <p:spPr>
          <a:xfrm>
            <a:off x="829113" y="2317941"/>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100</a:t>
            </a:r>
          </a:p>
        </p:txBody>
      </p:sp>
      <p:sp>
        <p:nvSpPr>
          <p:cNvPr id="61" name="TextBox 61"/>
          <p:cNvSpPr txBox="1"/>
          <p:nvPr/>
        </p:nvSpPr>
        <p:spPr>
          <a:xfrm>
            <a:off x="829113" y="2867127"/>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101</a:t>
            </a:r>
          </a:p>
        </p:txBody>
      </p:sp>
      <p:sp>
        <p:nvSpPr>
          <p:cNvPr id="62" name="TextBox 62"/>
          <p:cNvSpPr txBox="1"/>
          <p:nvPr/>
        </p:nvSpPr>
        <p:spPr>
          <a:xfrm>
            <a:off x="829113" y="3444529"/>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102</a:t>
            </a:r>
          </a:p>
        </p:txBody>
      </p:sp>
      <p:sp>
        <p:nvSpPr>
          <p:cNvPr id="63" name="TextBox 63"/>
          <p:cNvSpPr txBox="1"/>
          <p:nvPr/>
        </p:nvSpPr>
        <p:spPr>
          <a:xfrm>
            <a:off x="829113" y="3993714"/>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103</a:t>
            </a:r>
          </a:p>
        </p:txBody>
      </p:sp>
      <p:sp>
        <p:nvSpPr>
          <p:cNvPr id="64" name="TextBox 64"/>
          <p:cNvSpPr txBox="1"/>
          <p:nvPr/>
        </p:nvSpPr>
        <p:spPr>
          <a:xfrm>
            <a:off x="829113" y="4544564"/>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104</a:t>
            </a:r>
          </a:p>
        </p:txBody>
      </p:sp>
      <p:sp>
        <p:nvSpPr>
          <p:cNvPr id="65" name="TextBox 65"/>
          <p:cNvSpPr txBox="1"/>
          <p:nvPr/>
        </p:nvSpPr>
        <p:spPr>
          <a:xfrm>
            <a:off x="829113" y="5093749"/>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105</a:t>
            </a:r>
          </a:p>
        </p:txBody>
      </p:sp>
      <p:sp>
        <p:nvSpPr>
          <p:cNvPr id="66" name="TextBox 66"/>
          <p:cNvSpPr txBox="1"/>
          <p:nvPr/>
        </p:nvSpPr>
        <p:spPr>
          <a:xfrm>
            <a:off x="829113" y="5663108"/>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106</a:t>
            </a:r>
          </a:p>
        </p:txBody>
      </p:sp>
      <p:sp>
        <p:nvSpPr>
          <p:cNvPr id="67" name="TextBox 67"/>
          <p:cNvSpPr txBox="1"/>
          <p:nvPr/>
        </p:nvSpPr>
        <p:spPr>
          <a:xfrm>
            <a:off x="829113" y="6790255"/>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108</a:t>
            </a:r>
          </a:p>
        </p:txBody>
      </p:sp>
      <p:sp>
        <p:nvSpPr>
          <p:cNvPr id="68" name="TextBox 68"/>
          <p:cNvSpPr txBox="1"/>
          <p:nvPr/>
        </p:nvSpPr>
        <p:spPr>
          <a:xfrm>
            <a:off x="829113" y="6210830"/>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107</a:t>
            </a:r>
          </a:p>
        </p:txBody>
      </p:sp>
      <p:sp>
        <p:nvSpPr>
          <p:cNvPr id="69" name="TextBox 69"/>
          <p:cNvSpPr txBox="1"/>
          <p:nvPr/>
        </p:nvSpPr>
        <p:spPr>
          <a:xfrm>
            <a:off x="829113" y="7975941"/>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201</a:t>
            </a:r>
          </a:p>
        </p:txBody>
      </p:sp>
      <p:sp>
        <p:nvSpPr>
          <p:cNvPr id="70" name="TextBox 70"/>
          <p:cNvSpPr txBox="1"/>
          <p:nvPr/>
        </p:nvSpPr>
        <p:spPr>
          <a:xfrm>
            <a:off x="829113" y="8500729"/>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202</a:t>
            </a:r>
          </a:p>
        </p:txBody>
      </p:sp>
      <p:sp>
        <p:nvSpPr>
          <p:cNvPr id="71" name="TextBox 71"/>
          <p:cNvSpPr txBox="1"/>
          <p:nvPr/>
        </p:nvSpPr>
        <p:spPr>
          <a:xfrm>
            <a:off x="829113" y="9044787"/>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203</a:t>
            </a:r>
          </a:p>
        </p:txBody>
      </p:sp>
      <p:sp>
        <p:nvSpPr>
          <p:cNvPr id="72" name="TextBox 72"/>
          <p:cNvSpPr txBox="1"/>
          <p:nvPr/>
        </p:nvSpPr>
        <p:spPr>
          <a:xfrm>
            <a:off x="829113" y="9586113"/>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204</a:t>
            </a:r>
          </a:p>
        </p:txBody>
      </p:sp>
      <p:sp>
        <p:nvSpPr>
          <p:cNvPr id="73" name="TextBox 73"/>
          <p:cNvSpPr txBox="1"/>
          <p:nvPr/>
        </p:nvSpPr>
        <p:spPr>
          <a:xfrm>
            <a:off x="2128498" y="7974684"/>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4</a:t>
            </a:r>
          </a:p>
        </p:txBody>
      </p:sp>
      <p:sp>
        <p:nvSpPr>
          <p:cNvPr id="74" name="TextBox 74"/>
          <p:cNvSpPr txBox="1"/>
          <p:nvPr/>
        </p:nvSpPr>
        <p:spPr>
          <a:xfrm>
            <a:off x="2110995" y="8515990"/>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0</a:t>
            </a:r>
          </a:p>
        </p:txBody>
      </p:sp>
      <p:sp>
        <p:nvSpPr>
          <p:cNvPr id="75" name="TextBox 75"/>
          <p:cNvSpPr txBox="1"/>
          <p:nvPr/>
        </p:nvSpPr>
        <p:spPr>
          <a:xfrm>
            <a:off x="2102243" y="9062361"/>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204</a:t>
            </a:r>
          </a:p>
        </p:txBody>
      </p:sp>
      <p:sp>
        <p:nvSpPr>
          <p:cNvPr id="76" name="TextBox 76"/>
          <p:cNvSpPr txBox="1"/>
          <p:nvPr/>
        </p:nvSpPr>
        <p:spPr>
          <a:xfrm>
            <a:off x="2110995" y="9622717"/>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5</a:t>
            </a:r>
          </a:p>
        </p:txBody>
      </p:sp>
      <p:sp>
        <p:nvSpPr>
          <p:cNvPr id="77" name="Freeform 77"/>
          <p:cNvSpPr/>
          <p:nvPr/>
        </p:nvSpPr>
        <p:spPr>
          <a:xfrm rot="-4265465">
            <a:off x="2461033" y="7537351"/>
            <a:ext cx="608300" cy="150767"/>
          </a:xfrm>
          <a:custGeom>
            <a:avLst/>
            <a:gdLst/>
            <a:ahLst/>
            <a:cxnLst/>
            <a:rect l="l" t="t" r="r" b="b"/>
            <a:pathLst>
              <a:path w="608300" h="150767">
                <a:moveTo>
                  <a:pt x="0" y="0"/>
                </a:moveTo>
                <a:lnTo>
                  <a:pt x="608300" y="0"/>
                </a:lnTo>
                <a:lnTo>
                  <a:pt x="608300" y="150767"/>
                </a:lnTo>
                <a:lnTo>
                  <a:pt x="0" y="15076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78" name="TextBox 78"/>
          <p:cNvSpPr txBox="1"/>
          <p:nvPr/>
        </p:nvSpPr>
        <p:spPr>
          <a:xfrm>
            <a:off x="5867466" y="2668766"/>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Accumulator</a:t>
            </a:r>
          </a:p>
        </p:txBody>
      </p:sp>
      <p:sp>
        <p:nvSpPr>
          <p:cNvPr id="79" name="TextBox 79"/>
          <p:cNvSpPr txBox="1"/>
          <p:nvPr/>
        </p:nvSpPr>
        <p:spPr>
          <a:xfrm>
            <a:off x="8187107" y="2693360"/>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201</a:t>
            </a:r>
          </a:p>
        </p:txBody>
      </p:sp>
      <p:sp>
        <p:nvSpPr>
          <p:cNvPr id="80" name="TextBox 80"/>
          <p:cNvSpPr txBox="1"/>
          <p:nvPr/>
        </p:nvSpPr>
        <p:spPr>
          <a:xfrm>
            <a:off x="10533917" y="2708620"/>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202</a:t>
            </a:r>
          </a:p>
        </p:txBody>
      </p:sp>
      <p:sp>
        <p:nvSpPr>
          <p:cNvPr id="81" name="TextBox 81"/>
          <p:cNvSpPr txBox="1"/>
          <p:nvPr/>
        </p:nvSpPr>
        <p:spPr>
          <a:xfrm>
            <a:off x="12853558" y="2693360"/>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203</a:t>
            </a:r>
          </a:p>
        </p:txBody>
      </p:sp>
      <p:sp>
        <p:nvSpPr>
          <p:cNvPr id="82" name="TextBox 82"/>
          <p:cNvSpPr txBox="1"/>
          <p:nvPr/>
        </p:nvSpPr>
        <p:spPr>
          <a:xfrm>
            <a:off x="15173200" y="2693360"/>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204</a:t>
            </a:r>
          </a:p>
        </p:txBody>
      </p:sp>
      <p:sp>
        <p:nvSpPr>
          <p:cNvPr id="83" name="TextBox 83"/>
          <p:cNvSpPr txBox="1"/>
          <p:nvPr/>
        </p:nvSpPr>
        <p:spPr>
          <a:xfrm>
            <a:off x="5824289" y="4182347"/>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10</a:t>
            </a:r>
          </a:p>
        </p:txBody>
      </p:sp>
      <p:sp>
        <p:nvSpPr>
          <p:cNvPr id="84" name="TextBox 84"/>
          <p:cNvSpPr txBox="1"/>
          <p:nvPr/>
        </p:nvSpPr>
        <p:spPr>
          <a:xfrm>
            <a:off x="5824289" y="498197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11</a:t>
            </a:r>
          </a:p>
        </p:txBody>
      </p:sp>
      <p:sp>
        <p:nvSpPr>
          <p:cNvPr id="85" name="TextBox 85"/>
          <p:cNvSpPr txBox="1"/>
          <p:nvPr/>
        </p:nvSpPr>
        <p:spPr>
          <a:xfrm>
            <a:off x="10490740" y="5719796"/>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11</a:t>
            </a:r>
          </a:p>
        </p:txBody>
      </p:sp>
      <p:sp>
        <p:nvSpPr>
          <p:cNvPr id="86" name="TextBox 86"/>
          <p:cNvSpPr txBox="1"/>
          <p:nvPr/>
        </p:nvSpPr>
        <p:spPr>
          <a:xfrm>
            <a:off x="5824289" y="6504833"/>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5</a:t>
            </a:r>
          </a:p>
        </p:txBody>
      </p:sp>
      <p:sp>
        <p:nvSpPr>
          <p:cNvPr id="87" name="TextBox 87"/>
          <p:cNvSpPr txBox="1"/>
          <p:nvPr/>
        </p:nvSpPr>
        <p:spPr>
          <a:xfrm>
            <a:off x="5824289" y="7227133"/>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4</a:t>
            </a:r>
          </a:p>
        </p:txBody>
      </p:sp>
      <p:sp>
        <p:nvSpPr>
          <p:cNvPr id="88" name="TextBox 88"/>
          <p:cNvSpPr txBox="1"/>
          <p:nvPr/>
        </p:nvSpPr>
        <p:spPr>
          <a:xfrm>
            <a:off x="8114337" y="800959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4</a:t>
            </a:r>
          </a:p>
        </p:txBody>
      </p:sp>
      <p:sp>
        <p:nvSpPr>
          <p:cNvPr id="89" name="TextBox 89"/>
          <p:cNvSpPr txBox="1"/>
          <p:nvPr/>
        </p:nvSpPr>
        <p:spPr>
          <a:xfrm>
            <a:off x="5824289" y="8768584"/>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9</a:t>
            </a:r>
          </a:p>
        </p:txBody>
      </p:sp>
      <p:sp>
        <p:nvSpPr>
          <p:cNvPr id="90" name="TextBox 90"/>
          <p:cNvSpPr txBox="1"/>
          <p:nvPr/>
        </p:nvSpPr>
        <p:spPr>
          <a:xfrm>
            <a:off x="8114337" y="9512413"/>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9</a:t>
            </a:r>
          </a:p>
        </p:txBody>
      </p:sp>
      <p:sp>
        <p:nvSpPr>
          <p:cNvPr id="91" name="TextBox 91"/>
          <p:cNvSpPr txBox="1"/>
          <p:nvPr/>
        </p:nvSpPr>
        <p:spPr>
          <a:xfrm>
            <a:off x="8167669"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10</a:t>
            </a:r>
          </a:p>
        </p:txBody>
      </p:sp>
      <p:sp>
        <p:nvSpPr>
          <p:cNvPr id="92" name="TextBox 92"/>
          <p:cNvSpPr txBox="1"/>
          <p:nvPr/>
        </p:nvSpPr>
        <p:spPr>
          <a:xfrm>
            <a:off x="10457717"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0</a:t>
            </a:r>
          </a:p>
        </p:txBody>
      </p:sp>
      <p:sp>
        <p:nvSpPr>
          <p:cNvPr id="93" name="TextBox 93"/>
          <p:cNvSpPr txBox="1"/>
          <p:nvPr/>
        </p:nvSpPr>
        <p:spPr>
          <a:xfrm>
            <a:off x="12882133"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204</a:t>
            </a:r>
          </a:p>
        </p:txBody>
      </p:sp>
      <p:sp>
        <p:nvSpPr>
          <p:cNvPr id="94" name="TextBox 94"/>
          <p:cNvSpPr txBox="1"/>
          <p:nvPr/>
        </p:nvSpPr>
        <p:spPr>
          <a:xfrm>
            <a:off x="15173200"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5</a:t>
            </a:r>
          </a:p>
        </p:txBody>
      </p:sp>
      <p:sp>
        <p:nvSpPr>
          <p:cNvPr id="95" name="TextBox 95"/>
          <p:cNvSpPr txBox="1"/>
          <p:nvPr/>
        </p:nvSpPr>
        <p:spPr>
          <a:xfrm>
            <a:off x="5867466"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0</a:t>
            </a:r>
          </a:p>
        </p:txBody>
      </p:sp>
    </p:spTree>
  </p:cSld>
  <p:clrMapOvr>
    <a:masterClrMapping/>
  </p:clrMapOvr>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p:nvPr/>
        </p:nvGrpSpPr>
        <p:grpSpPr>
          <a:xfrm>
            <a:off x="-896" y="0"/>
            <a:ext cx="8648050" cy="1028700"/>
            <a:chOff x="0" y="0"/>
            <a:chExt cx="16089643" cy="1913890"/>
          </a:xfrm>
        </p:grpSpPr>
        <p:sp>
          <p:nvSpPr>
            <p:cNvPr id="3" name="Freeform 3"/>
            <p:cNvSpPr/>
            <p:nvPr/>
          </p:nvSpPr>
          <p:spPr>
            <a:xfrm>
              <a:off x="0" y="0"/>
              <a:ext cx="16089643" cy="1913890"/>
            </a:xfrm>
            <a:custGeom>
              <a:avLst/>
              <a:gdLst/>
              <a:ahLst/>
              <a:cxnLst/>
              <a:rect l="l" t="t" r="r" b="b"/>
              <a:pathLst>
                <a:path w="16089643" h="1913890">
                  <a:moveTo>
                    <a:pt x="0" y="0"/>
                  </a:moveTo>
                  <a:lnTo>
                    <a:pt x="16089643" y="0"/>
                  </a:lnTo>
                  <a:lnTo>
                    <a:pt x="16089643" y="1913890"/>
                  </a:lnTo>
                  <a:lnTo>
                    <a:pt x="0" y="1913890"/>
                  </a:lnTo>
                  <a:close/>
                </a:path>
              </a:pathLst>
            </a:custGeom>
            <a:solidFill>
              <a:srgbClr val="FFDE59"/>
            </a:solidFill>
          </p:spPr>
          <p:txBody>
            <a:bodyPr/>
            <a:lstStyle/>
            <a:p>
              <a:endParaRPr lang="en-PH"/>
            </a:p>
          </p:txBody>
        </p:sp>
      </p:grpSp>
      <p:sp>
        <p:nvSpPr>
          <p:cNvPr id="4" name="Freeform 4"/>
          <p:cNvSpPr/>
          <p:nvPr/>
        </p:nvSpPr>
        <p:spPr>
          <a:xfrm rot="5400000" flipH="1">
            <a:off x="8647154" y="0"/>
            <a:ext cx="1028700" cy="1028700"/>
          </a:xfrm>
          <a:custGeom>
            <a:avLst/>
            <a:gdLst/>
            <a:ahLst/>
            <a:cxnLst/>
            <a:rect l="l" t="t" r="r" b="b"/>
            <a:pathLst>
              <a:path w="1028700" h="1028700">
                <a:moveTo>
                  <a:pt x="1028700" y="0"/>
                </a:moveTo>
                <a:lnTo>
                  <a:pt x="0" y="0"/>
                </a:lnTo>
                <a:lnTo>
                  <a:pt x="0" y="1028700"/>
                </a:lnTo>
                <a:lnTo>
                  <a:pt x="1028700" y="1028700"/>
                </a:lnTo>
                <a:lnTo>
                  <a:pt x="102870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PH"/>
          </a:p>
        </p:txBody>
      </p:sp>
      <p:sp>
        <p:nvSpPr>
          <p:cNvPr id="5" name="Freeform 5"/>
          <p:cNvSpPr/>
          <p:nvPr/>
        </p:nvSpPr>
        <p:spPr>
          <a:xfrm rot="5400000">
            <a:off x="8825082" y="158494"/>
            <a:ext cx="355856" cy="355856"/>
          </a:xfrm>
          <a:custGeom>
            <a:avLst/>
            <a:gdLst/>
            <a:ahLst/>
            <a:cxnLst/>
            <a:rect l="l" t="t" r="r" b="b"/>
            <a:pathLst>
              <a:path w="355856" h="355856">
                <a:moveTo>
                  <a:pt x="0" y="0"/>
                </a:moveTo>
                <a:lnTo>
                  <a:pt x="355856" y="0"/>
                </a:lnTo>
                <a:lnTo>
                  <a:pt x="355856" y="355856"/>
                </a:lnTo>
                <a:lnTo>
                  <a:pt x="0" y="355856"/>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PH"/>
          </a:p>
        </p:txBody>
      </p:sp>
      <p:sp>
        <p:nvSpPr>
          <p:cNvPr id="6" name="Freeform 6"/>
          <p:cNvSpPr/>
          <p:nvPr/>
        </p:nvSpPr>
        <p:spPr>
          <a:xfrm rot="-10800000" flipV="1">
            <a:off x="-896" y="0"/>
            <a:ext cx="1028700" cy="1028700"/>
          </a:xfrm>
          <a:custGeom>
            <a:avLst/>
            <a:gdLst/>
            <a:ahLst/>
            <a:cxnLst/>
            <a:rect l="l" t="t" r="r" b="b"/>
            <a:pathLst>
              <a:path w="1028700" h="1028700">
                <a:moveTo>
                  <a:pt x="0" y="1028700"/>
                </a:moveTo>
                <a:lnTo>
                  <a:pt x="1028700" y="1028700"/>
                </a:lnTo>
                <a:lnTo>
                  <a:pt x="1028700" y="0"/>
                </a:lnTo>
                <a:lnTo>
                  <a:pt x="0" y="0"/>
                </a:lnTo>
                <a:lnTo>
                  <a:pt x="0" y="1028700"/>
                </a:lnTo>
                <a:close/>
              </a:path>
            </a:pathLst>
          </a:custGeom>
          <a:blipFill>
            <a:blip r:embed="rId6">
              <a:extLst>
                <a:ext uri="{96DAC541-7B7A-43D3-8B79-37D633B846F1}">
                  <asvg:svgBlip xmlns:asvg="http://schemas.microsoft.com/office/drawing/2016/SVG/main" r:embed="rId7"/>
                </a:ext>
              </a:extLst>
            </a:blip>
            <a:stretch>
              <a:fillRect/>
            </a:stretch>
          </a:blipFill>
        </p:spPr>
        <p:txBody>
          <a:bodyPr/>
          <a:lstStyle/>
          <a:p>
            <a:endParaRPr lang="en-PH"/>
          </a:p>
        </p:txBody>
      </p:sp>
      <p:grpSp>
        <p:nvGrpSpPr>
          <p:cNvPr id="7" name="Group 7"/>
          <p:cNvGrpSpPr/>
          <p:nvPr/>
        </p:nvGrpSpPr>
        <p:grpSpPr>
          <a:xfrm>
            <a:off x="1476456" y="2288109"/>
            <a:ext cx="2847198" cy="486689"/>
            <a:chOff x="0" y="0"/>
            <a:chExt cx="1161278" cy="198504"/>
          </a:xfrm>
        </p:grpSpPr>
        <p:sp>
          <p:nvSpPr>
            <p:cNvPr id="8" name="Freeform 8"/>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9" name="TextBox 9"/>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10" name="Group 10"/>
          <p:cNvGrpSpPr/>
          <p:nvPr/>
        </p:nvGrpSpPr>
        <p:grpSpPr>
          <a:xfrm>
            <a:off x="1493960" y="2859655"/>
            <a:ext cx="2829694" cy="486689"/>
            <a:chOff x="0" y="0"/>
            <a:chExt cx="1154138" cy="198504"/>
          </a:xfrm>
        </p:grpSpPr>
        <p:sp>
          <p:nvSpPr>
            <p:cNvPr id="11" name="Freeform 11"/>
            <p:cNvSpPr/>
            <p:nvPr/>
          </p:nvSpPr>
          <p:spPr>
            <a:xfrm>
              <a:off x="0" y="0"/>
              <a:ext cx="1154138" cy="198504"/>
            </a:xfrm>
            <a:custGeom>
              <a:avLst/>
              <a:gdLst/>
              <a:ahLst/>
              <a:cxnLst/>
              <a:rect l="l" t="t" r="r" b="b"/>
              <a:pathLst>
                <a:path w="1154138" h="198504">
                  <a:moveTo>
                    <a:pt x="99252" y="0"/>
                  </a:moveTo>
                  <a:lnTo>
                    <a:pt x="1054886" y="0"/>
                  </a:lnTo>
                  <a:cubicBezTo>
                    <a:pt x="1081210" y="0"/>
                    <a:pt x="1106455" y="10457"/>
                    <a:pt x="1125068" y="29070"/>
                  </a:cubicBezTo>
                  <a:cubicBezTo>
                    <a:pt x="1143682" y="47684"/>
                    <a:pt x="1154138" y="72929"/>
                    <a:pt x="1154138" y="99252"/>
                  </a:cubicBezTo>
                  <a:lnTo>
                    <a:pt x="1154138" y="99252"/>
                  </a:lnTo>
                  <a:cubicBezTo>
                    <a:pt x="1154138" y="154067"/>
                    <a:pt x="1109702" y="198504"/>
                    <a:pt x="105488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2" name="TextBox 12"/>
            <p:cNvSpPr txBox="1"/>
            <p:nvPr/>
          </p:nvSpPr>
          <p:spPr>
            <a:xfrm>
              <a:off x="0" y="-28575"/>
              <a:ext cx="1154138" cy="227079"/>
            </a:xfrm>
            <a:prstGeom prst="rect">
              <a:avLst/>
            </a:prstGeom>
          </p:spPr>
          <p:txBody>
            <a:bodyPr lIns="50800" tIns="50800" rIns="50800" bIns="50800" rtlCol="0" anchor="ctr"/>
            <a:lstStyle/>
            <a:p>
              <a:pPr algn="ctr">
                <a:lnSpc>
                  <a:spcPts val="2595"/>
                </a:lnSpc>
              </a:pPr>
              <a:endParaRPr/>
            </a:p>
          </p:txBody>
        </p:sp>
      </p:grpSp>
      <p:grpSp>
        <p:nvGrpSpPr>
          <p:cNvPr id="13" name="Group 13"/>
          <p:cNvGrpSpPr/>
          <p:nvPr/>
        </p:nvGrpSpPr>
        <p:grpSpPr>
          <a:xfrm>
            <a:off x="1493960" y="3420152"/>
            <a:ext cx="2829694" cy="486689"/>
            <a:chOff x="0" y="0"/>
            <a:chExt cx="1154138" cy="198504"/>
          </a:xfrm>
        </p:grpSpPr>
        <p:sp>
          <p:nvSpPr>
            <p:cNvPr id="14" name="Freeform 14"/>
            <p:cNvSpPr/>
            <p:nvPr/>
          </p:nvSpPr>
          <p:spPr>
            <a:xfrm>
              <a:off x="0" y="0"/>
              <a:ext cx="1154138" cy="198504"/>
            </a:xfrm>
            <a:custGeom>
              <a:avLst/>
              <a:gdLst/>
              <a:ahLst/>
              <a:cxnLst/>
              <a:rect l="l" t="t" r="r" b="b"/>
              <a:pathLst>
                <a:path w="1154138" h="198504">
                  <a:moveTo>
                    <a:pt x="99252" y="0"/>
                  </a:moveTo>
                  <a:lnTo>
                    <a:pt x="1054886" y="0"/>
                  </a:lnTo>
                  <a:cubicBezTo>
                    <a:pt x="1081210" y="0"/>
                    <a:pt x="1106455" y="10457"/>
                    <a:pt x="1125068" y="29070"/>
                  </a:cubicBezTo>
                  <a:cubicBezTo>
                    <a:pt x="1143682" y="47684"/>
                    <a:pt x="1154138" y="72929"/>
                    <a:pt x="1154138" y="99252"/>
                  </a:cubicBezTo>
                  <a:lnTo>
                    <a:pt x="1154138" y="99252"/>
                  </a:lnTo>
                  <a:cubicBezTo>
                    <a:pt x="1154138" y="154067"/>
                    <a:pt x="1109702" y="198504"/>
                    <a:pt x="105488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5" name="TextBox 15"/>
            <p:cNvSpPr txBox="1"/>
            <p:nvPr/>
          </p:nvSpPr>
          <p:spPr>
            <a:xfrm>
              <a:off x="0" y="-28575"/>
              <a:ext cx="1154138" cy="227079"/>
            </a:xfrm>
            <a:prstGeom prst="rect">
              <a:avLst/>
            </a:prstGeom>
          </p:spPr>
          <p:txBody>
            <a:bodyPr lIns="50800" tIns="50800" rIns="50800" bIns="50800" rtlCol="0" anchor="ctr"/>
            <a:lstStyle/>
            <a:p>
              <a:pPr algn="ctr">
                <a:lnSpc>
                  <a:spcPts val="2595"/>
                </a:lnSpc>
              </a:pPr>
              <a:endParaRPr/>
            </a:p>
          </p:txBody>
        </p:sp>
      </p:grpSp>
      <p:grpSp>
        <p:nvGrpSpPr>
          <p:cNvPr id="16" name="Group 16"/>
          <p:cNvGrpSpPr/>
          <p:nvPr/>
        </p:nvGrpSpPr>
        <p:grpSpPr>
          <a:xfrm>
            <a:off x="1467704" y="5097038"/>
            <a:ext cx="2855950" cy="486689"/>
            <a:chOff x="0" y="0"/>
            <a:chExt cx="1164847" cy="198504"/>
          </a:xfrm>
        </p:grpSpPr>
        <p:sp>
          <p:nvSpPr>
            <p:cNvPr id="17" name="Freeform 17"/>
            <p:cNvSpPr/>
            <p:nvPr/>
          </p:nvSpPr>
          <p:spPr>
            <a:xfrm>
              <a:off x="0" y="0"/>
              <a:ext cx="1164847" cy="198504"/>
            </a:xfrm>
            <a:custGeom>
              <a:avLst/>
              <a:gdLst/>
              <a:ahLst/>
              <a:cxnLst/>
              <a:rect l="l" t="t" r="r" b="b"/>
              <a:pathLst>
                <a:path w="1164847" h="198504">
                  <a:moveTo>
                    <a:pt x="99252" y="0"/>
                  </a:moveTo>
                  <a:lnTo>
                    <a:pt x="1065595" y="0"/>
                  </a:lnTo>
                  <a:cubicBezTo>
                    <a:pt x="1091919" y="0"/>
                    <a:pt x="1117164" y="10457"/>
                    <a:pt x="1135777" y="29070"/>
                  </a:cubicBezTo>
                  <a:cubicBezTo>
                    <a:pt x="1154390" y="47684"/>
                    <a:pt x="1164847" y="72929"/>
                    <a:pt x="1164847" y="99252"/>
                  </a:cubicBezTo>
                  <a:lnTo>
                    <a:pt x="1164847" y="99252"/>
                  </a:lnTo>
                  <a:cubicBezTo>
                    <a:pt x="1164847" y="154067"/>
                    <a:pt x="1120411" y="198504"/>
                    <a:pt x="1065595"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18" name="TextBox 18"/>
            <p:cNvSpPr txBox="1"/>
            <p:nvPr/>
          </p:nvSpPr>
          <p:spPr>
            <a:xfrm>
              <a:off x="0" y="-28575"/>
              <a:ext cx="1164847" cy="227079"/>
            </a:xfrm>
            <a:prstGeom prst="rect">
              <a:avLst/>
            </a:prstGeom>
          </p:spPr>
          <p:txBody>
            <a:bodyPr lIns="50800" tIns="50800" rIns="50800" bIns="50800" rtlCol="0" anchor="ctr"/>
            <a:lstStyle/>
            <a:p>
              <a:pPr algn="ctr">
                <a:lnSpc>
                  <a:spcPts val="2595"/>
                </a:lnSpc>
              </a:pPr>
              <a:endParaRPr/>
            </a:p>
          </p:txBody>
        </p:sp>
      </p:grpSp>
      <p:grpSp>
        <p:nvGrpSpPr>
          <p:cNvPr id="19" name="Group 19"/>
          <p:cNvGrpSpPr/>
          <p:nvPr/>
        </p:nvGrpSpPr>
        <p:grpSpPr>
          <a:xfrm>
            <a:off x="1476456" y="6216973"/>
            <a:ext cx="2847198" cy="486689"/>
            <a:chOff x="0" y="0"/>
            <a:chExt cx="1161278" cy="198504"/>
          </a:xfrm>
        </p:grpSpPr>
        <p:sp>
          <p:nvSpPr>
            <p:cNvPr id="20" name="Freeform 20"/>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21" name="TextBox 21"/>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22" name="Group 22"/>
          <p:cNvGrpSpPr/>
          <p:nvPr/>
        </p:nvGrpSpPr>
        <p:grpSpPr>
          <a:xfrm>
            <a:off x="1476456" y="6792671"/>
            <a:ext cx="2847198" cy="486689"/>
            <a:chOff x="0" y="0"/>
            <a:chExt cx="1161278" cy="198504"/>
          </a:xfrm>
        </p:grpSpPr>
        <p:sp>
          <p:nvSpPr>
            <p:cNvPr id="23" name="Freeform 23"/>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FF1495"/>
            </a:solidFill>
          </p:spPr>
          <p:txBody>
            <a:bodyPr/>
            <a:lstStyle/>
            <a:p>
              <a:endParaRPr lang="en-PH"/>
            </a:p>
          </p:txBody>
        </p:sp>
        <p:sp>
          <p:nvSpPr>
            <p:cNvPr id="24" name="TextBox 24"/>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25" name="Group 25"/>
          <p:cNvGrpSpPr/>
          <p:nvPr/>
        </p:nvGrpSpPr>
        <p:grpSpPr>
          <a:xfrm>
            <a:off x="1511464" y="3977103"/>
            <a:ext cx="2812191" cy="486689"/>
            <a:chOff x="0" y="0"/>
            <a:chExt cx="1146999" cy="198504"/>
          </a:xfrm>
        </p:grpSpPr>
        <p:sp>
          <p:nvSpPr>
            <p:cNvPr id="26" name="Freeform 26"/>
            <p:cNvSpPr/>
            <p:nvPr/>
          </p:nvSpPr>
          <p:spPr>
            <a:xfrm>
              <a:off x="0" y="0"/>
              <a:ext cx="1146999" cy="198504"/>
            </a:xfrm>
            <a:custGeom>
              <a:avLst/>
              <a:gdLst/>
              <a:ahLst/>
              <a:cxnLst/>
              <a:rect l="l" t="t" r="r" b="b"/>
              <a:pathLst>
                <a:path w="1146999" h="198504">
                  <a:moveTo>
                    <a:pt x="99252" y="0"/>
                  </a:moveTo>
                  <a:lnTo>
                    <a:pt x="1047747" y="0"/>
                  </a:lnTo>
                  <a:cubicBezTo>
                    <a:pt x="1074070" y="0"/>
                    <a:pt x="1099316" y="10457"/>
                    <a:pt x="1117929" y="29070"/>
                  </a:cubicBezTo>
                  <a:cubicBezTo>
                    <a:pt x="1136542" y="47684"/>
                    <a:pt x="1146999" y="72929"/>
                    <a:pt x="1146999" y="99252"/>
                  </a:cubicBezTo>
                  <a:lnTo>
                    <a:pt x="1146999" y="99252"/>
                  </a:lnTo>
                  <a:cubicBezTo>
                    <a:pt x="1146999" y="154067"/>
                    <a:pt x="1102563" y="198504"/>
                    <a:pt x="1047747"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27" name="TextBox 27"/>
            <p:cNvSpPr txBox="1"/>
            <p:nvPr/>
          </p:nvSpPr>
          <p:spPr>
            <a:xfrm>
              <a:off x="0" y="-28575"/>
              <a:ext cx="1146999" cy="227079"/>
            </a:xfrm>
            <a:prstGeom prst="rect">
              <a:avLst/>
            </a:prstGeom>
          </p:spPr>
          <p:txBody>
            <a:bodyPr lIns="50800" tIns="50800" rIns="50800" bIns="50800" rtlCol="0" anchor="ctr"/>
            <a:lstStyle/>
            <a:p>
              <a:pPr algn="ctr">
                <a:lnSpc>
                  <a:spcPts val="2595"/>
                </a:lnSpc>
              </a:pPr>
              <a:endParaRPr/>
            </a:p>
          </p:txBody>
        </p:sp>
      </p:grpSp>
      <p:grpSp>
        <p:nvGrpSpPr>
          <p:cNvPr id="28" name="Group 28"/>
          <p:cNvGrpSpPr/>
          <p:nvPr/>
        </p:nvGrpSpPr>
        <p:grpSpPr>
          <a:xfrm>
            <a:off x="1493960" y="4540086"/>
            <a:ext cx="2829694" cy="486689"/>
            <a:chOff x="0" y="0"/>
            <a:chExt cx="1154138" cy="198504"/>
          </a:xfrm>
        </p:grpSpPr>
        <p:sp>
          <p:nvSpPr>
            <p:cNvPr id="29" name="Freeform 29"/>
            <p:cNvSpPr/>
            <p:nvPr/>
          </p:nvSpPr>
          <p:spPr>
            <a:xfrm>
              <a:off x="0" y="0"/>
              <a:ext cx="1154138" cy="198504"/>
            </a:xfrm>
            <a:custGeom>
              <a:avLst/>
              <a:gdLst/>
              <a:ahLst/>
              <a:cxnLst/>
              <a:rect l="l" t="t" r="r" b="b"/>
              <a:pathLst>
                <a:path w="1154138" h="198504">
                  <a:moveTo>
                    <a:pt x="99252" y="0"/>
                  </a:moveTo>
                  <a:lnTo>
                    <a:pt x="1054886" y="0"/>
                  </a:lnTo>
                  <a:cubicBezTo>
                    <a:pt x="1081210" y="0"/>
                    <a:pt x="1106455" y="10457"/>
                    <a:pt x="1125068" y="29070"/>
                  </a:cubicBezTo>
                  <a:cubicBezTo>
                    <a:pt x="1143682" y="47684"/>
                    <a:pt x="1154138" y="72929"/>
                    <a:pt x="1154138" y="99252"/>
                  </a:cubicBezTo>
                  <a:lnTo>
                    <a:pt x="1154138" y="99252"/>
                  </a:lnTo>
                  <a:cubicBezTo>
                    <a:pt x="1154138" y="154067"/>
                    <a:pt x="1109702" y="198504"/>
                    <a:pt x="105488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30" name="TextBox 30"/>
            <p:cNvSpPr txBox="1"/>
            <p:nvPr/>
          </p:nvSpPr>
          <p:spPr>
            <a:xfrm>
              <a:off x="0" y="-28575"/>
              <a:ext cx="1154138" cy="227079"/>
            </a:xfrm>
            <a:prstGeom prst="rect">
              <a:avLst/>
            </a:prstGeom>
          </p:spPr>
          <p:txBody>
            <a:bodyPr lIns="50800" tIns="50800" rIns="50800" bIns="50800" rtlCol="0" anchor="ctr"/>
            <a:lstStyle/>
            <a:p>
              <a:pPr algn="ctr">
                <a:lnSpc>
                  <a:spcPts val="2595"/>
                </a:lnSpc>
              </a:pPr>
              <a:endParaRPr/>
            </a:p>
          </p:txBody>
        </p:sp>
      </p:grpSp>
      <p:grpSp>
        <p:nvGrpSpPr>
          <p:cNvPr id="31" name="Group 31"/>
          <p:cNvGrpSpPr/>
          <p:nvPr/>
        </p:nvGrpSpPr>
        <p:grpSpPr>
          <a:xfrm>
            <a:off x="1467704" y="5638731"/>
            <a:ext cx="2855950" cy="486689"/>
            <a:chOff x="0" y="0"/>
            <a:chExt cx="1164847" cy="198504"/>
          </a:xfrm>
        </p:grpSpPr>
        <p:sp>
          <p:nvSpPr>
            <p:cNvPr id="32" name="Freeform 32"/>
            <p:cNvSpPr/>
            <p:nvPr/>
          </p:nvSpPr>
          <p:spPr>
            <a:xfrm>
              <a:off x="0" y="0"/>
              <a:ext cx="1164847" cy="198504"/>
            </a:xfrm>
            <a:custGeom>
              <a:avLst/>
              <a:gdLst/>
              <a:ahLst/>
              <a:cxnLst/>
              <a:rect l="l" t="t" r="r" b="b"/>
              <a:pathLst>
                <a:path w="1164847" h="198504">
                  <a:moveTo>
                    <a:pt x="99252" y="0"/>
                  </a:moveTo>
                  <a:lnTo>
                    <a:pt x="1065595" y="0"/>
                  </a:lnTo>
                  <a:cubicBezTo>
                    <a:pt x="1091919" y="0"/>
                    <a:pt x="1117164" y="10457"/>
                    <a:pt x="1135777" y="29070"/>
                  </a:cubicBezTo>
                  <a:cubicBezTo>
                    <a:pt x="1154390" y="47684"/>
                    <a:pt x="1164847" y="72929"/>
                    <a:pt x="1164847" y="99252"/>
                  </a:cubicBezTo>
                  <a:lnTo>
                    <a:pt x="1164847" y="99252"/>
                  </a:lnTo>
                  <a:cubicBezTo>
                    <a:pt x="1164847" y="154067"/>
                    <a:pt x="1120411" y="198504"/>
                    <a:pt x="1065595"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33" name="TextBox 33"/>
            <p:cNvSpPr txBox="1"/>
            <p:nvPr/>
          </p:nvSpPr>
          <p:spPr>
            <a:xfrm>
              <a:off x="0" y="-28575"/>
              <a:ext cx="1164847" cy="227079"/>
            </a:xfrm>
            <a:prstGeom prst="rect">
              <a:avLst/>
            </a:prstGeom>
          </p:spPr>
          <p:txBody>
            <a:bodyPr lIns="50800" tIns="50800" rIns="50800" bIns="50800" rtlCol="0" anchor="ctr"/>
            <a:lstStyle/>
            <a:p>
              <a:pPr algn="ctr">
                <a:lnSpc>
                  <a:spcPts val="2595"/>
                </a:lnSpc>
              </a:pPr>
              <a:endParaRPr/>
            </a:p>
          </p:txBody>
        </p:sp>
      </p:grpSp>
      <p:graphicFrame>
        <p:nvGraphicFramePr>
          <p:cNvPr id="34" name="Table 34"/>
          <p:cNvGraphicFramePr>
            <a:graphicFrameLocks noGrp="1"/>
          </p:cNvGraphicFramePr>
          <p:nvPr/>
        </p:nvGraphicFramePr>
        <p:xfrm>
          <a:off x="5674344" y="2612022"/>
          <a:ext cx="11290331" cy="7351490"/>
        </p:xfrm>
        <a:graphic>
          <a:graphicData uri="http://schemas.openxmlformats.org/drawingml/2006/table">
            <a:tbl>
              <a:tblPr/>
              <a:tblGrid>
                <a:gridCol w="2258066">
                  <a:extLst>
                    <a:ext uri="{9D8B030D-6E8A-4147-A177-3AD203B41FA5}">
                      <a16:colId xmlns:a16="http://schemas.microsoft.com/office/drawing/2014/main" val="20000"/>
                    </a:ext>
                  </a:extLst>
                </a:gridCol>
                <a:gridCol w="2258066">
                  <a:extLst>
                    <a:ext uri="{9D8B030D-6E8A-4147-A177-3AD203B41FA5}">
                      <a16:colId xmlns:a16="http://schemas.microsoft.com/office/drawing/2014/main" val="20001"/>
                    </a:ext>
                  </a:extLst>
                </a:gridCol>
                <a:gridCol w="2258066">
                  <a:extLst>
                    <a:ext uri="{9D8B030D-6E8A-4147-A177-3AD203B41FA5}">
                      <a16:colId xmlns:a16="http://schemas.microsoft.com/office/drawing/2014/main" val="20002"/>
                    </a:ext>
                  </a:extLst>
                </a:gridCol>
                <a:gridCol w="2258066">
                  <a:extLst>
                    <a:ext uri="{9D8B030D-6E8A-4147-A177-3AD203B41FA5}">
                      <a16:colId xmlns:a16="http://schemas.microsoft.com/office/drawing/2014/main" val="20003"/>
                    </a:ext>
                  </a:extLst>
                </a:gridCol>
                <a:gridCol w="2258066">
                  <a:extLst>
                    <a:ext uri="{9D8B030D-6E8A-4147-A177-3AD203B41FA5}">
                      <a16:colId xmlns:a16="http://schemas.microsoft.com/office/drawing/2014/main" val="20004"/>
                    </a:ext>
                  </a:extLst>
                </a:gridCol>
              </a:tblGrid>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9999"/>
                    </a:solidFill>
                  </a:tcPr>
                </a:tc>
                <a:extLst>
                  <a:ext uri="{0D108BD9-81ED-4DB2-BD59-A6C34878D82A}">
                    <a16:rowId xmlns:a16="http://schemas.microsoft.com/office/drawing/2014/main" val="10000"/>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1"/>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2"/>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3"/>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4"/>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5"/>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6"/>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7"/>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8"/>
                  </a:ext>
                </a:extLst>
              </a:tr>
              <a:tr h="735149">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tc>
                  <a:txBody>
                    <a:bodyPr/>
                    <a:lstStyle/>
                    <a:p>
                      <a:pPr algn="ctr">
                        <a:lnSpc>
                          <a:spcPts val="1246"/>
                        </a:lnSpc>
                        <a:defRPr/>
                      </a:pPr>
                      <a:endParaRPr lang="en-US" sz="1100"/>
                    </a:p>
                  </a:txBody>
                  <a:tcPr marL="190500" marR="190500" marT="190500" marB="190500" anchor="ctr">
                    <a:lnL w="0" cap="flat" cmpd="sng" algn="ctr">
                      <a:solidFill>
                        <a:srgbClr val="FF9999"/>
                      </a:solidFill>
                      <a:prstDash val="solid"/>
                      <a:round/>
                      <a:headEnd type="none" w="med" len="med"/>
                      <a:tailEnd type="none" w="med" len="med"/>
                    </a:lnL>
                    <a:lnR w="0" cap="flat" cmpd="sng" algn="ctr">
                      <a:solidFill>
                        <a:srgbClr val="FF9999"/>
                      </a:solidFill>
                      <a:prstDash val="solid"/>
                      <a:round/>
                      <a:headEnd type="none" w="med" len="med"/>
                      <a:tailEnd type="none" w="med" len="med"/>
                    </a:lnR>
                    <a:lnT w="0" cap="flat" cmpd="sng" algn="ctr">
                      <a:solidFill>
                        <a:srgbClr val="FF9999"/>
                      </a:solidFill>
                      <a:prstDash val="solid"/>
                      <a:round/>
                      <a:headEnd type="none" w="med" len="med"/>
                      <a:tailEnd type="none" w="med" len="med"/>
                    </a:lnT>
                    <a:lnB w="0" cap="flat" cmpd="sng" algn="ctr">
                      <a:solidFill>
                        <a:srgbClr val="FF9999"/>
                      </a:solidFill>
                      <a:prstDash val="solid"/>
                      <a:round/>
                      <a:headEnd type="none" w="med" len="med"/>
                      <a:tailEnd type="none" w="med" len="med"/>
                    </a:lnB>
                    <a:solidFill>
                      <a:srgbClr val="FFE3E3"/>
                    </a:solidFill>
                  </a:tcPr>
                </a:tc>
                <a:extLst>
                  <a:ext uri="{0D108BD9-81ED-4DB2-BD59-A6C34878D82A}">
                    <a16:rowId xmlns:a16="http://schemas.microsoft.com/office/drawing/2014/main" val="10009"/>
                  </a:ext>
                </a:extLst>
              </a:tr>
            </a:tbl>
          </a:graphicData>
        </a:graphic>
      </p:graphicFrame>
      <p:sp>
        <p:nvSpPr>
          <p:cNvPr id="35" name="TextBox 35"/>
          <p:cNvSpPr txBox="1"/>
          <p:nvPr/>
        </p:nvSpPr>
        <p:spPr>
          <a:xfrm>
            <a:off x="829113" y="246316"/>
            <a:ext cx="7700670" cy="536068"/>
          </a:xfrm>
          <a:prstGeom prst="rect">
            <a:avLst/>
          </a:prstGeom>
        </p:spPr>
        <p:txBody>
          <a:bodyPr lIns="0" tIns="0" rIns="0" bIns="0" rtlCol="0" anchor="t">
            <a:spAutoFit/>
          </a:bodyPr>
          <a:lstStyle/>
          <a:p>
            <a:pPr marL="0" lvl="0" indent="0" algn="l">
              <a:lnSpc>
                <a:spcPts val="3982"/>
              </a:lnSpc>
              <a:spcBef>
                <a:spcPct val="0"/>
              </a:spcBef>
            </a:pPr>
            <a:r>
              <a:rPr lang="en-US" sz="3555" b="1" spc="-106">
                <a:solidFill>
                  <a:srgbClr val="FF1495"/>
                </a:solidFill>
                <a:latin typeface="Poppins Bold"/>
                <a:ea typeface="Poppins Bold"/>
                <a:cs typeface="Poppins Bold"/>
                <a:sym typeface="Poppins Bold"/>
              </a:rPr>
              <a:t>6.8 Tracing an assembly language</a:t>
            </a:r>
          </a:p>
        </p:txBody>
      </p:sp>
      <p:sp>
        <p:nvSpPr>
          <p:cNvPr id="36" name="TextBox 36"/>
          <p:cNvSpPr txBox="1"/>
          <p:nvPr/>
        </p:nvSpPr>
        <p:spPr>
          <a:xfrm>
            <a:off x="513454" y="1397510"/>
            <a:ext cx="332866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Program</a:t>
            </a:r>
          </a:p>
        </p:txBody>
      </p:sp>
      <p:sp>
        <p:nvSpPr>
          <p:cNvPr id="37" name="TextBox 37"/>
          <p:cNvSpPr txBox="1"/>
          <p:nvPr/>
        </p:nvSpPr>
        <p:spPr>
          <a:xfrm>
            <a:off x="5674344" y="1289083"/>
            <a:ext cx="3328666" cy="717484"/>
          </a:xfrm>
          <a:prstGeom prst="rect">
            <a:avLst/>
          </a:prstGeom>
        </p:spPr>
        <p:txBody>
          <a:bodyPr lIns="0" tIns="0" rIns="0" bIns="0" rtlCol="0" anchor="t">
            <a:spAutoFit/>
          </a:bodyPr>
          <a:lstStyle/>
          <a:p>
            <a:pPr marL="0" lvl="0" indent="0" algn="l">
              <a:lnSpc>
                <a:spcPts val="5599"/>
              </a:lnSpc>
              <a:spcBef>
                <a:spcPct val="0"/>
              </a:spcBef>
            </a:pPr>
            <a:r>
              <a:rPr lang="en-US" sz="3999" b="1">
                <a:solidFill>
                  <a:srgbClr val="019D97"/>
                </a:solidFill>
                <a:latin typeface="Poppins Bold"/>
                <a:ea typeface="Poppins Bold"/>
                <a:cs typeface="Poppins Bold"/>
                <a:sym typeface="Poppins Bold"/>
              </a:rPr>
              <a:t>Trace Table</a:t>
            </a:r>
          </a:p>
        </p:txBody>
      </p:sp>
      <p:sp>
        <p:nvSpPr>
          <p:cNvPr id="38" name="TextBox 38"/>
          <p:cNvSpPr txBox="1"/>
          <p:nvPr/>
        </p:nvSpPr>
        <p:spPr>
          <a:xfrm>
            <a:off x="2110995" y="2312487"/>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LDD 201</a:t>
            </a:r>
          </a:p>
        </p:txBody>
      </p:sp>
      <p:sp>
        <p:nvSpPr>
          <p:cNvPr id="39" name="TextBox 39"/>
          <p:cNvSpPr txBox="1"/>
          <p:nvPr/>
        </p:nvSpPr>
        <p:spPr>
          <a:xfrm>
            <a:off x="2128498" y="2884032"/>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INC ACC</a:t>
            </a:r>
          </a:p>
        </p:txBody>
      </p:sp>
      <p:sp>
        <p:nvSpPr>
          <p:cNvPr id="40" name="TextBox 40"/>
          <p:cNvSpPr txBox="1"/>
          <p:nvPr/>
        </p:nvSpPr>
        <p:spPr>
          <a:xfrm>
            <a:off x="2128498" y="3444529"/>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STO 202</a:t>
            </a:r>
          </a:p>
        </p:txBody>
      </p:sp>
      <p:sp>
        <p:nvSpPr>
          <p:cNvPr id="41" name="TextBox 41"/>
          <p:cNvSpPr txBox="1"/>
          <p:nvPr/>
        </p:nvSpPr>
        <p:spPr>
          <a:xfrm>
            <a:off x="2102243" y="5121415"/>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STO 201</a:t>
            </a:r>
          </a:p>
        </p:txBody>
      </p:sp>
      <p:sp>
        <p:nvSpPr>
          <p:cNvPr id="42" name="TextBox 42"/>
          <p:cNvSpPr txBox="1"/>
          <p:nvPr/>
        </p:nvSpPr>
        <p:spPr>
          <a:xfrm>
            <a:off x="2110995" y="6241350"/>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STO 201</a:t>
            </a:r>
          </a:p>
        </p:txBody>
      </p:sp>
      <p:sp>
        <p:nvSpPr>
          <p:cNvPr id="43" name="TextBox 43"/>
          <p:cNvSpPr txBox="1"/>
          <p:nvPr/>
        </p:nvSpPr>
        <p:spPr>
          <a:xfrm>
            <a:off x="2110995" y="6817048"/>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END</a:t>
            </a:r>
          </a:p>
        </p:txBody>
      </p:sp>
      <p:sp>
        <p:nvSpPr>
          <p:cNvPr id="44" name="TextBox 44"/>
          <p:cNvSpPr txBox="1"/>
          <p:nvPr/>
        </p:nvSpPr>
        <p:spPr>
          <a:xfrm>
            <a:off x="5674344" y="2076894"/>
            <a:ext cx="11584956"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Trace the content stored by the ACC and the memory location at each stage of the program.</a:t>
            </a:r>
          </a:p>
        </p:txBody>
      </p:sp>
      <p:sp>
        <p:nvSpPr>
          <p:cNvPr id="45" name="TextBox 45"/>
          <p:cNvSpPr txBox="1"/>
          <p:nvPr/>
        </p:nvSpPr>
        <p:spPr>
          <a:xfrm>
            <a:off x="2146002" y="4001480"/>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LDI 203</a:t>
            </a:r>
          </a:p>
        </p:txBody>
      </p:sp>
      <p:sp>
        <p:nvSpPr>
          <p:cNvPr id="46" name="TextBox 46"/>
          <p:cNvSpPr txBox="1"/>
          <p:nvPr/>
        </p:nvSpPr>
        <p:spPr>
          <a:xfrm>
            <a:off x="2128498" y="4564464"/>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DEC ACC</a:t>
            </a:r>
          </a:p>
        </p:txBody>
      </p:sp>
      <p:sp>
        <p:nvSpPr>
          <p:cNvPr id="47" name="TextBox 47"/>
          <p:cNvSpPr txBox="1"/>
          <p:nvPr/>
        </p:nvSpPr>
        <p:spPr>
          <a:xfrm>
            <a:off x="2102243" y="5663108"/>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ADD 204</a:t>
            </a:r>
          </a:p>
        </p:txBody>
      </p:sp>
      <p:grpSp>
        <p:nvGrpSpPr>
          <p:cNvPr id="48" name="Group 48"/>
          <p:cNvGrpSpPr/>
          <p:nvPr/>
        </p:nvGrpSpPr>
        <p:grpSpPr>
          <a:xfrm>
            <a:off x="1493960" y="7946109"/>
            <a:ext cx="2847198" cy="486689"/>
            <a:chOff x="0" y="0"/>
            <a:chExt cx="1161278" cy="198504"/>
          </a:xfrm>
        </p:grpSpPr>
        <p:sp>
          <p:nvSpPr>
            <p:cNvPr id="49" name="Freeform 49"/>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50" name="TextBox 50"/>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51" name="Group 51"/>
          <p:cNvGrpSpPr/>
          <p:nvPr/>
        </p:nvGrpSpPr>
        <p:grpSpPr>
          <a:xfrm>
            <a:off x="1511464" y="8470898"/>
            <a:ext cx="2847198" cy="486689"/>
            <a:chOff x="0" y="0"/>
            <a:chExt cx="1161278" cy="198504"/>
          </a:xfrm>
        </p:grpSpPr>
        <p:sp>
          <p:nvSpPr>
            <p:cNvPr id="52" name="Freeform 52"/>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53" name="TextBox 53"/>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54" name="Group 54"/>
          <p:cNvGrpSpPr/>
          <p:nvPr/>
        </p:nvGrpSpPr>
        <p:grpSpPr>
          <a:xfrm>
            <a:off x="1511464" y="9033786"/>
            <a:ext cx="2847198" cy="486689"/>
            <a:chOff x="0" y="0"/>
            <a:chExt cx="1161278" cy="198504"/>
          </a:xfrm>
        </p:grpSpPr>
        <p:sp>
          <p:nvSpPr>
            <p:cNvPr id="55" name="Freeform 55"/>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56" name="TextBox 56"/>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grpSp>
        <p:nvGrpSpPr>
          <p:cNvPr id="57" name="Group 57"/>
          <p:cNvGrpSpPr/>
          <p:nvPr/>
        </p:nvGrpSpPr>
        <p:grpSpPr>
          <a:xfrm>
            <a:off x="1511464" y="9577625"/>
            <a:ext cx="2847198" cy="486689"/>
            <a:chOff x="0" y="0"/>
            <a:chExt cx="1161278" cy="198504"/>
          </a:xfrm>
        </p:grpSpPr>
        <p:sp>
          <p:nvSpPr>
            <p:cNvPr id="58" name="Freeform 58"/>
            <p:cNvSpPr/>
            <p:nvPr/>
          </p:nvSpPr>
          <p:spPr>
            <a:xfrm>
              <a:off x="0" y="0"/>
              <a:ext cx="1161278" cy="198504"/>
            </a:xfrm>
            <a:custGeom>
              <a:avLst/>
              <a:gdLst/>
              <a:ahLst/>
              <a:cxnLst/>
              <a:rect l="l" t="t" r="r" b="b"/>
              <a:pathLst>
                <a:path w="1161278" h="198504">
                  <a:moveTo>
                    <a:pt x="99252" y="0"/>
                  </a:moveTo>
                  <a:lnTo>
                    <a:pt x="1062026" y="0"/>
                  </a:lnTo>
                  <a:cubicBezTo>
                    <a:pt x="1088349" y="0"/>
                    <a:pt x="1113594" y="10457"/>
                    <a:pt x="1132207" y="29070"/>
                  </a:cubicBezTo>
                  <a:cubicBezTo>
                    <a:pt x="1150821" y="47684"/>
                    <a:pt x="1161278" y="72929"/>
                    <a:pt x="1161278" y="99252"/>
                  </a:cubicBezTo>
                  <a:lnTo>
                    <a:pt x="1161278" y="99252"/>
                  </a:lnTo>
                  <a:cubicBezTo>
                    <a:pt x="1161278" y="125575"/>
                    <a:pt x="1150821" y="150820"/>
                    <a:pt x="1132207" y="169434"/>
                  </a:cubicBezTo>
                  <a:cubicBezTo>
                    <a:pt x="1113594" y="188047"/>
                    <a:pt x="1088349" y="198504"/>
                    <a:pt x="1062026" y="198504"/>
                  </a:cubicBezTo>
                  <a:lnTo>
                    <a:pt x="99252" y="198504"/>
                  </a:lnTo>
                  <a:cubicBezTo>
                    <a:pt x="72929" y="198504"/>
                    <a:pt x="47684" y="188047"/>
                    <a:pt x="29070" y="169434"/>
                  </a:cubicBezTo>
                  <a:cubicBezTo>
                    <a:pt x="10457" y="150820"/>
                    <a:pt x="0" y="125575"/>
                    <a:pt x="0" y="99252"/>
                  </a:cubicBezTo>
                  <a:lnTo>
                    <a:pt x="0" y="99252"/>
                  </a:lnTo>
                  <a:cubicBezTo>
                    <a:pt x="0" y="72929"/>
                    <a:pt x="10457" y="47684"/>
                    <a:pt x="29070" y="29070"/>
                  </a:cubicBezTo>
                  <a:cubicBezTo>
                    <a:pt x="47684" y="10457"/>
                    <a:pt x="72929" y="0"/>
                    <a:pt x="99252" y="0"/>
                  </a:cubicBezTo>
                  <a:close/>
                </a:path>
              </a:pathLst>
            </a:custGeom>
            <a:solidFill>
              <a:srgbClr val="37474F"/>
            </a:solidFill>
          </p:spPr>
          <p:txBody>
            <a:bodyPr/>
            <a:lstStyle/>
            <a:p>
              <a:endParaRPr lang="en-PH"/>
            </a:p>
          </p:txBody>
        </p:sp>
        <p:sp>
          <p:nvSpPr>
            <p:cNvPr id="59" name="TextBox 59"/>
            <p:cNvSpPr txBox="1"/>
            <p:nvPr/>
          </p:nvSpPr>
          <p:spPr>
            <a:xfrm>
              <a:off x="0" y="-28575"/>
              <a:ext cx="1161278" cy="227079"/>
            </a:xfrm>
            <a:prstGeom prst="rect">
              <a:avLst/>
            </a:prstGeom>
          </p:spPr>
          <p:txBody>
            <a:bodyPr lIns="50800" tIns="50800" rIns="50800" bIns="50800" rtlCol="0" anchor="ctr"/>
            <a:lstStyle/>
            <a:p>
              <a:pPr algn="ctr">
                <a:lnSpc>
                  <a:spcPts val="2595"/>
                </a:lnSpc>
              </a:pPr>
              <a:endParaRPr/>
            </a:p>
          </p:txBody>
        </p:sp>
      </p:grpSp>
      <p:sp>
        <p:nvSpPr>
          <p:cNvPr id="60" name="TextBox 60"/>
          <p:cNvSpPr txBox="1"/>
          <p:nvPr/>
        </p:nvSpPr>
        <p:spPr>
          <a:xfrm>
            <a:off x="829113" y="2317941"/>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100</a:t>
            </a:r>
          </a:p>
        </p:txBody>
      </p:sp>
      <p:sp>
        <p:nvSpPr>
          <p:cNvPr id="61" name="TextBox 61"/>
          <p:cNvSpPr txBox="1"/>
          <p:nvPr/>
        </p:nvSpPr>
        <p:spPr>
          <a:xfrm>
            <a:off x="829113" y="2867127"/>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101</a:t>
            </a:r>
          </a:p>
        </p:txBody>
      </p:sp>
      <p:sp>
        <p:nvSpPr>
          <p:cNvPr id="62" name="TextBox 62"/>
          <p:cNvSpPr txBox="1"/>
          <p:nvPr/>
        </p:nvSpPr>
        <p:spPr>
          <a:xfrm>
            <a:off x="829113" y="3444529"/>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102</a:t>
            </a:r>
          </a:p>
        </p:txBody>
      </p:sp>
      <p:sp>
        <p:nvSpPr>
          <p:cNvPr id="63" name="TextBox 63"/>
          <p:cNvSpPr txBox="1"/>
          <p:nvPr/>
        </p:nvSpPr>
        <p:spPr>
          <a:xfrm>
            <a:off x="829113" y="3993714"/>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103</a:t>
            </a:r>
          </a:p>
        </p:txBody>
      </p:sp>
      <p:sp>
        <p:nvSpPr>
          <p:cNvPr id="64" name="TextBox 64"/>
          <p:cNvSpPr txBox="1"/>
          <p:nvPr/>
        </p:nvSpPr>
        <p:spPr>
          <a:xfrm>
            <a:off x="829113" y="4544564"/>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104</a:t>
            </a:r>
          </a:p>
        </p:txBody>
      </p:sp>
      <p:sp>
        <p:nvSpPr>
          <p:cNvPr id="65" name="TextBox 65"/>
          <p:cNvSpPr txBox="1"/>
          <p:nvPr/>
        </p:nvSpPr>
        <p:spPr>
          <a:xfrm>
            <a:off x="829113" y="5093749"/>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105</a:t>
            </a:r>
          </a:p>
        </p:txBody>
      </p:sp>
      <p:sp>
        <p:nvSpPr>
          <p:cNvPr id="66" name="TextBox 66"/>
          <p:cNvSpPr txBox="1"/>
          <p:nvPr/>
        </p:nvSpPr>
        <p:spPr>
          <a:xfrm>
            <a:off x="829113" y="5663108"/>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106</a:t>
            </a:r>
          </a:p>
        </p:txBody>
      </p:sp>
      <p:sp>
        <p:nvSpPr>
          <p:cNvPr id="67" name="TextBox 67"/>
          <p:cNvSpPr txBox="1"/>
          <p:nvPr/>
        </p:nvSpPr>
        <p:spPr>
          <a:xfrm>
            <a:off x="829113" y="6790255"/>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108</a:t>
            </a:r>
          </a:p>
        </p:txBody>
      </p:sp>
      <p:sp>
        <p:nvSpPr>
          <p:cNvPr id="68" name="TextBox 68"/>
          <p:cNvSpPr txBox="1"/>
          <p:nvPr/>
        </p:nvSpPr>
        <p:spPr>
          <a:xfrm>
            <a:off x="829113" y="6210830"/>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107</a:t>
            </a:r>
          </a:p>
        </p:txBody>
      </p:sp>
      <p:sp>
        <p:nvSpPr>
          <p:cNvPr id="69" name="TextBox 69"/>
          <p:cNvSpPr txBox="1"/>
          <p:nvPr/>
        </p:nvSpPr>
        <p:spPr>
          <a:xfrm>
            <a:off x="829113" y="7975941"/>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201</a:t>
            </a:r>
          </a:p>
        </p:txBody>
      </p:sp>
      <p:sp>
        <p:nvSpPr>
          <p:cNvPr id="70" name="TextBox 70"/>
          <p:cNvSpPr txBox="1"/>
          <p:nvPr/>
        </p:nvSpPr>
        <p:spPr>
          <a:xfrm>
            <a:off x="829113" y="8500729"/>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202</a:t>
            </a:r>
          </a:p>
        </p:txBody>
      </p:sp>
      <p:sp>
        <p:nvSpPr>
          <p:cNvPr id="71" name="TextBox 71"/>
          <p:cNvSpPr txBox="1"/>
          <p:nvPr/>
        </p:nvSpPr>
        <p:spPr>
          <a:xfrm>
            <a:off x="829113" y="9044787"/>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203</a:t>
            </a:r>
          </a:p>
        </p:txBody>
      </p:sp>
      <p:sp>
        <p:nvSpPr>
          <p:cNvPr id="72" name="TextBox 72"/>
          <p:cNvSpPr txBox="1"/>
          <p:nvPr/>
        </p:nvSpPr>
        <p:spPr>
          <a:xfrm>
            <a:off x="829113" y="9586113"/>
            <a:ext cx="566061" cy="388925"/>
          </a:xfrm>
          <a:prstGeom prst="rect">
            <a:avLst/>
          </a:prstGeom>
        </p:spPr>
        <p:txBody>
          <a:bodyPr lIns="0" tIns="0" rIns="0" bIns="0" rtlCol="0" anchor="t">
            <a:spAutoFit/>
          </a:bodyPr>
          <a:lstStyle/>
          <a:p>
            <a:pPr algn="l">
              <a:lnSpc>
                <a:spcPts val="3235"/>
              </a:lnSpc>
            </a:pPr>
            <a:r>
              <a:rPr lang="en-US" sz="2311">
                <a:solidFill>
                  <a:srgbClr val="000000"/>
                </a:solidFill>
                <a:latin typeface="Alatsi"/>
                <a:ea typeface="Alatsi"/>
                <a:cs typeface="Alatsi"/>
                <a:sym typeface="Alatsi"/>
              </a:rPr>
              <a:t>204</a:t>
            </a:r>
          </a:p>
        </p:txBody>
      </p:sp>
      <p:sp>
        <p:nvSpPr>
          <p:cNvPr id="73" name="TextBox 73"/>
          <p:cNvSpPr txBox="1"/>
          <p:nvPr/>
        </p:nvSpPr>
        <p:spPr>
          <a:xfrm>
            <a:off x="2128498" y="7974684"/>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4</a:t>
            </a:r>
          </a:p>
        </p:txBody>
      </p:sp>
      <p:sp>
        <p:nvSpPr>
          <p:cNvPr id="74" name="TextBox 74"/>
          <p:cNvSpPr txBox="1"/>
          <p:nvPr/>
        </p:nvSpPr>
        <p:spPr>
          <a:xfrm>
            <a:off x="2110995" y="8515990"/>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0</a:t>
            </a:r>
          </a:p>
        </p:txBody>
      </p:sp>
      <p:sp>
        <p:nvSpPr>
          <p:cNvPr id="75" name="TextBox 75"/>
          <p:cNvSpPr txBox="1"/>
          <p:nvPr/>
        </p:nvSpPr>
        <p:spPr>
          <a:xfrm>
            <a:off x="2102243" y="9062361"/>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204</a:t>
            </a:r>
          </a:p>
        </p:txBody>
      </p:sp>
      <p:sp>
        <p:nvSpPr>
          <p:cNvPr id="76" name="TextBox 76"/>
          <p:cNvSpPr txBox="1"/>
          <p:nvPr/>
        </p:nvSpPr>
        <p:spPr>
          <a:xfrm>
            <a:off x="2110995" y="9622717"/>
            <a:ext cx="1414670" cy="358405"/>
          </a:xfrm>
          <a:prstGeom prst="rect">
            <a:avLst/>
          </a:prstGeom>
        </p:spPr>
        <p:txBody>
          <a:bodyPr lIns="0" tIns="0" rIns="0" bIns="0" rtlCol="0" anchor="t">
            <a:spAutoFit/>
          </a:bodyPr>
          <a:lstStyle/>
          <a:p>
            <a:pPr algn="ctr">
              <a:lnSpc>
                <a:spcPts val="2989"/>
              </a:lnSpc>
              <a:spcBef>
                <a:spcPct val="0"/>
              </a:spcBef>
            </a:pPr>
            <a:r>
              <a:rPr lang="en-US" sz="2135">
                <a:solidFill>
                  <a:srgbClr val="FFFFFF"/>
                </a:solidFill>
                <a:latin typeface="Open Sans"/>
                <a:ea typeface="Open Sans"/>
                <a:cs typeface="Open Sans"/>
                <a:sym typeface="Open Sans"/>
              </a:rPr>
              <a:t>5</a:t>
            </a:r>
          </a:p>
        </p:txBody>
      </p:sp>
      <p:sp>
        <p:nvSpPr>
          <p:cNvPr id="77" name="Freeform 77"/>
          <p:cNvSpPr/>
          <p:nvPr/>
        </p:nvSpPr>
        <p:spPr>
          <a:xfrm rot="-4265465">
            <a:off x="2461033" y="7537351"/>
            <a:ext cx="608300" cy="150767"/>
          </a:xfrm>
          <a:custGeom>
            <a:avLst/>
            <a:gdLst/>
            <a:ahLst/>
            <a:cxnLst/>
            <a:rect l="l" t="t" r="r" b="b"/>
            <a:pathLst>
              <a:path w="608300" h="150767">
                <a:moveTo>
                  <a:pt x="0" y="0"/>
                </a:moveTo>
                <a:lnTo>
                  <a:pt x="608300" y="0"/>
                </a:lnTo>
                <a:lnTo>
                  <a:pt x="608300" y="150767"/>
                </a:lnTo>
                <a:lnTo>
                  <a:pt x="0" y="150767"/>
                </a:lnTo>
                <a:lnTo>
                  <a:pt x="0" y="0"/>
                </a:lnTo>
                <a:close/>
              </a:path>
            </a:pathLst>
          </a:custGeom>
          <a:blipFill>
            <a:blip r:embed="rId8">
              <a:extLst>
                <a:ext uri="{96DAC541-7B7A-43D3-8B79-37D633B846F1}">
                  <asvg:svgBlip xmlns:asvg="http://schemas.microsoft.com/office/drawing/2016/SVG/main" r:embed="rId9"/>
                </a:ext>
              </a:extLst>
            </a:blip>
            <a:stretch>
              <a:fillRect/>
            </a:stretch>
          </a:blipFill>
        </p:spPr>
        <p:txBody>
          <a:bodyPr/>
          <a:lstStyle/>
          <a:p>
            <a:endParaRPr lang="en-PH"/>
          </a:p>
        </p:txBody>
      </p:sp>
      <p:sp>
        <p:nvSpPr>
          <p:cNvPr id="78" name="TextBox 78"/>
          <p:cNvSpPr txBox="1"/>
          <p:nvPr/>
        </p:nvSpPr>
        <p:spPr>
          <a:xfrm>
            <a:off x="5867466" y="2668766"/>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Accumulator</a:t>
            </a:r>
          </a:p>
        </p:txBody>
      </p:sp>
      <p:sp>
        <p:nvSpPr>
          <p:cNvPr id="79" name="TextBox 79"/>
          <p:cNvSpPr txBox="1"/>
          <p:nvPr/>
        </p:nvSpPr>
        <p:spPr>
          <a:xfrm>
            <a:off x="8187107" y="2693360"/>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201</a:t>
            </a:r>
          </a:p>
        </p:txBody>
      </p:sp>
      <p:sp>
        <p:nvSpPr>
          <p:cNvPr id="80" name="TextBox 80"/>
          <p:cNvSpPr txBox="1"/>
          <p:nvPr/>
        </p:nvSpPr>
        <p:spPr>
          <a:xfrm>
            <a:off x="10533917" y="2708620"/>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202</a:t>
            </a:r>
          </a:p>
        </p:txBody>
      </p:sp>
      <p:sp>
        <p:nvSpPr>
          <p:cNvPr id="81" name="TextBox 81"/>
          <p:cNvSpPr txBox="1"/>
          <p:nvPr/>
        </p:nvSpPr>
        <p:spPr>
          <a:xfrm>
            <a:off x="12853558" y="2693360"/>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203</a:t>
            </a:r>
          </a:p>
        </p:txBody>
      </p:sp>
      <p:sp>
        <p:nvSpPr>
          <p:cNvPr id="82" name="TextBox 82"/>
          <p:cNvSpPr txBox="1"/>
          <p:nvPr/>
        </p:nvSpPr>
        <p:spPr>
          <a:xfrm>
            <a:off x="15173200" y="2693360"/>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204</a:t>
            </a:r>
          </a:p>
        </p:txBody>
      </p:sp>
      <p:sp>
        <p:nvSpPr>
          <p:cNvPr id="83" name="TextBox 83"/>
          <p:cNvSpPr txBox="1"/>
          <p:nvPr/>
        </p:nvSpPr>
        <p:spPr>
          <a:xfrm>
            <a:off x="5867466" y="4182347"/>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10</a:t>
            </a:r>
          </a:p>
        </p:txBody>
      </p:sp>
      <p:sp>
        <p:nvSpPr>
          <p:cNvPr id="84" name="TextBox 84"/>
          <p:cNvSpPr txBox="1"/>
          <p:nvPr/>
        </p:nvSpPr>
        <p:spPr>
          <a:xfrm>
            <a:off x="5867466" y="498197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11</a:t>
            </a:r>
          </a:p>
        </p:txBody>
      </p:sp>
      <p:sp>
        <p:nvSpPr>
          <p:cNvPr id="85" name="TextBox 85"/>
          <p:cNvSpPr txBox="1"/>
          <p:nvPr/>
        </p:nvSpPr>
        <p:spPr>
          <a:xfrm>
            <a:off x="10533917" y="5719796"/>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11</a:t>
            </a:r>
          </a:p>
        </p:txBody>
      </p:sp>
      <p:sp>
        <p:nvSpPr>
          <p:cNvPr id="86" name="TextBox 86"/>
          <p:cNvSpPr txBox="1"/>
          <p:nvPr/>
        </p:nvSpPr>
        <p:spPr>
          <a:xfrm>
            <a:off x="5867466" y="6504833"/>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5</a:t>
            </a:r>
          </a:p>
        </p:txBody>
      </p:sp>
      <p:sp>
        <p:nvSpPr>
          <p:cNvPr id="87" name="TextBox 87"/>
          <p:cNvSpPr txBox="1"/>
          <p:nvPr/>
        </p:nvSpPr>
        <p:spPr>
          <a:xfrm>
            <a:off x="5867466" y="7227133"/>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4</a:t>
            </a:r>
          </a:p>
        </p:txBody>
      </p:sp>
      <p:sp>
        <p:nvSpPr>
          <p:cNvPr id="88" name="TextBox 88"/>
          <p:cNvSpPr txBox="1"/>
          <p:nvPr/>
        </p:nvSpPr>
        <p:spPr>
          <a:xfrm>
            <a:off x="8157514" y="800959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4</a:t>
            </a:r>
          </a:p>
        </p:txBody>
      </p:sp>
      <p:sp>
        <p:nvSpPr>
          <p:cNvPr id="89" name="TextBox 89"/>
          <p:cNvSpPr txBox="1"/>
          <p:nvPr/>
        </p:nvSpPr>
        <p:spPr>
          <a:xfrm>
            <a:off x="5867466" y="8768584"/>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9</a:t>
            </a:r>
          </a:p>
        </p:txBody>
      </p:sp>
      <p:sp>
        <p:nvSpPr>
          <p:cNvPr id="90" name="TextBox 90"/>
          <p:cNvSpPr txBox="1"/>
          <p:nvPr/>
        </p:nvSpPr>
        <p:spPr>
          <a:xfrm>
            <a:off x="8157514" y="9512413"/>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9</a:t>
            </a:r>
          </a:p>
        </p:txBody>
      </p:sp>
      <p:sp>
        <p:nvSpPr>
          <p:cNvPr id="91" name="TextBox 91"/>
          <p:cNvSpPr txBox="1"/>
          <p:nvPr/>
        </p:nvSpPr>
        <p:spPr>
          <a:xfrm>
            <a:off x="8167669"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10</a:t>
            </a:r>
          </a:p>
        </p:txBody>
      </p:sp>
      <p:sp>
        <p:nvSpPr>
          <p:cNvPr id="92" name="TextBox 92"/>
          <p:cNvSpPr txBox="1"/>
          <p:nvPr/>
        </p:nvSpPr>
        <p:spPr>
          <a:xfrm>
            <a:off x="10457717"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0</a:t>
            </a:r>
          </a:p>
        </p:txBody>
      </p:sp>
      <p:sp>
        <p:nvSpPr>
          <p:cNvPr id="93" name="TextBox 93"/>
          <p:cNvSpPr txBox="1"/>
          <p:nvPr/>
        </p:nvSpPr>
        <p:spPr>
          <a:xfrm>
            <a:off x="12882133"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204</a:t>
            </a:r>
          </a:p>
        </p:txBody>
      </p:sp>
      <p:sp>
        <p:nvSpPr>
          <p:cNvPr id="94" name="TextBox 94"/>
          <p:cNvSpPr txBox="1"/>
          <p:nvPr/>
        </p:nvSpPr>
        <p:spPr>
          <a:xfrm>
            <a:off x="15173200"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5</a:t>
            </a:r>
          </a:p>
        </p:txBody>
      </p:sp>
      <p:sp>
        <p:nvSpPr>
          <p:cNvPr id="95" name="TextBox 95"/>
          <p:cNvSpPr txBox="1"/>
          <p:nvPr/>
        </p:nvSpPr>
        <p:spPr>
          <a:xfrm>
            <a:off x="5867466" y="3414008"/>
            <a:ext cx="1690991" cy="388925"/>
          </a:xfrm>
          <a:prstGeom prst="rect">
            <a:avLst/>
          </a:prstGeom>
        </p:spPr>
        <p:txBody>
          <a:bodyPr lIns="0" tIns="0" rIns="0" bIns="0" rtlCol="0" anchor="t">
            <a:spAutoFit/>
          </a:bodyPr>
          <a:lstStyle/>
          <a:p>
            <a:pPr algn="ctr">
              <a:lnSpc>
                <a:spcPts val="3235"/>
              </a:lnSpc>
            </a:pPr>
            <a:r>
              <a:rPr lang="en-US" sz="2311">
                <a:solidFill>
                  <a:srgbClr val="000000"/>
                </a:solidFill>
                <a:latin typeface="Alatsi"/>
                <a:ea typeface="Alatsi"/>
                <a:cs typeface="Alatsi"/>
                <a:sym typeface="Alatsi"/>
              </a:rPr>
              <a:t>0</a:t>
            </a:r>
          </a:p>
        </p:txBody>
      </p:sp>
      <p:grpSp>
        <p:nvGrpSpPr>
          <p:cNvPr id="96" name="Group 96"/>
          <p:cNvGrpSpPr/>
          <p:nvPr/>
        </p:nvGrpSpPr>
        <p:grpSpPr>
          <a:xfrm>
            <a:off x="16117705" y="9820969"/>
            <a:ext cx="4620001" cy="497281"/>
            <a:chOff x="0" y="0"/>
            <a:chExt cx="6160002" cy="663041"/>
          </a:xfrm>
        </p:grpSpPr>
        <p:sp>
          <p:nvSpPr>
            <p:cNvPr id="97" name="Freeform 97"/>
            <p:cNvSpPr/>
            <p:nvPr/>
          </p:nvSpPr>
          <p:spPr>
            <a:xfrm>
              <a:off x="0" y="0"/>
              <a:ext cx="605853" cy="663041"/>
            </a:xfrm>
            <a:custGeom>
              <a:avLst/>
              <a:gdLst/>
              <a:ahLst/>
              <a:cxnLst/>
              <a:rect l="l" t="t" r="r" b="b"/>
              <a:pathLst>
                <a:path w="605853" h="663041">
                  <a:moveTo>
                    <a:pt x="0" y="0"/>
                  </a:moveTo>
                  <a:lnTo>
                    <a:pt x="605853" y="0"/>
                  </a:lnTo>
                  <a:lnTo>
                    <a:pt x="605853" y="663041"/>
                  </a:lnTo>
                  <a:lnTo>
                    <a:pt x="0" y="663041"/>
                  </a:lnTo>
                  <a:lnTo>
                    <a:pt x="0" y="0"/>
                  </a:lnTo>
                  <a:close/>
                </a:path>
              </a:pathLst>
            </a:custGeom>
            <a:blipFill>
              <a:blip r:embed="rId10">
                <a:extLst>
                  <a:ext uri="{96DAC541-7B7A-43D3-8B79-37D633B846F1}">
                    <asvg:svgBlip xmlns:asvg="http://schemas.microsoft.com/office/drawing/2016/SVG/main" r:embed="rId11"/>
                  </a:ext>
                </a:extLst>
              </a:blip>
              <a:stretch>
                <a:fillRect/>
              </a:stretch>
            </a:blipFill>
          </p:spPr>
          <p:txBody>
            <a:bodyPr/>
            <a:lstStyle/>
            <a:p>
              <a:endParaRPr lang="en-PH"/>
            </a:p>
          </p:txBody>
        </p:sp>
        <p:sp>
          <p:nvSpPr>
            <p:cNvPr id="98" name="TextBox 98"/>
            <p:cNvSpPr txBox="1"/>
            <p:nvPr/>
          </p:nvSpPr>
          <p:spPr>
            <a:xfrm>
              <a:off x="605853" y="72440"/>
              <a:ext cx="5554148" cy="441960"/>
            </a:xfrm>
            <a:prstGeom prst="rect">
              <a:avLst/>
            </a:prstGeom>
          </p:spPr>
          <p:txBody>
            <a:bodyPr lIns="0" tIns="0" rIns="0" bIns="0" rtlCol="0" anchor="t">
              <a:spAutoFit/>
            </a:bodyPr>
            <a:lstStyle/>
            <a:p>
              <a:pPr algn="l">
                <a:lnSpc>
                  <a:spcPts val="2700"/>
                </a:lnSpc>
              </a:pPr>
              <a:r>
                <a:rPr lang="en-US" sz="1800">
                  <a:solidFill>
                    <a:srgbClr val="000000"/>
                  </a:solidFill>
                  <a:latin typeface="Poppins"/>
                  <a:ea typeface="Poppins"/>
                  <a:cs typeface="Poppins"/>
                  <a:sym typeface="Poppins"/>
                </a:rPr>
                <a:t> James Gan</a:t>
              </a:r>
            </a:p>
          </p:txBody>
        </p:sp>
      </p:grpSp>
    </p:spTree>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emplate/>
  <TotalTime>4</TotalTime>
  <Words>6158</Words>
  <Application>Microsoft Office PowerPoint</Application>
  <PresentationFormat>Custom</PresentationFormat>
  <Paragraphs>2238</Paragraphs>
  <Slides>91</Slides>
  <Notes>0</Notes>
  <HiddenSlides>0</HiddenSlides>
  <MMClips>0</MMClips>
  <ScaleCrop>false</ScaleCrop>
  <HeadingPairs>
    <vt:vector size="6" baseType="variant">
      <vt:variant>
        <vt:lpstr>Fonts Used</vt:lpstr>
      </vt:variant>
      <vt:variant>
        <vt:i4>20</vt:i4>
      </vt:variant>
      <vt:variant>
        <vt:lpstr>Theme</vt:lpstr>
      </vt:variant>
      <vt:variant>
        <vt:i4>1</vt:i4>
      </vt:variant>
      <vt:variant>
        <vt:lpstr>Slide Titles</vt:lpstr>
      </vt:variant>
      <vt:variant>
        <vt:i4>91</vt:i4>
      </vt:variant>
    </vt:vector>
  </HeadingPairs>
  <TitlesOfParts>
    <vt:vector size="112" baseType="lpstr">
      <vt:lpstr>Open Sans</vt:lpstr>
      <vt:lpstr>Arial</vt:lpstr>
      <vt:lpstr>Now</vt:lpstr>
      <vt:lpstr>Canva Sans Bold</vt:lpstr>
      <vt:lpstr>Code Pro</vt:lpstr>
      <vt:lpstr>Poppins Bold Italics</vt:lpstr>
      <vt:lpstr>Big Shoulders Display Bold</vt:lpstr>
      <vt:lpstr>Open Sans Bold</vt:lpstr>
      <vt:lpstr>Sailors</vt:lpstr>
      <vt:lpstr>Aptos Display</vt:lpstr>
      <vt:lpstr>Open Sans Bold Italics</vt:lpstr>
      <vt:lpstr>Poppins Bold</vt:lpstr>
      <vt:lpstr>Times New Roman</vt:lpstr>
      <vt:lpstr>Aptos</vt:lpstr>
      <vt:lpstr>Open Sans Italics</vt:lpstr>
      <vt:lpstr>Now Bold</vt:lpstr>
      <vt:lpstr>Gagalin</vt:lpstr>
      <vt:lpstr>Alatsi</vt:lpstr>
      <vt:lpstr>Open Sans Extra Bold</vt:lpstr>
      <vt:lpstr>Poppins</vt:lpstr>
      <vt:lpstr>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6</dc:title>
  <dc:creator>John</dc:creator>
  <cp:lastModifiedBy>Chezka Mae Madrona</cp:lastModifiedBy>
  <cp:revision>2</cp:revision>
  <dcterms:created xsi:type="dcterms:W3CDTF">2006-08-16T00:00:00Z</dcterms:created>
  <dcterms:modified xsi:type="dcterms:W3CDTF">2024-10-11T11:31:32Z</dcterms:modified>
  <dc:identifier>DAFvt7JBu8s</dc:identifier>
</cp:coreProperties>
</file>