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31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18288000" cy="10287000"/>
  <p:notesSz cx="6858000" cy="9144000"/>
  <p:embeddedFontLst>
    <p:embeddedFont>
      <p:font typeface="Alatsi" panose="020B0604020202020204" charset="0"/>
      <p:regular r:id="rId58"/>
    </p:embeddedFont>
    <p:embeddedFont>
      <p:font typeface="Code Pro" panose="020B0604020202020204" charset="0"/>
      <p:regular r:id="rId59"/>
    </p:embeddedFont>
    <p:embeddedFont>
      <p:font typeface="Codex" panose="020B0604020202020204" charset="0"/>
      <p:regular r:id="rId60"/>
    </p:embeddedFont>
    <p:embeddedFont>
      <p:font typeface="Gagalin" panose="020B0604020202020204" charset="0"/>
      <p:regular r:id="rId61"/>
    </p:embeddedFont>
    <p:embeddedFont>
      <p:font typeface="Now Bold" panose="020B0604020202020204" charset="0"/>
      <p:regular r:id="rId62"/>
    </p:embeddedFont>
    <p:embeddedFont>
      <p:font typeface="Open Sans" panose="020B0606030504020204" pitchFamily="34" charset="0"/>
      <p:regular r:id="rId63"/>
      <p:bold r:id="rId64"/>
      <p:italic r:id="rId65"/>
      <p:boldItalic r:id="rId66"/>
    </p:embeddedFont>
    <p:embeddedFont>
      <p:font typeface="Open Sans Extra Bold" panose="020B0604020202020204" charset="0"/>
      <p:regular r:id="rId67"/>
    </p:embeddedFont>
    <p:embeddedFont>
      <p:font typeface="Poppins" panose="00000500000000000000" pitchFamily="2" charset="0"/>
      <p:regular r:id="rId68"/>
      <p:bold r:id="rId69"/>
      <p:italic r:id="rId70"/>
      <p:boldItalic r:id="rId71"/>
    </p:embeddedFont>
    <p:embeddedFont>
      <p:font typeface="Poppins Bold" panose="00000800000000000000" charset="0"/>
      <p:regular r:id="rId72"/>
      <p:bold r:id="rId73"/>
    </p:embeddedFont>
    <p:embeddedFont>
      <p:font typeface="Poppins Bold Italics" panose="020B0604020202020204" charset="0"/>
      <p:regular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23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6E846-44C7-8FB5-D9D1-AFC9327B394B}"/>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D04B5256-2E94-508E-857C-64318A10BEFD}"/>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B76F6F66-F5DE-8C84-7235-387D0B9B7BE6}"/>
              </a:ext>
            </a:extLst>
          </p:cNvPr>
          <p:cNvSpPr>
            <a:spLocks noGrp="1"/>
          </p:cNvSpPr>
          <p:nvPr>
            <p:ph type="dt" sz="half" idx="10"/>
          </p:nvPr>
        </p:nvSpPr>
        <p:spPr/>
        <p:txBody>
          <a:bodyPr/>
          <a:lstStyle/>
          <a:p>
            <a:fld id="{A34840C9-A410-4FAD-BA2B-FC6A65DF7AD0}" type="datetimeFigureOut">
              <a:rPr lang="en-PH" smtClean="0"/>
              <a:t>11/10/2024</a:t>
            </a:fld>
            <a:endParaRPr lang="en-PH"/>
          </a:p>
        </p:txBody>
      </p:sp>
      <p:sp>
        <p:nvSpPr>
          <p:cNvPr id="5" name="Footer Placeholder 4">
            <a:extLst>
              <a:ext uri="{FF2B5EF4-FFF2-40B4-BE49-F238E27FC236}">
                <a16:creationId xmlns:a16="http://schemas.microsoft.com/office/drawing/2014/main" id="{B9E24E29-421A-4078-2952-4F5E6F7A2979}"/>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BA01C7CE-F478-FA90-111F-0841A4D13AEF}"/>
              </a:ext>
            </a:extLst>
          </p:cNvPr>
          <p:cNvSpPr>
            <a:spLocks noGrp="1"/>
          </p:cNvSpPr>
          <p:nvPr>
            <p:ph type="sldNum" sz="quarter" idx="12"/>
          </p:nvPr>
        </p:nvSpPr>
        <p:spPr/>
        <p:txBody>
          <a:bodyPr/>
          <a:lstStyle/>
          <a:p>
            <a:fld id="{C111BC06-8B7B-469E-89A7-20EF6775D6FF}" type="slidenum">
              <a:rPr lang="en-PH" smtClean="0"/>
              <a:t>‹#›</a:t>
            </a:fld>
            <a:endParaRPr lang="en-PH"/>
          </a:p>
        </p:txBody>
      </p:sp>
    </p:spTree>
    <p:extLst>
      <p:ext uri="{BB962C8B-B14F-4D97-AF65-F5344CB8AC3E}">
        <p14:creationId xmlns:p14="http://schemas.microsoft.com/office/powerpoint/2010/main" val="214049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9B69-11A6-AF5A-0261-6147676473AF}"/>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1E6D3826-0D02-2675-BA71-A7D9F17430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EAD358F6-72CA-4D55-0303-EEF7EB461EF5}"/>
              </a:ext>
            </a:extLst>
          </p:cNvPr>
          <p:cNvSpPr>
            <a:spLocks noGrp="1"/>
          </p:cNvSpPr>
          <p:nvPr>
            <p:ph type="dt" sz="half" idx="10"/>
          </p:nvPr>
        </p:nvSpPr>
        <p:spPr/>
        <p:txBody>
          <a:bodyPr/>
          <a:lstStyle/>
          <a:p>
            <a:fld id="{A34840C9-A410-4FAD-BA2B-FC6A65DF7AD0}" type="datetimeFigureOut">
              <a:rPr lang="en-PH" smtClean="0"/>
              <a:t>11/10/2024</a:t>
            </a:fld>
            <a:endParaRPr lang="en-PH"/>
          </a:p>
        </p:txBody>
      </p:sp>
      <p:sp>
        <p:nvSpPr>
          <p:cNvPr id="5" name="Footer Placeholder 4">
            <a:extLst>
              <a:ext uri="{FF2B5EF4-FFF2-40B4-BE49-F238E27FC236}">
                <a16:creationId xmlns:a16="http://schemas.microsoft.com/office/drawing/2014/main" id="{D6567DFF-1977-9131-DDFB-417616ACC763}"/>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617F081D-EE07-E951-3069-0982211B467D}"/>
              </a:ext>
            </a:extLst>
          </p:cNvPr>
          <p:cNvSpPr>
            <a:spLocks noGrp="1"/>
          </p:cNvSpPr>
          <p:nvPr>
            <p:ph type="sldNum" sz="quarter" idx="12"/>
          </p:nvPr>
        </p:nvSpPr>
        <p:spPr/>
        <p:txBody>
          <a:bodyPr/>
          <a:lstStyle/>
          <a:p>
            <a:fld id="{C111BC06-8B7B-469E-89A7-20EF6775D6FF}" type="slidenum">
              <a:rPr lang="en-PH" smtClean="0"/>
              <a:t>‹#›</a:t>
            </a:fld>
            <a:endParaRPr lang="en-PH"/>
          </a:p>
        </p:txBody>
      </p:sp>
    </p:spTree>
    <p:extLst>
      <p:ext uri="{BB962C8B-B14F-4D97-AF65-F5344CB8AC3E}">
        <p14:creationId xmlns:p14="http://schemas.microsoft.com/office/powerpoint/2010/main" val="247200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CCCCF-C000-6AC2-9A99-5B354AC41E18}"/>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9E8AEB93-1548-2E3A-E8E6-993703DCD19E}"/>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07A10EE2-8CFD-CDCF-D025-CB0486DCA895}"/>
              </a:ext>
            </a:extLst>
          </p:cNvPr>
          <p:cNvSpPr>
            <a:spLocks noGrp="1"/>
          </p:cNvSpPr>
          <p:nvPr>
            <p:ph type="dt" sz="half" idx="10"/>
          </p:nvPr>
        </p:nvSpPr>
        <p:spPr/>
        <p:txBody>
          <a:bodyPr/>
          <a:lstStyle/>
          <a:p>
            <a:fld id="{A34840C9-A410-4FAD-BA2B-FC6A65DF7AD0}" type="datetimeFigureOut">
              <a:rPr lang="en-PH" smtClean="0"/>
              <a:t>11/10/2024</a:t>
            </a:fld>
            <a:endParaRPr lang="en-PH"/>
          </a:p>
        </p:txBody>
      </p:sp>
      <p:sp>
        <p:nvSpPr>
          <p:cNvPr id="5" name="Footer Placeholder 4">
            <a:extLst>
              <a:ext uri="{FF2B5EF4-FFF2-40B4-BE49-F238E27FC236}">
                <a16:creationId xmlns:a16="http://schemas.microsoft.com/office/drawing/2014/main" id="{725D1F1D-E20A-3CB3-CEDE-697E471E89F7}"/>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92B9511-DCD7-7266-759A-7AEA70A394CB}"/>
              </a:ext>
            </a:extLst>
          </p:cNvPr>
          <p:cNvSpPr>
            <a:spLocks noGrp="1"/>
          </p:cNvSpPr>
          <p:nvPr>
            <p:ph type="sldNum" sz="quarter" idx="12"/>
          </p:nvPr>
        </p:nvSpPr>
        <p:spPr/>
        <p:txBody>
          <a:bodyPr/>
          <a:lstStyle/>
          <a:p>
            <a:fld id="{C111BC06-8B7B-469E-89A7-20EF6775D6FF}" type="slidenum">
              <a:rPr lang="en-PH" smtClean="0"/>
              <a:t>‹#›</a:t>
            </a:fld>
            <a:endParaRPr lang="en-PH"/>
          </a:p>
        </p:txBody>
      </p:sp>
    </p:spTree>
    <p:extLst>
      <p:ext uri="{BB962C8B-B14F-4D97-AF65-F5344CB8AC3E}">
        <p14:creationId xmlns:p14="http://schemas.microsoft.com/office/powerpoint/2010/main" val="439715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73FE-163E-85F9-B77E-F010275A43A3}"/>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9F0094E2-C64B-8294-0F07-B0E830783D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65007323-F578-A844-8E03-465E87B751BB}"/>
              </a:ext>
            </a:extLst>
          </p:cNvPr>
          <p:cNvSpPr>
            <a:spLocks noGrp="1"/>
          </p:cNvSpPr>
          <p:nvPr>
            <p:ph type="dt" sz="half" idx="10"/>
          </p:nvPr>
        </p:nvSpPr>
        <p:spPr/>
        <p:txBody>
          <a:bodyPr/>
          <a:lstStyle/>
          <a:p>
            <a:fld id="{A34840C9-A410-4FAD-BA2B-FC6A65DF7AD0}" type="datetimeFigureOut">
              <a:rPr lang="en-PH" smtClean="0"/>
              <a:t>11/10/2024</a:t>
            </a:fld>
            <a:endParaRPr lang="en-PH"/>
          </a:p>
        </p:txBody>
      </p:sp>
      <p:sp>
        <p:nvSpPr>
          <p:cNvPr id="5" name="Footer Placeholder 4">
            <a:extLst>
              <a:ext uri="{FF2B5EF4-FFF2-40B4-BE49-F238E27FC236}">
                <a16:creationId xmlns:a16="http://schemas.microsoft.com/office/drawing/2014/main" id="{CCDAE7A1-96EF-E226-DB2D-356AC2C8D3C3}"/>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57647ACC-391E-A8B5-4024-48B5D778CBE9}"/>
              </a:ext>
            </a:extLst>
          </p:cNvPr>
          <p:cNvSpPr>
            <a:spLocks noGrp="1"/>
          </p:cNvSpPr>
          <p:nvPr>
            <p:ph type="sldNum" sz="quarter" idx="12"/>
          </p:nvPr>
        </p:nvSpPr>
        <p:spPr/>
        <p:txBody>
          <a:bodyPr/>
          <a:lstStyle/>
          <a:p>
            <a:fld id="{C111BC06-8B7B-469E-89A7-20EF6775D6FF}" type="slidenum">
              <a:rPr lang="en-PH" smtClean="0"/>
              <a:t>‹#›</a:t>
            </a:fld>
            <a:endParaRPr lang="en-PH"/>
          </a:p>
        </p:txBody>
      </p:sp>
    </p:spTree>
    <p:extLst>
      <p:ext uri="{BB962C8B-B14F-4D97-AF65-F5344CB8AC3E}">
        <p14:creationId xmlns:p14="http://schemas.microsoft.com/office/powerpoint/2010/main" val="426296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AEC4D-0CA1-EBF6-7699-AED3CC0DA38B}"/>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36251B0C-447F-7D7E-3127-235E45DFD577}"/>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384DAE-667A-673A-DF1C-033DD567EE61}"/>
              </a:ext>
            </a:extLst>
          </p:cNvPr>
          <p:cNvSpPr>
            <a:spLocks noGrp="1"/>
          </p:cNvSpPr>
          <p:nvPr>
            <p:ph type="dt" sz="half" idx="10"/>
          </p:nvPr>
        </p:nvSpPr>
        <p:spPr/>
        <p:txBody>
          <a:bodyPr/>
          <a:lstStyle/>
          <a:p>
            <a:fld id="{A34840C9-A410-4FAD-BA2B-FC6A65DF7AD0}" type="datetimeFigureOut">
              <a:rPr lang="en-PH" smtClean="0"/>
              <a:t>11/10/2024</a:t>
            </a:fld>
            <a:endParaRPr lang="en-PH"/>
          </a:p>
        </p:txBody>
      </p:sp>
      <p:sp>
        <p:nvSpPr>
          <p:cNvPr id="5" name="Footer Placeholder 4">
            <a:extLst>
              <a:ext uri="{FF2B5EF4-FFF2-40B4-BE49-F238E27FC236}">
                <a16:creationId xmlns:a16="http://schemas.microsoft.com/office/drawing/2014/main" id="{694620FE-22E7-E911-36A8-78DAD17555E2}"/>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171FF0F8-245E-2EA1-2619-A98479301C70}"/>
              </a:ext>
            </a:extLst>
          </p:cNvPr>
          <p:cNvSpPr>
            <a:spLocks noGrp="1"/>
          </p:cNvSpPr>
          <p:nvPr>
            <p:ph type="sldNum" sz="quarter" idx="12"/>
          </p:nvPr>
        </p:nvSpPr>
        <p:spPr/>
        <p:txBody>
          <a:bodyPr/>
          <a:lstStyle/>
          <a:p>
            <a:fld id="{C111BC06-8B7B-469E-89A7-20EF6775D6FF}" type="slidenum">
              <a:rPr lang="en-PH" smtClean="0"/>
              <a:t>‹#›</a:t>
            </a:fld>
            <a:endParaRPr lang="en-PH"/>
          </a:p>
        </p:txBody>
      </p:sp>
    </p:spTree>
    <p:extLst>
      <p:ext uri="{BB962C8B-B14F-4D97-AF65-F5344CB8AC3E}">
        <p14:creationId xmlns:p14="http://schemas.microsoft.com/office/powerpoint/2010/main" val="238245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D82B-DF04-6073-70EF-A5A2548DEC9C}"/>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8F2D9D74-4E93-5031-E742-DD211C73A0C3}"/>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6481A4E3-2B5F-E903-CE19-F698FA5FBBC6}"/>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3BE6443A-5360-D14D-E9CF-B17DB7783C1B}"/>
              </a:ext>
            </a:extLst>
          </p:cNvPr>
          <p:cNvSpPr>
            <a:spLocks noGrp="1"/>
          </p:cNvSpPr>
          <p:nvPr>
            <p:ph type="dt" sz="half" idx="10"/>
          </p:nvPr>
        </p:nvSpPr>
        <p:spPr/>
        <p:txBody>
          <a:bodyPr/>
          <a:lstStyle/>
          <a:p>
            <a:fld id="{A34840C9-A410-4FAD-BA2B-FC6A65DF7AD0}" type="datetimeFigureOut">
              <a:rPr lang="en-PH" smtClean="0"/>
              <a:t>11/10/2024</a:t>
            </a:fld>
            <a:endParaRPr lang="en-PH"/>
          </a:p>
        </p:txBody>
      </p:sp>
      <p:sp>
        <p:nvSpPr>
          <p:cNvPr id="6" name="Footer Placeholder 5">
            <a:extLst>
              <a:ext uri="{FF2B5EF4-FFF2-40B4-BE49-F238E27FC236}">
                <a16:creationId xmlns:a16="http://schemas.microsoft.com/office/drawing/2014/main" id="{286417B9-04FE-485F-2C3E-546937D4C3B6}"/>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374E8F45-96B8-D426-37E5-8CE146A834C8}"/>
              </a:ext>
            </a:extLst>
          </p:cNvPr>
          <p:cNvSpPr>
            <a:spLocks noGrp="1"/>
          </p:cNvSpPr>
          <p:nvPr>
            <p:ph type="sldNum" sz="quarter" idx="12"/>
          </p:nvPr>
        </p:nvSpPr>
        <p:spPr/>
        <p:txBody>
          <a:bodyPr/>
          <a:lstStyle/>
          <a:p>
            <a:fld id="{C111BC06-8B7B-469E-89A7-20EF6775D6FF}" type="slidenum">
              <a:rPr lang="en-PH" smtClean="0"/>
              <a:t>‹#›</a:t>
            </a:fld>
            <a:endParaRPr lang="en-PH"/>
          </a:p>
        </p:txBody>
      </p:sp>
    </p:spTree>
    <p:extLst>
      <p:ext uri="{BB962C8B-B14F-4D97-AF65-F5344CB8AC3E}">
        <p14:creationId xmlns:p14="http://schemas.microsoft.com/office/powerpoint/2010/main" val="3570470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0F6C-26E5-ADB4-8ED7-64BDC0E09A12}"/>
              </a:ext>
            </a:extLst>
          </p:cNvPr>
          <p:cNvSpPr>
            <a:spLocks noGrp="1"/>
          </p:cNvSpPr>
          <p:nvPr>
            <p:ph type="title"/>
          </p:nvPr>
        </p:nvSpPr>
        <p:spPr>
          <a:xfrm>
            <a:off x="1260475" y="547688"/>
            <a:ext cx="15773400" cy="1989137"/>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C3F3E093-8B1E-B07A-90F3-EA7ED0F41305}"/>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21BB82-5D9A-35E5-BD7B-B034CE01998D}"/>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B20A909D-1B0E-AD9F-2697-5F234BFDE1F5}"/>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013CC0-F06F-A6BD-3DB0-C02D77FC0C4E}"/>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97C403F4-011D-5F91-C318-71DE989BC917}"/>
              </a:ext>
            </a:extLst>
          </p:cNvPr>
          <p:cNvSpPr>
            <a:spLocks noGrp="1"/>
          </p:cNvSpPr>
          <p:nvPr>
            <p:ph type="dt" sz="half" idx="10"/>
          </p:nvPr>
        </p:nvSpPr>
        <p:spPr/>
        <p:txBody>
          <a:bodyPr/>
          <a:lstStyle/>
          <a:p>
            <a:fld id="{A34840C9-A410-4FAD-BA2B-FC6A65DF7AD0}" type="datetimeFigureOut">
              <a:rPr lang="en-PH" smtClean="0"/>
              <a:t>11/10/2024</a:t>
            </a:fld>
            <a:endParaRPr lang="en-PH"/>
          </a:p>
        </p:txBody>
      </p:sp>
      <p:sp>
        <p:nvSpPr>
          <p:cNvPr id="8" name="Footer Placeholder 7">
            <a:extLst>
              <a:ext uri="{FF2B5EF4-FFF2-40B4-BE49-F238E27FC236}">
                <a16:creationId xmlns:a16="http://schemas.microsoft.com/office/drawing/2014/main" id="{0F11DA1E-BCF1-8D28-2112-36407BC48ABD}"/>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CBF91607-B09C-A47A-BB05-653F6C152552}"/>
              </a:ext>
            </a:extLst>
          </p:cNvPr>
          <p:cNvSpPr>
            <a:spLocks noGrp="1"/>
          </p:cNvSpPr>
          <p:nvPr>
            <p:ph type="sldNum" sz="quarter" idx="12"/>
          </p:nvPr>
        </p:nvSpPr>
        <p:spPr/>
        <p:txBody>
          <a:bodyPr/>
          <a:lstStyle/>
          <a:p>
            <a:fld id="{C111BC06-8B7B-469E-89A7-20EF6775D6FF}" type="slidenum">
              <a:rPr lang="en-PH" smtClean="0"/>
              <a:t>‹#›</a:t>
            </a:fld>
            <a:endParaRPr lang="en-PH"/>
          </a:p>
        </p:txBody>
      </p:sp>
    </p:spTree>
    <p:extLst>
      <p:ext uri="{BB962C8B-B14F-4D97-AF65-F5344CB8AC3E}">
        <p14:creationId xmlns:p14="http://schemas.microsoft.com/office/powerpoint/2010/main" val="337114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A734-A545-C191-9E14-2A22A1FB6A3E}"/>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22A50D47-C72C-E7D1-23BD-23111454B25D}"/>
              </a:ext>
            </a:extLst>
          </p:cNvPr>
          <p:cNvSpPr>
            <a:spLocks noGrp="1"/>
          </p:cNvSpPr>
          <p:nvPr>
            <p:ph type="dt" sz="half" idx="10"/>
          </p:nvPr>
        </p:nvSpPr>
        <p:spPr/>
        <p:txBody>
          <a:bodyPr/>
          <a:lstStyle/>
          <a:p>
            <a:fld id="{A34840C9-A410-4FAD-BA2B-FC6A65DF7AD0}" type="datetimeFigureOut">
              <a:rPr lang="en-PH" smtClean="0"/>
              <a:t>11/10/2024</a:t>
            </a:fld>
            <a:endParaRPr lang="en-PH"/>
          </a:p>
        </p:txBody>
      </p:sp>
      <p:sp>
        <p:nvSpPr>
          <p:cNvPr id="4" name="Footer Placeholder 3">
            <a:extLst>
              <a:ext uri="{FF2B5EF4-FFF2-40B4-BE49-F238E27FC236}">
                <a16:creationId xmlns:a16="http://schemas.microsoft.com/office/drawing/2014/main" id="{EF308EDA-E5D9-7AB6-34F5-62F51EFAA756}"/>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04924846-7199-3BF5-F715-E8573C049E92}"/>
              </a:ext>
            </a:extLst>
          </p:cNvPr>
          <p:cNvSpPr>
            <a:spLocks noGrp="1"/>
          </p:cNvSpPr>
          <p:nvPr>
            <p:ph type="sldNum" sz="quarter" idx="12"/>
          </p:nvPr>
        </p:nvSpPr>
        <p:spPr/>
        <p:txBody>
          <a:bodyPr/>
          <a:lstStyle/>
          <a:p>
            <a:fld id="{C111BC06-8B7B-469E-89A7-20EF6775D6FF}" type="slidenum">
              <a:rPr lang="en-PH" smtClean="0"/>
              <a:t>‹#›</a:t>
            </a:fld>
            <a:endParaRPr lang="en-PH"/>
          </a:p>
        </p:txBody>
      </p:sp>
    </p:spTree>
    <p:extLst>
      <p:ext uri="{BB962C8B-B14F-4D97-AF65-F5344CB8AC3E}">
        <p14:creationId xmlns:p14="http://schemas.microsoft.com/office/powerpoint/2010/main" val="325738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2378DF-98ED-D0CA-99E8-545238357F41}"/>
              </a:ext>
            </a:extLst>
          </p:cNvPr>
          <p:cNvSpPr>
            <a:spLocks noGrp="1"/>
          </p:cNvSpPr>
          <p:nvPr>
            <p:ph type="dt" sz="half" idx="10"/>
          </p:nvPr>
        </p:nvSpPr>
        <p:spPr/>
        <p:txBody>
          <a:bodyPr/>
          <a:lstStyle/>
          <a:p>
            <a:fld id="{A34840C9-A410-4FAD-BA2B-FC6A65DF7AD0}" type="datetimeFigureOut">
              <a:rPr lang="en-PH" smtClean="0"/>
              <a:t>11/10/2024</a:t>
            </a:fld>
            <a:endParaRPr lang="en-PH"/>
          </a:p>
        </p:txBody>
      </p:sp>
      <p:sp>
        <p:nvSpPr>
          <p:cNvPr id="3" name="Footer Placeholder 2">
            <a:extLst>
              <a:ext uri="{FF2B5EF4-FFF2-40B4-BE49-F238E27FC236}">
                <a16:creationId xmlns:a16="http://schemas.microsoft.com/office/drawing/2014/main" id="{28FA9AC4-2483-070D-643E-4E8BC99518E5}"/>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3BEDE1A1-403B-8897-A39E-10459C0FA6CD}"/>
              </a:ext>
            </a:extLst>
          </p:cNvPr>
          <p:cNvSpPr>
            <a:spLocks noGrp="1"/>
          </p:cNvSpPr>
          <p:nvPr>
            <p:ph type="sldNum" sz="quarter" idx="12"/>
          </p:nvPr>
        </p:nvSpPr>
        <p:spPr/>
        <p:txBody>
          <a:bodyPr/>
          <a:lstStyle/>
          <a:p>
            <a:fld id="{C111BC06-8B7B-469E-89A7-20EF6775D6FF}" type="slidenum">
              <a:rPr lang="en-PH" smtClean="0"/>
              <a:t>‹#›</a:t>
            </a:fld>
            <a:endParaRPr lang="en-PH"/>
          </a:p>
        </p:txBody>
      </p:sp>
    </p:spTree>
    <p:extLst>
      <p:ext uri="{BB962C8B-B14F-4D97-AF65-F5344CB8AC3E}">
        <p14:creationId xmlns:p14="http://schemas.microsoft.com/office/powerpoint/2010/main" val="95273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42D6-2F48-319C-FF41-8283D4789C23}"/>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BB4E37C9-1BD7-6042-2C87-6014515D695F}"/>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E4B35434-F963-ABFC-D3CE-F25D42CFFD38}"/>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82B6D-7A95-FDD3-B15C-EB1C78B74667}"/>
              </a:ext>
            </a:extLst>
          </p:cNvPr>
          <p:cNvSpPr>
            <a:spLocks noGrp="1"/>
          </p:cNvSpPr>
          <p:nvPr>
            <p:ph type="dt" sz="half" idx="10"/>
          </p:nvPr>
        </p:nvSpPr>
        <p:spPr/>
        <p:txBody>
          <a:bodyPr/>
          <a:lstStyle/>
          <a:p>
            <a:fld id="{A34840C9-A410-4FAD-BA2B-FC6A65DF7AD0}" type="datetimeFigureOut">
              <a:rPr lang="en-PH" smtClean="0"/>
              <a:t>11/10/2024</a:t>
            </a:fld>
            <a:endParaRPr lang="en-PH"/>
          </a:p>
        </p:txBody>
      </p:sp>
      <p:sp>
        <p:nvSpPr>
          <p:cNvPr id="6" name="Footer Placeholder 5">
            <a:extLst>
              <a:ext uri="{FF2B5EF4-FFF2-40B4-BE49-F238E27FC236}">
                <a16:creationId xmlns:a16="http://schemas.microsoft.com/office/drawing/2014/main" id="{AB4E24BF-1829-2170-D4B6-FF45AC135EF1}"/>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21716969-AA63-F78F-F93D-06315059AE46}"/>
              </a:ext>
            </a:extLst>
          </p:cNvPr>
          <p:cNvSpPr>
            <a:spLocks noGrp="1"/>
          </p:cNvSpPr>
          <p:nvPr>
            <p:ph type="sldNum" sz="quarter" idx="12"/>
          </p:nvPr>
        </p:nvSpPr>
        <p:spPr/>
        <p:txBody>
          <a:bodyPr/>
          <a:lstStyle/>
          <a:p>
            <a:fld id="{C111BC06-8B7B-469E-89A7-20EF6775D6FF}" type="slidenum">
              <a:rPr lang="en-PH" smtClean="0"/>
              <a:t>‹#›</a:t>
            </a:fld>
            <a:endParaRPr lang="en-PH"/>
          </a:p>
        </p:txBody>
      </p:sp>
    </p:spTree>
    <p:extLst>
      <p:ext uri="{BB962C8B-B14F-4D97-AF65-F5344CB8AC3E}">
        <p14:creationId xmlns:p14="http://schemas.microsoft.com/office/powerpoint/2010/main" val="134728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18497-1619-9E6B-62A9-255A1345FF8C}"/>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D416AB22-7EBC-47E5-7CB9-B2EB5D95AB0A}"/>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D888119E-0FEA-B335-9FBA-68A87120BA33}"/>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0E6B5E-28E0-71E7-C3D9-E08FD42CEF1B}"/>
              </a:ext>
            </a:extLst>
          </p:cNvPr>
          <p:cNvSpPr>
            <a:spLocks noGrp="1"/>
          </p:cNvSpPr>
          <p:nvPr>
            <p:ph type="dt" sz="half" idx="10"/>
          </p:nvPr>
        </p:nvSpPr>
        <p:spPr/>
        <p:txBody>
          <a:bodyPr/>
          <a:lstStyle/>
          <a:p>
            <a:fld id="{A34840C9-A410-4FAD-BA2B-FC6A65DF7AD0}" type="datetimeFigureOut">
              <a:rPr lang="en-PH" smtClean="0"/>
              <a:t>11/10/2024</a:t>
            </a:fld>
            <a:endParaRPr lang="en-PH"/>
          </a:p>
        </p:txBody>
      </p:sp>
      <p:sp>
        <p:nvSpPr>
          <p:cNvPr id="6" name="Footer Placeholder 5">
            <a:extLst>
              <a:ext uri="{FF2B5EF4-FFF2-40B4-BE49-F238E27FC236}">
                <a16:creationId xmlns:a16="http://schemas.microsoft.com/office/drawing/2014/main" id="{A3744653-3C0F-C52F-8959-9457CBB7621F}"/>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F70E6848-36D2-2222-A576-84DE9285C3BE}"/>
              </a:ext>
            </a:extLst>
          </p:cNvPr>
          <p:cNvSpPr>
            <a:spLocks noGrp="1"/>
          </p:cNvSpPr>
          <p:nvPr>
            <p:ph type="sldNum" sz="quarter" idx="12"/>
          </p:nvPr>
        </p:nvSpPr>
        <p:spPr/>
        <p:txBody>
          <a:bodyPr/>
          <a:lstStyle/>
          <a:p>
            <a:fld id="{C111BC06-8B7B-469E-89A7-20EF6775D6FF}" type="slidenum">
              <a:rPr lang="en-PH" smtClean="0"/>
              <a:t>‹#›</a:t>
            </a:fld>
            <a:endParaRPr lang="en-PH"/>
          </a:p>
        </p:txBody>
      </p:sp>
    </p:spTree>
    <p:extLst>
      <p:ext uri="{BB962C8B-B14F-4D97-AF65-F5344CB8AC3E}">
        <p14:creationId xmlns:p14="http://schemas.microsoft.com/office/powerpoint/2010/main" val="83327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exampaperspractice.co.u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592379-7172-DC75-3BF0-E2FD6789F871}"/>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2013A666-6B5D-C73A-3934-C7900AFEF27E}"/>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90224E72-F6E0-CE7C-B6D6-86C0EC3B9EB6}"/>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A34840C9-A410-4FAD-BA2B-FC6A65DF7AD0}" type="datetimeFigureOut">
              <a:rPr lang="en-PH" smtClean="0"/>
              <a:t>11/10/2024</a:t>
            </a:fld>
            <a:endParaRPr lang="en-PH"/>
          </a:p>
        </p:txBody>
      </p:sp>
      <p:sp>
        <p:nvSpPr>
          <p:cNvPr id="5" name="Footer Placeholder 4">
            <a:extLst>
              <a:ext uri="{FF2B5EF4-FFF2-40B4-BE49-F238E27FC236}">
                <a16:creationId xmlns:a16="http://schemas.microsoft.com/office/drawing/2014/main" id="{F34FAA1A-C503-EEE8-03DE-54D55B08A7E1}"/>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H"/>
          </a:p>
        </p:txBody>
      </p:sp>
      <p:sp>
        <p:nvSpPr>
          <p:cNvPr id="6" name="Slide Number Placeholder 5">
            <a:extLst>
              <a:ext uri="{FF2B5EF4-FFF2-40B4-BE49-F238E27FC236}">
                <a16:creationId xmlns:a16="http://schemas.microsoft.com/office/drawing/2014/main" id="{4390E7FC-7EEA-2773-202C-E0103A060CE2}"/>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C111BC06-8B7B-469E-89A7-20EF6775D6FF}" type="slidenum">
              <a:rPr lang="en-PH" smtClean="0"/>
              <a:t>‹#›</a:t>
            </a:fld>
            <a:endParaRPr lang="en-PH"/>
          </a:p>
        </p:txBody>
      </p:sp>
      <p:pic>
        <p:nvPicPr>
          <p:cNvPr id="7" name="Picture 6">
            <a:extLst>
              <a:ext uri="{FF2B5EF4-FFF2-40B4-BE49-F238E27FC236}">
                <a16:creationId xmlns:a16="http://schemas.microsoft.com/office/drawing/2014/main" id="{ACFDAABF-1DA3-95BE-D944-CACDAD06C9E4}"/>
              </a:ext>
            </a:extLst>
          </p:cNvPr>
          <p:cNvPicPr>
            <a:picLocks noChangeAspect="1"/>
          </p:cNvPicPr>
          <p:nvPr userDrawn="1"/>
        </p:nvPicPr>
        <p:blipFill>
          <a:blip r:embed="rId13" cstate="print">
            <a:alphaModFix amt="5000"/>
            <a:extLst>
              <a:ext uri="{28A0092B-C50C-407E-A947-70E740481C1C}">
                <a14:useLocalDpi xmlns:a14="http://schemas.microsoft.com/office/drawing/2010/main" val="0"/>
              </a:ext>
            </a:extLst>
          </a:blip>
          <a:stretch>
            <a:fillRect/>
          </a:stretch>
        </p:blipFill>
        <p:spPr>
          <a:xfrm>
            <a:off x="3498134" y="2773947"/>
            <a:ext cx="11291729" cy="4126430"/>
          </a:xfrm>
          <a:prstGeom prst="rect">
            <a:avLst/>
          </a:prstGeom>
        </p:spPr>
      </p:pic>
      <p:sp>
        <p:nvSpPr>
          <p:cNvPr id="8" name="TextBox 7">
            <a:extLst>
              <a:ext uri="{FF2B5EF4-FFF2-40B4-BE49-F238E27FC236}">
                <a16:creationId xmlns:a16="http://schemas.microsoft.com/office/drawing/2014/main" id="{E2F31E87-6A28-8DB0-FC8F-AC09FD6DA175}"/>
              </a:ext>
            </a:extLst>
          </p:cNvPr>
          <p:cNvSpPr txBox="1"/>
          <p:nvPr userDrawn="1"/>
        </p:nvSpPr>
        <p:spPr>
          <a:xfrm>
            <a:off x="6443547" y="7147618"/>
            <a:ext cx="540090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0" i="0" dirty="0">
                <a:solidFill>
                  <a:schemeClr val="bg1">
                    <a:lumMod val="50000"/>
                  </a:schemeClr>
                </a:solidFill>
                <a:effectLst/>
                <a:latin typeface="Times New Roman" panose="02020603050405020304" pitchFamily="18" charset="0"/>
                <a:cs typeface="Times New Roman" panose="02020603050405020304" pitchFamily="18" charset="0"/>
              </a:rPr>
              <a:t>© 2024 Exams Papers Practice. All Rights Reserved</a:t>
            </a:r>
            <a:endParaRPr lang="en-PH" sz="18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ADC7434-57A9-AADA-8597-0574B72A2108}"/>
              </a:ext>
            </a:extLst>
          </p:cNvPr>
          <p:cNvPicPr>
            <a:picLocks noChangeAspect="1"/>
          </p:cNvPicPr>
          <p:nvPr userDrawn="1"/>
        </p:nvPicPr>
        <p:blipFill>
          <a:blip r:embed="rId14" cstate="print">
            <a:alphaModFix amt="85000"/>
            <a:extLst>
              <a:ext uri="{28A0092B-C50C-407E-A947-70E740481C1C}">
                <a14:useLocalDpi xmlns:a14="http://schemas.microsoft.com/office/drawing/2010/main" val="0"/>
              </a:ext>
            </a:extLst>
          </a:blip>
          <a:stretch>
            <a:fillRect/>
          </a:stretch>
        </p:blipFill>
        <p:spPr>
          <a:xfrm>
            <a:off x="8098295" y="126680"/>
            <a:ext cx="2091410" cy="842015"/>
          </a:xfrm>
          <a:prstGeom prst="rect">
            <a:avLst/>
          </a:prstGeom>
        </p:spPr>
      </p:pic>
      <p:sp>
        <p:nvSpPr>
          <p:cNvPr id="10" name="Footer Placeholder 2">
            <a:extLst>
              <a:ext uri="{FF2B5EF4-FFF2-40B4-BE49-F238E27FC236}">
                <a16:creationId xmlns:a16="http://schemas.microsoft.com/office/drawing/2014/main" id="{646B0C89-EE4B-DE84-BB0A-8EA1D41216E1}"/>
              </a:ext>
            </a:extLst>
          </p:cNvPr>
          <p:cNvSpPr txBox="1">
            <a:spLocks/>
          </p:cNvSpPr>
          <p:nvPr userDrawn="1"/>
        </p:nvSpPr>
        <p:spPr>
          <a:xfrm>
            <a:off x="6215062" y="9469847"/>
            <a:ext cx="58578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www.exampaperspractice.co.uk</a:t>
            </a:r>
            <a:endParaRPr lang="en-GB" sz="15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450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6.sv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3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8.svg"/><Relationship Id="rId5" Type="http://schemas.openxmlformats.org/officeDocument/2006/relationships/image" Target="../media/image18.svg"/><Relationship Id="rId10" Type="http://schemas.openxmlformats.org/officeDocument/2006/relationships/image" Target="../media/image37.png"/><Relationship Id="rId4" Type="http://schemas.openxmlformats.org/officeDocument/2006/relationships/image" Target="../media/image17.png"/><Relationship Id="rId9" Type="http://schemas.openxmlformats.org/officeDocument/2006/relationships/image" Target="../media/image36.sv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3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8.svg"/><Relationship Id="rId5" Type="http://schemas.openxmlformats.org/officeDocument/2006/relationships/image" Target="../media/image18.svg"/><Relationship Id="rId10" Type="http://schemas.openxmlformats.org/officeDocument/2006/relationships/image" Target="../media/image37.png"/><Relationship Id="rId4" Type="http://schemas.openxmlformats.org/officeDocument/2006/relationships/image" Target="../media/image17.png"/><Relationship Id="rId9" Type="http://schemas.openxmlformats.org/officeDocument/2006/relationships/image" Target="../media/image36.sv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3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8.svg"/><Relationship Id="rId5" Type="http://schemas.openxmlformats.org/officeDocument/2006/relationships/image" Target="../media/image18.svg"/><Relationship Id="rId10" Type="http://schemas.openxmlformats.org/officeDocument/2006/relationships/image" Target="../media/image37.png"/><Relationship Id="rId4" Type="http://schemas.openxmlformats.org/officeDocument/2006/relationships/image" Target="../media/image17.png"/><Relationship Id="rId9" Type="http://schemas.openxmlformats.org/officeDocument/2006/relationships/image" Target="../media/image36.sv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3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8.svg"/><Relationship Id="rId5" Type="http://schemas.openxmlformats.org/officeDocument/2006/relationships/image" Target="../media/image18.svg"/><Relationship Id="rId10" Type="http://schemas.openxmlformats.org/officeDocument/2006/relationships/image" Target="../media/image37.png"/><Relationship Id="rId4" Type="http://schemas.openxmlformats.org/officeDocument/2006/relationships/image" Target="../media/image17.png"/><Relationship Id="rId9" Type="http://schemas.openxmlformats.org/officeDocument/2006/relationships/image" Target="../media/image36.sv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4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sv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4.svg"/><Relationship Id="rId3" Type="http://schemas.openxmlformats.org/officeDocument/2006/relationships/image" Target="../media/image12.svg"/><Relationship Id="rId7" Type="http://schemas.openxmlformats.org/officeDocument/2006/relationships/image" Target="../media/image42.svg"/><Relationship Id="rId12" Type="http://schemas.openxmlformats.org/officeDocument/2006/relationships/image" Target="../media/image4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sv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4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svg"/></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4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sv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55.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20.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19.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18.svg"/><Relationship Id="rId5" Type="http://schemas.openxmlformats.org/officeDocument/2006/relationships/image" Target="../media/image48.svg"/><Relationship Id="rId10" Type="http://schemas.openxmlformats.org/officeDocument/2006/relationships/image" Target="../media/image17.png"/><Relationship Id="rId4" Type="http://schemas.openxmlformats.org/officeDocument/2006/relationships/image" Target="../media/image47.png"/><Relationship Id="rId9" Type="http://schemas.openxmlformats.org/officeDocument/2006/relationships/image" Target="../media/image52.sv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20.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19.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18.svg"/><Relationship Id="rId5" Type="http://schemas.openxmlformats.org/officeDocument/2006/relationships/image" Target="../media/image48.svg"/><Relationship Id="rId10" Type="http://schemas.openxmlformats.org/officeDocument/2006/relationships/image" Target="../media/image17.png"/><Relationship Id="rId4" Type="http://schemas.openxmlformats.org/officeDocument/2006/relationships/image" Target="../media/image47.png"/><Relationship Id="rId9" Type="http://schemas.openxmlformats.org/officeDocument/2006/relationships/image" Target="../media/image57.svg"/></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59.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58.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20.svg"/><Relationship Id="rId5" Type="http://schemas.openxmlformats.org/officeDocument/2006/relationships/image" Target="../media/image48.svg"/><Relationship Id="rId15" Type="http://schemas.openxmlformats.org/officeDocument/2006/relationships/image" Target="../media/image61.svg"/><Relationship Id="rId10" Type="http://schemas.openxmlformats.org/officeDocument/2006/relationships/image" Target="../media/image19.png"/><Relationship Id="rId4" Type="http://schemas.openxmlformats.org/officeDocument/2006/relationships/image" Target="../media/image47.png"/><Relationship Id="rId9" Type="http://schemas.openxmlformats.org/officeDocument/2006/relationships/image" Target="../media/image18.svg"/><Relationship Id="rId14" Type="http://schemas.openxmlformats.org/officeDocument/2006/relationships/image" Target="../media/image60.png"/></Relationships>
</file>

<file path=ppt/slides/_rels/slide3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65.svg"/><Relationship Id="rId5" Type="http://schemas.openxmlformats.org/officeDocument/2006/relationships/image" Target="../media/image48.svg"/><Relationship Id="rId10" Type="http://schemas.openxmlformats.org/officeDocument/2006/relationships/image" Target="../media/image64.png"/><Relationship Id="rId4" Type="http://schemas.openxmlformats.org/officeDocument/2006/relationships/image" Target="../media/image47.png"/><Relationship Id="rId9" Type="http://schemas.openxmlformats.org/officeDocument/2006/relationships/image" Target="../media/image63.svg"/></Relationships>
</file>

<file path=ppt/slides/_rels/slide3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63.svg"/></Relationships>
</file>

<file path=ppt/slides/_rels/slide3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6.svg"/><Relationship Id="rId7" Type="http://schemas.openxmlformats.org/officeDocument/2006/relationships/image" Target="../media/image69.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 Id="rId9" Type="http://schemas.openxmlformats.org/officeDocument/2006/relationships/image" Target="../media/image71.svg"/></Relationships>
</file>

<file path=ppt/slides/_rels/slide3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69.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svg"/><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5.svg"/><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7.svg"/><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79.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5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2.svg"/><Relationship Id="rId7" Type="http://schemas.openxmlformats.org/officeDocument/2006/relationships/image" Target="../media/image4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6.svg"/><Relationship Id="rId10" Type="http://schemas.openxmlformats.org/officeDocument/2006/relationships/image" Target="../media/image82.svg"/><Relationship Id="rId4" Type="http://schemas.openxmlformats.org/officeDocument/2006/relationships/image" Target="../media/image15.png"/><Relationship Id="rId9" Type="http://schemas.openxmlformats.org/officeDocument/2006/relationships/image" Target="../media/image81.png"/></Relationships>
</file>

<file path=ppt/slides/_rels/slide5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2.svg"/><Relationship Id="rId7" Type="http://schemas.openxmlformats.org/officeDocument/2006/relationships/image" Target="../media/image4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6.sv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jpe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85.jpe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84.png"/><Relationship Id="rId5" Type="http://schemas.openxmlformats.org/officeDocument/2006/relationships/image" Target="../media/image48.svg"/><Relationship Id="rId10" Type="http://schemas.openxmlformats.org/officeDocument/2006/relationships/image" Target="../media/image83.png"/><Relationship Id="rId4" Type="http://schemas.openxmlformats.org/officeDocument/2006/relationships/image" Target="../media/image47.png"/><Relationship Id="rId9" Type="http://schemas.openxmlformats.org/officeDocument/2006/relationships/image" Target="../media/image82.svg"/></Relationships>
</file>

<file path=ppt/slides/_rels/slide53.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20.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19.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18.svg"/><Relationship Id="rId5" Type="http://schemas.openxmlformats.org/officeDocument/2006/relationships/image" Target="../media/image48.svg"/><Relationship Id="rId10" Type="http://schemas.openxmlformats.org/officeDocument/2006/relationships/image" Target="../media/image17.png"/><Relationship Id="rId4" Type="http://schemas.openxmlformats.org/officeDocument/2006/relationships/image" Target="../media/image47.png"/><Relationship Id="rId9" Type="http://schemas.openxmlformats.org/officeDocument/2006/relationships/image" Target="../media/image82.svg"/></Relationships>
</file>

<file path=ppt/slides/_rels/slide5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91.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90.png"/><Relationship Id="rId5" Type="http://schemas.openxmlformats.org/officeDocument/2006/relationships/image" Target="../media/image48.svg"/><Relationship Id="rId10" Type="http://schemas.openxmlformats.org/officeDocument/2006/relationships/image" Target="../media/image89.png"/><Relationship Id="rId4" Type="http://schemas.openxmlformats.org/officeDocument/2006/relationships/image" Target="../media/image47.png"/><Relationship Id="rId9" Type="http://schemas.openxmlformats.org/officeDocument/2006/relationships/image" Target="../media/image88.svg"/></Relationships>
</file>

<file path=ppt/slides/_rels/slide55.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1.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9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92.png"/><Relationship Id="rId5" Type="http://schemas.openxmlformats.org/officeDocument/2006/relationships/image" Target="../media/image48.svg"/><Relationship Id="rId10" Type="http://schemas.openxmlformats.org/officeDocument/2006/relationships/image" Target="../media/image89.png"/><Relationship Id="rId4" Type="http://schemas.openxmlformats.org/officeDocument/2006/relationships/image" Target="../media/image47.png"/><Relationship Id="rId9" Type="http://schemas.openxmlformats.org/officeDocument/2006/relationships/image" Target="../media/image88.svg"/></Relationships>
</file>

<file path=ppt/slides/_rels/slide56.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0.pn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93.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92.png"/><Relationship Id="rId5" Type="http://schemas.openxmlformats.org/officeDocument/2006/relationships/image" Target="../media/image48.svg"/><Relationship Id="rId10" Type="http://schemas.openxmlformats.org/officeDocument/2006/relationships/image" Target="../media/image89.png"/><Relationship Id="rId4" Type="http://schemas.openxmlformats.org/officeDocument/2006/relationships/image" Target="../media/image47.png"/><Relationship Id="rId9" Type="http://schemas.openxmlformats.org/officeDocument/2006/relationships/image" Target="../media/image88.svg"/><Relationship Id="rId14" Type="http://schemas.openxmlformats.org/officeDocument/2006/relationships/image" Target="../media/image91.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8.svg"/><Relationship Id="rId5" Type="http://schemas.openxmlformats.org/officeDocument/2006/relationships/image" Target="../media/image18.svg"/><Relationship Id="rId10" Type="http://schemas.openxmlformats.org/officeDocument/2006/relationships/image" Target="../media/image27.png"/><Relationship Id="rId4" Type="http://schemas.openxmlformats.org/officeDocument/2006/relationships/image" Target="../media/image17.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0.svg"/><Relationship Id="rId5" Type="http://schemas.openxmlformats.org/officeDocument/2006/relationships/image" Target="../media/image18.svg"/><Relationship Id="rId10" Type="http://schemas.openxmlformats.org/officeDocument/2006/relationships/image" Target="../media/image29.png"/><Relationship Id="rId4" Type="http://schemas.openxmlformats.org/officeDocument/2006/relationships/image" Target="../media/image17.png"/><Relationship Id="rId9"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C43C-5771-7B6B-EB68-83441AD2A6B6}"/>
              </a:ext>
            </a:extLst>
          </p:cNvPr>
          <p:cNvSpPr>
            <a:spLocks noGrp="1"/>
          </p:cNvSpPr>
          <p:nvPr/>
        </p:nvSpPr>
        <p:spPr>
          <a:xfrm>
            <a:off x="3648075" y="1736224"/>
            <a:ext cx="10991850" cy="2358946"/>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5400" dirty="0"/>
              <a:t>Cambridge International </a:t>
            </a:r>
            <a:br>
              <a:rPr lang="en-US" sz="5400" dirty="0"/>
            </a:br>
            <a:r>
              <a:rPr lang="en-US" sz="5400" dirty="0"/>
              <a:t>AS Level Computer Science </a:t>
            </a:r>
            <a:br>
              <a:rPr lang="en-US" sz="5400" dirty="0"/>
            </a:br>
            <a:r>
              <a:rPr lang="en-US" sz="5400" dirty="0"/>
              <a:t>(9618) – Revision Notes</a:t>
            </a:r>
            <a:endParaRPr lang="en-GB" sz="5400" dirty="0"/>
          </a:p>
        </p:txBody>
      </p:sp>
      <p:sp>
        <p:nvSpPr>
          <p:cNvPr id="3" name="Subtitle 2">
            <a:extLst>
              <a:ext uri="{FF2B5EF4-FFF2-40B4-BE49-F238E27FC236}">
                <a16:creationId xmlns:a16="http://schemas.microsoft.com/office/drawing/2014/main" id="{3DB98921-E92F-EB8A-4DD7-FB1FB0D051C8}"/>
              </a:ext>
            </a:extLst>
          </p:cNvPr>
          <p:cNvSpPr>
            <a:spLocks noGrp="1"/>
          </p:cNvSpPr>
          <p:nvPr/>
        </p:nvSpPr>
        <p:spPr>
          <a:xfrm>
            <a:off x="4762500" y="5143500"/>
            <a:ext cx="8763000" cy="274320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t>This pack is intended for students to who are taking CIE AS Level in Computer Science, either in preparation for their AS exam, or more likely </a:t>
            </a:r>
            <a:r>
              <a:rPr lang="en-GB" sz="3200" u="sng" dirty="0"/>
              <a:t>alongside year 2 </a:t>
            </a:r>
            <a:r>
              <a:rPr lang="en-GB" sz="3200" dirty="0"/>
              <a:t>of the course to improve fluency, recall and pace on AS topics. It could be used as </a:t>
            </a:r>
            <a:r>
              <a:rPr lang="en-GB" sz="3200" u="sng" dirty="0"/>
              <a:t>lesson starters</a:t>
            </a:r>
            <a:r>
              <a:rPr lang="en-GB" sz="3200" dirty="0"/>
              <a:t>, or supplied to students for </a:t>
            </a:r>
            <a:r>
              <a:rPr lang="en-GB" sz="3200" u="sng" dirty="0"/>
              <a:t>independent use.</a:t>
            </a:r>
          </a:p>
        </p:txBody>
      </p:sp>
      <p:sp>
        <p:nvSpPr>
          <p:cNvPr id="4" name="Rectangle 3">
            <a:extLst>
              <a:ext uri="{FF2B5EF4-FFF2-40B4-BE49-F238E27FC236}">
                <a16:creationId xmlns:a16="http://schemas.microsoft.com/office/drawing/2014/main" id="{FF5A1A01-F536-8AC9-7D0C-1C9CD3686E94}"/>
              </a:ext>
            </a:extLst>
          </p:cNvPr>
          <p:cNvSpPr/>
          <p:nvPr/>
        </p:nvSpPr>
        <p:spPr>
          <a:xfrm>
            <a:off x="3648075" y="4244336"/>
            <a:ext cx="10991850" cy="646331"/>
          </a:xfrm>
          <a:prstGeom prst="rect">
            <a:avLst/>
          </a:prstGeom>
          <a:solidFill>
            <a:schemeClr val="accent4"/>
          </a:solidFill>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3600" dirty="0"/>
              <a:t>Core Concepts of Processor Functionality</a:t>
            </a:r>
          </a:p>
        </p:txBody>
      </p:sp>
    </p:spTree>
    <p:extLst>
      <p:ext uri="{BB962C8B-B14F-4D97-AF65-F5344CB8AC3E}">
        <p14:creationId xmlns:p14="http://schemas.microsoft.com/office/powerpoint/2010/main" val="451193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96"/>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5.1 Von Neumann Model</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949470" y="1512306"/>
            <a:ext cx="14320031" cy="8079519"/>
            <a:chOff x="0" y="0"/>
            <a:chExt cx="3603388" cy="2033071"/>
          </a:xfrm>
        </p:grpSpPr>
        <p:sp>
          <p:nvSpPr>
            <p:cNvPr id="7" name="Freeform 7"/>
            <p:cNvSpPr/>
            <p:nvPr/>
          </p:nvSpPr>
          <p:spPr>
            <a:xfrm>
              <a:off x="0" y="0"/>
              <a:ext cx="3603389" cy="2033071"/>
            </a:xfrm>
            <a:custGeom>
              <a:avLst/>
              <a:gdLst/>
              <a:ahLst/>
              <a:cxnLst/>
              <a:rect l="l" t="t" r="r" b="b"/>
              <a:pathLst>
                <a:path w="3603389" h="2033071">
                  <a:moveTo>
                    <a:pt x="31898" y="0"/>
                  </a:moveTo>
                  <a:lnTo>
                    <a:pt x="3571491" y="0"/>
                  </a:lnTo>
                  <a:cubicBezTo>
                    <a:pt x="3579951" y="0"/>
                    <a:pt x="3588064" y="3361"/>
                    <a:pt x="3594046" y="9343"/>
                  </a:cubicBezTo>
                  <a:cubicBezTo>
                    <a:pt x="3600028" y="15325"/>
                    <a:pt x="3603389" y="23438"/>
                    <a:pt x="3603389" y="31898"/>
                  </a:cubicBezTo>
                  <a:lnTo>
                    <a:pt x="3603389" y="2001174"/>
                  </a:lnTo>
                  <a:cubicBezTo>
                    <a:pt x="3603389" y="2018790"/>
                    <a:pt x="3589108" y="2033071"/>
                    <a:pt x="3571491" y="2033071"/>
                  </a:cubicBezTo>
                  <a:lnTo>
                    <a:pt x="31898" y="2033071"/>
                  </a:lnTo>
                  <a:cubicBezTo>
                    <a:pt x="14281" y="2033071"/>
                    <a:pt x="0" y="2018790"/>
                    <a:pt x="0" y="2001174"/>
                  </a:cubicBezTo>
                  <a:lnTo>
                    <a:pt x="0" y="31898"/>
                  </a:lnTo>
                  <a:cubicBezTo>
                    <a:pt x="0" y="14281"/>
                    <a:pt x="14281" y="0"/>
                    <a:pt x="31898" y="0"/>
                  </a:cubicBezTo>
                  <a:close/>
                </a:path>
              </a:pathLst>
            </a:custGeom>
            <a:solidFill>
              <a:srgbClr val="F4F3F3"/>
            </a:solidFill>
          </p:spPr>
          <p:txBody>
            <a:bodyPr/>
            <a:lstStyle/>
            <a:p>
              <a:endParaRPr lang="en-PH"/>
            </a:p>
          </p:txBody>
        </p:sp>
        <p:sp>
          <p:nvSpPr>
            <p:cNvPr id="8" name="TextBox 8"/>
            <p:cNvSpPr txBox="1"/>
            <p:nvPr/>
          </p:nvSpPr>
          <p:spPr>
            <a:xfrm>
              <a:off x="0" y="-28575"/>
              <a:ext cx="3603388" cy="2061646"/>
            </a:xfrm>
            <a:prstGeom prst="rect">
              <a:avLst/>
            </a:prstGeom>
          </p:spPr>
          <p:txBody>
            <a:bodyPr lIns="42076" tIns="42076" rIns="42076" bIns="42076" rtlCol="0" anchor="ctr"/>
            <a:lstStyle/>
            <a:p>
              <a:pPr algn="ctr">
                <a:lnSpc>
                  <a:spcPts val="2595"/>
                </a:lnSpc>
              </a:pPr>
              <a:endParaRPr/>
            </a:p>
          </p:txBody>
        </p:sp>
      </p:grpSp>
      <p:grpSp>
        <p:nvGrpSpPr>
          <p:cNvPr id="9" name="Group 9"/>
          <p:cNvGrpSpPr/>
          <p:nvPr/>
        </p:nvGrpSpPr>
        <p:grpSpPr>
          <a:xfrm>
            <a:off x="4153312" y="5961759"/>
            <a:ext cx="1471704" cy="747653"/>
            <a:chOff x="0" y="0"/>
            <a:chExt cx="1193287" cy="606212"/>
          </a:xfrm>
        </p:grpSpPr>
        <p:sp>
          <p:nvSpPr>
            <p:cNvPr id="10" name="Freeform 10"/>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solidFill>
          </p:spPr>
          <p:txBody>
            <a:bodyPr/>
            <a:lstStyle/>
            <a:p>
              <a:endParaRPr lang="en-PH"/>
            </a:p>
          </p:txBody>
        </p:sp>
      </p:grpSp>
      <p:grpSp>
        <p:nvGrpSpPr>
          <p:cNvPr id="11" name="Group 11"/>
          <p:cNvGrpSpPr/>
          <p:nvPr/>
        </p:nvGrpSpPr>
        <p:grpSpPr>
          <a:xfrm>
            <a:off x="12458862" y="5925063"/>
            <a:ext cx="1471704" cy="657846"/>
            <a:chOff x="0" y="0"/>
            <a:chExt cx="1193287" cy="533394"/>
          </a:xfrm>
        </p:grpSpPr>
        <p:sp>
          <p:nvSpPr>
            <p:cNvPr id="12" name="Freeform 12"/>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642EC7"/>
            </a:solidFill>
          </p:spPr>
          <p:txBody>
            <a:bodyPr/>
            <a:lstStyle/>
            <a:p>
              <a:endParaRPr lang="en-PH"/>
            </a:p>
          </p:txBody>
        </p:sp>
      </p:grpSp>
      <p:grpSp>
        <p:nvGrpSpPr>
          <p:cNvPr id="13" name="Group 13"/>
          <p:cNvGrpSpPr/>
          <p:nvPr/>
        </p:nvGrpSpPr>
        <p:grpSpPr>
          <a:xfrm>
            <a:off x="4889164" y="2023427"/>
            <a:ext cx="7954605" cy="3356665"/>
            <a:chOff x="0" y="0"/>
            <a:chExt cx="2966297" cy="1251711"/>
          </a:xfrm>
        </p:grpSpPr>
        <p:sp>
          <p:nvSpPr>
            <p:cNvPr id="14" name="Freeform 14"/>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solidFill>
          </p:spPr>
          <p:txBody>
            <a:bodyPr/>
            <a:lstStyle/>
            <a:p>
              <a:endParaRPr lang="en-PH"/>
            </a:p>
          </p:txBody>
        </p:sp>
      </p:grpSp>
      <p:sp>
        <p:nvSpPr>
          <p:cNvPr id="15" name="Freeform 15"/>
          <p:cNvSpPr/>
          <p:nvPr/>
        </p:nvSpPr>
        <p:spPr>
          <a:xfrm>
            <a:off x="5844346" y="4312075"/>
            <a:ext cx="939137" cy="783753"/>
          </a:xfrm>
          <a:custGeom>
            <a:avLst/>
            <a:gdLst/>
            <a:ahLst/>
            <a:cxnLst/>
            <a:rect l="l" t="t" r="r" b="b"/>
            <a:pathLst>
              <a:path w="939137" h="783753">
                <a:moveTo>
                  <a:pt x="0" y="0"/>
                </a:moveTo>
                <a:lnTo>
                  <a:pt x="939138" y="0"/>
                </a:lnTo>
                <a:lnTo>
                  <a:pt x="939138" y="783752"/>
                </a:lnTo>
                <a:lnTo>
                  <a:pt x="0" y="7837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6" name="Group 16"/>
          <p:cNvGrpSpPr/>
          <p:nvPr/>
        </p:nvGrpSpPr>
        <p:grpSpPr>
          <a:xfrm>
            <a:off x="6554198" y="2842280"/>
            <a:ext cx="853109" cy="853109"/>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DE59"/>
            </a:solidFill>
          </p:spPr>
          <p:txBody>
            <a:bodyPr/>
            <a:lstStyle/>
            <a:p>
              <a:endParaRPr lang="en-PH"/>
            </a:p>
          </p:txBody>
        </p:sp>
      </p:grpSp>
      <p:grpSp>
        <p:nvGrpSpPr>
          <p:cNvPr id="18" name="Group 18"/>
          <p:cNvGrpSpPr/>
          <p:nvPr/>
        </p:nvGrpSpPr>
        <p:grpSpPr>
          <a:xfrm>
            <a:off x="9141140" y="2812007"/>
            <a:ext cx="2801884" cy="393338"/>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20" name="Freeform 20"/>
          <p:cNvSpPr/>
          <p:nvPr/>
        </p:nvSpPr>
        <p:spPr>
          <a:xfrm>
            <a:off x="5883292" y="2875497"/>
            <a:ext cx="468090" cy="468090"/>
          </a:xfrm>
          <a:custGeom>
            <a:avLst/>
            <a:gdLst/>
            <a:ahLst/>
            <a:cxnLst/>
            <a:rect l="l" t="t" r="r" b="b"/>
            <a:pathLst>
              <a:path w="468090" h="468090">
                <a:moveTo>
                  <a:pt x="0" y="0"/>
                </a:moveTo>
                <a:lnTo>
                  <a:pt x="468090" y="0"/>
                </a:lnTo>
                <a:lnTo>
                  <a:pt x="468090" y="468089"/>
                </a:lnTo>
                <a:lnTo>
                  <a:pt x="0" y="4680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1" name="Group 21"/>
          <p:cNvGrpSpPr/>
          <p:nvPr/>
        </p:nvGrpSpPr>
        <p:grpSpPr>
          <a:xfrm>
            <a:off x="9141140" y="3294836"/>
            <a:ext cx="2801884" cy="393338"/>
            <a:chOff x="0" y="0"/>
            <a:chExt cx="2652321" cy="372342"/>
          </a:xfrm>
        </p:grpSpPr>
        <p:sp>
          <p:nvSpPr>
            <p:cNvPr id="22" name="Freeform 2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3" name="Group 23"/>
          <p:cNvGrpSpPr/>
          <p:nvPr/>
        </p:nvGrpSpPr>
        <p:grpSpPr>
          <a:xfrm>
            <a:off x="9141140" y="3753938"/>
            <a:ext cx="2801884" cy="393338"/>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5" name="Group 25"/>
          <p:cNvGrpSpPr/>
          <p:nvPr/>
        </p:nvGrpSpPr>
        <p:grpSpPr>
          <a:xfrm>
            <a:off x="9141140" y="4216271"/>
            <a:ext cx="2801884" cy="393338"/>
            <a:chOff x="0" y="0"/>
            <a:chExt cx="2652321" cy="372342"/>
          </a:xfrm>
        </p:grpSpPr>
        <p:sp>
          <p:nvSpPr>
            <p:cNvPr id="26" name="Freeform 2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7" name="Group 27"/>
          <p:cNvGrpSpPr/>
          <p:nvPr/>
        </p:nvGrpSpPr>
        <p:grpSpPr>
          <a:xfrm>
            <a:off x="9141140" y="4697271"/>
            <a:ext cx="2801884" cy="393338"/>
            <a:chOff x="0" y="0"/>
            <a:chExt cx="2652321" cy="372342"/>
          </a:xfrm>
        </p:grpSpPr>
        <p:sp>
          <p:nvSpPr>
            <p:cNvPr id="28" name="Freeform 2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29" name="AutoShape 29"/>
          <p:cNvSpPr/>
          <p:nvPr/>
        </p:nvSpPr>
        <p:spPr>
          <a:xfrm flipV="1">
            <a:off x="8171920" y="3008676"/>
            <a:ext cx="0" cy="2871483"/>
          </a:xfrm>
          <a:prstGeom prst="line">
            <a:avLst/>
          </a:prstGeom>
          <a:ln w="47625" cap="rnd">
            <a:solidFill>
              <a:srgbClr val="C9E265"/>
            </a:solidFill>
            <a:prstDash val="solid"/>
            <a:headEnd type="none" w="sm" len="sm"/>
            <a:tailEnd type="none" w="sm" len="sm"/>
          </a:ln>
        </p:spPr>
        <p:txBody>
          <a:bodyPr/>
          <a:lstStyle/>
          <a:p>
            <a:endParaRPr lang="en-PH"/>
          </a:p>
        </p:txBody>
      </p:sp>
      <p:sp>
        <p:nvSpPr>
          <p:cNvPr id="30" name="AutoShape 30"/>
          <p:cNvSpPr/>
          <p:nvPr/>
        </p:nvSpPr>
        <p:spPr>
          <a:xfrm flipV="1">
            <a:off x="8334109" y="3904230"/>
            <a:ext cx="0" cy="1975929"/>
          </a:xfrm>
          <a:prstGeom prst="line">
            <a:avLst/>
          </a:prstGeom>
          <a:ln w="47625" cap="rnd">
            <a:solidFill>
              <a:srgbClr val="FF5757"/>
            </a:solidFill>
            <a:prstDash val="solid"/>
            <a:headEnd type="none" w="sm" len="sm"/>
            <a:tailEnd type="none" w="sm" len="sm"/>
          </a:ln>
        </p:spPr>
        <p:txBody>
          <a:bodyPr/>
          <a:lstStyle/>
          <a:p>
            <a:endParaRPr lang="en-PH"/>
          </a:p>
        </p:txBody>
      </p:sp>
      <p:sp>
        <p:nvSpPr>
          <p:cNvPr id="31" name="AutoShape 31"/>
          <p:cNvSpPr/>
          <p:nvPr/>
        </p:nvSpPr>
        <p:spPr>
          <a:xfrm flipV="1">
            <a:off x="7527891" y="4413293"/>
            <a:ext cx="0" cy="1437005"/>
          </a:xfrm>
          <a:prstGeom prst="line">
            <a:avLst/>
          </a:prstGeom>
          <a:ln w="47625" cap="rnd">
            <a:solidFill>
              <a:srgbClr val="38B6FF"/>
            </a:solidFill>
            <a:prstDash val="solid"/>
            <a:headEnd type="none" w="sm" len="sm"/>
            <a:tailEnd type="none" w="sm" len="sm"/>
          </a:ln>
        </p:spPr>
        <p:txBody>
          <a:bodyPr/>
          <a:lstStyle/>
          <a:p>
            <a:endParaRPr lang="en-PH"/>
          </a:p>
        </p:txBody>
      </p:sp>
      <p:sp>
        <p:nvSpPr>
          <p:cNvPr id="32" name="TextBox 32"/>
          <p:cNvSpPr txBox="1"/>
          <p:nvPr/>
        </p:nvSpPr>
        <p:spPr>
          <a:xfrm>
            <a:off x="8492913" y="2326271"/>
            <a:ext cx="623384" cy="242158"/>
          </a:xfrm>
          <a:prstGeom prst="rect">
            <a:avLst/>
          </a:prstGeom>
        </p:spPr>
        <p:txBody>
          <a:bodyPr lIns="0" tIns="0" rIns="0" bIns="0" rtlCol="0" anchor="t">
            <a:spAutoFit/>
          </a:bodyPr>
          <a:lstStyle/>
          <a:p>
            <a:pPr algn="ctr">
              <a:lnSpc>
                <a:spcPts val="1853"/>
              </a:lnSpc>
            </a:pPr>
            <a:r>
              <a:rPr lang="en-US" sz="1323" b="1">
                <a:solidFill>
                  <a:srgbClr val="000000"/>
                </a:solidFill>
                <a:latin typeface="Now Bold"/>
                <a:ea typeface="Now Bold"/>
                <a:cs typeface="Now Bold"/>
                <a:sym typeface="Now Bold"/>
              </a:rPr>
              <a:t>SR</a:t>
            </a:r>
          </a:p>
        </p:txBody>
      </p:sp>
      <p:sp>
        <p:nvSpPr>
          <p:cNvPr id="33" name="TextBox 33"/>
          <p:cNvSpPr txBox="1"/>
          <p:nvPr/>
        </p:nvSpPr>
        <p:spPr>
          <a:xfrm>
            <a:off x="8439002" y="3811641"/>
            <a:ext cx="623384" cy="239831"/>
          </a:xfrm>
          <a:prstGeom prst="rect">
            <a:avLst/>
          </a:prstGeom>
        </p:spPr>
        <p:txBody>
          <a:bodyPr lIns="0" tIns="0" rIns="0" bIns="0" rtlCol="0" anchor="t">
            <a:spAutoFit/>
          </a:bodyPr>
          <a:lstStyle/>
          <a:p>
            <a:pPr algn="ctr">
              <a:lnSpc>
                <a:spcPts val="1853"/>
              </a:lnSpc>
            </a:pPr>
            <a:r>
              <a:rPr lang="en-US" sz="1323" b="1">
                <a:solidFill>
                  <a:srgbClr val="000000"/>
                </a:solidFill>
                <a:latin typeface="Now Bold"/>
                <a:ea typeface="Now Bold"/>
                <a:cs typeface="Now Bold"/>
                <a:sym typeface="Now Bold"/>
              </a:rPr>
              <a:t>MDR</a:t>
            </a:r>
          </a:p>
        </p:txBody>
      </p:sp>
      <p:sp>
        <p:nvSpPr>
          <p:cNvPr id="34" name="AutoShape 34"/>
          <p:cNvSpPr/>
          <p:nvPr/>
        </p:nvSpPr>
        <p:spPr>
          <a:xfrm flipH="1">
            <a:off x="8139552" y="3008676"/>
            <a:ext cx="342615" cy="0"/>
          </a:xfrm>
          <a:prstGeom prst="line">
            <a:avLst/>
          </a:prstGeom>
          <a:ln w="47625" cap="rnd">
            <a:solidFill>
              <a:srgbClr val="C9E265"/>
            </a:solidFill>
            <a:prstDash val="solid"/>
            <a:headEnd type="none" w="sm" len="sm"/>
            <a:tailEnd type="none" w="sm" len="sm"/>
          </a:ln>
        </p:spPr>
        <p:txBody>
          <a:bodyPr/>
          <a:lstStyle/>
          <a:p>
            <a:endParaRPr lang="en-PH"/>
          </a:p>
        </p:txBody>
      </p:sp>
      <p:sp>
        <p:nvSpPr>
          <p:cNvPr id="35" name="AutoShape 35"/>
          <p:cNvSpPr/>
          <p:nvPr/>
        </p:nvSpPr>
        <p:spPr>
          <a:xfrm>
            <a:off x="8313251" y="3927480"/>
            <a:ext cx="207788" cy="0"/>
          </a:xfrm>
          <a:prstGeom prst="line">
            <a:avLst/>
          </a:prstGeom>
          <a:ln w="47625" cap="rnd">
            <a:solidFill>
              <a:srgbClr val="FF5757"/>
            </a:solidFill>
            <a:prstDash val="solid"/>
            <a:headEnd type="none" w="sm" len="sm"/>
            <a:tailEnd type="none" w="sm" len="sm"/>
          </a:ln>
        </p:spPr>
        <p:txBody>
          <a:bodyPr/>
          <a:lstStyle/>
          <a:p>
            <a:endParaRPr lang="en-PH"/>
          </a:p>
        </p:txBody>
      </p:sp>
      <p:sp>
        <p:nvSpPr>
          <p:cNvPr id="36" name="AutoShape 36"/>
          <p:cNvSpPr/>
          <p:nvPr/>
        </p:nvSpPr>
        <p:spPr>
          <a:xfrm flipV="1">
            <a:off x="7154772" y="3678890"/>
            <a:ext cx="0" cy="765527"/>
          </a:xfrm>
          <a:prstGeom prst="line">
            <a:avLst/>
          </a:prstGeom>
          <a:ln w="47625" cap="rnd">
            <a:solidFill>
              <a:srgbClr val="38B6FF"/>
            </a:solidFill>
            <a:prstDash val="solid"/>
            <a:headEnd type="none" w="sm" len="sm"/>
            <a:tailEnd type="none" w="sm" len="sm"/>
          </a:ln>
        </p:spPr>
        <p:txBody>
          <a:bodyPr/>
          <a:lstStyle/>
          <a:p>
            <a:endParaRPr lang="en-PH"/>
          </a:p>
        </p:txBody>
      </p:sp>
      <p:sp>
        <p:nvSpPr>
          <p:cNvPr id="37" name="AutoShape 37"/>
          <p:cNvSpPr/>
          <p:nvPr/>
        </p:nvSpPr>
        <p:spPr>
          <a:xfrm flipH="1">
            <a:off x="6687868" y="4444418"/>
            <a:ext cx="490154" cy="0"/>
          </a:xfrm>
          <a:prstGeom prst="line">
            <a:avLst/>
          </a:prstGeom>
          <a:ln w="47625" cap="rnd">
            <a:solidFill>
              <a:srgbClr val="38B6FF"/>
            </a:solidFill>
            <a:prstDash val="solid"/>
            <a:headEnd type="none" w="sm" len="sm"/>
            <a:tailEnd type="none" w="sm" len="sm"/>
          </a:ln>
        </p:spPr>
        <p:txBody>
          <a:bodyPr/>
          <a:lstStyle/>
          <a:p>
            <a:endParaRPr lang="en-PH"/>
          </a:p>
        </p:txBody>
      </p:sp>
      <p:sp>
        <p:nvSpPr>
          <p:cNvPr id="38" name="AutoShape 38"/>
          <p:cNvSpPr/>
          <p:nvPr/>
        </p:nvSpPr>
        <p:spPr>
          <a:xfrm flipH="1">
            <a:off x="7037737" y="4444418"/>
            <a:ext cx="490154" cy="0"/>
          </a:xfrm>
          <a:prstGeom prst="line">
            <a:avLst/>
          </a:prstGeom>
          <a:ln w="47625" cap="rnd">
            <a:solidFill>
              <a:srgbClr val="38B6FF"/>
            </a:solidFill>
            <a:prstDash val="solid"/>
            <a:headEnd type="none" w="sm" len="sm"/>
            <a:tailEnd type="none" w="sm" len="sm"/>
          </a:ln>
        </p:spPr>
        <p:txBody>
          <a:bodyPr/>
          <a:lstStyle/>
          <a:p>
            <a:endParaRPr lang="en-PH"/>
          </a:p>
        </p:txBody>
      </p:sp>
      <p:sp>
        <p:nvSpPr>
          <p:cNvPr id="39" name="AutoShape 39"/>
          <p:cNvSpPr/>
          <p:nvPr/>
        </p:nvSpPr>
        <p:spPr>
          <a:xfrm flipH="1">
            <a:off x="11933436" y="3508396"/>
            <a:ext cx="298737" cy="6937"/>
          </a:xfrm>
          <a:prstGeom prst="line">
            <a:avLst/>
          </a:prstGeom>
          <a:ln w="47625" cap="rnd">
            <a:solidFill>
              <a:srgbClr val="FF5757"/>
            </a:solidFill>
            <a:prstDash val="solid"/>
            <a:headEnd type="none" w="sm" len="sm"/>
            <a:tailEnd type="none" w="sm" len="sm"/>
          </a:ln>
        </p:spPr>
        <p:txBody>
          <a:bodyPr/>
          <a:lstStyle/>
          <a:p>
            <a:endParaRPr lang="en-PH"/>
          </a:p>
        </p:txBody>
      </p:sp>
      <p:sp>
        <p:nvSpPr>
          <p:cNvPr id="40" name="AutoShape 40"/>
          <p:cNvSpPr/>
          <p:nvPr/>
        </p:nvSpPr>
        <p:spPr>
          <a:xfrm>
            <a:off x="12228926" y="2985509"/>
            <a:ext cx="0" cy="554491"/>
          </a:xfrm>
          <a:prstGeom prst="line">
            <a:avLst/>
          </a:prstGeom>
          <a:ln w="47625" cap="rnd">
            <a:solidFill>
              <a:srgbClr val="FF5757"/>
            </a:solidFill>
            <a:prstDash val="solid"/>
            <a:headEnd type="none" w="sm" len="sm"/>
            <a:tailEnd type="none" w="sm" len="sm"/>
          </a:ln>
        </p:spPr>
        <p:txBody>
          <a:bodyPr/>
          <a:lstStyle/>
          <a:p>
            <a:endParaRPr lang="en-PH"/>
          </a:p>
        </p:txBody>
      </p:sp>
      <p:sp>
        <p:nvSpPr>
          <p:cNvPr id="41" name="AutoShape 41"/>
          <p:cNvSpPr/>
          <p:nvPr/>
        </p:nvSpPr>
        <p:spPr>
          <a:xfrm>
            <a:off x="11942924" y="2985526"/>
            <a:ext cx="289788" cy="0"/>
          </a:xfrm>
          <a:prstGeom prst="line">
            <a:avLst/>
          </a:prstGeom>
          <a:ln w="47625" cap="rnd">
            <a:solidFill>
              <a:srgbClr val="FF5757"/>
            </a:solidFill>
            <a:prstDash val="solid"/>
            <a:headEnd type="none" w="sm" len="sm"/>
            <a:tailEnd type="none" w="sm" len="sm"/>
          </a:ln>
        </p:spPr>
        <p:txBody>
          <a:bodyPr/>
          <a:lstStyle/>
          <a:p>
            <a:endParaRPr lang="en-PH"/>
          </a:p>
        </p:txBody>
      </p:sp>
      <p:sp>
        <p:nvSpPr>
          <p:cNvPr id="42" name="AutoShape 42"/>
          <p:cNvSpPr/>
          <p:nvPr/>
        </p:nvSpPr>
        <p:spPr>
          <a:xfrm flipH="1">
            <a:off x="15224308" y="2076576"/>
            <a:ext cx="945794" cy="0"/>
          </a:xfrm>
          <a:prstGeom prst="line">
            <a:avLst/>
          </a:prstGeom>
          <a:ln w="85725" cap="rnd">
            <a:solidFill>
              <a:srgbClr val="38B6FF"/>
            </a:solidFill>
            <a:prstDash val="solid"/>
            <a:headEnd type="none" w="sm" len="sm"/>
            <a:tailEnd type="none" w="sm" len="sm"/>
          </a:ln>
        </p:spPr>
        <p:txBody>
          <a:bodyPr/>
          <a:lstStyle/>
          <a:p>
            <a:endParaRPr lang="en-PH"/>
          </a:p>
        </p:txBody>
      </p:sp>
      <p:sp>
        <p:nvSpPr>
          <p:cNvPr id="43" name="AutoShape 43"/>
          <p:cNvSpPr/>
          <p:nvPr/>
        </p:nvSpPr>
        <p:spPr>
          <a:xfrm flipH="1">
            <a:off x="15224308" y="2567434"/>
            <a:ext cx="945794" cy="0"/>
          </a:xfrm>
          <a:prstGeom prst="line">
            <a:avLst/>
          </a:prstGeom>
          <a:ln w="85725" cap="rnd">
            <a:solidFill>
              <a:srgbClr val="C9E265"/>
            </a:solidFill>
            <a:prstDash val="solid"/>
            <a:headEnd type="none" w="sm" len="sm"/>
            <a:tailEnd type="none" w="sm" len="sm"/>
          </a:ln>
        </p:spPr>
        <p:txBody>
          <a:bodyPr/>
          <a:lstStyle/>
          <a:p>
            <a:endParaRPr lang="en-PH"/>
          </a:p>
        </p:txBody>
      </p:sp>
      <p:sp>
        <p:nvSpPr>
          <p:cNvPr id="44" name="AutoShape 44"/>
          <p:cNvSpPr/>
          <p:nvPr/>
        </p:nvSpPr>
        <p:spPr>
          <a:xfrm flipH="1">
            <a:off x="15224308" y="3028339"/>
            <a:ext cx="945794" cy="0"/>
          </a:xfrm>
          <a:prstGeom prst="line">
            <a:avLst/>
          </a:prstGeom>
          <a:ln w="85725" cap="rnd">
            <a:solidFill>
              <a:srgbClr val="FF5757"/>
            </a:solidFill>
            <a:prstDash val="solid"/>
            <a:headEnd type="none" w="sm" len="sm"/>
            <a:tailEnd type="none" w="sm" len="sm"/>
          </a:ln>
        </p:spPr>
        <p:txBody>
          <a:bodyPr/>
          <a:lstStyle/>
          <a:p>
            <a:endParaRPr lang="en-PH"/>
          </a:p>
        </p:txBody>
      </p:sp>
      <p:grpSp>
        <p:nvGrpSpPr>
          <p:cNvPr id="45" name="Group 45"/>
          <p:cNvGrpSpPr/>
          <p:nvPr/>
        </p:nvGrpSpPr>
        <p:grpSpPr>
          <a:xfrm>
            <a:off x="7243838" y="5961759"/>
            <a:ext cx="1238280" cy="303244"/>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47" name="Group 47"/>
          <p:cNvGrpSpPr/>
          <p:nvPr/>
        </p:nvGrpSpPr>
        <p:grpSpPr>
          <a:xfrm>
            <a:off x="7243838" y="6261051"/>
            <a:ext cx="1238280" cy="303244"/>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49" name="Group 49"/>
          <p:cNvGrpSpPr/>
          <p:nvPr/>
        </p:nvGrpSpPr>
        <p:grpSpPr>
          <a:xfrm>
            <a:off x="7243838" y="6516954"/>
            <a:ext cx="1238280" cy="303244"/>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1" name="Group 51"/>
          <p:cNvGrpSpPr/>
          <p:nvPr/>
        </p:nvGrpSpPr>
        <p:grpSpPr>
          <a:xfrm>
            <a:off x="7243838" y="6816246"/>
            <a:ext cx="1238280" cy="303244"/>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3" name="Group 53"/>
          <p:cNvGrpSpPr/>
          <p:nvPr/>
        </p:nvGrpSpPr>
        <p:grpSpPr>
          <a:xfrm>
            <a:off x="7243838" y="7119490"/>
            <a:ext cx="1238280" cy="303244"/>
            <a:chOff x="0" y="0"/>
            <a:chExt cx="1520437" cy="372342"/>
          </a:xfrm>
        </p:grpSpPr>
        <p:sp>
          <p:nvSpPr>
            <p:cNvPr id="54" name="Freeform 5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5" name="Group 55"/>
          <p:cNvGrpSpPr/>
          <p:nvPr/>
        </p:nvGrpSpPr>
        <p:grpSpPr>
          <a:xfrm>
            <a:off x="7247821" y="7418782"/>
            <a:ext cx="1238280" cy="303244"/>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7" name="Group 57"/>
          <p:cNvGrpSpPr/>
          <p:nvPr/>
        </p:nvGrpSpPr>
        <p:grpSpPr>
          <a:xfrm>
            <a:off x="7247821" y="8185419"/>
            <a:ext cx="1238280" cy="303244"/>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9" name="Group 59"/>
          <p:cNvGrpSpPr/>
          <p:nvPr/>
        </p:nvGrpSpPr>
        <p:grpSpPr>
          <a:xfrm>
            <a:off x="7247821" y="8488664"/>
            <a:ext cx="1238280" cy="303244"/>
            <a:chOff x="0" y="0"/>
            <a:chExt cx="1520437" cy="372342"/>
          </a:xfrm>
        </p:grpSpPr>
        <p:sp>
          <p:nvSpPr>
            <p:cNvPr id="60" name="Freeform 6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61" name="Group 61"/>
          <p:cNvGrpSpPr/>
          <p:nvPr/>
        </p:nvGrpSpPr>
        <p:grpSpPr>
          <a:xfrm>
            <a:off x="7247821" y="8787956"/>
            <a:ext cx="1238280" cy="303244"/>
            <a:chOff x="0" y="0"/>
            <a:chExt cx="1520437" cy="372342"/>
          </a:xfrm>
        </p:grpSpPr>
        <p:sp>
          <p:nvSpPr>
            <p:cNvPr id="62" name="Freeform 6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63" name="Group 63"/>
          <p:cNvGrpSpPr/>
          <p:nvPr/>
        </p:nvGrpSpPr>
        <p:grpSpPr>
          <a:xfrm>
            <a:off x="7247821" y="9043858"/>
            <a:ext cx="1238280" cy="303244"/>
            <a:chOff x="0" y="0"/>
            <a:chExt cx="1520437" cy="372342"/>
          </a:xfrm>
        </p:grpSpPr>
        <p:sp>
          <p:nvSpPr>
            <p:cNvPr id="64" name="Freeform 6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65" name="Group 65"/>
          <p:cNvGrpSpPr/>
          <p:nvPr/>
        </p:nvGrpSpPr>
        <p:grpSpPr>
          <a:xfrm>
            <a:off x="7247821" y="9343150"/>
            <a:ext cx="1238280" cy="303244"/>
            <a:chOff x="0" y="0"/>
            <a:chExt cx="1520437" cy="372342"/>
          </a:xfrm>
        </p:grpSpPr>
        <p:sp>
          <p:nvSpPr>
            <p:cNvPr id="66" name="Freeform 6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67" name="Group 67"/>
          <p:cNvGrpSpPr/>
          <p:nvPr/>
        </p:nvGrpSpPr>
        <p:grpSpPr>
          <a:xfrm>
            <a:off x="7243838" y="5656219"/>
            <a:ext cx="1174422" cy="274344"/>
            <a:chOff x="0" y="0"/>
            <a:chExt cx="373441" cy="87235"/>
          </a:xfrm>
        </p:grpSpPr>
        <p:sp>
          <p:nvSpPr>
            <p:cNvPr id="68" name="Freeform 68"/>
            <p:cNvSpPr/>
            <p:nvPr/>
          </p:nvSpPr>
          <p:spPr>
            <a:xfrm>
              <a:off x="0" y="0"/>
              <a:ext cx="373441" cy="87235"/>
            </a:xfrm>
            <a:custGeom>
              <a:avLst/>
              <a:gdLst/>
              <a:ahLst/>
              <a:cxnLst/>
              <a:rect l="l" t="t" r="r" b="b"/>
              <a:pathLst>
                <a:path w="373441" h="87235">
                  <a:moveTo>
                    <a:pt x="43618" y="0"/>
                  </a:moveTo>
                  <a:lnTo>
                    <a:pt x="329823" y="0"/>
                  </a:lnTo>
                  <a:cubicBezTo>
                    <a:pt x="353913" y="0"/>
                    <a:pt x="373441" y="19528"/>
                    <a:pt x="373441" y="43618"/>
                  </a:cubicBezTo>
                  <a:lnTo>
                    <a:pt x="373441" y="43618"/>
                  </a:lnTo>
                  <a:cubicBezTo>
                    <a:pt x="373441" y="67707"/>
                    <a:pt x="353913" y="87235"/>
                    <a:pt x="329823" y="87235"/>
                  </a:cubicBezTo>
                  <a:lnTo>
                    <a:pt x="43618" y="87235"/>
                  </a:lnTo>
                  <a:cubicBezTo>
                    <a:pt x="19528" y="87235"/>
                    <a:pt x="0" y="67707"/>
                    <a:pt x="0" y="43618"/>
                  </a:cubicBezTo>
                  <a:lnTo>
                    <a:pt x="0" y="43618"/>
                  </a:lnTo>
                  <a:cubicBezTo>
                    <a:pt x="0" y="19528"/>
                    <a:pt x="19528" y="0"/>
                    <a:pt x="43618" y="0"/>
                  </a:cubicBezTo>
                  <a:close/>
                </a:path>
              </a:pathLst>
            </a:custGeom>
            <a:solidFill>
              <a:srgbClr val="642EC7"/>
            </a:solidFill>
          </p:spPr>
          <p:txBody>
            <a:bodyPr/>
            <a:lstStyle/>
            <a:p>
              <a:endParaRPr lang="en-PH"/>
            </a:p>
          </p:txBody>
        </p:sp>
        <p:sp>
          <p:nvSpPr>
            <p:cNvPr id="69" name="TextBox 69"/>
            <p:cNvSpPr txBox="1"/>
            <p:nvPr/>
          </p:nvSpPr>
          <p:spPr>
            <a:xfrm>
              <a:off x="0" y="-28575"/>
              <a:ext cx="373441" cy="115810"/>
            </a:xfrm>
            <a:prstGeom prst="rect">
              <a:avLst/>
            </a:prstGeom>
          </p:spPr>
          <p:txBody>
            <a:bodyPr lIns="42076" tIns="42076" rIns="42076" bIns="42076" rtlCol="0" anchor="ctr"/>
            <a:lstStyle/>
            <a:p>
              <a:pPr algn="ctr">
                <a:lnSpc>
                  <a:spcPts val="2185"/>
                </a:lnSpc>
              </a:pPr>
              <a:endParaRPr/>
            </a:p>
          </p:txBody>
        </p:sp>
      </p:grpSp>
      <p:sp>
        <p:nvSpPr>
          <p:cNvPr id="70" name="TextBox 70"/>
          <p:cNvSpPr txBox="1"/>
          <p:nvPr/>
        </p:nvSpPr>
        <p:spPr>
          <a:xfrm>
            <a:off x="4484652" y="6101424"/>
            <a:ext cx="809024" cy="411174"/>
          </a:xfrm>
          <a:prstGeom prst="rect">
            <a:avLst/>
          </a:prstGeom>
        </p:spPr>
        <p:txBody>
          <a:bodyPr lIns="0" tIns="0" rIns="0" bIns="0" rtlCol="0" anchor="t">
            <a:spAutoFit/>
          </a:bodyPr>
          <a:lstStyle/>
          <a:p>
            <a:pPr algn="ctr">
              <a:lnSpc>
                <a:spcPts val="3252"/>
              </a:lnSpc>
            </a:pPr>
            <a:r>
              <a:rPr lang="en-US" sz="2322" b="1">
                <a:solidFill>
                  <a:srgbClr val="000000"/>
                </a:solidFill>
                <a:latin typeface="Now Bold"/>
                <a:ea typeface="Now Bold"/>
                <a:cs typeface="Now Bold"/>
                <a:sym typeface="Now Bold"/>
              </a:rPr>
              <a:t>Input</a:t>
            </a:r>
          </a:p>
        </p:txBody>
      </p:sp>
      <p:sp>
        <p:nvSpPr>
          <p:cNvPr id="71" name="TextBox 71"/>
          <p:cNvSpPr txBox="1"/>
          <p:nvPr/>
        </p:nvSpPr>
        <p:spPr>
          <a:xfrm>
            <a:off x="12684502" y="6041253"/>
            <a:ext cx="1020424" cy="377840"/>
          </a:xfrm>
          <a:prstGeom prst="rect">
            <a:avLst/>
          </a:prstGeom>
        </p:spPr>
        <p:txBody>
          <a:bodyPr lIns="0" tIns="0" rIns="0" bIns="0" rtlCol="0" anchor="t">
            <a:spAutoFit/>
          </a:bodyPr>
          <a:lstStyle/>
          <a:p>
            <a:pPr algn="ctr">
              <a:lnSpc>
                <a:spcPts val="3033"/>
              </a:lnSpc>
            </a:pPr>
            <a:r>
              <a:rPr lang="en-US" sz="2166" b="1">
                <a:solidFill>
                  <a:srgbClr val="000000"/>
                </a:solidFill>
                <a:latin typeface="Now Bold"/>
                <a:ea typeface="Now Bold"/>
                <a:cs typeface="Now Bold"/>
                <a:sym typeface="Now Bold"/>
              </a:rPr>
              <a:t>Output</a:t>
            </a:r>
          </a:p>
        </p:txBody>
      </p:sp>
      <p:sp>
        <p:nvSpPr>
          <p:cNvPr id="72" name="TextBox 72"/>
          <p:cNvSpPr txBox="1"/>
          <p:nvPr/>
        </p:nvSpPr>
        <p:spPr>
          <a:xfrm>
            <a:off x="7450266" y="1648045"/>
            <a:ext cx="3296755" cy="289658"/>
          </a:xfrm>
          <a:prstGeom prst="rect">
            <a:avLst/>
          </a:prstGeom>
        </p:spPr>
        <p:txBody>
          <a:bodyPr lIns="0" tIns="0" rIns="0" bIns="0" rtlCol="0" anchor="t">
            <a:spAutoFit/>
          </a:bodyPr>
          <a:lstStyle/>
          <a:p>
            <a:pPr algn="ctr">
              <a:lnSpc>
                <a:spcPts val="2371"/>
              </a:lnSpc>
            </a:pPr>
            <a:r>
              <a:rPr lang="en-US" sz="1693" b="1">
                <a:solidFill>
                  <a:srgbClr val="000000"/>
                </a:solidFill>
                <a:latin typeface="Now Bold"/>
                <a:ea typeface="Now Bold"/>
                <a:cs typeface="Now Bold"/>
                <a:sym typeface="Now Bold"/>
              </a:rPr>
              <a:t>Central Processing Unit (CPU)</a:t>
            </a:r>
          </a:p>
        </p:txBody>
      </p:sp>
      <p:sp>
        <p:nvSpPr>
          <p:cNvPr id="73" name="TextBox 73"/>
          <p:cNvSpPr txBox="1"/>
          <p:nvPr/>
        </p:nvSpPr>
        <p:spPr>
          <a:xfrm>
            <a:off x="6116646" y="4675376"/>
            <a:ext cx="394538" cy="272185"/>
          </a:xfrm>
          <a:prstGeom prst="rect">
            <a:avLst/>
          </a:prstGeom>
        </p:spPr>
        <p:txBody>
          <a:bodyPr lIns="0" tIns="0" rIns="0" bIns="0" rtlCol="0" anchor="t">
            <a:spAutoFit/>
          </a:bodyPr>
          <a:lstStyle/>
          <a:p>
            <a:pPr algn="ctr">
              <a:lnSpc>
                <a:spcPts val="2280"/>
              </a:lnSpc>
              <a:spcBef>
                <a:spcPct val="0"/>
              </a:spcBef>
            </a:pPr>
            <a:r>
              <a:rPr lang="en-US" sz="1628">
                <a:solidFill>
                  <a:srgbClr val="000000"/>
                </a:solidFill>
                <a:latin typeface="Gagalin"/>
                <a:ea typeface="Gagalin"/>
                <a:cs typeface="Gagalin"/>
                <a:sym typeface="Gagalin"/>
              </a:rPr>
              <a:t>ALU</a:t>
            </a:r>
          </a:p>
        </p:txBody>
      </p:sp>
      <p:sp>
        <p:nvSpPr>
          <p:cNvPr id="74" name="TextBox 74"/>
          <p:cNvSpPr txBox="1"/>
          <p:nvPr/>
        </p:nvSpPr>
        <p:spPr>
          <a:xfrm>
            <a:off x="6783484" y="3118455"/>
            <a:ext cx="394538" cy="272185"/>
          </a:xfrm>
          <a:prstGeom prst="rect">
            <a:avLst/>
          </a:prstGeom>
        </p:spPr>
        <p:txBody>
          <a:bodyPr lIns="0" tIns="0" rIns="0" bIns="0" rtlCol="0" anchor="t">
            <a:spAutoFit/>
          </a:bodyPr>
          <a:lstStyle/>
          <a:p>
            <a:pPr algn="ctr">
              <a:lnSpc>
                <a:spcPts val="2280"/>
              </a:lnSpc>
              <a:spcBef>
                <a:spcPct val="0"/>
              </a:spcBef>
            </a:pPr>
            <a:r>
              <a:rPr lang="en-US" sz="1628">
                <a:solidFill>
                  <a:srgbClr val="000000"/>
                </a:solidFill>
                <a:latin typeface="Gagalin"/>
                <a:ea typeface="Gagalin"/>
                <a:cs typeface="Gagalin"/>
                <a:sym typeface="Gagalin"/>
              </a:rPr>
              <a:t>CU</a:t>
            </a:r>
          </a:p>
        </p:txBody>
      </p:sp>
      <p:sp>
        <p:nvSpPr>
          <p:cNvPr id="75" name="TextBox 75"/>
          <p:cNvSpPr txBox="1"/>
          <p:nvPr/>
        </p:nvSpPr>
        <p:spPr>
          <a:xfrm>
            <a:off x="8418259" y="3352540"/>
            <a:ext cx="623384" cy="239831"/>
          </a:xfrm>
          <a:prstGeom prst="rect">
            <a:avLst/>
          </a:prstGeom>
        </p:spPr>
        <p:txBody>
          <a:bodyPr lIns="0" tIns="0" rIns="0" bIns="0" rtlCol="0" anchor="t">
            <a:spAutoFit/>
          </a:bodyPr>
          <a:lstStyle/>
          <a:p>
            <a:pPr algn="ctr">
              <a:lnSpc>
                <a:spcPts val="1853"/>
              </a:lnSpc>
            </a:pPr>
            <a:r>
              <a:rPr lang="en-US" sz="1323" b="1">
                <a:solidFill>
                  <a:srgbClr val="000000"/>
                </a:solidFill>
                <a:latin typeface="Now Bold"/>
                <a:ea typeface="Now Bold"/>
                <a:cs typeface="Now Bold"/>
                <a:sym typeface="Now Bold"/>
              </a:rPr>
              <a:t>PC</a:t>
            </a:r>
          </a:p>
        </p:txBody>
      </p:sp>
      <p:sp>
        <p:nvSpPr>
          <p:cNvPr id="76" name="TextBox 76"/>
          <p:cNvSpPr txBox="1"/>
          <p:nvPr/>
        </p:nvSpPr>
        <p:spPr>
          <a:xfrm>
            <a:off x="8418259" y="4273975"/>
            <a:ext cx="623384" cy="241232"/>
          </a:xfrm>
          <a:prstGeom prst="rect">
            <a:avLst/>
          </a:prstGeom>
        </p:spPr>
        <p:txBody>
          <a:bodyPr lIns="0" tIns="0" rIns="0" bIns="0" rtlCol="0" anchor="t">
            <a:spAutoFit/>
          </a:bodyPr>
          <a:lstStyle/>
          <a:p>
            <a:pPr algn="ctr">
              <a:lnSpc>
                <a:spcPts val="1853"/>
              </a:lnSpc>
            </a:pPr>
            <a:r>
              <a:rPr lang="en-US" sz="1323" b="1">
                <a:solidFill>
                  <a:srgbClr val="000000"/>
                </a:solidFill>
                <a:latin typeface="Now Bold"/>
                <a:ea typeface="Now Bold"/>
                <a:cs typeface="Now Bold"/>
                <a:sym typeface="Now Bold"/>
              </a:rPr>
              <a:t>CIR</a:t>
            </a:r>
          </a:p>
        </p:txBody>
      </p:sp>
      <p:sp>
        <p:nvSpPr>
          <p:cNvPr id="77" name="TextBox 77"/>
          <p:cNvSpPr txBox="1"/>
          <p:nvPr/>
        </p:nvSpPr>
        <p:spPr>
          <a:xfrm>
            <a:off x="8418259" y="4727512"/>
            <a:ext cx="623384" cy="239831"/>
          </a:xfrm>
          <a:prstGeom prst="rect">
            <a:avLst/>
          </a:prstGeom>
        </p:spPr>
        <p:txBody>
          <a:bodyPr lIns="0" tIns="0" rIns="0" bIns="0" rtlCol="0" anchor="t">
            <a:spAutoFit/>
          </a:bodyPr>
          <a:lstStyle/>
          <a:p>
            <a:pPr algn="ctr">
              <a:lnSpc>
                <a:spcPts val="1853"/>
              </a:lnSpc>
            </a:pPr>
            <a:r>
              <a:rPr lang="en-US" sz="1323" b="1">
                <a:solidFill>
                  <a:srgbClr val="000000"/>
                </a:solidFill>
                <a:latin typeface="Now Bold"/>
                <a:ea typeface="Now Bold"/>
                <a:cs typeface="Now Bold"/>
                <a:sym typeface="Now Bold"/>
              </a:rPr>
              <a:t>ACC</a:t>
            </a:r>
          </a:p>
        </p:txBody>
      </p:sp>
      <p:sp>
        <p:nvSpPr>
          <p:cNvPr id="78" name="TextBox 78"/>
          <p:cNvSpPr txBox="1"/>
          <p:nvPr/>
        </p:nvSpPr>
        <p:spPr>
          <a:xfrm>
            <a:off x="13860127" y="1958131"/>
            <a:ext cx="3637956" cy="219155"/>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CONTROL BUS</a:t>
            </a:r>
          </a:p>
        </p:txBody>
      </p:sp>
      <p:sp>
        <p:nvSpPr>
          <p:cNvPr id="79" name="TextBox 79"/>
          <p:cNvSpPr txBox="1"/>
          <p:nvPr/>
        </p:nvSpPr>
        <p:spPr>
          <a:xfrm>
            <a:off x="13930566" y="2447350"/>
            <a:ext cx="3637956"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80" name="TextBox 80"/>
          <p:cNvSpPr txBox="1"/>
          <p:nvPr/>
        </p:nvSpPr>
        <p:spPr>
          <a:xfrm>
            <a:off x="14161197" y="2911755"/>
            <a:ext cx="3637956"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sp>
        <p:nvSpPr>
          <p:cNvPr id="81" name="TextBox 81"/>
          <p:cNvSpPr txBox="1"/>
          <p:nvPr/>
        </p:nvSpPr>
        <p:spPr>
          <a:xfrm>
            <a:off x="7655726" y="7454924"/>
            <a:ext cx="414504" cy="640258"/>
          </a:xfrm>
          <a:prstGeom prst="rect">
            <a:avLst/>
          </a:prstGeom>
        </p:spPr>
        <p:txBody>
          <a:bodyPr lIns="0" tIns="0" rIns="0" bIns="0" rtlCol="0" anchor="t">
            <a:spAutoFit/>
          </a:bodyPr>
          <a:lstStyle/>
          <a:p>
            <a:pPr algn="ctr">
              <a:lnSpc>
                <a:spcPts val="5269"/>
              </a:lnSpc>
            </a:pPr>
            <a:r>
              <a:rPr lang="en-US" sz="3763">
                <a:solidFill>
                  <a:srgbClr val="000000"/>
                </a:solidFill>
                <a:latin typeface="Open Sans Extra Bold"/>
                <a:ea typeface="Open Sans Extra Bold"/>
                <a:cs typeface="Open Sans Extra Bold"/>
                <a:sym typeface="Open Sans Extra Bold"/>
              </a:rPr>
              <a:t>...</a:t>
            </a:r>
          </a:p>
        </p:txBody>
      </p:sp>
      <p:sp>
        <p:nvSpPr>
          <p:cNvPr id="82" name="TextBox 82"/>
          <p:cNvSpPr txBox="1"/>
          <p:nvPr/>
        </p:nvSpPr>
        <p:spPr>
          <a:xfrm>
            <a:off x="7450266" y="5635667"/>
            <a:ext cx="799213" cy="254338"/>
          </a:xfrm>
          <a:prstGeom prst="rect">
            <a:avLst/>
          </a:prstGeom>
        </p:spPr>
        <p:txBody>
          <a:bodyPr lIns="0" tIns="0" rIns="0" bIns="0" rtlCol="0" anchor="t">
            <a:spAutoFit/>
          </a:bodyPr>
          <a:lstStyle/>
          <a:p>
            <a:pPr algn="l">
              <a:lnSpc>
                <a:spcPts val="2017"/>
              </a:lnSpc>
            </a:pPr>
            <a:r>
              <a:rPr lang="en-US" sz="1440" b="1">
                <a:solidFill>
                  <a:srgbClr val="FFFFFF"/>
                </a:solidFill>
                <a:latin typeface="Now Bold"/>
                <a:ea typeface="Now Bold"/>
                <a:cs typeface="Now Bold"/>
                <a:sym typeface="Now Bold"/>
              </a:rPr>
              <a:t>Memory</a:t>
            </a:r>
          </a:p>
        </p:txBody>
      </p:sp>
      <p:sp>
        <p:nvSpPr>
          <p:cNvPr id="83" name="TextBox 83"/>
          <p:cNvSpPr txBox="1"/>
          <p:nvPr/>
        </p:nvSpPr>
        <p:spPr>
          <a:xfrm>
            <a:off x="8570804" y="5964909"/>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8</a:t>
            </a:r>
          </a:p>
        </p:txBody>
      </p:sp>
      <p:sp>
        <p:nvSpPr>
          <p:cNvPr id="84" name="TextBox 84"/>
          <p:cNvSpPr txBox="1"/>
          <p:nvPr/>
        </p:nvSpPr>
        <p:spPr>
          <a:xfrm>
            <a:off x="8570804" y="6255355"/>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9</a:t>
            </a:r>
          </a:p>
        </p:txBody>
      </p:sp>
      <p:sp>
        <p:nvSpPr>
          <p:cNvPr id="85" name="TextBox 85"/>
          <p:cNvSpPr txBox="1"/>
          <p:nvPr/>
        </p:nvSpPr>
        <p:spPr>
          <a:xfrm>
            <a:off x="8570804" y="6535185"/>
            <a:ext cx="191426"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10</a:t>
            </a:r>
          </a:p>
        </p:txBody>
      </p:sp>
      <p:sp>
        <p:nvSpPr>
          <p:cNvPr id="86" name="TextBox 86"/>
          <p:cNvSpPr txBox="1"/>
          <p:nvPr/>
        </p:nvSpPr>
        <p:spPr>
          <a:xfrm>
            <a:off x="8583789" y="6836024"/>
            <a:ext cx="191426"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11</a:t>
            </a:r>
          </a:p>
        </p:txBody>
      </p:sp>
      <p:sp>
        <p:nvSpPr>
          <p:cNvPr id="87" name="TextBox 87"/>
          <p:cNvSpPr txBox="1"/>
          <p:nvPr/>
        </p:nvSpPr>
        <p:spPr>
          <a:xfrm>
            <a:off x="8583789" y="7125465"/>
            <a:ext cx="191426"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12</a:t>
            </a:r>
          </a:p>
        </p:txBody>
      </p:sp>
      <p:sp>
        <p:nvSpPr>
          <p:cNvPr id="88" name="TextBox 88"/>
          <p:cNvSpPr txBox="1"/>
          <p:nvPr/>
        </p:nvSpPr>
        <p:spPr>
          <a:xfrm>
            <a:off x="8570804" y="7452917"/>
            <a:ext cx="191426"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13</a:t>
            </a:r>
          </a:p>
        </p:txBody>
      </p:sp>
      <p:sp>
        <p:nvSpPr>
          <p:cNvPr id="89" name="TextBox 89"/>
          <p:cNvSpPr txBox="1"/>
          <p:nvPr/>
        </p:nvSpPr>
        <p:spPr>
          <a:xfrm>
            <a:off x="8577297" y="8212043"/>
            <a:ext cx="261753"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99</a:t>
            </a:r>
          </a:p>
        </p:txBody>
      </p:sp>
      <p:sp>
        <p:nvSpPr>
          <p:cNvPr id="90" name="TextBox 90"/>
          <p:cNvSpPr txBox="1"/>
          <p:nvPr/>
        </p:nvSpPr>
        <p:spPr>
          <a:xfrm>
            <a:off x="8530023" y="8502489"/>
            <a:ext cx="30902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100</a:t>
            </a:r>
          </a:p>
        </p:txBody>
      </p:sp>
      <p:sp>
        <p:nvSpPr>
          <p:cNvPr id="91" name="TextBox 91"/>
          <p:cNvSpPr txBox="1"/>
          <p:nvPr/>
        </p:nvSpPr>
        <p:spPr>
          <a:xfrm>
            <a:off x="8539243" y="8769678"/>
            <a:ext cx="290588"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101</a:t>
            </a:r>
          </a:p>
        </p:txBody>
      </p:sp>
      <p:sp>
        <p:nvSpPr>
          <p:cNvPr id="92" name="TextBox 92"/>
          <p:cNvSpPr txBox="1"/>
          <p:nvPr/>
        </p:nvSpPr>
        <p:spPr>
          <a:xfrm>
            <a:off x="8548462" y="9053100"/>
            <a:ext cx="290588"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102</a:t>
            </a:r>
          </a:p>
        </p:txBody>
      </p:sp>
      <p:sp>
        <p:nvSpPr>
          <p:cNvPr id="93" name="TextBox 93"/>
          <p:cNvSpPr txBox="1"/>
          <p:nvPr/>
        </p:nvSpPr>
        <p:spPr>
          <a:xfrm>
            <a:off x="8548462" y="9357011"/>
            <a:ext cx="290588"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103</a:t>
            </a:r>
          </a:p>
        </p:txBody>
      </p:sp>
      <p:sp>
        <p:nvSpPr>
          <p:cNvPr id="94" name="TextBox 94"/>
          <p:cNvSpPr txBox="1"/>
          <p:nvPr/>
        </p:nvSpPr>
        <p:spPr>
          <a:xfrm>
            <a:off x="7754280" y="5978229"/>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0</a:t>
            </a:r>
          </a:p>
        </p:txBody>
      </p:sp>
      <p:sp>
        <p:nvSpPr>
          <p:cNvPr id="95" name="TextBox 95"/>
          <p:cNvSpPr txBox="1"/>
          <p:nvPr/>
        </p:nvSpPr>
        <p:spPr>
          <a:xfrm>
            <a:off x="7758264" y="6284749"/>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0</a:t>
            </a:r>
          </a:p>
        </p:txBody>
      </p:sp>
      <p:sp>
        <p:nvSpPr>
          <p:cNvPr id="96" name="TextBox 96"/>
          <p:cNvSpPr txBox="1"/>
          <p:nvPr/>
        </p:nvSpPr>
        <p:spPr>
          <a:xfrm>
            <a:off x="7758264" y="6537150"/>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2</a:t>
            </a:r>
          </a:p>
        </p:txBody>
      </p:sp>
      <p:sp>
        <p:nvSpPr>
          <p:cNvPr id="97" name="TextBox 97"/>
          <p:cNvSpPr txBox="1"/>
          <p:nvPr/>
        </p:nvSpPr>
        <p:spPr>
          <a:xfrm>
            <a:off x="7762247" y="6843670"/>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3</a:t>
            </a:r>
          </a:p>
        </p:txBody>
      </p:sp>
      <p:sp>
        <p:nvSpPr>
          <p:cNvPr id="98" name="TextBox 98"/>
          <p:cNvSpPr txBox="1"/>
          <p:nvPr/>
        </p:nvSpPr>
        <p:spPr>
          <a:xfrm>
            <a:off x="7762247" y="7144840"/>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0</a:t>
            </a:r>
          </a:p>
        </p:txBody>
      </p:sp>
      <p:sp>
        <p:nvSpPr>
          <p:cNvPr id="99" name="TextBox 99"/>
          <p:cNvSpPr txBox="1"/>
          <p:nvPr/>
        </p:nvSpPr>
        <p:spPr>
          <a:xfrm>
            <a:off x="7766230" y="7451360"/>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0</a:t>
            </a:r>
          </a:p>
        </p:txBody>
      </p:sp>
      <p:sp>
        <p:nvSpPr>
          <p:cNvPr id="100" name="TextBox 100"/>
          <p:cNvSpPr txBox="1"/>
          <p:nvPr/>
        </p:nvSpPr>
        <p:spPr>
          <a:xfrm>
            <a:off x="7754280" y="8201889"/>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0</a:t>
            </a:r>
          </a:p>
        </p:txBody>
      </p:sp>
      <p:sp>
        <p:nvSpPr>
          <p:cNvPr id="101" name="TextBox 101"/>
          <p:cNvSpPr txBox="1"/>
          <p:nvPr/>
        </p:nvSpPr>
        <p:spPr>
          <a:xfrm>
            <a:off x="7758264" y="8518295"/>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0</a:t>
            </a:r>
          </a:p>
        </p:txBody>
      </p:sp>
      <p:sp>
        <p:nvSpPr>
          <p:cNvPr id="102" name="TextBox 102"/>
          <p:cNvSpPr txBox="1"/>
          <p:nvPr/>
        </p:nvSpPr>
        <p:spPr>
          <a:xfrm>
            <a:off x="7524622" y="8804425"/>
            <a:ext cx="684678"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Load 10</a:t>
            </a:r>
          </a:p>
        </p:txBody>
      </p:sp>
      <p:sp>
        <p:nvSpPr>
          <p:cNvPr id="103" name="TextBox 103"/>
          <p:cNvSpPr txBox="1"/>
          <p:nvPr/>
        </p:nvSpPr>
        <p:spPr>
          <a:xfrm>
            <a:off x="7536972" y="9053100"/>
            <a:ext cx="684678"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Add 11</a:t>
            </a:r>
          </a:p>
        </p:txBody>
      </p:sp>
      <p:sp>
        <p:nvSpPr>
          <p:cNvPr id="104" name="TextBox 104"/>
          <p:cNvSpPr txBox="1"/>
          <p:nvPr/>
        </p:nvSpPr>
        <p:spPr>
          <a:xfrm>
            <a:off x="7520639" y="9359620"/>
            <a:ext cx="684678"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Store 12</a:t>
            </a:r>
          </a:p>
        </p:txBody>
      </p:sp>
      <p:grpSp>
        <p:nvGrpSpPr>
          <p:cNvPr id="105" name="Group 105"/>
          <p:cNvGrpSpPr/>
          <p:nvPr/>
        </p:nvGrpSpPr>
        <p:grpSpPr>
          <a:xfrm>
            <a:off x="5665167" y="2258442"/>
            <a:ext cx="2801884" cy="393338"/>
            <a:chOff x="0" y="0"/>
            <a:chExt cx="2652321" cy="372342"/>
          </a:xfrm>
        </p:grpSpPr>
        <p:sp>
          <p:nvSpPr>
            <p:cNvPr id="106" name="Freeform 10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107" name="Group 107"/>
          <p:cNvGrpSpPr/>
          <p:nvPr/>
        </p:nvGrpSpPr>
        <p:grpSpPr>
          <a:xfrm>
            <a:off x="9130999" y="2258442"/>
            <a:ext cx="2801884" cy="393338"/>
            <a:chOff x="0" y="0"/>
            <a:chExt cx="2652321" cy="372342"/>
          </a:xfrm>
        </p:grpSpPr>
        <p:sp>
          <p:nvSpPr>
            <p:cNvPr id="108" name="Freeform 10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109" name="TextBox 109"/>
          <p:cNvSpPr txBox="1"/>
          <p:nvPr/>
        </p:nvSpPr>
        <p:spPr>
          <a:xfrm>
            <a:off x="8486101" y="2903159"/>
            <a:ext cx="623384" cy="239831"/>
          </a:xfrm>
          <a:prstGeom prst="rect">
            <a:avLst/>
          </a:prstGeom>
        </p:spPr>
        <p:txBody>
          <a:bodyPr lIns="0" tIns="0" rIns="0" bIns="0" rtlCol="0" anchor="t">
            <a:spAutoFit/>
          </a:bodyPr>
          <a:lstStyle/>
          <a:p>
            <a:pPr algn="ctr">
              <a:lnSpc>
                <a:spcPts val="1853"/>
              </a:lnSpc>
            </a:pPr>
            <a:r>
              <a:rPr lang="en-US" sz="1323" b="1">
                <a:solidFill>
                  <a:srgbClr val="000000"/>
                </a:solidFill>
                <a:latin typeface="Now Bold"/>
                <a:ea typeface="Now Bold"/>
                <a:cs typeface="Now Bold"/>
                <a:sym typeface="Now Bold"/>
              </a:rPr>
              <a:t>MAR</a:t>
            </a:r>
          </a:p>
        </p:txBody>
      </p:sp>
      <p:sp>
        <p:nvSpPr>
          <p:cNvPr id="110" name="TextBox 110"/>
          <p:cNvSpPr txBox="1"/>
          <p:nvPr/>
        </p:nvSpPr>
        <p:spPr>
          <a:xfrm>
            <a:off x="5041783" y="2314982"/>
            <a:ext cx="623384" cy="242158"/>
          </a:xfrm>
          <a:prstGeom prst="rect">
            <a:avLst/>
          </a:prstGeom>
        </p:spPr>
        <p:txBody>
          <a:bodyPr lIns="0" tIns="0" rIns="0" bIns="0" rtlCol="0" anchor="t">
            <a:spAutoFit/>
          </a:bodyPr>
          <a:lstStyle/>
          <a:p>
            <a:pPr algn="ctr">
              <a:lnSpc>
                <a:spcPts val="1853"/>
              </a:lnSpc>
            </a:pPr>
            <a:r>
              <a:rPr lang="en-US" sz="1323" b="1">
                <a:solidFill>
                  <a:srgbClr val="000000"/>
                </a:solidFill>
                <a:latin typeface="Now Bold"/>
                <a:ea typeface="Now Bold"/>
                <a:cs typeface="Now Bold"/>
                <a:sym typeface="Now Bold"/>
              </a:rPr>
              <a:t>IR</a:t>
            </a:r>
          </a:p>
        </p:txBody>
      </p:sp>
      <p:sp>
        <p:nvSpPr>
          <p:cNvPr id="111" name="AutoShape 111"/>
          <p:cNvSpPr/>
          <p:nvPr/>
        </p:nvSpPr>
        <p:spPr>
          <a:xfrm flipH="1" flipV="1">
            <a:off x="8439002" y="6207754"/>
            <a:ext cx="4019720" cy="23668"/>
          </a:xfrm>
          <a:prstGeom prst="line">
            <a:avLst/>
          </a:prstGeom>
          <a:ln w="47625" cap="rnd">
            <a:solidFill>
              <a:srgbClr val="64656B"/>
            </a:solidFill>
            <a:prstDash val="solid"/>
            <a:headEnd type="none" w="sm" len="sm"/>
            <a:tailEnd type="none" w="sm" len="sm"/>
          </a:ln>
        </p:spPr>
        <p:txBody>
          <a:bodyPr/>
          <a:lstStyle/>
          <a:p>
            <a:endParaRPr lang="en-PH"/>
          </a:p>
        </p:txBody>
      </p:sp>
      <p:sp>
        <p:nvSpPr>
          <p:cNvPr id="112" name="AutoShape 112"/>
          <p:cNvSpPr/>
          <p:nvPr/>
        </p:nvSpPr>
        <p:spPr>
          <a:xfrm flipH="1">
            <a:off x="5545662" y="6317268"/>
            <a:ext cx="1702159" cy="0"/>
          </a:xfrm>
          <a:prstGeom prst="line">
            <a:avLst/>
          </a:prstGeom>
          <a:ln w="47625" cap="rnd">
            <a:solidFill>
              <a:srgbClr val="64656B"/>
            </a:solidFill>
            <a:prstDash val="solid"/>
            <a:headEnd type="none" w="sm" len="sm"/>
            <a:tailEnd type="none" w="sm" len="sm"/>
          </a:ln>
        </p:spPr>
        <p:txBody>
          <a:bodyPr/>
          <a:lstStyle/>
          <a:p>
            <a:endParaRPr lang="en-PH"/>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99627" y="119771"/>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5.2 CPU Architecture</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6389473" y="1636550"/>
            <a:ext cx="5761581" cy="929835"/>
            <a:chOff x="0" y="0"/>
            <a:chExt cx="1335641" cy="215553"/>
          </a:xfrm>
        </p:grpSpPr>
        <p:sp>
          <p:nvSpPr>
            <p:cNvPr id="8" name="Freeform 8"/>
            <p:cNvSpPr/>
            <p:nvPr/>
          </p:nvSpPr>
          <p:spPr>
            <a:xfrm>
              <a:off x="0" y="0"/>
              <a:ext cx="1335641" cy="215553"/>
            </a:xfrm>
            <a:custGeom>
              <a:avLst/>
              <a:gdLst/>
              <a:ahLst/>
              <a:cxnLst/>
              <a:rect l="l" t="t" r="r" b="b"/>
              <a:pathLst>
                <a:path w="1335641" h="215553">
                  <a:moveTo>
                    <a:pt x="68529" y="0"/>
                  </a:moveTo>
                  <a:lnTo>
                    <a:pt x="1267111" y="0"/>
                  </a:lnTo>
                  <a:cubicBezTo>
                    <a:pt x="1304959" y="0"/>
                    <a:pt x="1335641" y="30682"/>
                    <a:pt x="1335641" y="68529"/>
                  </a:cubicBezTo>
                  <a:lnTo>
                    <a:pt x="1335641" y="147024"/>
                  </a:lnTo>
                  <a:cubicBezTo>
                    <a:pt x="1335641" y="184871"/>
                    <a:pt x="1304959" y="215553"/>
                    <a:pt x="1267111" y="215553"/>
                  </a:cubicBezTo>
                  <a:lnTo>
                    <a:pt x="68529" y="215553"/>
                  </a:lnTo>
                  <a:cubicBezTo>
                    <a:pt x="30682" y="215553"/>
                    <a:pt x="0" y="184871"/>
                    <a:pt x="0" y="147024"/>
                  </a:cubicBezTo>
                  <a:lnTo>
                    <a:pt x="0" y="68529"/>
                  </a:lnTo>
                  <a:cubicBezTo>
                    <a:pt x="0" y="30682"/>
                    <a:pt x="30682" y="0"/>
                    <a:pt x="68529" y="0"/>
                  </a:cubicBezTo>
                  <a:close/>
                </a:path>
              </a:pathLst>
            </a:custGeom>
            <a:solidFill>
              <a:srgbClr val="FFDE59"/>
            </a:solidFill>
          </p:spPr>
          <p:txBody>
            <a:bodyPr/>
            <a:lstStyle/>
            <a:p>
              <a:endParaRPr lang="en-PH"/>
            </a:p>
          </p:txBody>
        </p:sp>
        <p:sp>
          <p:nvSpPr>
            <p:cNvPr id="9" name="TextBox 9"/>
            <p:cNvSpPr txBox="1"/>
            <p:nvPr/>
          </p:nvSpPr>
          <p:spPr>
            <a:xfrm>
              <a:off x="0" y="-28575"/>
              <a:ext cx="1335641" cy="244128"/>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6796695" y="1848426"/>
            <a:ext cx="4947137" cy="448933"/>
          </a:xfrm>
          <a:prstGeom prst="rect">
            <a:avLst/>
          </a:prstGeom>
        </p:spPr>
        <p:txBody>
          <a:bodyPr lIns="0" tIns="0" rIns="0" bIns="0" rtlCol="0" anchor="t">
            <a:spAutoFit/>
          </a:bodyPr>
          <a:lstStyle/>
          <a:p>
            <a:pPr algn="ctr">
              <a:lnSpc>
                <a:spcPts val="3558"/>
              </a:lnSpc>
            </a:pPr>
            <a:r>
              <a:rPr lang="en-US" sz="2541" b="1">
                <a:solidFill>
                  <a:srgbClr val="000000"/>
                </a:solidFill>
                <a:latin typeface="Now Bold"/>
                <a:ea typeface="Now Bold"/>
                <a:cs typeface="Now Bold"/>
                <a:sym typeface="Now Bold"/>
              </a:rPr>
              <a:t>Central Processing Unit (CPU)</a:t>
            </a:r>
          </a:p>
        </p:txBody>
      </p:sp>
      <p:sp>
        <p:nvSpPr>
          <p:cNvPr id="11" name="TextBox 11"/>
          <p:cNvSpPr txBox="1"/>
          <p:nvPr/>
        </p:nvSpPr>
        <p:spPr>
          <a:xfrm>
            <a:off x="15369751" y="1320133"/>
            <a:ext cx="1442309"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CONTROL BUS</a:t>
            </a:r>
          </a:p>
        </p:txBody>
      </p:sp>
      <p:sp>
        <p:nvSpPr>
          <p:cNvPr id="12" name="TextBox 12"/>
          <p:cNvSpPr txBox="1"/>
          <p:nvPr/>
        </p:nvSpPr>
        <p:spPr>
          <a:xfrm>
            <a:off x="15440190" y="1809353"/>
            <a:ext cx="127966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13" name="TextBox 13"/>
          <p:cNvSpPr txBox="1"/>
          <p:nvPr/>
        </p:nvSpPr>
        <p:spPr>
          <a:xfrm>
            <a:off x="15440190" y="2257851"/>
            <a:ext cx="119834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sp>
        <p:nvSpPr>
          <p:cNvPr id="14" name="AutoShape 14"/>
          <p:cNvSpPr/>
          <p:nvPr/>
        </p:nvSpPr>
        <p:spPr>
          <a:xfrm flipH="1">
            <a:off x="14275572" y="1422671"/>
            <a:ext cx="945794" cy="0"/>
          </a:xfrm>
          <a:prstGeom prst="line">
            <a:avLst/>
          </a:prstGeom>
          <a:ln w="85725" cap="rnd">
            <a:solidFill>
              <a:srgbClr val="38B6FF"/>
            </a:solidFill>
            <a:prstDash val="solid"/>
            <a:headEnd type="none" w="sm" len="sm"/>
            <a:tailEnd type="none" w="sm" len="sm"/>
          </a:ln>
        </p:spPr>
        <p:txBody>
          <a:bodyPr/>
          <a:lstStyle/>
          <a:p>
            <a:endParaRPr lang="en-PH"/>
          </a:p>
        </p:txBody>
      </p:sp>
      <p:sp>
        <p:nvSpPr>
          <p:cNvPr id="15" name="AutoShape 15"/>
          <p:cNvSpPr/>
          <p:nvPr/>
        </p:nvSpPr>
        <p:spPr>
          <a:xfrm flipH="1">
            <a:off x="14275572" y="1913530"/>
            <a:ext cx="945794" cy="0"/>
          </a:xfrm>
          <a:prstGeom prst="line">
            <a:avLst/>
          </a:prstGeom>
          <a:ln w="85725" cap="rnd">
            <a:solidFill>
              <a:srgbClr val="C9E265"/>
            </a:solidFill>
            <a:prstDash val="solid"/>
            <a:headEnd type="none" w="sm" len="sm"/>
            <a:tailEnd type="none" w="sm" len="sm"/>
          </a:ln>
        </p:spPr>
        <p:txBody>
          <a:bodyPr/>
          <a:lstStyle/>
          <a:p>
            <a:endParaRPr lang="en-PH"/>
          </a:p>
        </p:txBody>
      </p:sp>
      <p:sp>
        <p:nvSpPr>
          <p:cNvPr id="16" name="AutoShape 16"/>
          <p:cNvSpPr/>
          <p:nvPr/>
        </p:nvSpPr>
        <p:spPr>
          <a:xfrm flipH="1">
            <a:off x="14275572" y="2374435"/>
            <a:ext cx="945794" cy="0"/>
          </a:xfrm>
          <a:prstGeom prst="line">
            <a:avLst/>
          </a:prstGeom>
          <a:ln w="85725" cap="rnd">
            <a:solidFill>
              <a:srgbClr val="FF5757"/>
            </a:solidFill>
            <a:prstDash val="solid"/>
            <a:headEnd type="none" w="sm" len="sm"/>
            <a:tailEnd type="none" w="sm" len="sm"/>
          </a:ln>
        </p:spPr>
        <p:txBody>
          <a:bodyPr/>
          <a:lstStyle/>
          <a:p>
            <a:endParaRPr lang="en-PH"/>
          </a:p>
        </p:txBody>
      </p:sp>
      <p:sp>
        <p:nvSpPr>
          <p:cNvPr id="17" name="AutoShape 17"/>
          <p:cNvSpPr/>
          <p:nvPr/>
        </p:nvSpPr>
        <p:spPr>
          <a:xfrm flipH="1">
            <a:off x="6767558" y="5053498"/>
            <a:ext cx="1902437" cy="0"/>
          </a:xfrm>
          <a:prstGeom prst="line">
            <a:avLst/>
          </a:prstGeom>
          <a:ln w="76200" cap="rnd">
            <a:solidFill>
              <a:srgbClr val="38B6FF"/>
            </a:solidFill>
            <a:prstDash val="solid"/>
            <a:headEnd type="none" w="sm" len="sm"/>
            <a:tailEnd type="none" w="sm" len="sm"/>
          </a:ln>
        </p:spPr>
        <p:txBody>
          <a:bodyPr/>
          <a:lstStyle/>
          <a:p>
            <a:endParaRPr lang="en-PH"/>
          </a:p>
        </p:txBody>
      </p:sp>
      <p:grpSp>
        <p:nvGrpSpPr>
          <p:cNvPr id="18" name="Group 18"/>
          <p:cNvGrpSpPr/>
          <p:nvPr/>
        </p:nvGrpSpPr>
        <p:grpSpPr>
          <a:xfrm>
            <a:off x="3175628" y="2863008"/>
            <a:ext cx="11936743" cy="5037038"/>
            <a:chOff x="0" y="0"/>
            <a:chExt cx="2966297" cy="1251711"/>
          </a:xfrm>
        </p:grpSpPr>
        <p:sp>
          <p:nvSpPr>
            <p:cNvPr id="19" name="Freeform 19"/>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solidFill>
          </p:spPr>
          <p:txBody>
            <a:bodyPr/>
            <a:lstStyle/>
            <a:p>
              <a:endParaRPr lang="en-PH"/>
            </a:p>
          </p:txBody>
        </p:sp>
      </p:grpSp>
      <p:sp>
        <p:nvSpPr>
          <p:cNvPr id="20" name="Freeform 20"/>
          <p:cNvSpPr/>
          <p:nvPr/>
        </p:nvSpPr>
        <p:spPr>
          <a:xfrm>
            <a:off x="4608982" y="6297370"/>
            <a:ext cx="1409276" cy="1176105"/>
          </a:xfrm>
          <a:custGeom>
            <a:avLst/>
            <a:gdLst/>
            <a:ahLst/>
            <a:cxnLst/>
            <a:rect l="l" t="t" r="r" b="b"/>
            <a:pathLst>
              <a:path w="1409276" h="1176105">
                <a:moveTo>
                  <a:pt x="0" y="0"/>
                </a:moveTo>
                <a:lnTo>
                  <a:pt x="1409277" y="0"/>
                </a:lnTo>
                <a:lnTo>
                  <a:pt x="1409277" y="1176105"/>
                </a:lnTo>
                <a:lnTo>
                  <a:pt x="0" y="11761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1" name="Group 21"/>
          <p:cNvGrpSpPr/>
          <p:nvPr/>
        </p:nvGrpSpPr>
        <p:grpSpPr>
          <a:xfrm>
            <a:off x="4608982" y="4091785"/>
            <a:ext cx="2345391" cy="1280182"/>
            <a:chOff x="0" y="0"/>
            <a:chExt cx="3506392" cy="1913890"/>
          </a:xfrm>
        </p:grpSpPr>
        <p:sp>
          <p:nvSpPr>
            <p:cNvPr id="22" name="Freeform 22"/>
            <p:cNvSpPr/>
            <p:nvPr/>
          </p:nvSpPr>
          <p:spPr>
            <a:xfrm>
              <a:off x="0" y="0"/>
              <a:ext cx="3506392" cy="1913890"/>
            </a:xfrm>
            <a:custGeom>
              <a:avLst/>
              <a:gdLst/>
              <a:ahLst/>
              <a:cxnLst/>
              <a:rect l="l" t="t" r="r" b="b"/>
              <a:pathLst>
                <a:path w="3506392" h="1913890">
                  <a:moveTo>
                    <a:pt x="0" y="0"/>
                  </a:moveTo>
                  <a:lnTo>
                    <a:pt x="3506392" y="0"/>
                  </a:lnTo>
                  <a:lnTo>
                    <a:pt x="3506392" y="1913890"/>
                  </a:lnTo>
                  <a:lnTo>
                    <a:pt x="0" y="1913890"/>
                  </a:lnTo>
                  <a:close/>
                </a:path>
              </a:pathLst>
            </a:custGeom>
            <a:solidFill>
              <a:srgbClr val="FFDE59"/>
            </a:solidFill>
          </p:spPr>
          <p:txBody>
            <a:bodyPr/>
            <a:lstStyle/>
            <a:p>
              <a:endParaRPr lang="en-PH"/>
            </a:p>
          </p:txBody>
        </p:sp>
      </p:grpSp>
      <p:grpSp>
        <p:nvGrpSpPr>
          <p:cNvPr id="23" name="Group 23"/>
          <p:cNvGrpSpPr/>
          <p:nvPr/>
        </p:nvGrpSpPr>
        <p:grpSpPr>
          <a:xfrm>
            <a:off x="9556177" y="4046357"/>
            <a:ext cx="4204529" cy="590246"/>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25" name="Freeform 25"/>
          <p:cNvSpPr/>
          <p:nvPr/>
        </p:nvSpPr>
        <p:spPr>
          <a:xfrm>
            <a:off x="4667425" y="4141630"/>
            <a:ext cx="702419" cy="702419"/>
          </a:xfrm>
          <a:custGeom>
            <a:avLst/>
            <a:gdLst/>
            <a:ahLst/>
            <a:cxnLst/>
            <a:rect l="l" t="t" r="r" b="b"/>
            <a:pathLst>
              <a:path w="702419" h="702419">
                <a:moveTo>
                  <a:pt x="0" y="0"/>
                </a:moveTo>
                <a:lnTo>
                  <a:pt x="702419" y="0"/>
                </a:lnTo>
                <a:lnTo>
                  <a:pt x="702419" y="702419"/>
                </a:lnTo>
                <a:lnTo>
                  <a:pt x="0" y="7024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6" name="Group 26"/>
          <p:cNvGrpSpPr/>
          <p:nvPr/>
        </p:nvGrpSpPr>
        <p:grpSpPr>
          <a:xfrm>
            <a:off x="9556177" y="4770893"/>
            <a:ext cx="4204529" cy="590246"/>
            <a:chOff x="0" y="0"/>
            <a:chExt cx="2652321" cy="372342"/>
          </a:xfrm>
        </p:grpSpPr>
        <p:sp>
          <p:nvSpPr>
            <p:cNvPr id="27" name="Freeform 2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8" name="Group 28"/>
          <p:cNvGrpSpPr/>
          <p:nvPr/>
        </p:nvGrpSpPr>
        <p:grpSpPr>
          <a:xfrm>
            <a:off x="9556177" y="5459825"/>
            <a:ext cx="4204529" cy="590246"/>
            <a:chOff x="0" y="0"/>
            <a:chExt cx="2652321" cy="372342"/>
          </a:xfrm>
        </p:grpSpPr>
        <p:sp>
          <p:nvSpPr>
            <p:cNvPr id="29" name="Freeform 2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30" name="Group 30"/>
          <p:cNvGrpSpPr/>
          <p:nvPr/>
        </p:nvGrpSpPr>
        <p:grpSpPr>
          <a:xfrm>
            <a:off x="9556177" y="6153606"/>
            <a:ext cx="4204529" cy="590246"/>
            <a:chOff x="0" y="0"/>
            <a:chExt cx="2652321" cy="372342"/>
          </a:xfrm>
        </p:grpSpPr>
        <p:sp>
          <p:nvSpPr>
            <p:cNvPr id="31" name="Freeform 3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32" name="Group 32"/>
          <p:cNvGrpSpPr/>
          <p:nvPr/>
        </p:nvGrpSpPr>
        <p:grpSpPr>
          <a:xfrm>
            <a:off x="9556177" y="6875399"/>
            <a:ext cx="4204529" cy="590246"/>
            <a:chOff x="0" y="0"/>
            <a:chExt cx="2652321" cy="372342"/>
          </a:xfrm>
        </p:grpSpPr>
        <p:sp>
          <p:nvSpPr>
            <p:cNvPr id="33" name="Freeform 3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34" name="AutoShape 34"/>
          <p:cNvSpPr/>
          <p:nvPr/>
        </p:nvSpPr>
        <p:spPr>
          <a:xfrm flipV="1">
            <a:off x="8101757" y="4341480"/>
            <a:ext cx="0" cy="4308970"/>
          </a:xfrm>
          <a:prstGeom prst="line">
            <a:avLst/>
          </a:prstGeom>
          <a:ln w="76200" cap="rnd">
            <a:solidFill>
              <a:srgbClr val="C9E265"/>
            </a:solidFill>
            <a:prstDash val="solid"/>
            <a:headEnd type="none" w="sm" len="sm"/>
            <a:tailEnd type="none" w="sm" len="sm"/>
          </a:ln>
        </p:spPr>
        <p:txBody>
          <a:bodyPr/>
          <a:lstStyle/>
          <a:p>
            <a:endParaRPr lang="en-PH"/>
          </a:p>
        </p:txBody>
      </p:sp>
      <p:sp>
        <p:nvSpPr>
          <p:cNvPr id="35" name="AutoShape 35"/>
          <p:cNvSpPr/>
          <p:nvPr/>
        </p:nvSpPr>
        <p:spPr>
          <a:xfrm flipV="1">
            <a:off x="8345140" y="5685355"/>
            <a:ext cx="0" cy="2965095"/>
          </a:xfrm>
          <a:prstGeom prst="line">
            <a:avLst/>
          </a:prstGeom>
          <a:ln w="76200" cap="rnd">
            <a:solidFill>
              <a:srgbClr val="FF5757"/>
            </a:solidFill>
            <a:prstDash val="solid"/>
            <a:headEnd type="none" w="sm" len="sm"/>
            <a:tailEnd type="none" w="sm" len="sm"/>
          </a:ln>
        </p:spPr>
        <p:txBody>
          <a:bodyPr/>
          <a:lstStyle/>
          <a:p>
            <a:endParaRPr lang="en-PH"/>
          </a:p>
        </p:txBody>
      </p:sp>
      <p:sp>
        <p:nvSpPr>
          <p:cNvPr id="36" name="AutoShape 36"/>
          <p:cNvSpPr/>
          <p:nvPr/>
        </p:nvSpPr>
        <p:spPr>
          <a:xfrm flipV="1">
            <a:off x="7135323" y="6449259"/>
            <a:ext cx="0" cy="2156381"/>
          </a:xfrm>
          <a:prstGeom prst="line">
            <a:avLst/>
          </a:prstGeom>
          <a:ln w="76200" cap="rnd">
            <a:solidFill>
              <a:srgbClr val="38B6FF"/>
            </a:solidFill>
            <a:prstDash val="solid"/>
            <a:headEnd type="none" w="sm" len="sm"/>
            <a:tailEnd type="none" w="sm" len="sm"/>
          </a:ln>
        </p:spPr>
        <p:txBody>
          <a:bodyPr/>
          <a:lstStyle/>
          <a:p>
            <a:endParaRPr lang="en-PH"/>
          </a:p>
        </p:txBody>
      </p:sp>
      <p:sp>
        <p:nvSpPr>
          <p:cNvPr id="37" name="TextBox 37"/>
          <p:cNvSpPr txBox="1"/>
          <p:nvPr/>
        </p:nvSpPr>
        <p:spPr>
          <a:xfrm>
            <a:off x="8583442" y="3327006"/>
            <a:ext cx="935455" cy="353837"/>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SR</a:t>
            </a:r>
          </a:p>
        </p:txBody>
      </p:sp>
      <p:sp>
        <p:nvSpPr>
          <p:cNvPr id="38" name="TextBox 38"/>
          <p:cNvSpPr txBox="1"/>
          <p:nvPr/>
        </p:nvSpPr>
        <p:spPr>
          <a:xfrm>
            <a:off x="8502543" y="5555963"/>
            <a:ext cx="935455" cy="350344"/>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MDR</a:t>
            </a:r>
          </a:p>
        </p:txBody>
      </p:sp>
      <p:sp>
        <p:nvSpPr>
          <p:cNvPr id="39" name="AutoShape 39"/>
          <p:cNvSpPr/>
          <p:nvPr/>
        </p:nvSpPr>
        <p:spPr>
          <a:xfrm flipH="1">
            <a:off x="8053185" y="4341480"/>
            <a:ext cx="514130" cy="0"/>
          </a:xfrm>
          <a:prstGeom prst="line">
            <a:avLst/>
          </a:prstGeom>
          <a:ln w="76200" cap="rnd">
            <a:solidFill>
              <a:srgbClr val="C9E265"/>
            </a:solidFill>
            <a:prstDash val="solid"/>
            <a:headEnd type="none" w="sm" len="sm"/>
            <a:tailEnd type="none" w="sm" len="sm"/>
          </a:ln>
        </p:spPr>
        <p:txBody>
          <a:bodyPr/>
          <a:lstStyle/>
          <a:p>
            <a:endParaRPr lang="en-PH"/>
          </a:p>
        </p:txBody>
      </p:sp>
      <p:sp>
        <p:nvSpPr>
          <p:cNvPr id="40" name="AutoShape 40"/>
          <p:cNvSpPr/>
          <p:nvPr/>
        </p:nvSpPr>
        <p:spPr>
          <a:xfrm>
            <a:off x="8313839" y="5720244"/>
            <a:ext cx="311808" cy="0"/>
          </a:xfrm>
          <a:prstGeom prst="line">
            <a:avLst/>
          </a:prstGeom>
          <a:ln w="76200" cap="rnd">
            <a:solidFill>
              <a:srgbClr val="FF5757"/>
            </a:solidFill>
            <a:prstDash val="solid"/>
            <a:headEnd type="none" w="sm" len="sm"/>
            <a:tailEnd type="none" w="sm" len="sm"/>
          </a:ln>
        </p:spPr>
        <p:txBody>
          <a:bodyPr/>
          <a:lstStyle/>
          <a:p>
            <a:endParaRPr lang="en-PH"/>
          </a:p>
        </p:txBody>
      </p:sp>
      <p:sp>
        <p:nvSpPr>
          <p:cNvPr id="41" name="AutoShape 41"/>
          <p:cNvSpPr/>
          <p:nvPr/>
        </p:nvSpPr>
        <p:spPr>
          <a:xfrm flipV="1">
            <a:off x="6575417" y="5347208"/>
            <a:ext cx="0" cy="1148756"/>
          </a:xfrm>
          <a:prstGeom prst="line">
            <a:avLst/>
          </a:prstGeom>
          <a:ln w="76200" cap="rnd">
            <a:solidFill>
              <a:srgbClr val="38B6FF"/>
            </a:solidFill>
            <a:prstDash val="solid"/>
            <a:headEnd type="none" w="sm" len="sm"/>
            <a:tailEnd type="none" w="sm" len="sm"/>
          </a:ln>
        </p:spPr>
        <p:txBody>
          <a:bodyPr/>
          <a:lstStyle/>
          <a:p>
            <a:endParaRPr lang="en-PH"/>
          </a:p>
        </p:txBody>
      </p:sp>
      <p:sp>
        <p:nvSpPr>
          <p:cNvPr id="42" name="AutoShape 42"/>
          <p:cNvSpPr/>
          <p:nvPr/>
        </p:nvSpPr>
        <p:spPr>
          <a:xfrm flipH="1">
            <a:off x="5874777" y="6495965"/>
            <a:ext cx="735529" cy="0"/>
          </a:xfrm>
          <a:prstGeom prst="line">
            <a:avLst/>
          </a:prstGeom>
          <a:ln w="76200" cap="rnd">
            <a:solidFill>
              <a:srgbClr val="38B6FF"/>
            </a:solidFill>
            <a:prstDash val="solid"/>
            <a:headEnd type="none" w="sm" len="sm"/>
            <a:tailEnd type="none" w="sm" len="sm"/>
          </a:ln>
        </p:spPr>
        <p:txBody>
          <a:bodyPr/>
          <a:lstStyle/>
          <a:p>
            <a:endParaRPr lang="en-PH"/>
          </a:p>
        </p:txBody>
      </p:sp>
      <p:sp>
        <p:nvSpPr>
          <p:cNvPr id="43" name="AutoShape 43"/>
          <p:cNvSpPr/>
          <p:nvPr/>
        </p:nvSpPr>
        <p:spPr>
          <a:xfrm flipH="1">
            <a:off x="6399794" y="6495965"/>
            <a:ext cx="735529" cy="0"/>
          </a:xfrm>
          <a:prstGeom prst="line">
            <a:avLst/>
          </a:prstGeom>
          <a:ln w="76200" cap="rnd">
            <a:solidFill>
              <a:srgbClr val="38B6FF"/>
            </a:solidFill>
            <a:prstDash val="solid"/>
            <a:headEnd type="none" w="sm" len="sm"/>
            <a:tailEnd type="none" w="sm" len="sm"/>
          </a:ln>
        </p:spPr>
        <p:txBody>
          <a:bodyPr/>
          <a:lstStyle/>
          <a:p>
            <a:endParaRPr lang="en-PH"/>
          </a:p>
        </p:txBody>
      </p:sp>
      <p:sp>
        <p:nvSpPr>
          <p:cNvPr id="44" name="AutoShape 44"/>
          <p:cNvSpPr/>
          <p:nvPr/>
        </p:nvSpPr>
        <p:spPr>
          <a:xfrm flipH="1">
            <a:off x="13746318" y="5091363"/>
            <a:ext cx="448287" cy="10410"/>
          </a:xfrm>
          <a:prstGeom prst="line">
            <a:avLst/>
          </a:prstGeom>
          <a:ln w="76200" cap="rnd">
            <a:solidFill>
              <a:srgbClr val="C9E265"/>
            </a:solidFill>
            <a:prstDash val="solid"/>
            <a:headEnd type="none" w="sm" len="sm"/>
            <a:tailEnd type="none" w="sm" len="sm"/>
          </a:ln>
        </p:spPr>
        <p:txBody>
          <a:bodyPr/>
          <a:lstStyle/>
          <a:p>
            <a:endParaRPr lang="en-PH"/>
          </a:p>
        </p:txBody>
      </p:sp>
      <p:sp>
        <p:nvSpPr>
          <p:cNvPr id="45" name="AutoShape 45"/>
          <p:cNvSpPr/>
          <p:nvPr/>
        </p:nvSpPr>
        <p:spPr>
          <a:xfrm>
            <a:off x="14189733" y="4306715"/>
            <a:ext cx="0" cy="832074"/>
          </a:xfrm>
          <a:prstGeom prst="line">
            <a:avLst/>
          </a:prstGeom>
          <a:ln w="76200" cap="rnd">
            <a:solidFill>
              <a:srgbClr val="C9E265"/>
            </a:solidFill>
            <a:prstDash val="solid"/>
            <a:headEnd type="none" w="sm" len="sm"/>
            <a:tailEnd type="none" w="sm" len="sm"/>
          </a:ln>
        </p:spPr>
        <p:txBody>
          <a:bodyPr/>
          <a:lstStyle/>
          <a:p>
            <a:endParaRPr lang="en-PH"/>
          </a:p>
        </p:txBody>
      </p:sp>
      <p:sp>
        <p:nvSpPr>
          <p:cNvPr id="46" name="AutoShape 46"/>
          <p:cNvSpPr/>
          <p:nvPr/>
        </p:nvSpPr>
        <p:spPr>
          <a:xfrm>
            <a:off x="13760556" y="4306740"/>
            <a:ext cx="434858" cy="0"/>
          </a:xfrm>
          <a:prstGeom prst="line">
            <a:avLst/>
          </a:prstGeom>
          <a:ln w="76200" cap="rnd">
            <a:solidFill>
              <a:srgbClr val="C9E265"/>
            </a:solidFill>
            <a:prstDash val="solid"/>
            <a:headEnd type="none" w="sm" len="sm"/>
            <a:tailEnd type="none" w="sm" len="sm"/>
          </a:ln>
        </p:spPr>
        <p:txBody>
          <a:bodyPr/>
          <a:lstStyle/>
          <a:p>
            <a:endParaRPr lang="en-PH"/>
          </a:p>
        </p:txBody>
      </p:sp>
      <p:sp>
        <p:nvSpPr>
          <p:cNvPr id="47" name="TextBox 47"/>
          <p:cNvSpPr txBox="1"/>
          <p:nvPr/>
        </p:nvSpPr>
        <p:spPr>
          <a:xfrm>
            <a:off x="5017597" y="6828273"/>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solidFill>
                <a:latin typeface="Gagalin"/>
                <a:ea typeface="Gagalin"/>
                <a:cs typeface="Gagalin"/>
                <a:sym typeface="Gagalin"/>
              </a:rPr>
              <a:t>ALU</a:t>
            </a:r>
          </a:p>
        </p:txBody>
      </p:sp>
      <p:sp>
        <p:nvSpPr>
          <p:cNvPr id="48" name="TextBox 48"/>
          <p:cNvSpPr txBox="1"/>
          <p:nvPr/>
        </p:nvSpPr>
        <p:spPr>
          <a:xfrm>
            <a:off x="5722235" y="4491944"/>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solidFill>
                <a:latin typeface="Gagalin"/>
                <a:ea typeface="Gagalin"/>
                <a:cs typeface="Gagalin"/>
                <a:sym typeface="Gagalin"/>
              </a:rPr>
              <a:t>CU</a:t>
            </a:r>
          </a:p>
        </p:txBody>
      </p:sp>
      <p:sp>
        <p:nvSpPr>
          <p:cNvPr id="49" name="TextBox 49"/>
          <p:cNvSpPr txBox="1"/>
          <p:nvPr/>
        </p:nvSpPr>
        <p:spPr>
          <a:xfrm>
            <a:off x="8471416" y="4867032"/>
            <a:ext cx="935455" cy="350344"/>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PC</a:t>
            </a:r>
          </a:p>
        </p:txBody>
      </p:sp>
      <p:sp>
        <p:nvSpPr>
          <p:cNvPr id="50" name="TextBox 50"/>
          <p:cNvSpPr txBox="1"/>
          <p:nvPr/>
        </p:nvSpPr>
        <p:spPr>
          <a:xfrm>
            <a:off x="8471416" y="6249745"/>
            <a:ext cx="935455" cy="352446"/>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CIR</a:t>
            </a:r>
          </a:p>
        </p:txBody>
      </p:sp>
      <p:sp>
        <p:nvSpPr>
          <p:cNvPr id="51" name="TextBox 51"/>
          <p:cNvSpPr txBox="1"/>
          <p:nvPr/>
        </p:nvSpPr>
        <p:spPr>
          <a:xfrm>
            <a:off x="8471416" y="6930327"/>
            <a:ext cx="935455" cy="350344"/>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ACC</a:t>
            </a:r>
          </a:p>
        </p:txBody>
      </p:sp>
      <p:grpSp>
        <p:nvGrpSpPr>
          <p:cNvPr id="52" name="Group 52"/>
          <p:cNvGrpSpPr/>
          <p:nvPr/>
        </p:nvGrpSpPr>
        <p:grpSpPr>
          <a:xfrm>
            <a:off x="4340105" y="3215673"/>
            <a:ext cx="4204529" cy="590246"/>
            <a:chOff x="0" y="0"/>
            <a:chExt cx="2652321" cy="372342"/>
          </a:xfrm>
        </p:grpSpPr>
        <p:sp>
          <p:nvSpPr>
            <p:cNvPr id="53" name="Freeform 5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54" name="Group 54"/>
          <p:cNvGrpSpPr/>
          <p:nvPr/>
        </p:nvGrpSpPr>
        <p:grpSpPr>
          <a:xfrm>
            <a:off x="9540959" y="3215673"/>
            <a:ext cx="4204529" cy="590246"/>
            <a:chOff x="0" y="0"/>
            <a:chExt cx="2652321" cy="372342"/>
          </a:xfrm>
        </p:grpSpPr>
        <p:sp>
          <p:nvSpPr>
            <p:cNvPr id="55" name="Freeform 5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56" name="TextBox 56"/>
          <p:cNvSpPr txBox="1"/>
          <p:nvPr/>
        </p:nvSpPr>
        <p:spPr>
          <a:xfrm>
            <a:off x="8564402" y="4302260"/>
            <a:ext cx="935455" cy="350344"/>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MAR</a:t>
            </a:r>
          </a:p>
        </p:txBody>
      </p:sp>
      <p:sp>
        <p:nvSpPr>
          <p:cNvPr id="57" name="TextBox 57"/>
          <p:cNvSpPr txBox="1"/>
          <p:nvPr/>
        </p:nvSpPr>
        <p:spPr>
          <a:xfrm>
            <a:off x="3404650" y="3310065"/>
            <a:ext cx="935455" cy="353837"/>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IR</a:t>
            </a:r>
          </a:p>
        </p:txBody>
      </p:sp>
      <p:sp>
        <p:nvSpPr>
          <p:cNvPr id="58" name="AutoShape 58"/>
          <p:cNvSpPr/>
          <p:nvPr/>
        </p:nvSpPr>
        <p:spPr>
          <a:xfrm flipH="1">
            <a:off x="6949547" y="4349885"/>
            <a:ext cx="1103639" cy="0"/>
          </a:xfrm>
          <a:prstGeom prst="line">
            <a:avLst/>
          </a:prstGeom>
          <a:ln w="76200" cap="rnd">
            <a:solidFill>
              <a:srgbClr val="38B6FF"/>
            </a:solidFill>
            <a:prstDash val="solid"/>
            <a:headEnd type="none" w="sm" len="sm"/>
            <a:tailEnd type="none" w="sm" len="sm"/>
          </a:ln>
        </p:spPr>
        <p:txBody>
          <a:bodyPr/>
          <a:lstStyle/>
          <a:p>
            <a:endParaRPr lang="en-PH"/>
          </a:p>
        </p:txBody>
      </p:sp>
      <p:sp>
        <p:nvSpPr>
          <p:cNvPr id="59" name="AutoShape 59"/>
          <p:cNvSpPr/>
          <p:nvPr/>
        </p:nvSpPr>
        <p:spPr>
          <a:xfrm flipH="1">
            <a:off x="6858260" y="6495965"/>
            <a:ext cx="1811702" cy="1562"/>
          </a:xfrm>
          <a:prstGeom prst="line">
            <a:avLst/>
          </a:prstGeom>
          <a:ln w="76200" cap="rnd">
            <a:solidFill>
              <a:srgbClr val="38B6FF"/>
            </a:solidFill>
            <a:prstDash val="solid"/>
            <a:headEnd type="none" w="sm" len="sm"/>
            <a:tailEnd type="none" w="sm" len="sm"/>
          </a:ln>
        </p:spPr>
        <p:txBody>
          <a:bodyPr/>
          <a:lstStyle/>
          <a:p>
            <a:endParaRPr lang="en-PH"/>
          </a:p>
        </p:txBody>
      </p:sp>
      <p:sp>
        <p:nvSpPr>
          <p:cNvPr id="60" name="AutoShape 60"/>
          <p:cNvSpPr/>
          <p:nvPr/>
        </p:nvSpPr>
        <p:spPr>
          <a:xfrm flipH="1">
            <a:off x="13746318" y="6485565"/>
            <a:ext cx="448287" cy="10410"/>
          </a:xfrm>
          <a:prstGeom prst="line">
            <a:avLst/>
          </a:prstGeom>
          <a:ln w="76200" cap="rnd">
            <a:solidFill>
              <a:srgbClr val="FF5757"/>
            </a:solidFill>
            <a:prstDash val="solid"/>
            <a:headEnd type="none" w="sm" len="sm"/>
            <a:tailEnd type="none" w="sm" len="sm"/>
          </a:ln>
        </p:spPr>
        <p:txBody>
          <a:bodyPr/>
          <a:lstStyle/>
          <a:p>
            <a:endParaRPr lang="en-PH"/>
          </a:p>
        </p:txBody>
      </p:sp>
      <p:sp>
        <p:nvSpPr>
          <p:cNvPr id="61" name="AutoShape 61"/>
          <p:cNvSpPr/>
          <p:nvPr/>
        </p:nvSpPr>
        <p:spPr>
          <a:xfrm>
            <a:off x="14189733" y="5700917"/>
            <a:ext cx="0" cy="832074"/>
          </a:xfrm>
          <a:prstGeom prst="line">
            <a:avLst/>
          </a:prstGeom>
          <a:ln w="76200" cap="rnd">
            <a:solidFill>
              <a:srgbClr val="FF5757"/>
            </a:solidFill>
            <a:prstDash val="solid"/>
            <a:headEnd type="none" w="sm" len="sm"/>
            <a:tailEnd type="none" w="sm" len="sm"/>
          </a:ln>
        </p:spPr>
        <p:txBody>
          <a:bodyPr/>
          <a:lstStyle/>
          <a:p>
            <a:endParaRPr lang="en-PH"/>
          </a:p>
        </p:txBody>
      </p:sp>
      <p:sp>
        <p:nvSpPr>
          <p:cNvPr id="62" name="AutoShape 62"/>
          <p:cNvSpPr/>
          <p:nvPr/>
        </p:nvSpPr>
        <p:spPr>
          <a:xfrm>
            <a:off x="13760556" y="5700943"/>
            <a:ext cx="434858" cy="0"/>
          </a:xfrm>
          <a:prstGeom prst="line">
            <a:avLst/>
          </a:prstGeom>
          <a:ln w="76200" cap="rnd">
            <a:solidFill>
              <a:srgbClr val="FF5757"/>
            </a:solidFill>
            <a:prstDash val="solid"/>
            <a:headEnd type="none" w="sm" len="sm"/>
            <a:tailEnd type="none" w="sm" len="sm"/>
          </a:ln>
        </p:spPr>
        <p:txBody>
          <a:bodyPr/>
          <a:lstStyle/>
          <a:p>
            <a:endParaRPr lang="en-PH"/>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99627" y="119771"/>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5.2 CPU Architecture</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6389473" y="1636550"/>
            <a:ext cx="5761581" cy="929835"/>
            <a:chOff x="0" y="0"/>
            <a:chExt cx="1335641" cy="215553"/>
          </a:xfrm>
        </p:grpSpPr>
        <p:sp>
          <p:nvSpPr>
            <p:cNvPr id="8" name="Freeform 8"/>
            <p:cNvSpPr/>
            <p:nvPr/>
          </p:nvSpPr>
          <p:spPr>
            <a:xfrm>
              <a:off x="0" y="0"/>
              <a:ext cx="1335641" cy="215553"/>
            </a:xfrm>
            <a:custGeom>
              <a:avLst/>
              <a:gdLst/>
              <a:ahLst/>
              <a:cxnLst/>
              <a:rect l="l" t="t" r="r" b="b"/>
              <a:pathLst>
                <a:path w="1335641" h="215553">
                  <a:moveTo>
                    <a:pt x="68529" y="0"/>
                  </a:moveTo>
                  <a:lnTo>
                    <a:pt x="1267111" y="0"/>
                  </a:lnTo>
                  <a:cubicBezTo>
                    <a:pt x="1304959" y="0"/>
                    <a:pt x="1335641" y="30682"/>
                    <a:pt x="1335641" y="68529"/>
                  </a:cubicBezTo>
                  <a:lnTo>
                    <a:pt x="1335641" y="147024"/>
                  </a:lnTo>
                  <a:cubicBezTo>
                    <a:pt x="1335641" y="184871"/>
                    <a:pt x="1304959" y="215553"/>
                    <a:pt x="1267111" y="215553"/>
                  </a:cubicBezTo>
                  <a:lnTo>
                    <a:pt x="68529" y="215553"/>
                  </a:lnTo>
                  <a:cubicBezTo>
                    <a:pt x="30682" y="215553"/>
                    <a:pt x="0" y="184871"/>
                    <a:pt x="0" y="147024"/>
                  </a:cubicBezTo>
                  <a:lnTo>
                    <a:pt x="0" y="68529"/>
                  </a:lnTo>
                  <a:cubicBezTo>
                    <a:pt x="0" y="30682"/>
                    <a:pt x="30682" y="0"/>
                    <a:pt x="68529" y="0"/>
                  </a:cubicBezTo>
                  <a:close/>
                </a:path>
              </a:pathLst>
            </a:custGeom>
            <a:solidFill>
              <a:srgbClr val="FFDE59"/>
            </a:solidFill>
          </p:spPr>
          <p:txBody>
            <a:bodyPr/>
            <a:lstStyle/>
            <a:p>
              <a:endParaRPr lang="en-PH"/>
            </a:p>
          </p:txBody>
        </p:sp>
        <p:sp>
          <p:nvSpPr>
            <p:cNvPr id="9" name="TextBox 9"/>
            <p:cNvSpPr txBox="1"/>
            <p:nvPr/>
          </p:nvSpPr>
          <p:spPr>
            <a:xfrm>
              <a:off x="0" y="-28575"/>
              <a:ext cx="1335641" cy="244128"/>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6796695" y="1848426"/>
            <a:ext cx="4947137" cy="448933"/>
          </a:xfrm>
          <a:prstGeom prst="rect">
            <a:avLst/>
          </a:prstGeom>
        </p:spPr>
        <p:txBody>
          <a:bodyPr lIns="0" tIns="0" rIns="0" bIns="0" rtlCol="0" anchor="t">
            <a:spAutoFit/>
          </a:bodyPr>
          <a:lstStyle/>
          <a:p>
            <a:pPr algn="ctr">
              <a:lnSpc>
                <a:spcPts val="3558"/>
              </a:lnSpc>
            </a:pPr>
            <a:r>
              <a:rPr lang="en-US" sz="2541" b="1">
                <a:solidFill>
                  <a:srgbClr val="000000"/>
                </a:solidFill>
                <a:latin typeface="Now Bold"/>
                <a:ea typeface="Now Bold"/>
                <a:cs typeface="Now Bold"/>
                <a:sym typeface="Now Bold"/>
              </a:rPr>
              <a:t>Active components</a:t>
            </a:r>
          </a:p>
        </p:txBody>
      </p:sp>
      <p:sp>
        <p:nvSpPr>
          <p:cNvPr id="11" name="TextBox 11"/>
          <p:cNvSpPr txBox="1"/>
          <p:nvPr/>
        </p:nvSpPr>
        <p:spPr>
          <a:xfrm>
            <a:off x="15369751" y="1320133"/>
            <a:ext cx="1442309"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CONTROL BUS</a:t>
            </a:r>
          </a:p>
        </p:txBody>
      </p:sp>
      <p:sp>
        <p:nvSpPr>
          <p:cNvPr id="12" name="TextBox 12"/>
          <p:cNvSpPr txBox="1"/>
          <p:nvPr/>
        </p:nvSpPr>
        <p:spPr>
          <a:xfrm>
            <a:off x="15440190" y="1809353"/>
            <a:ext cx="127966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13" name="TextBox 13"/>
          <p:cNvSpPr txBox="1"/>
          <p:nvPr/>
        </p:nvSpPr>
        <p:spPr>
          <a:xfrm>
            <a:off x="15440190" y="2257851"/>
            <a:ext cx="119834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sp>
        <p:nvSpPr>
          <p:cNvPr id="14" name="AutoShape 14"/>
          <p:cNvSpPr/>
          <p:nvPr/>
        </p:nvSpPr>
        <p:spPr>
          <a:xfrm flipH="1">
            <a:off x="14275572" y="1422671"/>
            <a:ext cx="945794" cy="0"/>
          </a:xfrm>
          <a:prstGeom prst="line">
            <a:avLst/>
          </a:prstGeom>
          <a:ln w="85725" cap="rnd">
            <a:solidFill>
              <a:srgbClr val="38B6FF"/>
            </a:solidFill>
            <a:prstDash val="solid"/>
            <a:headEnd type="none" w="sm" len="sm"/>
            <a:tailEnd type="none" w="sm" len="sm"/>
          </a:ln>
        </p:spPr>
        <p:txBody>
          <a:bodyPr/>
          <a:lstStyle/>
          <a:p>
            <a:endParaRPr lang="en-PH"/>
          </a:p>
        </p:txBody>
      </p:sp>
      <p:sp>
        <p:nvSpPr>
          <p:cNvPr id="15" name="AutoShape 15"/>
          <p:cNvSpPr/>
          <p:nvPr/>
        </p:nvSpPr>
        <p:spPr>
          <a:xfrm flipH="1">
            <a:off x="14275572" y="1913530"/>
            <a:ext cx="945794" cy="0"/>
          </a:xfrm>
          <a:prstGeom prst="line">
            <a:avLst/>
          </a:prstGeom>
          <a:ln w="85725" cap="rnd">
            <a:solidFill>
              <a:srgbClr val="C9E265"/>
            </a:solidFill>
            <a:prstDash val="solid"/>
            <a:headEnd type="none" w="sm" len="sm"/>
            <a:tailEnd type="none" w="sm" len="sm"/>
          </a:ln>
        </p:spPr>
        <p:txBody>
          <a:bodyPr/>
          <a:lstStyle/>
          <a:p>
            <a:endParaRPr lang="en-PH"/>
          </a:p>
        </p:txBody>
      </p:sp>
      <p:sp>
        <p:nvSpPr>
          <p:cNvPr id="16" name="AutoShape 16"/>
          <p:cNvSpPr/>
          <p:nvPr/>
        </p:nvSpPr>
        <p:spPr>
          <a:xfrm flipH="1">
            <a:off x="14275572" y="2374435"/>
            <a:ext cx="945794" cy="0"/>
          </a:xfrm>
          <a:prstGeom prst="line">
            <a:avLst/>
          </a:prstGeom>
          <a:ln w="85725" cap="rnd">
            <a:solidFill>
              <a:srgbClr val="FF5757"/>
            </a:solidFill>
            <a:prstDash val="solid"/>
            <a:headEnd type="none" w="sm" len="sm"/>
            <a:tailEnd type="none" w="sm" len="sm"/>
          </a:ln>
        </p:spPr>
        <p:txBody>
          <a:bodyPr/>
          <a:lstStyle/>
          <a:p>
            <a:endParaRPr lang="en-PH"/>
          </a:p>
        </p:txBody>
      </p:sp>
      <p:sp>
        <p:nvSpPr>
          <p:cNvPr id="17" name="AutoShape 17"/>
          <p:cNvSpPr/>
          <p:nvPr/>
        </p:nvSpPr>
        <p:spPr>
          <a:xfrm flipH="1">
            <a:off x="6767558" y="5053498"/>
            <a:ext cx="1902437"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grpSp>
        <p:nvGrpSpPr>
          <p:cNvPr id="18" name="Group 18"/>
          <p:cNvGrpSpPr/>
          <p:nvPr/>
        </p:nvGrpSpPr>
        <p:grpSpPr>
          <a:xfrm>
            <a:off x="3175628" y="2863008"/>
            <a:ext cx="11936743" cy="5037038"/>
            <a:chOff x="0" y="0"/>
            <a:chExt cx="2966297" cy="1251711"/>
          </a:xfrm>
        </p:grpSpPr>
        <p:sp>
          <p:nvSpPr>
            <p:cNvPr id="19" name="Freeform 19"/>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8627"/>
              </a:srgbClr>
            </a:solidFill>
          </p:spPr>
          <p:txBody>
            <a:bodyPr/>
            <a:lstStyle/>
            <a:p>
              <a:endParaRPr lang="en-PH"/>
            </a:p>
          </p:txBody>
        </p:sp>
      </p:grpSp>
      <p:sp>
        <p:nvSpPr>
          <p:cNvPr id="20" name="Freeform 20"/>
          <p:cNvSpPr/>
          <p:nvPr/>
        </p:nvSpPr>
        <p:spPr>
          <a:xfrm>
            <a:off x="4608982" y="6297370"/>
            <a:ext cx="1409276" cy="1176105"/>
          </a:xfrm>
          <a:custGeom>
            <a:avLst/>
            <a:gdLst/>
            <a:ahLst/>
            <a:cxnLst/>
            <a:rect l="l" t="t" r="r" b="b"/>
            <a:pathLst>
              <a:path w="1409276" h="1176105">
                <a:moveTo>
                  <a:pt x="0" y="0"/>
                </a:moveTo>
                <a:lnTo>
                  <a:pt x="1409277" y="0"/>
                </a:lnTo>
                <a:lnTo>
                  <a:pt x="1409277" y="1176105"/>
                </a:lnTo>
                <a:lnTo>
                  <a:pt x="0" y="11761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1" name="Group 21"/>
          <p:cNvGrpSpPr/>
          <p:nvPr/>
        </p:nvGrpSpPr>
        <p:grpSpPr>
          <a:xfrm>
            <a:off x="5674191" y="4091785"/>
            <a:ext cx="1280182" cy="1280182"/>
            <a:chOff x="0" y="0"/>
            <a:chExt cx="1913890" cy="1913890"/>
          </a:xfrm>
        </p:grpSpPr>
        <p:sp>
          <p:nvSpPr>
            <p:cNvPr id="22" name="Freeform 2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DE59">
                <a:alpha val="8627"/>
              </a:srgbClr>
            </a:solidFill>
          </p:spPr>
          <p:txBody>
            <a:bodyPr/>
            <a:lstStyle/>
            <a:p>
              <a:endParaRPr lang="en-PH"/>
            </a:p>
          </p:txBody>
        </p:sp>
      </p:grpSp>
      <p:grpSp>
        <p:nvGrpSpPr>
          <p:cNvPr id="23" name="Group 23"/>
          <p:cNvGrpSpPr/>
          <p:nvPr/>
        </p:nvGrpSpPr>
        <p:grpSpPr>
          <a:xfrm>
            <a:off x="9556177" y="4046357"/>
            <a:ext cx="4204529" cy="590246"/>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25" name="Freeform 25"/>
          <p:cNvSpPr/>
          <p:nvPr/>
        </p:nvSpPr>
        <p:spPr>
          <a:xfrm>
            <a:off x="4667425" y="4141630"/>
            <a:ext cx="702419" cy="702419"/>
          </a:xfrm>
          <a:custGeom>
            <a:avLst/>
            <a:gdLst/>
            <a:ahLst/>
            <a:cxnLst/>
            <a:rect l="l" t="t" r="r" b="b"/>
            <a:pathLst>
              <a:path w="702419" h="702419">
                <a:moveTo>
                  <a:pt x="0" y="0"/>
                </a:moveTo>
                <a:lnTo>
                  <a:pt x="702419" y="0"/>
                </a:lnTo>
                <a:lnTo>
                  <a:pt x="702419" y="702419"/>
                </a:lnTo>
                <a:lnTo>
                  <a:pt x="0" y="702419"/>
                </a:lnTo>
                <a:lnTo>
                  <a:pt x="0" y="0"/>
                </a:lnTo>
                <a:close/>
              </a:path>
            </a:pathLst>
          </a:custGeom>
          <a:blipFill>
            <a:blip r:embed="rId6">
              <a:alphaModFix amt="8999"/>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6" name="Group 26"/>
          <p:cNvGrpSpPr/>
          <p:nvPr/>
        </p:nvGrpSpPr>
        <p:grpSpPr>
          <a:xfrm>
            <a:off x="9556177" y="4770893"/>
            <a:ext cx="4204529" cy="590246"/>
            <a:chOff x="0" y="0"/>
            <a:chExt cx="2652321" cy="372342"/>
          </a:xfrm>
        </p:grpSpPr>
        <p:sp>
          <p:nvSpPr>
            <p:cNvPr id="27" name="Freeform 2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8" name="Group 28"/>
          <p:cNvGrpSpPr/>
          <p:nvPr/>
        </p:nvGrpSpPr>
        <p:grpSpPr>
          <a:xfrm>
            <a:off x="9556177" y="5459825"/>
            <a:ext cx="4204529" cy="590246"/>
            <a:chOff x="0" y="0"/>
            <a:chExt cx="2652321" cy="372342"/>
          </a:xfrm>
        </p:grpSpPr>
        <p:sp>
          <p:nvSpPr>
            <p:cNvPr id="29" name="Freeform 2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30" name="Group 30"/>
          <p:cNvGrpSpPr/>
          <p:nvPr/>
        </p:nvGrpSpPr>
        <p:grpSpPr>
          <a:xfrm>
            <a:off x="9556177" y="6153606"/>
            <a:ext cx="4204529" cy="590246"/>
            <a:chOff x="0" y="0"/>
            <a:chExt cx="2652321" cy="372342"/>
          </a:xfrm>
        </p:grpSpPr>
        <p:sp>
          <p:nvSpPr>
            <p:cNvPr id="31" name="Freeform 3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32" name="Group 32"/>
          <p:cNvGrpSpPr/>
          <p:nvPr/>
        </p:nvGrpSpPr>
        <p:grpSpPr>
          <a:xfrm>
            <a:off x="9556177" y="6875399"/>
            <a:ext cx="4204529" cy="590246"/>
            <a:chOff x="0" y="0"/>
            <a:chExt cx="2652321" cy="372342"/>
          </a:xfrm>
        </p:grpSpPr>
        <p:sp>
          <p:nvSpPr>
            <p:cNvPr id="33" name="Freeform 3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34" name="AutoShape 34"/>
          <p:cNvSpPr/>
          <p:nvPr/>
        </p:nvSpPr>
        <p:spPr>
          <a:xfrm flipV="1">
            <a:off x="8101757" y="4341480"/>
            <a:ext cx="0" cy="430897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5" name="AutoShape 35"/>
          <p:cNvSpPr/>
          <p:nvPr/>
        </p:nvSpPr>
        <p:spPr>
          <a:xfrm flipV="1">
            <a:off x="8345140" y="5685355"/>
            <a:ext cx="0" cy="2965095"/>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6" name="AutoShape 36"/>
          <p:cNvSpPr/>
          <p:nvPr/>
        </p:nvSpPr>
        <p:spPr>
          <a:xfrm flipV="1">
            <a:off x="7135323" y="6449259"/>
            <a:ext cx="0" cy="2156381"/>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7" name="TextBox 37"/>
          <p:cNvSpPr txBox="1"/>
          <p:nvPr/>
        </p:nvSpPr>
        <p:spPr>
          <a:xfrm>
            <a:off x="8583442" y="3327006"/>
            <a:ext cx="935455" cy="353837"/>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SR</a:t>
            </a:r>
          </a:p>
        </p:txBody>
      </p:sp>
      <p:sp>
        <p:nvSpPr>
          <p:cNvPr id="38" name="TextBox 38"/>
          <p:cNvSpPr txBox="1"/>
          <p:nvPr/>
        </p:nvSpPr>
        <p:spPr>
          <a:xfrm>
            <a:off x="8502543" y="5555963"/>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MDR</a:t>
            </a:r>
          </a:p>
        </p:txBody>
      </p:sp>
      <p:sp>
        <p:nvSpPr>
          <p:cNvPr id="39" name="AutoShape 39"/>
          <p:cNvSpPr/>
          <p:nvPr/>
        </p:nvSpPr>
        <p:spPr>
          <a:xfrm flipH="1">
            <a:off x="8053185" y="4341480"/>
            <a:ext cx="514130"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0" name="AutoShape 40"/>
          <p:cNvSpPr/>
          <p:nvPr/>
        </p:nvSpPr>
        <p:spPr>
          <a:xfrm>
            <a:off x="8313839" y="5720244"/>
            <a:ext cx="31180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41" name="AutoShape 41"/>
          <p:cNvSpPr/>
          <p:nvPr/>
        </p:nvSpPr>
        <p:spPr>
          <a:xfrm flipV="1">
            <a:off x="6575417" y="5347208"/>
            <a:ext cx="0" cy="1148756"/>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2" name="AutoShape 42"/>
          <p:cNvSpPr/>
          <p:nvPr/>
        </p:nvSpPr>
        <p:spPr>
          <a:xfrm flipH="1">
            <a:off x="5874777"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3" name="AutoShape 43"/>
          <p:cNvSpPr/>
          <p:nvPr/>
        </p:nvSpPr>
        <p:spPr>
          <a:xfrm flipH="1">
            <a:off x="6399794"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4" name="AutoShape 44"/>
          <p:cNvSpPr/>
          <p:nvPr/>
        </p:nvSpPr>
        <p:spPr>
          <a:xfrm flipH="1">
            <a:off x="13746318" y="5091363"/>
            <a:ext cx="448287" cy="1041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5" name="AutoShape 45"/>
          <p:cNvSpPr/>
          <p:nvPr/>
        </p:nvSpPr>
        <p:spPr>
          <a:xfrm>
            <a:off x="14189733" y="4306715"/>
            <a:ext cx="0" cy="832074"/>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6" name="AutoShape 46"/>
          <p:cNvSpPr/>
          <p:nvPr/>
        </p:nvSpPr>
        <p:spPr>
          <a:xfrm>
            <a:off x="13760556" y="4306740"/>
            <a:ext cx="434858"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7" name="TextBox 47"/>
          <p:cNvSpPr txBox="1"/>
          <p:nvPr/>
        </p:nvSpPr>
        <p:spPr>
          <a:xfrm>
            <a:off x="5017597" y="6828273"/>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solidFill>
                <a:latin typeface="Gagalin"/>
                <a:ea typeface="Gagalin"/>
                <a:cs typeface="Gagalin"/>
                <a:sym typeface="Gagalin"/>
              </a:rPr>
              <a:t>ALU</a:t>
            </a:r>
          </a:p>
        </p:txBody>
      </p:sp>
      <p:sp>
        <p:nvSpPr>
          <p:cNvPr id="48" name="TextBox 48"/>
          <p:cNvSpPr txBox="1"/>
          <p:nvPr/>
        </p:nvSpPr>
        <p:spPr>
          <a:xfrm>
            <a:off x="6018259" y="4491944"/>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CU</a:t>
            </a:r>
          </a:p>
        </p:txBody>
      </p:sp>
      <p:sp>
        <p:nvSpPr>
          <p:cNvPr id="49" name="TextBox 49"/>
          <p:cNvSpPr txBox="1"/>
          <p:nvPr/>
        </p:nvSpPr>
        <p:spPr>
          <a:xfrm>
            <a:off x="8471416" y="4867032"/>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PC</a:t>
            </a:r>
          </a:p>
        </p:txBody>
      </p:sp>
      <p:sp>
        <p:nvSpPr>
          <p:cNvPr id="50" name="TextBox 50"/>
          <p:cNvSpPr txBox="1"/>
          <p:nvPr/>
        </p:nvSpPr>
        <p:spPr>
          <a:xfrm>
            <a:off x="8471416" y="6249745"/>
            <a:ext cx="935455" cy="352446"/>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CIR</a:t>
            </a:r>
          </a:p>
        </p:txBody>
      </p:sp>
      <p:sp>
        <p:nvSpPr>
          <p:cNvPr id="51" name="TextBox 51"/>
          <p:cNvSpPr txBox="1"/>
          <p:nvPr/>
        </p:nvSpPr>
        <p:spPr>
          <a:xfrm>
            <a:off x="8471416" y="6930327"/>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ACC</a:t>
            </a:r>
          </a:p>
        </p:txBody>
      </p:sp>
      <p:grpSp>
        <p:nvGrpSpPr>
          <p:cNvPr id="52" name="Group 52"/>
          <p:cNvGrpSpPr/>
          <p:nvPr/>
        </p:nvGrpSpPr>
        <p:grpSpPr>
          <a:xfrm>
            <a:off x="4340105" y="3215673"/>
            <a:ext cx="4204529" cy="590246"/>
            <a:chOff x="0" y="0"/>
            <a:chExt cx="2652321" cy="372342"/>
          </a:xfrm>
        </p:grpSpPr>
        <p:sp>
          <p:nvSpPr>
            <p:cNvPr id="53" name="Freeform 5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54" name="Group 54"/>
          <p:cNvGrpSpPr/>
          <p:nvPr/>
        </p:nvGrpSpPr>
        <p:grpSpPr>
          <a:xfrm>
            <a:off x="9540959" y="3215673"/>
            <a:ext cx="4204529" cy="590246"/>
            <a:chOff x="0" y="0"/>
            <a:chExt cx="2652321" cy="372342"/>
          </a:xfrm>
        </p:grpSpPr>
        <p:sp>
          <p:nvSpPr>
            <p:cNvPr id="55" name="Freeform 5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56" name="TextBox 56"/>
          <p:cNvSpPr txBox="1"/>
          <p:nvPr/>
        </p:nvSpPr>
        <p:spPr>
          <a:xfrm>
            <a:off x="8564402" y="4302260"/>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MAR</a:t>
            </a:r>
          </a:p>
        </p:txBody>
      </p:sp>
      <p:sp>
        <p:nvSpPr>
          <p:cNvPr id="57" name="TextBox 57"/>
          <p:cNvSpPr txBox="1"/>
          <p:nvPr/>
        </p:nvSpPr>
        <p:spPr>
          <a:xfrm>
            <a:off x="3404650" y="3310065"/>
            <a:ext cx="935455" cy="353837"/>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IR</a:t>
            </a:r>
          </a:p>
        </p:txBody>
      </p:sp>
      <p:sp>
        <p:nvSpPr>
          <p:cNvPr id="58" name="AutoShape 58"/>
          <p:cNvSpPr/>
          <p:nvPr/>
        </p:nvSpPr>
        <p:spPr>
          <a:xfrm flipH="1">
            <a:off x="6949547" y="4349885"/>
            <a:ext cx="110363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59" name="AutoShape 59"/>
          <p:cNvSpPr/>
          <p:nvPr/>
        </p:nvSpPr>
        <p:spPr>
          <a:xfrm flipH="1">
            <a:off x="6858260" y="6495965"/>
            <a:ext cx="1811702" cy="1562"/>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60" name="AutoShape 60"/>
          <p:cNvSpPr/>
          <p:nvPr/>
        </p:nvSpPr>
        <p:spPr>
          <a:xfrm flipH="1">
            <a:off x="13746318" y="6485565"/>
            <a:ext cx="448287" cy="1041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61" name="AutoShape 61"/>
          <p:cNvSpPr/>
          <p:nvPr/>
        </p:nvSpPr>
        <p:spPr>
          <a:xfrm>
            <a:off x="14189733" y="5700917"/>
            <a:ext cx="0" cy="832074"/>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62" name="AutoShape 62"/>
          <p:cNvSpPr/>
          <p:nvPr/>
        </p:nvSpPr>
        <p:spPr>
          <a:xfrm>
            <a:off x="13760556" y="5700943"/>
            <a:ext cx="43485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grpSp>
        <p:nvGrpSpPr>
          <p:cNvPr id="63" name="Group 63"/>
          <p:cNvGrpSpPr/>
          <p:nvPr/>
        </p:nvGrpSpPr>
        <p:grpSpPr>
          <a:xfrm>
            <a:off x="6537317" y="5636265"/>
            <a:ext cx="5314319" cy="2478268"/>
            <a:chOff x="0" y="0"/>
            <a:chExt cx="1231957" cy="574508"/>
          </a:xfrm>
        </p:grpSpPr>
        <p:sp>
          <p:nvSpPr>
            <p:cNvPr id="64" name="Freeform 64"/>
            <p:cNvSpPr/>
            <p:nvPr/>
          </p:nvSpPr>
          <p:spPr>
            <a:xfrm>
              <a:off x="0" y="0"/>
              <a:ext cx="1231957" cy="574508"/>
            </a:xfrm>
            <a:custGeom>
              <a:avLst/>
              <a:gdLst/>
              <a:ahLst/>
              <a:cxnLst/>
              <a:rect l="l" t="t" r="r" b="b"/>
              <a:pathLst>
                <a:path w="1231957" h="574508">
                  <a:moveTo>
                    <a:pt x="74297" y="0"/>
                  </a:moveTo>
                  <a:lnTo>
                    <a:pt x="1157660" y="0"/>
                  </a:lnTo>
                  <a:cubicBezTo>
                    <a:pt x="1198693" y="0"/>
                    <a:pt x="1231957" y="33264"/>
                    <a:pt x="1231957" y="74297"/>
                  </a:cubicBezTo>
                  <a:lnTo>
                    <a:pt x="1231957" y="500211"/>
                  </a:lnTo>
                  <a:cubicBezTo>
                    <a:pt x="1231957" y="519916"/>
                    <a:pt x="1224129" y="538814"/>
                    <a:pt x="1210196" y="552747"/>
                  </a:cubicBezTo>
                  <a:cubicBezTo>
                    <a:pt x="1196263" y="566681"/>
                    <a:pt x="1177365" y="574508"/>
                    <a:pt x="1157660" y="574508"/>
                  </a:cubicBezTo>
                  <a:lnTo>
                    <a:pt x="74297" y="574508"/>
                  </a:lnTo>
                  <a:cubicBezTo>
                    <a:pt x="33264" y="574508"/>
                    <a:pt x="0" y="541244"/>
                    <a:pt x="0" y="500211"/>
                  </a:cubicBezTo>
                  <a:lnTo>
                    <a:pt x="0" y="74297"/>
                  </a:lnTo>
                  <a:cubicBezTo>
                    <a:pt x="0" y="33264"/>
                    <a:pt x="33264" y="0"/>
                    <a:pt x="74297" y="0"/>
                  </a:cubicBezTo>
                  <a:close/>
                </a:path>
              </a:pathLst>
            </a:custGeom>
            <a:solidFill>
              <a:srgbClr val="642EC7"/>
            </a:solidFill>
          </p:spPr>
          <p:txBody>
            <a:bodyPr/>
            <a:lstStyle/>
            <a:p>
              <a:endParaRPr lang="en-PH"/>
            </a:p>
          </p:txBody>
        </p:sp>
        <p:sp>
          <p:nvSpPr>
            <p:cNvPr id="65" name="TextBox 65"/>
            <p:cNvSpPr txBox="1"/>
            <p:nvPr/>
          </p:nvSpPr>
          <p:spPr>
            <a:xfrm>
              <a:off x="0" y="-28575"/>
              <a:ext cx="1231957" cy="603083"/>
            </a:xfrm>
            <a:prstGeom prst="rect">
              <a:avLst/>
            </a:prstGeom>
          </p:spPr>
          <p:txBody>
            <a:bodyPr lIns="50800" tIns="50800" rIns="50800" bIns="50800" rtlCol="0" anchor="ctr"/>
            <a:lstStyle/>
            <a:p>
              <a:pPr algn="ctr">
                <a:lnSpc>
                  <a:spcPts val="2595"/>
                </a:lnSpc>
              </a:pPr>
              <a:endParaRPr/>
            </a:p>
          </p:txBody>
        </p:sp>
      </p:grpSp>
      <p:sp>
        <p:nvSpPr>
          <p:cNvPr id="66" name="TextBox 66"/>
          <p:cNvSpPr txBox="1"/>
          <p:nvPr/>
        </p:nvSpPr>
        <p:spPr>
          <a:xfrm>
            <a:off x="6767558" y="5798730"/>
            <a:ext cx="4947137" cy="445531"/>
          </a:xfrm>
          <a:prstGeom prst="rect">
            <a:avLst/>
          </a:prstGeom>
        </p:spPr>
        <p:txBody>
          <a:bodyPr lIns="0" tIns="0" rIns="0" bIns="0" rtlCol="0" anchor="t">
            <a:spAutoFit/>
          </a:bodyPr>
          <a:lstStyle/>
          <a:p>
            <a:pPr algn="ctr">
              <a:lnSpc>
                <a:spcPts val="3557"/>
              </a:lnSpc>
            </a:pPr>
            <a:r>
              <a:rPr lang="en-US" sz="2541" b="1" u="sng">
                <a:solidFill>
                  <a:srgbClr val="FFFFFF"/>
                </a:solidFill>
                <a:latin typeface="Now Bold"/>
                <a:ea typeface="Now Bold"/>
                <a:cs typeface="Now Bold"/>
                <a:sym typeface="Now Bold"/>
              </a:rPr>
              <a:t>Arithmetic Logic Unit (ALU)</a:t>
            </a:r>
          </a:p>
        </p:txBody>
      </p:sp>
      <p:sp>
        <p:nvSpPr>
          <p:cNvPr id="67" name="Freeform 67"/>
          <p:cNvSpPr/>
          <p:nvPr/>
        </p:nvSpPr>
        <p:spPr>
          <a:xfrm>
            <a:off x="6692217" y="6339512"/>
            <a:ext cx="481206" cy="481206"/>
          </a:xfrm>
          <a:custGeom>
            <a:avLst/>
            <a:gdLst/>
            <a:ahLst/>
            <a:cxnLst/>
            <a:rect l="l" t="t" r="r" b="b"/>
            <a:pathLst>
              <a:path w="481206" h="481206">
                <a:moveTo>
                  <a:pt x="0" y="0"/>
                </a:moveTo>
                <a:lnTo>
                  <a:pt x="481206" y="0"/>
                </a:lnTo>
                <a:lnTo>
                  <a:pt x="481206" y="481205"/>
                </a:lnTo>
                <a:lnTo>
                  <a:pt x="0" y="4812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8" name="TextBox 68"/>
          <p:cNvSpPr txBox="1"/>
          <p:nvPr/>
        </p:nvSpPr>
        <p:spPr>
          <a:xfrm>
            <a:off x="7330186" y="6301412"/>
            <a:ext cx="4153369" cy="1433226"/>
          </a:xfrm>
          <a:prstGeom prst="rect">
            <a:avLst/>
          </a:prstGeom>
        </p:spPr>
        <p:txBody>
          <a:bodyPr lIns="0" tIns="0" rIns="0" bIns="0" rtlCol="0" anchor="t">
            <a:spAutoFit/>
          </a:bodyPr>
          <a:lstStyle/>
          <a:p>
            <a:pPr algn="l">
              <a:lnSpc>
                <a:spcPts val="2892"/>
              </a:lnSpc>
            </a:pPr>
            <a:r>
              <a:rPr lang="en-US" sz="2065" b="1">
                <a:solidFill>
                  <a:srgbClr val="FFFFFF"/>
                </a:solidFill>
                <a:latin typeface="Now Bold"/>
                <a:ea typeface="Now Bold"/>
                <a:cs typeface="Now Bold"/>
                <a:sym typeface="Now Bold"/>
              </a:rPr>
              <a:t>Role: Handle the arithmetic or logic processing needs of the instructions within an active program.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99627" y="119771"/>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5.2 CPU Architecture</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6389473" y="1636550"/>
            <a:ext cx="5761581" cy="929835"/>
            <a:chOff x="0" y="0"/>
            <a:chExt cx="1335641" cy="215553"/>
          </a:xfrm>
        </p:grpSpPr>
        <p:sp>
          <p:nvSpPr>
            <p:cNvPr id="8" name="Freeform 8"/>
            <p:cNvSpPr/>
            <p:nvPr/>
          </p:nvSpPr>
          <p:spPr>
            <a:xfrm>
              <a:off x="0" y="0"/>
              <a:ext cx="1335641" cy="215553"/>
            </a:xfrm>
            <a:custGeom>
              <a:avLst/>
              <a:gdLst/>
              <a:ahLst/>
              <a:cxnLst/>
              <a:rect l="l" t="t" r="r" b="b"/>
              <a:pathLst>
                <a:path w="1335641" h="215553">
                  <a:moveTo>
                    <a:pt x="68529" y="0"/>
                  </a:moveTo>
                  <a:lnTo>
                    <a:pt x="1267111" y="0"/>
                  </a:lnTo>
                  <a:cubicBezTo>
                    <a:pt x="1304959" y="0"/>
                    <a:pt x="1335641" y="30682"/>
                    <a:pt x="1335641" y="68529"/>
                  </a:cubicBezTo>
                  <a:lnTo>
                    <a:pt x="1335641" y="147024"/>
                  </a:lnTo>
                  <a:cubicBezTo>
                    <a:pt x="1335641" y="184871"/>
                    <a:pt x="1304959" y="215553"/>
                    <a:pt x="1267111" y="215553"/>
                  </a:cubicBezTo>
                  <a:lnTo>
                    <a:pt x="68529" y="215553"/>
                  </a:lnTo>
                  <a:cubicBezTo>
                    <a:pt x="30682" y="215553"/>
                    <a:pt x="0" y="184871"/>
                    <a:pt x="0" y="147024"/>
                  </a:cubicBezTo>
                  <a:lnTo>
                    <a:pt x="0" y="68529"/>
                  </a:lnTo>
                  <a:cubicBezTo>
                    <a:pt x="0" y="30682"/>
                    <a:pt x="30682" y="0"/>
                    <a:pt x="68529" y="0"/>
                  </a:cubicBezTo>
                  <a:close/>
                </a:path>
              </a:pathLst>
            </a:custGeom>
            <a:solidFill>
              <a:srgbClr val="FFDE59"/>
            </a:solidFill>
          </p:spPr>
          <p:txBody>
            <a:bodyPr/>
            <a:lstStyle/>
            <a:p>
              <a:endParaRPr lang="en-PH"/>
            </a:p>
          </p:txBody>
        </p:sp>
        <p:sp>
          <p:nvSpPr>
            <p:cNvPr id="9" name="TextBox 9"/>
            <p:cNvSpPr txBox="1"/>
            <p:nvPr/>
          </p:nvSpPr>
          <p:spPr>
            <a:xfrm>
              <a:off x="0" y="-28575"/>
              <a:ext cx="1335641" cy="244128"/>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6796695" y="1848426"/>
            <a:ext cx="4947137" cy="448933"/>
          </a:xfrm>
          <a:prstGeom prst="rect">
            <a:avLst/>
          </a:prstGeom>
        </p:spPr>
        <p:txBody>
          <a:bodyPr lIns="0" tIns="0" rIns="0" bIns="0" rtlCol="0" anchor="t">
            <a:spAutoFit/>
          </a:bodyPr>
          <a:lstStyle/>
          <a:p>
            <a:pPr algn="ctr">
              <a:lnSpc>
                <a:spcPts val="3558"/>
              </a:lnSpc>
            </a:pPr>
            <a:r>
              <a:rPr lang="en-US" sz="2541" b="1">
                <a:solidFill>
                  <a:srgbClr val="000000"/>
                </a:solidFill>
                <a:latin typeface="Now Bold"/>
                <a:ea typeface="Now Bold"/>
                <a:cs typeface="Now Bold"/>
                <a:sym typeface="Now Bold"/>
              </a:rPr>
              <a:t>Active components</a:t>
            </a:r>
          </a:p>
        </p:txBody>
      </p:sp>
      <p:sp>
        <p:nvSpPr>
          <p:cNvPr id="11" name="TextBox 11"/>
          <p:cNvSpPr txBox="1"/>
          <p:nvPr/>
        </p:nvSpPr>
        <p:spPr>
          <a:xfrm>
            <a:off x="15369751" y="1320133"/>
            <a:ext cx="1442309"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CONTROL BUS</a:t>
            </a:r>
          </a:p>
        </p:txBody>
      </p:sp>
      <p:sp>
        <p:nvSpPr>
          <p:cNvPr id="12" name="TextBox 12"/>
          <p:cNvSpPr txBox="1"/>
          <p:nvPr/>
        </p:nvSpPr>
        <p:spPr>
          <a:xfrm>
            <a:off x="15440190" y="1809353"/>
            <a:ext cx="127966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13" name="TextBox 13"/>
          <p:cNvSpPr txBox="1"/>
          <p:nvPr/>
        </p:nvSpPr>
        <p:spPr>
          <a:xfrm>
            <a:off x="15440190" y="2257851"/>
            <a:ext cx="119834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sp>
        <p:nvSpPr>
          <p:cNvPr id="14" name="AutoShape 14"/>
          <p:cNvSpPr/>
          <p:nvPr/>
        </p:nvSpPr>
        <p:spPr>
          <a:xfrm flipH="1">
            <a:off x="14275572" y="1422671"/>
            <a:ext cx="945794" cy="0"/>
          </a:xfrm>
          <a:prstGeom prst="line">
            <a:avLst/>
          </a:prstGeom>
          <a:ln w="85725" cap="rnd">
            <a:solidFill>
              <a:srgbClr val="38B6FF"/>
            </a:solidFill>
            <a:prstDash val="solid"/>
            <a:headEnd type="none" w="sm" len="sm"/>
            <a:tailEnd type="none" w="sm" len="sm"/>
          </a:ln>
        </p:spPr>
        <p:txBody>
          <a:bodyPr/>
          <a:lstStyle/>
          <a:p>
            <a:endParaRPr lang="en-PH"/>
          </a:p>
        </p:txBody>
      </p:sp>
      <p:sp>
        <p:nvSpPr>
          <p:cNvPr id="15" name="AutoShape 15"/>
          <p:cNvSpPr/>
          <p:nvPr/>
        </p:nvSpPr>
        <p:spPr>
          <a:xfrm flipH="1">
            <a:off x="14275572" y="1913530"/>
            <a:ext cx="945794" cy="0"/>
          </a:xfrm>
          <a:prstGeom prst="line">
            <a:avLst/>
          </a:prstGeom>
          <a:ln w="85725" cap="rnd">
            <a:solidFill>
              <a:srgbClr val="C9E265"/>
            </a:solidFill>
            <a:prstDash val="solid"/>
            <a:headEnd type="none" w="sm" len="sm"/>
            <a:tailEnd type="none" w="sm" len="sm"/>
          </a:ln>
        </p:spPr>
        <p:txBody>
          <a:bodyPr/>
          <a:lstStyle/>
          <a:p>
            <a:endParaRPr lang="en-PH"/>
          </a:p>
        </p:txBody>
      </p:sp>
      <p:sp>
        <p:nvSpPr>
          <p:cNvPr id="16" name="AutoShape 16"/>
          <p:cNvSpPr/>
          <p:nvPr/>
        </p:nvSpPr>
        <p:spPr>
          <a:xfrm flipH="1">
            <a:off x="14275572" y="2374435"/>
            <a:ext cx="945794" cy="0"/>
          </a:xfrm>
          <a:prstGeom prst="line">
            <a:avLst/>
          </a:prstGeom>
          <a:ln w="85725" cap="rnd">
            <a:solidFill>
              <a:srgbClr val="FF5757"/>
            </a:solidFill>
            <a:prstDash val="solid"/>
            <a:headEnd type="none" w="sm" len="sm"/>
            <a:tailEnd type="none" w="sm" len="sm"/>
          </a:ln>
        </p:spPr>
        <p:txBody>
          <a:bodyPr/>
          <a:lstStyle/>
          <a:p>
            <a:endParaRPr lang="en-PH"/>
          </a:p>
        </p:txBody>
      </p:sp>
      <p:sp>
        <p:nvSpPr>
          <p:cNvPr id="17" name="AutoShape 17"/>
          <p:cNvSpPr/>
          <p:nvPr/>
        </p:nvSpPr>
        <p:spPr>
          <a:xfrm flipH="1">
            <a:off x="6767558" y="5053498"/>
            <a:ext cx="1902437"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grpSp>
        <p:nvGrpSpPr>
          <p:cNvPr id="18" name="Group 18"/>
          <p:cNvGrpSpPr/>
          <p:nvPr/>
        </p:nvGrpSpPr>
        <p:grpSpPr>
          <a:xfrm>
            <a:off x="3175628" y="2863008"/>
            <a:ext cx="11936743" cy="5037038"/>
            <a:chOff x="0" y="0"/>
            <a:chExt cx="2966297" cy="1251711"/>
          </a:xfrm>
        </p:grpSpPr>
        <p:sp>
          <p:nvSpPr>
            <p:cNvPr id="19" name="Freeform 19"/>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8627"/>
              </a:srgbClr>
            </a:solidFill>
          </p:spPr>
          <p:txBody>
            <a:bodyPr/>
            <a:lstStyle/>
            <a:p>
              <a:endParaRPr lang="en-PH"/>
            </a:p>
          </p:txBody>
        </p:sp>
      </p:grpSp>
      <p:sp>
        <p:nvSpPr>
          <p:cNvPr id="20" name="Freeform 20"/>
          <p:cNvSpPr/>
          <p:nvPr/>
        </p:nvSpPr>
        <p:spPr>
          <a:xfrm>
            <a:off x="4608982" y="6297370"/>
            <a:ext cx="1409276" cy="1176105"/>
          </a:xfrm>
          <a:custGeom>
            <a:avLst/>
            <a:gdLst/>
            <a:ahLst/>
            <a:cxnLst/>
            <a:rect l="l" t="t" r="r" b="b"/>
            <a:pathLst>
              <a:path w="1409276" h="1176105">
                <a:moveTo>
                  <a:pt x="0" y="0"/>
                </a:moveTo>
                <a:lnTo>
                  <a:pt x="1409277" y="0"/>
                </a:lnTo>
                <a:lnTo>
                  <a:pt x="1409277" y="1176105"/>
                </a:lnTo>
                <a:lnTo>
                  <a:pt x="0" y="1176105"/>
                </a:lnTo>
                <a:lnTo>
                  <a:pt x="0" y="0"/>
                </a:lnTo>
                <a:close/>
              </a:path>
            </a:pathLst>
          </a:custGeom>
          <a:blipFill>
            <a:blip r:embed="rId4">
              <a:alphaModFix amt="8999"/>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1" name="Group 21"/>
          <p:cNvGrpSpPr/>
          <p:nvPr/>
        </p:nvGrpSpPr>
        <p:grpSpPr>
          <a:xfrm>
            <a:off x="4487109" y="4091785"/>
            <a:ext cx="2467265" cy="1280182"/>
            <a:chOff x="0" y="0"/>
            <a:chExt cx="3688595" cy="1913890"/>
          </a:xfrm>
        </p:grpSpPr>
        <p:sp>
          <p:nvSpPr>
            <p:cNvPr id="22" name="Freeform 22"/>
            <p:cNvSpPr/>
            <p:nvPr/>
          </p:nvSpPr>
          <p:spPr>
            <a:xfrm>
              <a:off x="0" y="0"/>
              <a:ext cx="3688595" cy="1913890"/>
            </a:xfrm>
            <a:custGeom>
              <a:avLst/>
              <a:gdLst/>
              <a:ahLst/>
              <a:cxnLst/>
              <a:rect l="l" t="t" r="r" b="b"/>
              <a:pathLst>
                <a:path w="3688595" h="1913890">
                  <a:moveTo>
                    <a:pt x="0" y="0"/>
                  </a:moveTo>
                  <a:lnTo>
                    <a:pt x="3688595" y="0"/>
                  </a:lnTo>
                  <a:lnTo>
                    <a:pt x="3688595" y="1913890"/>
                  </a:lnTo>
                  <a:lnTo>
                    <a:pt x="0" y="1913890"/>
                  </a:lnTo>
                  <a:close/>
                </a:path>
              </a:pathLst>
            </a:custGeom>
            <a:solidFill>
              <a:srgbClr val="FFDE59"/>
            </a:solidFill>
          </p:spPr>
          <p:txBody>
            <a:bodyPr/>
            <a:lstStyle/>
            <a:p>
              <a:endParaRPr lang="en-PH"/>
            </a:p>
          </p:txBody>
        </p:sp>
      </p:grpSp>
      <p:grpSp>
        <p:nvGrpSpPr>
          <p:cNvPr id="23" name="Group 23"/>
          <p:cNvGrpSpPr/>
          <p:nvPr/>
        </p:nvGrpSpPr>
        <p:grpSpPr>
          <a:xfrm>
            <a:off x="9556177" y="4046357"/>
            <a:ext cx="4204529" cy="590246"/>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25" name="Freeform 25"/>
          <p:cNvSpPr/>
          <p:nvPr/>
        </p:nvSpPr>
        <p:spPr>
          <a:xfrm>
            <a:off x="4667425" y="4141630"/>
            <a:ext cx="702419" cy="702419"/>
          </a:xfrm>
          <a:custGeom>
            <a:avLst/>
            <a:gdLst/>
            <a:ahLst/>
            <a:cxnLst/>
            <a:rect l="l" t="t" r="r" b="b"/>
            <a:pathLst>
              <a:path w="702419" h="702419">
                <a:moveTo>
                  <a:pt x="0" y="0"/>
                </a:moveTo>
                <a:lnTo>
                  <a:pt x="702419" y="0"/>
                </a:lnTo>
                <a:lnTo>
                  <a:pt x="702419" y="702419"/>
                </a:lnTo>
                <a:lnTo>
                  <a:pt x="0" y="702419"/>
                </a:lnTo>
                <a:lnTo>
                  <a:pt x="0" y="0"/>
                </a:lnTo>
                <a:close/>
              </a:path>
            </a:pathLst>
          </a:custGeom>
          <a:blipFill>
            <a:blip r:embed="rId6">
              <a:alphaModFix amt="8999"/>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6" name="Group 26"/>
          <p:cNvGrpSpPr/>
          <p:nvPr/>
        </p:nvGrpSpPr>
        <p:grpSpPr>
          <a:xfrm>
            <a:off x="9556177" y="4770893"/>
            <a:ext cx="4204529" cy="590246"/>
            <a:chOff x="0" y="0"/>
            <a:chExt cx="2652321" cy="372342"/>
          </a:xfrm>
        </p:grpSpPr>
        <p:sp>
          <p:nvSpPr>
            <p:cNvPr id="27" name="Freeform 2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8" name="Group 28"/>
          <p:cNvGrpSpPr/>
          <p:nvPr/>
        </p:nvGrpSpPr>
        <p:grpSpPr>
          <a:xfrm>
            <a:off x="9556177" y="5459825"/>
            <a:ext cx="4204529" cy="590246"/>
            <a:chOff x="0" y="0"/>
            <a:chExt cx="2652321" cy="372342"/>
          </a:xfrm>
        </p:grpSpPr>
        <p:sp>
          <p:nvSpPr>
            <p:cNvPr id="29" name="Freeform 2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30" name="Group 30"/>
          <p:cNvGrpSpPr/>
          <p:nvPr/>
        </p:nvGrpSpPr>
        <p:grpSpPr>
          <a:xfrm>
            <a:off x="9556177" y="6153606"/>
            <a:ext cx="4204529" cy="590246"/>
            <a:chOff x="0" y="0"/>
            <a:chExt cx="2652321" cy="372342"/>
          </a:xfrm>
        </p:grpSpPr>
        <p:sp>
          <p:nvSpPr>
            <p:cNvPr id="31" name="Freeform 3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32" name="Group 32"/>
          <p:cNvGrpSpPr/>
          <p:nvPr/>
        </p:nvGrpSpPr>
        <p:grpSpPr>
          <a:xfrm>
            <a:off x="9556177" y="6875399"/>
            <a:ext cx="4204529" cy="590246"/>
            <a:chOff x="0" y="0"/>
            <a:chExt cx="2652321" cy="372342"/>
          </a:xfrm>
        </p:grpSpPr>
        <p:sp>
          <p:nvSpPr>
            <p:cNvPr id="33" name="Freeform 3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34" name="AutoShape 34"/>
          <p:cNvSpPr/>
          <p:nvPr/>
        </p:nvSpPr>
        <p:spPr>
          <a:xfrm flipV="1">
            <a:off x="8101757" y="4341480"/>
            <a:ext cx="0" cy="430897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5" name="AutoShape 35"/>
          <p:cNvSpPr/>
          <p:nvPr/>
        </p:nvSpPr>
        <p:spPr>
          <a:xfrm flipV="1">
            <a:off x="8345140" y="5685355"/>
            <a:ext cx="0" cy="2965095"/>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6" name="AutoShape 36"/>
          <p:cNvSpPr/>
          <p:nvPr/>
        </p:nvSpPr>
        <p:spPr>
          <a:xfrm flipV="1">
            <a:off x="7135323" y="6449259"/>
            <a:ext cx="0" cy="2156381"/>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7" name="TextBox 37"/>
          <p:cNvSpPr txBox="1"/>
          <p:nvPr/>
        </p:nvSpPr>
        <p:spPr>
          <a:xfrm>
            <a:off x="8583442" y="3327006"/>
            <a:ext cx="935455" cy="353837"/>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SR</a:t>
            </a:r>
          </a:p>
        </p:txBody>
      </p:sp>
      <p:sp>
        <p:nvSpPr>
          <p:cNvPr id="38" name="TextBox 38"/>
          <p:cNvSpPr txBox="1"/>
          <p:nvPr/>
        </p:nvSpPr>
        <p:spPr>
          <a:xfrm>
            <a:off x="8502543" y="5555963"/>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MDR</a:t>
            </a:r>
          </a:p>
        </p:txBody>
      </p:sp>
      <p:sp>
        <p:nvSpPr>
          <p:cNvPr id="39" name="AutoShape 39"/>
          <p:cNvSpPr/>
          <p:nvPr/>
        </p:nvSpPr>
        <p:spPr>
          <a:xfrm flipH="1">
            <a:off x="8053185" y="4341480"/>
            <a:ext cx="514130"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0" name="AutoShape 40"/>
          <p:cNvSpPr/>
          <p:nvPr/>
        </p:nvSpPr>
        <p:spPr>
          <a:xfrm>
            <a:off x="8313839" y="5720244"/>
            <a:ext cx="31180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41" name="AutoShape 41"/>
          <p:cNvSpPr/>
          <p:nvPr/>
        </p:nvSpPr>
        <p:spPr>
          <a:xfrm flipV="1">
            <a:off x="6575417" y="5347208"/>
            <a:ext cx="0" cy="1148756"/>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2" name="AutoShape 42"/>
          <p:cNvSpPr/>
          <p:nvPr/>
        </p:nvSpPr>
        <p:spPr>
          <a:xfrm flipH="1">
            <a:off x="5874777"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3" name="AutoShape 43"/>
          <p:cNvSpPr/>
          <p:nvPr/>
        </p:nvSpPr>
        <p:spPr>
          <a:xfrm flipH="1">
            <a:off x="6399794"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4" name="AutoShape 44"/>
          <p:cNvSpPr/>
          <p:nvPr/>
        </p:nvSpPr>
        <p:spPr>
          <a:xfrm flipH="1">
            <a:off x="13746318" y="5091363"/>
            <a:ext cx="448287" cy="1041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5" name="AutoShape 45"/>
          <p:cNvSpPr/>
          <p:nvPr/>
        </p:nvSpPr>
        <p:spPr>
          <a:xfrm>
            <a:off x="14189733" y="4306715"/>
            <a:ext cx="0" cy="832074"/>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6" name="AutoShape 46"/>
          <p:cNvSpPr/>
          <p:nvPr/>
        </p:nvSpPr>
        <p:spPr>
          <a:xfrm>
            <a:off x="13760556" y="4306740"/>
            <a:ext cx="434858"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7" name="TextBox 47"/>
          <p:cNvSpPr txBox="1"/>
          <p:nvPr/>
        </p:nvSpPr>
        <p:spPr>
          <a:xfrm>
            <a:off x="5017597" y="6828273"/>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ALU</a:t>
            </a:r>
          </a:p>
        </p:txBody>
      </p:sp>
      <p:sp>
        <p:nvSpPr>
          <p:cNvPr id="48" name="TextBox 48"/>
          <p:cNvSpPr txBox="1"/>
          <p:nvPr/>
        </p:nvSpPr>
        <p:spPr>
          <a:xfrm>
            <a:off x="5850322" y="4529819"/>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solidFill>
                <a:latin typeface="Gagalin"/>
                <a:ea typeface="Gagalin"/>
                <a:cs typeface="Gagalin"/>
                <a:sym typeface="Gagalin"/>
              </a:rPr>
              <a:t>CU</a:t>
            </a:r>
          </a:p>
        </p:txBody>
      </p:sp>
      <p:sp>
        <p:nvSpPr>
          <p:cNvPr id="49" name="TextBox 49"/>
          <p:cNvSpPr txBox="1"/>
          <p:nvPr/>
        </p:nvSpPr>
        <p:spPr>
          <a:xfrm>
            <a:off x="8471416" y="4867032"/>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PC</a:t>
            </a:r>
          </a:p>
        </p:txBody>
      </p:sp>
      <p:sp>
        <p:nvSpPr>
          <p:cNvPr id="50" name="TextBox 50"/>
          <p:cNvSpPr txBox="1"/>
          <p:nvPr/>
        </p:nvSpPr>
        <p:spPr>
          <a:xfrm>
            <a:off x="8471416" y="6249745"/>
            <a:ext cx="935455" cy="352446"/>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CIR</a:t>
            </a:r>
          </a:p>
        </p:txBody>
      </p:sp>
      <p:sp>
        <p:nvSpPr>
          <p:cNvPr id="51" name="TextBox 51"/>
          <p:cNvSpPr txBox="1"/>
          <p:nvPr/>
        </p:nvSpPr>
        <p:spPr>
          <a:xfrm>
            <a:off x="8471416" y="6930327"/>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ACC</a:t>
            </a:r>
          </a:p>
        </p:txBody>
      </p:sp>
      <p:grpSp>
        <p:nvGrpSpPr>
          <p:cNvPr id="52" name="Group 52"/>
          <p:cNvGrpSpPr/>
          <p:nvPr/>
        </p:nvGrpSpPr>
        <p:grpSpPr>
          <a:xfrm>
            <a:off x="4340105" y="3215673"/>
            <a:ext cx="4204529" cy="590246"/>
            <a:chOff x="0" y="0"/>
            <a:chExt cx="2652321" cy="372342"/>
          </a:xfrm>
        </p:grpSpPr>
        <p:sp>
          <p:nvSpPr>
            <p:cNvPr id="53" name="Freeform 5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54" name="Group 54"/>
          <p:cNvGrpSpPr/>
          <p:nvPr/>
        </p:nvGrpSpPr>
        <p:grpSpPr>
          <a:xfrm>
            <a:off x="9540959" y="3215673"/>
            <a:ext cx="4204529" cy="590246"/>
            <a:chOff x="0" y="0"/>
            <a:chExt cx="2652321" cy="372342"/>
          </a:xfrm>
        </p:grpSpPr>
        <p:sp>
          <p:nvSpPr>
            <p:cNvPr id="55" name="Freeform 5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56" name="TextBox 56"/>
          <p:cNvSpPr txBox="1"/>
          <p:nvPr/>
        </p:nvSpPr>
        <p:spPr>
          <a:xfrm>
            <a:off x="8564402" y="4302260"/>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MAR</a:t>
            </a:r>
          </a:p>
        </p:txBody>
      </p:sp>
      <p:sp>
        <p:nvSpPr>
          <p:cNvPr id="57" name="TextBox 57"/>
          <p:cNvSpPr txBox="1"/>
          <p:nvPr/>
        </p:nvSpPr>
        <p:spPr>
          <a:xfrm>
            <a:off x="3404650" y="3310065"/>
            <a:ext cx="935455" cy="353837"/>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IR</a:t>
            </a:r>
          </a:p>
        </p:txBody>
      </p:sp>
      <p:sp>
        <p:nvSpPr>
          <p:cNvPr id="58" name="AutoShape 58"/>
          <p:cNvSpPr/>
          <p:nvPr/>
        </p:nvSpPr>
        <p:spPr>
          <a:xfrm flipH="1">
            <a:off x="6949547" y="4349885"/>
            <a:ext cx="110363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59" name="AutoShape 59"/>
          <p:cNvSpPr/>
          <p:nvPr/>
        </p:nvSpPr>
        <p:spPr>
          <a:xfrm flipH="1">
            <a:off x="6858260" y="6495965"/>
            <a:ext cx="1811702" cy="1562"/>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60" name="AutoShape 60"/>
          <p:cNvSpPr/>
          <p:nvPr/>
        </p:nvSpPr>
        <p:spPr>
          <a:xfrm flipH="1">
            <a:off x="13746318" y="6485565"/>
            <a:ext cx="448287" cy="1041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61" name="AutoShape 61"/>
          <p:cNvSpPr/>
          <p:nvPr/>
        </p:nvSpPr>
        <p:spPr>
          <a:xfrm>
            <a:off x="14189733" y="5700917"/>
            <a:ext cx="0" cy="832074"/>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62" name="AutoShape 62"/>
          <p:cNvSpPr/>
          <p:nvPr/>
        </p:nvSpPr>
        <p:spPr>
          <a:xfrm>
            <a:off x="13760556" y="5700943"/>
            <a:ext cx="43485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grpSp>
        <p:nvGrpSpPr>
          <p:cNvPr id="63" name="Group 63"/>
          <p:cNvGrpSpPr/>
          <p:nvPr/>
        </p:nvGrpSpPr>
        <p:grpSpPr>
          <a:xfrm>
            <a:off x="7316298" y="3057199"/>
            <a:ext cx="5314319" cy="3573699"/>
            <a:chOff x="0" y="0"/>
            <a:chExt cx="1231957" cy="828449"/>
          </a:xfrm>
        </p:grpSpPr>
        <p:sp>
          <p:nvSpPr>
            <p:cNvPr id="64" name="Freeform 64"/>
            <p:cNvSpPr/>
            <p:nvPr/>
          </p:nvSpPr>
          <p:spPr>
            <a:xfrm>
              <a:off x="0" y="0"/>
              <a:ext cx="1231957" cy="828449"/>
            </a:xfrm>
            <a:custGeom>
              <a:avLst/>
              <a:gdLst/>
              <a:ahLst/>
              <a:cxnLst/>
              <a:rect l="l" t="t" r="r" b="b"/>
              <a:pathLst>
                <a:path w="1231957" h="828449">
                  <a:moveTo>
                    <a:pt x="74297" y="0"/>
                  </a:moveTo>
                  <a:lnTo>
                    <a:pt x="1157660" y="0"/>
                  </a:lnTo>
                  <a:cubicBezTo>
                    <a:pt x="1198693" y="0"/>
                    <a:pt x="1231957" y="33264"/>
                    <a:pt x="1231957" y="74297"/>
                  </a:cubicBezTo>
                  <a:lnTo>
                    <a:pt x="1231957" y="754152"/>
                  </a:lnTo>
                  <a:cubicBezTo>
                    <a:pt x="1231957" y="773857"/>
                    <a:pt x="1224129" y="792755"/>
                    <a:pt x="1210196" y="806688"/>
                  </a:cubicBezTo>
                  <a:cubicBezTo>
                    <a:pt x="1196263" y="820622"/>
                    <a:pt x="1177365" y="828449"/>
                    <a:pt x="1157660" y="828449"/>
                  </a:cubicBezTo>
                  <a:lnTo>
                    <a:pt x="74297" y="828449"/>
                  </a:lnTo>
                  <a:cubicBezTo>
                    <a:pt x="54592" y="828449"/>
                    <a:pt x="35694" y="820622"/>
                    <a:pt x="21761" y="806688"/>
                  </a:cubicBezTo>
                  <a:cubicBezTo>
                    <a:pt x="7828" y="792755"/>
                    <a:pt x="0" y="773857"/>
                    <a:pt x="0" y="754152"/>
                  </a:cubicBezTo>
                  <a:lnTo>
                    <a:pt x="0" y="74297"/>
                  </a:lnTo>
                  <a:cubicBezTo>
                    <a:pt x="0" y="33264"/>
                    <a:pt x="33264" y="0"/>
                    <a:pt x="74297" y="0"/>
                  </a:cubicBezTo>
                  <a:close/>
                </a:path>
              </a:pathLst>
            </a:custGeom>
            <a:solidFill>
              <a:srgbClr val="642EC7"/>
            </a:solidFill>
          </p:spPr>
          <p:txBody>
            <a:bodyPr/>
            <a:lstStyle/>
            <a:p>
              <a:endParaRPr lang="en-PH"/>
            </a:p>
          </p:txBody>
        </p:sp>
        <p:sp>
          <p:nvSpPr>
            <p:cNvPr id="65" name="TextBox 65"/>
            <p:cNvSpPr txBox="1"/>
            <p:nvPr/>
          </p:nvSpPr>
          <p:spPr>
            <a:xfrm>
              <a:off x="0" y="-28575"/>
              <a:ext cx="1231957" cy="857024"/>
            </a:xfrm>
            <a:prstGeom prst="rect">
              <a:avLst/>
            </a:prstGeom>
          </p:spPr>
          <p:txBody>
            <a:bodyPr lIns="50800" tIns="50800" rIns="50800" bIns="50800" rtlCol="0" anchor="ctr"/>
            <a:lstStyle/>
            <a:p>
              <a:pPr algn="ctr">
                <a:lnSpc>
                  <a:spcPts val="2595"/>
                </a:lnSpc>
              </a:pPr>
              <a:endParaRPr/>
            </a:p>
          </p:txBody>
        </p:sp>
      </p:grpSp>
      <p:sp>
        <p:nvSpPr>
          <p:cNvPr id="66" name="TextBox 66"/>
          <p:cNvSpPr txBox="1"/>
          <p:nvPr/>
        </p:nvSpPr>
        <p:spPr>
          <a:xfrm>
            <a:off x="7546539" y="3219665"/>
            <a:ext cx="4947137" cy="445531"/>
          </a:xfrm>
          <a:prstGeom prst="rect">
            <a:avLst/>
          </a:prstGeom>
        </p:spPr>
        <p:txBody>
          <a:bodyPr lIns="0" tIns="0" rIns="0" bIns="0" rtlCol="0" anchor="t">
            <a:spAutoFit/>
          </a:bodyPr>
          <a:lstStyle/>
          <a:p>
            <a:pPr algn="ctr">
              <a:lnSpc>
                <a:spcPts val="3557"/>
              </a:lnSpc>
            </a:pPr>
            <a:r>
              <a:rPr lang="en-US" sz="2541" b="1" u="sng">
                <a:solidFill>
                  <a:srgbClr val="FFFFFF"/>
                </a:solidFill>
                <a:latin typeface="Now Bold"/>
                <a:ea typeface="Now Bold"/>
                <a:cs typeface="Now Bold"/>
                <a:sym typeface="Now Bold"/>
              </a:rPr>
              <a:t>Control Unit (CU)</a:t>
            </a:r>
          </a:p>
        </p:txBody>
      </p:sp>
      <p:sp>
        <p:nvSpPr>
          <p:cNvPr id="67" name="Freeform 67"/>
          <p:cNvSpPr/>
          <p:nvPr/>
        </p:nvSpPr>
        <p:spPr>
          <a:xfrm>
            <a:off x="7448155" y="3732340"/>
            <a:ext cx="481206" cy="481206"/>
          </a:xfrm>
          <a:custGeom>
            <a:avLst/>
            <a:gdLst/>
            <a:ahLst/>
            <a:cxnLst/>
            <a:rect l="l" t="t" r="r" b="b"/>
            <a:pathLst>
              <a:path w="481206" h="481206">
                <a:moveTo>
                  <a:pt x="0" y="0"/>
                </a:moveTo>
                <a:lnTo>
                  <a:pt x="481205" y="0"/>
                </a:lnTo>
                <a:lnTo>
                  <a:pt x="481205" y="481205"/>
                </a:lnTo>
                <a:lnTo>
                  <a:pt x="0" y="4812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8" name="TextBox 68"/>
          <p:cNvSpPr txBox="1"/>
          <p:nvPr/>
        </p:nvSpPr>
        <p:spPr>
          <a:xfrm>
            <a:off x="8025557" y="3694240"/>
            <a:ext cx="4153369" cy="1433226"/>
          </a:xfrm>
          <a:prstGeom prst="rect">
            <a:avLst/>
          </a:prstGeom>
        </p:spPr>
        <p:txBody>
          <a:bodyPr lIns="0" tIns="0" rIns="0" bIns="0" rtlCol="0" anchor="t">
            <a:spAutoFit/>
          </a:bodyPr>
          <a:lstStyle/>
          <a:p>
            <a:pPr algn="l">
              <a:lnSpc>
                <a:spcPts val="2892"/>
              </a:lnSpc>
            </a:pPr>
            <a:r>
              <a:rPr lang="en-US" sz="2065" b="1">
                <a:solidFill>
                  <a:srgbClr val="FFFFFF"/>
                </a:solidFill>
                <a:latin typeface="Now Bold"/>
                <a:ea typeface="Now Bold"/>
                <a:cs typeface="Now Bold"/>
                <a:sym typeface="Now Bold"/>
              </a:rPr>
              <a:t>Role #1: Manage the data flow within the processor and throughout the entire computer system.</a:t>
            </a:r>
          </a:p>
        </p:txBody>
      </p:sp>
      <p:sp>
        <p:nvSpPr>
          <p:cNvPr id="69" name="Freeform 69"/>
          <p:cNvSpPr/>
          <p:nvPr/>
        </p:nvSpPr>
        <p:spPr>
          <a:xfrm>
            <a:off x="7458627" y="5194141"/>
            <a:ext cx="481206" cy="481206"/>
          </a:xfrm>
          <a:custGeom>
            <a:avLst/>
            <a:gdLst/>
            <a:ahLst/>
            <a:cxnLst/>
            <a:rect l="l" t="t" r="r" b="b"/>
            <a:pathLst>
              <a:path w="481206" h="481206">
                <a:moveTo>
                  <a:pt x="0" y="0"/>
                </a:moveTo>
                <a:lnTo>
                  <a:pt x="481205" y="0"/>
                </a:lnTo>
                <a:lnTo>
                  <a:pt x="481205" y="481206"/>
                </a:lnTo>
                <a:lnTo>
                  <a:pt x="0" y="4812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0" name="TextBox 70"/>
          <p:cNvSpPr txBox="1"/>
          <p:nvPr/>
        </p:nvSpPr>
        <p:spPr>
          <a:xfrm>
            <a:off x="8025557" y="5162667"/>
            <a:ext cx="4153369" cy="1071326"/>
          </a:xfrm>
          <a:prstGeom prst="rect">
            <a:avLst/>
          </a:prstGeom>
        </p:spPr>
        <p:txBody>
          <a:bodyPr lIns="0" tIns="0" rIns="0" bIns="0" rtlCol="0" anchor="t">
            <a:spAutoFit/>
          </a:bodyPr>
          <a:lstStyle/>
          <a:p>
            <a:pPr algn="l">
              <a:lnSpc>
                <a:spcPts val="2892"/>
              </a:lnSpc>
            </a:pPr>
            <a:r>
              <a:rPr lang="en-US" sz="2065" b="1">
                <a:solidFill>
                  <a:srgbClr val="FFFFFF"/>
                </a:solidFill>
                <a:latin typeface="Now Bold"/>
                <a:ea typeface="Now Bold"/>
                <a:cs typeface="Now Bold"/>
                <a:sym typeface="Now Bold"/>
              </a:rPr>
              <a:t>Role #2: Guarantee the accurate execution of instructions.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99627" y="119771"/>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5.2 CPU Architecture</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6389473" y="1636550"/>
            <a:ext cx="5761581" cy="929835"/>
            <a:chOff x="0" y="0"/>
            <a:chExt cx="1335641" cy="215553"/>
          </a:xfrm>
        </p:grpSpPr>
        <p:sp>
          <p:nvSpPr>
            <p:cNvPr id="8" name="Freeform 8"/>
            <p:cNvSpPr/>
            <p:nvPr/>
          </p:nvSpPr>
          <p:spPr>
            <a:xfrm>
              <a:off x="0" y="0"/>
              <a:ext cx="1335641" cy="215553"/>
            </a:xfrm>
            <a:custGeom>
              <a:avLst/>
              <a:gdLst/>
              <a:ahLst/>
              <a:cxnLst/>
              <a:rect l="l" t="t" r="r" b="b"/>
              <a:pathLst>
                <a:path w="1335641" h="215553">
                  <a:moveTo>
                    <a:pt x="68529" y="0"/>
                  </a:moveTo>
                  <a:lnTo>
                    <a:pt x="1267111" y="0"/>
                  </a:lnTo>
                  <a:cubicBezTo>
                    <a:pt x="1304959" y="0"/>
                    <a:pt x="1335641" y="30682"/>
                    <a:pt x="1335641" y="68529"/>
                  </a:cubicBezTo>
                  <a:lnTo>
                    <a:pt x="1335641" y="147024"/>
                  </a:lnTo>
                  <a:cubicBezTo>
                    <a:pt x="1335641" y="184871"/>
                    <a:pt x="1304959" y="215553"/>
                    <a:pt x="1267111" y="215553"/>
                  </a:cubicBezTo>
                  <a:lnTo>
                    <a:pt x="68529" y="215553"/>
                  </a:lnTo>
                  <a:cubicBezTo>
                    <a:pt x="30682" y="215553"/>
                    <a:pt x="0" y="184871"/>
                    <a:pt x="0" y="147024"/>
                  </a:cubicBezTo>
                  <a:lnTo>
                    <a:pt x="0" y="68529"/>
                  </a:lnTo>
                  <a:cubicBezTo>
                    <a:pt x="0" y="30682"/>
                    <a:pt x="30682" y="0"/>
                    <a:pt x="68529" y="0"/>
                  </a:cubicBezTo>
                  <a:close/>
                </a:path>
              </a:pathLst>
            </a:custGeom>
            <a:solidFill>
              <a:srgbClr val="FFDE59"/>
            </a:solidFill>
          </p:spPr>
          <p:txBody>
            <a:bodyPr/>
            <a:lstStyle/>
            <a:p>
              <a:endParaRPr lang="en-PH"/>
            </a:p>
          </p:txBody>
        </p:sp>
        <p:sp>
          <p:nvSpPr>
            <p:cNvPr id="9" name="TextBox 9"/>
            <p:cNvSpPr txBox="1"/>
            <p:nvPr/>
          </p:nvSpPr>
          <p:spPr>
            <a:xfrm>
              <a:off x="0" y="-28575"/>
              <a:ext cx="1335641" cy="244128"/>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6796695" y="1848426"/>
            <a:ext cx="4947137" cy="448933"/>
          </a:xfrm>
          <a:prstGeom prst="rect">
            <a:avLst/>
          </a:prstGeom>
        </p:spPr>
        <p:txBody>
          <a:bodyPr lIns="0" tIns="0" rIns="0" bIns="0" rtlCol="0" anchor="t">
            <a:spAutoFit/>
          </a:bodyPr>
          <a:lstStyle/>
          <a:p>
            <a:pPr algn="ctr">
              <a:lnSpc>
                <a:spcPts val="3558"/>
              </a:lnSpc>
            </a:pPr>
            <a:r>
              <a:rPr lang="en-US" sz="2541" b="1">
                <a:solidFill>
                  <a:srgbClr val="000000"/>
                </a:solidFill>
                <a:latin typeface="Now Bold"/>
                <a:ea typeface="Now Bold"/>
                <a:cs typeface="Now Bold"/>
                <a:sym typeface="Now Bold"/>
              </a:rPr>
              <a:t>Active components</a:t>
            </a:r>
          </a:p>
        </p:txBody>
      </p:sp>
      <p:sp>
        <p:nvSpPr>
          <p:cNvPr id="11" name="TextBox 11"/>
          <p:cNvSpPr txBox="1"/>
          <p:nvPr/>
        </p:nvSpPr>
        <p:spPr>
          <a:xfrm>
            <a:off x="15369751" y="1320133"/>
            <a:ext cx="1442309"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CONTROL BUS</a:t>
            </a:r>
          </a:p>
        </p:txBody>
      </p:sp>
      <p:sp>
        <p:nvSpPr>
          <p:cNvPr id="12" name="TextBox 12"/>
          <p:cNvSpPr txBox="1"/>
          <p:nvPr/>
        </p:nvSpPr>
        <p:spPr>
          <a:xfrm>
            <a:off x="15440190" y="1809353"/>
            <a:ext cx="127966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13" name="TextBox 13"/>
          <p:cNvSpPr txBox="1"/>
          <p:nvPr/>
        </p:nvSpPr>
        <p:spPr>
          <a:xfrm>
            <a:off x="15440190" y="2257851"/>
            <a:ext cx="119834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sp>
        <p:nvSpPr>
          <p:cNvPr id="14" name="AutoShape 14"/>
          <p:cNvSpPr/>
          <p:nvPr/>
        </p:nvSpPr>
        <p:spPr>
          <a:xfrm flipH="1">
            <a:off x="14275572" y="1422671"/>
            <a:ext cx="945794" cy="0"/>
          </a:xfrm>
          <a:prstGeom prst="line">
            <a:avLst/>
          </a:prstGeom>
          <a:ln w="85725" cap="rnd">
            <a:solidFill>
              <a:srgbClr val="38B6FF"/>
            </a:solidFill>
            <a:prstDash val="solid"/>
            <a:headEnd type="none" w="sm" len="sm"/>
            <a:tailEnd type="none" w="sm" len="sm"/>
          </a:ln>
        </p:spPr>
        <p:txBody>
          <a:bodyPr/>
          <a:lstStyle/>
          <a:p>
            <a:endParaRPr lang="en-PH"/>
          </a:p>
        </p:txBody>
      </p:sp>
      <p:sp>
        <p:nvSpPr>
          <p:cNvPr id="15" name="AutoShape 15"/>
          <p:cNvSpPr/>
          <p:nvPr/>
        </p:nvSpPr>
        <p:spPr>
          <a:xfrm flipH="1">
            <a:off x="14275572" y="1913530"/>
            <a:ext cx="945794" cy="0"/>
          </a:xfrm>
          <a:prstGeom prst="line">
            <a:avLst/>
          </a:prstGeom>
          <a:ln w="85725" cap="rnd">
            <a:solidFill>
              <a:srgbClr val="C9E265"/>
            </a:solidFill>
            <a:prstDash val="solid"/>
            <a:headEnd type="none" w="sm" len="sm"/>
            <a:tailEnd type="none" w="sm" len="sm"/>
          </a:ln>
        </p:spPr>
        <p:txBody>
          <a:bodyPr/>
          <a:lstStyle/>
          <a:p>
            <a:endParaRPr lang="en-PH"/>
          </a:p>
        </p:txBody>
      </p:sp>
      <p:sp>
        <p:nvSpPr>
          <p:cNvPr id="16" name="AutoShape 16"/>
          <p:cNvSpPr/>
          <p:nvPr/>
        </p:nvSpPr>
        <p:spPr>
          <a:xfrm flipH="1">
            <a:off x="14275572" y="2374435"/>
            <a:ext cx="945794" cy="0"/>
          </a:xfrm>
          <a:prstGeom prst="line">
            <a:avLst/>
          </a:prstGeom>
          <a:ln w="85725" cap="rnd">
            <a:solidFill>
              <a:srgbClr val="FF5757"/>
            </a:solidFill>
            <a:prstDash val="solid"/>
            <a:headEnd type="none" w="sm" len="sm"/>
            <a:tailEnd type="none" w="sm" len="sm"/>
          </a:ln>
        </p:spPr>
        <p:txBody>
          <a:bodyPr/>
          <a:lstStyle/>
          <a:p>
            <a:endParaRPr lang="en-PH"/>
          </a:p>
        </p:txBody>
      </p:sp>
      <p:sp>
        <p:nvSpPr>
          <p:cNvPr id="17" name="AutoShape 17"/>
          <p:cNvSpPr/>
          <p:nvPr/>
        </p:nvSpPr>
        <p:spPr>
          <a:xfrm flipH="1">
            <a:off x="6767558" y="5053498"/>
            <a:ext cx="1902437"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grpSp>
        <p:nvGrpSpPr>
          <p:cNvPr id="18" name="Group 18"/>
          <p:cNvGrpSpPr/>
          <p:nvPr/>
        </p:nvGrpSpPr>
        <p:grpSpPr>
          <a:xfrm>
            <a:off x="3175628" y="2863008"/>
            <a:ext cx="11936743" cy="5037038"/>
            <a:chOff x="0" y="0"/>
            <a:chExt cx="2966297" cy="1251711"/>
          </a:xfrm>
        </p:grpSpPr>
        <p:sp>
          <p:nvSpPr>
            <p:cNvPr id="19" name="Freeform 19"/>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8627"/>
              </a:srgbClr>
            </a:solidFill>
          </p:spPr>
          <p:txBody>
            <a:bodyPr/>
            <a:lstStyle/>
            <a:p>
              <a:endParaRPr lang="en-PH"/>
            </a:p>
          </p:txBody>
        </p:sp>
      </p:grpSp>
      <p:sp>
        <p:nvSpPr>
          <p:cNvPr id="20" name="Freeform 20"/>
          <p:cNvSpPr/>
          <p:nvPr/>
        </p:nvSpPr>
        <p:spPr>
          <a:xfrm>
            <a:off x="4608982" y="6297370"/>
            <a:ext cx="1409276" cy="1176105"/>
          </a:xfrm>
          <a:custGeom>
            <a:avLst/>
            <a:gdLst/>
            <a:ahLst/>
            <a:cxnLst/>
            <a:rect l="l" t="t" r="r" b="b"/>
            <a:pathLst>
              <a:path w="1409276" h="1176105">
                <a:moveTo>
                  <a:pt x="0" y="0"/>
                </a:moveTo>
                <a:lnTo>
                  <a:pt x="1409277" y="0"/>
                </a:lnTo>
                <a:lnTo>
                  <a:pt x="1409277" y="1176105"/>
                </a:lnTo>
                <a:lnTo>
                  <a:pt x="0" y="1176105"/>
                </a:lnTo>
                <a:lnTo>
                  <a:pt x="0" y="0"/>
                </a:lnTo>
                <a:close/>
              </a:path>
            </a:pathLst>
          </a:custGeom>
          <a:blipFill>
            <a:blip r:embed="rId4">
              <a:alphaModFix amt="8999"/>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1" name="Group 21"/>
          <p:cNvGrpSpPr/>
          <p:nvPr/>
        </p:nvGrpSpPr>
        <p:grpSpPr>
          <a:xfrm>
            <a:off x="4487109" y="4091785"/>
            <a:ext cx="2467265" cy="1280182"/>
            <a:chOff x="0" y="0"/>
            <a:chExt cx="3688595" cy="1913890"/>
          </a:xfrm>
        </p:grpSpPr>
        <p:sp>
          <p:nvSpPr>
            <p:cNvPr id="22" name="Freeform 22"/>
            <p:cNvSpPr/>
            <p:nvPr/>
          </p:nvSpPr>
          <p:spPr>
            <a:xfrm>
              <a:off x="0" y="0"/>
              <a:ext cx="3688595" cy="1913890"/>
            </a:xfrm>
            <a:custGeom>
              <a:avLst/>
              <a:gdLst/>
              <a:ahLst/>
              <a:cxnLst/>
              <a:rect l="l" t="t" r="r" b="b"/>
              <a:pathLst>
                <a:path w="3688595" h="1913890">
                  <a:moveTo>
                    <a:pt x="0" y="0"/>
                  </a:moveTo>
                  <a:lnTo>
                    <a:pt x="3688595" y="0"/>
                  </a:lnTo>
                  <a:lnTo>
                    <a:pt x="3688595" y="1913890"/>
                  </a:lnTo>
                  <a:lnTo>
                    <a:pt x="0" y="1913890"/>
                  </a:lnTo>
                  <a:close/>
                </a:path>
              </a:pathLst>
            </a:custGeom>
            <a:solidFill>
              <a:srgbClr val="FFDE59">
                <a:alpha val="8627"/>
              </a:srgbClr>
            </a:solidFill>
          </p:spPr>
          <p:txBody>
            <a:bodyPr/>
            <a:lstStyle/>
            <a:p>
              <a:endParaRPr lang="en-PH"/>
            </a:p>
          </p:txBody>
        </p:sp>
      </p:grpSp>
      <p:grpSp>
        <p:nvGrpSpPr>
          <p:cNvPr id="23" name="Group 23"/>
          <p:cNvGrpSpPr/>
          <p:nvPr/>
        </p:nvGrpSpPr>
        <p:grpSpPr>
          <a:xfrm>
            <a:off x="9556177" y="4046357"/>
            <a:ext cx="4204529" cy="590246"/>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25" name="Freeform 25"/>
          <p:cNvSpPr/>
          <p:nvPr/>
        </p:nvSpPr>
        <p:spPr>
          <a:xfrm>
            <a:off x="4667425" y="4141630"/>
            <a:ext cx="702419" cy="702419"/>
          </a:xfrm>
          <a:custGeom>
            <a:avLst/>
            <a:gdLst/>
            <a:ahLst/>
            <a:cxnLst/>
            <a:rect l="l" t="t" r="r" b="b"/>
            <a:pathLst>
              <a:path w="702419" h="702419">
                <a:moveTo>
                  <a:pt x="0" y="0"/>
                </a:moveTo>
                <a:lnTo>
                  <a:pt x="702419" y="0"/>
                </a:lnTo>
                <a:lnTo>
                  <a:pt x="702419" y="702419"/>
                </a:lnTo>
                <a:lnTo>
                  <a:pt x="0" y="7024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6" name="Group 26"/>
          <p:cNvGrpSpPr/>
          <p:nvPr/>
        </p:nvGrpSpPr>
        <p:grpSpPr>
          <a:xfrm>
            <a:off x="9556177" y="4770893"/>
            <a:ext cx="4204529" cy="590246"/>
            <a:chOff x="0" y="0"/>
            <a:chExt cx="2652321" cy="372342"/>
          </a:xfrm>
        </p:grpSpPr>
        <p:sp>
          <p:nvSpPr>
            <p:cNvPr id="27" name="Freeform 2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8" name="Group 28"/>
          <p:cNvGrpSpPr/>
          <p:nvPr/>
        </p:nvGrpSpPr>
        <p:grpSpPr>
          <a:xfrm>
            <a:off x="9556177" y="5459825"/>
            <a:ext cx="4204529" cy="590246"/>
            <a:chOff x="0" y="0"/>
            <a:chExt cx="2652321" cy="372342"/>
          </a:xfrm>
        </p:grpSpPr>
        <p:sp>
          <p:nvSpPr>
            <p:cNvPr id="29" name="Freeform 2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30" name="Group 30"/>
          <p:cNvGrpSpPr/>
          <p:nvPr/>
        </p:nvGrpSpPr>
        <p:grpSpPr>
          <a:xfrm>
            <a:off x="9556177" y="6153606"/>
            <a:ext cx="4204529" cy="590246"/>
            <a:chOff x="0" y="0"/>
            <a:chExt cx="2652321" cy="372342"/>
          </a:xfrm>
        </p:grpSpPr>
        <p:sp>
          <p:nvSpPr>
            <p:cNvPr id="31" name="Freeform 3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32" name="Group 32"/>
          <p:cNvGrpSpPr/>
          <p:nvPr/>
        </p:nvGrpSpPr>
        <p:grpSpPr>
          <a:xfrm>
            <a:off x="9556177" y="6875399"/>
            <a:ext cx="4204529" cy="590246"/>
            <a:chOff x="0" y="0"/>
            <a:chExt cx="2652321" cy="372342"/>
          </a:xfrm>
        </p:grpSpPr>
        <p:sp>
          <p:nvSpPr>
            <p:cNvPr id="33" name="Freeform 3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34" name="AutoShape 34"/>
          <p:cNvSpPr/>
          <p:nvPr/>
        </p:nvSpPr>
        <p:spPr>
          <a:xfrm flipV="1">
            <a:off x="8101757" y="4341480"/>
            <a:ext cx="0" cy="430897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5" name="AutoShape 35"/>
          <p:cNvSpPr/>
          <p:nvPr/>
        </p:nvSpPr>
        <p:spPr>
          <a:xfrm flipV="1">
            <a:off x="8345140" y="5685355"/>
            <a:ext cx="0" cy="2965095"/>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6" name="AutoShape 36"/>
          <p:cNvSpPr/>
          <p:nvPr/>
        </p:nvSpPr>
        <p:spPr>
          <a:xfrm flipV="1">
            <a:off x="7135323" y="6449259"/>
            <a:ext cx="0" cy="2156381"/>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7" name="TextBox 37"/>
          <p:cNvSpPr txBox="1"/>
          <p:nvPr/>
        </p:nvSpPr>
        <p:spPr>
          <a:xfrm>
            <a:off x="8583442" y="3327006"/>
            <a:ext cx="935455" cy="353837"/>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SR</a:t>
            </a:r>
          </a:p>
        </p:txBody>
      </p:sp>
      <p:sp>
        <p:nvSpPr>
          <p:cNvPr id="38" name="TextBox 38"/>
          <p:cNvSpPr txBox="1"/>
          <p:nvPr/>
        </p:nvSpPr>
        <p:spPr>
          <a:xfrm>
            <a:off x="8502543" y="5555963"/>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MDR</a:t>
            </a:r>
          </a:p>
        </p:txBody>
      </p:sp>
      <p:sp>
        <p:nvSpPr>
          <p:cNvPr id="39" name="AutoShape 39"/>
          <p:cNvSpPr/>
          <p:nvPr/>
        </p:nvSpPr>
        <p:spPr>
          <a:xfrm flipH="1">
            <a:off x="8053185" y="4341480"/>
            <a:ext cx="514130"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0" name="AutoShape 40"/>
          <p:cNvSpPr/>
          <p:nvPr/>
        </p:nvSpPr>
        <p:spPr>
          <a:xfrm>
            <a:off x="8313839" y="5720244"/>
            <a:ext cx="31180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41" name="AutoShape 41"/>
          <p:cNvSpPr/>
          <p:nvPr/>
        </p:nvSpPr>
        <p:spPr>
          <a:xfrm flipV="1">
            <a:off x="6575417" y="5347208"/>
            <a:ext cx="0" cy="1148756"/>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2" name="AutoShape 42"/>
          <p:cNvSpPr/>
          <p:nvPr/>
        </p:nvSpPr>
        <p:spPr>
          <a:xfrm flipH="1">
            <a:off x="5874777"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3" name="AutoShape 43"/>
          <p:cNvSpPr/>
          <p:nvPr/>
        </p:nvSpPr>
        <p:spPr>
          <a:xfrm flipH="1">
            <a:off x="6399794"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4" name="AutoShape 44"/>
          <p:cNvSpPr/>
          <p:nvPr/>
        </p:nvSpPr>
        <p:spPr>
          <a:xfrm flipH="1">
            <a:off x="13746318" y="5091363"/>
            <a:ext cx="448287" cy="1041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5" name="AutoShape 45"/>
          <p:cNvSpPr/>
          <p:nvPr/>
        </p:nvSpPr>
        <p:spPr>
          <a:xfrm>
            <a:off x="14189733" y="4306715"/>
            <a:ext cx="0" cy="832074"/>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6" name="AutoShape 46"/>
          <p:cNvSpPr/>
          <p:nvPr/>
        </p:nvSpPr>
        <p:spPr>
          <a:xfrm>
            <a:off x="13760556" y="4306740"/>
            <a:ext cx="434858"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7" name="TextBox 47"/>
          <p:cNvSpPr txBox="1"/>
          <p:nvPr/>
        </p:nvSpPr>
        <p:spPr>
          <a:xfrm>
            <a:off x="5017597" y="6828273"/>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ALU</a:t>
            </a:r>
          </a:p>
        </p:txBody>
      </p:sp>
      <p:sp>
        <p:nvSpPr>
          <p:cNvPr id="48" name="TextBox 48"/>
          <p:cNvSpPr txBox="1"/>
          <p:nvPr/>
        </p:nvSpPr>
        <p:spPr>
          <a:xfrm>
            <a:off x="5650494" y="4491944"/>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CU</a:t>
            </a:r>
          </a:p>
        </p:txBody>
      </p:sp>
      <p:sp>
        <p:nvSpPr>
          <p:cNvPr id="49" name="TextBox 49"/>
          <p:cNvSpPr txBox="1"/>
          <p:nvPr/>
        </p:nvSpPr>
        <p:spPr>
          <a:xfrm>
            <a:off x="8471416" y="4867032"/>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PC</a:t>
            </a:r>
          </a:p>
        </p:txBody>
      </p:sp>
      <p:sp>
        <p:nvSpPr>
          <p:cNvPr id="50" name="TextBox 50"/>
          <p:cNvSpPr txBox="1"/>
          <p:nvPr/>
        </p:nvSpPr>
        <p:spPr>
          <a:xfrm>
            <a:off x="8471416" y="6249745"/>
            <a:ext cx="935455" cy="352446"/>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CIR</a:t>
            </a:r>
          </a:p>
        </p:txBody>
      </p:sp>
      <p:sp>
        <p:nvSpPr>
          <p:cNvPr id="51" name="TextBox 51"/>
          <p:cNvSpPr txBox="1"/>
          <p:nvPr/>
        </p:nvSpPr>
        <p:spPr>
          <a:xfrm>
            <a:off x="8471416" y="6930327"/>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ACC</a:t>
            </a:r>
          </a:p>
        </p:txBody>
      </p:sp>
      <p:grpSp>
        <p:nvGrpSpPr>
          <p:cNvPr id="52" name="Group 52"/>
          <p:cNvGrpSpPr/>
          <p:nvPr/>
        </p:nvGrpSpPr>
        <p:grpSpPr>
          <a:xfrm>
            <a:off x="4340105" y="3215673"/>
            <a:ext cx="4204529" cy="590246"/>
            <a:chOff x="0" y="0"/>
            <a:chExt cx="2652321" cy="372342"/>
          </a:xfrm>
        </p:grpSpPr>
        <p:sp>
          <p:nvSpPr>
            <p:cNvPr id="53" name="Freeform 5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54" name="Group 54"/>
          <p:cNvGrpSpPr/>
          <p:nvPr/>
        </p:nvGrpSpPr>
        <p:grpSpPr>
          <a:xfrm>
            <a:off x="9540959" y="3215673"/>
            <a:ext cx="4204529" cy="590246"/>
            <a:chOff x="0" y="0"/>
            <a:chExt cx="2652321" cy="372342"/>
          </a:xfrm>
        </p:grpSpPr>
        <p:sp>
          <p:nvSpPr>
            <p:cNvPr id="55" name="Freeform 5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56" name="TextBox 56"/>
          <p:cNvSpPr txBox="1"/>
          <p:nvPr/>
        </p:nvSpPr>
        <p:spPr>
          <a:xfrm>
            <a:off x="8564402" y="4302260"/>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MAR</a:t>
            </a:r>
          </a:p>
        </p:txBody>
      </p:sp>
      <p:sp>
        <p:nvSpPr>
          <p:cNvPr id="57" name="TextBox 57"/>
          <p:cNvSpPr txBox="1"/>
          <p:nvPr/>
        </p:nvSpPr>
        <p:spPr>
          <a:xfrm>
            <a:off x="3404650" y="3310065"/>
            <a:ext cx="935455" cy="353837"/>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IR</a:t>
            </a:r>
          </a:p>
        </p:txBody>
      </p:sp>
      <p:sp>
        <p:nvSpPr>
          <p:cNvPr id="58" name="AutoShape 58"/>
          <p:cNvSpPr/>
          <p:nvPr/>
        </p:nvSpPr>
        <p:spPr>
          <a:xfrm flipH="1">
            <a:off x="6949547" y="4349885"/>
            <a:ext cx="110363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59" name="AutoShape 59"/>
          <p:cNvSpPr/>
          <p:nvPr/>
        </p:nvSpPr>
        <p:spPr>
          <a:xfrm flipH="1">
            <a:off x="6858260" y="6495965"/>
            <a:ext cx="1811702" cy="1562"/>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60" name="AutoShape 60"/>
          <p:cNvSpPr/>
          <p:nvPr/>
        </p:nvSpPr>
        <p:spPr>
          <a:xfrm flipH="1">
            <a:off x="13746318" y="6485565"/>
            <a:ext cx="448287" cy="1041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61" name="AutoShape 61"/>
          <p:cNvSpPr/>
          <p:nvPr/>
        </p:nvSpPr>
        <p:spPr>
          <a:xfrm>
            <a:off x="14189733" y="5700917"/>
            <a:ext cx="0" cy="832074"/>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62" name="AutoShape 62"/>
          <p:cNvSpPr/>
          <p:nvPr/>
        </p:nvSpPr>
        <p:spPr>
          <a:xfrm>
            <a:off x="13478248" y="5716848"/>
            <a:ext cx="43485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grpSp>
        <p:nvGrpSpPr>
          <p:cNvPr id="63" name="Group 63"/>
          <p:cNvGrpSpPr/>
          <p:nvPr/>
        </p:nvGrpSpPr>
        <p:grpSpPr>
          <a:xfrm>
            <a:off x="7316298" y="3057199"/>
            <a:ext cx="6444408" cy="4592230"/>
            <a:chOff x="0" y="0"/>
            <a:chExt cx="1493933" cy="1064564"/>
          </a:xfrm>
        </p:grpSpPr>
        <p:sp>
          <p:nvSpPr>
            <p:cNvPr id="64" name="Freeform 64"/>
            <p:cNvSpPr/>
            <p:nvPr/>
          </p:nvSpPr>
          <p:spPr>
            <a:xfrm>
              <a:off x="0" y="0"/>
              <a:ext cx="1493933" cy="1064564"/>
            </a:xfrm>
            <a:custGeom>
              <a:avLst/>
              <a:gdLst/>
              <a:ahLst/>
              <a:cxnLst/>
              <a:rect l="l" t="t" r="r" b="b"/>
              <a:pathLst>
                <a:path w="1493933" h="1064564">
                  <a:moveTo>
                    <a:pt x="61268" y="0"/>
                  </a:moveTo>
                  <a:lnTo>
                    <a:pt x="1432664" y="0"/>
                  </a:lnTo>
                  <a:cubicBezTo>
                    <a:pt x="1448914" y="0"/>
                    <a:pt x="1464497" y="6455"/>
                    <a:pt x="1475988" y="17945"/>
                  </a:cubicBezTo>
                  <a:cubicBezTo>
                    <a:pt x="1487478" y="29435"/>
                    <a:pt x="1493933" y="45019"/>
                    <a:pt x="1493933" y="61268"/>
                  </a:cubicBezTo>
                  <a:lnTo>
                    <a:pt x="1493933" y="1003295"/>
                  </a:lnTo>
                  <a:cubicBezTo>
                    <a:pt x="1493933" y="1019545"/>
                    <a:pt x="1487478" y="1035128"/>
                    <a:pt x="1475988" y="1046619"/>
                  </a:cubicBezTo>
                  <a:cubicBezTo>
                    <a:pt x="1464497" y="1058109"/>
                    <a:pt x="1448914" y="1064564"/>
                    <a:pt x="1432664" y="1064564"/>
                  </a:cubicBezTo>
                  <a:lnTo>
                    <a:pt x="61268" y="1064564"/>
                  </a:lnTo>
                  <a:cubicBezTo>
                    <a:pt x="45019" y="1064564"/>
                    <a:pt x="29435" y="1058109"/>
                    <a:pt x="17945" y="1046619"/>
                  </a:cubicBezTo>
                  <a:cubicBezTo>
                    <a:pt x="6455" y="1035128"/>
                    <a:pt x="0" y="1019545"/>
                    <a:pt x="0" y="1003295"/>
                  </a:cubicBezTo>
                  <a:lnTo>
                    <a:pt x="0" y="61268"/>
                  </a:lnTo>
                  <a:cubicBezTo>
                    <a:pt x="0" y="45019"/>
                    <a:pt x="6455" y="29435"/>
                    <a:pt x="17945" y="17945"/>
                  </a:cubicBezTo>
                  <a:cubicBezTo>
                    <a:pt x="29435" y="6455"/>
                    <a:pt x="45019" y="0"/>
                    <a:pt x="61268" y="0"/>
                  </a:cubicBezTo>
                  <a:close/>
                </a:path>
              </a:pathLst>
            </a:custGeom>
            <a:solidFill>
              <a:srgbClr val="642EC7"/>
            </a:solidFill>
          </p:spPr>
          <p:txBody>
            <a:bodyPr/>
            <a:lstStyle/>
            <a:p>
              <a:endParaRPr lang="en-PH"/>
            </a:p>
          </p:txBody>
        </p:sp>
        <p:sp>
          <p:nvSpPr>
            <p:cNvPr id="65" name="TextBox 65"/>
            <p:cNvSpPr txBox="1"/>
            <p:nvPr/>
          </p:nvSpPr>
          <p:spPr>
            <a:xfrm>
              <a:off x="0" y="-28575"/>
              <a:ext cx="1493933" cy="1093139"/>
            </a:xfrm>
            <a:prstGeom prst="rect">
              <a:avLst/>
            </a:prstGeom>
          </p:spPr>
          <p:txBody>
            <a:bodyPr lIns="50800" tIns="50800" rIns="50800" bIns="50800" rtlCol="0" anchor="ctr"/>
            <a:lstStyle/>
            <a:p>
              <a:pPr algn="ctr">
                <a:lnSpc>
                  <a:spcPts val="2595"/>
                </a:lnSpc>
              </a:pPr>
              <a:endParaRPr/>
            </a:p>
          </p:txBody>
        </p:sp>
      </p:grpSp>
      <p:sp>
        <p:nvSpPr>
          <p:cNvPr id="66" name="TextBox 66"/>
          <p:cNvSpPr txBox="1"/>
          <p:nvPr/>
        </p:nvSpPr>
        <p:spPr>
          <a:xfrm>
            <a:off x="8203675" y="3115486"/>
            <a:ext cx="4523211" cy="412250"/>
          </a:xfrm>
          <a:prstGeom prst="rect">
            <a:avLst/>
          </a:prstGeom>
        </p:spPr>
        <p:txBody>
          <a:bodyPr lIns="0" tIns="0" rIns="0" bIns="0" rtlCol="0" anchor="t">
            <a:spAutoFit/>
          </a:bodyPr>
          <a:lstStyle/>
          <a:p>
            <a:pPr algn="ctr">
              <a:lnSpc>
                <a:spcPts val="3253"/>
              </a:lnSpc>
            </a:pPr>
            <a:r>
              <a:rPr lang="en-US" sz="2323" b="1" u="sng">
                <a:solidFill>
                  <a:srgbClr val="FFFFFF"/>
                </a:solidFill>
                <a:latin typeface="Now Bold"/>
                <a:ea typeface="Now Bold"/>
                <a:cs typeface="Now Bold"/>
                <a:sym typeface="Now Bold"/>
              </a:rPr>
              <a:t>Clock within the Control Unit </a:t>
            </a:r>
          </a:p>
        </p:txBody>
      </p:sp>
      <p:grpSp>
        <p:nvGrpSpPr>
          <p:cNvPr id="67" name="Group 67"/>
          <p:cNvGrpSpPr/>
          <p:nvPr/>
        </p:nvGrpSpPr>
        <p:grpSpPr>
          <a:xfrm>
            <a:off x="7531196" y="4501244"/>
            <a:ext cx="2934084" cy="3005849"/>
            <a:chOff x="0" y="0"/>
            <a:chExt cx="680175" cy="696811"/>
          </a:xfrm>
        </p:grpSpPr>
        <p:sp>
          <p:nvSpPr>
            <p:cNvPr id="68" name="Freeform 68"/>
            <p:cNvSpPr/>
            <p:nvPr/>
          </p:nvSpPr>
          <p:spPr>
            <a:xfrm>
              <a:off x="0" y="0"/>
              <a:ext cx="680175" cy="696811"/>
            </a:xfrm>
            <a:custGeom>
              <a:avLst/>
              <a:gdLst/>
              <a:ahLst/>
              <a:cxnLst/>
              <a:rect l="l" t="t" r="r" b="b"/>
              <a:pathLst>
                <a:path w="680175" h="696811">
                  <a:moveTo>
                    <a:pt x="134569" y="0"/>
                  </a:moveTo>
                  <a:lnTo>
                    <a:pt x="545605" y="0"/>
                  </a:lnTo>
                  <a:cubicBezTo>
                    <a:pt x="581295" y="0"/>
                    <a:pt x="615524" y="14178"/>
                    <a:pt x="640760" y="39414"/>
                  </a:cubicBezTo>
                  <a:cubicBezTo>
                    <a:pt x="665997" y="64651"/>
                    <a:pt x="680175" y="98879"/>
                    <a:pt x="680175" y="134569"/>
                  </a:cubicBezTo>
                  <a:lnTo>
                    <a:pt x="680175" y="562242"/>
                  </a:lnTo>
                  <a:cubicBezTo>
                    <a:pt x="680175" y="597932"/>
                    <a:pt x="665997" y="632160"/>
                    <a:pt x="640760" y="657397"/>
                  </a:cubicBezTo>
                  <a:cubicBezTo>
                    <a:pt x="615524" y="682633"/>
                    <a:pt x="581295" y="696811"/>
                    <a:pt x="545605" y="696811"/>
                  </a:cubicBezTo>
                  <a:lnTo>
                    <a:pt x="134569" y="696811"/>
                  </a:lnTo>
                  <a:cubicBezTo>
                    <a:pt x="98879" y="696811"/>
                    <a:pt x="64651" y="682633"/>
                    <a:pt x="39414" y="657397"/>
                  </a:cubicBezTo>
                  <a:cubicBezTo>
                    <a:pt x="14178" y="632160"/>
                    <a:pt x="0" y="597932"/>
                    <a:pt x="0" y="562242"/>
                  </a:cubicBezTo>
                  <a:lnTo>
                    <a:pt x="0" y="134569"/>
                  </a:lnTo>
                  <a:cubicBezTo>
                    <a:pt x="0" y="98879"/>
                    <a:pt x="14178" y="64651"/>
                    <a:pt x="39414" y="39414"/>
                  </a:cubicBezTo>
                  <a:cubicBezTo>
                    <a:pt x="64651" y="14178"/>
                    <a:pt x="98879" y="0"/>
                    <a:pt x="134569" y="0"/>
                  </a:cubicBezTo>
                  <a:close/>
                </a:path>
              </a:pathLst>
            </a:custGeom>
            <a:solidFill>
              <a:srgbClr val="F4F3F3"/>
            </a:solidFill>
          </p:spPr>
          <p:txBody>
            <a:bodyPr/>
            <a:lstStyle/>
            <a:p>
              <a:endParaRPr lang="en-PH"/>
            </a:p>
          </p:txBody>
        </p:sp>
        <p:sp>
          <p:nvSpPr>
            <p:cNvPr id="69" name="TextBox 69"/>
            <p:cNvSpPr txBox="1"/>
            <p:nvPr/>
          </p:nvSpPr>
          <p:spPr>
            <a:xfrm>
              <a:off x="0" y="-28575"/>
              <a:ext cx="680175" cy="725386"/>
            </a:xfrm>
            <a:prstGeom prst="rect">
              <a:avLst/>
            </a:prstGeom>
          </p:spPr>
          <p:txBody>
            <a:bodyPr lIns="50800" tIns="50800" rIns="50800" bIns="50800" rtlCol="0" anchor="ctr"/>
            <a:lstStyle/>
            <a:p>
              <a:pPr algn="ctr">
                <a:lnSpc>
                  <a:spcPts val="2595"/>
                </a:lnSpc>
              </a:pPr>
              <a:endParaRPr/>
            </a:p>
          </p:txBody>
        </p:sp>
      </p:grpSp>
      <p:sp>
        <p:nvSpPr>
          <p:cNvPr id="70" name="TextBox 70"/>
          <p:cNvSpPr txBox="1"/>
          <p:nvPr/>
        </p:nvSpPr>
        <p:spPr>
          <a:xfrm>
            <a:off x="7919622" y="4684652"/>
            <a:ext cx="2039043" cy="347525"/>
          </a:xfrm>
          <a:prstGeom prst="rect">
            <a:avLst/>
          </a:prstGeom>
        </p:spPr>
        <p:txBody>
          <a:bodyPr lIns="0" tIns="0" rIns="0" bIns="0" rtlCol="0" anchor="t">
            <a:spAutoFit/>
          </a:bodyPr>
          <a:lstStyle/>
          <a:p>
            <a:pPr algn="ctr">
              <a:lnSpc>
                <a:spcPts val="2892"/>
              </a:lnSpc>
            </a:pPr>
            <a:r>
              <a:rPr lang="en-US" sz="2065" b="1">
                <a:solidFill>
                  <a:srgbClr val="000000"/>
                </a:solidFill>
                <a:latin typeface="Now Bold"/>
                <a:ea typeface="Now Bold"/>
                <a:cs typeface="Now Bold"/>
                <a:sym typeface="Now Bold"/>
              </a:rPr>
              <a:t>Internal Clock</a:t>
            </a:r>
          </a:p>
        </p:txBody>
      </p:sp>
      <p:grpSp>
        <p:nvGrpSpPr>
          <p:cNvPr id="71" name="Group 71"/>
          <p:cNvGrpSpPr/>
          <p:nvPr/>
        </p:nvGrpSpPr>
        <p:grpSpPr>
          <a:xfrm>
            <a:off x="10611724" y="4492839"/>
            <a:ext cx="2934084" cy="3014254"/>
            <a:chOff x="0" y="0"/>
            <a:chExt cx="680175" cy="698760"/>
          </a:xfrm>
        </p:grpSpPr>
        <p:sp>
          <p:nvSpPr>
            <p:cNvPr id="72" name="Freeform 72"/>
            <p:cNvSpPr/>
            <p:nvPr/>
          </p:nvSpPr>
          <p:spPr>
            <a:xfrm>
              <a:off x="0" y="0"/>
              <a:ext cx="680175" cy="698760"/>
            </a:xfrm>
            <a:custGeom>
              <a:avLst/>
              <a:gdLst/>
              <a:ahLst/>
              <a:cxnLst/>
              <a:rect l="l" t="t" r="r" b="b"/>
              <a:pathLst>
                <a:path w="680175" h="698760">
                  <a:moveTo>
                    <a:pt x="134569" y="0"/>
                  </a:moveTo>
                  <a:lnTo>
                    <a:pt x="545605" y="0"/>
                  </a:lnTo>
                  <a:cubicBezTo>
                    <a:pt x="581295" y="0"/>
                    <a:pt x="615524" y="14178"/>
                    <a:pt x="640760" y="39414"/>
                  </a:cubicBezTo>
                  <a:cubicBezTo>
                    <a:pt x="665997" y="64651"/>
                    <a:pt x="680175" y="98879"/>
                    <a:pt x="680175" y="134569"/>
                  </a:cubicBezTo>
                  <a:lnTo>
                    <a:pt x="680175" y="564190"/>
                  </a:lnTo>
                  <a:cubicBezTo>
                    <a:pt x="680175" y="599880"/>
                    <a:pt x="665997" y="634109"/>
                    <a:pt x="640760" y="659345"/>
                  </a:cubicBezTo>
                  <a:cubicBezTo>
                    <a:pt x="615524" y="684582"/>
                    <a:pt x="581295" y="698760"/>
                    <a:pt x="545605" y="698760"/>
                  </a:cubicBezTo>
                  <a:lnTo>
                    <a:pt x="134569" y="698760"/>
                  </a:lnTo>
                  <a:cubicBezTo>
                    <a:pt x="98879" y="698760"/>
                    <a:pt x="64651" y="684582"/>
                    <a:pt x="39414" y="659345"/>
                  </a:cubicBezTo>
                  <a:cubicBezTo>
                    <a:pt x="14178" y="634109"/>
                    <a:pt x="0" y="599880"/>
                    <a:pt x="0" y="564190"/>
                  </a:cubicBezTo>
                  <a:lnTo>
                    <a:pt x="0" y="134569"/>
                  </a:lnTo>
                  <a:cubicBezTo>
                    <a:pt x="0" y="98879"/>
                    <a:pt x="14178" y="64651"/>
                    <a:pt x="39414" y="39414"/>
                  </a:cubicBezTo>
                  <a:cubicBezTo>
                    <a:pt x="64651" y="14178"/>
                    <a:pt x="98879" y="0"/>
                    <a:pt x="134569" y="0"/>
                  </a:cubicBezTo>
                  <a:close/>
                </a:path>
              </a:pathLst>
            </a:custGeom>
            <a:solidFill>
              <a:srgbClr val="F4F3F3"/>
            </a:solidFill>
          </p:spPr>
          <p:txBody>
            <a:bodyPr/>
            <a:lstStyle/>
            <a:p>
              <a:endParaRPr lang="en-PH"/>
            </a:p>
          </p:txBody>
        </p:sp>
        <p:sp>
          <p:nvSpPr>
            <p:cNvPr id="73" name="TextBox 73"/>
            <p:cNvSpPr txBox="1"/>
            <p:nvPr/>
          </p:nvSpPr>
          <p:spPr>
            <a:xfrm>
              <a:off x="0" y="-28575"/>
              <a:ext cx="680175" cy="727335"/>
            </a:xfrm>
            <a:prstGeom prst="rect">
              <a:avLst/>
            </a:prstGeom>
          </p:spPr>
          <p:txBody>
            <a:bodyPr lIns="50800" tIns="50800" rIns="50800" bIns="50800" rtlCol="0" anchor="ctr"/>
            <a:lstStyle/>
            <a:p>
              <a:pPr algn="ctr">
                <a:lnSpc>
                  <a:spcPts val="2595"/>
                </a:lnSpc>
              </a:pPr>
              <a:endParaRPr/>
            </a:p>
          </p:txBody>
        </p:sp>
      </p:grpSp>
      <p:sp>
        <p:nvSpPr>
          <p:cNvPr id="74" name="TextBox 74"/>
          <p:cNvSpPr txBox="1"/>
          <p:nvPr/>
        </p:nvSpPr>
        <p:spPr>
          <a:xfrm>
            <a:off x="11035627" y="4641188"/>
            <a:ext cx="2039043" cy="347525"/>
          </a:xfrm>
          <a:prstGeom prst="rect">
            <a:avLst/>
          </a:prstGeom>
        </p:spPr>
        <p:txBody>
          <a:bodyPr lIns="0" tIns="0" rIns="0" bIns="0" rtlCol="0" anchor="t">
            <a:spAutoFit/>
          </a:bodyPr>
          <a:lstStyle/>
          <a:p>
            <a:pPr algn="ctr">
              <a:lnSpc>
                <a:spcPts val="2892"/>
              </a:lnSpc>
            </a:pPr>
            <a:r>
              <a:rPr lang="en-US" sz="2065" b="1">
                <a:solidFill>
                  <a:srgbClr val="000000"/>
                </a:solidFill>
                <a:latin typeface="Now Bold"/>
                <a:ea typeface="Now Bold"/>
                <a:cs typeface="Now Bold"/>
                <a:sym typeface="Now Bold"/>
              </a:rPr>
              <a:t>System Clock</a:t>
            </a:r>
          </a:p>
        </p:txBody>
      </p:sp>
      <p:sp>
        <p:nvSpPr>
          <p:cNvPr id="75" name="TextBox 75"/>
          <p:cNvSpPr txBox="1"/>
          <p:nvPr/>
        </p:nvSpPr>
        <p:spPr>
          <a:xfrm>
            <a:off x="7718777" y="3600712"/>
            <a:ext cx="5850405" cy="712192"/>
          </a:xfrm>
          <a:prstGeom prst="rect">
            <a:avLst/>
          </a:prstGeom>
        </p:spPr>
        <p:txBody>
          <a:bodyPr lIns="0" tIns="0" rIns="0" bIns="0" rtlCol="0" anchor="t">
            <a:spAutoFit/>
          </a:bodyPr>
          <a:lstStyle/>
          <a:p>
            <a:pPr algn="l">
              <a:lnSpc>
                <a:spcPts val="2799"/>
              </a:lnSpc>
            </a:pPr>
            <a:r>
              <a:rPr lang="en-US" sz="1999" b="1">
                <a:solidFill>
                  <a:srgbClr val="FFFFFF"/>
                </a:solidFill>
                <a:latin typeface="Now Bold"/>
                <a:ea typeface="Now Bold"/>
                <a:cs typeface="Now Bold"/>
                <a:sym typeface="Now Bold"/>
              </a:rPr>
              <a:t>The function of a clock is to synchronise processes.</a:t>
            </a:r>
          </a:p>
        </p:txBody>
      </p:sp>
      <p:sp>
        <p:nvSpPr>
          <p:cNvPr id="76" name="TextBox 76"/>
          <p:cNvSpPr txBox="1"/>
          <p:nvPr/>
        </p:nvSpPr>
        <p:spPr>
          <a:xfrm>
            <a:off x="7667431" y="5260840"/>
            <a:ext cx="2661614" cy="1433226"/>
          </a:xfrm>
          <a:prstGeom prst="rect">
            <a:avLst/>
          </a:prstGeom>
        </p:spPr>
        <p:txBody>
          <a:bodyPr lIns="0" tIns="0" rIns="0" bIns="0" rtlCol="0" anchor="t">
            <a:spAutoFit/>
          </a:bodyPr>
          <a:lstStyle/>
          <a:p>
            <a:pPr algn="ctr">
              <a:lnSpc>
                <a:spcPts val="2892"/>
              </a:lnSpc>
            </a:pPr>
            <a:r>
              <a:rPr lang="en-US" sz="2065" b="1">
                <a:solidFill>
                  <a:srgbClr val="000000"/>
                </a:solidFill>
                <a:latin typeface="Now Bold"/>
                <a:ea typeface="Now Bold"/>
                <a:cs typeface="Now Bold"/>
                <a:sym typeface="Now Bold"/>
              </a:rPr>
              <a:t>An electronic signal controlling a microprocessor's operations.</a:t>
            </a:r>
          </a:p>
        </p:txBody>
      </p:sp>
      <p:sp>
        <p:nvSpPr>
          <p:cNvPr id="77" name="TextBox 77"/>
          <p:cNvSpPr txBox="1"/>
          <p:nvPr/>
        </p:nvSpPr>
        <p:spPr>
          <a:xfrm>
            <a:off x="10740212" y="5217376"/>
            <a:ext cx="2730289" cy="1433226"/>
          </a:xfrm>
          <a:prstGeom prst="rect">
            <a:avLst/>
          </a:prstGeom>
        </p:spPr>
        <p:txBody>
          <a:bodyPr lIns="0" tIns="0" rIns="0" bIns="0" rtlCol="0" anchor="t">
            <a:spAutoFit/>
          </a:bodyPr>
          <a:lstStyle/>
          <a:p>
            <a:pPr algn="ctr">
              <a:lnSpc>
                <a:spcPts val="2892"/>
              </a:lnSpc>
            </a:pPr>
            <a:r>
              <a:rPr lang="en-US" sz="2065" b="1">
                <a:solidFill>
                  <a:srgbClr val="000000"/>
                </a:solidFill>
                <a:latin typeface="Now Bold"/>
                <a:ea typeface="Now Bold"/>
                <a:cs typeface="Now Bold"/>
                <a:sym typeface="Now Bold"/>
              </a:rPr>
              <a:t>A global timing signal synchronizing the entire computer system.</a:t>
            </a:r>
          </a:p>
        </p:txBody>
      </p:sp>
      <p:sp>
        <p:nvSpPr>
          <p:cNvPr id="78" name="AutoShape 78"/>
          <p:cNvSpPr/>
          <p:nvPr/>
        </p:nvSpPr>
        <p:spPr>
          <a:xfrm flipH="1">
            <a:off x="7919906" y="5075038"/>
            <a:ext cx="2048322" cy="13553"/>
          </a:xfrm>
          <a:prstGeom prst="line">
            <a:avLst/>
          </a:prstGeom>
          <a:ln w="85725" cap="rnd">
            <a:solidFill>
              <a:srgbClr val="FF5757"/>
            </a:solidFill>
            <a:prstDash val="solid"/>
            <a:headEnd type="none" w="sm" len="sm"/>
            <a:tailEnd type="none" w="sm" len="sm"/>
          </a:ln>
        </p:spPr>
        <p:txBody>
          <a:bodyPr/>
          <a:lstStyle/>
          <a:p>
            <a:endParaRPr lang="en-PH"/>
          </a:p>
        </p:txBody>
      </p:sp>
      <p:sp>
        <p:nvSpPr>
          <p:cNvPr id="79" name="AutoShape 79"/>
          <p:cNvSpPr/>
          <p:nvPr/>
        </p:nvSpPr>
        <p:spPr>
          <a:xfrm flipH="1">
            <a:off x="11054605" y="5046721"/>
            <a:ext cx="2048322" cy="13553"/>
          </a:xfrm>
          <a:prstGeom prst="line">
            <a:avLst/>
          </a:prstGeom>
          <a:ln w="85725" cap="rnd">
            <a:solidFill>
              <a:srgbClr val="FF5757"/>
            </a:solidFill>
            <a:prstDash val="solid"/>
            <a:headEnd type="none" w="sm" len="sm"/>
            <a:tailEnd type="none" w="sm" len="sm"/>
          </a:ln>
        </p:spPr>
        <p:txBody>
          <a:bodyPr/>
          <a:lstStyle/>
          <a:p>
            <a:endParaRPr lang="en-PH"/>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99627" y="119771"/>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5.2 CPU Architecture</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6389473" y="1636550"/>
            <a:ext cx="5761581" cy="929835"/>
            <a:chOff x="0" y="0"/>
            <a:chExt cx="1335641" cy="215553"/>
          </a:xfrm>
        </p:grpSpPr>
        <p:sp>
          <p:nvSpPr>
            <p:cNvPr id="8" name="Freeform 8"/>
            <p:cNvSpPr/>
            <p:nvPr/>
          </p:nvSpPr>
          <p:spPr>
            <a:xfrm>
              <a:off x="0" y="0"/>
              <a:ext cx="1335641" cy="215553"/>
            </a:xfrm>
            <a:custGeom>
              <a:avLst/>
              <a:gdLst/>
              <a:ahLst/>
              <a:cxnLst/>
              <a:rect l="l" t="t" r="r" b="b"/>
              <a:pathLst>
                <a:path w="1335641" h="215553">
                  <a:moveTo>
                    <a:pt x="68529" y="0"/>
                  </a:moveTo>
                  <a:lnTo>
                    <a:pt x="1267111" y="0"/>
                  </a:lnTo>
                  <a:cubicBezTo>
                    <a:pt x="1304959" y="0"/>
                    <a:pt x="1335641" y="30682"/>
                    <a:pt x="1335641" y="68529"/>
                  </a:cubicBezTo>
                  <a:lnTo>
                    <a:pt x="1335641" y="147024"/>
                  </a:lnTo>
                  <a:cubicBezTo>
                    <a:pt x="1335641" y="184871"/>
                    <a:pt x="1304959" y="215553"/>
                    <a:pt x="1267111" y="215553"/>
                  </a:cubicBezTo>
                  <a:lnTo>
                    <a:pt x="68529" y="215553"/>
                  </a:lnTo>
                  <a:cubicBezTo>
                    <a:pt x="30682" y="215553"/>
                    <a:pt x="0" y="184871"/>
                    <a:pt x="0" y="147024"/>
                  </a:cubicBezTo>
                  <a:lnTo>
                    <a:pt x="0" y="68529"/>
                  </a:lnTo>
                  <a:cubicBezTo>
                    <a:pt x="0" y="30682"/>
                    <a:pt x="30682" y="0"/>
                    <a:pt x="68529" y="0"/>
                  </a:cubicBezTo>
                  <a:close/>
                </a:path>
              </a:pathLst>
            </a:custGeom>
            <a:solidFill>
              <a:srgbClr val="FFDE59"/>
            </a:solidFill>
          </p:spPr>
          <p:txBody>
            <a:bodyPr/>
            <a:lstStyle/>
            <a:p>
              <a:endParaRPr lang="en-PH"/>
            </a:p>
          </p:txBody>
        </p:sp>
        <p:sp>
          <p:nvSpPr>
            <p:cNvPr id="9" name="TextBox 9"/>
            <p:cNvSpPr txBox="1"/>
            <p:nvPr/>
          </p:nvSpPr>
          <p:spPr>
            <a:xfrm>
              <a:off x="0" y="-28575"/>
              <a:ext cx="1335641" cy="244128"/>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6796695" y="1848426"/>
            <a:ext cx="4947137" cy="448933"/>
          </a:xfrm>
          <a:prstGeom prst="rect">
            <a:avLst/>
          </a:prstGeom>
        </p:spPr>
        <p:txBody>
          <a:bodyPr lIns="0" tIns="0" rIns="0" bIns="0" rtlCol="0" anchor="t">
            <a:spAutoFit/>
          </a:bodyPr>
          <a:lstStyle/>
          <a:p>
            <a:pPr algn="ctr">
              <a:lnSpc>
                <a:spcPts val="3558"/>
              </a:lnSpc>
            </a:pPr>
            <a:r>
              <a:rPr lang="en-US" sz="2541" b="1">
                <a:solidFill>
                  <a:srgbClr val="000000"/>
                </a:solidFill>
                <a:latin typeface="Now Bold"/>
                <a:ea typeface="Now Bold"/>
                <a:cs typeface="Now Bold"/>
                <a:sym typeface="Now Bold"/>
              </a:rPr>
              <a:t>Active components</a:t>
            </a:r>
          </a:p>
        </p:txBody>
      </p:sp>
      <p:sp>
        <p:nvSpPr>
          <p:cNvPr id="11" name="TextBox 11"/>
          <p:cNvSpPr txBox="1"/>
          <p:nvPr/>
        </p:nvSpPr>
        <p:spPr>
          <a:xfrm>
            <a:off x="15369751" y="1320133"/>
            <a:ext cx="1442309"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CONTROL BUS</a:t>
            </a:r>
          </a:p>
        </p:txBody>
      </p:sp>
      <p:sp>
        <p:nvSpPr>
          <p:cNvPr id="12" name="TextBox 12"/>
          <p:cNvSpPr txBox="1"/>
          <p:nvPr/>
        </p:nvSpPr>
        <p:spPr>
          <a:xfrm>
            <a:off x="15440190" y="1809353"/>
            <a:ext cx="127966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13" name="TextBox 13"/>
          <p:cNvSpPr txBox="1"/>
          <p:nvPr/>
        </p:nvSpPr>
        <p:spPr>
          <a:xfrm>
            <a:off x="15440190" y="2257851"/>
            <a:ext cx="119834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sp>
        <p:nvSpPr>
          <p:cNvPr id="14" name="AutoShape 14"/>
          <p:cNvSpPr/>
          <p:nvPr/>
        </p:nvSpPr>
        <p:spPr>
          <a:xfrm flipH="1">
            <a:off x="14275572" y="1422671"/>
            <a:ext cx="945794" cy="0"/>
          </a:xfrm>
          <a:prstGeom prst="line">
            <a:avLst/>
          </a:prstGeom>
          <a:ln w="85725" cap="rnd">
            <a:solidFill>
              <a:srgbClr val="38B6FF"/>
            </a:solidFill>
            <a:prstDash val="solid"/>
            <a:headEnd type="none" w="sm" len="sm"/>
            <a:tailEnd type="none" w="sm" len="sm"/>
          </a:ln>
        </p:spPr>
        <p:txBody>
          <a:bodyPr/>
          <a:lstStyle/>
          <a:p>
            <a:endParaRPr lang="en-PH"/>
          </a:p>
        </p:txBody>
      </p:sp>
      <p:sp>
        <p:nvSpPr>
          <p:cNvPr id="15" name="AutoShape 15"/>
          <p:cNvSpPr/>
          <p:nvPr/>
        </p:nvSpPr>
        <p:spPr>
          <a:xfrm flipH="1">
            <a:off x="14275572" y="1913530"/>
            <a:ext cx="945794" cy="0"/>
          </a:xfrm>
          <a:prstGeom prst="line">
            <a:avLst/>
          </a:prstGeom>
          <a:ln w="85725" cap="rnd">
            <a:solidFill>
              <a:srgbClr val="C9E265"/>
            </a:solidFill>
            <a:prstDash val="solid"/>
            <a:headEnd type="none" w="sm" len="sm"/>
            <a:tailEnd type="none" w="sm" len="sm"/>
          </a:ln>
        </p:spPr>
        <p:txBody>
          <a:bodyPr/>
          <a:lstStyle/>
          <a:p>
            <a:endParaRPr lang="en-PH"/>
          </a:p>
        </p:txBody>
      </p:sp>
      <p:sp>
        <p:nvSpPr>
          <p:cNvPr id="16" name="AutoShape 16"/>
          <p:cNvSpPr/>
          <p:nvPr/>
        </p:nvSpPr>
        <p:spPr>
          <a:xfrm flipH="1">
            <a:off x="14275572" y="2374435"/>
            <a:ext cx="945794" cy="0"/>
          </a:xfrm>
          <a:prstGeom prst="line">
            <a:avLst/>
          </a:prstGeom>
          <a:ln w="85725" cap="rnd">
            <a:solidFill>
              <a:srgbClr val="FF5757"/>
            </a:solidFill>
            <a:prstDash val="solid"/>
            <a:headEnd type="none" w="sm" len="sm"/>
            <a:tailEnd type="none" w="sm" len="sm"/>
          </a:ln>
        </p:spPr>
        <p:txBody>
          <a:bodyPr/>
          <a:lstStyle/>
          <a:p>
            <a:endParaRPr lang="en-PH"/>
          </a:p>
        </p:txBody>
      </p:sp>
      <p:sp>
        <p:nvSpPr>
          <p:cNvPr id="17" name="AutoShape 17"/>
          <p:cNvSpPr/>
          <p:nvPr/>
        </p:nvSpPr>
        <p:spPr>
          <a:xfrm flipH="1">
            <a:off x="6767558" y="5053498"/>
            <a:ext cx="1902437"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grpSp>
        <p:nvGrpSpPr>
          <p:cNvPr id="18" name="Group 18"/>
          <p:cNvGrpSpPr/>
          <p:nvPr/>
        </p:nvGrpSpPr>
        <p:grpSpPr>
          <a:xfrm>
            <a:off x="3175628" y="2863008"/>
            <a:ext cx="11936743" cy="5037038"/>
            <a:chOff x="0" y="0"/>
            <a:chExt cx="2966297" cy="1251711"/>
          </a:xfrm>
        </p:grpSpPr>
        <p:sp>
          <p:nvSpPr>
            <p:cNvPr id="19" name="Freeform 19"/>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8627"/>
              </a:srgbClr>
            </a:solidFill>
          </p:spPr>
          <p:txBody>
            <a:bodyPr/>
            <a:lstStyle/>
            <a:p>
              <a:endParaRPr lang="en-PH"/>
            </a:p>
          </p:txBody>
        </p:sp>
      </p:grpSp>
      <p:sp>
        <p:nvSpPr>
          <p:cNvPr id="20" name="Freeform 20"/>
          <p:cNvSpPr/>
          <p:nvPr/>
        </p:nvSpPr>
        <p:spPr>
          <a:xfrm>
            <a:off x="4608982" y="6297370"/>
            <a:ext cx="1409276" cy="1176105"/>
          </a:xfrm>
          <a:custGeom>
            <a:avLst/>
            <a:gdLst/>
            <a:ahLst/>
            <a:cxnLst/>
            <a:rect l="l" t="t" r="r" b="b"/>
            <a:pathLst>
              <a:path w="1409276" h="1176105">
                <a:moveTo>
                  <a:pt x="0" y="0"/>
                </a:moveTo>
                <a:lnTo>
                  <a:pt x="1409277" y="0"/>
                </a:lnTo>
                <a:lnTo>
                  <a:pt x="1409277" y="1176105"/>
                </a:lnTo>
                <a:lnTo>
                  <a:pt x="0" y="1176105"/>
                </a:lnTo>
                <a:lnTo>
                  <a:pt x="0" y="0"/>
                </a:lnTo>
                <a:close/>
              </a:path>
            </a:pathLst>
          </a:custGeom>
          <a:blipFill>
            <a:blip r:embed="rId4">
              <a:alphaModFix amt="8999"/>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1" name="Group 21"/>
          <p:cNvGrpSpPr/>
          <p:nvPr/>
        </p:nvGrpSpPr>
        <p:grpSpPr>
          <a:xfrm>
            <a:off x="4487109" y="4091785"/>
            <a:ext cx="2467265" cy="1280182"/>
            <a:chOff x="0" y="0"/>
            <a:chExt cx="3688595" cy="1913890"/>
          </a:xfrm>
        </p:grpSpPr>
        <p:sp>
          <p:nvSpPr>
            <p:cNvPr id="22" name="Freeform 22"/>
            <p:cNvSpPr/>
            <p:nvPr/>
          </p:nvSpPr>
          <p:spPr>
            <a:xfrm>
              <a:off x="0" y="0"/>
              <a:ext cx="3688595" cy="1913890"/>
            </a:xfrm>
            <a:custGeom>
              <a:avLst/>
              <a:gdLst/>
              <a:ahLst/>
              <a:cxnLst/>
              <a:rect l="l" t="t" r="r" b="b"/>
              <a:pathLst>
                <a:path w="3688595" h="1913890">
                  <a:moveTo>
                    <a:pt x="0" y="0"/>
                  </a:moveTo>
                  <a:lnTo>
                    <a:pt x="3688595" y="0"/>
                  </a:lnTo>
                  <a:lnTo>
                    <a:pt x="3688595" y="1913890"/>
                  </a:lnTo>
                  <a:lnTo>
                    <a:pt x="0" y="1913890"/>
                  </a:lnTo>
                  <a:close/>
                </a:path>
              </a:pathLst>
            </a:custGeom>
            <a:solidFill>
              <a:srgbClr val="FFDE59">
                <a:alpha val="8627"/>
              </a:srgbClr>
            </a:solidFill>
          </p:spPr>
          <p:txBody>
            <a:bodyPr/>
            <a:lstStyle/>
            <a:p>
              <a:endParaRPr lang="en-PH"/>
            </a:p>
          </p:txBody>
        </p:sp>
      </p:grpSp>
      <p:grpSp>
        <p:nvGrpSpPr>
          <p:cNvPr id="23" name="Group 23"/>
          <p:cNvGrpSpPr/>
          <p:nvPr/>
        </p:nvGrpSpPr>
        <p:grpSpPr>
          <a:xfrm>
            <a:off x="9556177" y="4046357"/>
            <a:ext cx="4204529" cy="590246"/>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25" name="Freeform 25"/>
          <p:cNvSpPr/>
          <p:nvPr/>
        </p:nvSpPr>
        <p:spPr>
          <a:xfrm>
            <a:off x="4667425" y="4141630"/>
            <a:ext cx="702419" cy="702419"/>
          </a:xfrm>
          <a:custGeom>
            <a:avLst/>
            <a:gdLst/>
            <a:ahLst/>
            <a:cxnLst/>
            <a:rect l="l" t="t" r="r" b="b"/>
            <a:pathLst>
              <a:path w="702419" h="702419">
                <a:moveTo>
                  <a:pt x="0" y="0"/>
                </a:moveTo>
                <a:lnTo>
                  <a:pt x="702419" y="0"/>
                </a:lnTo>
                <a:lnTo>
                  <a:pt x="702419" y="702419"/>
                </a:lnTo>
                <a:lnTo>
                  <a:pt x="0" y="702419"/>
                </a:lnTo>
                <a:lnTo>
                  <a:pt x="0" y="0"/>
                </a:lnTo>
                <a:close/>
              </a:path>
            </a:pathLst>
          </a:custGeom>
          <a:blipFill>
            <a:blip r:embed="rId6">
              <a:alphaModFix amt="6999"/>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6" name="Group 26"/>
          <p:cNvGrpSpPr/>
          <p:nvPr/>
        </p:nvGrpSpPr>
        <p:grpSpPr>
          <a:xfrm>
            <a:off x="9556177" y="4770893"/>
            <a:ext cx="4204529" cy="590246"/>
            <a:chOff x="0" y="0"/>
            <a:chExt cx="2652321" cy="372342"/>
          </a:xfrm>
        </p:grpSpPr>
        <p:sp>
          <p:nvSpPr>
            <p:cNvPr id="27" name="Freeform 2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8" name="Group 28"/>
          <p:cNvGrpSpPr/>
          <p:nvPr/>
        </p:nvGrpSpPr>
        <p:grpSpPr>
          <a:xfrm>
            <a:off x="9556177" y="5459825"/>
            <a:ext cx="4204529" cy="590246"/>
            <a:chOff x="0" y="0"/>
            <a:chExt cx="2652321" cy="372342"/>
          </a:xfrm>
        </p:grpSpPr>
        <p:sp>
          <p:nvSpPr>
            <p:cNvPr id="29" name="Freeform 2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30" name="Group 30"/>
          <p:cNvGrpSpPr/>
          <p:nvPr/>
        </p:nvGrpSpPr>
        <p:grpSpPr>
          <a:xfrm>
            <a:off x="9556177" y="6153606"/>
            <a:ext cx="4204529" cy="590246"/>
            <a:chOff x="0" y="0"/>
            <a:chExt cx="2652321" cy="372342"/>
          </a:xfrm>
        </p:grpSpPr>
        <p:sp>
          <p:nvSpPr>
            <p:cNvPr id="31" name="Freeform 3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32" name="Group 32"/>
          <p:cNvGrpSpPr/>
          <p:nvPr/>
        </p:nvGrpSpPr>
        <p:grpSpPr>
          <a:xfrm>
            <a:off x="9556177" y="6875399"/>
            <a:ext cx="4204529" cy="590246"/>
            <a:chOff x="0" y="0"/>
            <a:chExt cx="2652321" cy="372342"/>
          </a:xfrm>
        </p:grpSpPr>
        <p:sp>
          <p:nvSpPr>
            <p:cNvPr id="33" name="Freeform 3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34" name="AutoShape 34"/>
          <p:cNvSpPr/>
          <p:nvPr/>
        </p:nvSpPr>
        <p:spPr>
          <a:xfrm flipV="1">
            <a:off x="8101757" y="4341480"/>
            <a:ext cx="0" cy="430897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5" name="AutoShape 35"/>
          <p:cNvSpPr/>
          <p:nvPr/>
        </p:nvSpPr>
        <p:spPr>
          <a:xfrm flipV="1">
            <a:off x="8345140" y="5685355"/>
            <a:ext cx="0" cy="2965095"/>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6" name="AutoShape 36"/>
          <p:cNvSpPr/>
          <p:nvPr/>
        </p:nvSpPr>
        <p:spPr>
          <a:xfrm flipV="1">
            <a:off x="7135323" y="6449259"/>
            <a:ext cx="0" cy="2156381"/>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7" name="TextBox 37"/>
          <p:cNvSpPr txBox="1"/>
          <p:nvPr/>
        </p:nvSpPr>
        <p:spPr>
          <a:xfrm>
            <a:off x="8583442" y="3327006"/>
            <a:ext cx="935455" cy="353837"/>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SR</a:t>
            </a:r>
          </a:p>
        </p:txBody>
      </p:sp>
      <p:sp>
        <p:nvSpPr>
          <p:cNvPr id="38" name="TextBox 38"/>
          <p:cNvSpPr txBox="1"/>
          <p:nvPr/>
        </p:nvSpPr>
        <p:spPr>
          <a:xfrm>
            <a:off x="8502543" y="5555963"/>
            <a:ext cx="935455" cy="350344"/>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MDR</a:t>
            </a:r>
          </a:p>
        </p:txBody>
      </p:sp>
      <p:sp>
        <p:nvSpPr>
          <p:cNvPr id="39" name="AutoShape 39"/>
          <p:cNvSpPr/>
          <p:nvPr/>
        </p:nvSpPr>
        <p:spPr>
          <a:xfrm flipH="1">
            <a:off x="8053185" y="4341480"/>
            <a:ext cx="514130"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0" name="AutoShape 40"/>
          <p:cNvSpPr/>
          <p:nvPr/>
        </p:nvSpPr>
        <p:spPr>
          <a:xfrm>
            <a:off x="8313839" y="5720244"/>
            <a:ext cx="31180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41" name="AutoShape 41"/>
          <p:cNvSpPr/>
          <p:nvPr/>
        </p:nvSpPr>
        <p:spPr>
          <a:xfrm flipV="1">
            <a:off x="6575417" y="5347208"/>
            <a:ext cx="0" cy="1148756"/>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2" name="AutoShape 42"/>
          <p:cNvSpPr/>
          <p:nvPr/>
        </p:nvSpPr>
        <p:spPr>
          <a:xfrm flipH="1">
            <a:off x="5874777"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3" name="AutoShape 43"/>
          <p:cNvSpPr/>
          <p:nvPr/>
        </p:nvSpPr>
        <p:spPr>
          <a:xfrm flipH="1">
            <a:off x="6399794"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4" name="AutoShape 44"/>
          <p:cNvSpPr/>
          <p:nvPr/>
        </p:nvSpPr>
        <p:spPr>
          <a:xfrm flipH="1">
            <a:off x="13746318" y="5091363"/>
            <a:ext cx="448287" cy="1041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5" name="AutoShape 45"/>
          <p:cNvSpPr/>
          <p:nvPr/>
        </p:nvSpPr>
        <p:spPr>
          <a:xfrm>
            <a:off x="14189733" y="4306715"/>
            <a:ext cx="0" cy="832074"/>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6" name="AutoShape 46"/>
          <p:cNvSpPr/>
          <p:nvPr/>
        </p:nvSpPr>
        <p:spPr>
          <a:xfrm>
            <a:off x="13760556" y="4306740"/>
            <a:ext cx="434858"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7" name="TextBox 47"/>
          <p:cNvSpPr txBox="1"/>
          <p:nvPr/>
        </p:nvSpPr>
        <p:spPr>
          <a:xfrm>
            <a:off x="5017597" y="6828273"/>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ALU</a:t>
            </a:r>
          </a:p>
        </p:txBody>
      </p:sp>
      <p:sp>
        <p:nvSpPr>
          <p:cNvPr id="48" name="TextBox 48"/>
          <p:cNvSpPr txBox="1"/>
          <p:nvPr/>
        </p:nvSpPr>
        <p:spPr>
          <a:xfrm>
            <a:off x="5650494" y="4491944"/>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CU</a:t>
            </a:r>
          </a:p>
        </p:txBody>
      </p:sp>
      <p:sp>
        <p:nvSpPr>
          <p:cNvPr id="49" name="TextBox 49"/>
          <p:cNvSpPr txBox="1"/>
          <p:nvPr/>
        </p:nvSpPr>
        <p:spPr>
          <a:xfrm>
            <a:off x="8471416" y="4867032"/>
            <a:ext cx="935455" cy="350344"/>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PC</a:t>
            </a:r>
          </a:p>
        </p:txBody>
      </p:sp>
      <p:sp>
        <p:nvSpPr>
          <p:cNvPr id="50" name="TextBox 50"/>
          <p:cNvSpPr txBox="1"/>
          <p:nvPr/>
        </p:nvSpPr>
        <p:spPr>
          <a:xfrm>
            <a:off x="8471416" y="6249745"/>
            <a:ext cx="935455" cy="352446"/>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CIR</a:t>
            </a:r>
          </a:p>
        </p:txBody>
      </p:sp>
      <p:sp>
        <p:nvSpPr>
          <p:cNvPr id="51" name="TextBox 51"/>
          <p:cNvSpPr txBox="1"/>
          <p:nvPr/>
        </p:nvSpPr>
        <p:spPr>
          <a:xfrm>
            <a:off x="8471416" y="6930327"/>
            <a:ext cx="935455" cy="350344"/>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ACC</a:t>
            </a:r>
          </a:p>
        </p:txBody>
      </p:sp>
      <p:grpSp>
        <p:nvGrpSpPr>
          <p:cNvPr id="52" name="Group 52"/>
          <p:cNvGrpSpPr/>
          <p:nvPr/>
        </p:nvGrpSpPr>
        <p:grpSpPr>
          <a:xfrm>
            <a:off x="4340105" y="3215673"/>
            <a:ext cx="4204529" cy="590246"/>
            <a:chOff x="0" y="0"/>
            <a:chExt cx="2652321" cy="372342"/>
          </a:xfrm>
        </p:grpSpPr>
        <p:sp>
          <p:nvSpPr>
            <p:cNvPr id="53" name="Freeform 5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54" name="Group 54"/>
          <p:cNvGrpSpPr/>
          <p:nvPr/>
        </p:nvGrpSpPr>
        <p:grpSpPr>
          <a:xfrm>
            <a:off x="9540959" y="3215673"/>
            <a:ext cx="4204529" cy="590246"/>
            <a:chOff x="0" y="0"/>
            <a:chExt cx="2652321" cy="372342"/>
          </a:xfrm>
        </p:grpSpPr>
        <p:sp>
          <p:nvSpPr>
            <p:cNvPr id="55" name="Freeform 5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56" name="TextBox 56"/>
          <p:cNvSpPr txBox="1"/>
          <p:nvPr/>
        </p:nvSpPr>
        <p:spPr>
          <a:xfrm>
            <a:off x="8564402" y="4302260"/>
            <a:ext cx="935455" cy="350344"/>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MAR</a:t>
            </a:r>
          </a:p>
        </p:txBody>
      </p:sp>
      <p:sp>
        <p:nvSpPr>
          <p:cNvPr id="57" name="TextBox 57"/>
          <p:cNvSpPr txBox="1"/>
          <p:nvPr/>
        </p:nvSpPr>
        <p:spPr>
          <a:xfrm>
            <a:off x="3404650" y="3310065"/>
            <a:ext cx="935455" cy="353837"/>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IR</a:t>
            </a:r>
          </a:p>
        </p:txBody>
      </p:sp>
      <p:sp>
        <p:nvSpPr>
          <p:cNvPr id="58" name="AutoShape 58"/>
          <p:cNvSpPr/>
          <p:nvPr/>
        </p:nvSpPr>
        <p:spPr>
          <a:xfrm flipH="1">
            <a:off x="6949547" y="4349885"/>
            <a:ext cx="110363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59" name="AutoShape 59"/>
          <p:cNvSpPr/>
          <p:nvPr/>
        </p:nvSpPr>
        <p:spPr>
          <a:xfrm flipH="1">
            <a:off x="6858260" y="6495965"/>
            <a:ext cx="1811702" cy="1562"/>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60" name="AutoShape 60"/>
          <p:cNvSpPr/>
          <p:nvPr/>
        </p:nvSpPr>
        <p:spPr>
          <a:xfrm flipH="1">
            <a:off x="13746318" y="6485565"/>
            <a:ext cx="448287" cy="1041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61" name="AutoShape 61"/>
          <p:cNvSpPr/>
          <p:nvPr/>
        </p:nvSpPr>
        <p:spPr>
          <a:xfrm>
            <a:off x="14189733" y="5700917"/>
            <a:ext cx="0" cy="832074"/>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62" name="AutoShape 62"/>
          <p:cNvSpPr/>
          <p:nvPr/>
        </p:nvSpPr>
        <p:spPr>
          <a:xfrm>
            <a:off x="13478248" y="5716848"/>
            <a:ext cx="43485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grpSp>
        <p:nvGrpSpPr>
          <p:cNvPr id="63" name="Group 63"/>
          <p:cNvGrpSpPr/>
          <p:nvPr/>
        </p:nvGrpSpPr>
        <p:grpSpPr>
          <a:xfrm>
            <a:off x="3061856" y="4141630"/>
            <a:ext cx="4991330" cy="3584169"/>
            <a:chOff x="0" y="0"/>
            <a:chExt cx="1288222" cy="925045"/>
          </a:xfrm>
        </p:grpSpPr>
        <p:sp>
          <p:nvSpPr>
            <p:cNvPr id="64" name="Freeform 64"/>
            <p:cNvSpPr/>
            <p:nvPr/>
          </p:nvSpPr>
          <p:spPr>
            <a:xfrm>
              <a:off x="0" y="0"/>
              <a:ext cx="1288222" cy="925045"/>
            </a:xfrm>
            <a:custGeom>
              <a:avLst/>
              <a:gdLst/>
              <a:ahLst/>
              <a:cxnLst/>
              <a:rect l="l" t="t" r="r" b="b"/>
              <a:pathLst>
                <a:path w="1288222" h="925045">
                  <a:moveTo>
                    <a:pt x="79105" y="0"/>
                  </a:moveTo>
                  <a:lnTo>
                    <a:pt x="1209118" y="0"/>
                  </a:lnTo>
                  <a:cubicBezTo>
                    <a:pt x="1230097" y="0"/>
                    <a:pt x="1250218" y="8334"/>
                    <a:pt x="1265053" y="23169"/>
                  </a:cubicBezTo>
                  <a:cubicBezTo>
                    <a:pt x="1279888" y="38004"/>
                    <a:pt x="1288222" y="58125"/>
                    <a:pt x="1288222" y="79105"/>
                  </a:cubicBezTo>
                  <a:lnTo>
                    <a:pt x="1288222" y="845941"/>
                  </a:lnTo>
                  <a:cubicBezTo>
                    <a:pt x="1288222" y="866920"/>
                    <a:pt x="1279888" y="887041"/>
                    <a:pt x="1265053" y="901876"/>
                  </a:cubicBezTo>
                  <a:cubicBezTo>
                    <a:pt x="1250218" y="916711"/>
                    <a:pt x="1230097" y="925045"/>
                    <a:pt x="1209118" y="925045"/>
                  </a:cubicBezTo>
                  <a:lnTo>
                    <a:pt x="79105" y="925045"/>
                  </a:lnTo>
                  <a:cubicBezTo>
                    <a:pt x="58125" y="925045"/>
                    <a:pt x="38004" y="916711"/>
                    <a:pt x="23169" y="901876"/>
                  </a:cubicBezTo>
                  <a:cubicBezTo>
                    <a:pt x="8334" y="887041"/>
                    <a:pt x="0" y="866920"/>
                    <a:pt x="0" y="845941"/>
                  </a:cubicBezTo>
                  <a:lnTo>
                    <a:pt x="0" y="79105"/>
                  </a:lnTo>
                  <a:cubicBezTo>
                    <a:pt x="0" y="58125"/>
                    <a:pt x="8334" y="38004"/>
                    <a:pt x="23169" y="23169"/>
                  </a:cubicBezTo>
                  <a:cubicBezTo>
                    <a:pt x="38004" y="8334"/>
                    <a:pt x="58125" y="0"/>
                    <a:pt x="79105" y="0"/>
                  </a:cubicBezTo>
                  <a:close/>
                </a:path>
              </a:pathLst>
            </a:custGeom>
            <a:solidFill>
              <a:srgbClr val="642EC7"/>
            </a:solidFill>
          </p:spPr>
          <p:txBody>
            <a:bodyPr/>
            <a:lstStyle/>
            <a:p>
              <a:endParaRPr lang="en-PH"/>
            </a:p>
          </p:txBody>
        </p:sp>
        <p:sp>
          <p:nvSpPr>
            <p:cNvPr id="65" name="TextBox 65"/>
            <p:cNvSpPr txBox="1"/>
            <p:nvPr/>
          </p:nvSpPr>
          <p:spPr>
            <a:xfrm>
              <a:off x="0" y="-28575"/>
              <a:ext cx="1288222" cy="953620"/>
            </a:xfrm>
            <a:prstGeom prst="rect">
              <a:avLst/>
            </a:prstGeom>
          </p:spPr>
          <p:txBody>
            <a:bodyPr lIns="45629" tIns="45629" rIns="45629" bIns="45629" rtlCol="0" anchor="ctr"/>
            <a:lstStyle/>
            <a:p>
              <a:pPr algn="ctr">
                <a:lnSpc>
                  <a:spcPts val="2595"/>
                </a:lnSpc>
              </a:pPr>
              <a:endParaRPr/>
            </a:p>
          </p:txBody>
        </p:sp>
      </p:grpSp>
      <p:sp>
        <p:nvSpPr>
          <p:cNvPr id="66" name="TextBox 66"/>
          <p:cNvSpPr txBox="1"/>
          <p:nvPr/>
        </p:nvSpPr>
        <p:spPr>
          <a:xfrm>
            <a:off x="3542323" y="4270026"/>
            <a:ext cx="4062751" cy="366577"/>
          </a:xfrm>
          <a:prstGeom prst="rect">
            <a:avLst/>
          </a:prstGeom>
        </p:spPr>
        <p:txBody>
          <a:bodyPr lIns="0" tIns="0" rIns="0" bIns="0" rtlCol="0" anchor="t">
            <a:spAutoFit/>
          </a:bodyPr>
          <a:lstStyle/>
          <a:p>
            <a:pPr algn="ctr">
              <a:lnSpc>
                <a:spcPts val="2921"/>
              </a:lnSpc>
            </a:pPr>
            <a:r>
              <a:rPr lang="en-US" sz="2087" b="1" u="sng">
                <a:solidFill>
                  <a:srgbClr val="FFFFFF"/>
                </a:solidFill>
                <a:latin typeface="Now Bold"/>
                <a:ea typeface="Now Bold"/>
                <a:cs typeface="Now Bold"/>
                <a:sym typeface="Now Bold"/>
              </a:rPr>
              <a:t>Registers</a:t>
            </a:r>
          </a:p>
        </p:txBody>
      </p:sp>
      <p:sp>
        <p:nvSpPr>
          <p:cNvPr id="67" name="TextBox 67"/>
          <p:cNvSpPr txBox="1"/>
          <p:nvPr/>
        </p:nvSpPr>
        <p:spPr>
          <a:xfrm>
            <a:off x="3845233" y="4763958"/>
            <a:ext cx="4007927" cy="956287"/>
          </a:xfrm>
          <a:prstGeom prst="rect">
            <a:avLst/>
          </a:prstGeom>
        </p:spPr>
        <p:txBody>
          <a:bodyPr lIns="0" tIns="0" rIns="0" bIns="0" rtlCol="0" anchor="t">
            <a:spAutoFit/>
          </a:bodyPr>
          <a:lstStyle/>
          <a:p>
            <a:pPr algn="l">
              <a:lnSpc>
                <a:spcPts val="2514"/>
              </a:lnSpc>
            </a:pPr>
            <a:r>
              <a:rPr lang="en-US" sz="1796" b="1">
                <a:solidFill>
                  <a:srgbClr val="FFFFFF"/>
                </a:solidFill>
                <a:latin typeface="Now Bold"/>
                <a:ea typeface="Now Bold"/>
                <a:cs typeface="Now Bold"/>
                <a:sym typeface="Now Bold"/>
              </a:rPr>
              <a:t>Role: They act as storage components that allow very short access time. </a:t>
            </a:r>
          </a:p>
        </p:txBody>
      </p:sp>
      <p:sp>
        <p:nvSpPr>
          <p:cNvPr id="68" name="Freeform 68"/>
          <p:cNvSpPr/>
          <p:nvPr/>
        </p:nvSpPr>
        <p:spPr>
          <a:xfrm>
            <a:off x="3211628" y="4812670"/>
            <a:ext cx="481206" cy="481206"/>
          </a:xfrm>
          <a:custGeom>
            <a:avLst/>
            <a:gdLst/>
            <a:ahLst/>
            <a:cxnLst/>
            <a:rect l="l" t="t" r="r" b="b"/>
            <a:pathLst>
              <a:path w="481206" h="481206">
                <a:moveTo>
                  <a:pt x="0" y="0"/>
                </a:moveTo>
                <a:lnTo>
                  <a:pt x="481205" y="0"/>
                </a:lnTo>
                <a:lnTo>
                  <a:pt x="481205" y="481206"/>
                </a:lnTo>
                <a:lnTo>
                  <a:pt x="0" y="4812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9" name="TextBox 69"/>
          <p:cNvSpPr txBox="1"/>
          <p:nvPr/>
        </p:nvSpPr>
        <p:spPr>
          <a:xfrm>
            <a:off x="4989547" y="3352423"/>
            <a:ext cx="2799852" cy="310736"/>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16/32/64 bit capacity</a:t>
            </a:r>
          </a:p>
        </p:txBody>
      </p:sp>
      <p:sp>
        <p:nvSpPr>
          <p:cNvPr id="70" name="TextBox 70"/>
          <p:cNvSpPr txBox="1"/>
          <p:nvPr/>
        </p:nvSpPr>
        <p:spPr>
          <a:xfrm>
            <a:off x="10258516" y="3353318"/>
            <a:ext cx="2799852" cy="310736"/>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16/32/64 bit capacity</a:t>
            </a:r>
          </a:p>
        </p:txBody>
      </p:sp>
      <p:sp>
        <p:nvSpPr>
          <p:cNvPr id="71" name="TextBox 71"/>
          <p:cNvSpPr txBox="1"/>
          <p:nvPr/>
        </p:nvSpPr>
        <p:spPr>
          <a:xfrm>
            <a:off x="10258516" y="4166391"/>
            <a:ext cx="2799852" cy="310736"/>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16/32/64 bit capacity</a:t>
            </a:r>
          </a:p>
        </p:txBody>
      </p:sp>
      <p:sp>
        <p:nvSpPr>
          <p:cNvPr id="72" name="TextBox 72"/>
          <p:cNvSpPr txBox="1"/>
          <p:nvPr/>
        </p:nvSpPr>
        <p:spPr>
          <a:xfrm>
            <a:off x="10258516" y="4896448"/>
            <a:ext cx="2799852" cy="310736"/>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16/32/64 bit capacity</a:t>
            </a:r>
          </a:p>
        </p:txBody>
      </p:sp>
      <p:sp>
        <p:nvSpPr>
          <p:cNvPr id="73" name="TextBox 73"/>
          <p:cNvSpPr txBox="1"/>
          <p:nvPr/>
        </p:nvSpPr>
        <p:spPr>
          <a:xfrm>
            <a:off x="10258516" y="5583926"/>
            <a:ext cx="2799852" cy="310736"/>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16/32/64 bit capacity</a:t>
            </a:r>
          </a:p>
        </p:txBody>
      </p:sp>
      <p:sp>
        <p:nvSpPr>
          <p:cNvPr id="74" name="TextBox 74"/>
          <p:cNvSpPr txBox="1"/>
          <p:nvPr/>
        </p:nvSpPr>
        <p:spPr>
          <a:xfrm>
            <a:off x="10258516" y="6252771"/>
            <a:ext cx="2799852" cy="310736"/>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16/32/64 bit capacity</a:t>
            </a:r>
          </a:p>
        </p:txBody>
      </p:sp>
      <p:sp>
        <p:nvSpPr>
          <p:cNvPr id="75" name="TextBox 75"/>
          <p:cNvSpPr txBox="1"/>
          <p:nvPr/>
        </p:nvSpPr>
        <p:spPr>
          <a:xfrm>
            <a:off x="10258516" y="6940249"/>
            <a:ext cx="2799852" cy="310736"/>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16/32/64 bit capacity</a:t>
            </a:r>
          </a:p>
        </p:txBody>
      </p:sp>
      <p:grpSp>
        <p:nvGrpSpPr>
          <p:cNvPr id="76" name="Group 76"/>
          <p:cNvGrpSpPr/>
          <p:nvPr/>
        </p:nvGrpSpPr>
        <p:grpSpPr>
          <a:xfrm>
            <a:off x="3213045" y="5825019"/>
            <a:ext cx="2255375" cy="1702430"/>
            <a:chOff x="0" y="0"/>
            <a:chExt cx="582094" cy="439384"/>
          </a:xfrm>
        </p:grpSpPr>
        <p:sp>
          <p:nvSpPr>
            <p:cNvPr id="77" name="Freeform 77"/>
            <p:cNvSpPr/>
            <p:nvPr/>
          </p:nvSpPr>
          <p:spPr>
            <a:xfrm>
              <a:off x="0" y="0"/>
              <a:ext cx="582094" cy="439384"/>
            </a:xfrm>
            <a:custGeom>
              <a:avLst/>
              <a:gdLst/>
              <a:ahLst/>
              <a:cxnLst/>
              <a:rect l="l" t="t" r="r" b="b"/>
              <a:pathLst>
                <a:path w="582094" h="439384">
                  <a:moveTo>
                    <a:pt x="175065" y="0"/>
                  </a:moveTo>
                  <a:lnTo>
                    <a:pt x="407029" y="0"/>
                  </a:lnTo>
                  <a:cubicBezTo>
                    <a:pt x="503715" y="0"/>
                    <a:pt x="582094" y="78379"/>
                    <a:pt x="582094" y="175065"/>
                  </a:cubicBezTo>
                  <a:lnTo>
                    <a:pt x="582094" y="264318"/>
                  </a:lnTo>
                  <a:cubicBezTo>
                    <a:pt x="582094" y="361004"/>
                    <a:pt x="503715" y="439384"/>
                    <a:pt x="407029" y="439384"/>
                  </a:cubicBezTo>
                  <a:lnTo>
                    <a:pt x="175065" y="439384"/>
                  </a:lnTo>
                  <a:cubicBezTo>
                    <a:pt x="78379" y="439384"/>
                    <a:pt x="0" y="361004"/>
                    <a:pt x="0" y="264318"/>
                  </a:cubicBezTo>
                  <a:lnTo>
                    <a:pt x="0" y="175065"/>
                  </a:lnTo>
                  <a:cubicBezTo>
                    <a:pt x="0" y="78379"/>
                    <a:pt x="78379" y="0"/>
                    <a:pt x="175065" y="0"/>
                  </a:cubicBezTo>
                  <a:close/>
                </a:path>
              </a:pathLst>
            </a:custGeom>
            <a:solidFill>
              <a:srgbClr val="F4F3F3"/>
            </a:solidFill>
          </p:spPr>
          <p:txBody>
            <a:bodyPr/>
            <a:lstStyle/>
            <a:p>
              <a:endParaRPr lang="en-PH"/>
            </a:p>
          </p:txBody>
        </p:sp>
        <p:sp>
          <p:nvSpPr>
            <p:cNvPr id="78" name="TextBox 78"/>
            <p:cNvSpPr txBox="1"/>
            <p:nvPr/>
          </p:nvSpPr>
          <p:spPr>
            <a:xfrm>
              <a:off x="0" y="-28575"/>
              <a:ext cx="582094" cy="467959"/>
            </a:xfrm>
            <a:prstGeom prst="rect">
              <a:avLst/>
            </a:prstGeom>
          </p:spPr>
          <p:txBody>
            <a:bodyPr lIns="45629" tIns="45629" rIns="45629" bIns="45629" rtlCol="0" anchor="ctr"/>
            <a:lstStyle/>
            <a:p>
              <a:pPr algn="ctr">
                <a:lnSpc>
                  <a:spcPts val="2595"/>
                </a:lnSpc>
              </a:pPr>
              <a:endParaRPr/>
            </a:p>
          </p:txBody>
        </p:sp>
      </p:grpSp>
      <p:grpSp>
        <p:nvGrpSpPr>
          <p:cNvPr id="79" name="Group 79"/>
          <p:cNvGrpSpPr/>
          <p:nvPr/>
        </p:nvGrpSpPr>
        <p:grpSpPr>
          <a:xfrm>
            <a:off x="5650494" y="5825019"/>
            <a:ext cx="2242185" cy="1702430"/>
            <a:chOff x="0" y="0"/>
            <a:chExt cx="578690" cy="439384"/>
          </a:xfrm>
        </p:grpSpPr>
        <p:sp>
          <p:nvSpPr>
            <p:cNvPr id="80" name="Freeform 80"/>
            <p:cNvSpPr/>
            <p:nvPr/>
          </p:nvSpPr>
          <p:spPr>
            <a:xfrm>
              <a:off x="0" y="0"/>
              <a:ext cx="578690" cy="439384"/>
            </a:xfrm>
            <a:custGeom>
              <a:avLst/>
              <a:gdLst/>
              <a:ahLst/>
              <a:cxnLst/>
              <a:rect l="l" t="t" r="r" b="b"/>
              <a:pathLst>
                <a:path w="578690" h="439384">
                  <a:moveTo>
                    <a:pt x="176095" y="0"/>
                  </a:moveTo>
                  <a:lnTo>
                    <a:pt x="402595" y="0"/>
                  </a:lnTo>
                  <a:cubicBezTo>
                    <a:pt x="449298" y="0"/>
                    <a:pt x="494089" y="18553"/>
                    <a:pt x="527113" y="51577"/>
                  </a:cubicBezTo>
                  <a:cubicBezTo>
                    <a:pt x="560137" y="84601"/>
                    <a:pt x="578690" y="129392"/>
                    <a:pt x="578690" y="176095"/>
                  </a:cubicBezTo>
                  <a:lnTo>
                    <a:pt x="578690" y="263289"/>
                  </a:lnTo>
                  <a:cubicBezTo>
                    <a:pt x="578690" y="309992"/>
                    <a:pt x="560137" y="354782"/>
                    <a:pt x="527113" y="387807"/>
                  </a:cubicBezTo>
                  <a:cubicBezTo>
                    <a:pt x="494089" y="420831"/>
                    <a:pt x="449298" y="439384"/>
                    <a:pt x="402595" y="439384"/>
                  </a:cubicBezTo>
                  <a:lnTo>
                    <a:pt x="176095" y="439384"/>
                  </a:lnTo>
                  <a:cubicBezTo>
                    <a:pt x="129392" y="439384"/>
                    <a:pt x="84601" y="420831"/>
                    <a:pt x="51577" y="387807"/>
                  </a:cubicBezTo>
                  <a:cubicBezTo>
                    <a:pt x="18553" y="354782"/>
                    <a:pt x="0" y="309992"/>
                    <a:pt x="0" y="263289"/>
                  </a:cubicBezTo>
                  <a:lnTo>
                    <a:pt x="0" y="176095"/>
                  </a:lnTo>
                  <a:cubicBezTo>
                    <a:pt x="0" y="129392"/>
                    <a:pt x="18553" y="84601"/>
                    <a:pt x="51577" y="51577"/>
                  </a:cubicBezTo>
                  <a:cubicBezTo>
                    <a:pt x="84601" y="18553"/>
                    <a:pt x="129392" y="0"/>
                    <a:pt x="176095" y="0"/>
                  </a:cubicBezTo>
                  <a:close/>
                </a:path>
              </a:pathLst>
            </a:custGeom>
            <a:solidFill>
              <a:srgbClr val="F4F3F3"/>
            </a:solidFill>
          </p:spPr>
          <p:txBody>
            <a:bodyPr/>
            <a:lstStyle/>
            <a:p>
              <a:endParaRPr lang="en-PH"/>
            </a:p>
          </p:txBody>
        </p:sp>
        <p:sp>
          <p:nvSpPr>
            <p:cNvPr id="81" name="TextBox 81"/>
            <p:cNvSpPr txBox="1"/>
            <p:nvPr/>
          </p:nvSpPr>
          <p:spPr>
            <a:xfrm>
              <a:off x="0" y="-28575"/>
              <a:ext cx="578690" cy="467959"/>
            </a:xfrm>
            <a:prstGeom prst="rect">
              <a:avLst/>
            </a:prstGeom>
          </p:spPr>
          <p:txBody>
            <a:bodyPr lIns="45629" tIns="45629" rIns="45629" bIns="45629" rtlCol="0" anchor="ctr"/>
            <a:lstStyle/>
            <a:p>
              <a:pPr algn="ctr">
                <a:lnSpc>
                  <a:spcPts val="2595"/>
                </a:lnSpc>
              </a:pPr>
              <a:endParaRPr/>
            </a:p>
          </p:txBody>
        </p:sp>
      </p:grpSp>
      <p:sp>
        <p:nvSpPr>
          <p:cNvPr id="82" name="TextBox 82"/>
          <p:cNvSpPr txBox="1"/>
          <p:nvPr/>
        </p:nvSpPr>
        <p:spPr>
          <a:xfrm>
            <a:off x="3356980" y="6158394"/>
            <a:ext cx="1807739" cy="945851"/>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General Purpose Register</a:t>
            </a:r>
          </a:p>
        </p:txBody>
      </p:sp>
      <p:sp>
        <p:nvSpPr>
          <p:cNvPr id="83" name="TextBox 83"/>
          <p:cNvSpPr txBox="1"/>
          <p:nvPr/>
        </p:nvSpPr>
        <p:spPr>
          <a:xfrm>
            <a:off x="5849197" y="6168816"/>
            <a:ext cx="1807739" cy="945851"/>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Special Purpose Register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99627" y="119771"/>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5.2 CPU Architecture</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6389473" y="1636550"/>
            <a:ext cx="5761581" cy="929835"/>
            <a:chOff x="0" y="0"/>
            <a:chExt cx="1335641" cy="215553"/>
          </a:xfrm>
        </p:grpSpPr>
        <p:sp>
          <p:nvSpPr>
            <p:cNvPr id="8" name="Freeform 8"/>
            <p:cNvSpPr/>
            <p:nvPr/>
          </p:nvSpPr>
          <p:spPr>
            <a:xfrm>
              <a:off x="0" y="0"/>
              <a:ext cx="1335641" cy="215553"/>
            </a:xfrm>
            <a:custGeom>
              <a:avLst/>
              <a:gdLst/>
              <a:ahLst/>
              <a:cxnLst/>
              <a:rect l="l" t="t" r="r" b="b"/>
              <a:pathLst>
                <a:path w="1335641" h="215553">
                  <a:moveTo>
                    <a:pt x="68529" y="0"/>
                  </a:moveTo>
                  <a:lnTo>
                    <a:pt x="1267111" y="0"/>
                  </a:lnTo>
                  <a:cubicBezTo>
                    <a:pt x="1304959" y="0"/>
                    <a:pt x="1335641" y="30682"/>
                    <a:pt x="1335641" y="68529"/>
                  </a:cubicBezTo>
                  <a:lnTo>
                    <a:pt x="1335641" y="147024"/>
                  </a:lnTo>
                  <a:cubicBezTo>
                    <a:pt x="1335641" y="184871"/>
                    <a:pt x="1304959" y="215553"/>
                    <a:pt x="1267111" y="215553"/>
                  </a:cubicBezTo>
                  <a:lnTo>
                    <a:pt x="68529" y="215553"/>
                  </a:lnTo>
                  <a:cubicBezTo>
                    <a:pt x="30682" y="215553"/>
                    <a:pt x="0" y="184871"/>
                    <a:pt x="0" y="147024"/>
                  </a:cubicBezTo>
                  <a:lnTo>
                    <a:pt x="0" y="68529"/>
                  </a:lnTo>
                  <a:cubicBezTo>
                    <a:pt x="0" y="30682"/>
                    <a:pt x="30682" y="0"/>
                    <a:pt x="68529" y="0"/>
                  </a:cubicBezTo>
                  <a:close/>
                </a:path>
              </a:pathLst>
            </a:custGeom>
            <a:solidFill>
              <a:srgbClr val="FFDE59"/>
            </a:solidFill>
          </p:spPr>
          <p:txBody>
            <a:bodyPr/>
            <a:lstStyle/>
            <a:p>
              <a:endParaRPr lang="en-PH"/>
            </a:p>
          </p:txBody>
        </p:sp>
        <p:sp>
          <p:nvSpPr>
            <p:cNvPr id="9" name="TextBox 9"/>
            <p:cNvSpPr txBox="1"/>
            <p:nvPr/>
          </p:nvSpPr>
          <p:spPr>
            <a:xfrm>
              <a:off x="0" y="-28575"/>
              <a:ext cx="1335641" cy="244128"/>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6796695" y="1848426"/>
            <a:ext cx="4947137" cy="448933"/>
          </a:xfrm>
          <a:prstGeom prst="rect">
            <a:avLst/>
          </a:prstGeom>
        </p:spPr>
        <p:txBody>
          <a:bodyPr lIns="0" tIns="0" rIns="0" bIns="0" rtlCol="0" anchor="t">
            <a:spAutoFit/>
          </a:bodyPr>
          <a:lstStyle/>
          <a:p>
            <a:pPr algn="ctr">
              <a:lnSpc>
                <a:spcPts val="3558"/>
              </a:lnSpc>
            </a:pPr>
            <a:r>
              <a:rPr lang="en-US" sz="2541" b="1">
                <a:solidFill>
                  <a:srgbClr val="000000"/>
                </a:solidFill>
                <a:latin typeface="Now Bold"/>
                <a:ea typeface="Now Bold"/>
                <a:cs typeface="Now Bold"/>
                <a:sym typeface="Now Bold"/>
              </a:rPr>
              <a:t>Active components</a:t>
            </a:r>
          </a:p>
        </p:txBody>
      </p:sp>
      <p:sp>
        <p:nvSpPr>
          <p:cNvPr id="11" name="TextBox 11"/>
          <p:cNvSpPr txBox="1"/>
          <p:nvPr/>
        </p:nvSpPr>
        <p:spPr>
          <a:xfrm>
            <a:off x="15369751" y="1320133"/>
            <a:ext cx="1442309"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CONTROL BUS</a:t>
            </a:r>
          </a:p>
        </p:txBody>
      </p:sp>
      <p:sp>
        <p:nvSpPr>
          <p:cNvPr id="12" name="TextBox 12"/>
          <p:cNvSpPr txBox="1"/>
          <p:nvPr/>
        </p:nvSpPr>
        <p:spPr>
          <a:xfrm>
            <a:off x="15440190" y="1809353"/>
            <a:ext cx="127966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13" name="TextBox 13"/>
          <p:cNvSpPr txBox="1"/>
          <p:nvPr/>
        </p:nvSpPr>
        <p:spPr>
          <a:xfrm>
            <a:off x="15440190" y="2257851"/>
            <a:ext cx="119834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sp>
        <p:nvSpPr>
          <p:cNvPr id="14" name="AutoShape 14"/>
          <p:cNvSpPr/>
          <p:nvPr/>
        </p:nvSpPr>
        <p:spPr>
          <a:xfrm flipH="1">
            <a:off x="14275572" y="1422671"/>
            <a:ext cx="945794" cy="0"/>
          </a:xfrm>
          <a:prstGeom prst="line">
            <a:avLst/>
          </a:prstGeom>
          <a:ln w="85725" cap="rnd">
            <a:solidFill>
              <a:srgbClr val="38B6FF"/>
            </a:solidFill>
            <a:prstDash val="solid"/>
            <a:headEnd type="none" w="sm" len="sm"/>
            <a:tailEnd type="none" w="sm" len="sm"/>
          </a:ln>
        </p:spPr>
        <p:txBody>
          <a:bodyPr/>
          <a:lstStyle/>
          <a:p>
            <a:endParaRPr lang="en-PH"/>
          </a:p>
        </p:txBody>
      </p:sp>
      <p:sp>
        <p:nvSpPr>
          <p:cNvPr id="15" name="AutoShape 15"/>
          <p:cNvSpPr/>
          <p:nvPr/>
        </p:nvSpPr>
        <p:spPr>
          <a:xfrm flipH="1">
            <a:off x="14275572" y="1913530"/>
            <a:ext cx="945794" cy="0"/>
          </a:xfrm>
          <a:prstGeom prst="line">
            <a:avLst/>
          </a:prstGeom>
          <a:ln w="85725" cap="rnd">
            <a:solidFill>
              <a:srgbClr val="C9E265"/>
            </a:solidFill>
            <a:prstDash val="solid"/>
            <a:headEnd type="none" w="sm" len="sm"/>
            <a:tailEnd type="none" w="sm" len="sm"/>
          </a:ln>
        </p:spPr>
        <p:txBody>
          <a:bodyPr/>
          <a:lstStyle/>
          <a:p>
            <a:endParaRPr lang="en-PH"/>
          </a:p>
        </p:txBody>
      </p:sp>
      <p:sp>
        <p:nvSpPr>
          <p:cNvPr id="16" name="AutoShape 16"/>
          <p:cNvSpPr/>
          <p:nvPr/>
        </p:nvSpPr>
        <p:spPr>
          <a:xfrm flipH="1">
            <a:off x="14275572" y="2374435"/>
            <a:ext cx="945794" cy="0"/>
          </a:xfrm>
          <a:prstGeom prst="line">
            <a:avLst/>
          </a:prstGeom>
          <a:ln w="85725" cap="rnd">
            <a:solidFill>
              <a:srgbClr val="FF5757"/>
            </a:solidFill>
            <a:prstDash val="solid"/>
            <a:headEnd type="none" w="sm" len="sm"/>
            <a:tailEnd type="none" w="sm" len="sm"/>
          </a:ln>
        </p:spPr>
        <p:txBody>
          <a:bodyPr/>
          <a:lstStyle/>
          <a:p>
            <a:endParaRPr lang="en-PH"/>
          </a:p>
        </p:txBody>
      </p:sp>
      <p:sp>
        <p:nvSpPr>
          <p:cNvPr id="17" name="AutoShape 17"/>
          <p:cNvSpPr/>
          <p:nvPr/>
        </p:nvSpPr>
        <p:spPr>
          <a:xfrm flipH="1">
            <a:off x="6767558" y="5053498"/>
            <a:ext cx="1902437"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grpSp>
        <p:nvGrpSpPr>
          <p:cNvPr id="18" name="Group 18"/>
          <p:cNvGrpSpPr/>
          <p:nvPr/>
        </p:nvGrpSpPr>
        <p:grpSpPr>
          <a:xfrm>
            <a:off x="3175628" y="2863008"/>
            <a:ext cx="11936743" cy="5037038"/>
            <a:chOff x="0" y="0"/>
            <a:chExt cx="2966297" cy="1251711"/>
          </a:xfrm>
        </p:grpSpPr>
        <p:sp>
          <p:nvSpPr>
            <p:cNvPr id="19" name="Freeform 19"/>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8627"/>
              </a:srgbClr>
            </a:solidFill>
          </p:spPr>
          <p:txBody>
            <a:bodyPr/>
            <a:lstStyle/>
            <a:p>
              <a:endParaRPr lang="en-PH"/>
            </a:p>
          </p:txBody>
        </p:sp>
      </p:grpSp>
      <p:sp>
        <p:nvSpPr>
          <p:cNvPr id="20" name="Freeform 20"/>
          <p:cNvSpPr/>
          <p:nvPr/>
        </p:nvSpPr>
        <p:spPr>
          <a:xfrm>
            <a:off x="4608982" y="6297370"/>
            <a:ext cx="1409276" cy="1176105"/>
          </a:xfrm>
          <a:custGeom>
            <a:avLst/>
            <a:gdLst/>
            <a:ahLst/>
            <a:cxnLst/>
            <a:rect l="l" t="t" r="r" b="b"/>
            <a:pathLst>
              <a:path w="1409276" h="1176105">
                <a:moveTo>
                  <a:pt x="0" y="0"/>
                </a:moveTo>
                <a:lnTo>
                  <a:pt x="1409277" y="0"/>
                </a:lnTo>
                <a:lnTo>
                  <a:pt x="1409277" y="1176105"/>
                </a:lnTo>
                <a:lnTo>
                  <a:pt x="0" y="1176105"/>
                </a:lnTo>
                <a:lnTo>
                  <a:pt x="0" y="0"/>
                </a:lnTo>
                <a:close/>
              </a:path>
            </a:pathLst>
          </a:custGeom>
          <a:blipFill>
            <a:blip r:embed="rId4">
              <a:alphaModFix amt="8999"/>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1" name="Group 21"/>
          <p:cNvGrpSpPr/>
          <p:nvPr/>
        </p:nvGrpSpPr>
        <p:grpSpPr>
          <a:xfrm>
            <a:off x="4487109" y="4091785"/>
            <a:ext cx="2467265" cy="1280182"/>
            <a:chOff x="0" y="0"/>
            <a:chExt cx="3688595" cy="1913890"/>
          </a:xfrm>
        </p:grpSpPr>
        <p:sp>
          <p:nvSpPr>
            <p:cNvPr id="22" name="Freeform 22"/>
            <p:cNvSpPr/>
            <p:nvPr/>
          </p:nvSpPr>
          <p:spPr>
            <a:xfrm>
              <a:off x="0" y="0"/>
              <a:ext cx="3688595" cy="1913890"/>
            </a:xfrm>
            <a:custGeom>
              <a:avLst/>
              <a:gdLst/>
              <a:ahLst/>
              <a:cxnLst/>
              <a:rect l="l" t="t" r="r" b="b"/>
              <a:pathLst>
                <a:path w="3688595" h="1913890">
                  <a:moveTo>
                    <a:pt x="0" y="0"/>
                  </a:moveTo>
                  <a:lnTo>
                    <a:pt x="3688595" y="0"/>
                  </a:lnTo>
                  <a:lnTo>
                    <a:pt x="3688595" y="1913890"/>
                  </a:lnTo>
                  <a:lnTo>
                    <a:pt x="0" y="1913890"/>
                  </a:lnTo>
                  <a:close/>
                </a:path>
              </a:pathLst>
            </a:custGeom>
            <a:solidFill>
              <a:srgbClr val="FFDE59">
                <a:alpha val="8627"/>
              </a:srgbClr>
            </a:solidFill>
          </p:spPr>
          <p:txBody>
            <a:bodyPr/>
            <a:lstStyle/>
            <a:p>
              <a:endParaRPr lang="en-PH"/>
            </a:p>
          </p:txBody>
        </p:sp>
      </p:grpSp>
      <p:grpSp>
        <p:nvGrpSpPr>
          <p:cNvPr id="23" name="Group 23"/>
          <p:cNvGrpSpPr/>
          <p:nvPr/>
        </p:nvGrpSpPr>
        <p:grpSpPr>
          <a:xfrm>
            <a:off x="9556177" y="4046357"/>
            <a:ext cx="4204529" cy="590246"/>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25" name="Freeform 25"/>
          <p:cNvSpPr/>
          <p:nvPr/>
        </p:nvSpPr>
        <p:spPr>
          <a:xfrm>
            <a:off x="4667425" y="4141630"/>
            <a:ext cx="702419" cy="702419"/>
          </a:xfrm>
          <a:custGeom>
            <a:avLst/>
            <a:gdLst/>
            <a:ahLst/>
            <a:cxnLst/>
            <a:rect l="l" t="t" r="r" b="b"/>
            <a:pathLst>
              <a:path w="702419" h="702419">
                <a:moveTo>
                  <a:pt x="0" y="0"/>
                </a:moveTo>
                <a:lnTo>
                  <a:pt x="702419" y="0"/>
                </a:lnTo>
                <a:lnTo>
                  <a:pt x="702419" y="702419"/>
                </a:lnTo>
                <a:lnTo>
                  <a:pt x="0" y="702419"/>
                </a:lnTo>
                <a:lnTo>
                  <a:pt x="0" y="0"/>
                </a:lnTo>
                <a:close/>
              </a:path>
            </a:pathLst>
          </a:custGeom>
          <a:blipFill>
            <a:blip r:embed="rId6">
              <a:alphaModFix amt="6999"/>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6" name="Group 26"/>
          <p:cNvGrpSpPr/>
          <p:nvPr/>
        </p:nvGrpSpPr>
        <p:grpSpPr>
          <a:xfrm>
            <a:off x="9556177" y="4770893"/>
            <a:ext cx="4204529" cy="590246"/>
            <a:chOff x="0" y="0"/>
            <a:chExt cx="2652321" cy="372342"/>
          </a:xfrm>
        </p:grpSpPr>
        <p:sp>
          <p:nvSpPr>
            <p:cNvPr id="27" name="Freeform 2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8" name="Group 28"/>
          <p:cNvGrpSpPr/>
          <p:nvPr/>
        </p:nvGrpSpPr>
        <p:grpSpPr>
          <a:xfrm>
            <a:off x="9556177" y="5459825"/>
            <a:ext cx="4204529" cy="590246"/>
            <a:chOff x="0" y="0"/>
            <a:chExt cx="2652321" cy="372342"/>
          </a:xfrm>
        </p:grpSpPr>
        <p:sp>
          <p:nvSpPr>
            <p:cNvPr id="29" name="Freeform 2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30" name="Group 30"/>
          <p:cNvGrpSpPr/>
          <p:nvPr/>
        </p:nvGrpSpPr>
        <p:grpSpPr>
          <a:xfrm>
            <a:off x="9556177" y="6153606"/>
            <a:ext cx="4204529" cy="590246"/>
            <a:chOff x="0" y="0"/>
            <a:chExt cx="2652321" cy="372342"/>
          </a:xfrm>
        </p:grpSpPr>
        <p:sp>
          <p:nvSpPr>
            <p:cNvPr id="31" name="Freeform 3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32" name="Group 32"/>
          <p:cNvGrpSpPr/>
          <p:nvPr/>
        </p:nvGrpSpPr>
        <p:grpSpPr>
          <a:xfrm>
            <a:off x="9556177" y="6875399"/>
            <a:ext cx="4204529" cy="590246"/>
            <a:chOff x="0" y="0"/>
            <a:chExt cx="2652321" cy="372342"/>
          </a:xfrm>
        </p:grpSpPr>
        <p:sp>
          <p:nvSpPr>
            <p:cNvPr id="33" name="Freeform 3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34" name="AutoShape 34"/>
          <p:cNvSpPr/>
          <p:nvPr/>
        </p:nvSpPr>
        <p:spPr>
          <a:xfrm flipV="1">
            <a:off x="8101757" y="4341480"/>
            <a:ext cx="0" cy="430897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5" name="AutoShape 35"/>
          <p:cNvSpPr/>
          <p:nvPr/>
        </p:nvSpPr>
        <p:spPr>
          <a:xfrm flipV="1">
            <a:off x="8345140" y="5685355"/>
            <a:ext cx="0" cy="2965095"/>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6" name="AutoShape 36"/>
          <p:cNvSpPr/>
          <p:nvPr/>
        </p:nvSpPr>
        <p:spPr>
          <a:xfrm flipV="1">
            <a:off x="7135323" y="6449259"/>
            <a:ext cx="0" cy="2156381"/>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7" name="TextBox 37"/>
          <p:cNvSpPr txBox="1"/>
          <p:nvPr/>
        </p:nvSpPr>
        <p:spPr>
          <a:xfrm>
            <a:off x="8583442" y="3327006"/>
            <a:ext cx="935455" cy="353837"/>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SR</a:t>
            </a:r>
          </a:p>
        </p:txBody>
      </p:sp>
      <p:sp>
        <p:nvSpPr>
          <p:cNvPr id="38" name="TextBox 38"/>
          <p:cNvSpPr txBox="1"/>
          <p:nvPr/>
        </p:nvSpPr>
        <p:spPr>
          <a:xfrm>
            <a:off x="8502543" y="5555963"/>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MDR</a:t>
            </a:r>
          </a:p>
        </p:txBody>
      </p:sp>
      <p:sp>
        <p:nvSpPr>
          <p:cNvPr id="39" name="AutoShape 39"/>
          <p:cNvSpPr/>
          <p:nvPr/>
        </p:nvSpPr>
        <p:spPr>
          <a:xfrm flipH="1">
            <a:off x="8053185" y="4341480"/>
            <a:ext cx="514130"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0" name="AutoShape 40"/>
          <p:cNvSpPr/>
          <p:nvPr/>
        </p:nvSpPr>
        <p:spPr>
          <a:xfrm>
            <a:off x="8313839" y="5720244"/>
            <a:ext cx="31180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41" name="AutoShape 41"/>
          <p:cNvSpPr/>
          <p:nvPr/>
        </p:nvSpPr>
        <p:spPr>
          <a:xfrm flipV="1">
            <a:off x="6575417" y="5347208"/>
            <a:ext cx="0" cy="1148756"/>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2" name="AutoShape 42"/>
          <p:cNvSpPr/>
          <p:nvPr/>
        </p:nvSpPr>
        <p:spPr>
          <a:xfrm flipH="1">
            <a:off x="5874777"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3" name="AutoShape 43"/>
          <p:cNvSpPr/>
          <p:nvPr/>
        </p:nvSpPr>
        <p:spPr>
          <a:xfrm flipH="1">
            <a:off x="6399794"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4" name="AutoShape 44"/>
          <p:cNvSpPr/>
          <p:nvPr/>
        </p:nvSpPr>
        <p:spPr>
          <a:xfrm flipH="1">
            <a:off x="13746318" y="5091363"/>
            <a:ext cx="448287" cy="1041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5" name="AutoShape 45"/>
          <p:cNvSpPr/>
          <p:nvPr/>
        </p:nvSpPr>
        <p:spPr>
          <a:xfrm>
            <a:off x="14189733" y="4306715"/>
            <a:ext cx="0" cy="832074"/>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6" name="AutoShape 46"/>
          <p:cNvSpPr/>
          <p:nvPr/>
        </p:nvSpPr>
        <p:spPr>
          <a:xfrm>
            <a:off x="13760556" y="4306740"/>
            <a:ext cx="434858"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7" name="TextBox 47"/>
          <p:cNvSpPr txBox="1"/>
          <p:nvPr/>
        </p:nvSpPr>
        <p:spPr>
          <a:xfrm>
            <a:off x="5017597" y="6828273"/>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ALU</a:t>
            </a:r>
          </a:p>
        </p:txBody>
      </p:sp>
      <p:sp>
        <p:nvSpPr>
          <p:cNvPr id="48" name="TextBox 48"/>
          <p:cNvSpPr txBox="1"/>
          <p:nvPr/>
        </p:nvSpPr>
        <p:spPr>
          <a:xfrm>
            <a:off x="5650494" y="4491944"/>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CU</a:t>
            </a:r>
          </a:p>
        </p:txBody>
      </p:sp>
      <p:sp>
        <p:nvSpPr>
          <p:cNvPr id="49" name="TextBox 49"/>
          <p:cNvSpPr txBox="1"/>
          <p:nvPr/>
        </p:nvSpPr>
        <p:spPr>
          <a:xfrm>
            <a:off x="8471416" y="4867032"/>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PC</a:t>
            </a:r>
          </a:p>
        </p:txBody>
      </p:sp>
      <p:sp>
        <p:nvSpPr>
          <p:cNvPr id="50" name="TextBox 50"/>
          <p:cNvSpPr txBox="1"/>
          <p:nvPr/>
        </p:nvSpPr>
        <p:spPr>
          <a:xfrm>
            <a:off x="8471416" y="6249745"/>
            <a:ext cx="935455" cy="352446"/>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CIR</a:t>
            </a:r>
          </a:p>
        </p:txBody>
      </p:sp>
      <p:sp>
        <p:nvSpPr>
          <p:cNvPr id="51" name="TextBox 51"/>
          <p:cNvSpPr txBox="1"/>
          <p:nvPr/>
        </p:nvSpPr>
        <p:spPr>
          <a:xfrm>
            <a:off x="8471416" y="6930327"/>
            <a:ext cx="935455" cy="350344"/>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ACC</a:t>
            </a:r>
          </a:p>
        </p:txBody>
      </p:sp>
      <p:grpSp>
        <p:nvGrpSpPr>
          <p:cNvPr id="52" name="Group 52"/>
          <p:cNvGrpSpPr/>
          <p:nvPr/>
        </p:nvGrpSpPr>
        <p:grpSpPr>
          <a:xfrm>
            <a:off x="4340105" y="3215673"/>
            <a:ext cx="4204529" cy="590246"/>
            <a:chOff x="0" y="0"/>
            <a:chExt cx="2652321" cy="372342"/>
          </a:xfrm>
        </p:grpSpPr>
        <p:sp>
          <p:nvSpPr>
            <p:cNvPr id="53" name="Freeform 5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54" name="Group 54"/>
          <p:cNvGrpSpPr/>
          <p:nvPr/>
        </p:nvGrpSpPr>
        <p:grpSpPr>
          <a:xfrm>
            <a:off x="9540959" y="3215673"/>
            <a:ext cx="4204529" cy="590246"/>
            <a:chOff x="0" y="0"/>
            <a:chExt cx="2652321" cy="372342"/>
          </a:xfrm>
        </p:grpSpPr>
        <p:sp>
          <p:nvSpPr>
            <p:cNvPr id="55" name="Freeform 5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56" name="TextBox 56"/>
          <p:cNvSpPr txBox="1"/>
          <p:nvPr/>
        </p:nvSpPr>
        <p:spPr>
          <a:xfrm>
            <a:off x="8564402" y="4302260"/>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MAR</a:t>
            </a:r>
          </a:p>
        </p:txBody>
      </p:sp>
      <p:sp>
        <p:nvSpPr>
          <p:cNvPr id="57" name="TextBox 57"/>
          <p:cNvSpPr txBox="1"/>
          <p:nvPr/>
        </p:nvSpPr>
        <p:spPr>
          <a:xfrm>
            <a:off x="3404650" y="3310065"/>
            <a:ext cx="935455" cy="353837"/>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IR</a:t>
            </a:r>
          </a:p>
        </p:txBody>
      </p:sp>
      <p:sp>
        <p:nvSpPr>
          <p:cNvPr id="58" name="AutoShape 58"/>
          <p:cNvSpPr/>
          <p:nvPr/>
        </p:nvSpPr>
        <p:spPr>
          <a:xfrm flipH="1">
            <a:off x="6949547" y="4349885"/>
            <a:ext cx="110363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59" name="AutoShape 59"/>
          <p:cNvSpPr/>
          <p:nvPr/>
        </p:nvSpPr>
        <p:spPr>
          <a:xfrm flipH="1">
            <a:off x="6858260" y="6495965"/>
            <a:ext cx="1811702" cy="1562"/>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60" name="AutoShape 60"/>
          <p:cNvSpPr/>
          <p:nvPr/>
        </p:nvSpPr>
        <p:spPr>
          <a:xfrm flipH="1">
            <a:off x="13746318" y="6485565"/>
            <a:ext cx="448287" cy="1041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61" name="AutoShape 61"/>
          <p:cNvSpPr/>
          <p:nvPr/>
        </p:nvSpPr>
        <p:spPr>
          <a:xfrm>
            <a:off x="14189733" y="5700917"/>
            <a:ext cx="0" cy="832074"/>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62" name="AutoShape 62"/>
          <p:cNvSpPr/>
          <p:nvPr/>
        </p:nvSpPr>
        <p:spPr>
          <a:xfrm>
            <a:off x="13478248" y="5716848"/>
            <a:ext cx="43485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grpSp>
        <p:nvGrpSpPr>
          <p:cNvPr id="63" name="Group 63"/>
          <p:cNvGrpSpPr/>
          <p:nvPr/>
        </p:nvGrpSpPr>
        <p:grpSpPr>
          <a:xfrm>
            <a:off x="3061856" y="4141630"/>
            <a:ext cx="4991330" cy="3584169"/>
            <a:chOff x="0" y="0"/>
            <a:chExt cx="1288222" cy="925045"/>
          </a:xfrm>
        </p:grpSpPr>
        <p:sp>
          <p:nvSpPr>
            <p:cNvPr id="64" name="Freeform 64"/>
            <p:cNvSpPr/>
            <p:nvPr/>
          </p:nvSpPr>
          <p:spPr>
            <a:xfrm>
              <a:off x="0" y="0"/>
              <a:ext cx="1288222" cy="925045"/>
            </a:xfrm>
            <a:custGeom>
              <a:avLst/>
              <a:gdLst/>
              <a:ahLst/>
              <a:cxnLst/>
              <a:rect l="l" t="t" r="r" b="b"/>
              <a:pathLst>
                <a:path w="1288222" h="925045">
                  <a:moveTo>
                    <a:pt x="79105" y="0"/>
                  </a:moveTo>
                  <a:lnTo>
                    <a:pt x="1209118" y="0"/>
                  </a:lnTo>
                  <a:cubicBezTo>
                    <a:pt x="1230097" y="0"/>
                    <a:pt x="1250218" y="8334"/>
                    <a:pt x="1265053" y="23169"/>
                  </a:cubicBezTo>
                  <a:cubicBezTo>
                    <a:pt x="1279888" y="38004"/>
                    <a:pt x="1288222" y="58125"/>
                    <a:pt x="1288222" y="79105"/>
                  </a:cubicBezTo>
                  <a:lnTo>
                    <a:pt x="1288222" y="845941"/>
                  </a:lnTo>
                  <a:cubicBezTo>
                    <a:pt x="1288222" y="866920"/>
                    <a:pt x="1279888" y="887041"/>
                    <a:pt x="1265053" y="901876"/>
                  </a:cubicBezTo>
                  <a:cubicBezTo>
                    <a:pt x="1250218" y="916711"/>
                    <a:pt x="1230097" y="925045"/>
                    <a:pt x="1209118" y="925045"/>
                  </a:cubicBezTo>
                  <a:lnTo>
                    <a:pt x="79105" y="925045"/>
                  </a:lnTo>
                  <a:cubicBezTo>
                    <a:pt x="58125" y="925045"/>
                    <a:pt x="38004" y="916711"/>
                    <a:pt x="23169" y="901876"/>
                  </a:cubicBezTo>
                  <a:cubicBezTo>
                    <a:pt x="8334" y="887041"/>
                    <a:pt x="0" y="866920"/>
                    <a:pt x="0" y="845941"/>
                  </a:cubicBezTo>
                  <a:lnTo>
                    <a:pt x="0" y="79105"/>
                  </a:lnTo>
                  <a:cubicBezTo>
                    <a:pt x="0" y="58125"/>
                    <a:pt x="8334" y="38004"/>
                    <a:pt x="23169" y="23169"/>
                  </a:cubicBezTo>
                  <a:cubicBezTo>
                    <a:pt x="38004" y="8334"/>
                    <a:pt x="58125" y="0"/>
                    <a:pt x="79105" y="0"/>
                  </a:cubicBezTo>
                  <a:close/>
                </a:path>
              </a:pathLst>
            </a:custGeom>
            <a:solidFill>
              <a:srgbClr val="642EC7"/>
            </a:solidFill>
          </p:spPr>
          <p:txBody>
            <a:bodyPr/>
            <a:lstStyle/>
            <a:p>
              <a:endParaRPr lang="en-PH"/>
            </a:p>
          </p:txBody>
        </p:sp>
        <p:sp>
          <p:nvSpPr>
            <p:cNvPr id="65" name="TextBox 65"/>
            <p:cNvSpPr txBox="1"/>
            <p:nvPr/>
          </p:nvSpPr>
          <p:spPr>
            <a:xfrm>
              <a:off x="0" y="-28575"/>
              <a:ext cx="1288222" cy="953620"/>
            </a:xfrm>
            <a:prstGeom prst="rect">
              <a:avLst/>
            </a:prstGeom>
          </p:spPr>
          <p:txBody>
            <a:bodyPr lIns="45629" tIns="45629" rIns="45629" bIns="45629" rtlCol="0" anchor="ctr"/>
            <a:lstStyle/>
            <a:p>
              <a:pPr algn="ctr">
                <a:lnSpc>
                  <a:spcPts val="2595"/>
                </a:lnSpc>
              </a:pPr>
              <a:endParaRPr/>
            </a:p>
          </p:txBody>
        </p:sp>
      </p:grpSp>
      <p:sp>
        <p:nvSpPr>
          <p:cNvPr id="66" name="TextBox 66"/>
          <p:cNvSpPr txBox="1"/>
          <p:nvPr/>
        </p:nvSpPr>
        <p:spPr>
          <a:xfrm>
            <a:off x="3542323" y="4270026"/>
            <a:ext cx="4062751" cy="366577"/>
          </a:xfrm>
          <a:prstGeom prst="rect">
            <a:avLst/>
          </a:prstGeom>
        </p:spPr>
        <p:txBody>
          <a:bodyPr lIns="0" tIns="0" rIns="0" bIns="0" rtlCol="0" anchor="t">
            <a:spAutoFit/>
          </a:bodyPr>
          <a:lstStyle/>
          <a:p>
            <a:pPr algn="ctr">
              <a:lnSpc>
                <a:spcPts val="2921"/>
              </a:lnSpc>
            </a:pPr>
            <a:r>
              <a:rPr lang="en-US" sz="2087" b="1" u="sng">
                <a:solidFill>
                  <a:srgbClr val="FFFFFF"/>
                </a:solidFill>
                <a:latin typeface="Now Bold"/>
                <a:ea typeface="Now Bold"/>
                <a:cs typeface="Now Bold"/>
                <a:sym typeface="Now Bold"/>
              </a:rPr>
              <a:t>Accumulator</a:t>
            </a:r>
          </a:p>
        </p:txBody>
      </p:sp>
      <p:sp>
        <p:nvSpPr>
          <p:cNvPr id="67" name="TextBox 67"/>
          <p:cNvSpPr txBox="1"/>
          <p:nvPr/>
        </p:nvSpPr>
        <p:spPr>
          <a:xfrm>
            <a:off x="4747338" y="5015173"/>
            <a:ext cx="2925794" cy="1598830"/>
          </a:xfrm>
          <a:prstGeom prst="rect">
            <a:avLst/>
          </a:prstGeom>
        </p:spPr>
        <p:txBody>
          <a:bodyPr lIns="0" tIns="0" rIns="0" bIns="0" rtlCol="0" anchor="t">
            <a:spAutoFit/>
          </a:bodyPr>
          <a:lstStyle/>
          <a:p>
            <a:pPr algn="l">
              <a:lnSpc>
                <a:spcPts val="2514"/>
              </a:lnSpc>
            </a:pPr>
            <a:r>
              <a:rPr lang="en-US" sz="1796" b="1">
                <a:solidFill>
                  <a:srgbClr val="FFFFFF"/>
                </a:solidFill>
                <a:latin typeface="Now Bold"/>
                <a:ea typeface="Now Bold"/>
                <a:cs typeface="Now Bold"/>
                <a:sym typeface="Now Bold"/>
              </a:rPr>
              <a:t>Role: An accumulator  stores intermediate arithmetic and logic operation results during program execution.</a:t>
            </a:r>
          </a:p>
        </p:txBody>
      </p:sp>
      <p:sp>
        <p:nvSpPr>
          <p:cNvPr id="68" name="TextBox 68"/>
          <p:cNvSpPr txBox="1"/>
          <p:nvPr/>
        </p:nvSpPr>
        <p:spPr>
          <a:xfrm>
            <a:off x="4989547" y="3352423"/>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sp>
        <p:nvSpPr>
          <p:cNvPr id="69" name="TextBox 69"/>
          <p:cNvSpPr txBox="1"/>
          <p:nvPr/>
        </p:nvSpPr>
        <p:spPr>
          <a:xfrm>
            <a:off x="10258516" y="3353318"/>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sp>
        <p:nvSpPr>
          <p:cNvPr id="70" name="TextBox 70"/>
          <p:cNvSpPr txBox="1"/>
          <p:nvPr/>
        </p:nvSpPr>
        <p:spPr>
          <a:xfrm>
            <a:off x="10258516" y="4166391"/>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sp>
        <p:nvSpPr>
          <p:cNvPr id="71" name="TextBox 71"/>
          <p:cNvSpPr txBox="1"/>
          <p:nvPr/>
        </p:nvSpPr>
        <p:spPr>
          <a:xfrm>
            <a:off x="10258516" y="4896448"/>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sp>
        <p:nvSpPr>
          <p:cNvPr id="72" name="TextBox 72"/>
          <p:cNvSpPr txBox="1"/>
          <p:nvPr/>
        </p:nvSpPr>
        <p:spPr>
          <a:xfrm>
            <a:off x="10258516" y="5583926"/>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sp>
        <p:nvSpPr>
          <p:cNvPr id="73" name="TextBox 73"/>
          <p:cNvSpPr txBox="1"/>
          <p:nvPr/>
        </p:nvSpPr>
        <p:spPr>
          <a:xfrm>
            <a:off x="10258516" y="6252771"/>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sp>
        <p:nvSpPr>
          <p:cNvPr id="74" name="TextBox 74"/>
          <p:cNvSpPr txBox="1"/>
          <p:nvPr/>
        </p:nvSpPr>
        <p:spPr>
          <a:xfrm>
            <a:off x="10258516" y="6940249"/>
            <a:ext cx="2799852" cy="310736"/>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16/32/64 bit capacity</a:t>
            </a:r>
          </a:p>
        </p:txBody>
      </p:sp>
      <p:grpSp>
        <p:nvGrpSpPr>
          <p:cNvPr id="75" name="Group 75"/>
          <p:cNvGrpSpPr/>
          <p:nvPr/>
        </p:nvGrpSpPr>
        <p:grpSpPr>
          <a:xfrm>
            <a:off x="3213045" y="4755553"/>
            <a:ext cx="1395937" cy="2222796"/>
            <a:chOff x="0" y="0"/>
            <a:chExt cx="360280" cy="573686"/>
          </a:xfrm>
        </p:grpSpPr>
        <p:sp>
          <p:nvSpPr>
            <p:cNvPr id="76" name="Freeform 76"/>
            <p:cNvSpPr/>
            <p:nvPr/>
          </p:nvSpPr>
          <p:spPr>
            <a:xfrm>
              <a:off x="0" y="0"/>
              <a:ext cx="360280" cy="573686"/>
            </a:xfrm>
            <a:custGeom>
              <a:avLst/>
              <a:gdLst/>
              <a:ahLst/>
              <a:cxnLst/>
              <a:rect l="l" t="t" r="r" b="b"/>
              <a:pathLst>
                <a:path w="360280" h="573686">
                  <a:moveTo>
                    <a:pt x="180140" y="0"/>
                  </a:moveTo>
                  <a:lnTo>
                    <a:pt x="180140" y="0"/>
                  </a:lnTo>
                  <a:cubicBezTo>
                    <a:pt x="279629" y="0"/>
                    <a:pt x="360280" y="80651"/>
                    <a:pt x="360280" y="180140"/>
                  </a:cubicBezTo>
                  <a:lnTo>
                    <a:pt x="360280" y="393546"/>
                  </a:lnTo>
                  <a:cubicBezTo>
                    <a:pt x="360280" y="441322"/>
                    <a:pt x="341301" y="487141"/>
                    <a:pt x="307518" y="520924"/>
                  </a:cubicBezTo>
                  <a:cubicBezTo>
                    <a:pt x="273736" y="554707"/>
                    <a:pt x="227916" y="573686"/>
                    <a:pt x="180140" y="573686"/>
                  </a:cubicBezTo>
                  <a:lnTo>
                    <a:pt x="180140" y="573686"/>
                  </a:lnTo>
                  <a:cubicBezTo>
                    <a:pt x="132364" y="573686"/>
                    <a:pt x="86545" y="554707"/>
                    <a:pt x="52762" y="520924"/>
                  </a:cubicBezTo>
                  <a:cubicBezTo>
                    <a:pt x="18979" y="487141"/>
                    <a:pt x="0" y="441322"/>
                    <a:pt x="0" y="393546"/>
                  </a:cubicBezTo>
                  <a:lnTo>
                    <a:pt x="0" y="180140"/>
                  </a:lnTo>
                  <a:cubicBezTo>
                    <a:pt x="0" y="132364"/>
                    <a:pt x="18979" y="86545"/>
                    <a:pt x="52762" y="52762"/>
                  </a:cubicBezTo>
                  <a:cubicBezTo>
                    <a:pt x="86545" y="18979"/>
                    <a:pt x="132364" y="0"/>
                    <a:pt x="180140" y="0"/>
                  </a:cubicBezTo>
                  <a:close/>
                </a:path>
              </a:pathLst>
            </a:custGeom>
            <a:solidFill>
              <a:srgbClr val="F4F3F3"/>
            </a:solidFill>
          </p:spPr>
          <p:txBody>
            <a:bodyPr/>
            <a:lstStyle/>
            <a:p>
              <a:endParaRPr lang="en-PH"/>
            </a:p>
          </p:txBody>
        </p:sp>
        <p:sp>
          <p:nvSpPr>
            <p:cNvPr id="77" name="TextBox 77"/>
            <p:cNvSpPr txBox="1"/>
            <p:nvPr/>
          </p:nvSpPr>
          <p:spPr>
            <a:xfrm>
              <a:off x="0" y="-28575"/>
              <a:ext cx="360280" cy="602261"/>
            </a:xfrm>
            <a:prstGeom prst="rect">
              <a:avLst/>
            </a:prstGeom>
          </p:spPr>
          <p:txBody>
            <a:bodyPr lIns="45629" tIns="45629" rIns="45629" bIns="45629" rtlCol="0" anchor="ctr"/>
            <a:lstStyle/>
            <a:p>
              <a:pPr algn="ctr">
                <a:lnSpc>
                  <a:spcPts val="2595"/>
                </a:lnSpc>
              </a:pPr>
              <a:endParaRPr/>
            </a:p>
          </p:txBody>
        </p:sp>
      </p:grpSp>
      <p:sp>
        <p:nvSpPr>
          <p:cNvPr id="78" name="TextBox 78"/>
          <p:cNvSpPr txBox="1"/>
          <p:nvPr/>
        </p:nvSpPr>
        <p:spPr>
          <a:xfrm>
            <a:off x="3370738" y="5374976"/>
            <a:ext cx="1080552" cy="945851"/>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General Purpose Register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99627" y="119771"/>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5.2 CPU Architecture</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6389473" y="1636550"/>
            <a:ext cx="5761581" cy="929835"/>
            <a:chOff x="0" y="0"/>
            <a:chExt cx="1335641" cy="215553"/>
          </a:xfrm>
        </p:grpSpPr>
        <p:sp>
          <p:nvSpPr>
            <p:cNvPr id="8" name="Freeform 8"/>
            <p:cNvSpPr/>
            <p:nvPr/>
          </p:nvSpPr>
          <p:spPr>
            <a:xfrm>
              <a:off x="0" y="0"/>
              <a:ext cx="1335641" cy="215553"/>
            </a:xfrm>
            <a:custGeom>
              <a:avLst/>
              <a:gdLst/>
              <a:ahLst/>
              <a:cxnLst/>
              <a:rect l="l" t="t" r="r" b="b"/>
              <a:pathLst>
                <a:path w="1335641" h="215553">
                  <a:moveTo>
                    <a:pt x="68529" y="0"/>
                  </a:moveTo>
                  <a:lnTo>
                    <a:pt x="1267111" y="0"/>
                  </a:lnTo>
                  <a:cubicBezTo>
                    <a:pt x="1304959" y="0"/>
                    <a:pt x="1335641" y="30682"/>
                    <a:pt x="1335641" y="68529"/>
                  </a:cubicBezTo>
                  <a:lnTo>
                    <a:pt x="1335641" y="147024"/>
                  </a:lnTo>
                  <a:cubicBezTo>
                    <a:pt x="1335641" y="184871"/>
                    <a:pt x="1304959" y="215553"/>
                    <a:pt x="1267111" y="215553"/>
                  </a:cubicBezTo>
                  <a:lnTo>
                    <a:pt x="68529" y="215553"/>
                  </a:lnTo>
                  <a:cubicBezTo>
                    <a:pt x="30682" y="215553"/>
                    <a:pt x="0" y="184871"/>
                    <a:pt x="0" y="147024"/>
                  </a:cubicBezTo>
                  <a:lnTo>
                    <a:pt x="0" y="68529"/>
                  </a:lnTo>
                  <a:cubicBezTo>
                    <a:pt x="0" y="30682"/>
                    <a:pt x="30682" y="0"/>
                    <a:pt x="68529" y="0"/>
                  </a:cubicBezTo>
                  <a:close/>
                </a:path>
              </a:pathLst>
            </a:custGeom>
            <a:solidFill>
              <a:srgbClr val="FFDE59"/>
            </a:solidFill>
          </p:spPr>
          <p:txBody>
            <a:bodyPr/>
            <a:lstStyle/>
            <a:p>
              <a:endParaRPr lang="en-PH"/>
            </a:p>
          </p:txBody>
        </p:sp>
        <p:sp>
          <p:nvSpPr>
            <p:cNvPr id="9" name="TextBox 9"/>
            <p:cNvSpPr txBox="1"/>
            <p:nvPr/>
          </p:nvSpPr>
          <p:spPr>
            <a:xfrm>
              <a:off x="0" y="-28575"/>
              <a:ext cx="1335641" cy="244128"/>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6796695" y="1848426"/>
            <a:ext cx="4947137" cy="448933"/>
          </a:xfrm>
          <a:prstGeom prst="rect">
            <a:avLst/>
          </a:prstGeom>
        </p:spPr>
        <p:txBody>
          <a:bodyPr lIns="0" tIns="0" rIns="0" bIns="0" rtlCol="0" anchor="t">
            <a:spAutoFit/>
          </a:bodyPr>
          <a:lstStyle/>
          <a:p>
            <a:pPr algn="ctr">
              <a:lnSpc>
                <a:spcPts val="3558"/>
              </a:lnSpc>
            </a:pPr>
            <a:r>
              <a:rPr lang="en-US" sz="2541" b="1">
                <a:solidFill>
                  <a:srgbClr val="000000"/>
                </a:solidFill>
                <a:latin typeface="Now Bold"/>
                <a:ea typeface="Now Bold"/>
                <a:cs typeface="Now Bold"/>
                <a:sym typeface="Now Bold"/>
              </a:rPr>
              <a:t>Active components</a:t>
            </a:r>
          </a:p>
        </p:txBody>
      </p:sp>
      <p:sp>
        <p:nvSpPr>
          <p:cNvPr id="11" name="TextBox 11"/>
          <p:cNvSpPr txBox="1"/>
          <p:nvPr/>
        </p:nvSpPr>
        <p:spPr>
          <a:xfrm>
            <a:off x="15369751" y="1320133"/>
            <a:ext cx="1442309"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CONTROL BUS</a:t>
            </a:r>
          </a:p>
        </p:txBody>
      </p:sp>
      <p:sp>
        <p:nvSpPr>
          <p:cNvPr id="12" name="TextBox 12"/>
          <p:cNvSpPr txBox="1"/>
          <p:nvPr/>
        </p:nvSpPr>
        <p:spPr>
          <a:xfrm>
            <a:off x="15440190" y="1809353"/>
            <a:ext cx="127966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13" name="TextBox 13"/>
          <p:cNvSpPr txBox="1"/>
          <p:nvPr/>
        </p:nvSpPr>
        <p:spPr>
          <a:xfrm>
            <a:off x="15440190" y="2257851"/>
            <a:ext cx="119834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sp>
        <p:nvSpPr>
          <p:cNvPr id="14" name="AutoShape 14"/>
          <p:cNvSpPr/>
          <p:nvPr/>
        </p:nvSpPr>
        <p:spPr>
          <a:xfrm flipH="1">
            <a:off x="14275572" y="1422671"/>
            <a:ext cx="945794" cy="0"/>
          </a:xfrm>
          <a:prstGeom prst="line">
            <a:avLst/>
          </a:prstGeom>
          <a:ln w="85725" cap="rnd">
            <a:solidFill>
              <a:srgbClr val="38B6FF"/>
            </a:solidFill>
            <a:prstDash val="solid"/>
            <a:headEnd type="none" w="sm" len="sm"/>
            <a:tailEnd type="none" w="sm" len="sm"/>
          </a:ln>
        </p:spPr>
        <p:txBody>
          <a:bodyPr/>
          <a:lstStyle/>
          <a:p>
            <a:endParaRPr lang="en-PH"/>
          </a:p>
        </p:txBody>
      </p:sp>
      <p:sp>
        <p:nvSpPr>
          <p:cNvPr id="15" name="AutoShape 15"/>
          <p:cNvSpPr/>
          <p:nvPr/>
        </p:nvSpPr>
        <p:spPr>
          <a:xfrm flipH="1">
            <a:off x="14275572" y="1913530"/>
            <a:ext cx="945794" cy="0"/>
          </a:xfrm>
          <a:prstGeom prst="line">
            <a:avLst/>
          </a:prstGeom>
          <a:ln w="85725" cap="rnd">
            <a:solidFill>
              <a:srgbClr val="C9E265"/>
            </a:solidFill>
            <a:prstDash val="solid"/>
            <a:headEnd type="none" w="sm" len="sm"/>
            <a:tailEnd type="none" w="sm" len="sm"/>
          </a:ln>
        </p:spPr>
        <p:txBody>
          <a:bodyPr/>
          <a:lstStyle/>
          <a:p>
            <a:endParaRPr lang="en-PH"/>
          </a:p>
        </p:txBody>
      </p:sp>
      <p:sp>
        <p:nvSpPr>
          <p:cNvPr id="16" name="AutoShape 16"/>
          <p:cNvSpPr/>
          <p:nvPr/>
        </p:nvSpPr>
        <p:spPr>
          <a:xfrm flipH="1">
            <a:off x="14275572" y="2374435"/>
            <a:ext cx="945794" cy="0"/>
          </a:xfrm>
          <a:prstGeom prst="line">
            <a:avLst/>
          </a:prstGeom>
          <a:ln w="85725" cap="rnd">
            <a:solidFill>
              <a:srgbClr val="FF5757"/>
            </a:solidFill>
            <a:prstDash val="solid"/>
            <a:headEnd type="none" w="sm" len="sm"/>
            <a:tailEnd type="none" w="sm" len="sm"/>
          </a:ln>
        </p:spPr>
        <p:txBody>
          <a:bodyPr/>
          <a:lstStyle/>
          <a:p>
            <a:endParaRPr lang="en-PH"/>
          </a:p>
        </p:txBody>
      </p:sp>
      <p:sp>
        <p:nvSpPr>
          <p:cNvPr id="17" name="AutoShape 17"/>
          <p:cNvSpPr/>
          <p:nvPr/>
        </p:nvSpPr>
        <p:spPr>
          <a:xfrm flipH="1">
            <a:off x="6767558" y="5053498"/>
            <a:ext cx="1902437"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grpSp>
        <p:nvGrpSpPr>
          <p:cNvPr id="18" name="Group 18"/>
          <p:cNvGrpSpPr/>
          <p:nvPr/>
        </p:nvGrpSpPr>
        <p:grpSpPr>
          <a:xfrm>
            <a:off x="3082798" y="2828689"/>
            <a:ext cx="11936743" cy="5037038"/>
            <a:chOff x="0" y="0"/>
            <a:chExt cx="2966297" cy="1251711"/>
          </a:xfrm>
        </p:grpSpPr>
        <p:sp>
          <p:nvSpPr>
            <p:cNvPr id="19" name="Freeform 19"/>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8627"/>
              </a:srgbClr>
            </a:solidFill>
          </p:spPr>
          <p:txBody>
            <a:bodyPr/>
            <a:lstStyle/>
            <a:p>
              <a:endParaRPr lang="en-PH"/>
            </a:p>
          </p:txBody>
        </p:sp>
      </p:grpSp>
      <p:sp>
        <p:nvSpPr>
          <p:cNvPr id="20" name="Freeform 20"/>
          <p:cNvSpPr/>
          <p:nvPr/>
        </p:nvSpPr>
        <p:spPr>
          <a:xfrm>
            <a:off x="4608982" y="6297370"/>
            <a:ext cx="1409276" cy="1176105"/>
          </a:xfrm>
          <a:custGeom>
            <a:avLst/>
            <a:gdLst/>
            <a:ahLst/>
            <a:cxnLst/>
            <a:rect l="l" t="t" r="r" b="b"/>
            <a:pathLst>
              <a:path w="1409276" h="1176105">
                <a:moveTo>
                  <a:pt x="0" y="0"/>
                </a:moveTo>
                <a:lnTo>
                  <a:pt x="1409277" y="0"/>
                </a:lnTo>
                <a:lnTo>
                  <a:pt x="1409277" y="1176105"/>
                </a:lnTo>
                <a:lnTo>
                  <a:pt x="0" y="1176105"/>
                </a:lnTo>
                <a:lnTo>
                  <a:pt x="0" y="0"/>
                </a:lnTo>
                <a:close/>
              </a:path>
            </a:pathLst>
          </a:custGeom>
          <a:blipFill>
            <a:blip r:embed="rId4">
              <a:alphaModFix amt="8999"/>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1" name="Group 21"/>
          <p:cNvGrpSpPr/>
          <p:nvPr/>
        </p:nvGrpSpPr>
        <p:grpSpPr>
          <a:xfrm>
            <a:off x="4487109" y="4091785"/>
            <a:ext cx="2467265" cy="1280182"/>
            <a:chOff x="0" y="0"/>
            <a:chExt cx="3688595" cy="1913890"/>
          </a:xfrm>
        </p:grpSpPr>
        <p:sp>
          <p:nvSpPr>
            <p:cNvPr id="22" name="Freeform 22"/>
            <p:cNvSpPr/>
            <p:nvPr/>
          </p:nvSpPr>
          <p:spPr>
            <a:xfrm>
              <a:off x="0" y="0"/>
              <a:ext cx="3688595" cy="1913890"/>
            </a:xfrm>
            <a:custGeom>
              <a:avLst/>
              <a:gdLst/>
              <a:ahLst/>
              <a:cxnLst/>
              <a:rect l="l" t="t" r="r" b="b"/>
              <a:pathLst>
                <a:path w="3688595" h="1913890">
                  <a:moveTo>
                    <a:pt x="0" y="0"/>
                  </a:moveTo>
                  <a:lnTo>
                    <a:pt x="3688595" y="0"/>
                  </a:lnTo>
                  <a:lnTo>
                    <a:pt x="3688595" y="1913890"/>
                  </a:lnTo>
                  <a:lnTo>
                    <a:pt x="0" y="1913890"/>
                  </a:lnTo>
                  <a:close/>
                </a:path>
              </a:pathLst>
            </a:custGeom>
            <a:solidFill>
              <a:srgbClr val="FFDE59">
                <a:alpha val="8627"/>
              </a:srgbClr>
            </a:solidFill>
          </p:spPr>
          <p:txBody>
            <a:bodyPr/>
            <a:lstStyle/>
            <a:p>
              <a:endParaRPr lang="en-PH"/>
            </a:p>
          </p:txBody>
        </p:sp>
      </p:grpSp>
      <p:grpSp>
        <p:nvGrpSpPr>
          <p:cNvPr id="23" name="Group 23"/>
          <p:cNvGrpSpPr/>
          <p:nvPr/>
        </p:nvGrpSpPr>
        <p:grpSpPr>
          <a:xfrm>
            <a:off x="9556177" y="4046357"/>
            <a:ext cx="4204529" cy="590246"/>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25" name="Freeform 25"/>
          <p:cNvSpPr/>
          <p:nvPr/>
        </p:nvSpPr>
        <p:spPr>
          <a:xfrm>
            <a:off x="4667425" y="4141630"/>
            <a:ext cx="702419" cy="702419"/>
          </a:xfrm>
          <a:custGeom>
            <a:avLst/>
            <a:gdLst/>
            <a:ahLst/>
            <a:cxnLst/>
            <a:rect l="l" t="t" r="r" b="b"/>
            <a:pathLst>
              <a:path w="702419" h="702419">
                <a:moveTo>
                  <a:pt x="0" y="0"/>
                </a:moveTo>
                <a:lnTo>
                  <a:pt x="702419" y="0"/>
                </a:lnTo>
                <a:lnTo>
                  <a:pt x="702419" y="702419"/>
                </a:lnTo>
                <a:lnTo>
                  <a:pt x="0" y="702419"/>
                </a:lnTo>
                <a:lnTo>
                  <a:pt x="0" y="0"/>
                </a:lnTo>
                <a:close/>
              </a:path>
            </a:pathLst>
          </a:custGeom>
          <a:blipFill>
            <a:blip r:embed="rId6">
              <a:alphaModFix amt="6999"/>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6" name="Group 26"/>
          <p:cNvGrpSpPr/>
          <p:nvPr/>
        </p:nvGrpSpPr>
        <p:grpSpPr>
          <a:xfrm>
            <a:off x="9556177" y="4770893"/>
            <a:ext cx="4204529" cy="590246"/>
            <a:chOff x="0" y="0"/>
            <a:chExt cx="2652321" cy="372342"/>
          </a:xfrm>
        </p:grpSpPr>
        <p:sp>
          <p:nvSpPr>
            <p:cNvPr id="27" name="Freeform 2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8" name="Group 28"/>
          <p:cNvGrpSpPr/>
          <p:nvPr/>
        </p:nvGrpSpPr>
        <p:grpSpPr>
          <a:xfrm>
            <a:off x="9556177" y="5459825"/>
            <a:ext cx="4204529" cy="590246"/>
            <a:chOff x="0" y="0"/>
            <a:chExt cx="2652321" cy="372342"/>
          </a:xfrm>
        </p:grpSpPr>
        <p:sp>
          <p:nvSpPr>
            <p:cNvPr id="29" name="Freeform 2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30" name="Group 30"/>
          <p:cNvGrpSpPr/>
          <p:nvPr/>
        </p:nvGrpSpPr>
        <p:grpSpPr>
          <a:xfrm>
            <a:off x="9556177" y="6153606"/>
            <a:ext cx="4204529" cy="590246"/>
            <a:chOff x="0" y="0"/>
            <a:chExt cx="2652321" cy="372342"/>
          </a:xfrm>
        </p:grpSpPr>
        <p:sp>
          <p:nvSpPr>
            <p:cNvPr id="31" name="Freeform 3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32" name="Group 32"/>
          <p:cNvGrpSpPr/>
          <p:nvPr/>
        </p:nvGrpSpPr>
        <p:grpSpPr>
          <a:xfrm>
            <a:off x="9556177" y="6875399"/>
            <a:ext cx="4204529" cy="590246"/>
            <a:chOff x="0" y="0"/>
            <a:chExt cx="2652321" cy="372342"/>
          </a:xfrm>
        </p:grpSpPr>
        <p:sp>
          <p:nvSpPr>
            <p:cNvPr id="33" name="Freeform 3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34" name="AutoShape 34"/>
          <p:cNvSpPr/>
          <p:nvPr/>
        </p:nvSpPr>
        <p:spPr>
          <a:xfrm flipV="1">
            <a:off x="8101757" y="4341480"/>
            <a:ext cx="0" cy="430897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5" name="AutoShape 35"/>
          <p:cNvSpPr/>
          <p:nvPr/>
        </p:nvSpPr>
        <p:spPr>
          <a:xfrm flipV="1">
            <a:off x="8345140" y="5685355"/>
            <a:ext cx="0" cy="2965095"/>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6" name="AutoShape 36"/>
          <p:cNvSpPr/>
          <p:nvPr/>
        </p:nvSpPr>
        <p:spPr>
          <a:xfrm flipV="1">
            <a:off x="7135323" y="6449259"/>
            <a:ext cx="0" cy="2156381"/>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7" name="TextBox 37"/>
          <p:cNvSpPr txBox="1"/>
          <p:nvPr/>
        </p:nvSpPr>
        <p:spPr>
          <a:xfrm>
            <a:off x="8583442" y="3327006"/>
            <a:ext cx="935455" cy="353837"/>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SR</a:t>
            </a:r>
          </a:p>
        </p:txBody>
      </p:sp>
      <p:sp>
        <p:nvSpPr>
          <p:cNvPr id="38" name="TextBox 38"/>
          <p:cNvSpPr txBox="1"/>
          <p:nvPr/>
        </p:nvSpPr>
        <p:spPr>
          <a:xfrm>
            <a:off x="8502543" y="5555963"/>
            <a:ext cx="935455" cy="350344"/>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MDR</a:t>
            </a:r>
          </a:p>
        </p:txBody>
      </p:sp>
      <p:sp>
        <p:nvSpPr>
          <p:cNvPr id="39" name="AutoShape 39"/>
          <p:cNvSpPr/>
          <p:nvPr/>
        </p:nvSpPr>
        <p:spPr>
          <a:xfrm flipH="1">
            <a:off x="8053185" y="4341480"/>
            <a:ext cx="514130"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0" name="AutoShape 40"/>
          <p:cNvSpPr/>
          <p:nvPr/>
        </p:nvSpPr>
        <p:spPr>
          <a:xfrm>
            <a:off x="8313839" y="5720244"/>
            <a:ext cx="31180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41" name="AutoShape 41"/>
          <p:cNvSpPr/>
          <p:nvPr/>
        </p:nvSpPr>
        <p:spPr>
          <a:xfrm flipV="1">
            <a:off x="6575417" y="5347208"/>
            <a:ext cx="0" cy="1148756"/>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2" name="AutoShape 42"/>
          <p:cNvSpPr/>
          <p:nvPr/>
        </p:nvSpPr>
        <p:spPr>
          <a:xfrm flipH="1">
            <a:off x="5874777"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3" name="AutoShape 43"/>
          <p:cNvSpPr/>
          <p:nvPr/>
        </p:nvSpPr>
        <p:spPr>
          <a:xfrm flipH="1">
            <a:off x="6399794"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4" name="AutoShape 44"/>
          <p:cNvSpPr/>
          <p:nvPr/>
        </p:nvSpPr>
        <p:spPr>
          <a:xfrm flipH="1">
            <a:off x="13746318" y="5091363"/>
            <a:ext cx="448287" cy="1041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5" name="AutoShape 45"/>
          <p:cNvSpPr/>
          <p:nvPr/>
        </p:nvSpPr>
        <p:spPr>
          <a:xfrm>
            <a:off x="14189733" y="4306715"/>
            <a:ext cx="0" cy="832074"/>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6" name="AutoShape 46"/>
          <p:cNvSpPr/>
          <p:nvPr/>
        </p:nvSpPr>
        <p:spPr>
          <a:xfrm>
            <a:off x="13760556" y="4306740"/>
            <a:ext cx="434858"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7" name="TextBox 47"/>
          <p:cNvSpPr txBox="1"/>
          <p:nvPr/>
        </p:nvSpPr>
        <p:spPr>
          <a:xfrm>
            <a:off x="5017597" y="6828273"/>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ALU</a:t>
            </a:r>
          </a:p>
        </p:txBody>
      </p:sp>
      <p:sp>
        <p:nvSpPr>
          <p:cNvPr id="48" name="TextBox 48"/>
          <p:cNvSpPr txBox="1"/>
          <p:nvPr/>
        </p:nvSpPr>
        <p:spPr>
          <a:xfrm>
            <a:off x="5650494" y="4491944"/>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CU</a:t>
            </a:r>
          </a:p>
        </p:txBody>
      </p:sp>
      <p:sp>
        <p:nvSpPr>
          <p:cNvPr id="49" name="TextBox 49"/>
          <p:cNvSpPr txBox="1"/>
          <p:nvPr/>
        </p:nvSpPr>
        <p:spPr>
          <a:xfrm>
            <a:off x="8471416" y="4867032"/>
            <a:ext cx="935455" cy="350344"/>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PC</a:t>
            </a:r>
          </a:p>
        </p:txBody>
      </p:sp>
      <p:sp>
        <p:nvSpPr>
          <p:cNvPr id="50" name="TextBox 50"/>
          <p:cNvSpPr txBox="1"/>
          <p:nvPr/>
        </p:nvSpPr>
        <p:spPr>
          <a:xfrm>
            <a:off x="8471416" y="6249745"/>
            <a:ext cx="935455" cy="352446"/>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CIR</a:t>
            </a:r>
          </a:p>
        </p:txBody>
      </p:sp>
      <p:sp>
        <p:nvSpPr>
          <p:cNvPr id="51" name="TextBox 51"/>
          <p:cNvSpPr txBox="1"/>
          <p:nvPr/>
        </p:nvSpPr>
        <p:spPr>
          <a:xfrm>
            <a:off x="8471416" y="6930327"/>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ACC</a:t>
            </a:r>
          </a:p>
        </p:txBody>
      </p:sp>
      <p:grpSp>
        <p:nvGrpSpPr>
          <p:cNvPr id="52" name="Group 52"/>
          <p:cNvGrpSpPr/>
          <p:nvPr/>
        </p:nvGrpSpPr>
        <p:grpSpPr>
          <a:xfrm>
            <a:off x="4340105" y="3215673"/>
            <a:ext cx="4204529" cy="590246"/>
            <a:chOff x="0" y="0"/>
            <a:chExt cx="2652321" cy="372342"/>
          </a:xfrm>
        </p:grpSpPr>
        <p:sp>
          <p:nvSpPr>
            <p:cNvPr id="53" name="Freeform 5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54" name="Group 54"/>
          <p:cNvGrpSpPr/>
          <p:nvPr/>
        </p:nvGrpSpPr>
        <p:grpSpPr>
          <a:xfrm>
            <a:off x="9540959" y="3215673"/>
            <a:ext cx="4204529" cy="590246"/>
            <a:chOff x="0" y="0"/>
            <a:chExt cx="2652321" cy="372342"/>
          </a:xfrm>
        </p:grpSpPr>
        <p:sp>
          <p:nvSpPr>
            <p:cNvPr id="55" name="Freeform 5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56" name="TextBox 56"/>
          <p:cNvSpPr txBox="1"/>
          <p:nvPr/>
        </p:nvSpPr>
        <p:spPr>
          <a:xfrm>
            <a:off x="8564402" y="4302260"/>
            <a:ext cx="935455" cy="350344"/>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MAR</a:t>
            </a:r>
          </a:p>
        </p:txBody>
      </p:sp>
      <p:sp>
        <p:nvSpPr>
          <p:cNvPr id="57" name="TextBox 57"/>
          <p:cNvSpPr txBox="1"/>
          <p:nvPr/>
        </p:nvSpPr>
        <p:spPr>
          <a:xfrm>
            <a:off x="3404650" y="3310065"/>
            <a:ext cx="935455" cy="353837"/>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IR</a:t>
            </a:r>
          </a:p>
        </p:txBody>
      </p:sp>
      <p:sp>
        <p:nvSpPr>
          <p:cNvPr id="58" name="AutoShape 58"/>
          <p:cNvSpPr/>
          <p:nvPr/>
        </p:nvSpPr>
        <p:spPr>
          <a:xfrm flipH="1">
            <a:off x="6949547" y="4349885"/>
            <a:ext cx="110363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59" name="AutoShape 59"/>
          <p:cNvSpPr/>
          <p:nvPr/>
        </p:nvSpPr>
        <p:spPr>
          <a:xfrm flipH="1">
            <a:off x="6858260" y="6495965"/>
            <a:ext cx="1811702" cy="1562"/>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60" name="AutoShape 60"/>
          <p:cNvSpPr/>
          <p:nvPr/>
        </p:nvSpPr>
        <p:spPr>
          <a:xfrm flipH="1">
            <a:off x="13746318" y="6485565"/>
            <a:ext cx="448287" cy="1041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61" name="AutoShape 61"/>
          <p:cNvSpPr/>
          <p:nvPr/>
        </p:nvSpPr>
        <p:spPr>
          <a:xfrm>
            <a:off x="14189733" y="5700917"/>
            <a:ext cx="0" cy="832074"/>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62" name="AutoShape 62"/>
          <p:cNvSpPr/>
          <p:nvPr/>
        </p:nvSpPr>
        <p:spPr>
          <a:xfrm>
            <a:off x="13478248" y="5716848"/>
            <a:ext cx="43485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grpSp>
        <p:nvGrpSpPr>
          <p:cNvPr id="63" name="Group 63"/>
          <p:cNvGrpSpPr/>
          <p:nvPr/>
        </p:nvGrpSpPr>
        <p:grpSpPr>
          <a:xfrm>
            <a:off x="3061856" y="4204491"/>
            <a:ext cx="5295261" cy="2092879"/>
            <a:chOff x="0" y="0"/>
            <a:chExt cx="1366664" cy="540155"/>
          </a:xfrm>
        </p:grpSpPr>
        <p:sp>
          <p:nvSpPr>
            <p:cNvPr id="64" name="Freeform 64"/>
            <p:cNvSpPr/>
            <p:nvPr/>
          </p:nvSpPr>
          <p:spPr>
            <a:xfrm>
              <a:off x="0" y="0"/>
              <a:ext cx="1366664" cy="540155"/>
            </a:xfrm>
            <a:custGeom>
              <a:avLst/>
              <a:gdLst/>
              <a:ahLst/>
              <a:cxnLst/>
              <a:rect l="l" t="t" r="r" b="b"/>
              <a:pathLst>
                <a:path w="1366664" h="540155">
                  <a:moveTo>
                    <a:pt x="74564" y="0"/>
                  </a:moveTo>
                  <a:lnTo>
                    <a:pt x="1292100" y="0"/>
                  </a:lnTo>
                  <a:cubicBezTo>
                    <a:pt x="1311876" y="0"/>
                    <a:pt x="1330842" y="7856"/>
                    <a:pt x="1344825" y="21839"/>
                  </a:cubicBezTo>
                  <a:cubicBezTo>
                    <a:pt x="1358809" y="35823"/>
                    <a:pt x="1366664" y="54789"/>
                    <a:pt x="1366664" y="74564"/>
                  </a:cubicBezTo>
                  <a:lnTo>
                    <a:pt x="1366664" y="465591"/>
                  </a:lnTo>
                  <a:cubicBezTo>
                    <a:pt x="1366664" y="485367"/>
                    <a:pt x="1358809" y="504332"/>
                    <a:pt x="1344825" y="518316"/>
                  </a:cubicBezTo>
                  <a:cubicBezTo>
                    <a:pt x="1330842" y="532300"/>
                    <a:pt x="1311876" y="540155"/>
                    <a:pt x="1292100" y="540155"/>
                  </a:cubicBezTo>
                  <a:lnTo>
                    <a:pt x="74564" y="540155"/>
                  </a:lnTo>
                  <a:cubicBezTo>
                    <a:pt x="54789" y="540155"/>
                    <a:pt x="35823" y="532300"/>
                    <a:pt x="21839" y="518316"/>
                  </a:cubicBezTo>
                  <a:cubicBezTo>
                    <a:pt x="7856" y="504332"/>
                    <a:pt x="0" y="485367"/>
                    <a:pt x="0" y="465591"/>
                  </a:cubicBezTo>
                  <a:lnTo>
                    <a:pt x="0" y="74564"/>
                  </a:lnTo>
                  <a:cubicBezTo>
                    <a:pt x="0" y="54789"/>
                    <a:pt x="7856" y="35823"/>
                    <a:pt x="21839" y="21839"/>
                  </a:cubicBezTo>
                  <a:cubicBezTo>
                    <a:pt x="35823" y="7856"/>
                    <a:pt x="54789" y="0"/>
                    <a:pt x="74564" y="0"/>
                  </a:cubicBezTo>
                  <a:close/>
                </a:path>
              </a:pathLst>
            </a:custGeom>
            <a:solidFill>
              <a:srgbClr val="642EC7"/>
            </a:solidFill>
          </p:spPr>
          <p:txBody>
            <a:bodyPr/>
            <a:lstStyle/>
            <a:p>
              <a:endParaRPr lang="en-PH"/>
            </a:p>
          </p:txBody>
        </p:sp>
        <p:sp>
          <p:nvSpPr>
            <p:cNvPr id="65" name="TextBox 65"/>
            <p:cNvSpPr txBox="1"/>
            <p:nvPr/>
          </p:nvSpPr>
          <p:spPr>
            <a:xfrm>
              <a:off x="0" y="-28575"/>
              <a:ext cx="1366664" cy="568730"/>
            </a:xfrm>
            <a:prstGeom prst="rect">
              <a:avLst/>
            </a:prstGeom>
          </p:spPr>
          <p:txBody>
            <a:bodyPr lIns="45629" tIns="45629" rIns="45629" bIns="45629" rtlCol="0" anchor="ctr"/>
            <a:lstStyle/>
            <a:p>
              <a:pPr algn="ctr">
                <a:lnSpc>
                  <a:spcPts val="2595"/>
                </a:lnSpc>
              </a:pPr>
              <a:endParaRPr/>
            </a:p>
          </p:txBody>
        </p:sp>
      </p:grpSp>
      <p:sp>
        <p:nvSpPr>
          <p:cNvPr id="66" name="TextBox 66"/>
          <p:cNvSpPr txBox="1"/>
          <p:nvPr/>
        </p:nvSpPr>
        <p:spPr>
          <a:xfrm>
            <a:off x="4792731" y="4732793"/>
            <a:ext cx="3213776" cy="956287"/>
          </a:xfrm>
          <a:prstGeom prst="rect">
            <a:avLst/>
          </a:prstGeom>
        </p:spPr>
        <p:txBody>
          <a:bodyPr lIns="0" tIns="0" rIns="0" bIns="0" rtlCol="0" anchor="t">
            <a:spAutoFit/>
          </a:bodyPr>
          <a:lstStyle/>
          <a:p>
            <a:pPr algn="l">
              <a:lnSpc>
                <a:spcPts val="2514"/>
              </a:lnSpc>
            </a:pPr>
            <a:r>
              <a:rPr lang="en-US" sz="1796" b="1">
                <a:solidFill>
                  <a:srgbClr val="FFFFFF"/>
                </a:solidFill>
                <a:latin typeface="Now Bold"/>
                <a:ea typeface="Now Bold"/>
                <a:cs typeface="Now Bold"/>
                <a:sym typeface="Now Bold"/>
              </a:rPr>
              <a:t>A register in a computer's CPU designed for specific, dedicated functions.</a:t>
            </a:r>
          </a:p>
        </p:txBody>
      </p:sp>
      <p:sp>
        <p:nvSpPr>
          <p:cNvPr id="67" name="TextBox 67"/>
          <p:cNvSpPr txBox="1"/>
          <p:nvPr/>
        </p:nvSpPr>
        <p:spPr>
          <a:xfrm>
            <a:off x="4989547" y="3352423"/>
            <a:ext cx="2799852" cy="310736"/>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16/32/64 bit capacity</a:t>
            </a:r>
          </a:p>
        </p:txBody>
      </p:sp>
      <p:sp>
        <p:nvSpPr>
          <p:cNvPr id="68" name="TextBox 68"/>
          <p:cNvSpPr txBox="1"/>
          <p:nvPr/>
        </p:nvSpPr>
        <p:spPr>
          <a:xfrm>
            <a:off x="10258516" y="3353318"/>
            <a:ext cx="2799852" cy="310736"/>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16/32/64 bit capacity</a:t>
            </a:r>
          </a:p>
        </p:txBody>
      </p:sp>
      <p:sp>
        <p:nvSpPr>
          <p:cNvPr id="69" name="TextBox 69"/>
          <p:cNvSpPr txBox="1"/>
          <p:nvPr/>
        </p:nvSpPr>
        <p:spPr>
          <a:xfrm>
            <a:off x="10258516" y="4166391"/>
            <a:ext cx="2799852" cy="310736"/>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16/32/64 bit capacity</a:t>
            </a:r>
          </a:p>
        </p:txBody>
      </p:sp>
      <p:sp>
        <p:nvSpPr>
          <p:cNvPr id="70" name="TextBox 70"/>
          <p:cNvSpPr txBox="1"/>
          <p:nvPr/>
        </p:nvSpPr>
        <p:spPr>
          <a:xfrm>
            <a:off x="10258516" y="4896448"/>
            <a:ext cx="2799852" cy="310736"/>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16/32/64 bit capacity</a:t>
            </a:r>
          </a:p>
        </p:txBody>
      </p:sp>
      <p:sp>
        <p:nvSpPr>
          <p:cNvPr id="71" name="TextBox 71"/>
          <p:cNvSpPr txBox="1"/>
          <p:nvPr/>
        </p:nvSpPr>
        <p:spPr>
          <a:xfrm>
            <a:off x="10258516" y="5583926"/>
            <a:ext cx="2799852" cy="310736"/>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16/32/64 bit capacity</a:t>
            </a:r>
          </a:p>
        </p:txBody>
      </p:sp>
      <p:sp>
        <p:nvSpPr>
          <p:cNvPr id="72" name="TextBox 72"/>
          <p:cNvSpPr txBox="1"/>
          <p:nvPr/>
        </p:nvSpPr>
        <p:spPr>
          <a:xfrm>
            <a:off x="10258516" y="6252771"/>
            <a:ext cx="2799852" cy="310736"/>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16/32/64 bit capacity</a:t>
            </a:r>
          </a:p>
        </p:txBody>
      </p:sp>
      <p:sp>
        <p:nvSpPr>
          <p:cNvPr id="73" name="TextBox 73"/>
          <p:cNvSpPr txBox="1"/>
          <p:nvPr/>
        </p:nvSpPr>
        <p:spPr>
          <a:xfrm>
            <a:off x="10258516" y="7001028"/>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grpSp>
        <p:nvGrpSpPr>
          <p:cNvPr id="74" name="Group 74"/>
          <p:cNvGrpSpPr/>
          <p:nvPr/>
        </p:nvGrpSpPr>
        <p:grpSpPr>
          <a:xfrm>
            <a:off x="3256674" y="4366161"/>
            <a:ext cx="1281637" cy="1702430"/>
            <a:chOff x="0" y="0"/>
            <a:chExt cx="330780" cy="439384"/>
          </a:xfrm>
        </p:grpSpPr>
        <p:sp>
          <p:nvSpPr>
            <p:cNvPr id="75" name="Freeform 75"/>
            <p:cNvSpPr/>
            <p:nvPr/>
          </p:nvSpPr>
          <p:spPr>
            <a:xfrm>
              <a:off x="0" y="0"/>
              <a:ext cx="330780" cy="439384"/>
            </a:xfrm>
            <a:custGeom>
              <a:avLst/>
              <a:gdLst/>
              <a:ahLst/>
              <a:cxnLst/>
              <a:rect l="l" t="t" r="r" b="b"/>
              <a:pathLst>
                <a:path w="330780" h="439384">
                  <a:moveTo>
                    <a:pt x="165390" y="0"/>
                  </a:moveTo>
                  <a:lnTo>
                    <a:pt x="165390" y="0"/>
                  </a:lnTo>
                  <a:cubicBezTo>
                    <a:pt x="256733" y="0"/>
                    <a:pt x="330780" y="74048"/>
                    <a:pt x="330780" y="165390"/>
                  </a:cubicBezTo>
                  <a:lnTo>
                    <a:pt x="330780" y="273993"/>
                  </a:lnTo>
                  <a:cubicBezTo>
                    <a:pt x="330780" y="365336"/>
                    <a:pt x="256733" y="439384"/>
                    <a:pt x="165390" y="439384"/>
                  </a:cubicBezTo>
                  <a:lnTo>
                    <a:pt x="165390" y="439384"/>
                  </a:lnTo>
                  <a:cubicBezTo>
                    <a:pt x="74048" y="439384"/>
                    <a:pt x="0" y="365336"/>
                    <a:pt x="0" y="273993"/>
                  </a:cubicBezTo>
                  <a:lnTo>
                    <a:pt x="0" y="165390"/>
                  </a:lnTo>
                  <a:cubicBezTo>
                    <a:pt x="0" y="74048"/>
                    <a:pt x="74048" y="0"/>
                    <a:pt x="165390" y="0"/>
                  </a:cubicBezTo>
                  <a:close/>
                </a:path>
              </a:pathLst>
            </a:custGeom>
            <a:solidFill>
              <a:srgbClr val="F4F3F3"/>
            </a:solidFill>
          </p:spPr>
          <p:txBody>
            <a:bodyPr/>
            <a:lstStyle/>
            <a:p>
              <a:endParaRPr lang="en-PH"/>
            </a:p>
          </p:txBody>
        </p:sp>
        <p:sp>
          <p:nvSpPr>
            <p:cNvPr id="76" name="TextBox 76"/>
            <p:cNvSpPr txBox="1"/>
            <p:nvPr/>
          </p:nvSpPr>
          <p:spPr>
            <a:xfrm>
              <a:off x="0" y="-28575"/>
              <a:ext cx="330780" cy="467959"/>
            </a:xfrm>
            <a:prstGeom prst="rect">
              <a:avLst/>
            </a:prstGeom>
          </p:spPr>
          <p:txBody>
            <a:bodyPr lIns="45629" tIns="45629" rIns="45629" bIns="45629" rtlCol="0" anchor="ctr"/>
            <a:lstStyle/>
            <a:p>
              <a:pPr algn="ctr">
                <a:lnSpc>
                  <a:spcPts val="2595"/>
                </a:lnSpc>
              </a:pPr>
              <a:endParaRPr/>
            </a:p>
          </p:txBody>
        </p:sp>
      </p:grpSp>
      <p:sp>
        <p:nvSpPr>
          <p:cNvPr id="77" name="TextBox 77"/>
          <p:cNvSpPr txBox="1"/>
          <p:nvPr/>
        </p:nvSpPr>
        <p:spPr>
          <a:xfrm>
            <a:off x="2984992" y="4709958"/>
            <a:ext cx="1807739" cy="945851"/>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Special Purpose Register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6389473" y="1636550"/>
            <a:ext cx="5761581" cy="929835"/>
            <a:chOff x="0" y="0"/>
            <a:chExt cx="1335641" cy="215553"/>
          </a:xfrm>
        </p:grpSpPr>
        <p:sp>
          <p:nvSpPr>
            <p:cNvPr id="7" name="Freeform 7"/>
            <p:cNvSpPr/>
            <p:nvPr/>
          </p:nvSpPr>
          <p:spPr>
            <a:xfrm>
              <a:off x="0" y="0"/>
              <a:ext cx="1335641" cy="215553"/>
            </a:xfrm>
            <a:custGeom>
              <a:avLst/>
              <a:gdLst/>
              <a:ahLst/>
              <a:cxnLst/>
              <a:rect l="l" t="t" r="r" b="b"/>
              <a:pathLst>
                <a:path w="1335641" h="215553">
                  <a:moveTo>
                    <a:pt x="68529" y="0"/>
                  </a:moveTo>
                  <a:lnTo>
                    <a:pt x="1267111" y="0"/>
                  </a:lnTo>
                  <a:cubicBezTo>
                    <a:pt x="1304959" y="0"/>
                    <a:pt x="1335641" y="30682"/>
                    <a:pt x="1335641" y="68529"/>
                  </a:cubicBezTo>
                  <a:lnTo>
                    <a:pt x="1335641" y="147024"/>
                  </a:lnTo>
                  <a:cubicBezTo>
                    <a:pt x="1335641" y="184871"/>
                    <a:pt x="1304959" y="215553"/>
                    <a:pt x="1267111" y="215553"/>
                  </a:cubicBezTo>
                  <a:lnTo>
                    <a:pt x="68529" y="215553"/>
                  </a:lnTo>
                  <a:cubicBezTo>
                    <a:pt x="30682" y="215553"/>
                    <a:pt x="0" y="184871"/>
                    <a:pt x="0" y="147024"/>
                  </a:cubicBezTo>
                  <a:lnTo>
                    <a:pt x="0" y="68529"/>
                  </a:lnTo>
                  <a:cubicBezTo>
                    <a:pt x="0" y="30682"/>
                    <a:pt x="30682" y="0"/>
                    <a:pt x="68529" y="0"/>
                  </a:cubicBezTo>
                  <a:close/>
                </a:path>
              </a:pathLst>
            </a:custGeom>
            <a:solidFill>
              <a:srgbClr val="FFDE59"/>
            </a:solidFill>
          </p:spPr>
          <p:txBody>
            <a:bodyPr/>
            <a:lstStyle/>
            <a:p>
              <a:endParaRPr lang="en-PH"/>
            </a:p>
          </p:txBody>
        </p:sp>
        <p:sp>
          <p:nvSpPr>
            <p:cNvPr id="8" name="TextBox 8"/>
            <p:cNvSpPr txBox="1"/>
            <p:nvPr/>
          </p:nvSpPr>
          <p:spPr>
            <a:xfrm>
              <a:off x="0" y="-28575"/>
              <a:ext cx="1335641" cy="244128"/>
            </a:xfrm>
            <a:prstGeom prst="rect">
              <a:avLst/>
            </a:prstGeom>
          </p:spPr>
          <p:txBody>
            <a:bodyPr lIns="50800" tIns="50800" rIns="50800" bIns="50800" rtlCol="0" anchor="ctr"/>
            <a:lstStyle/>
            <a:p>
              <a:pPr algn="ctr">
                <a:lnSpc>
                  <a:spcPts val="2595"/>
                </a:lnSpc>
              </a:pPr>
              <a:endParaRPr/>
            </a:p>
          </p:txBody>
        </p:sp>
      </p:grpSp>
      <p:sp>
        <p:nvSpPr>
          <p:cNvPr id="9" name="AutoShape 9"/>
          <p:cNvSpPr/>
          <p:nvPr/>
        </p:nvSpPr>
        <p:spPr>
          <a:xfrm flipH="1">
            <a:off x="14275572" y="1422671"/>
            <a:ext cx="945794" cy="0"/>
          </a:xfrm>
          <a:prstGeom prst="line">
            <a:avLst/>
          </a:prstGeom>
          <a:ln w="85725" cap="rnd">
            <a:solidFill>
              <a:srgbClr val="38B6FF"/>
            </a:solidFill>
            <a:prstDash val="solid"/>
            <a:headEnd type="none" w="sm" len="sm"/>
            <a:tailEnd type="none" w="sm" len="sm"/>
          </a:ln>
        </p:spPr>
        <p:txBody>
          <a:bodyPr/>
          <a:lstStyle/>
          <a:p>
            <a:endParaRPr lang="en-PH"/>
          </a:p>
        </p:txBody>
      </p:sp>
      <p:sp>
        <p:nvSpPr>
          <p:cNvPr id="10" name="AutoShape 10"/>
          <p:cNvSpPr/>
          <p:nvPr/>
        </p:nvSpPr>
        <p:spPr>
          <a:xfrm flipH="1">
            <a:off x="14275572" y="1913530"/>
            <a:ext cx="945794" cy="0"/>
          </a:xfrm>
          <a:prstGeom prst="line">
            <a:avLst/>
          </a:prstGeom>
          <a:ln w="85725" cap="rnd">
            <a:solidFill>
              <a:srgbClr val="C9E265"/>
            </a:solidFill>
            <a:prstDash val="solid"/>
            <a:headEnd type="none" w="sm" len="sm"/>
            <a:tailEnd type="none" w="sm" len="sm"/>
          </a:ln>
        </p:spPr>
        <p:txBody>
          <a:bodyPr/>
          <a:lstStyle/>
          <a:p>
            <a:endParaRPr lang="en-PH"/>
          </a:p>
        </p:txBody>
      </p:sp>
      <p:sp>
        <p:nvSpPr>
          <p:cNvPr id="11" name="AutoShape 11"/>
          <p:cNvSpPr/>
          <p:nvPr/>
        </p:nvSpPr>
        <p:spPr>
          <a:xfrm flipH="1">
            <a:off x="14275572" y="2374435"/>
            <a:ext cx="945794" cy="0"/>
          </a:xfrm>
          <a:prstGeom prst="line">
            <a:avLst/>
          </a:prstGeom>
          <a:ln w="85725" cap="rnd">
            <a:solidFill>
              <a:srgbClr val="FF5757"/>
            </a:solidFill>
            <a:prstDash val="solid"/>
            <a:headEnd type="none" w="sm" len="sm"/>
            <a:tailEnd type="none" w="sm" len="sm"/>
          </a:ln>
        </p:spPr>
        <p:txBody>
          <a:bodyPr/>
          <a:lstStyle/>
          <a:p>
            <a:endParaRPr lang="en-PH"/>
          </a:p>
        </p:txBody>
      </p:sp>
      <p:sp>
        <p:nvSpPr>
          <p:cNvPr id="12" name="AutoShape 12"/>
          <p:cNvSpPr/>
          <p:nvPr/>
        </p:nvSpPr>
        <p:spPr>
          <a:xfrm flipH="1">
            <a:off x="6767558" y="5053498"/>
            <a:ext cx="1902437"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grpSp>
        <p:nvGrpSpPr>
          <p:cNvPr id="13" name="Group 13"/>
          <p:cNvGrpSpPr/>
          <p:nvPr/>
        </p:nvGrpSpPr>
        <p:grpSpPr>
          <a:xfrm>
            <a:off x="3082798" y="2828689"/>
            <a:ext cx="11936743" cy="5037038"/>
            <a:chOff x="0" y="0"/>
            <a:chExt cx="2966297" cy="1251711"/>
          </a:xfrm>
        </p:grpSpPr>
        <p:sp>
          <p:nvSpPr>
            <p:cNvPr id="14" name="Freeform 14"/>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8627"/>
              </a:srgbClr>
            </a:solidFill>
          </p:spPr>
          <p:txBody>
            <a:bodyPr/>
            <a:lstStyle/>
            <a:p>
              <a:endParaRPr lang="en-PH"/>
            </a:p>
          </p:txBody>
        </p:sp>
      </p:grpSp>
      <p:sp>
        <p:nvSpPr>
          <p:cNvPr id="15" name="Freeform 15"/>
          <p:cNvSpPr/>
          <p:nvPr/>
        </p:nvSpPr>
        <p:spPr>
          <a:xfrm>
            <a:off x="4608982" y="6297370"/>
            <a:ext cx="1409276" cy="1176105"/>
          </a:xfrm>
          <a:custGeom>
            <a:avLst/>
            <a:gdLst/>
            <a:ahLst/>
            <a:cxnLst/>
            <a:rect l="l" t="t" r="r" b="b"/>
            <a:pathLst>
              <a:path w="1409276" h="1176105">
                <a:moveTo>
                  <a:pt x="0" y="0"/>
                </a:moveTo>
                <a:lnTo>
                  <a:pt x="1409277" y="0"/>
                </a:lnTo>
                <a:lnTo>
                  <a:pt x="1409277" y="1176105"/>
                </a:lnTo>
                <a:lnTo>
                  <a:pt x="0" y="1176105"/>
                </a:lnTo>
                <a:lnTo>
                  <a:pt x="0" y="0"/>
                </a:lnTo>
                <a:close/>
              </a:path>
            </a:pathLst>
          </a:custGeom>
          <a:blipFill>
            <a:blip r:embed="rId4">
              <a:alphaModFix amt="8999"/>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6" name="Group 16"/>
          <p:cNvGrpSpPr/>
          <p:nvPr/>
        </p:nvGrpSpPr>
        <p:grpSpPr>
          <a:xfrm>
            <a:off x="4487109" y="4091785"/>
            <a:ext cx="2467265" cy="1280182"/>
            <a:chOff x="0" y="0"/>
            <a:chExt cx="3688595" cy="1913890"/>
          </a:xfrm>
        </p:grpSpPr>
        <p:sp>
          <p:nvSpPr>
            <p:cNvPr id="17" name="Freeform 17"/>
            <p:cNvSpPr/>
            <p:nvPr/>
          </p:nvSpPr>
          <p:spPr>
            <a:xfrm>
              <a:off x="0" y="0"/>
              <a:ext cx="3688595" cy="1913890"/>
            </a:xfrm>
            <a:custGeom>
              <a:avLst/>
              <a:gdLst/>
              <a:ahLst/>
              <a:cxnLst/>
              <a:rect l="l" t="t" r="r" b="b"/>
              <a:pathLst>
                <a:path w="3688595" h="1913890">
                  <a:moveTo>
                    <a:pt x="0" y="0"/>
                  </a:moveTo>
                  <a:lnTo>
                    <a:pt x="3688595" y="0"/>
                  </a:lnTo>
                  <a:lnTo>
                    <a:pt x="3688595" y="1913890"/>
                  </a:lnTo>
                  <a:lnTo>
                    <a:pt x="0" y="1913890"/>
                  </a:lnTo>
                  <a:close/>
                </a:path>
              </a:pathLst>
            </a:custGeom>
            <a:solidFill>
              <a:srgbClr val="FFDE59">
                <a:alpha val="8627"/>
              </a:srgbClr>
            </a:solidFill>
          </p:spPr>
          <p:txBody>
            <a:bodyPr/>
            <a:lstStyle/>
            <a:p>
              <a:endParaRPr lang="en-PH"/>
            </a:p>
          </p:txBody>
        </p:sp>
      </p:grpSp>
      <p:grpSp>
        <p:nvGrpSpPr>
          <p:cNvPr id="18" name="Group 18"/>
          <p:cNvGrpSpPr/>
          <p:nvPr/>
        </p:nvGrpSpPr>
        <p:grpSpPr>
          <a:xfrm>
            <a:off x="9556177" y="4046357"/>
            <a:ext cx="4204529" cy="590246"/>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20" name="Freeform 20"/>
          <p:cNvSpPr/>
          <p:nvPr/>
        </p:nvSpPr>
        <p:spPr>
          <a:xfrm>
            <a:off x="4667425" y="4141630"/>
            <a:ext cx="702419" cy="702419"/>
          </a:xfrm>
          <a:custGeom>
            <a:avLst/>
            <a:gdLst/>
            <a:ahLst/>
            <a:cxnLst/>
            <a:rect l="l" t="t" r="r" b="b"/>
            <a:pathLst>
              <a:path w="702419" h="702419">
                <a:moveTo>
                  <a:pt x="0" y="0"/>
                </a:moveTo>
                <a:lnTo>
                  <a:pt x="702419" y="0"/>
                </a:lnTo>
                <a:lnTo>
                  <a:pt x="702419" y="702419"/>
                </a:lnTo>
                <a:lnTo>
                  <a:pt x="0" y="702419"/>
                </a:lnTo>
                <a:lnTo>
                  <a:pt x="0" y="0"/>
                </a:lnTo>
                <a:close/>
              </a:path>
            </a:pathLst>
          </a:custGeom>
          <a:blipFill>
            <a:blip r:embed="rId6">
              <a:alphaModFix amt="6999"/>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1" name="Group 21"/>
          <p:cNvGrpSpPr/>
          <p:nvPr/>
        </p:nvGrpSpPr>
        <p:grpSpPr>
          <a:xfrm>
            <a:off x="9556177" y="4770893"/>
            <a:ext cx="4204529" cy="590246"/>
            <a:chOff x="0" y="0"/>
            <a:chExt cx="2652321" cy="372342"/>
          </a:xfrm>
        </p:grpSpPr>
        <p:sp>
          <p:nvSpPr>
            <p:cNvPr id="22" name="Freeform 2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3" name="Group 23"/>
          <p:cNvGrpSpPr/>
          <p:nvPr/>
        </p:nvGrpSpPr>
        <p:grpSpPr>
          <a:xfrm>
            <a:off x="9556177" y="5459825"/>
            <a:ext cx="4204529" cy="590246"/>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5" name="Group 25"/>
          <p:cNvGrpSpPr/>
          <p:nvPr/>
        </p:nvGrpSpPr>
        <p:grpSpPr>
          <a:xfrm>
            <a:off x="9556177" y="6153606"/>
            <a:ext cx="4204529" cy="590246"/>
            <a:chOff x="0" y="0"/>
            <a:chExt cx="2652321" cy="372342"/>
          </a:xfrm>
        </p:grpSpPr>
        <p:sp>
          <p:nvSpPr>
            <p:cNvPr id="26" name="Freeform 2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7" name="Group 27"/>
          <p:cNvGrpSpPr/>
          <p:nvPr/>
        </p:nvGrpSpPr>
        <p:grpSpPr>
          <a:xfrm>
            <a:off x="9556177" y="6875399"/>
            <a:ext cx="4204529" cy="590246"/>
            <a:chOff x="0" y="0"/>
            <a:chExt cx="2652321" cy="372342"/>
          </a:xfrm>
        </p:grpSpPr>
        <p:sp>
          <p:nvSpPr>
            <p:cNvPr id="28" name="Freeform 2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29" name="AutoShape 29"/>
          <p:cNvSpPr/>
          <p:nvPr/>
        </p:nvSpPr>
        <p:spPr>
          <a:xfrm flipV="1">
            <a:off x="8101757" y="4341480"/>
            <a:ext cx="0" cy="430897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0" name="AutoShape 30"/>
          <p:cNvSpPr/>
          <p:nvPr/>
        </p:nvSpPr>
        <p:spPr>
          <a:xfrm flipV="1">
            <a:off x="8345140" y="5685355"/>
            <a:ext cx="0" cy="2965095"/>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1" name="AutoShape 31"/>
          <p:cNvSpPr/>
          <p:nvPr/>
        </p:nvSpPr>
        <p:spPr>
          <a:xfrm flipV="1">
            <a:off x="7135323" y="6449259"/>
            <a:ext cx="0" cy="2156381"/>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2" name="TextBox 32"/>
          <p:cNvSpPr txBox="1"/>
          <p:nvPr/>
        </p:nvSpPr>
        <p:spPr>
          <a:xfrm>
            <a:off x="8502543" y="5555963"/>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MDR</a:t>
            </a:r>
          </a:p>
        </p:txBody>
      </p:sp>
      <p:sp>
        <p:nvSpPr>
          <p:cNvPr id="33" name="AutoShape 33"/>
          <p:cNvSpPr/>
          <p:nvPr/>
        </p:nvSpPr>
        <p:spPr>
          <a:xfrm flipH="1">
            <a:off x="8053185" y="4341480"/>
            <a:ext cx="514130"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4" name="AutoShape 34"/>
          <p:cNvSpPr/>
          <p:nvPr/>
        </p:nvSpPr>
        <p:spPr>
          <a:xfrm>
            <a:off x="8313839" y="5720244"/>
            <a:ext cx="31180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5" name="AutoShape 35"/>
          <p:cNvSpPr/>
          <p:nvPr/>
        </p:nvSpPr>
        <p:spPr>
          <a:xfrm flipV="1">
            <a:off x="6575417" y="5347208"/>
            <a:ext cx="0" cy="1148756"/>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6" name="AutoShape 36"/>
          <p:cNvSpPr/>
          <p:nvPr/>
        </p:nvSpPr>
        <p:spPr>
          <a:xfrm flipH="1">
            <a:off x="5874777"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7" name="AutoShape 37"/>
          <p:cNvSpPr/>
          <p:nvPr/>
        </p:nvSpPr>
        <p:spPr>
          <a:xfrm flipH="1">
            <a:off x="6399794"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8" name="AutoShape 38"/>
          <p:cNvSpPr/>
          <p:nvPr/>
        </p:nvSpPr>
        <p:spPr>
          <a:xfrm flipH="1">
            <a:off x="13746318" y="5091363"/>
            <a:ext cx="448287" cy="1041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9" name="AutoShape 39"/>
          <p:cNvSpPr/>
          <p:nvPr/>
        </p:nvSpPr>
        <p:spPr>
          <a:xfrm>
            <a:off x="14189733" y="4306715"/>
            <a:ext cx="0" cy="832074"/>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0" name="AutoShape 40"/>
          <p:cNvSpPr/>
          <p:nvPr/>
        </p:nvSpPr>
        <p:spPr>
          <a:xfrm>
            <a:off x="13760556" y="4306740"/>
            <a:ext cx="434858"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1" name="TextBox 41"/>
          <p:cNvSpPr txBox="1"/>
          <p:nvPr/>
        </p:nvSpPr>
        <p:spPr>
          <a:xfrm>
            <a:off x="5650494" y="4491944"/>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CU</a:t>
            </a:r>
          </a:p>
        </p:txBody>
      </p:sp>
      <p:sp>
        <p:nvSpPr>
          <p:cNvPr id="42" name="TextBox 42"/>
          <p:cNvSpPr txBox="1"/>
          <p:nvPr/>
        </p:nvSpPr>
        <p:spPr>
          <a:xfrm>
            <a:off x="8471416" y="6249745"/>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CIR</a:t>
            </a:r>
          </a:p>
        </p:txBody>
      </p:sp>
      <p:grpSp>
        <p:nvGrpSpPr>
          <p:cNvPr id="43" name="Group 43"/>
          <p:cNvGrpSpPr/>
          <p:nvPr/>
        </p:nvGrpSpPr>
        <p:grpSpPr>
          <a:xfrm>
            <a:off x="4340105" y="3215673"/>
            <a:ext cx="4204529" cy="590246"/>
            <a:chOff x="0" y="0"/>
            <a:chExt cx="2652321" cy="372342"/>
          </a:xfrm>
        </p:grpSpPr>
        <p:sp>
          <p:nvSpPr>
            <p:cNvPr id="44" name="Freeform 4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45" name="Group 45"/>
          <p:cNvGrpSpPr/>
          <p:nvPr/>
        </p:nvGrpSpPr>
        <p:grpSpPr>
          <a:xfrm>
            <a:off x="9540959" y="3215673"/>
            <a:ext cx="4204529" cy="590246"/>
            <a:chOff x="0" y="0"/>
            <a:chExt cx="2652321" cy="372342"/>
          </a:xfrm>
        </p:grpSpPr>
        <p:sp>
          <p:nvSpPr>
            <p:cNvPr id="46" name="Freeform 4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47" name="AutoShape 47"/>
          <p:cNvSpPr/>
          <p:nvPr/>
        </p:nvSpPr>
        <p:spPr>
          <a:xfrm flipH="1">
            <a:off x="6949547" y="4349885"/>
            <a:ext cx="110363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8" name="AutoShape 48"/>
          <p:cNvSpPr/>
          <p:nvPr/>
        </p:nvSpPr>
        <p:spPr>
          <a:xfrm flipH="1">
            <a:off x="6858260" y="6495965"/>
            <a:ext cx="1811702" cy="1562"/>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9" name="AutoShape 49"/>
          <p:cNvSpPr/>
          <p:nvPr/>
        </p:nvSpPr>
        <p:spPr>
          <a:xfrm flipH="1">
            <a:off x="13746318" y="6485565"/>
            <a:ext cx="448287" cy="1041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50" name="AutoShape 50"/>
          <p:cNvSpPr/>
          <p:nvPr/>
        </p:nvSpPr>
        <p:spPr>
          <a:xfrm>
            <a:off x="14189733" y="5700917"/>
            <a:ext cx="0" cy="832074"/>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51" name="AutoShape 51"/>
          <p:cNvSpPr/>
          <p:nvPr/>
        </p:nvSpPr>
        <p:spPr>
          <a:xfrm>
            <a:off x="13478248" y="5716848"/>
            <a:ext cx="43485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grpSp>
        <p:nvGrpSpPr>
          <p:cNvPr id="52" name="Group 52"/>
          <p:cNvGrpSpPr/>
          <p:nvPr/>
        </p:nvGrpSpPr>
        <p:grpSpPr>
          <a:xfrm>
            <a:off x="3061856" y="4204491"/>
            <a:ext cx="5295261" cy="2092879"/>
            <a:chOff x="0" y="0"/>
            <a:chExt cx="1366664" cy="540155"/>
          </a:xfrm>
        </p:grpSpPr>
        <p:sp>
          <p:nvSpPr>
            <p:cNvPr id="53" name="Freeform 53"/>
            <p:cNvSpPr/>
            <p:nvPr/>
          </p:nvSpPr>
          <p:spPr>
            <a:xfrm>
              <a:off x="0" y="0"/>
              <a:ext cx="1366664" cy="540155"/>
            </a:xfrm>
            <a:custGeom>
              <a:avLst/>
              <a:gdLst/>
              <a:ahLst/>
              <a:cxnLst/>
              <a:rect l="l" t="t" r="r" b="b"/>
              <a:pathLst>
                <a:path w="1366664" h="540155">
                  <a:moveTo>
                    <a:pt x="74564" y="0"/>
                  </a:moveTo>
                  <a:lnTo>
                    <a:pt x="1292100" y="0"/>
                  </a:lnTo>
                  <a:cubicBezTo>
                    <a:pt x="1311876" y="0"/>
                    <a:pt x="1330842" y="7856"/>
                    <a:pt x="1344825" y="21839"/>
                  </a:cubicBezTo>
                  <a:cubicBezTo>
                    <a:pt x="1358809" y="35823"/>
                    <a:pt x="1366664" y="54789"/>
                    <a:pt x="1366664" y="74564"/>
                  </a:cubicBezTo>
                  <a:lnTo>
                    <a:pt x="1366664" y="465591"/>
                  </a:lnTo>
                  <a:cubicBezTo>
                    <a:pt x="1366664" y="485367"/>
                    <a:pt x="1358809" y="504332"/>
                    <a:pt x="1344825" y="518316"/>
                  </a:cubicBezTo>
                  <a:cubicBezTo>
                    <a:pt x="1330842" y="532300"/>
                    <a:pt x="1311876" y="540155"/>
                    <a:pt x="1292100" y="540155"/>
                  </a:cubicBezTo>
                  <a:lnTo>
                    <a:pt x="74564" y="540155"/>
                  </a:lnTo>
                  <a:cubicBezTo>
                    <a:pt x="54789" y="540155"/>
                    <a:pt x="35823" y="532300"/>
                    <a:pt x="21839" y="518316"/>
                  </a:cubicBezTo>
                  <a:cubicBezTo>
                    <a:pt x="7856" y="504332"/>
                    <a:pt x="0" y="485367"/>
                    <a:pt x="0" y="465591"/>
                  </a:cubicBezTo>
                  <a:lnTo>
                    <a:pt x="0" y="74564"/>
                  </a:lnTo>
                  <a:cubicBezTo>
                    <a:pt x="0" y="54789"/>
                    <a:pt x="7856" y="35823"/>
                    <a:pt x="21839" y="21839"/>
                  </a:cubicBezTo>
                  <a:cubicBezTo>
                    <a:pt x="35823" y="7856"/>
                    <a:pt x="54789" y="0"/>
                    <a:pt x="74564" y="0"/>
                  </a:cubicBezTo>
                  <a:close/>
                </a:path>
              </a:pathLst>
            </a:custGeom>
            <a:solidFill>
              <a:srgbClr val="642EC7"/>
            </a:solidFill>
          </p:spPr>
          <p:txBody>
            <a:bodyPr/>
            <a:lstStyle/>
            <a:p>
              <a:endParaRPr lang="en-PH"/>
            </a:p>
          </p:txBody>
        </p:sp>
        <p:sp>
          <p:nvSpPr>
            <p:cNvPr id="54" name="TextBox 54"/>
            <p:cNvSpPr txBox="1"/>
            <p:nvPr/>
          </p:nvSpPr>
          <p:spPr>
            <a:xfrm>
              <a:off x="0" y="-28575"/>
              <a:ext cx="1366664" cy="568730"/>
            </a:xfrm>
            <a:prstGeom prst="rect">
              <a:avLst/>
            </a:prstGeom>
          </p:spPr>
          <p:txBody>
            <a:bodyPr lIns="45629" tIns="45629" rIns="45629" bIns="45629" rtlCol="0" anchor="ctr"/>
            <a:lstStyle/>
            <a:p>
              <a:pPr algn="ctr">
                <a:lnSpc>
                  <a:spcPts val="2595"/>
                </a:lnSpc>
              </a:pPr>
              <a:endParaRPr/>
            </a:p>
          </p:txBody>
        </p:sp>
      </p:grpSp>
      <p:grpSp>
        <p:nvGrpSpPr>
          <p:cNvPr id="55" name="Group 55"/>
          <p:cNvGrpSpPr/>
          <p:nvPr/>
        </p:nvGrpSpPr>
        <p:grpSpPr>
          <a:xfrm>
            <a:off x="3256674" y="4366161"/>
            <a:ext cx="1281637" cy="1702430"/>
            <a:chOff x="0" y="0"/>
            <a:chExt cx="330780" cy="439384"/>
          </a:xfrm>
        </p:grpSpPr>
        <p:sp>
          <p:nvSpPr>
            <p:cNvPr id="56" name="Freeform 56"/>
            <p:cNvSpPr/>
            <p:nvPr/>
          </p:nvSpPr>
          <p:spPr>
            <a:xfrm>
              <a:off x="0" y="0"/>
              <a:ext cx="330780" cy="439384"/>
            </a:xfrm>
            <a:custGeom>
              <a:avLst/>
              <a:gdLst/>
              <a:ahLst/>
              <a:cxnLst/>
              <a:rect l="l" t="t" r="r" b="b"/>
              <a:pathLst>
                <a:path w="330780" h="439384">
                  <a:moveTo>
                    <a:pt x="165390" y="0"/>
                  </a:moveTo>
                  <a:lnTo>
                    <a:pt x="165390" y="0"/>
                  </a:lnTo>
                  <a:cubicBezTo>
                    <a:pt x="256733" y="0"/>
                    <a:pt x="330780" y="74048"/>
                    <a:pt x="330780" y="165390"/>
                  </a:cubicBezTo>
                  <a:lnTo>
                    <a:pt x="330780" y="273993"/>
                  </a:lnTo>
                  <a:cubicBezTo>
                    <a:pt x="330780" y="365336"/>
                    <a:pt x="256733" y="439384"/>
                    <a:pt x="165390" y="439384"/>
                  </a:cubicBezTo>
                  <a:lnTo>
                    <a:pt x="165390" y="439384"/>
                  </a:lnTo>
                  <a:cubicBezTo>
                    <a:pt x="74048" y="439384"/>
                    <a:pt x="0" y="365336"/>
                    <a:pt x="0" y="273993"/>
                  </a:cubicBezTo>
                  <a:lnTo>
                    <a:pt x="0" y="165390"/>
                  </a:lnTo>
                  <a:cubicBezTo>
                    <a:pt x="0" y="74048"/>
                    <a:pt x="74048" y="0"/>
                    <a:pt x="165390" y="0"/>
                  </a:cubicBezTo>
                  <a:close/>
                </a:path>
              </a:pathLst>
            </a:custGeom>
            <a:solidFill>
              <a:srgbClr val="F4F3F3"/>
            </a:solidFill>
          </p:spPr>
          <p:txBody>
            <a:bodyPr/>
            <a:lstStyle/>
            <a:p>
              <a:endParaRPr lang="en-PH"/>
            </a:p>
          </p:txBody>
        </p:sp>
        <p:sp>
          <p:nvSpPr>
            <p:cNvPr id="57" name="TextBox 57"/>
            <p:cNvSpPr txBox="1"/>
            <p:nvPr/>
          </p:nvSpPr>
          <p:spPr>
            <a:xfrm>
              <a:off x="0" y="-28575"/>
              <a:ext cx="330780" cy="467959"/>
            </a:xfrm>
            <a:prstGeom prst="rect">
              <a:avLst/>
            </a:prstGeom>
          </p:spPr>
          <p:txBody>
            <a:bodyPr lIns="45629" tIns="45629" rIns="45629" bIns="45629" rtlCol="0" anchor="ctr"/>
            <a:lstStyle/>
            <a:p>
              <a:pPr algn="ctr">
                <a:lnSpc>
                  <a:spcPts val="2595"/>
                </a:lnSpc>
              </a:pPr>
              <a:endParaRPr/>
            </a:p>
          </p:txBody>
        </p:sp>
      </p:grpSp>
      <p:sp>
        <p:nvSpPr>
          <p:cNvPr id="58" name="Freeform 58"/>
          <p:cNvSpPr/>
          <p:nvPr/>
        </p:nvSpPr>
        <p:spPr>
          <a:xfrm>
            <a:off x="3731291" y="4934548"/>
            <a:ext cx="279567" cy="395275"/>
          </a:xfrm>
          <a:custGeom>
            <a:avLst/>
            <a:gdLst/>
            <a:ahLst/>
            <a:cxnLst/>
            <a:rect l="l" t="t" r="r" b="b"/>
            <a:pathLst>
              <a:path w="279567" h="395275">
                <a:moveTo>
                  <a:pt x="0" y="0"/>
                </a:moveTo>
                <a:lnTo>
                  <a:pt x="279568" y="0"/>
                </a:lnTo>
                <a:lnTo>
                  <a:pt x="279568" y="395275"/>
                </a:lnTo>
                <a:lnTo>
                  <a:pt x="0" y="3952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59" name="TextBox 59"/>
          <p:cNvSpPr txBox="1"/>
          <p:nvPr/>
        </p:nvSpPr>
        <p:spPr>
          <a:xfrm>
            <a:off x="99627" y="119771"/>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5.2 CPU Architecture</a:t>
            </a:r>
          </a:p>
        </p:txBody>
      </p:sp>
      <p:sp>
        <p:nvSpPr>
          <p:cNvPr id="60" name="TextBox 60"/>
          <p:cNvSpPr txBox="1"/>
          <p:nvPr/>
        </p:nvSpPr>
        <p:spPr>
          <a:xfrm>
            <a:off x="6796695" y="1848426"/>
            <a:ext cx="4947137" cy="448933"/>
          </a:xfrm>
          <a:prstGeom prst="rect">
            <a:avLst/>
          </a:prstGeom>
        </p:spPr>
        <p:txBody>
          <a:bodyPr lIns="0" tIns="0" rIns="0" bIns="0" rtlCol="0" anchor="t">
            <a:spAutoFit/>
          </a:bodyPr>
          <a:lstStyle/>
          <a:p>
            <a:pPr algn="ctr">
              <a:lnSpc>
                <a:spcPts val="3558"/>
              </a:lnSpc>
            </a:pPr>
            <a:r>
              <a:rPr lang="en-US" sz="2541" b="1">
                <a:solidFill>
                  <a:srgbClr val="000000"/>
                </a:solidFill>
                <a:latin typeface="Now Bold"/>
                <a:ea typeface="Now Bold"/>
                <a:cs typeface="Now Bold"/>
                <a:sym typeface="Now Bold"/>
              </a:rPr>
              <a:t>Active components</a:t>
            </a:r>
          </a:p>
        </p:txBody>
      </p:sp>
      <p:sp>
        <p:nvSpPr>
          <p:cNvPr id="61" name="TextBox 61"/>
          <p:cNvSpPr txBox="1"/>
          <p:nvPr/>
        </p:nvSpPr>
        <p:spPr>
          <a:xfrm>
            <a:off x="15369751" y="1320133"/>
            <a:ext cx="1442309"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CONTROL BUS</a:t>
            </a:r>
          </a:p>
        </p:txBody>
      </p:sp>
      <p:sp>
        <p:nvSpPr>
          <p:cNvPr id="62" name="TextBox 62"/>
          <p:cNvSpPr txBox="1"/>
          <p:nvPr/>
        </p:nvSpPr>
        <p:spPr>
          <a:xfrm>
            <a:off x="15440190" y="1809353"/>
            <a:ext cx="127966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63" name="TextBox 63"/>
          <p:cNvSpPr txBox="1"/>
          <p:nvPr/>
        </p:nvSpPr>
        <p:spPr>
          <a:xfrm>
            <a:off x="15440190" y="2257851"/>
            <a:ext cx="119834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sp>
        <p:nvSpPr>
          <p:cNvPr id="64" name="TextBox 64"/>
          <p:cNvSpPr txBox="1"/>
          <p:nvPr/>
        </p:nvSpPr>
        <p:spPr>
          <a:xfrm>
            <a:off x="8583442" y="3327006"/>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SR</a:t>
            </a:r>
          </a:p>
        </p:txBody>
      </p:sp>
      <p:sp>
        <p:nvSpPr>
          <p:cNvPr id="65" name="TextBox 65"/>
          <p:cNvSpPr txBox="1"/>
          <p:nvPr/>
        </p:nvSpPr>
        <p:spPr>
          <a:xfrm>
            <a:off x="5017597" y="6828273"/>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ALU</a:t>
            </a:r>
          </a:p>
        </p:txBody>
      </p:sp>
      <p:sp>
        <p:nvSpPr>
          <p:cNvPr id="66" name="TextBox 66"/>
          <p:cNvSpPr txBox="1"/>
          <p:nvPr/>
        </p:nvSpPr>
        <p:spPr>
          <a:xfrm>
            <a:off x="8471416" y="4867032"/>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PC</a:t>
            </a:r>
          </a:p>
        </p:txBody>
      </p:sp>
      <p:sp>
        <p:nvSpPr>
          <p:cNvPr id="67" name="TextBox 67"/>
          <p:cNvSpPr txBox="1"/>
          <p:nvPr/>
        </p:nvSpPr>
        <p:spPr>
          <a:xfrm>
            <a:off x="8471416" y="6930327"/>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ACC</a:t>
            </a:r>
          </a:p>
        </p:txBody>
      </p:sp>
      <p:sp>
        <p:nvSpPr>
          <p:cNvPr id="68" name="TextBox 68"/>
          <p:cNvSpPr txBox="1"/>
          <p:nvPr/>
        </p:nvSpPr>
        <p:spPr>
          <a:xfrm>
            <a:off x="8564402" y="4302260"/>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MAR</a:t>
            </a:r>
          </a:p>
        </p:txBody>
      </p:sp>
      <p:sp>
        <p:nvSpPr>
          <p:cNvPr id="69" name="TextBox 69"/>
          <p:cNvSpPr txBox="1"/>
          <p:nvPr/>
        </p:nvSpPr>
        <p:spPr>
          <a:xfrm>
            <a:off x="3404650" y="3310065"/>
            <a:ext cx="935455" cy="353837"/>
          </a:xfrm>
          <a:prstGeom prst="rect">
            <a:avLst/>
          </a:prstGeom>
        </p:spPr>
        <p:txBody>
          <a:bodyPr lIns="0" tIns="0" rIns="0" bIns="0" rtlCol="0" anchor="t">
            <a:spAutoFit/>
          </a:bodyPr>
          <a:lstStyle/>
          <a:p>
            <a:pPr algn="ctr">
              <a:lnSpc>
                <a:spcPts val="2780"/>
              </a:lnSpc>
            </a:pPr>
            <a:r>
              <a:rPr lang="en-US" sz="1986" b="1">
                <a:solidFill>
                  <a:srgbClr val="000000"/>
                </a:solidFill>
                <a:latin typeface="Now Bold"/>
                <a:ea typeface="Now Bold"/>
                <a:cs typeface="Now Bold"/>
                <a:sym typeface="Now Bold"/>
              </a:rPr>
              <a:t>IX</a:t>
            </a:r>
          </a:p>
        </p:txBody>
      </p:sp>
      <p:sp>
        <p:nvSpPr>
          <p:cNvPr id="70" name="TextBox 70"/>
          <p:cNvSpPr txBox="1"/>
          <p:nvPr/>
        </p:nvSpPr>
        <p:spPr>
          <a:xfrm>
            <a:off x="4792906" y="4824810"/>
            <a:ext cx="3213776" cy="635015"/>
          </a:xfrm>
          <a:prstGeom prst="rect">
            <a:avLst/>
          </a:prstGeom>
        </p:spPr>
        <p:txBody>
          <a:bodyPr lIns="0" tIns="0" rIns="0" bIns="0" rtlCol="0" anchor="t">
            <a:spAutoFit/>
          </a:bodyPr>
          <a:lstStyle/>
          <a:p>
            <a:pPr algn="l">
              <a:lnSpc>
                <a:spcPts val="2514"/>
              </a:lnSpc>
            </a:pPr>
            <a:r>
              <a:rPr lang="en-US" sz="1796" b="1">
                <a:solidFill>
                  <a:srgbClr val="FFFFFF"/>
                </a:solidFill>
                <a:latin typeface="Now Bold"/>
                <a:ea typeface="Now Bold"/>
                <a:cs typeface="Now Bold"/>
                <a:sym typeface="Now Bold"/>
              </a:rPr>
              <a:t>It stores indices to access specific memory locations</a:t>
            </a:r>
          </a:p>
        </p:txBody>
      </p:sp>
      <p:sp>
        <p:nvSpPr>
          <p:cNvPr id="71" name="TextBox 71"/>
          <p:cNvSpPr txBox="1"/>
          <p:nvPr/>
        </p:nvSpPr>
        <p:spPr>
          <a:xfrm>
            <a:off x="4989547" y="3352423"/>
            <a:ext cx="2799852" cy="310736"/>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16/32/64 bit capacity</a:t>
            </a:r>
          </a:p>
        </p:txBody>
      </p:sp>
      <p:sp>
        <p:nvSpPr>
          <p:cNvPr id="72" name="TextBox 72"/>
          <p:cNvSpPr txBox="1"/>
          <p:nvPr/>
        </p:nvSpPr>
        <p:spPr>
          <a:xfrm>
            <a:off x="10258516" y="3353318"/>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73" name="TextBox 73"/>
          <p:cNvSpPr txBox="1"/>
          <p:nvPr/>
        </p:nvSpPr>
        <p:spPr>
          <a:xfrm>
            <a:off x="10258516" y="4166391"/>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74" name="TextBox 74"/>
          <p:cNvSpPr txBox="1"/>
          <p:nvPr/>
        </p:nvSpPr>
        <p:spPr>
          <a:xfrm>
            <a:off x="10258516" y="4896448"/>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75" name="TextBox 75"/>
          <p:cNvSpPr txBox="1"/>
          <p:nvPr/>
        </p:nvSpPr>
        <p:spPr>
          <a:xfrm>
            <a:off x="10258516" y="5583926"/>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76" name="TextBox 76"/>
          <p:cNvSpPr txBox="1"/>
          <p:nvPr/>
        </p:nvSpPr>
        <p:spPr>
          <a:xfrm>
            <a:off x="10258516" y="6252771"/>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77" name="TextBox 77"/>
          <p:cNvSpPr txBox="1"/>
          <p:nvPr/>
        </p:nvSpPr>
        <p:spPr>
          <a:xfrm>
            <a:off x="10258516" y="7001028"/>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sp>
        <p:nvSpPr>
          <p:cNvPr id="78" name="TextBox 78"/>
          <p:cNvSpPr txBox="1"/>
          <p:nvPr/>
        </p:nvSpPr>
        <p:spPr>
          <a:xfrm>
            <a:off x="3346012" y="4634373"/>
            <a:ext cx="1102961" cy="1260289"/>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Function</a:t>
            </a:r>
          </a:p>
          <a:p>
            <a:pPr algn="ctr">
              <a:lnSpc>
                <a:spcPts val="2475"/>
              </a:lnSpc>
            </a:pPr>
            <a:endParaRPr lang="en-US" sz="1768" b="1">
              <a:solidFill>
                <a:srgbClr val="000000"/>
              </a:solidFill>
              <a:latin typeface="Now Bold"/>
              <a:ea typeface="Now Bold"/>
              <a:cs typeface="Now Bold"/>
              <a:sym typeface="Now Bold"/>
            </a:endParaRPr>
          </a:p>
          <a:p>
            <a:pPr algn="ctr">
              <a:lnSpc>
                <a:spcPts val="2475"/>
              </a:lnSpc>
            </a:pPr>
            <a:r>
              <a:rPr lang="en-US" sz="1768" b="1">
                <a:solidFill>
                  <a:srgbClr val="000000"/>
                </a:solidFill>
                <a:latin typeface="Now Bold"/>
                <a:ea typeface="Now Bold"/>
                <a:cs typeface="Now Bold"/>
                <a:sym typeface="Now Bold"/>
              </a:rPr>
              <a:t>Index</a:t>
            </a:r>
          </a:p>
          <a:p>
            <a:pPr algn="ctr">
              <a:lnSpc>
                <a:spcPts val="2475"/>
              </a:lnSpc>
            </a:pPr>
            <a:r>
              <a:rPr lang="en-US" sz="1768" b="1">
                <a:solidFill>
                  <a:srgbClr val="000000"/>
                </a:solidFill>
                <a:latin typeface="Now Bold"/>
                <a:ea typeface="Now Bold"/>
                <a:cs typeface="Now Bold"/>
                <a:sym typeface="Now Bold"/>
              </a:rPr>
              <a:t>Register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6389473" y="1636550"/>
            <a:ext cx="5761581" cy="929835"/>
            <a:chOff x="0" y="0"/>
            <a:chExt cx="1335641" cy="215553"/>
          </a:xfrm>
        </p:grpSpPr>
        <p:sp>
          <p:nvSpPr>
            <p:cNvPr id="7" name="Freeform 7"/>
            <p:cNvSpPr/>
            <p:nvPr/>
          </p:nvSpPr>
          <p:spPr>
            <a:xfrm>
              <a:off x="0" y="0"/>
              <a:ext cx="1335641" cy="215553"/>
            </a:xfrm>
            <a:custGeom>
              <a:avLst/>
              <a:gdLst/>
              <a:ahLst/>
              <a:cxnLst/>
              <a:rect l="l" t="t" r="r" b="b"/>
              <a:pathLst>
                <a:path w="1335641" h="215553">
                  <a:moveTo>
                    <a:pt x="68529" y="0"/>
                  </a:moveTo>
                  <a:lnTo>
                    <a:pt x="1267111" y="0"/>
                  </a:lnTo>
                  <a:cubicBezTo>
                    <a:pt x="1304959" y="0"/>
                    <a:pt x="1335641" y="30682"/>
                    <a:pt x="1335641" y="68529"/>
                  </a:cubicBezTo>
                  <a:lnTo>
                    <a:pt x="1335641" y="147024"/>
                  </a:lnTo>
                  <a:cubicBezTo>
                    <a:pt x="1335641" y="184871"/>
                    <a:pt x="1304959" y="215553"/>
                    <a:pt x="1267111" y="215553"/>
                  </a:cubicBezTo>
                  <a:lnTo>
                    <a:pt x="68529" y="215553"/>
                  </a:lnTo>
                  <a:cubicBezTo>
                    <a:pt x="30682" y="215553"/>
                    <a:pt x="0" y="184871"/>
                    <a:pt x="0" y="147024"/>
                  </a:cubicBezTo>
                  <a:lnTo>
                    <a:pt x="0" y="68529"/>
                  </a:lnTo>
                  <a:cubicBezTo>
                    <a:pt x="0" y="30682"/>
                    <a:pt x="30682" y="0"/>
                    <a:pt x="68529" y="0"/>
                  </a:cubicBezTo>
                  <a:close/>
                </a:path>
              </a:pathLst>
            </a:custGeom>
            <a:solidFill>
              <a:srgbClr val="FFDE59"/>
            </a:solidFill>
          </p:spPr>
          <p:txBody>
            <a:bodyPr/>
            <a:lstStyle/>
            <a:p>
              <a:endParaRPr lang="en-PH"/>
            </a:p>
          </p:txBody>
        </p:sp>
        <p:sp>
          <p:nvSpPr>
            <p:cNvPr id="8" name="TextBox 8"/>
            <p:cNvSpPr txBox="1"/>
            <p:nvPr/>
          </p:nvSpPr>
          <p:spPr>
            <a:xfrm>
              <a:off x="0" y="-28575"/>
              <a:ext cx="1335641" cy="244128"/>
            </a:xfrm>
            <a:prstGeom prst="rect">
              <a:avLst/>
            </a:prstGeom>
          </p:spPr>
          <p:txBody>
            <a:bodyPr lIns="50800" tIns="50800" rIns="50800" bIns="50800" rtlCol="0" anchor="ctr"/>
            <a:lstStyle/>
            <a:p>
              <a:pPr algn="ctr">
                <a:lnSpc>
                  <a:spcPts val="2595"/>
                </a:lnSpc>
              </a:pPr>
              <a:endParaRPr/>
            </a:p>
          </p:txBody>
        </p:sp>
      </p:grpSp>
      <p:sp>
        <p:nvSpPr>
          <p:cNvPr id="9" name="AutoShape 9"/>
          <p:cNvSpPr/>
          <p:nvPr/>
        </p:nvSpPr>
        <p:spPr>
          <a:xfrm flipH="1">
            <a:off x="14275572" y="1422671"/>
            <a:ext cx="945794" cy="0"/>
          </a:xfrm>
          <a:prstGeom prst="line">
            <a:avLst/>
          </a:prstGeom>
          <a:ln w="85725" cap="rnd">
            <a:solidFill>
              <a:srgbClr val="38B6FF"/>
            </a:solidFill>
            <a:prstDash val="solid"/>
            <a:headEnd type="none" w="sm" len="sm"/>
            <a:tailEnd type="none" w="sm" len="sm"/>
          </a:ln>
        </p:spPr>
        <p:txBody>
          <a:bodyPr/>
          <a:lstStyle/>
          <a:p>
            <a:endParaRPr lang="en-PH"/>
          </a:p>
        </p:txBody>
      </p:sp>
      <p:sp>
        <p:nvSpPr>
          <p:cNvPr id="10" name="AutoShape 10"/>
          <p:cNvSpPr/>
          <p:nvPr/>
        </p:nvSpPr>
        <p:spPr>
          <a:xfrm flipH="1">
            <a:off x="14275572" y="1913530"/>
            <a:ext cx="945794" cy="0"/>
          </a:xfrm>
          <a:prstGeom prst="line">
            <a:avLst/>
          </a:prstGeom>
          <a:ln w="85725" cap="rnd">
            <a:solidFill>
              <a:srgbClr val="C9E265"/>
            </a:solidFill>
            <a:prstDash val="solid"/>
            <a:headEnd type="none" w="sm" len="sm"/>
            <a:tailEnd type="none" w="sm" len="sm"/>
          </a:ln>
        </p:spPr>
        <p:txBody>
          <a:bodyPr/>
          <a:lstStyle/>
          <a:p>
            <a:endParaRPr lang="en-PH"/>
          </a:p>
        </p:txBody>
      </p:sp>
      <p:sp>
        <p:nvSpPr>
          <p:cNvPr id="11" name="AutoShape 11"/>
          <p:cNvSpPr/>
          <p:nvPr/>
        </p:nvSpPr>
        <p:spPr>
          <a:xfrm flipH="1">
            <a:off x="14275572" y="2374435"/>
            <a:ext cx="945794" cy="0"/>
          </a:xfrm>
          <a:prstGeom prst="line">
            <a:avLst/>
          </a:prstGeom>
          <a:ln w="85725" cap="rnd">
            <a:solidFill>
              <a:srgbClr val="FF5757"/>
            </a:solidFill>
            <a:prstDash val="solid"/>
            <a:headEnd type="none" w="sm" len="sm"/>
            <a:tailEnd type="none" w="sm" len="sm"/>
          </a:ln>
        </p:spPr>
        <p:txBody>
          <a:bodyPr/>
          <a:lstStyle/>
          <a:p>
            <a:endParaRPr lang="en-PH"/>
          </a:p>
        </p:txBody>
      </p:sp>
      <p:sp>
        <p:nvSpPr>
          <p:cNvPr id="12" name="AutoShape 12"/>
          <p:cNvSpPr/>
          <p:nvPr/>
        </p:nvSpPr>
        <p:spPr>
          <a:xfrm flipH="1">
            <a:off x="6767558" y="5053498"/>
            <a:ext cx="1902437"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grpSp>
        <p:nvGrpSpPr>
          <p:cNvPr id="13" name="Group 13"/>
          <p:cNvGrpSpPr/>
          <p:nvPr/>
        </p:nvGrpSpPr>
        <p:grpSpPr>
          <a:xfrm>
            <a:off x="3082798" y="2828689"/>
            <a:ext cx="11936743" cy="5037038"/>
            <a:chOff x="0" y="0"/>
            <a:chExt cx="2966297" cy="1251711"/>
          </a:xfrm>
        </p:grpSpPr>
        <p:sp>
          <p:nvSpPr>
            <p:cNvPr id="14" name="Freeform 14"/>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8627"/>
              </a:srgbClr>
            </a:solidFill>
          </p:spPr>
          <p:txBody>
            <a:bodyPr/>
            <a:lstStyle/>
            <a:p>
              <a:endParaRPr lang="en-PH"/>
            </a:p>
          </p:txBody>
        </p:sp>
      </p:grpSp>
      <p:sp>
        <p:nvSpPr>
          <p:cNvPr id="15" name="Freeform 15"/>
          <p:cNvSpPr/>
          <p:nvPr/>
        </p:nvSpPr>
        <p:spPr>
          <a:xfrm>
            <a:off x="4608982" y="6297370"/>
            <a:ext cx="1409276" cy="1176105"/>
          </a:xfrm>
          <a:custGeom>
            <a:avLst/>
            <a:gdLst/>
            <a:ahLst/>
            <a:cxnLst/>
            <a:rect l="l" t="t" r="r" b="b"/>
            <a:pathLst>
              <a:path w="1409276" h="1176105">
                <a:moveTo>
                  <a:pt x="0" y="0"/>
                </a:moveTo>
                <a:lnTo>
                  <a:pt x="1409277" y="0"/>
                </a:lnTo>
                <a:lnTo>
                  <a:pt x="1409277" y="1176105"/>
                </a:lnTo>
                <a:lnTo>
                  <a:pt x="0" y="1176105"/>
                </a:lnTo>
                <a:lnTo>
                  <a:pt x="0" y="0"/>
                </a:lnTo>
                <a:close/>
              </a:path>
            </a:pathLst>
          </a:custGeom>
          <a:blipFill>
            <a:blip r:embed="rId4">
              <a:alphaModFix amt="8999"/>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6" name="Group 16"/>
          <p:cNvGrpSpPr/>
          <p:nvPr/>
        </p:nvGrpSpPr>
        <p:grpSpPr>
          <a:xfrm>
            <a:off x="4487109" y="4091785"/>
            <a:ext cx="2467265" cy="1280182"/>
            <a:chOff x="0" y="0"/>
            <a:chExt cx="3688595" cy="1913890"/>
          </a:xfrm>
        </p:grpSpPr>
        <p:sp>
          <p:nvSpPr>
            <p:cNvPr id="17" name="Freeform 17"/>
            <p:cNvSpPr/>
            <p:nvPr/>
          </p:nvSpPr>
          <p:spPr>
            <a:xfrm>
              <a:off x="0" y="0"/>
              <a:ext cx="3688595" cy="1913890"/>
            </a:xfrm>
            <a:custGeom>
              <a:avLst/>
              <a:gdLst/>
              <a:ahLst/>
              <a:cxnLst/>
              <a:rect l="l" t="t" r="r" b="b"/>
              <a:pathLst>
                <a:path w="3688595" h="1913890">
                  <a:moveTo>
                    <a:pt x="0" y="0"/>
                  </a:moveTo>
                  <a:lnTo>
                    <a:pt x="3688595" y="0"/>
                  </a:lnTo>
                  <a:lnTo>
                    <a:pt x="3688595" y="1913890"/>
                  </a:lnTo>
                  <a:lnTo>
                    <a:pt x="0" y="1913890"/>
                  </a:lnTo>
                  <a:close/>
                </a:path>
              </a:pathLst>
            </a:custGeom>
            <a:solidFill>
              <a:srgbClr val="FFDE59">
                <a:alpha val="8627"/>
              </a:srgbClr>
            </a:solidFill>
          </p:spPr>
          <p:txBody>
            <a:bodyPr/>
            <a:lstStyle/>
            <a:p>
              <a:endParaRPr lang="en-PH"/>
            </a:p>
          </p:txBody>
        </p:sp>
      </p:grpSp>
      <p:grpSp>
        <p:nvGrpSpPr>
          <p:cNvPr id="18" name="Group 18"/>
          <p:cNvGrpSpPr/>
          <p:nvPr/>
        </p:nvGrpSpPr>
        <p:grpSpPr>
          <a:xfrm>
            <a:off x="9556177" y="4046357"/>
            <a:ext cx="4204529" cy="590246"/>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20" name="Freeform 20"/>
          <p:cNvSpPr/>
          <p:nvPr/>
        </p:nvSpPr>
        <p:spPr>
          <a:xfrm>
            <a:off x="4667425" y="4141630"/>
            <a:ext cx="702419" cy="702419"/>
          </a:xfrm>
          <a:custGeom>
            <a:avLst/>
            <a:gdLst/>
            <a:ahLst/>
            <a:cxnLst/>
            <a:rect l="l" t="t" r="r" b="b"/>
            <a:pathLst>
              <a:path w="702419" h="702419">
                <a:moveTo>
                  <a:pt x="0" y="0"/>
                </a:moveTo>
                <a:lnTo>
                  <a:pt x="702419" y="0"/>
                </a:lnTo>
                <a:lnTo>
                  <a:pt x="702419" y="702419"/>
                </a:lnTo>
                <a:lnTo>
                  <a:pt x="0" y="702419"/>
                </a:lnTo>
                <a:lnTo>
                  <a:pt x="0" y="0"/>
                </a:lnTo>
                <a:close/>
              </a:path>
            </a:pathLst>
          </a:custGeom>
          <a:blipFill>
            <a:blip r:embed="rId6">
              <a:alphaModFix amt="6999"/>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1" name="Group 21"/>
          <p:cNvGrpSpPr/>
          <p:nvPr/>
        </p:nvGrpSpPr>
        <p:grpSpPr>
          <a:xfrm>
            <a:off x="9556177" y="4770893"/>
            <a:ext cx="4204529" cy="590246"/>
            <a:chOff x="0" y="0"/>
            <a:chExt cx="2652321" cy="372342"/>
          </a:xfrm>
        </p:grpSpPr>
        <p:sp>
          <p:nvSpPr>
            <p:cNvPr id="22" name="Freeform 2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3" name="Group 23"/>
          <p:cNvGrpSpPr/>
          <p:nvPr/>
        </p:nvGrpSpPr>
        <p:grpSpPr>
          <a:xfrm>
            <a:off x="9556177" y="5459825"/>
            <a:ext cx="4204529" cy="590246"/>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5" name="Group 25"/>
          <p:cNvGrpSpPr/>
          <p:nvPr/>
        </p:nvGrpSpPr>
        <p:grpSpPr>
          <a:xfrm>
            <a:off x="9556177" y="6153606"/>
            <a:ext cx="4204529" cy="590246"/>
            <a:chOff x="0" y="0"/>
            <a:chExt cx="2652321" cy="372342"/>
          </a:xfrm>
        </p:grpSpPr>
        <p:sp>
          <p:nvSpPr>
            <p:cNvPr id="26" name="Freeform 2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7" name="Group 27"/>
          <p:cNvGrpSpPr/>
          <p:nvPr/>
        </p:nvGrpSpPr>
        <p:grpSpPr>
          <a:xfrm>
            <a:off x="9556177" y="6875399"/>
            <a:ext cx="4204529" cy="590246"/>
            <a:chOff x="0" y="0"/>
            <a:chExt cx="2652321" cy="372342"/>
          </a:xfrm>
        </p:grpSpPr>
        <p:sp>
          <p:nvSpPr>
            <p:cNvPr id="28" name="Freeform 2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29" name="AutoShape 29"/>
          <p:cNvSpPr/>
          <p:nvPr/>
        </p:nvSpPr>
        <p:spPr>
          <a:xfrm flipV="1">
            <a:off x="8101757" y="4341480"/>
            <a:ext cx="0" cy="430897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0" name="AutoShape 30"/>
          <p:cNvSpPr/>
          <p:nvPr/>
        </p:nvSpPr>
        <p:spPr>
          <a:xfrm flipV="1">
            <a:off x="8345140" y="5685355"/>
            <a:ext cx="0" cy="2965095"/>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1" name="AutoShape 31"/>
          <p:cNvSpPr/>
          <p:nvPr/>
        </p:nvSpPr>
        <p:spPr>
          <a:xfrm flipV="1">
            <a:off x="7135323" y="6449259"/>
            <a:ext cx="0" cy="2156381"/>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2" name="TextBox 32"/>
          <p:cNvSpPr txBox="1"/>
          <p:nvPr/>
        </p:nvSpPr>
        <p:spPr>
          <a:xfrm>
            <a:off x="8502543" y="5555963"/>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MDR</a:t>
            </a:r>
          </a:p>
        </p:txBody>
      </p:sp>
      <p:sp>
        <p:nvSpPr>
          <p:cNvPr id="33" name="AutoShape 33"/>
          <p:cNvSpPr/>
          <p:nvPr/>
        </p:nvSpPr>
        <p:spPr>
          <a:xfrm flipH="1">
            <a:off x="8053185" y="4341480"/>
            <a:ext cx="514130"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4" name="AutoShape 34"/>
          <p:cNvSpPr/>
          <p:nvPr/>
        </p:nvSpPr>
        <p:spPr>
          <a:xfrm>
            <a:off x="8313839" y="5720244"/>
            <a:ext cx="31180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5" name="AutoShape 35"/>
          <p:cNvSpPr/>
          <p:nvPr/>
        </p:nvSpPr>
        <p:spPr>
          <a:xfrm flipV="1">
            <a:off x="6575417" y="5347208"/>
            <a:ext cx="0" cy="1148756"/>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6" name="AutoShape 36"/>
          <p:cNvSpPr/>
          <p:nvPr/>
        </p:nvSpPr>
        <p:spPr>
          <a:xfrm flipH="1">
            <a:off x="5874777"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7" name="AutoShape 37"/>
          <p:cNvSpPr/>
          <p:nvPr/>
        </p:nvSpPr>
        <p:spPr>
          <a:xfrm flipH="1">
            <a:off x="6399794"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8" name="AutoShape 38"/>
          <p:cNvSpPr/>
          <p:nvPr/>
        </p:nvSpPr>
        <p:spPr>
          <a:xfrm flipH="1">
            <a:off x="13746318" y="5091363"/>
            <a:ext cx="448287" cy="1041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9" name="AutoShape 39"/>
          <p:cNvSpPr/>
          <p:nvPr/>
        </p:nvSpPr>
        <p:spPr>
          <a:xfrm>
            <a:off x="14189733" y="4306715"/>
            <a:ext cx="0" cy="832074"/>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0" name="AutoShape 40"/>
          <p:cNvSpPr/>
          <p:nvPr/>
        </p:nvSpPr>
        <p:spPr>
          <a:xfrm>
            <a:off x="13760556" y="4306740"/>
            <a:ext cx="434858"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1" name="TextBox 41"/>
          <p:cNvSpPr txBox="1"/>
          <p:nvPr/>
        </p:nvSpPr>
        <p:spPr>
          <a:xfrm>
            <a:off x="5650494" y="4491944"/>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CU</a:t>
            </a:r>
          </a:p>
        </p:txBody>
      </p:sp>
      <p:sp>
        <p:nvSpPr>
          <p:cNvPr id="42" name="TextBox 42"/>
          <p:cNvSpPr txBox="1"/>
          <p:nvPr/>
        </p:nvSpPr>
        <p:spPr>
          <a:xfrm>
            <a:off x="8471416" y="6249745"/>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CIR</a:t>
            </a:r>
          </a:p>
        </p:txBody>
      </p:sp>
      <p:grpSp>
        <p:nvGrpSpPr>
          <p:cNvPr id="43" name="Group 43"/>
          <p:cNvGrpSpPr/>
          <p:nvPr/>
        </p:nvGrpSpPr>
        <p:grpSpPr>
          <a:xfrm>
            <a:off x="4340105" y="3215673"/>
            <a:ext cx="4204529" cy="590246"/>
            <a:chOff x="0" y="0"/>
            <a:chExt cx="2652321" cy="372342"/>
          </a:xfrm>
        </p:grpSpPr>
        <p:sp>
          <p:nvSpPr>
            <p:cNvPr id="44" name="Freeform 4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45" name="Group 45"/>
          <p:cNvGrpSpPr/>
          <p:nvPr/>
        </p:nvGrpSpPr>
        <p:grpSpPr>
          <a:xfrm>
            <a:off x="9540959" y="3215673"/>
            <a:ext cx="4204529" cy="590246"/>
            <a:chOff x="0" y="0"/>
            <a:chExt cx="2652321" cy="372342"/>
          </a:xfrm>
        </p:grpSpPr>
        <p:sp>
          <p:nvSpPr>
            <p:cNvPr id="46" name="Freeform 4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47" name="AutoShape 47"/>
          <p:cNvSpPr/>
          <p:nvPr/>
        </p:nvSpPr>
        <p:spPr>
          <a:xfrm flipH="1">
            <a:off x="6949547" y="4349885"/>
            <a:ext cx="110363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8" name="AutoShape 48"/>
          <p:cNvSpPr/>
          <p:nvPr/>
        </p:nvSpPr>
        <p:spPr>
          <a:xfrm flipH="1">
            <a:off x="6858260" y="6495965"/>
            <a:ext cx="1811702" cy="1562"/>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9" name="AutoShape 49"/>
          <p:cNvSpPr/>
          <p:nvPr/>
        </p:nvSpPr>
        <p:spPr>
          <a:xfrm flipH="1">
            <a:off x="13746318" y="6485565"/>
            <a:ext cx="448287" cy="1041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50" name="AutoShape 50"/>
          <p:cNvSpPr/>
          <p:nvPr/>
        </p:nvSpPr>
        <p:spPr>
          <a:xfrm>
            <a:off x="14189733" y="5700917"/>
            <a:ext cx="0" cy="832074"/>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51" name="AutoShape 51"/>
          <p:cNvSpPr/>
          <p:nvPr/>
        </p:nvSpPr>
        <p:spPr>
          <a:xfrm>
            <a:off x="13478248" y="5716848"/>
            <a:ext cx="43485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grpSp>
        <p:nvGrpSpPr>
          <p:cNvPr id="52" name="Group 52"/>
          <p:cNvGrpSpPr/>
          <p:nvPr/>
        </p:nvGrpSpPr>
        <p:grpSpPr>
          <a:xfrm>
            <a:off x="3061856" y="4204491"/>
            <a:ext cx="5295261" cy="2092879"/>
            <a:chOff x="0" y="0"/>
            <a:chExt cx="1366664" cy="540155"/>
          </a:xfrm>
        </p:grpSpPr>
        <p:sp>
          <p:nvSpPr>
            <p:cNvPr id="53" name="Freeform 53"/>
            <p:cNvSpPr/>
            <p:nvPr/>
          </p:nvSpPr>
          <p:spPr>
            <a:xfrm>
              <a:off x="0" y="0"/>
              <a:ext cx="1366664" cy="540155"/>
            </a:xfrm>
            <a:custGeom>
              <a:avLst/>
              <a:gdLst/>
              <a:ahLst/>
              <a:cxnLst/>
              <a:rect l="l" t="t" r="r" b="b"/>
              <a:pathLst>
                <a:path w="1366664" h="540155">
                  <a:moveTo>
                    <a:pt x="74564" y="0"/>
                  </a:moveTo>
                  <a:lnTo>
                    <a:pt x="1292100" y="0"/>
                  </a:lnTo>
                  <a:cubicBezTo>
                    <a:pt x="1311876" y="0"/>
                    <a:pt x="1330842" y="7856"/>
                    <a:pt x="1344825" y="21839"/>
                  </a:cubicBezTo>
                  <a:cubicBezTo>
                    <a:pt x="1358809" y="35823"/>
                    <a:pt x="1366664" y="54789"/>
                    <a:pt x="1366664" y="74564"/>
                  </a:cubicBezTo>
                  <a:lnTo>
                    <a:pt x="1366664" y="465591"/>
                  </a:lnTo>
                  <a:cubicBezTo>
                    <a:pt x="1366664" y="485367"/>
                    <a:pt x="1358809" y="504332"/>
                    <a:pt x="1344825" y="518316"/>
                  </a:cubicBezTo>
                  <a:cubicBezTo>
                    <a:pt x="1330842" y="532300"/>
                    <a:pt x="1311876" y="540155"/>
                    <a:pt x="1292100" y="540155"/>
                  </a:cubicBezTo>
                  <a:lnTo>
                    <a:pt x="74564" y="540155"/>
                  </a:lnTo>
                  <a:cubicBezTo>
                    <a:pt x="54789" y="540155"/>
                    <a:pt x="35823" y="532300"/>
                    <a:pt x="21839" y="518316"/>
                  </a:cubicBezTo>
                  <a:cubicBezTo>
                    <a:pt x="7856" y="504332"/>
                    <a:pt x="0" y="485367"/>
                    <a:pt x="0" y="465591"/>
                  </a:cubicBezTo>
                  <a:lnTo>
                    <a:pt x="0" y="74564"/>
                  </a:lnTo>
                  <a:cubicBezTo>
                    <a:pt x="0" y="54789"/>
                    <a:pt x="7856" y="35823"/>
                    <a:pt x="21839" y="21839"/>
                  </a:cubicBezTo>
                  <a:cubicBezTo>
                    <a:pt x="35823" y="7856"/>
                    <a:pt x="54789" y="0"/>
                    <a:pt x="74564" y="0"/>
                  </a:cubicBezTo>
                  <a:close/>
                </a:path>
              </a:pathLst>
            </a:custGeom>
            <a:solidFill>
              <a:srgbClr val="642EC7"/>
            </a:solidFill>
          </p:spPr>
          <p:txBody>
            <a:bodyPr/>
            <a:lstStyle/>
            <a:p>
              <a:endParaRPr lang="en-PH"/>
            </a:p>
          </p:txBody>
        </p:sp>
        <p:sp>
          <p:nvSpPr>
            <p:cNvPr id="54" name="TextBox 54"/>
            <p:cNvSpPr txBox="1"/>
            <p:nvPr/>
          </p:nvSpPr>
          <p:spPr>
            <a:xfrm>
              <a:off x="0" y="-28575"/>
              <a:ext cx="1366664" cy="568730"/>
            </a:xfrm>
            <a:prstGeom prst="rect">
              <a:avLst/>
            </a:prstGeom>
          </p:spPr>
          <p:txBody>
            <a:bodyPr lIns="45629" tIns="45629" rIns="45629" bIns="45629" rtlCol="0" anchor="ctr"/>
            <a:lstStyle/>
            <a:p>
              <a:pPr algn="ctr">
                <a:lnSpc>
                  <a:spcPts val="2595"/>
                </a:lnSpc>
              </a:pPr>
              <a:endParaRPr/>
            </a:p>
          </p:txBody>
        </p:sp>
      </p:grpSp>
      <p:grpSp>
        <p:nvGrpSpPr>
          <p:cNvPr id="55" name="Group 55"/>
          <p:cNvGrpSpPr/>
          <p:nvPr/>
        </p:nvGrpSpPr>
        <p:grpSpPr>
          <a:xfrm>
            <a:off x="3256674" y="4366161"/>
            <a:ext cx="1281637" cy="1702430"/>
            <a:chOff x="0" y="0"/>
            <a:chExt cx="330780" cy="439384"/>
          </a:xfrm>
        </p:grpSpPr>
        <p:sp>
          <p:nvSpPr>
            <p:cNvPr id="56" name="Freeform 56"/>
            <p:cNvSpPr/>
            <p:nvPr/>
          </p:nvSpPr>
          <p:spPr>
            <a:xfrm>
              <a:off x="0" y="0"/>
              <a:ext cx="330780" cy="439384"/>
            </a:xfrm>
            <a:custGeom>
              <a:avLst/>
              <a:gdLst/>
              <a:ahLst/>
              <a:cxnLst/>
              <a:rect l="l" t="t" r="r" b="b"/>
              <a:pathLst>
                <a:path w="330780" h="439384">
                  <a:moveTo>
                    <a:pt x="165390" y="0"/>
                  </a:moveTo>
                  <a:lnTo>
                    <a:pt x="165390" y="0"/>
                  </a:lnTo>
                  <a:cubicBezTo>
                    <a:pt x="256733" y="0"/>
                    <a:pt x="330780" y="74048"/>
                    <a:pt x="330780" y="165390"/>
                  </a:cubicBezTo>
                  <a:lnTo>
                    <a:pt x="330780" y="273993"/>
                  </a:lnTo>
                  <a:cubicBezTo>
                    <a:pt x="330780" y="365336"/>
                    <a:pt x="256733" y="439384"/>
                    <a:pt x="165390" y="439384"/>
                  </a:cubicBezTo>
                  <a:lnTo>
                    <a:pt x="165390" y="439384"/>
                  </a:lnTo>
                  <a:cubicBezTo>
                    <a:pt x="74048" y="439384"/>
                    <a:pt x="0" y="365336"/>
                    <a:pt x="0" y="273993"/>
                  </a:cubicBezTo>
                  <a:lnTo>
                    <a:pt x="0" y="165390"/>
                  </a:lnTo>
                  <a:cubicBezTo>
                    <a:pt x="0" y="74048"/>
                    <a:pt x="74048" y="0"/>
                    <a:pt x="165390" y="0"/>
                  </a:cubicBezTo>
                  <a:close/>
                </a:path>
              </a:pathLst>
            </a:custGeom>
            <a:solidFill>
              <a:srgbClr val="F4F3F3"/>
            </a:solidFill>
          </p:spPr>
          <p:txBody>
            <a:bodyPr/>
            <a:lstStyle/>
            <a:p>
              <a:endParaRPr lang="en-PH"/>
            </a:p>
          </p:txBody>
        </p:sp>
        <p:sp>
          <p:nvSpPr>
            <p:cNvPr id="57" name="TextBox 57"/>
            <p:cNvSpPr txBox="1"/>
            <p:nvPr/>
          </p:nvSpPr>
          <p:spPr>
            <a:xfrm>
              <a:off x="0" y="-28575"/>
              <a:ext cx="330780" cy="467959"/>
            </a:xfrm>
            <a:prstGeom prst="rect">
              <a:avLst/>
            </a:prstGeom>
          </p:spPr>
          <p:txBody>
            <a:bodyPr lIns="45629" tIns="45629" rIns="45629" bIns="45629" rtlCol="0" anchor="ctr"/>
            <a:lstStyle/>
            <a:p>
              <a:pPr algn="ctr">
                <a:lnSpc>
                  <a:spcPts val="2595"/>
                </a:lnSpc>
              </a:pPr>
              <a:endParaRPr/>
            </a:p>
          </p:txBody>
        </p:sp>
      </p:grpSp>
      <p:sp>
        <p:nvSpPr>
          <p:cNvPr id="58" name="Freeform 58"/>
          <p:cNvSpPr/>
          <p:nvPr/>
        </p:nvSpPr>
        <p:spPr>
          <a:xfrm>
            <a:off x="3731291" y="4934548"/>
            <a:ext cx="279567" cy="395275"/>
          </a:xfrm>
          <a:custGeom>
            <a:avLst/>
            <a:gdLst/>
            <a:ahLst/>
            <a:cxnLst/>
            <a:rect l="l" t="t" r="r" b="b"/>
            <a:pathLst>
              <a:path w="279567" h="395275">
                <a:moveTo>
                  <a:pt x="0" y="0"/>
                </a:moveTo>
                <a:lnTo>
                  <a:pt x="279568" y="0"/>
                </a:lnTo>
                <a:lnTo>
                  <a:pt x="279568" y="395275"/>
                </a:lnTo>
                <a:lnTo>
                  <a:pt x="0" y="3952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59" name="TextBox 59"/>
          <p:cNvSpPr txBox="1"/>
          <p:nvPr/>
        </p:nvSpPr>
        <p:spPr>
          <a:xfrm>
            <a:off x="99627" y="119771"/>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5.2 CPU Architecture</a:t>
            </a:r>
          </a:p>
        </p:txBody>
      </p:sp>
      <p:sp>
        <p:nvSpPr>
          <p:cNvPr id="60" name="TextBox 60"/>
          <p:cNvSpPr txBox="1"/>
          <p:nvPr/>
        </p:nvSpPr>
        <p:spPr>
          <a:xfrm>
            <a:off x="6796695" y="1848426"/>
            <a:ext cx="4947137" cy="448933"/>
          </a:xfrm>
          <a:prstGeom prst="rect">
            <a:avLst/>
          </a:prstGeom>
        </p:spPr>
        <p:txBody>
          <a:bodyPr lIns="0" tIns="0" rIns="0" bIns="0" rtlCol="0" anchor="t">
            <a:spAutoFit/>
          </a:bodyPr>
          <a:lstStyle/>
          <a:p>
            <a:pPr algn="ctr">
              <a:lnSpc>
                <a:spcPts val="3558"/>
              </a:lnSpc>
            </a:pPr>
            <a:r>
              <a:rPr lang="en-US" sz="2541" b="1">
                <a:solidFill>
                  <a:srgbClr val="000000"/>
                </a:solidFill>
                <a:latin typeface="Now Bold"/>
                <a:ea typeface="Now Bold"/>
                <a:cs typeface="Now Bold"/>
                <a:sym typeface="Now Bold"/>
              </a:rPr>
              <a:t>Active components</a:t>
            </a:r>
          </a:p>
        </p:txBody>
      </p:sp>
      <p:sp>
        <p:nvSpPr>
          <p:cNvPr id="61" name="TextBox 61"/>
          <p:cNvSpPr txBox="1"/>
          <p:nvPr/>
        </p:nvSpPr>
        <p:spPr>
          <a:xfrm>
            <a:off x="15369751" y="1320133"/>
            <a:ext cx="1442309"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CONTROL BUS</a:t>
            </a:r>
          </a:p>
        </p:txBody>
      </p:sp>
      <p:sp>
        <p:nvSpPr>
          <p:cNvPr id="62" name="TextBox 62"/>
          <p:cNvSpPr txBox="1"/>
          <p:nvPr/>
        </p:nvSpPr>
        <p:spPr>
          <a:xfrm>
            <a:off x="15440190" y="1809353"/>
            <a:ext cx="127966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63" name="TextBox 63"/>
          <p:cNvSpPr txBox="1"/>
          <p:nvPr/>
        </p:nvSpPr>
        <p:spPr>
          <a:xfrm>
            <a:off x="15440190" y="2257851"/>
            <a:ext cx="119834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sp>
        <p:nvSpPr>
          <p:cNvPr id="64" name="TextBox 64"/>
          <p:cNvSpPr txBox="1"/>
          <p:nvPr/>
        </p:nvSpPr>
        <p:spPr>
          <a:xfrm>
            <a:off x="8583442" y="3327006"/>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solidFill>
                <a:latin typeface="Now Bold"/>
                <a:ea typeface="Now Bold"/>
                <a:cs typeface="Now Bold"/>
                <a:sym typeface="Now Bold"/>
              </a:rPr>
              <a:t>SR</a:t>
            </a:r>
          </a:p>
        </p:txBody>
      </p:sp>
      <p:sp>
        <p:nvSpPr>
          <p:cNvPr id="65" name="TextBox 65"/>
          <p:cNvSpPr txBox="1"/>
          <p:nvPr/>
        </p:nvSpPr>
        <p:spPr>
          <a:xfrm>
            <a:off x="5017597" y="6828273"/>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ALU</a:t>
            </a:r>
          </a:p>
        </p:txBody>
      </p:sp>
      <p:sp>
        <p:nvSpPr>
          <p:cNvPr id="66" name="TextBox 66"/>
          <p:cNvSpPr txBox="1"/>
          <p:nvPr/>
        </p:nvSpPr>
        <p:spPr>
          <a:xfrm>
            <a:off x="8471416" y="4867032"/>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PC</a:t>
            </a:r>
          </a:p>
        </p:txBody>
      </p:sp>
      <p:sp>
        <p:nvSpPr>
          <p:cNvPr id="67" name="TextBox 67"/>
          <p:cNvSpPr txBox="1"/>
          <p:nvPr/>
        </p:nvSpPr>
        <p:spPr>
          <a:xfrm>
            <a:off x="8471416" y="6930327"/>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ACC</a:t>
            </a:r>
          </a:p>
        </p:txBody>
      </p:sp>
      <p:sp>
        <p:nvSpPr>
          <p:cNvPr id="68" name="TextBox 68"/>
          <p:cNvSpPr txBox="1"/>
          <p:nvPr/>
        </p:nvSpPr>
        <p:spPr>
          <a:xfrm>
            <a:off x="8564402" y="4302260"/>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MAR</a:t>
            </a:r>
          </a:p>
        </p:txBody>
      </p:sp>
      <p:sp>
        <p:nvSpPr>
          <p:cNvPr id="69" name="TextBox 69"/>
          <p:cNvSpPr txBox="1"/>
          <p:nvPr/>
        </p:nvSpPr>
        <p:spPr>
          <a:xfrm>
            <a:off x="3404650" y="3310065"/>
            <a:ext cx="935455" cy="353837"/>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IX</a:t>
            </a:r>
          </a:p>
        </p:txBody>
      </p:sp>
      <p:sp>
        <p:nvSpPr>
          <p:cNvPr id="70" name="TextBox 70"/>
          <p:cNvSpPr txBox="1"/>
          <p:nvPr/>
        </p:nvSpPr>
        <p:spPr>
          <a:xfrm>
            <a:off x="4668906" y="4432465"/>
            <a:ext cx="3213776" cy="1598830"/>
          </a:xfrm>
          <a:prstGeom prst="rect">
            <a:avLst/>
          </a:prstGeom>
        </p:spPr>
        <p:txBody>
          <a:bodyPr lIns="0" tIns="0" rIns="0" bIns="0" rtlCol="0" anchor="t">
            <a:spAutoFit/>
          </a:bodyPr>
          <a:lstStyle/>
          <a:p>
            <a:pPr algn="l">
              <a:lnSpc>
                <a:spcPts val="2514"/>
              </a:lnSpc>
            </a:pPr>
            <a:r>
              <a:rPr lang="en-US" sz="1796" b="1">
                <a:solidFill>
                  <a:srgbClr val="FFFFFF"/>
                </a:solidFill>
                <a:latin typeface="Now Bold"/>
                <a:ea typeface="Now Bold"/>
                <a:cs typeface="Now Bold"/>
                <a:sym typeface="Now Bold"/>
              </a:rPr>
              <a:t>It contains flags and status information indicating the outcome of various operations and conditions in the CPU.</a:t>
            </a:r>
          </a:p>
        </p:txBody>
      </p:sp>
      <p:sp>
        <p:nvSpPr>
          <p:cNvPr id="71" name="TextBox 71"/>
          <p:cNvSpPr txBox="1"/>
          <p:nvPr/>
        </p:nvSpPr>
        <p:spPr>
          <a:xfrm>
            <a:off x="4989547" y="3352423"/>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sp>
        <p:nvSpPr>
          <p:cNvPr id="72" name="TextBox 72"/>
          <p:cNvSpPr txBox="1"/>
          <p:nvPr/>
        </p:nvSpPr>
        <p:spPr>
          <a:xfrm>
            <a:off x="10258516" y="3353318"/>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solidFill>
                <a:latin typeface="Now Bold"/>
                <a:ea typeface="Now Bold"/>
                <a:cs typeface="Now Bold"/>
                <a:sym typeface="Now Bold"/>
              </a:rPr>
              <a:t>16/32/64 bit capacity</a:t>
            </a:r>
          </a:p>
        </p:txBody>
      </p:sp>
      <p:sp>
        <p:nvSpPr>
          <p:cNvPr id="73" name="TextBox 73"/>
          <p:cNvSpPr txBox="1"/>
          <p:nvPr/>
        </p:nvSpPr>
        <p:spPr>
          <a:xfrm>
            <a:off x="10258516" y="4166391"/>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74" name="TextBox 74"/>
          <p:cNvSpPr txBox="1"/>
          <p:nvPr/>
        </p:nvSpPr>
        <p:spPr>
          <a:xfrm>
            <a:off x="10258516" y="4896448"/>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75" name="TextBox 75"/>
          <p:cNvSpPr txBox="1"/>
          <p:nvPr/>
        </p:nvSpPr>
        <p:spPr>
          <a:xfrm>
            <a:off x="10258516" y="5583926"/>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76" name="TextBox 76"/>
          <p:cNvSpPr txBox="1"/>
          <p:nvPr/>
        </p:nvSpPr>
        <p:spPr>
          <a:xfrm>
            <a:off x="10258516" y="6252771"/>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77" name="TextBox 77"/>
          <p:cNvSpPr txBox="1"/>
          <p:nvPr/>
        </p:nvSpPr>
        <p:spPr>
          <a:xfrm>
            <a:off x="10258516" y="7001028"/>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sp>
        <p:nvSpPr>
          <p:cNvPr id="78" name="TextBox 78"/>
          <p:cNvSpPr txBox="1"/>
          <p:nvPr/>
        </p:nvSpPr>
        <p:spPr>
          <a:xfrm>
            <a:off x="3346012" y="4634373"/>
            <a:ext cx="1102961" cy="1260289"/>
          </a:xfrm>
          <a:prstGeom prst="rect">
            <a:avLst/>
          </a:prstGeom>
        </p:spPr>
        <p:txBody>
          <a:bodyPr lIns="0" tIns="0" rIns="0" bIns="0" rtlCol="0" anchor="t">
            <a:spAutoFit/>
          </a:bodyPr>
          <a:lstStyle/>
          <a:p>
            <a:pPr algn="ctr">
              <a:lnSpc>
                <a:spcPts val="2475"/>
              </a:lnSpc>
            </a:pPr>
            <a:r>
              <a:rPr lang="en-US" sz="1768" b="1">
                <a:solidFill>
                  <a:srgbClr val="000000"/>
                </a:solidFill>
                <a:latin typeface="Now Bold"/>
                <a:ea typeface="Now Bold"/>
                <a:cs typeface="Now Bold"/>
                <a:sym typeface="Now Bold"/>
              </a:rPr>
              <a:t>Function</a:t>
            </a:r>
          </a:p>
          <a:p>
            <a:pPr algn="ctr">
              <a:lnSpc>
                <a:spcPts val="2475"/>
              </a:lnSpc>
            </a:pPr>
            <a:endParaRPr lang="en-US" sz="1768" b="1">
              <a:solidFill>
                <a:srgbClr val="000000"/>
              </a:solidFill>
              <a:latin typeface="Now Bold"/>
              <a:ea typeface="Now Bold"/>
              <a:cs typeface="Now Bold"/>
              <a:sym typeface="Now Bold"/>
            </a:endParaRPr>
          </a:p>
          <a:p>
            <a:pPr algn="ctr">
              <a:lnSpc>
                <a:spcPts val="2475"/>
              </a:lnSpc>
            </a:pPr>
            <a:r>
              <a:rPr lang="en-US" sz="1768" b="1">
                <a:solidFill>
                  <a:srgbClr val="000000"/>
                </a:solidFill>
                <a:latin typeface="Now Bold"/>
                <a:ea typeface="Now Bold"/>
                <a:cs typeface="Now Bold"/>
                <a:sym typeface="Now Bold"/>
              </a:rPr>
              <a:t>Status Register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91212" y="9011840"/>
            <a:ext cx="4974376" cy="1174616"/>
            <a:chOff x="0" y="0"/>
            <a:chExt cx="6632502" cy="1566154"/>
          </a:xfrm>
        </p:grpSpPr>
        <p:sp>
          <p:nvSpPr>
            <p:cNvPr id="3" name="AutoShape 3"/>
            <p:cNvSpPr/>
            <p:nvPr/>
          </p:nvSpPr>
          <p:spPr>
            <a:xfrm rot="-10800000">
              <a:off x="783077" y="0"/>
              <a:ext cx="5849425" cy="1566154"/>
            </a:xfrm>
            <a:prstGeom prst="rect">
              <a:avLst/>
            </a:prstGeom>
            <a:solidFill>
              <a:srgbClr val="FAFAFA"/>
            </a:solidFill>
          </p:spPr>
          <p:txBody>
            <a:bodyPr/>
            <a:lstStyle/>
            <a:p>
              <a:endParaRPr lang="en-PH" dirty="0"/>
            </a:p>
          </p:txBody>
        </p:sp>
        <p:sp>
          <p:nvSpPr>
            <p:cNvPr id="4" name="Freeform 4"/>
            <p:cNvSpPr/>
            <p:nvPr/>
          </p:nvSpPr>
          <p:spPr>
            <a:xfrm rot="-10800000">
              <a:off x="0" y="0"/>
              <a:ext cx="1566154" cy="1566154"/>
            </a:xfrm>
            <a:custGeom>
              <a:avLst/>
              <a:gdLst/>
              <a:ahLst/>
              <a:cxnLst/>
              <a:rect l="l" t="t" r="r" b="b"/>
              <a:pathLst>
                <a:path w="1566154" h="1566154">
                  <a:moveTo>
                    <a:pt x="0" y="0"/>
                  </a:moveTo>
                  <a:lnTo>
                    <a:pt x="1566154" y="0"/>
                  </a:lnTo>
                  <a:lnTo>
                    <a:pt x="1566154" y="1566154"/>
                  </a:lnTo>
                  <a:lnTo>
                    <a:pt x="0" y="1566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grpSp>
        <p:nvGrpSpPr>
          <p:cNvPr id="7" name="Group 7"/>
          <p:cNvGrpSpPr/>
          <p:nvPr/>
        </p:nvGrpSpPr>
        <p:grpSpPr>
          <a:xfrm>
            <a:off x="1028700" y="0"/>
            <a:ext cx="5940055" cy="1028700"/>
            <a:chOff x="0" y="0"/>
            <a:chExt cx="2210287" cy="382778"/>
          </a:xfrm>
        </p:grpSpPr>
        <p:sp>
          <p:nvSpPr>
            <p:cNvPr id="8" name="Freeform 8"/>
            <p:cNvSpPr/>
            <p:nvPr/>
          </p:nvSpPr>
          <p:spPr>
            <a:xfrm>
              <a:off x="0" y="0"/>
              <a:ext cx="2210287" cy="382778"/>
            </a:xfrm>
            <a:custGeom>
              <a:avLst/>
              <a:gdLst/>
              <a:ahLst/>
              <a:cxnLst/>
              <a:rect l="l" t="t" r="r" b="b"/>
              <a:pathLst>
                <a:path w="2210287" h="382778">
                  <a:moveTo>
                    <a:pt x="0" y="0"/>
                  </a:moveTo>
                  <a:lnTo>
                    <a:pt x="2210287" y="0"/>
                  </a:lnTo>
                  <a:lnTo>
                    <a:pt x="2210287" y="382778"/>
                  </a:lnTo>
                  <a:lnTo>
                    <a:pt x="0" y="382778"/>
                  </a:lnTo>
                  <a:close/>
                </a:path>
              </a:pathLst>
            </a:custGeom>
            <a:solidFill>
              <a:srgbClr val="642EC7"/>
            </a:solidFill>
          </p:spPr>
          <p:txBody>
            <a:bodyPr/>
            <a:lstStyle/>
            <a:p>
              <a:endParaRPr lang="en-PH"/>
            </a:p>
          </p:txBody>
        </p:sp>
      </p:grpSp>
      <p:grpSp>
        <p:nvGrpSpPr>
          <p:cNvPr id="9" name="Group 9"/>
          <p:cNvGrpSpPr/>
          <p:nvPr/>
        </p:nvGrpSpPr>
        <p:grpSpPr>
          <a:xfrm>
            <a:off x="7955678" y="801482"/>
            <a:ext cx="9303622" cy="7878642"/>
            <a:chOff x="0" y="0"/>
            <a:chExt cx="2450337" cy="2075033"/>
          </a:xfrm>
        </p:grpSpPr>
        <p:sp>
          <p:nvSpPr>
            <p:cNvPr id="10" name="Freeform 10"/>
            <p:cNvSpPr/>
            <p:nvPr/>
          </p:nvSpPr>
          <p:spPr>
            <a:xfrm>
              <a:off x="0" y="0"/>
              <a:ext cx="2450337" cy="2075033"/>
            </a:xfrm>
            <a:custGeom>
              <a:avLst/>
              <a:gdLst/>
              <a:ahLst/>
              <a:cxnLst/>
              <a:rect l="l" t="t" r="r" b="b"/>
              <a:pathLst>
                <a:path w="2450337" h="2075033">
                  <a:moveTo>
                    <a:pt x="42439" y="0"/>
                  </a:moveTo>
                  <a:lnTo>
                    <a:pt x="2407898" y="0"/>
                  </a:lnTo>
                  <a:cubicBezTo>
                    <a:pt x="2431336" y="0"/>
                    <a:pt x="2450337" y="19001"/>
                    <a:pt x="2450337" y="42439"/>
                  </a:cubicBezTo>
                  <a:lnTo>
                    <a:pt x="2450337" y="2032594"/>
                  </a:lnTo>
                  <a:cubicBezTo>
                    <a:pt x="2450337" y="2056033"/>
                    <a:pt x="2431336" y="2075033"/>
                    <a:pt x="2407898" y="2075033"/>
                  </a:cubicBezTo>
                  <a:lnTo>
                    <a:pt x="42439" y="2075033"/>
                  </a:lnTo>
                  <a:cubicBezTo>
                    <a:pt x="19001" y="2075033"/>
                    <a:pt x="0" y="2056033"/>
                    <a:pt x="0" y="2032594"/>
                  </a:cubicBezTo>
                  <a:lnTo>
                    <a:pt x="0" y="42439"/>
                  </a:lnTo>
                  <a:cubicBezTo>
                    <a:pt x="0" y="19001"/>
                    <a:pt x="19001" y="0"/>
                    <a:pt x="42439" y="0"/>
                  </a:cubicBezTo>
                  <a:close/>
                </a:path>
              </a:pathLst>
            </a:custGeom>
            <a:solidFill>
              <a:srgbClr val="FFDE59"/>
            </a:solidFill>
          </p:spPr>
          <p:txBody>
            <a:bodyPr/>
            <a:lstStyle/>
            <a:p>
              <a:endParaRPr lang="en-PH"/>
            </a:p>
          </p:txBody>
        </p:sp>
        <p:sp>
          <p:nvSpPr>
            <p:cNvPr id="11" name="TextBox 11"/>
            <p:cNvSpPr txBox="1"/>
            <p:nvPr/>
          </p:nvSpPr>
          <p:spPr>
            <a:xfrm>
              <a:off x="0" y="-76200"/>
              <a:ext cx="2450337" cy="2151233"/>
            </a:xfrm>
            <a:prstGeom prst="rect">
              <a:avLst/>
            </a:prstGeom>
          </p:spPr>
          <p:txBody>
            <a:bodyPr lIns="50800" tIns="50800" rIns="50800" bIns="50800" rtlCol="0" anchor="ctr"/>
            <a:lstStyle/>
            <a:p>
              <a:pPr algn="ctr">
                <a:lnSpc>
                  <a:spcPts val="2700"/>
                </a:lnSpc>
              </a:pPr>
              <a:endParaRPr/>
            </a:p>
          </p:txBody>
        </p:sp>
      </p:grpSp>
      <p:grpSp>
        <p:nvGrpSpPr>
          <p:cNvPr id="12" name="Group 12"/>
          <p:cNvGrpSpPr/>
          <p:nvPr/>
        </p:nvGrpSpPr>
        <p:grpSpPr>
          <a:xfrm>
            <a:off x="2513714" y="1772063"/>
            <a:ext cx="1485014" cy="148501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4" name="Freeform 14"/>
          <p:cNvSpPr/>
          <p:nvPr/>
        </p:nvSpPr>
        <p:spPr>
          <a:xfrm>
            <a:off x="1028700" y="1786160"/>
            <a:ext cx="1485014" cy="1485014"/>
          </a:xfrm>
          <a:custGeom>
            <a:avLst/>
            <a:gdLst/>
            <a:ahLst/>
            <a:cxnLst/>
            <a:rect l="l" t="t" r="r" b="b"/>
            <a:pathLst>
              <a:path w="1485014" h="1485014">
                <a:moveTo>
                  <a:pt x="0" y="0"/>
                </a:moveTo>
                <a:lnTo>
                  <a:pt x="1485014" y="0"/>
                </a:lnTo>
                <a:lnTo>
                  <a:pt x="1485014" y="1485014"/>
                </a:lnTo>
                <a:lnTo>
                  <a:pt x="0" y="1485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5" name="Freeform 15"/>
          <p:cNvSpPr/>
          <p:nvPr/>
        </p:nvSpPr>
        <p:spPr>
          <a:xfrm>
            <a:off x="8342632" y="1968116"/>
            <a:ext cx="8513462" cy="5959424"/>
          </a:xfrm>
          <a:custGeom>
            <a:avLst/>
            <a:gdLst/>
            <a:ahLst/>
            <a:cxnLst/>
            <a:rect l="l" t="t" r="r" b="b"/>
            <a:pathLst>
              <a:path w="8513462" h="5959424">
                <a:moveTo>
                  <a:pt x="0" y="0"/>
                </a:moveTo>
                <a:lnTo>
                  <a:pt x="8513463" y="0"/>
                </a:lnTo>
                <a:lnTo>
                  <a:pt x="8513463" y="5959424"/>
                </a:lnTo>
                <a:lnTo>
                  <a:pt x="0" y="59594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6" name="TextBox 16"/>
          <p:cNvSpPr txBox="1"/>
          <p:nvPr/>
        </p:nvSpPr>
        <p:spPr>
          <a:xfrm>
            <a:off x="1143618" y="3882221"/>
            <a:ext cx="6656090" cy="3136589"/>
          </a:xfrm>
          <a:prstGeom prst="rect">
            <a:avLst/>
          </a:prstGeom>
        </p:spPr>
        <p:txBody>
          <a:bodyPr lIns="0" tIns="0" rIns="0" bIns="0" rtlCol="0" anchor="t">
            <a:spAutoFit/>
          </a:bodyPr>
          <a:lstStyle/>
          <a:p>
            <a:pPr marL="0" lvl="0" indent="0" algn="l">
              <a:lnSpc>
                <a:spcPts val="8062"/>
              </a:lnSpc>
              <a:spcBef>
                <a:spcPct val="0"/>
              </a:spcBef>
            </a:pPr>
            <a:r>
              <a:rPr lang="en-US" sz="7198" b="1" spc="-215">
                <a:solidFill>
                  <a:srgbClr val="3F4042"/>
                </a:solidFill>
                <a:latin typeface="Poppins Bold"/>
                <a:ea typeface="Poppins Bold"/>
                <a:cs typeface="Poppins Bold"/>
                <a:sym typeface="Poppins Bold"/>
              </a:rPr>
              <a:t>Core Concepts of Processor Functionality</a:t>
            </a:r>
          </a:p>
        </p:txBody>
      </p:sp>
      <p:sp>
        <p:nvSpPr>
          <p:cNvPr id="18" name="TextBox 18"/>
          <p:cNvSpPr txBox="1"/>
          <p:nvPr/>
        </p:nvSpPr>
        <p:spPr>
          <a:xfrm>
            <a:off x="13716000" y="9174333"/>
            <a:ext cx="4248314" cy="424815"/>
          </a:xfrm>
          <a:prstGeom prst="rect">
            <a:avLst/>
          </a:prstGeom>
        </p:spPr>
        <p:txBody>
          <a:bodyPr lIns="0" tIns="0" rIns="0" bIns="0" rtlCol="0" anchor="t">
            <a:spAutoFit/>
          </a:bodyPr>
          <a:lstStyle/>
          <a:p>
            <a:pPr marL="0" lvl="0" indent="0" algn="l">
              <a:lnSpc>
                <a:spcPts val="3359"/>
              </a:lnSpc>
            </a:pPr>
            <a:r>
              <a:rPr lang="en-US" sz="2400" b="1" spc="-24" dirty="0">
                <a:solidFill>
                  <a:srgbClr val="FF1495"/>
                </a:solidFill>
                <a:latin typeface="Poppins Bold"/>
                <a:ea typeface="Poppins Bold"/>
                <a:cs typeface="Poppins Bold"/>
                <a:sym typeface="Poppins Bold"/>
              </a:rPr>
              <a:t>A LEVEL COMPUTER SCIENCE</a:t>
            </a:r>
          </a:p>
        </p:txBody>
      </p:sp>
      <p:sp>
        <p:nvSpPr>
          <p:cNvPr id="19" name="TextBox 19"/>
          <p:cNvSpPr txBox="1"/>
          <p:nvPr/>
        </p:nvSpPr>
        <p:spPr>
          <a:xfrm>
            <a:off x="1143618" y="2350212"/>
            <a:ext cx="1255178" cy="338242"/>
          </a:xfrm>
          <a:prstGeom prst="rect">
            <a:avLst/>
          </a:prstGeom>
        </p:spPr>
        <p:txBody>
          <a:bodyPr lIns="0" tIns="0" rIns="0" bIns="0" rtlCol="0" anchor="t">
            <a:spAutoFit/>
          </a:bodyPr>
          <a:lstStyle/>
          <a:p>
            <a:pPr marL="0" lvl="0" indent="0" algn="l">
              <a:lnSpc>
                <a:spcPts val="2575"/>
              </a:lnSpc>
              <a:spcBef>
                <a:spcPct val="0"/>
              </a:spcBef>
            </a:pPr>
            <a:r>
              <a:rPr lang="en-US" sz="2299" b="1" spc="-68">
                <a:solidFill>
                  <a:srgbClr val="FAFAFA"/>
                </a:solidFill>
                <a:latin typeface="Poppins Bold"/>
                <a:ea typeface="Poppins Bold"/>
                <a:cs typeface="Poppins Bold"/>
                <a:sym typeface="Poppins Bold"/>
              </a:rPr>
              <a:t>Chapter</a:t>
            </a:r>
          </a:p>
        </p:txBody>
      </p:sp>
      <p:sp>
        <p:nvSpPr>
          <p:cNvPr id="20" name="TextBox 20"/>
          <p:cNvSpPr txBox="1"/>
          <p:nvPr/>
        </p:nvSpPr>
        <p:spPr>
          <a:xfrm>
            <a:off x="3052763" y="2161892"/>
            <a:ext cx="406916" cy="724024"/>
          </a:xfrm>
          <a:prstGeom prst="rect">
            <a:avLst/>
          </a:prstGeom>
        </p:spPr>
        <p:txBody>
          <a:bodyPr lIns="0" tIns="0" rIns="0" bIns="0" rtlCol="0" anchor="t">
            <a:spAutoFit/>
          </a:bodyPr>
          <a:lstStyle/>
          <a:p>
            <a:pPr marL="0" lvl="0" indent="0" algn="ctr">
              <a:lnSpc>
                <a:spcPts val="5263"/>
              </a:lnSpc>
              <a:spcBef>
                <a:spcPct val="0"/>
              </a:spcBef>
            </a:pPr>
            <a:r>
              <a:rPr lang="en-US" sz="4699" b="1" spc="-140">
                <a:solidFill>
                  <a:srgbClr val="FFDE59"/>
                </a:solidFill>
                <a:latin typeface="Poppins Bold"/>
                <a:ea typeface="Poppins Bold"/>
                <a:cs typeface="Poppins Bold"/>
                <a:sym typeface="Poppins Bold"/>
              </a:rPr>
              <a:t>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6389473" y="1636550"/>
            <a:ext cx="5761581" cy="929835"/>
            <a:chOff x="0" y="0"/>
            <a:chExt cx="1335641" cy="215553"/>
          </a:xfrm>
        </p:grpSpPr>
        <p:sp>
          <p:nvSpPr>
            <p:cNvPr id="7" name="Freeform 7"/>
            <p:cNvSpPr/>
            <p:nvPr/>
          </p:nvSpPr>
          <p:spPr>
            <a:xfrm>
              <a:off x="0" y="0"/>
              <a:ext cx="1335641" cy="215553"/>
            </a:xfrm>
            <a:custGeom>
              <a:avLst/>
              <a:gdLst/>
              <a:ahLst/>
              <a:cxnLst/>
              <a:rect l="l" t="t" r="r" b="b"/>
              <a:pathLst>
                <a:path w="1335641" h="215553">
                  <a:moveTo>
                    <a:pt x="68529" y="0"/>
                  </a:moveTo>
                  <a:lnTo>
                    <a:pt x="1267111" y="0"/>
                  </a:lnTo>
                  <a:cubicBezTo>
                    <a:pt x="1304959" y="0"/>
                    <a:pt x="1335641" y="30682"/>
                    <a:pt x="1335641" y="68529"/>
                  </a:cubicBezTo>
                  <a:lnTo>
                    <a:pt x="1335641" y="147024"/>
                  </a:lnTo>
                  <a:cubicBezTo>
                    <a:pt x="1335641" y="184871"/>
                    <a:pt x="1304959" y="215553"/>
                    <a:pt x="1267111" y="215553"/>
                  </a:cubicBezTo>
                  <a:lnTo>
                    <a:pt x="68529" y="215553"/>
                  </a:lnTo>
                  <a:cubicBezTo>
                    <a:pt x="30682" y="215553"/>
                    <a:pt x="0" y="184871"/>
                    <a:pt x="0" y="147024"/>
                  </a:cubicBezTo>
                  <a:lnTo>
                    <a:pt x="0" y="68529"/>
                  </a:lnTo>
                  <a:cubicBezTo>
                    <a:pt x="0" y="30682"/>
                    <a:pt x="30682" y="0"/>
                    <a:pt x="68529" y="0"/>
                  </a:cubicBezTo>
                  <a:close/>
                </a:path>
              </a:pathLst>
            </a:custGeom>
            <a:solidFill>
              <a:srgbClr val="FFDE59"/>
            </a:solidFill>
          </p:spPr>
          <p:txBody>
            <a:bodyPr/>
            <a:lstStyle/>
            <a:p>
              <a:endParaRPr lang="en-PH"/>
            </a:p>
          </p:txBody>
        </p:sp>
        <p:sp>
          <p:nvSpPr>
            <p:cNvPr id="8" name="TextBox 8"/>
            <p:cNvSpPr txBox="1"/>
            <p:nvPr/>
          </p:nvSpPr>
          <p:spPr>
            <a:xfrm>
              <a:off x="0" y="-28575"/>
              <a:ext cx="1335641" cy="244128"/>
            </a:xfrm>
            <a:prstGeom prst="rect">
              <a:avLst/>
            </a:prstGeom>
          </p:spPr>
          <p:txBody>
            <a:bodyPr lIns="50800" tIns="50800" rIns="50800" bIns="50800" rtlCol="0" anchor="ctr"/>
            <a:lstStyle/>
            <a:p>
              <a:pPr algn="ctr">
                <a:lnSpc>
                  <a:spcPts val="2595"/>
                </a:lnSpc>
              </a:pPr>
              <a:endParaRPr/>
            </a:p>
          </p:txBody>
        </p:sp>
      </p:grpSp>
      <p:sp>
        <p:nvSpPr>
          <p:cNvPr id="9" name="AutoShape 9"/>
          <p:cNvSpPr/>
          <p:nvPr/>
        </p:nvSpPr>
        <p:spPr>
          <a:xfrm flipH="1">
            <a:off x="14275572" y="1422671"/>
            <a:ext cx="945794" cy="0"/>
          </a:xfrm>
          <a:prstGeom prst="line">
            <a:avLst/>
          </a:prstGeom>
          <a:ln w="85725" cap="rnd">
            <a:solidFill>
              <a:srgbClr val="38B6FF"/>
            </a:solidFill>
            <a:prstDash val="solid"/>
            <a:headEnd type="none" w="sm" len="sm"/>
            <a:tailEnd type="none" w="sm" len="sm"/>
          </a:ln>
        </p:spPr>
        <p:txBody>
          <a:bodyPr/>
          <a:lstStyle/>
          <a:p>
            <a:endParaRPr lang="en-PH"/>
          </a:p>
        </p:txBody>
      </p:sp>
      <p:sp>
        <p:nvSpPr>
          <p:cNvPr id="10" name="AutoShape 10"/>
          <p:cNvSpPr/>
          <p:nvPr/>
        </p:nvSpPr>
        <p:spPr>
          <a:xfrm flipH="1">
            <a:off x="14275572" y="1913530"/>
            <a:ext cx="945794" cy="0"/>
          </a:xfrm>
          <a:prstGeom prst="line">
            <a:avLst/>
          </a:prstGeom>
          <a:ln w="85725" cap="rnd">
            <a:solidFill>
              <a:srgbClr val="C9E265"/>
            </a:solidFill>
            <a:prstDash val="solid"/>
            <a:headEnd type="none" w="sm" len="sm"/>
            <a:tailEnd type="none" w="sm" len="sm"/>
          </a:ln>
        </p:spPr>
        <p:txBody>
          <a:bodyPr/>
          <a:lstStyle/>
          <a:p>
            <a:endParaRPr lang="en-PH"/>
          </a:p>
        </p:txBody>
      </p:sp>
      <p:sp>
        <p:nvSpPr>
          <p:cNvPr id="11" name="AutoShape 11"/>
          <p:cNvSpPr/>
          <p:nvPr/>
        </p:nvSpPr>
        <p:spPr>
          <a:xfrm flipH="1">
            <a:off x="14275572" y="2374435"/>
            <a:ext cx="945794" cy="0"/>
          </a:xfrm>
          <a:prstGeom prst="line">
            <a:avLst/>
          </a:prstGeom>
          <a:ln w="85725" cap="rnd">
            <a:solidFill>
              <a:srgbClr val="FF5757"/>
            </a:solidFill>
            <a:prstDash val="solid"/>
            <a:headEnd type="none" w="sm" len="sm"/>
            <a:tailEnd type="none" w="sm" len="sm"/>
          </a:ln>
        </p:spPr>
        <p:txBody>
          <a:bodyPr/>
          <a:lstStyle/>
          <a:p>
            <a:endParaRPr lang="en-PH"/>
          </a:p>
        </p:txBody>
      </p:sp>
      <p:sp>
        <p:nvSpPr>
          <p:cNvPr id="12" name="AutoShape 12"/>
          <p:cNvSpPr/>
          <p:nvPr/>
        </p:nvSpPr>
        <p:spPr>
          <a:xfrm flipH="1">
            <a:off x="6767558" y="5053498"/>
            <a:ext cx="1902437"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grpSp>
        <p:nvGrpSpPr>
          <p:cNvPr id="13" name="Group 13"/>
          <p:cNvGrpSpPr/>
          <p:nvPr/>
        </p:nvGrpSpPr>
        <p:grpSpPr>
          <a:xfrm>
            <a:off x="3082798" y="2828689"/>
            <a:ext cx="11936743" cy="5037038"/>
            <a:chOff x="0" y="0"/>
            <a:chExt cx="2966297" cy="1251711"/>
          </a:xfrm>
        </p:grpSpPr>
        <p:sp>
          <p:nvSpPr>
            <p:cNvPr id="14" name="Freeform 14"/>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8627"/>
              </a:srgbClr>
            </a:solidFill>
          </p:spPr>
          <p:txBody>
            <a:bodyPr/>
            <a:lstStyle/>
            <a:p>
              <a:endParaRPr lang="en-PH"/>
            </a:p>
          </p:txBody>
        </p:sp>
      </p:grpSp>
      <p:sp>
        <p:nvSpPr>
          <p:cNvPr id="15" name="Freeform 15"/>
          <p:cNvSpPr/>
          <p:nvPr/>
        </p:nvSpPr>
        <p:spPr>
          <a:xfrm>
            <a:off x="4608982" y="6297370"/>
            <a:ext cx="1409276" cy="1176105"/>
          </a:xfrm>
          <a:custGeom>
            <a:avLst/>
            <a:gdLst/>
            <a:ahLst/>
            <a:cxnLst/>
            <a:rect l="l" t="t" r="r" b="b"/>
            <a:pathLst>
              <a:path w="1409276" h="1176105">
                <a:moveTo>
                  <a:pt x="0" y="0"/>
                </a:moveTo>
                <a:lnTo>
                  <a:pt x="1409277" y="0"/>
                </a:lnTo>
                <a:lnTo>
                  <a:pt x="1409277" y="1176105"/>
                </a:lnTo>
                <a:lnTo>
                  <a:pt x="0" y="1176105"/>
                </a:lnTo>
                <a:lnTo>
                  <a:pt x="0" y="0"/>
                </a:lnTo>
                <a:close/>
              </a:path>
            </a:pathLst>
          </a:custGeom>
          <a:blipFill>
            <a:blip r:embed="rId4">
              <a:alphaModFix amt="8999"/>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6" name="Group 16"/>
          <p:cNvGrpSpPr/>
          <p:nvPr/>
        </p:nvGrpSpPr>
        <p:grpSpPr>
          <a:xfrm>
            <a:off x="4487109" y="4091785"/>
            <a:ext cx="2467265" cy="1280182"/>
            <a:chOff x="0" y="0"/>
            <a:chExt cx="3688595" cy="1913890"/>
          </a:xfrm>
        </p:grpSpPr>
        <p:sp>
          <p:nvSpPr>
            <p:cNvPr id="17" name="Freeform 17"/>
            <p:cNvSpPr/>
            <p:nvPr/>
          </p:nvSpPr>
          <p:spPr>
            <a:xfrm>
              <a:off x="0" y="0"/>
              <a:ext cx="3688595" cy="1913890"/>
            </a:xfrm>
            <a:custGeom>
              <a:avLst/>
              <a:gdLst/>
              <a:ahLst/>
              <a:cxnLst/>
              <a:rect l="l" t="t" r="r" b="b"/>
              <a:pathLst>
                <a:path w="3688595" h="1913890">
                  <a:moveTo>
                    <a:pt x="0" y="0"/>
                  </a:moveTo>
                  <a:lnTo>
                    <a:pt x="3688595" y="0"/>
                  </a:lnTo>
                  <a:lnTo>
                    <a:pt x="3688595" y="1913890"/>
                  </a:lnTo>
                  <a:lnTo>
                    <a:pt x="0" y="1913890"/>
                  </a:lnTo>
                  <a:close/>
                </a:path>
              </a:pathLst>
            </a:custGeom>
            <a:solidFill>
              <a:srgbClr val="FFDE59">
                <a:alpha val="8627"/>
              </a:srgbClr>
            </a:solidFill>
          </p:spPr>
          <p:txBody>
            <a:bodyPr/>
            <a:lstStyle/>
            <a:p>
              <a:endParaRPr lang="en-PH"/>
            </a:p>
          </p:txBody>
        </p:sp>
      </p:grpSp>
      <p:grpSp>
        <p:nvGrpSpPr>
          <p:cNvPr id="18" name="Group 18"/>
          <p:cNvGrpSpPr/>
          <p:nvPr/>
        </p:nvGrpSpPr>
        <p:grpSpPr>
          <a:xfrm>
            <a:off x="9556177" y="4046357"/>
            <a:ext cx="4204529" cy="590246"/>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20" name="Freeform 20"/>
          <p:cNvSpPr/>
          <p:nvPr/>
        </p:nvSpPr>
        <p:spPr>
          <a:xfrm>
            <a:off x="4667425" y="4141630"/>
            <a:ext cx="702419" cy="702419"/>
          </a:xfrm>
          <a:custGeom>
            <a:avLst/>
            <a:gdLst/>
            <a:ahLst/>
            <a:cxnLst/>
            <a:rect l="l" t="t" r="r" b="b"/>
            <a:pathLst>
              <a:path w="702419" h="702419">
                <a:moveTo>
                  <a:pt x="0" y="0"/>
                </a:moveTo>
                <a:lnTo>
                  <a:pt x="702419" y="0"/>
                </a:lnTo>
                <a:lnTo>
                  <a:pt x="702419" y="702419"/>
                </a:lnTo>
                <a:lnTo>
                  <a:pt x="0" y="702419"/>
                </a:lnTo>
                <a:lnTo>
                  <a:pt x="0" y="0"/>
                </a:lnTo>
                <a:close/>
              </a:path>
            </a:pathLst>
          </a:custGeom>
          <a:blipFill>
            <a:blip r:embed="rId6">
              <a:alphaModFix amt="6999"/>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1" name="Group 21"/>
          <p:cNvGrpSpPr/>
          <p:nvPr/>
        </p:nvGrpSpPr>
        <p:grpSpPr>
          <a:xfrm>
            <a:off x="9556177" y="4770893"/>
            <a:ext cx="4204529" cy="590246"/>
            <a:chOff x="0" y="0"/>
            <a:chExt cx="2652321" cy="372342"/>
          </a:xfrm>
        </p:grpSpPr>
        <p:sp>
          <p:nvSpPr>
            <p:cNvPr id="22" name="Freeform 2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3" name="Group 23"/>
          <p:cNvGrpSpPr/>
          <p:nvPr/>
        </p:nvGrpSpPr>
        <p:grpSpPr>
          <a:xfrm>
            <a:off x="9556177" y="5459825"/>
            <a:ext cx="4204529" cy="590246"/>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5" name="Group 25"/>
          <p:cNvGrpSpPr/>
          <p:nvPr/>
        </p:nvGrpSpPr>
        <p:grpSpPr>
          <a:xfrm>
            <a:off x="9556177" y="6153606"/>
            <a:ext cx="4204529" cy="590246"/>
            <a:chOff x="0" y="0"/>
            <a:chExt cx="2652321" cy="372342"/>
          </a:xfrm>
        </p:grpSpPr>
        <p:sp>
          <p:nvSpPr>
            <p:cNvPr id="26" name="Freeform 2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7" name="Group 27"/>
          <p:cNvGrpSpPr/>
          <p:nvPr/>
        </p:nvGrpSpPr>
        <p:grpSpPr>
          <a:xfrm>
            <a:off x="9556177" y="6875399"/>
            <a:ext cx="4204529" cy="590246"/>
            <a:chOff x="0" y="0"/>
            <a:chExt cx="2652321" cy="372342"/>
          </a:xfrm>
        </p:grpSpPr>
        <p:sp>
          <p:nvSpPr>
            <p:cNvPr id="28" name="Freeform 2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29" name="AutoShape 29"/>
          <p:cNvSpPr/>
          <p:nvPr/>
        </p:nvSpPr>
        <p:spPr>
          <a:xfrm flipV="1">
            <a:off x="8101757" y="4341480"/>
            <a:ext cx="0" cy="430897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0" name="AutoShape 30"/>
          <p:cNvSpPr/>
          <p:nvPr/>
        </p:nvSpPr>
        <p:spPr>
          <a:xfrm flipV="1">
            <a:off x="8345140" y="5685355"/>
            <a:ext cx="0" cy="2965095"/>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1" name="AutoShape 31"/>
          <p:cNvSpPr/>
          <p:nvPr/>
        </p:nvSpPr>
        <p:spPr>
          <a:xfrm flipV="1">
            <a:off x="7135323" y="6449259"/>
            <a:ext cx="0" cy="2156381"/>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2" name="TextBox 32"/>
          <p:cNvSpPr txBox="1"/>
          <p:nvPr/>
        </p:nvSpPr>
        <p:spPr>
          <a:xfrm>
            <a:off x="8502543" y="5555963"/>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MDR</a:t>
            </a:r>
          </a:p>
        </p:txBody>
      </p:sp>
      <p:sp>
        <p:nvSpPr>
          <p:cNvPr id="33" name="AutoShape 33"/>
          <p:cNvSpPr/>
          <p:nvPr/>
        </p:nvSpPr>
        <p:spPr>
          <a:xfrm flipH="1">
            <a:off x="8053185" y="4341480"/>
            <a:ext cx="514130"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4" name="AutoShape 34"/>
          <p:cNvSpPr/>
          <p:nvPr/>
        </p:nvSpPr>
        <p:spPr>
          <a:xfrm>
            <a:off x="8313839" y="5720244"/>
            <a:ext cx="31180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5" name="AutoShape 35"/>
          <p:cNvSpPr/>
          <p:nvPr/>
        </p:nvSpPr>
        <p:spPr>
          <a:xfrm flipV="1">
            <a:off x="6575417" y="5347208"/>
            <a:ext cx="0" cy="1148756"/>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6" name="AutoShape 36"/>
          <p:cNvSpPr/>
          <p:nvPr/>
        </p:nvSpPr>
        <p:spPr>
          <a:xfrm flipH="1">
            <a:off x="5874777"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7" name="AutoShape 37"/>
          <p:cNvSpPr/>
          <p:nvPr/>
        </p:nvSpPr>
        <p:spPr>
          <a:xfrm flipH="1">
            <a:off x="6399794"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8" name="AutoShape 38"/>
          <p:cNvSpPr/>
          <p:nvPr/>
        </p:nvSpPr>
        <p:spPr>
          <a:xfrm flipH="1">
            <a:off x="13746318" y="5091363"/>
            <a:ext cx="448287" cy="1041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9" name="AutoShape 39"/>
          <p:cNvSpPr/>
          <p:nvPr/>
        </p:nvSpPr>
        <p:spPr>
          <a:xfrm>
            <a:off x="14189733" y="4306715"/>
            <a:ext cx="0" cy="832074"/>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0" name="AutoShape 40"/>
          <p:cNvSpPr/>
          <p:nvPr/>
        </p:nvSpPr>
        <p:spPr>
          <a:xfrm>
            <a:off x="13760556" y="4306740"/>
            <a:ext cx="434858"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1" name="TextBox 41"/>
          <p:cNvSpPr txBox="1"/>
          <p:nvPr/>
        </p:nvSpPr>
        <p:spPr>
          <a:xfrm>
            <a:off x="5650494" y="4491944"/>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CU</a:t>
            </a:r>
          </a:p>
        </p:txBody>
      </p:sp>
      <p:sp>
        <p:nvSpPr>
          <p:cNvPr id="42" name="TextBox 42"/>
          <p:cNvSpPr txBox="1"/>
          <p:nvPr/>
        </p:nvSpPr>
        <p:spPr>
          <a:xfrm>
            <a:off x="8471416" y="6249745"/>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CIR</a:t>
            </a:r>
          </a:p>
        </p:txBody>
      </p:sp>
      <p:grpSp>
        <p:nvGrpSpPr>
          <p:cNvPr id="43" name="Group 43"/>
          <p:cNvGrpSpPr/>
          <p:nvPr/>
        </p:nvGrpSpPr>
        <p:grpSpPr>
          <a:xfrm>
            <a:off x="4340105" y="3215673"/>
            <a:ext cx="4204529" cy="590246"/>
            <a:chOff x="0" y="0"/>
            <a:chExt cx="2652321" cy="372342"/>
          </a:xfrm>
        </p:grpSpPr>
        <p:sp>
          <p:nvSpPr>
            <p:cNvPr id="44" name="Freeform 4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45" name="Group 45"/>
          <p:cNvGrpSpPr/>
          <p:nvPr/>
        </p:nvGrpSpPr>
        <p:grpSpPr>
          <a:xfrm>
            <a:off x="9540959" y="3215673"/>
            <a:ext cx="4204529" cy="590246"/>
            <a:chOff x="0" y="0"/>
            <a:chExt cx="2652321" cy="372342"/>
          </a:xfrm>
        </p:grpSpPr>
        <p:sp>
          <p:nvSpPr>
            <p:cNvPr id="46" name="Freeform 4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47" name="AutoShape 47"/>
          <p:cNvSpPr/>
          <p:nvPr/>
        </p:nvSpPr>
        <p:spPr>
          <a:xfrm flipH="1">
            <a:off x="6949547" y="4349885"/>
            <a:ext cx="110363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8" name="AutoShape 48"/>
          <p:cNvSpPr/>
          <p:nvPr/>
        </p:nvSpPr>
        <p:spPr>
          <a:xfrm flipH="1">
            <a:off x="6858260" y="6495965"/>
            <a:ext cx="1811702" cy="1562"/>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9" name="AutoShape 49"/>
          <p:cNvSpPr/>
          <p:nvPr/>
        </p:nvSpPr>
        <p:spPr>
          <a:xfrm flipH="1">
            <a:off x="13746318" y="6485565"/>
            <a:ext cx="448287" cy="1041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50" name="AutoShape 50"/>
          <p:cNvSpPr/>
          <p:nvPr/>
        </p:nvSpPr>
        <p:spPr>
          <a:xfrm>
            <a:off x="14189733" y="5700917"/>
            <a:ext cx="0" cy="832074"/>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51" name="AutoShape 51"/>
          <p:cNvSpPr/>
          <p:nvPr/>
        </p:nvSpPr>
        <p:spPr>
          <a:xfrm>
            <a:off x="13478248" y="5716848"/>
            <a:ext cx="43485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grpSp>
        <p:nvGrpSpPr>
          <p:cNvPr id="52" name="Group 52"/>
          <p:cNvGrpSpPr/>
          <p:nvPr/>
        </p:nvGrpSpPr>
        <p:grpSpPr>
          <a:xfrm>
            <a:off x="3061856" y="4204491"/>
            <a:ext cx="5295261" cy="2092879"/>
            <a:chOff x="0" y="0"/>
            <a:chExt cx="1366664" cy="540155"/>
          </a:xfrm>
        </p:grpSpPr>
        <p:sp>
          <p:nvSpPr>
            <p:cNvPr id="53" name="Freeform 53"/>
            <p:cNvSpPr/>
            <p:nvPr/>
          </p:nvSpPr>
          <p:spPr>
            <a:xfrm>
              <a:off x="0" y="0"/>
              <a:ext cx="1366664" cy="540155"/>
            </a:xfrm>
            <a:custGeom>
              <a:avLst/>
              <a:gdLst/>
              <a:ahLst/>
              <a:cxnLst/>
              <a:rect l="l" t="t" r="r" b="b"/>
              <a:pathLst>
                <a:path w="1366664" h="540155">
                  <a:moveTo>
                    <a:pt x="74564" y="0"/>
                  </a:moveTo>
                  <a:lnTo>
                    <a:pt x="1292100" y="0"/>
                  </a:lnTo>
                  <a:cubicBezTo>
                    <a:pt x="1311876" y="0"/>
                    <a:pt x="1330842" y="7856"/>
                    <a:pt x="1344825" y="21839"/>
                  </a:cubicBezTo>
                  <a:cubicBezTo>
                    <a:pt x="1358809" y="35823"/>
                    <a:pt x="1366664" y="54789"/>
                    <a:pt x="1366664" y="74564"/>
                  </a:cubicBezTo>
                  <a:lnTo>
                    <a:pt x="1366664" y="465591"/>
                  </a:lnTo>
                  <a:cubicBezTo>
                    <a:pt x="1366664" y="485367"/>
                    <a:pt x="1358809" y="504332"/>
                    <a:pt x="1344825" y="518316"/>
                  </a:cubicBezTo>
                  <a:cubicBezTo>
                    <a:pt x="1330842" y="532300"/>
                    <a:pt x="1311876" y="540155"/>
                    <a:pt x="1292100" y="540155"/>
                  </a:cubicBezTo>
                  <a:lnTo>
                    <a:pt x="74564" y="540155"/>
                  </a:lnTo>
                  <a:cubicBezTo>
                    <a:pt x="54789" y="540155"/>
                    <a:pt x="35823" y="532300"/>
                    <a:pt x="21839" y="518316"/>
                  </a:cubicBezTo>
                  <a:cubicBezTo>
                    <a:pt x="7856" y="504332"/>
                    <a:pt x="0" y="485367"/>
                    <a:pt x="0" y="465591"/>
                  </a:cubicBezTo>
                  <a:lnTo>
                    <a:pt x="0" y="74564"/>
                  </a:lnTo>
                  <a:cubicBezTo>
                    <a:pt x="0" y="54789"/>
                    <a:pt x="7856" y="35823"/>
                    <a:pt x="21839" y="21839"/>
                  </a:cubicBezTo>
                  <a:cubicBezTo>
                    <a:pt x="35823" y="7856"/>
                    <a:pt x="54789" y="0"/>
                    <a:pt x="74564" y="0"/>
                  </a:cubicBezTo>
                  <a:close/>
                </a:path>
              </a:pathLst>
            </a:custGeom>
            <a:solidFill>
              <a:srgbClr val="642EC7"/>
            </a:solidFill>
          </p:spPr>
          <p:txBody>
            <a:bodyPr/>
            <a:lstStyle/>
            <a:p>
              <a:endParaRPr lang="en-PH"/>
            </a:p>
          </p:txBody>
        </p:sp>
        <p:sp>
          <p:nvSpPr>
            <p:cNvPr id="54" name="TextBox 54"/>
            <p:cNvSpPr txBox="1"/>
            <p:nvPr/>
          </p:nvSpPr>
          <p:spPr>
            <a:xfrm>
              <a:off x="0" y="-28575"/>
              <a:ext cx="1366664" cy="568730"/>
            </a:xfrm>
            <a:prstGeom prst="rect">
              <a:avLst/>
            </a:prstGeom>
          </p:spPr>
          <p:txBody>
            <a:bodyPr lIns="45629" tIns="45629" rIns="45629" bIns="45629" rtlCol="0" anchor="ctr"/>
            <a:lstStyle/>
            <a:p>
              <a:pPr algn="ctr">
                <a:lnSpc>
                  <a:spcPts val="2595"/>
                </a:lnSpc>
              </a:pPr>
              <a:endParaRPr/>
            </a:p>
          </p:txBody>
        </p:sp>
      </p:grpSp>
      <p:grpSp>
        <p:nvGrpSpPr>
          <p:cNvPr id="55" name="Group 55"/>
          <p:cNvGrpSpPr/>
          <p:nvPr/>
        </p:nvGrpSpPr>
        <p:grpSpPr>
          <a:xfrm>
            <a:off x="3256674" y="4366161"/>
            <a:ext cx="1281637" cy="1702430"/>
            <a:chOff x="0" y="0"/>
            <a:chExt cx="330780" cy="439384"/>
          </a:xfrm>
        </p:grpSpPr>
        <p:sp>
          <p:nvSpPr>
            <p:cNvPr id="56" name="Freeform 56"/>
            <p:cNvSpPr/>
            <p:nvPr/>
          </p:nvSpPr>
          <p:spPr>
            <a:xfrm>
              <a:off x="0" y="0"/>
              <a:ext cx="330780" cy="439384"/>
            </a:xfrm>
            <a:custGeom>
              <a:avLst/>
              <a:gdLst/>
              <a:ahLst/>
              <a:cxnLst/>
              <a:rect l="l" t="t" r="r" b="b"/>
              <a:pathLst>
                <a:path w="330780" h="439384">
                  <a:moveTo>
                    <a:pt x="165390" y="0"/>
                  </a:moveTo>
                  <a:lnTo>
                    <a:pt x="165390" y="0"/>
                  </a:lnTo>
                  <a:cubicBezTo>
                    <a:pt x="256733" y="0"/>
                    <a:pt x="330780" y="74048"/>
                    <a:pt x="330780" y="165390"/>
                  </a:cubicBezTo>
                  <a:lnTo>
                    <a:pt x="330780" y="273993"/>
                  </a:lnTo>
                  <a:cubicBezTo>
                    <a:pt x="330780" y="365336"/>
                    <a:pt x="256733" y="439384"/>
                    <a:pt x="165390" y="439384"/>
                  </a:cubicBezTo>
                  <a:lnTo>
                    <a:pt x="165390" y="439384"/>
                  </a:lnTo>
                  <a:cubicBezTo>
                    <a:pt x="74048" y="439384"/>
                    <a:pt x="0" y="365336"/>
                    <a:pt x="0" y="273993"/>
                  </a:cubicBezTo>
                  <a:lnTo>
                    <a:pt x="0" y="165390"/>
                  </a:lnTo>
                  <a:cubicBezTo>
                    <a:pt x="0" y="74048"/>
                    <a:pt x="74048" y="0"/>
                    <a:pt x="165390" y="0"/>
                  </a:cubicBezTo>
                  <a:close/>
                </a:path>
              </a:pathLst>
            </a:custGeom>
            <a:solidFill>
              <a:srgbClr val="F4F3F3"/>
            </a:solidFill>
          </p:spPr>
          <p:txBody>
            <a:bodyPr/>
            <a:lstStyle/>
            <a:p>
              <a:endParaRPr lang="en-PH"/>
            </a:p>
          </p:txBody>
        </p:sp>
        <p:sp>
          <p:nvSpPr>
            <p:cNvPr id="57" name="TextBox 57"/>
            <p:cNvSpPr txBox="1"/>
            <p:nvPr/>
          </p:nvSpPr>
          <p:spPr>
            <a:xfrm>
              <a:off x="0" y="-28575"/>
              <a:ext cx="330780" cy="467959"/>
            </a:xfrm>
            <a:prstGeom prst="rect">
              <a:avLst/>
            </a:prstGeom>
          </p:spPr>
          <p:txBody>
            <a:bodyPr lIns="45629" tIns="45629" rIns="45629" bIns="45629" rtlCol="0" anchor="ctr"/>
            <a:lstStyle/>
            <a:p>
              <a:pPr algn="ctr">
                <a:lnSpc>
                  <a:spcPts val="2595"/>
                </a:lnSpc>
              </a:pPr>
              <a:endParaRPr/>
            </a:p>
          </p:txBody>
        </p:sp>
      </p:grpSp>
      <p:sp>
        <p:nvSpPr>
          <p:cNvPr id="58" name="Freeform 58"/>
          <p:cNvSpPr/>
          <p:nvPr/>
        </p:nvSpPr>
        <p:spPr>
          <a:xfrm>
            <a:off x="3753254" y="4771524"/>
            <a:ext cx="262123" cy="370610"/>
          </a:xfrm>
          <a:custGeom>
            <a:avLst/>
            <a:gdLst/>
            <a:ahLst/>
            <a:cxnLst/>
            <a:rect l="l" t="t" r="r" b="b"/>
            <a:pathLst>
              <a:path w="262123" h="370610">
                <a:moveTo>
                  <a:pt x="0" y="0"/>
                </a:moveTo>
                <a:lnTo>
                  <a:pt x="262123" y="0"/>
                </a:lnTo>
                <a:lnTo>
                  <a:pt x="262123" y="370610"/>
                </a:lnTo>
                <a:lnTo>
                  <a:pt x="0" y="370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59" name="Freeform 59"/>
          <p:cNvSpPr/>
          <p:nvPr/>
        </p:nvSpPr>
        <p:spPr>
          <a:xfrm>
            <a:off x="13959936" y="7028199"/>
            <a:ext cx="4651970" cy="3285454"/>
          </a:xfrm>
          <a:custGeom>
            <a:avLst/>
            <a:gdLst/>
            <a:ahLst/>
            <a:cxnLst/>
            <a:rect l="l" t="t" r="r" b="b"/>
            <a:pathLst>
              <a:path w="4651970" h="3285454">
                <a:moveTo>
                  <a:pt x="0" y="0"/>
                </a:moveTo>
                <a:lnTo>
                  <a:pt x="4651970" y="0"/>
                </a:lnTo>
                <a:lnTo>
                  <a:pt x="4651970" y="3285453"/>
                </a:lnTo>
                <a:lnTo>
                  <a:pt x="0" y="3285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60" name="Group 60"/>
          <p:cNvGrpSpPr/>
          <p:nvPr/>
        </p:nvGrpSpPr>
        <p:grpSpPr>
          <a:xfrm>
            <a:off x="15287297" y="8012480"/>
            <a:ext cx="998624" cy="244554"/>
            <a:chOff x="0" y="0"/>
            <a:chExt cx="1520437" cy="372342"/>
          </a:xfrm>
        </p:grpSpPr>
        <p:sp>
          <p:nvSpPr>
            <p:cNvPr id="61" name="Freeform 6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23922"/>
              </a:srgbClr>
            </a:solidFill>
          </p:spPr>
          <p:txBody>
            <a:bodyPr/>
            <a:lstStyle/>
            <a:p>
              <a:endParaRPr lang="en-PH"/>
            </a:p>
          </p:txBody>
        </p:sp>
      </p:grpSp>
      <p:grpSp>
        <p:nvGrpSpPr>
          <p:cNvPr id="62" name="Group 62"/>
          <p:cNvGrpSpPr/>
          <p:nvPr/>
        </p:nvGrpSpPr>
        <p:grpSpPr>
          <a:xfrm>
            <a:off x="15287297" y="8257034"/>
            <a:ext cx="998624" cy="244554"/>
            <a:chOff x="0" y="0"/>
            <a:chExt cx="1520437" cy="372342"/>
          </a:xfrm>
        </p:grpSpPr>
        <p:sp>
          <p:nvSpPr>
            <p:cNvPr id="63" name="Freeform 6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23922"/>
              </a:srgbClr>
            </a:solidFill>
          </p:spPr>
          <p:txBody>
            <a:bodyPr/>
            <a:lstStyle/>
            <a:p>
              <a:endParaRPr lang="en-PH"/>
            </a:p>
          </p:txBody>
        </p:sp>
      </p:grpSp>
      <p:grpSp>
        <p:nvGrpSpPr>
          <p:cNvPr id="64" name="Group 64"/>
          <p:cNvGrpSpPr/>
          <p:nvPr/>
        </p:nvGrpSpPr>
        <p:grpSpPr>
          <a:xfrm>
            <a:off x="15287297" y="8498401"/>
            <a:ext cx="998624" cy="244554"/>
            <a:chOff x="0" y="0"/>
            <a:chExt cx="1520437" cy="372342"/>
          </a:xfrm>
        </p:grpSpPr>
        <p:sp>
          <p:nvSpPr>
            <p:cNvPr id="65" name="Freeform 6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23922"/>
              </a:srgbClr>
            </a:solidFill>
          </p:spPr>
          <p:txBody>
            <a:bodyPr/>
            <a:lstStyle/>
            <a:p>
              <a:endParaRPr lang="en-PH"/>
            </a:p>
          </p:txBody>
        </p:sp>
      </p:grpSp>
      <p:grpSp>
        <p:nvGrpSpPr>
          <p:cNvPr id="66" name="Group 66"/>
          <p:cNvGrpSpPr/>
          <p:nvPr/>
        </p:nvGrpSpPr>
        <p:grpSpPr>
          <a:xfrm>
            <a:off x="15287297" y="8946144"/>
            <a:ext cx="998624" cy="244554"/>
            <a:chOff x="0" y="0"/>
            <a:chExt cx="1520437" cy="372342"/>
          </a:xfrm>
        </p:grpSpPr>
        <p:sp>
          <p:nvSpPr>
            <p:cNvPr id="67" name="Freeform 6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23922"/>
              </a:srgbClr>
            </a:solidFill>
          </p:spPr>
          <p:txBody>
            <a:bodyPr/>
            <a:lstStyle/>
            <a:p>
              <a:endParaRPr lang="en-PH"/>
            </a:p>
          </p:txBody>
        </p:sp>
      </p:grpSp>
      <p:sp>
        <p:nvSpPr>
          <p:cNvPr id="68" name="TextBox 68"/>
          <p:cNvSpPr txBox="1"/>
          <p:nvPr/>
        </p:nvSpPr>
        <p:spPr>
          <a:xfrm>
            <a:off x="15520486" y="8723906"/>
            <a:ext cx="552165" cy="175588"/>
          </a:xfrm>
          <a:prstGeom prst="rect">
            <a:avLst/>
          </a:prstGeom>
        </p:spPr>
        <p:txBody>
          <a:bodyPr lIns="0" tIns="0" rIns="0" bIns="0" rtlCol="0" anchor="t">
            <a:spAutoFit/>
          </a:bodyPr>
          <a:lstStyle/>
          <a:p>
            <a:pPr algn="l">
              <a:lnSpc>
                <a:spcPts val="1460"/>
              </a:lnSpc>
            </a:pPr>
            <a:r>
              <a:rPr lang="en-US" sz="1042" b="1">
                <a:solidFill>
                  <a:srgbClr val="000000">
                    <a:alpha val="23922"/>
                  </a:srgbClr>
                </a:solidFill>
                <a:latin typeface="Now Bold"/>
                <a:ea typeface="Now Bold"/>
                <a:cs typeface="Now Bold"/>
                <a:sym typeface="Now Bold"/>
              </a:rPr>
              <a:t>Add 11</a:t>
            </a:r>
          </a:p>
        </p:txBody>
      </p:sp>
      <p:grpSp>
        <p:nvGrpSpPr>
          <p:cNvPr id="69" name="Group 69"/>
          <p:cNvGrpSpPr/>
          <p:nvPr/>
        </p:nvGrpSpPr>
        <p:grpSpPr>
          <a:xfrm>
            <a:off x="15287297" y="8701589"/>
            <a:ext cx="998624" cy="244554"/>
            <a:chOff x="0" y="0"/>
            <a:chExt cx="1520437" cy="372342"/>
          </a:xfrm>
        </p:grpSpPr>
        <p:sp>
          <p:nvSpPr>
            <p:cNvPr id="70" name="Freeform 7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23922"/>
              </a:srgbClr>
            </a:solidFill>
          </p:spPr>
          <p:txBody>
            <a:bodyPr/>
            <a:lstStyle/>
            <a:p>
              <a:endParaRPr lang="en-PH"/>
            </a:p>
          </p:txBody>
        </p:sp>
      </p:grpSp>
      <p:sp>
        <p:nvSpPr>
          <p:cNvPr id="71" name="Freeform 71"/>
          <p:cNvSpPr/>
          <p:nvPr/>
        </p:nvSpPr>
        <p:spPr>
          <a:xfrm rot="5400000" flipV="1">
            <a:off x="16197605" y="7324554"/>
            <a:ext cx="1370656" cy="472348"/>
          </a:xfrm>
          <a:custGeom>
            <a:avLst/>
            <a:gdLst/>
            <a:ahLst/>
            <a:cxnLst/>
            <a:rect l="l" t="t" r="r" b="b"/>
            <a:pathLst>
              <a:path w="1370656" h="472348">
                <a:moveTo>
                  <a:pt x="0" y="472347"/>
                </a:moveTo>
                <a:lnTo>
                  <a:pt x="1370657" y="472347"/>
                </a:lnTo>
                <a:lnTo>
                  <a:pt x="1370657" y="0"/>
                </a:lnTo>
                <a:lnTo>
                  <a:pt x="0" y="0"/>
                </a:lnTo>
                <a:lnTo>
                  <a:pt x="0" y="472347"/>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72" name="TextBox 72"/>
          <p:cNvSpPr txBox="1"/>
          <p:nvPr/>
        </p:nvSpPr>
        <p:spPr>
          <a:xfrm>
            <a:off x="99627" y="119771"/>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5.2 CPU Architecture</a:t>
            </a:r>
          </a:p>
        </p:txBody>
      </p:sp>
      <p:sp>
        <p:nvSpPr>
          <p:cNvPr id="73" name="TextBox 73"/>
          <p:cNvSpPr txBox="1"/>
          <p:nvPr/>
        </p:nvSpPr>
        <p:spPr>
          <a:xfrm>
            <a:off x="6796695" y="1848426"/>
            <a:ext cx="4947137" cy="448933"/>
          </a:xfrm>
          <a:prstGeom prst="rect">
            <a:avLst/>
          </a:prstGeom>
        </p:spPr>
        <p:txBody>
          <a:bodyPr lIns="0" tIns="0" rIns="0" bIns="0" rtlCol="0" anchor="t">
            <a:spAutoFit/>
          </a:bodyPr>
          <a:lstStyle/>
          <a:p>
            <a:pPr algn="ctr">
              <a:lnSpc>
                <a:spcPts val="3558"/>
              </a:lnSpc>
            </a:pPr>
            <a:r>
              <a:rPr lang="en-US" sz="2541" b="1">
                <a:solidFill>
                  <a:srgbClr val="000000"/>
                </a:solidFill>
                <a:latin typeface="Now Bold"/>
                <a:ea typeface="Now Bold"/>
                <a:cs typeface="Now Bold"/>
                <a:sym typeface="Now Bold"/>
              </a:rPr>
              <a:t>Active components</a:t>
            </a:r>
          </a:p>
        </p:txBody>
      </p:sp>
      <p:sp>
        <p:nvSpPr>
          <p:cNvPr id="74" name="TextBox 74"/>
          <p:cNvSpPr txBox="1"/>
          <p:nvPr/>
        </p:nvSpPr>
        <p:spPr>
          <a:xfrm>
            <a:off x="15369751" y="1320133"/>
            <a:ext cx="1442309"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CONTROL BUS</a:t>
            </a:r>
          </a:p>
        </p:txBody>
      </p:sp>
      <p:sp>
        <p:nvSpPr>
          <p:cNvPr id="75" name="TextBox 75"/>
          <p:cNvSpPr txBox="1"/>
          <p:nvPr/>
        </p:nvSpPr>
        <p:spPr>
          <a:xfrm>
            <a:off x="15440190" y="1809353"/>
            <a:ext cx="127966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76" name="TextBox 76"/>
          <p:cNvSpPr txBox="1"/>
          <p:nvPr/>
        </p:nvSpPr>
        <p:spPr>
          <a:xfrm>
            <a:off x="15440190" y="2257851"/>
            <a:ext cx="119834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sp>
        <p:nvSpPr>
          <p:cNvPr id="77" name="TextBox 77"/>
          <p:cNvSpPr txBox="1"/>
          <p:nvPr/>
        </p:nvSpPr>
        <p:spPr>
          <a:xfrm>
            <a:off x="8583442" y="3327006"/>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SR</a:t>
            </a:r>
          </a:p>
        </p:txBody>
      </p:sp>
      <p:sp>
        <p:nvSpPr>
          <p:cNvPr id="78" name="TextBox 78"/>
          <p:cNvSpPr txBox="1"/>
          <p:nvPr/>
        </p:nvSpPr>
        <p:spPr>
          <a:xfrm>
            <a:off x="5017597" y="6828273"/>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ALU</a:t>
            </a:r>
          </a:p>
        </p:txBody>
      </p:sp>
      <p:sp>
        <p:nvSpPr>
          <p:cNvPr id="79" name="TextBox 79"/>
          <p:cNvSpPr txBox="1"/>
          <p:nvPr/>
        </p:nvSpPr>
        <p:spPr>
          <a:xfrm>
            <a:off x="8471416" y="4867032"/>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PC</a:t>
            </a:r>
          </a:p>
        </p:txBody>
      </p:sp>
      <p:sp>
        <p:nvSpPr>
          <p:cNvPr id="80" name="TextBox 80"/>
          <p:cNvSpPr txBox="1"/>
          <p:nvPr/>
        </p:nvSpPr>
        <p:spPr>
          <a:xfrm>
            <a:off x="8471416" y="6930327"/>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ACC</a:t>
            </a:r>
          </a:p>
        </p:txBody>
      </p:sp>
      <p:sp>
        <p:nvSpPr>
          <p:cNvPr id="81" name="TextBox 81"/>
          <p:cNvSpPr txBox="1"/>
          <p:nvPr/>
        </p:nvSpPr>
        <p:spPr>
          <a:xfrm>
            <a:off x="8567316" y="4156866"/>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solidFill>
                <a:latin typeface="Now Bold"/>
                <a:ea typeface="Now Bold"/>
                <a:cs typeface="Now Bold"/>
                <a:sym typeface="Now Bold"/>
              </a:rPr>
              <a:t>MAR</a:t>
            </a:r>
          </a:p>
        </p:txBody>
      </p:sp>
      <p:sp>
        <p:nvSpPr>
          <p:cNvPr id="82" name="TextBox 82"/>
          <p:cNvSpPr txBox="1"/>
          <p:nvPr/>
        </p:nvSpPr>
        <p:spPr>
          <a:xfrm>
            <a:off x="3404650" y="3310065"/>
            <a:ext cx="935455" cy="353837"/>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IX</a:t>
            </a:r>
          </a:p>
        </p:txBody>
      </p:sp>
      <p:sp>
        <p:nvSpPr>
          <p:cNvPr id="83" name="TextBox 83"/>
          <p:cNvSpPr txBox="1"/>
          <p:nvPr/>
        </p:nvSpPr>
        <p:spPr>
          <a:xfrm>
            <a:off x="4697481" y="4549355"/>
            <a:ext cx="3213776" cy="1277558"/>
          </a:xfrm>
          <a:prstGeom prst="rect">
            <a:avLst/>
          </a:prstGeom>
        </p:spPr>
        <p:txBody>
          <a:bodyPr lIns="0" tIns="0" rIns="0" bIns="0" rtlCol="0" anchor="t">
            <a:spAutoFit/>
          </a:bodyPr>
          <a:lstStyle/>
          <a:p>
            <a:pPr algn="l">
              <a:lnSpc>
                <a:spcPts val="2514"/>
              </a:lnSpc>
            </a:pPr>
            <a:r>
              <a:rPr lang="en-US" sz="1796" b="1">
                <a:solidFill>
                  <a:srgbClr val="FFFFFF"/>
                </a:solidFill>
                <a:latin typeface="Now Bold"/>
                <a:ea typeface="Now Bold"/>
                <a:cs typeface="Now Bold"/>
                <a:sym typeface="Now Bold"/>
              </a:rPr>
              <a:t>It holds the memory address being read from or written to during memory operations.</a:t>
            </a:r>
          </a:p>
        </p:txBody>
      </p:sp>
      <p:sp>
        <p:nvSpPr>
          <p:cNvPr id="84" name="TextBox 84"/>
          <p:cNvSpPr txBox="1"/>
          <p:nvPr/>
        </p:nvSpPr>
        <p:spPr>
          <a:xfrm>
            <a:off x="4989547" y="3352423"/>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sp>
        <p:nvSpPr>
          <p:cNvPr id="85" name="TextBox 85"/>
          <p:cNvSpPr txBox="1"/>
          <p:nvPr/>
        </p:nvSpPr>
        <p:spPr>
          <a:xfrm>
            <a:off x="10258516" y="3353318"/>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86" name="TextBox 86"/>
          <p:cNvSpPr txBox="1"/>
          <p:nvPr/>
        </p:nvSpPr>
        <p:spPr>
          <a:xfrm>
            <a:off x="10258516" y="4166391"/>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a:solidFill>
                  <a:srgbClr val="000000"/>
                </a:solidFill>
                <a:latin typeface="Now Bold"/>
                <a:ea typeface="Now Bold"/>
                <a:cs typeface="Now Bold"/>
                <a:sym typeface="Now Bold"/>
              </a:rPr>
              <a:t>99</a:t>
            </a:r>
          </a:p>
        </p:txBody>
      </p:sp>
      <p:sp>
        <p:nvSpPr>
          <p:cNvPr id="87" name="TextBox 87"/>
          <p:cNvSpPr txBox="1"/>
          <p:nvPr/>
        </p:nvSpPr>
        <p:spPr>
          <a:xfrm>
            <a:off x="10258516" y="4896448"/>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88" name="TextBox 88"/>
          <p:cNvSpPr txBox="1"/>
          <p:nvPr/>
        </p:nvSpPr>
        <p:spPr>
          <a:xfrm>
            <a:off x="10258516" y="5583926"/>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89" name="TextBox 89"/>
          <p:cNvSpPr txBox="1"/>
          <p:nvPr/>
        </p:nvSpPr>
        <p:spPr>
          <a:xfrm>
            <a:off x="10258516" y="6252771"/>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90" name="TextBox 90"/>
          <p:cNvSpPr txBox="1"/>
          <p:nvPr/>
        </p:nvSpPr>
        <p:spPr>
          <a:xfrm>
            <a:off x="10258516" y="7001028"/>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sp>
        <p:nvSpPr>
          <p:cNvPr id="91" name="TextBox 91"/>
          <p:cNvSpPr txBox="1"/>
          <p:nvPr/>
        </p:nvSpPr>
        <p:spPr>
          <a:xfrm>
            <a:off x="3367247" y="4481472"/>
            <a:ext cx="1034136" cy="1491292"/>
          </a:xfrm>
          <a:prstGeom prst="rect">
            <a:avLst/>
          </a:prstGeom>
        </p:spPr>
        <p:txBody>
          <a:bodyPr lIns="0" tIns="0" rIns="0" bIns="0" rtlCol="0" anchor="t">
            <a:spAutoFit/>
          </a:bodyPr>
          <a:lstStyle/>
          <a:p>
            <a:pPr algn="ctr">
              <a:lnSpc>
                <a:spcPts val="2321"/>
              </a:lnSpc>
            </a:pPr>
            <a:r>
              <a:rPr lang="en-US" sz="1658" b="1">
                <a:solidFill>
                  <a:srgbClr val="000000"/>
                </a:solidFill>
                <a:latin typeface="Now Bold"/>
                <a:ea typeface="Now Bold"/>
                <a:cs typeface="Now Bold"/>
                <a:sym typeface="Now Bold"/>
              </a:rPr>
              <a:t>Function</a:t>
            </a:r>
          </a:p>
          <a:p>
            <a:pPr algn="ctr">
              <a:lnSpc>
                <a:spcPts val="2321"/>
              </a:lnSpc>
            </a:pPr>
            <a:endParaRPr lang="en-US" sz="1658" b="1">
              <a:solidFill>
                <a:srgbClr val="000000"/>
              </a:solidFill>
              <a:latin typeface="Now Bold"/>
              <a:ea typeface="Now Bold"/>
              <a:cs typeface="Now Bold"/>
              <a:sym typeface="Now Bold"/>
            </a:endParaRPr>
          </a:p>
          <a:p>
            <a:pPr algn="ctr">
              <a:lnSpc>
                <a:spcPts val="2321"/>
              </a:lnSpc>
            </a:pPr>
            <a:r>
              <a:rPr lang="en-US" sz="1658" b="1">
                <a:solidFill>
                  <a:srgbClr val="000000"/>
                </a:solidFill>
                <a:latin typeface="Now Bold"/>
                <a:ea typeface="Now Bold"/>
                <a:cs typeface="Now Bold"/>
                <a:sym typeface="Now Bold"/>
              </a:rPr>
              <a:t>Memory Address Register</a:t>
            </a:r>
          </a:p>
        </p:txBody>
      </p:sp>
      <p:sp>
        <p:nvSpPr>
          <p:cNvPr id="92" name="TextBox 92"/>
          <p:cNvSpPr txBox="1"/>
          <p:nvPr/>
        </p:nvSpPr>
        <p:spPr>
          <a:xfrm>
            <a:off x="16359466" y="8045627"/>
            <a:ext cx="211093" cy="175588"/>
          </a:xfrm>
          <a:prstGeom prst="rect">
            <a:avLst/>
          </a:prstGeom>
        </p:spPr>
        <p:txBody>
          <a:bodyPr lIns="0" tIns="0" rIns="0" bIns="0" rtlCol="0" anchor="t">
            <a:spAutoFit/>
          </a:bodyPr>
          <a:lstStyle/>
          <a:p>
            <a:pPr algn="l">
              <a:lnSpc>
                <a:spcPts val="1460"/>
              </a:lnSpc>
            </a:pPr>
            <a:r>
              <a:rPr lang="en-US" sz="1042" b="1">
                <a:solidFill>
                  <a:srgbClr val="642EC7"/>
                </a:solidFill>
                <a:latin typeface="Now Bold"/>
                <a:ea typeface="Now Bold"/>
                <a:cs typeface="Now Bold"/>
                <a:sym typeface="Now Bold"/>
              </a:rPr>
              <a:t>99</a:t>
            </a:r>
          </a:p>
        </p:txBody>
      </p:sp>
      <p:sp>
        <p:nvSpPr>
          <p:cNvPr id="93" name="TextBox 93"/>
          <p:cNvSpPr txBox="1"/>
          <p:nvPr/>
        </p:nvSpPr>
        <p:spPr>
          <a:xfrm>
            <a:off x="16321342" y="8279860"/>
            <a:ext cx="249218" cy="175588"/>
          </a:xfrm>
          <a:prstGeom prst="rect">
            <a:avLst/>
          </a:prstGeom>
        </p:spPr>
        <p:txBody>
          <a:bodyPr lIns="0" tIns="0" rIns="0" bIns="0" rtlCol="0" anchor="t">
            <a:spAutoFit/>
          </a:bodyPr>
          <a:lstStyle/>
          <a:p>
            <a:pPr algn="l">
              <a:lnSpc>
                <a:spcPts val="1460"/>
              </a:lnSpc>
            </a:pPr>
            <a:r>
              <a:rPr lang="en-US" sz="1042" b="1">
                <a:solidFill>
                  <a:srgbClr val="642EC7"/>
                </a:solidFill>
                <a:latin typeface="Now Bold"/>
                <a:ea typeface="Now Bold"/>
                <a:cs typeface="Now Bold"/>
                <a:sym typeface="Now Bold"/>
              </a:rPr>
              <a:t>100</a:t>
            </a:r>
          </a:p>
        </p:txBody>
      </p:sp>
      <p:sp>
        <p:nvSpPr>
          <p:cNvPr id="94" name="TextBox 94"/>
          <p:cNvSpPr txBox="1"/>
          <p:nvPr/>
        </p:nvSpPr>
        <p:spPr>
          <a:xfrm>
            <a:off x="16328777" y="8495337"/>
            <a:ext cx="234347" cy="175588"/>
          </a:xfrm>
          <a:prstGeom prst="rect">
            <a:avLst/>
          </a:prstGeom>
        </p:spPr>
        <p:txBody>
          <a:bodyPr lIns="0" tIns="0" rIns="0" bIns="0" rtlCol="0" anchor="t">
            <a:spAutoFit/>
          </a:bodyPr>
          <a:lstStyle/>
          <a:p>
            <a:pPr algn="l">
              <a:lnSpc>
                <a:spcPts val="1460"/>
              </a:lnSpc>
            </a:pPr>
            <a:r>
              <a:rPr lang="en-US" sz="1042" b="1">
                <a:solidFill>
                  <a:srgbClr val="642EC7"/>
                </a:solidFill>
                <a:latin typeface="Now Bold"/>
                <a:ea typeface="Now Bold"/>
                <a:cs typeface="Now Bold"/>
                <a:sym typeface="Now Bold"/>
              </a:rPr>
              <a:t>101</a:t>
            </a:r>
          </a:p>
        </p:txBody>
      </p:sp>
      <p:sp>
        <p:nvSpPr>
          <p:cNvPr id="95" name="TextBox 95"/>
          <p:cNvSpPr txBox="1"/>
          <p:nvPr/>
        </p:nvSpPr>
        <p:spPr>
          <a:xfrm>
            <a:off x="16336212" y="8723906"/>
            <a:ext cx="234347" cy="175588"/>
          </a:xfrm>
          <a:prstGeom prst="rect">
            <a:avLst/>
          </a:prstGeom>
        </p:spPr>
        <p:txBody>
          <a:bodyPr lIns="0" tIns="0" rIns="0" bIns="0" rtlCol="0" anchor="t">
            <a:spAutoFit/>
          </a:bodyPr>
          <a:lstStyle/>
          <a:p>
            <a:pPr algn="l">
              <a:lnSpc>
                <a:spcPts val="1460"/>
              </a:lnSpc>
            </a:pPr>
            <a:r>
              <a:rPr lang="en-US" sz="1042" b="1">
                <a:solidFill>
                  <a:srgbClr val="642EC7"/>
                </a:solidFill>
                <a:latin typeface="Now Bold"/>
                <a:ea typeface="Now Bold"/>
                <a:cs typeface="Now Bold"/>
                <a:sym typeface="Now Bold"/>
              </a:rPr>
              <a:t>102</a:t>
            </a:r>
          </a:p>
        </p:txBody>
      </p:sp>
      <p:sp>
        <p:nvSpPr>
          <p:cNvPr id="96" name="TextBox 96"/>
          <p:cNvSpPr txBox="1"/>
          <p:nvPr/>
        </p:nvSpPr>
        <p:spPr>
          <a:xfrm>
            <a:off x="16336212" y="8968998"/>
            <a:ext cx="234347" cy="175588"/>
          </a:xfrm>
          <a:prstGeom prst="rect">
            <a:avLst/>
          </a:prstGeom>
        </p:spPr>
        <p:txBody>
          <a:bodyPr lIns="0" tIns="0" rIns="0" bIns="0" rtlCol="0" anchor="t">
            <a:spAutoFit/>
          </a:bodyPr>
          <a:lstStyle/>
          <a:p>
            <a:pPr algn="l">
              <a:lnSpc>
                <a:spcPts val="1460"/>
              </a:lnSpc>
            </a:pPr>
            <a:r>
              <a:rPr lang="en-US" sz="1042" b="1">
                <a:solidFill>
                  <a:srgbClr val="642EC7"/>
                </a:solidFill>
                <a:latin typeface="Now Bold"/>
                <a:ea typeface="Now Bold"/>
                <a:cs typeface="Now Bold"/>
                <a:sym typeface="Now Bold"/>
              </a:rPr>
              <a:t>103</a:t>
            </a:r>
          </a:p>
        </p:txBody>
      </p:sp>
      <p:sp>
        <p:nvSpPr>
          <p:cNvPr id="97" name="TextBox 97"/>
          <p:cNvSpPr txBox="1"/>
          <p:nvPr/>
        </p:nvSpPr>
        <p:spPr>
          <a:xfrm>
            <a:off x="15695737" y="8037438"/>
            <a:ext cx="87660" cy="175588"/>
          </a:xfrm>
          <a:prstGeom prst="rect">
            <a:avLst/>
          </a:prstGeom>
        </p:spPr>
        <p:txBody>
          <a:bodyPr lIns="0" tIns="0" rIns="0" bIns="0" rtlCol="0" anchor="t">
            <a:spAutoFit/>
          </a:bodyPr>
          <a:lstStyle/>
          <a:p>
            <a:pPr algn="l">
              <a:lnSpc>
                <a:spcPts val="1460"/>
              </a:lnSpc>
            </a:pPr>
            <a:r>
              <a:rPr lang="en-US" sz="1042" b="1">
                <a:solidFill>
                  <a:srgbClr val="000000">
                    <a:alpha val="23922"/>
                  </a:srgbClr>
                </a:solidFill>
                <a:latin typeface="Now Bold"/>
                <a:ea typeface="Now Bold"/>
                <a:cs typeface="Now Bold"/>
                <a:sym typeface="Now Bold"/>
              </a:rPr>
              <a:t>0</a:t>
            </a:r>
          </a:p>
        </p:txBody>
      </p:sp>
      <p:sp>
        <p:nvSpPr>
          <p:cNvPr id="98" name="TextBox 98"/>
          <p:cNvSpPr txBox="1"/>
          <p:nvPr/>
        </p:nvSpPr>
        <p:spPr>
          <a:xfrm>
            <a:off x="15698949" y="8292607"/>
            <a:ext cx="87660" cy="175588"/>
          </a:xfrm>
          <a:prstGeom prst="rect">
            <a:avLst/>
          </a:prstGeom>
        </p:spPr>
        <p:txBody>
          <a:bodyPr lIns="0" tIns="0" rIns="0" bIns="0" rtlCol="0" anchor="t">
            <a:spAutoFit/>
          </a:bodyPr>
          <a:lstStyle/>
          <a:p>
            <a:pPr algn="l">
              <a:lnSpc>
                <a:spcPts val="1460"/>
              </a:lnSpc>
            </a:pPr>
            <a:r>
              <a:rPr lang="en-US" sz="1042" b="1">
                <a:solidFill>
                  <a:srgbClr val="000000">
                    <a:alpha val="23922"/>
                  </a:srgbClr>
                </a:solidFill>
                <a:latin typeface="Now Bold"/>
                <a:ea typeface="Now Bold"/>
                <a:cs typeface="Now Bold"/>
                <a:sym typeface="Now Bold"/>
              </a:rPr>
              <a:t>0</a:t>
            </a:r>
          </a:p>
        </p:txBody>
      </p:sp>
      <p:sp>
        <p:nvSpPr>
          <p:cNvPr id="99" name="TextBox 99"/>
          <p:cNvSpPr txBox="1"/>
          <p:nvPr/>
        </p:nvSpPr>
        <p:spPr>
          <a:xfrm>
            <a:off x="15510527" y="8523359"/>
            <a:ext cx="552165" cy="175588"/>
          </a:xfrm>
          <a:prstGeom prst="rect">
            <a:avLst/>
          </a:prstGeom>
        </p:spPr>
        <p:txBody>
          <a:bodyPr lIns="0" tIns="0" rIns="0" bIns="0" rtlCol="0" anchor="t">
            <a:spAutoFit/>
          </a:bodyPr>
          <a:lstStyle/>
          <a:p>
            <a:pPr algn="l">
              <a:lnSpc>
                <a:spcPts val="1460"/>
              </a:lnSpc>
            </a:pPr>
            <a:r>
              <a:rPr lang="en-US" sz="1042" b="1">
                <a:solidFill>
                  <a:srgbClr val="000000">
                    <a:alpha val="23922"/>
                  </a:srgbClr>
                </a:solidFill>
                <a:latin typeface="Now Bold"/>
                <a:ea typeface="Now Bold"/>
                <a:cs typeface="Now Bold"/>
                <a:sym typeface="Now Bold"/>
              </a:rPr>
              <a:t>Load 10</a:t>
            </a:r>
          </a:p>
        </p:txBody>
      </p:sp>
      <p:sp>
        <p:nvSpPr>
          <p:cNvPr id="100" name="TextBox 100"/>
          <p:cNvSpPr txBox="1"/>
          <p:nvPr/>
        </p:nvSpPr>
        <p:spPr>
          <a:xfrm>
            <a:off x="15507314" y="8971102"/>
            <a:ext cx="552165" cy="175588"/>
          </a:xfrm>
          <a:prstGeom prst="rect">
            <a:avLst/>
          </a:prstGeom>
        </p:spPr>
        <p:txBody>
          <a:bodyPr lIns="0" tIns="0" rIns="0" bIns="0" rtlCol="0" anchor="t">
            <a:spAutoFit/>
          </a:bodyPr>
          <a:lstStyle/>
          <a:p>
            <a:pPr algn="l">
              <a:lnSpc>
                <a:spcPts val="1460"/>
              </a:lnSpc>
            </a:pPr>
            <a:r>
              <a:rPr lang="en-US" sz="1042" b="1">
                <a:solidFill>
                  <a:srgbClr val="000000">
                    <a:alpha val="23922"/>
                  </a:srgbClr>
                </a:solidFill>
                <a:latin typeface="Now Bold"/>
                <a:ea typeface="Now Bold"/>
                <a:cs typeface="Now Bold"/>
                <a:sym typeface="Now Bold"/>
              </a:rPr>
              <a:t>Store 12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6389473" y="1636550"/>
            <a:ext cx="5761581" cy="929835"/>
            <a:chOff x="0" y="0"/>
            <a:chExt cx="1335641" cy="215553"/>
          </a:xfrm>
        </p:grpSpPr>
        <p:sp>
          <p:nvSpPr>
            <p:cNvPr id="7" name="Freeform 7"/>
            <p:cNvSpPr/>
            <p:nvPr/>
          </p:nvSpPr>
          <p:spPr>
            <a:xfrm>
              <a:off x="0" y="0"/>
              <a:ext cx="1335641" cy="215553"/>
            </a:xfrm>
            <a:custGeom>
              <a:avLst/>
              <a:gdLst/>
              <a:ahLst/>
              <a:cxnLst/>
              <a:rect l="l" t="t" r="r" b="b"/>
              <a:pathLst>
                <a:path w="1335641" h="215553">
                  <a:moveTo>
                    <a:pt x="68529" y="0"/>
                  </a:moveTo>
                  <a:lnTo>
                    <a:pt x="1267111" y="0"/>
                  </a:lnTo>
                  <a:cubicBezTo>
                    <a:pt x="1304959" y="0"/>
                    <a:pt x="1335641" y="30682"/>
                    <a:pt x="1335641" y="68529"/>
                  </a:cubicBezTo>
                  <a:lnTo>
                    <a:pt x="1335641" y="147024"/>
                  </a:lnTo>
                  <a:cubicBezTo>
                    <a:pt x="1335641" y="184871"/>
                    <a:pt x="1304959" y="215553"/>
                    <a:pt x="1267111" y="215553"/>
                  </a:cubicBezTo>
                  <a:lnTo>
                    <a:pt x="68529" y="215553"/>
                  </a:lnTo>
                  <a:cubicBezTo>
                    <a:pt x="30682" y="215553"/>
                    <a:pt x="0" y="184871"/>
                    <a:pt x="0" y="147024"/>
                  </a:cubicBezTo>
                  <a:lnTo>
                    <a:pt x="0" y="68529"/>
                  </a:lnTo>
                  <a:cubicBezTo>
                    <a:pt x="0" y="30682"/>
                    <a:pt x="30682" y="0"/>
                    <a:pt x="68529" y="0"/>
                  </a:cubicBezTo>
                  <a:close/>
                </a:path>
              </a:pathLst>
            </a:custGeom>
            <a:solidFill>
              <a:srgbClr val="FFDE59"/>
            </a:solidFill>
          </p:spPr>
          <p:txBody>
            <a:bodyPr/>
            <a:lstStyle/>
            <a:p>
              <a:endParaRPr lang="en-PH"/>
            </a:p>
          </p:txBody>
        </p:sp>
        <p:sp>
          <p:nvSpPr>
            <p:cNvPr id="8" name="TextBox 8"/>
            <p:cNvSpPr txBox="1"/>
            <p:nvPr/>
          </p:nvSpPr>
          <p:spPr>
            <a:xfrm>
              <a:off x="0" y="-28575"/>
              <a:ext cx="1335641" cy="244128"/>
            </a:xfrm>
            <a:prstGeom prst="rect">
              <a:avLst/>
            </a:prstGeom>
          </p:spPr>
          <p:txBody>
            <a:bodyPr lIns="50800" tIns="50800" rIns="50800" bIns="50800" rtlCol="0" anchor="ctr"/>
            <a:lstStyle/>
            <a:p>
              <a:pPr algn="ctr">
                <a:lnSpc>
                  <a:spcPts val="2595"/>
                </a:lnSpc>
              </a:pPr>
              <a:endParaRPr/>
            </a:p>
          </p:txBody>
        </p:sp>
      </p:grpSp>
      <p:sp>
        <p:nvSpPr>
          <p:cNvPr id="9" name="AutoShape 9"/>
          <p:cNvSpPr/>
          <p:nvPr/>
        </p:nvSpPr>
        <p:spPr>
          <a:xfrm flipH="1">
            <a:off x="14275572" y="1422671"/>
            <a:ext cx="945794" cy="0"/>
          </a:xfrm>
          <a:prstGeom prst="line">
            <a:avLst/>
          </a:prstGeom>
          <a:ln w="85725" cap="rnd">
            <a:solidFill>
              <a:srgbClr val="38B6FF"/>
            </a:solidFill>
            <a:prstDash val="solid"/>
            <a:headEnd type="none" w="sm" len="sm"/>
            <a:tailEnd type="none" w="sm" len="sm"/>
          </a:ln>
        </p:spPr>
        <p:txBody>
          <a:bodyPr/>
          <a:lstStyle/>
          <a:p>
            <a:endParaRPr lang="en-PH"/>
          </a:p>
        </p:txBody>
      </p:sp>
      <p:sp>
        <p:nvSpPr>
          <p:cNvPr id="10" name="AutoShape 10"/>
          <p:cNvSpPr/>
          <p:nvPr/>
        </p:nvSpPr>
        <p:spPr>
          <a:xfrm flipH="1">
            <a:off x="14275572" y="1913530"/>
            <a:ext cx="945794" cy="0"/>
          </a:xfrm>
          <a:prstGeom prst="line">
            <a:avLst/>
          </a:prstGeom>
          <a:ln w="85725" cap="rnd">
            <a:solidFill>
              <a:srgbClr val="C9E265"/>
            </a:solidFill>
            <a:prstDash val="solid"/>
            <a:headEnd type="none" w="sm" len="sm"/>
            <a:tailEnd type="none" w="sm" len="sm"/>
          </a:ln>
        </p:spPr>
        <p:txBody>
          <a:bodyPr/>
          <a:lstStyle/>
          <a:p>
            <a:endParaRPr lang="en-PH"/>
          </a:p>
        </p:txBody>
      </p:sp>
      <p:sp>
        <p:nvSpPr>
          <p:cNvPr id="11" name="AutoShape 11"/>
          <p:cNvSpPr/>
          <p:nvPr/>
        </p:nvSpPr>
        <p:spPr>
          <a:xfrm flipH="1">
            <a:off x="14275572" y="2374435"/>
            <a:ext cx="945794" cy="0"/>
          </a:xfrm>
          <a:prstGeom prst="line">
            <a:avLst/>
          </a:prstGeom>
          <a:ln w="85725" cap="rnd">
            <a:solidFill>
              <a:srgbClr val="FF5757"/>
            </a:solidFill>
            <a:prstDash val="solid"/>
            <a:headEnd type="none" w="sm" len="sm"/>
            <a:tailEnd type="none" w="sm" len="sm"/>
          </a:ln>
        </p:spPr>
        <p:txBody>
          <a:bodyPr/>
          <a:lstStyle/>
          <a:p>
            <a:endParaRPr lang="en-PH"/>
          </a:p>
        </p:txBody>
      </p:sp>
      <p:sp>
        <p:nvSpPr>
          <p:cNvPr id="12" name="AutoShape 12"/>
          <p:cNvSpPr/>
          <p:nvPr/>
        </p:nvSpPr>
        <p:spPr>
          <a:xfrm flipH="1">
            <a:off x="6767558" y="5053498"/>
            <a:ext cx="1902437"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grpSp>
        <p:nvGrpSpPr>
          <p:cNvPr id="13" name="Group 13"/>
          <p:cNvGrpSpPr/>
          <p:nvPr/>
        </p:nvGrpSpPr>
        <p:grpSpPr>
          <a:xfrm>
            <a:off x="3082798" y="2828689"/>
            <a:ext cx="11936743" cy="5037038"/>
            <a:chOff x="0" y="0"/>
            <a:chExt cx="2966297" cy="1251711"/>
          </a:xfrm>
        </p:grpSpPr>
        <p:sp>
          <p:nvSpPr>
            <p:cNvPr id="14" name="Freeform 14"/>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8627"/>
              </a:srgbClr>
            </a:solidFill>
          </p:spPr>
          <p:txBody>
            <a:bodyPr/>
            <a:lstStyle/>
            <a:p>
              <a:endParaRPr lang="en-PH"/>
            </a:p>
          </p:txBody>
        </p:sp>
      </p:grpSp>
      <p:sp>
        <p:nvSpPr>
          <p:cNvPr id="15" name="Freeform 15"/>
          <p:cNvSpPr/>
          <p:nvPr/>
        </p:nvSpPr>
        <p:spPr>
          <a:xfrm>
            <a:off x="4608982" y="6297370"/>
            <a:ext cx="1409276" cy="1176105"/>
          </a:xfrm>
          <a:custGeom>
            <a:avLst/>
            <a:gdLst/>
            <a:ahLst/>
            <a:cxnLst/>
            <a:rect l="l" t="t" r="r" b="b"/>
            <a:pathLst>
              <a:path w="1409276" h="1176105">
                <a:moveTo>
                  <a:pt x="0" y="0"/>
                </a:moveTo>
                <a:lnTo>
                  <a:pt x="1409277" y="0"/>
                </a:lnTo>
                <a:lnTo>
                  <a:pt x="1409277" y="1176105"/>
                </a:lnTo>
                <a:lnTo>
                  <a:pt x="0" y="1176105"/>
                </a:lnTo>
                <a:lnTo>
                  <a:pt x="0" y="0"/>
                </a:lnTo>
                <a:close/>
              </a:path>
            </a:pathLst>
          </a:custGeom>
          <a:blipFill>
            <a:blip r:embed="rId4">
              <a:alphaModFix amt="8999"/>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6" name="Group 16"/>
          <p:cNvGrpSpPr/>
          <p:nvPr/>
        </p:nvGrpSpPr>
        <p:grpSpPr>
          <a:xfrm>
            <a:off x="4487109" y="4091785"/>
            <a:ext cx="2467265" cy="1280182"/>
            <a:chOff x="0" y="0"/>
            <a:chExt cx="3688595" cy="1913890"/>
          </a:xfrm>
        </p:grpSpPr>
        <p:sp>
          <p:nvSpPr>
            <p:cNvPr id="17" name="Freeform 17"/>
            <p:cNvSpPr/>
            <p:nvPr/>
          </p:nvSpPr>
          <p:spPr>
            <a:xfrm>
              <a:off x="0" y="0"/>
              <a:ext cx="3688595" cy="1913890"/>
            </a:xfrm>
            <a:custGeom>
              <a:avLst/>
              <a:gdLst/>
              <a:ahLst/>
              <a:cxnLst/>
              <a:rect l="l" t="t" r="r" b="b"/>
              <a:pathLst>
                <a:path w="3688595" h="1913890">
                  <a:moveTo>
                    <a:pt x="0" y="0"/>
                  </a:moveTo>
                  <a:lnTo>
                    <a:pt x="3688595" y="0"/>
                  </a:lnTo>
                  <a:lnTo>
                    <a:pt x="3688595" y="1913890"/>
                  </a:lnTo>
                  <a:lnTo>
                    <a:pt x="0" y="1913890"/>
                  </a:lnTo>
                  <a:close/>
                </a:path>
              </a:pathLst>
            </a:custGeom>
            <a:solidFill>
              <a:srgbClr val="FFDE59">
                <a:alpha val="8627"/>
              </a:srgbClr>
            </a:solidFill>
          </p:spPr>
          <p:txBody>
            <a:bodyPr/>
            <a:lstStyle/>
            <a:p>
              <a:endParaRPr lang="en-PH"/>
            </a:p>
          </p:txBody>
        </p:sp>
      </p:grpSp>
      <p:grpSp>
        <p:nvGrpSpPr>
          <p:cNvPr id="18" name="Group 18"/>
          <p:cNvGrpSpPr/>
          <p:nvPr/>
        </p:nvGrpSpPr>
        <p:grpSpPr>
          <a:xfrm>
            <a:off x="9556177" y="4046357"/>
            <a:ext cx="4204529" cy="590246"/>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9804"/>
              </a:srgbClr>
            </a:solidFill>
          </p:spPr>
          <p:txBody>
            <a:bodyPr/>
            <a:lstStyle/>
            <a:p>
              <a:endParaRPr lang="en-PH"/>
            </a:p>
          </p:txBody>
        </p:sp>
      </p:grpSp>
      <p:sp>
        <p:nvSpPr>
          <p:cNvPr id="20" name="Freeform 20"/>
          <p:cNvSpPr/>
          <p:nvPr/>
        </p:nvSpPr>
        <p:spPr>
          <a:xfrm>
            <a:off x="4667425" y="4141630"/>
            <a:ext cx="702419" cy="702419"/>
          </a:xfrm>
          <a:custGeom>
            <a:avLst/>
            <a:gdLst/>
            <a:ahLst/>
            <a:cxnLst/>
            <a:rect l="l" t="t" r="r" b="b"/>
            <a:pathLst>
              <a:path w="702419" h="702419">
                <a:moveTo>
                  <a:pt x="0" y="0"/>
                </a:moveTo>
                <a:lnTo>
                  <a:pt x="702419" y="0"/>
                </a:lnTo>
                <a:lnTo>
                  <a:pt x="702419" y="702419"/>
                </a:lnTo>
                <a:lnTo>
                  <a:pt x="0" y="702419"/>
                </a:lnTo>
                <a:lnTo>
                  <a:pt x="0" y="0"/>
                </a:lnTo>
                <a:close/>
              </a:path>
            </a:pathLst>
          </a:custGeom>
          <a:blipFill>
            <a:blip r:embed="rId6">
              <a:alphaModFix amt="6999"/>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1" name="Group 21"/>
          <p:cNvGrpSpPr/>
          <p:nvPr/>
        </p:nvGrpSpPr>
        <p:grpSpPr>
          <a:xfrm>
            <a:off x="9556177" y="4770893"/>
            <a:ext cx="4204529" cy="590246"/>
            <a:chOff x="0" y="0"/>
            <a:chExt cx="2652321" cy="372342"/>
          </a:xfrm>
        </p:grpSpPr>
        <p:sp>
          <p:nvSpPr>
            <p:cNvPr id="22" name="Freeform 2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3" name="Group 23"/>
          <p:cNvGrpSpPr/>
          <p:nvPr/>
        </p:nvGrpSpPr>
        <p:grpSpPr>
          <a:xfrm>
            <a:off x="9556177" y="5459825"/>
            <a:ext cx="4204529" cy="590246"/>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5" name="Group 25"/>
          <p:cNvGrpSpPr/>
          <p:nvPr/>
        </p:nvGrpSpPr>
        <p:grpSpPr>
          <a:xfrm>
            <a:off x="9556177" y="6153606"/>
            <a:ext cx="4204529" cy="590246"/>
            <a:chOff x="0" y="0"/>
            <a:chExt cx="2652321" cy="372342"/>
          </a:xfrm>
        </p:grpSpPr>
        <p:sp>
          <p:nvSpPr>
            <p:cNvPr id="26" name="Freeform 2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7" name="Group 27"/>
          <p:cNvGrpSpPr/>
          <p:nvPr/>
        </p:nvGrpSpPr>
        <p:grpSpPr>
          <a:xfrm>
            <a:off x="9556177" y="6875399"/>
            <a:ext cx="4204529" cy="590246"/>
            <a:chOff x="0" y="0"/>
            <a:chExt cx="2652321" cy="372342"/>
          </a:xfrm>
        </p:grpSpPr>
        <p:sp>
          <p:nvSpPr>
            <p:cNvPr id="28" name="Freeform 2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29" name="AutoShape 29"/>
          <p:cNvSpPr/>
          <p:nvPr/>
        </p:nvSpPr>
        <p:spPr>
          <a:xfrm flipV="1">
            <a:off x="8101757" y="4341480"/>
            <a:ext cx="0" cy="430897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0" name="AutoShape 30"/>
          <p:cNvSpPr/>
          <p:nvPr/>
        </p:nvSpPr>
        <p:spPr>
          <a:xfrm flipV="1">
            <a:off x="8345140" y="5685355"/>
            <a:ext cx="0" cy="2965095"/>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1" name="AutoShape 31"/>
          <p:cNvSpPr/>
          <p:nvPr/>
        </p:nvSpPr>
        <p:spPr>
          <a:xfrm flipV="1">
            <a:off x="7135323" y="6449259"/>
            <a:ext cx="0" cy="2156381"/>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2" name="TextBox 32"/>
          <p:cNvSpPr txBox="1"/>
          <p:nvPr/>
        </p:nvSpPr>
        <p:spPr>
          <a:xfrm>
            <a:off x="8502543" y="5555963"/>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MDR</a:t>
            </a:r>
          </a:p>
        </p:txBody>
      </p:sp>
      <p:sp>
        <p:nvSpPr>
          <p:cNvPr id="33" name="AutoShape 33"/>
          <p:cNvSpPr/>
          <p:nvPr/>
        </p:nvSpPr>
        <p:spPr>
          <a:xfrm flipH="1">
            <a:off x="8053185" y="4341480"/>
            <a:ext cx="514130"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4" name="AutoShape 34"/>
          <p:cNvSpPr/>
          <p:nvPr/>
        </p:nvSpPr>
        <p:spPr>
          <a:xfrm>
            <a:off x="8313839" y="5720244"/>
            <a:ext cx="31180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5" name="AutoShape 35"/>
          <p:cNvSpPr/>
          <p:nvPr/>
        </p:nvSpPr>
        <p:spPr>
          <a:xfrm flipV="1">
            <a:off x="6575417" y="5347208"/>
            <a:ext cx="0" cy="1148756"/>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6" name="AutoShape 36"/>
          <p:cNvSpPr/>
          <p:nvPr/>
        </p:nvSpPr>
        <p:spPr>
          <a:xfrm flipH="1">
            <a:off x="5874777"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7" name="AutoShape 37"/>
          <p:cNvSpPr/>
          <p:nvPr/>
        </p:nvSpPr>
        <p:spPr>
          <a:xfrm flipH="1">
            <a:off x="6399794"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8" name="AutoShape 38"/>
          <p:cNvSpPr/>
          <p:nvPr/>
        </p:nvSpPr>
        <p:spPr>
          <a:xfrm flipH="1">
            <a:off x="13746318" y="5091363"/>
            <a:ext cx="448287" cy="1041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9" name="AutoShape 39"/>
          <p:cNvSpPr/>
          <p:nvPr/>
        </p:nvSpPr>
        <p:spPr>
          <a:xfrm>
            <a:off x="14189733" y="4306715"/>
            <a:ext cx="0" cy="832074"/>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0" name="AutoShape 40"/>
          <p:cNvSpPr/>
          <p:nvPr/>
        </p:nvSpPr>
        <p:spPr>
          <a:xfrm>
            <a:off x="13760556" y="4306740"/>
            <a:ext cx="434858"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1" name="TextBox 41"/>
          <p:cNvSpPr txBox="1"/>
          <p:nvPr/>
        </p:nvSpPr>
        <p:spPr>
          <a:xfrm>
            <a:off x="5650494" y="4491944"/>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CU</a:t>
            </a:r>
          </a:p>
        </p:txBody>
      </p:sp>
      <p:sp>
        <p:nvSpPr>
          <p:cNvPr id="42" name="TextBox 42"/>
          <p:cNvSpPr txBox="1"/>
          <p:nvPr/>
        </p:nvSpPr>
        <p:spPr>
          <a:xfrm>
            <a:off x="8471416" y="6249745"/>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CIR</a:t>
            </a:r>
          </a:p>
        </p:txBody>
      </p:sp>
      <p:grpSp>
        <p:nvGrpSpPr>
          <p:cNvPr id="43" name="Group 43"/>
          <p:cNvGrpSpPr/>
          <p:nvPr/>
        </p:nvGrpSpPr>
        <p:grpSpPr>
          <a:xfrm>
            <a:off x="4340105" y="3215673"/>
            <a:ext cx="4204529" cy="590246"/>
            <a:chOff x="0" y="0"/>
            <a:chExt cx="2652321" cy="372342"/>
          </a:xfrm>
        </p:grpSpPr>
        <p:sp>
          <p:nvSpPr>
            <p:cNvPr id="44" name="Freeform 4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45" name="Group 45"/>
          <p:cNvGrpSpPr/>
          <p:nvPr/>
        </p:nvGrpSpPr>
        <p:grpSpPr>
          <a:xfrm>
            <a:off x="9540959" y="3215673"/>
            <a:ext cx="4204529" cy="590246"/>
            <a:chOff x="0" y="0"/>
            <a:chExt cx="2652321" cy="372342"/>
          </a:xfrm>
        </p:grpSpPr>
        <p:sp>
          <p:nvSpPr>
            <p:cNvPr id="46" name="Freeform 4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47" name="AutoShape 47"/>
          <p:cNvSpPr/>
          <p:nvPr/>
        </p:nvSpPr>
        <p:spPr>
          <a:xfrm flipH="1">
            <a:off x="6949547" y="4349885"/>
            <a:ext cx="110363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8" name="AutoShape 48"/>
          <p:cNvSpPr/>
          <p:nvPr/>
        </p:nvSpPr>
        <p:spPr>
          <a:xfrm flipH="1">
            <a:off x="6858260" y="6495965"/>
            <a:ext cx="1811702" cy="1562"/>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9" name="AutoShape 49"/>
          <p:cNvSpPr/>
          <p:nvPr/>
        </p:nvSpPr>
        <p:spPr>
          <a:xfrm flipH="1">
            <a:off x="13746318" y="6485565"/>
            <a:ext cx="448287" cy="1041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50" name="AutoShape 50"/>
          <p:cNvSpPr/>
          <p:nvPr/>
        </p:nvSpPr>
        <p:spPr>
          <a:xfrm>
            <a:off x="14189733" y="5700917"/>
            <a:ext cx="0" cy="832074"/>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51" name="AutoShape 51"/>
          <p:cNvSpPr/>
          <p:nvPr/>
        </p:nvSpPr>
        <p:spPr>
          <a:xfrm>
            <a:off x="13478248" y="5716848"/>
            <a:ext cx="43485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grpSp>
        <p:nvGrpSpPr>
          <p:cNvPr id="52" name="Group 52"/>
          <p:cNvGrpSpPr/>
          <p:nvPr/>
        </p:nvGrpSpPr>
        <p:grpSpPr>
          <a:xfrm>
            <a:off x="3061856" y="4204491"/>
            <a:ext cx="5295261" cy="2092879"/>
            <a:chOff x="0" y="0"/>
            <a:chExt cx="1366664" cy="540155"/>
          </a:xfrm>
        </p:grpSpPr>
        <p:sp>
          <p:nvSpPr>
            <p:cNvPr id="53" name="Freeform 53"/>
            <p:cNvSpPr/>
            <p:nvPr/>
          </p:nvSpPr>
          <p:spPr>
            <a:xfrm>
              <a:off x="0" y="0"/>
              <a:ext cx="1366664" cy="540155"/>
            </a:xfrm>
            <a:custGeom>
              <a:avLst/>
              <a:gdLst/>
              <a:ahLst/>
              <a:cxnLst/>
              <a:rect l="l" t="t" r="r" b="b"/>
              <a:pathLst>
                <a:path w="1366664" h="540155">
                  <a:moveTo>
                    <a:pt x="74564" y="0"/>
                  </a:moveTo>
                  <a:lnTo>
                    <a:pt x="1292100" y="0"/>
                  </a:lnTo>
                  <a:cubicBezTo>
                    <a:pt x="1311876" y="0"/>
                    <a:pt x="1330842" y="7856"/>
                    <a:pt x="1344825" y="21839"/>
                  </a:cubicBezTo>
                  <a:cubicBezTo>
                    <a:pt x="1358809" y="35823"/>
                    <a:pt x="1366664" y="54789"/>
                    <a:pt x="1366664" y="74564"/>
                  </a:cubicBezTo>
                  <a:lnTo>
                    <a:pt x="1366664" y="465591"/>
                  </a:lnTo>
                  <a:cubicBezTo>
                    <a:pt x="1366664" y="485367"/>
                    <a:pt x="1358809" y="504332"/>
                    <a:pt x="1344825" y="518316"/>
                  </a:cubicBezTo>
                  <a:cubicBezTo>
                    <a:pt x="1330842" y="532300"/>
                    <a:pt x="1311876" y="540155"/>
                    <a:pt x="1292100" y="540155"/>
                  </a:cubicBezTo>
                  <a:lnTo>
                    <a:pt x="74564" y="540155"/>
                  </a:lnTo>
                  <a:cubicBezTo>
                    <a:pt x="54789" y="540155"/>
                    <a:pt x="35823" y="532300"/>
                    <a:pt x="21839" y="518316"/>
                  </a:cubicBezTo>
                  <a:cubicBezTo>
                    <a:pt x="7856" y="504332"/>
                    <a:pt x="0" y="485367"/>
                    <a:pt x="0" y="465591"/>
                  </a:cubicBezTo>
                  <a:lnTo>
                    <a:pt x="0" y="74564"/>
                  </a:lnTo>
                  <a:cubicBezTo>
                    <a:pt x="0" y="54789"/>
                    <a:pt x="7856" y="35823"/>
                    <a:pt x="21839" y="21839"/>
                  </a:cubicBezTo>
                  <a:cubicBezTo>
                    <a:pt x="35823" y="7856"/>
                    <a:pt x="54789" y="0"/>
                    <a:pt x="74564" y="0"/>
                  </a:cubicBezTo>
                  <a:close/>
                </a:path>
              </a:pathLst>
            </a:custGeom>
            <a:solidFill>
              <a:srgbClr val="642EC7"/>
            </a:solidFill>
          </p:spPr>
          <p:txBody>
            <a:bodyPr/>
            <a:lstStyle/>
            <a:p>
              <a:endParaRPr lang="en-PH"/>
            </a:p>
          </p:txBody>
        </p:sp>
        <p:sp>
          <p:nvSpPr>
            <p:cNvPr id="54" name="TextBox 54"/>
            <p:cNvSpPr txBox="1"/>
            <p:nvPr/>
          </p:nvSpPr>
          <p:spPr>
            <a:xfrm>
              <a:off x="0" y="-28575"/>
              <a:ext cx="1366664" cy="568730"/>
            </a:xfrm>
            <a:prstGeom prst="rect">
              <a:avLst/>
            </a:prstGeom>
          </p:spPr>
          <p:txBody>
            <a:bodyPr lIns="45629" tIns="45629" rIns="45629" bIns="45629" rtlCol="0" anchor="ctr"/>
            <a:lstStyle/>
            <a:p>
              <a:pPr algn="ctr">
                <a:lnSpc>
                  <a:spcPts val="2595"/>
                </a:lnSpc>
              </a:pPr>
              <a:endParaRPr/>
            </a:p>
          </p:txBody>
        </p:sp>
      </p:grpSp>
      <p:grpSp>
        <p:nvGrpSpPr>
          <p:cNvPr id="55" name="Group 55"/>
          <p:cNvGrpSpPr/>
          <p:nvPr/>
        </p:nvGrpSpPr>
        <p:grpSpPr>
          <a:xfrm>
            <a:off x="3256674" y="4366161"/>
            <a:ext cx="1281637" cy="1702430"/>
            <a:chOff x="0" y="0"/>
            <a:chExt cx="330780" cy="439384"/>
          </a:xfrm>
        </p:grpSpPr>
        <p:sp>
          <p:nvSpPr>
            <p:cNvPr id="56" name="Freeform 56"/>
            <p:cNvSpPr/>
            <p:nvPr/>
          </p:nvSpPr>
          <p:spPr>
            <a:xfrm>
              <a:off x="0" y="0"/>
              <a:ext cx="330780" cy="439384"/>
            </a:xfrm>
            <a:custGeom>
              <a:avLst/>
              <a:gdLst/>
              <a:ahLst/>
              <a:cxnLst/>
              <a:rect l="l" t="t" r="r" b="b"/>
              <a:pathLst>
                <a:path w="330780" h="439384">
                  <a:moveTo>
                    <a:pt x="165390" y="0"/>
                  </a:moveTo>
                  <a:lnTo>
                    <a:pt x="165390" y="0"/>
                  </a:lnTo>
                  <a:cubicBezTo>
                    <a:pt x="256733" y="0"/>
                    <a:pt x="330780" y="74048"/>
                    <a:pt x="330780" y="165390"/>
                  </a:cubicBezTo>
                  <a:lnTo>
                    <a:pt x="330780" y="273993"/>
                  </a:lnTo>
                  <a:cubicBezTo>
                    <a:pt x="330780" y="365336"/>
                    <a:pt x="256733" y="439384"/>
                    <a:pt x="165390" y="439384"/>
                  </a:cubicBezTo>
                  <a:lnTo>
                    <a:pt x="165390" y="439384"/>
                  </a:lnTo>
                  <a:cubicBezTo>
                    <a:pt x="74048" y="439384"/>
                    <a:pt x="0" y="365336"/>
                    <a:pt x="0" y="273993"/>
                  </a:cubicBezTo>
                  <a:lnTo>
                    <a:pt x="0" y="165390"/>
                  </a:lnTo>
                  <a:cubicBezTo>
                    <a:pt x="0" y="74048"/>
                    <a:pt x="74048" y="0"/>
                    <a:pt x="165390" y="0"/>
                  </a:cubicBezTo>
                  <a:close/>
                </a:path>
              </a:pathLst>
            </a:custGeom>
            <a:solidFill>
              <a:srgbClr val="F4F3F3"/>
            </a:solidFill>
          </p:spPr>
          <p:txBody>
            <a:bodyPr/>
            <a:lstStyle/>
            <a:p>
              <a:endParaRPr lang="en-PH"/>
            </a:p>
          </p:txBody>
        </p:sp>
        <p:sp>
          <p:nvSpPr>
            <p:cNvPr id="57" name="TextBox 57"/>
            <p:cNvSpPr txBox="1"/>
            <p:nvPr/>
          </p:nvSpPr>
          <p:spPr>
            <a:xfrm>
              <a:off x="0" y="-28575"/>
              <a:ext cx="330780" cy="467959"/>
            </a:xfrm>
            <a:prstGeom prst="rect">
              <a:avLst/>
            </a:prstGeom>
          </p:spPr>
          <p:txBody>
            <a:bodyPr lIns="45629" tIns="45629" rIns="45629" bIns="45629" rtlCol="0" anchor="ctr"/>
            <a:lstStyle/>
            <a:p>
              <a:pPr algn="ctr">
                <a:lnSpc>
                  <a:spcPts val="2595"/>
                </a:lnSpc>
              </a:pPr>
              <a:endParaRPr/>
            </a:p>
          </p:txBody>
        </p:sp>
      </p:grpSp>
      <p:sp>
        <p:nvSpPr>
          <p:cNvPr id="58" name="Freeform 58"/>
          <p:cNvSpPr/>
          <p:nvPr/>
        </p:nvSpPr>
        <p:spPr>
          <a:xfrm>
            <a:off x="3753254" y="4771524"/>
            <a:ext cx="262123" cy="370610"/>
          </a:xfrm>
          <a:custGeom>
            <a:avLst/>
            <a:gdLst/>
            <a:ahLst/>
            <a:cxnLst/>
            <a:rect l="l" t="t" r="r" b="b"/>
            <a:pathLst>
              <a:path w="262123" h="370610">
                <a:moveTo>
                  <a:pt x="0" y="0"/>
                </a:moveTo>
                <a:lnTo>
                  <a:pt x="262123" y="0"/>
                </a:lnTo>
                <a:lnTo>
                  <a:pt x="262123" y="370610"/>
                </a:lnTo>
                <a:lnTo>
                  <a:pt x="0" y="370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59" name="Freeform 59"/>
          <p:cNvSpPr/>
          <p:nvPr/>
        </p:nvSpPr>
        <p:spPr>
          <a:xfrm>
            <a:off x="13959936" y="7028199"/>
            <a:ext cx="4651970" cy="3285454"/>
          </a:xfrm>
          <a:custGeom>
            <a:avLst/>
            <a:gdLst/>
            <a:ahLst/>
            <a:cxnLst/>
            <a:rect l="l" t="t" r="r" b="b"/>
            <a:pathLst>
              <a:path w="4651970" h="3285454">
                <a:moveTo>
                  <a:pt x="0" y="0"/>
                </a:moveTo>
                <a:lnTo>
                  <a:pt x="4651970" y="0"/>
                </a:lnTo>
                <a:lnTo>
                  <a:pt x="4651970" y="3285453"/>
                </a:lnTo>
                <a:lnTo>
                  <a:pt x="0" y="3285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60" name="Group 60"/>
          <p:cNvGrpSpPr/>
          <p:nvPr/>
        </p:nvGrpSpPr>
        <p:grpSpPr>
          <a:xfrm>
            <a:off x="15287297" y="8012480"/>
            <a:ext cx="998624" cy="244554"/>
            <a:chOff x="0" y="0"/>
            <a:chExt cx="1520437" cy="372342"/>
          </a:xfrm>
        </p:grpSpPr>
        <p:sp>
          <p:nvSpPr>
            <p:cNvPr id="61" name="Freeform 6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62" name="Group 62"/>
          <p:cNvGrpSpPr/>
          <p:nvPr/>
        </p:nvGrpSpPr>
        <p:grpSpPr>
          <a:xfrm>
            <a:off x="15287297" y="8257034"/>
            <a:ext cx="998624" cy="244554"/>
            <a:chOff x="0" y="0"/>
            <a:chExt cx="1520437" cy="372342"/>
          </a:xfrm>
        </p:grpSpPr>
        <p:sp>
          <p:nvSpPr>
            <p:cNvPr id="63" name="Freeform 6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23922"/>
              </a:srgbClr>
            </a:solidFill>
          </p:spPr>
          <p:txBody>
            <a:bodyPr/>
            <a:lstStyle/>
            <a:p>
              <a:endParaRPr lang="en-PH"/>
            </a:p>
          </p:txBody>
        </p:sp>
      </p:grpSp>
      <p:grpSp>
        <p:nvGrpSpPr>
          <p:cNvPr id="64" name="Group 64"/>
          <p:cNvGrpSpPr/>
          <p:nvPr/>
        </p:nvGrpSpPr>
        <p:grpSpPr>
          <a:xfrm>
            <a:off x="15287297" y="8498401"/>
            <a:ext cx="998624" cy="244554"/>
            <a:chOff x="0" y="0"/>
            <a:chExt cx="1520437" cy="372342"/>
          </a:xfrm>
        </p:grpSpPr>
        <p:sp>
          <p:nvSpPr>
            <p:cNvPr id="65" name="Freeform 6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23922"/>
              </a:srgbClr>
            </a:solidFill>
          </p:spPr>
          <p:txBody>
            <a:bodyPr/>
            <a:lstStyle/>
            <a:p>
              <a:endParaRPr lang="en-PH"/>
            </a:p>
          </p:txBody>
        </p:sp>
      </p:grpSp>
      <p:grpSp>
        <p:nvGrpSpPr>
          <p:cNvPr id="66" name="Group 66"/>
          <p:cNvGrpSpPr/>
          <p:nvPr/>
        </p:nvGrpSpPr>
        <p:grpSpPr>
          <a:xfrm>
            <a:off x="15287297" y="8946144"/>
            <a:ext cx="998624" cy="244554"/>
            <a:chOff x="0" y="0"/>
            <a:chExt cx="1520437" cy="372342"/>
          </a:xfrm>
        </p:grpSpPr>
        <p:sp>
          <p:nvSpPr>
            <p:cNvPr id="67" name="Freeform 6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23922"/>
              </a:srgbClr>
            </a:solidFill>
          </p:spPr>
          <p:txBody>
            <a:bodyPr/>
            <a:lstStyle/>
            <a:p>
              <a:endParaRPr lang="en-PH"/>
            </a:p>
          </p:txBody>
        </p:sp>
      </p:grpSp>
      <p:sp>
        <p:nvSpPr>
          <p:cNvPr id="68" name="TextBox 68"/>
          <p:cNvSpPr txBox="1"/>
          <p:nvPr/>
        </p:nvSpPr>
        <p:spPr>
          <a:xfrm>
            <a:off x="15520486" y="8723906"/>
            <a:ext cx="552165" cy="175588"/>
          </a:xfrm>
          <a:prstGeom prst="rect">
            <a:avLst/>
          </a:prstGeom>
        </p:spPr>
        <p:txBody>
          <a:bodyPr lIns="0" tIns="0" rIns="0" bIns="0" rtlCol="0" anchor="t">
            <a:spAutoFit/>
          </a:bodyPr>
          <a:lstStyle/>
          <a:p>
            <a:pPr algn="l">
              <a:lnSpc>
                <a:spcPts val="1460"/>
              </a:lnSpc>
            </a:pPr>
            <a:r>
              <a:rPr lang="en-US" sz="1042" b="1">
                <a:solidFill>
                  <a:srgbClr val="000000">
                    <a:alpha val="23922"/>
                  </a:srgbClr>
                </a:solidFill>
                <a:latin typeface="Now Bold"/>
                <a:ea typeface="Now Bold"/>
                <a:cs typeface="Now Bold"/>
                <a:sym typeface="Now Bold"/>
              </a:rPr>
              <a:t>Add 11</a:t>
            </a:r>
          </a:p>
        </p:txBody>
      </p:sp>
      <p:grpSp>
        <p:nvGrpSpPr>
          <p:cNvPr id="69" name="Group 69"/>
          <p:cNvGrpSpPr/>
          <p:nvPr/>
        </p:nvGrpSpPr>
        <p:grpSpPr>
          <a:xfrm>
            <a:off x="15287297" y="8701589"/>
            <a:ext cx="998624" cy="244554"/>
            <a:chOff x="0" y="0"/>
            <a:chExt cx="1520437" cy="372342"/>
          </a:xfrm>
        </p:grpSpPr>
        <p:sp>
          <p:nvSpPr>
            <p:cNvPr id="70" name="Freeform 7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23922"/>
              </a:srgbClr>
            </a:solidFill>
          </p:spPr>
          <p:txBody>
            <a:bodyPr/>
            <a:lstStyle/>
            <a:p>
              <a:endParaRPr lang="en-PH"/>
            </a:p>
          </p:txBody>
        </p:sp>
      </p:grpSp>
      <p:sp>
        <p:nvSpPr>
          <p:cNvPr id="71" name="Freeform 71"/>
          <p:cNvSpPr/>
          <p:nvPr/>
        </p:nvSpPr>
        <p:spPr>
          <a:xfrm rot="5400000" flipV="1">
            <a:off x="16207130" y="7488282"/>
            <a:ext cx="1370656" cy="472348"/>
          </a:xfrm>
          <a:custGeom>
            <a:avLst/>
            <a:gdLst/>
            <a:ahLst/>
            <a:cxnLst/>
            <a:rect l="l" t="t" r="r" b="b"/>
            <a:pathLst>
              <a:path w="1370656" h="472348">
                <a:moveTo>
                  <a:pt x="0" y="472348"/>
                </a:moveTo>
                <a:lnTo>
                  <a:pt x="1370657" y="472348"/>
                </a:lnTo>
                <a:lnTo>
                  <a:pt x="1370657" y="0"/>
                </a:lnTo>
                <a:lnTo>
                  <a:pt x="0" y="0"/>
                </a:lnTo>
                <a:lnTo>
                  <a:pt x="0" y="472348"/>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72" name="TextBox 72"/>
          <p:cNvSpPr txBox="1"/>
          <p:nvPr/>
        </p:nvSpPr>
        <p:spPr>
          <a:xfrm>
            <a:off x="99627" y="119771"/>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5.2 CPU Architecture</a:t>
            </a:r>
          </a:p>
        </p:txBody>
      </p:sp>
      <p:sp>
        <p:nvSpPr>
          <p:cNvPr id="73" name="TextBox 73"/>
          <p:cNvSpPr txBox="1"/>
          <p:nvPr/>
        </p:nvSpPr>
        <p:spPr>
          <a:xfrm>
            <a:off x="6796695" y="1848426"/>
            <a:ext cx="4947137" cy="448933"/>
          </a:xfrm>
          <a:prstGeom prst="rect">
            <a:avLst/>
          </a:prstGeom>
        </p:spPr>
        <p:txBody>
          <a:bodyPr lIns="0" tIns="0" rIns="0" bIns="0" rtlCol="0" anchor="t">
            <a:spAutoFit/>
          </a:bodyPr>
          <a:lstStyle/>
          <a:p>
            <a:pPr algn="ctr">
              <a:lnSpc>
                <a:spcPts val="3558"/>
              </a:lnSpc>
            </a:pPr>
            <a:r>
              <a:rPr lang="en-US" sz="2541" b="1">
                <a:solidFill>
                  <a:srgbClr val="000000"/>
                </a:solidFill>
                <a:latin typeface="Now Bold"/>
                <a:ea typeface="Now Bold"/>
                <a:cs typeface="Now Bold"/>
                <a:sym typeface="Now Bold"/>
              </a:rPr>
              <a:t>Active components</a:t>
            </a:r>
          </a:p>
        </p:txBody>
      </p:sp>
      <p:sp>
        <p:nvSpPr>
          <p:cNvPr id="74" name="TextBox 74"/>
          <p:cNvSpPr txBox="1"/>
          <p:nvPr/>
        </p:nvSpPr>
        <p:spPr>
          <a:xfrm>
            <a:off x="15369751" y="1320133"/>
            <a:ext cx="1442309"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CONTROL BUS</a:t>
            </a:r>
          </a:p>
        </p:txBody>
      </p:sp>
      <p:sp>
        <p:nvSpPr>
          <p:cNvPr id="75" name="TextBox 75"/>
          <p:cNvSpPr txBox="1"/>
          <p:nvPr/>
        </p:nvSpPr>
        <p:spPr>
          <a:xfrm>
            <a:off x="15440190" y="1809353"/>
            <a:ext cx="127966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76" name="TextBox 76"/>
          <p:cNvSpPr txBox="1"/>
          <p:nvPr/>
        </p:nvSpPr>
        <p:spPr>
          <a:xfrm>
            <a:off x="15440190" y="2257851"/>
            <a:ext cx="119834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sp>
        <p:nvSpPr>
          <p:cNvPr id="77" name="TextBox 77"/>
          <p:cNvSpPr txBox="1"/>
          <p:nvPr/>
        </p:nvSpPr>
        <p:spPr>
          <a:xfrm>
            <a:off x="8583442" y="3327006"/>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SR</a:t>
            </a:r>
          </a:p>
        </p:txBody>
      </p:sp>
      <p:sp>
        <p:nvSpPr>
          <p:cNvPr id="78" name="TextBox 78"/>
          <p:cNvSpPr txBox="1"/>
          <p:nvPr/>
        </p:nvSpPr>
        <p:spPr>
          <a:xfrm>
            <a:off x="5017597" y="6828273"/>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ALU</a:t>
            </a:r>
          </a:p>
        </p:txBody>
      </p:sp>
      <p:sp>
        <p:nvSpPr>
          <p:cNvPr id="79" name="TextBox 79"/>
          <p:cNvSpPr txBox="1"/>
          <p:nvPr/>
        </p:nvSpPr>
        <p:spPr>
          <a:xfrm>
            <a:off x="8471416" y="4867032"/>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solidFill>
                <a:latin typeface="Now Bold"/>
                <a:ea typeface="Now Bold"/>
                <a:cs typeface="Now Bold"/>
                <a:sym typeface="Now Bold"/>
              </a:rPr>
              <a:t>PC</a:t>
            </a:r>
          </a:p>
        </p:txBody>
      </p:sp>
      <p:sp>
        <p:nvSpPr>
          <p:cNvPr id="80" name="TextBox 80"/>
          <p:cNvSpPr txBox="1"/>
          <p:nvPr/>
        </p:nvSpPr>
        <p:spPr>
          <a:xfrm>
            <a:off x="8471416" y="6930327"/>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ACC</a:t>
            </a:r>
          </a:p>
        </p:txBody>
      </p:sp>
      <p:sp>
        <p:nvSpPr>
          <p:cNvPr id="81" name="TextBox 81"/>
          <p:cNvSpPr txBox="1"/>
          <p:nvPr/>
        </p:nvSpPr>
        <p:spPr>
          <a:xfrm>
            <a:off x="8567316" y="4156866"/>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9804"/>
                  </a:srgbClr>
                </a:solidFill>
                <a:latin typeface="Now Bold"/>
                <a:ea typeface="Now Bold"/>
                <a:cs typeface="Now Bold"/>
                <a:sym typeface="Now Bold"/>
              </a:rPr>
              <a:t>MAR</a:t>
            </a:r>
          </a:p>
        </p:txBody>
      </p:sp>
      <p:sp>
        <p:nvSpPr>
          <p:cNvPr id="82" name="TextBox 82"/>
          <p:cNvSpPr txBox="1"/>
          <p:nvPr/>
        </p:nvSpPr>
        <p:spPr>
          <a:xfrm>
            <a:off x="3404650" y="3310065"/>
            <a:ext cx="935455" cy="353837"/>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IX</a:t>
            </a:r>
          </a:p>
        </p:txBody>
      </p:sp>
      <p:sp>
        <p:nvSpPr>
          <p:cNvPr id="83" name="TextBox 83"/>
          <p:cNvSpPr txBox="1"/>
          <p:nvPr/>
        </p:nvSpPr>
        <p:spPr>
          <a:xfrm>
            <a:off x="4697481" y="4549355"/>
            <a:ext cx="3213776" cy="1277558"/>
          </a:xfrm>
          <a:prstGeom prst="rect">
            <a:avLst/>
          </a:prstGeom>
        </p:spPr>
        <p:txBody>
          <a:bodyPr lIns="0" tIns="0" rIns="0" bIns="0" rtlCol="0" anchor="t">
            <a:spAutoFit/>
          </a:bodyPr>
          <a:lstStyle/>
          <a:p>
            <a:pPr algn="l">
              <a:lnSpc>
                <a:spcPts val="2514"/>
              </a:lnSpc>
            </a:pPr>
            <a:r>
              <a:rPr lang="en-US" sz="1796" b="1">
                <a:solidFill>
                  <a:srgbClr val="FFFFFF"/>
                </a:solidFill>
                <a:latin typeface="Now Bold"/>
                <a:ea typeface="Now Bold"/>
                <a:cs typeface="Now Bold"/>
                <a:sym typeface="Now Bold"/>
              </a:rPr>
              <a:t>It keeps track of the address of the next instruction to be executed in the program.</a:t>
            </a:r>
          </a:p>
        </p:txBody>
      </p:sp>
      <p:sp>
        <p:nvSpPr>
          <p:cNvPr id="84" name="TextBox 84"/>
          <p:cNvSpPr txBox="1"/>
          <p:nvPr/>
        </p:nvSpPr>
        <p:spPr>
          <a:xfrm>
            <a:off x="4989547" y="3352423"/>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sp>
        <p:nvSpPr>
          <p:cNvPr id="85" name="TextBox 85"/>
          <p:cNvSpPr txBox="1"/>
          <p:nvPr/>
        </p:nvSpPr>
        <p:spPr>
          <a:xfrm>
            <a:off x="10258516" y="3353318"/>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86" name="TextBox 86"/>
          <p:cNvSpPr txBox="1"/>
          <p:nvPr/>
        </p:nvSpPr>
        <p:spPr>
          <a:xfrm>
            <a:off x="10258516" y="4166391"/>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9804"/>
                  </a:srgbClr>
                </a:solidFill>
                <a:latin typeface="Now Bold"/>
                <a:ea typeface="Now Bold"/>
                <a:cs typeface="Now Bold"/>
                <a:sym typeface="Now Bold"/>
              </a:rPr>
              <a:t>16/32/64 bit capacity</a:t>
            </a:r>
          </a:p>
        </p:txBody>
      </p:sp>
      <p:sp>
        <p:nvSpPr>
          <p:cNvPr id="87" name="TextBox 87"/>
          <p:cNvSpPr txBox="1"/>
          <p:nvPr/>
        </p:nvSpPr>
        <p:spPr>
          <a:xfrm>
            <a:off x="10258516" y="4896448"/>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a:solidFill>
                  <a:srgbClr val="000000"/>
                </a:solidFill>
                <a:latin typeface="Now Bold"/>
                <a:ea typeface="Now Bold"/>
                <a:cs typeface="Now Bold"/>
                <a:sym typeface="Now Bold"/>
              </a:rPr>
              <a:t>100</a:t>
            </a:r>
          </a:p>
        </p:txBody>
      </p:sp>
      <p:sp>
        <p:nvSpPr>
          <p:cNvPr id="88" name="TextBox 88"/>
          <p:cNvSpPr txBox="1"/>
          <p:nvPr/>
        </p:nvSpPr>
        <p:spPr>
          <a:xfrm>
            <a:off x="10258516" y="5583926"/>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89" name="TextBox 89"/>
          <p:cNvSpPr txBox="1"/>
          <p:nvPr/>
        </p:nvSpPr>
        <p:spPr>
          <a:xfrm>
            <a:off x="10258516" y="6252771"/>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90" name="TextBox 90"/>
          <p:cNvSpPr txBox="1"/>
          <p:nvPr/>
        </p:nvSpPr>
        <p:spPr>
          <a:xfrm>
            <a:off x="10258516" y="7001028"/>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sp>
        <p:nvSpPr>
          <p:cNvPr id="91" name="TextBox 91"/>
          <p:cNvSpPr txBox="1"/>
          <p:nvPr/>
        </p:nvSpPr>
        <p:spPr>
          <a:xfrm>
            <a:off x="3367247" y="4481472"/>
            <a:ext cx="1034136" cy="1193550"/>
          </a:xfrm>
          <a:prstGeom prst="rect">
            <a:avLst/>
          </a:prstGeom>
        </p:spPr>
        <p:txBody>
          <a:bodyPr lIns="0" tIns="0" rIns="0" bIns="0" rtlCol="0" anchor="t">
            <a:spAutoFit/>
          </a:bodyPr>
          <a:lstStyle/>
          <a:p>
            <a:pPr algn="ctr">
              <a:lnSpc>
                <a:spcPts val="2321"/>
              </a:lnSpc>
            </a:pPr>
            <a:r>
              <a:rPr lang="en-US" sz="1658" b="1">
                <a:solidFill>
                  <a:srgbClr val="000000"/>
                </a:solidFill>
                <a:latin typeface="Now Bold"/>
                <a:ea typeface="Now Bold"/>
                <a:cs typeface="Now Bold"/>
                <a:sym typeface="Now Bold"/>
              </a:rPr>
              <a:t>Function</a:t>
            </a:r>
          </a:p>
          <a:p>
            <a:pPr algn="ctr">
              <a:lnSpc>
                <a:spcPts val="2321"/>
              </a:lnSpc>
            </a:pPr>
            <a:endParaRPr lang="en-US" sz="1658" b="1">
              <a:solidFill>
                <a:srgbClr val="000000"/>
              </a:solidFill>
              <a:latin typeface="Now Bold"/>
              <a:ea typeface="Now Bold"/>
              <a:cs typeface="Now Bold"/>
              <a:sym typeface="Now Bold"/>
            </a:endParaRPr>
          </a:p>
          <a:p>
            <a:pPr algn="ctr">
              <a:lnSpc>
                <a:spcPts val="2321"/>
              </a:lnSpc>
            </a:pPr>
            <a:r>
              <a:rPr lang="en-US" sz="1658" b="1">
                <a:solidFill>
                  <a:srgbClr val="000000"/>
                </a:solidFill>
                <a:latin typeface="Now Bold"/>
                <a:ea typeface="Now Bold"/>
                <a:cs typeface="Now Bold"/>
                <a:sym typeface="Now Bold"/>
              </a:rPr>
              <a:t>Program Counter</a:t>
            </a:r>
          </a:p>
        </p:txBody>
      </p:sp>
      <p:sp>
        <p:nvSpPr>
          <p:cNvPr id="92" name="TextBox 92"/>
          <p:cNvSpPr txBox="1"/>
          <p:nvPr/>
        </p:nvSpPr>
        <p:spPr>
          <a:xfrm>
            <a:off x="16359466" y="8045627"/>
            <a:ext cx="211093" cy="175588"/>
          </a:xfrm>
          <a:prstGeom prst="rect">
            <a:avLst/>
          </a:prstGeom>
        </p:spPr>
        <p:txBody>
          <a:bodyPr lIns="0" tIns="0" rIns="0" bIns="0" rtlCol="0" anchor="t">
            <a:spAutoFit/>
          </a:bodyPr>
          <a:lstStyle/>
          <a:p>
            <a:pPr algn="l">
              <a:lnSpc>
                <a:spcPts val="1460"/>
              </a:lnSpc>
            </a:pPr>
            <a:r>
              <a:rPr lang="en-US" sz="1042" b="1">
                <a:solidFill>
                  <a:srgbClr val="642EC7"/>
                </a:solidFill>
                <a:latin typeface="Now Bold"/>
                <a:ea typeface="Now Bold"/>
                <a:cs typeface="Now Bold"/>
                <a:sym typeface="Now Bold"/>
              </a:rPr>
              <a:t>99</a:t>
            </a:r>
          </a:p>
        </p:txBody>
      </p:sp>
      <p:sp>
        <p:nvSpPr>
          <p:cNvPr id="93" name="TextBox 93"/>
          <p:cNvSpPr txBox="1"/>
          <p:nvPr/>
        </p:nvSpPr>
        <p:spPr>
          <a:xfrm>
            <a:off x="16321342" y="8279860"/>
            <a:ext cx="249218" cy="175588"/>
          </a:xfrm>
          <a:prstGeom prst="rect">
            <a:avLst/>
          </a:prstGeom>
        </p:spPr>
        <p:txBody>
          <a:bodyPr lIns="0" tIns="0" rIns="0" bIns="0" rtlCol="0" anchor="t">
            <a:spAutoFit/>
          </a:bodyPr>
          <a:lstStyle/>
          <a:p>
            <a:pPr algn="l">
              <a:lnSpc>
                <a:spcPts val="1460"/>
              </a:lnSpc>
            </a:pPr>
            <a:r>
              <a:rPr lang="en-US" sz="1042" b="1">
                <a:solidFill>
                  <a:srgbClr val="642EC7"/>
                </a:solidFill>
                <a:latin typeface="Now Bold"/>
                <a:ea typeface="Now Bold"/>
                <a:cs typeface="Now Bold"/>
                <a:sym typeface="Now Bold"/>
              </a:rPr>
              <a:t>100</a:t>
            </a:r>
          </a:p>
        </p:txBody>
      </p:sp>
      <p:sp>
        <p:nvSpPr>
          <p:cNvPr id="94" name="TextBox 94"/>
          <p:cNvSpPr txBox="1"/>
          <p:nvPr/>
        </p:nvSpPr>
        <p:spPr>
          <a:xfrm>
            <a:off x="16328777" y="8495337"/>
            <a:ext cx="234347" cy="175588"/>
          </a:xfrm>
          <a:prstGeom prst="rect">
            <a:avLst/>
          </a:prstGeom>
        </p:spPr>
        <p:txBody>
          <a:bodyPr lIns="0" tIns="0" rIns="0" bIns="0" rtlCol="0" anchor="t">
            <a:spAutoFit/>
          </a:bodyPr>
          <a:lstStyle/>
          <a:p>
            <a:pPr algn="l">
              <a:lnSpc>
                <a:spcPts val="1460"/>
              </a:lnSpc>
            </a:pPr>
            <a:r>
              <a:rPr lang="en-US" sz="1042" b="1">
                <a:solidFill>
                  <a:srgbClr val="642EC7"/>
                </a:solidFill>
                <a:latin typeface="Now Bold"/>
                <a:ea typeface="Now Bold"/>
                <a:cs typeface="Now Bold"/>
                <a:sym typeface="Now Bold"/>
              </a:rPr>
              <a:t>101</a:t>
            </a:r>
          </a:p>
        </p:txBody>
      </p:sp>
      <p:sp>
        <p:nvSpPr>
          <p:cNvPr id="95" name="TextBox 95"/>
          <p:cNvSpPr txBox="1"/>
          <p:nvPr/>
        </p:nvSpPr>
        <p:spPr>
          <a:xfrm>
            <a:off x="16336212" y="8723906"/>
            <a:ext cx="234347" cy="175588"/>
          </a:xfrm>
          <a:prstGeom prst="rect">
            <a:avLst/>
          </a:prstGeom>
        </p:spPr>
        <p:txBody>
          <a:bodyPr lIns="0" tIns="0" rIns="0" bIns="0" rtlCol="0" anchor="t">
            <a:spAutoFit/>
          </a:bodyPr>
          <a:lstStyle/>
          <a:p>
            <a:pPr algn="l">
              <a:lnSpc>
                <a:spcPts val="1460"/>
              </a:lnSpc>
            </a:pPr>
            <a:r>
              <a:rPr lang="en-US" sz="1042" b="1">
                <a:solidFill>
                  <a:srgbClr val="642EC7"/>
                </a:solidFill>
                <a:latin typeface="Now Bold"/>
                <a:ea typeface="Now Bold"/>
                <a:cs typeface="Now Bold"/>
                <a:sym typeface="Now Bold"/>
              </a:rPr>
              <a:t>102</a:t>
            </a:r>
          </a:p>
        </p:txBody>
      </p:sp>
      <p:sp>
        <p:nvSpPr>
          <p:cNvPr id="96" name="TextBox 96"/>
          <p:cNvSpPr txBox="1"/>
          <p:nvPr/>
        </p:nvSpPr>
        <p:spPr>
          <a:xfrm>
            <a:off x="16336212" y="8968998"/>
            <a:ext cx="234347" cy="175588"/>
          </a:xfrm>
          <a:prstGeom prst="rect">
            <a:avLst/>
          </a:prstGeom>
        </p:spPr>
        <p:txBody>
          <a:bodyPr lIns="0" tIns="0" rIns="0" bIns="0" rtlCol="0" anchor="t">
            <a:spAutoFit/>
          </a:bodyPr>
          <a:lstStyle/>
          <a:p>
            <a:pPr algn="l">
              <a:lnSpc>
                <a:spcPts val="1460"/>
              </a:lnSpc>
            </a:pPr>
            <a:r>
              <a:rPr lang="en-US" sz="1042" b="1">
                <a:solidFill>
                  <a:srgbClr val="642EC7"/>
                </a:solidFill>
                <a:latin typeface="Now Bold"/>
                <a:ea typeface="Now Bold"/>
                <a:cs typeface="Now Bold"/>
                <a:sym typeface="Now Bold"/>
              </a:rPr>
              <a:t>103</a:t>
            </a:r>
          </a:p>
        </p:txBody>
      </p:sp>
      <p:sp>
        <p:nvSpPr>
          <p:cNvPr id="97" name="TextBox 97"/>
          <p:cNvSpPr txBox="1"/>
          <p:nvPr/>
        </p:nvSpPr>
        <p:spPr>
          <a:xfrm>
            <a:off x="15695737" y="8037438"/>
            <a:ext cx="87660" cy="175588"/>
          </a:xfrm>
          <a:prstGeom prst="rect">
            <a:avLst/>
          </a:prstGeom>
        </p:spPr>
        <p:txBody>
          <a:bodyPr lIns="0" tIns="0" rIns="0" bIns="0" rtlCol="0" anchor="t">
            <a:spAutoFit/>
          </a:bodyPr>
          <a:lstStyle/>
          <a:p>
            <a:pPr algn="l">
              <a:lnSpc>
                <a:spcPts val="1460"/>
              </a:lnSpc>
            </a:pPr>
            <a:r>
              <a:rPr lang="en-US" sz="1042" b="1">
                <a:solidFill>
                  <a:srgbClr val="000000"/>
                </a:solidFill>
                <a:latin typeface="Now Bold"/>
                <a:ea typeface="Now Bold"/>
                <a:cs typeface="Now Bold"/>
                <a:sym typeface="Now Bold"/>
              </a:rPr>
              <a:t>0</a:t>
            </a:r>
          </a:p>
        </p:txBody>
      </p:sp>
      <p:sp>
        <p:nvSpPr>
          <p:cNvPr id="98" name="TextBox 98"/>
          <p:cNvSpPr txBox="1"/>
          <p:nvPr/>
        </p:nvSpPr>
        <p:spPr>
          <a:xfrm>
            <a:off x="15698949" y="8292607"/>
            <a:ext cx="87660" cy="175588"/>
          </a:xfrm>
          <a:prstGeom prst="rect">
            <a:avLst/>
          </a:prstGeom>
        </p:spPr>
        <p:txBody>
          <a:bodyPr lIns="0" tIns="0" rIns="0" bIns="0" rtlCol="0" anchor="t">
            <a:spAutoFit/>
          </a:bodyPr>
          <a:lstStyle/>
          <a:p>
            <a:pPr algn="l">
              <a:lnSpc>
                <a:spcPts val="1460"/>
              </a:lnSpc>
            </a:pPr>
            <a:r>
              <a:rPr lang="en-US" sz="1042" b="1">
                <a:solidFill>
                  <a:srgbClr val="000000">
                    <a:alpha val="23922"/>
                  </a:srgbClr>
                </a:solidFill>
                <a:latin typeface="Now Bold"/>
                <a:ea typeface="Now Bold"/>
                <a:cs typeface="Now Bold"/>
                <a:sym typeface="Now Bold"/>
              </a:rPr>
              <a:t>0</a:t>
            </a:r>
          </a:p>
        </p:txBody>
      </p:sp>
      <p:sp>
        <p:nvSpPr>
          <p:cNvPr id="99" name="TextBox 99"/>
          <p:cNvSpPr txBox="1"/>
          <p:nvPr/>
        </p:nvSpPr>
        <p:spPr>
          <a:xfrm>
            <a:off x="15510527" y="8523359"/>
            <a:ext cx="552165" cy="175588"/>
          </a:xfrm>
          <a:prstGeom prst="rect">
            <a:avLst/>
          </a:prstGeom>
        </p:spPr>
        <p:txBody>
          <a:bodyPr lIns="0" tIns="0" rIns="0" bIns="0" rtlCol="0" anchor="t">
            <a:spAutoFit/>
          </a:bodyPr>
          <a:lstStyle/>
          <a:p>
            <a:pPr algn="l">
              <a:lnSpc>
                <a:spcPts val="1460"/>
              </a:lnSpc>
            </a:pPr>
            <a:r>
              <a:rPr lang="en-US" sz="1042" b="1">
                <a:solidFill>
                  <a:srgbClr val="000000">
                    <a:alpha val="23922"/>
                  </a:srgbClr>
                </a:solidFill>
                <a:latin typeface="Now Bold"/>
                <a:ea typeface="Now Bold"/>
                <a:cs typeface="Now Bold"/>
                <a:sym typeface="Now Bold"/>
              </a:rPr>
              <a:t>Load 10</a:t>
            </a:r>
          </a:p>
        </p:txBody>
      </p:sp>
      <p:sp>
        <p:nvSpPr>
          <p:cNvPr id="100" name="TextBox 100"/>
          <p:cNvSpPr txBox="1"/>
          <p:nvPr/>
        </p:nvSpPr>
        <p:spPr>
          <a:xfrm>
            <a:off x="15507314" y="8971102"/>
            <a:ext cx="552165" cy="175588"/>
          </a:xfrm>
          <a:prstGeom prst="rect">
            <a:avLst/>
          </a:prstGeom>
        </p:spPr>
        <p:txBody>
          <a:bodyPr lIns="0" tIns="0" rIns="0" bIns="0" rtlCol="0" anchor="t">
            <a:spAutoFit/>
          </a:bodyPr>
          <a:lstStyle/>
          <a:p>
            <a:pPr algn="l">
              <a:lnSpc>
                <a:spcPts val="1460"/>
              </a:lnSpc>
            </a:pPr>
            <a:r>
              <a:rPr lang="en-US" sz="1042" b="1">
                <a:solidFill>
                  <a:srgbClr val="000000">
                    <a:alpha val="23922"/>
                  </a:srgbClr>
                </a:solidFill>
                <a:latin typeface="Now Bold"/>
                <a:ea typeface="Now Bold"/>
                <a:cs typeface="Now Bold"/>
                <a:sym typeface="Now Bold"/>
              </a:rPr>
              <a:t>Store 12</a:t>
            </a:r>
          </a:p>
        </p:txBody>
      </p:sp>
      <p:sp>
        <p:nvSpPr>
          <p:cNvPr id="101" name="Freeform 101"/>
          <p:cNvSpPr/>
          <p:nvPr/>
        </p:nvSpPr>
        <p:spPr>
          <a:xfrm rot="5400000">
            <a:off x="14903761" y="6982146"/>
            <a:ext cx="1370656" cy="472348"/>
          </a:xfrm>
          <a:custGeom>
            <a:avLst/>
            <a:gdLst/>
            <a:ahLst/>
            <a:cxnLst/>
            <a:rect l="l" t="t" r="r" b="b"/>
            <a:pathLst>
              <a:path w="1370656" h="472348">
                <a:moveTo>
                  <a:pt x="0" y="0"/>
                </a:moveTo>
                <a:lnTo>
                  <a:pt x="1370657" y="0"/>
                </a:lnTo>
                <a:lnTo>
                  <a:pt x="1370657" y="472347"/>
                </a:lnTo>
                <a:lnTo>
                  <a:pt x="0" y="47234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02" name="TextBox 102"/>
          <p:cNvSpPr txBox="1"/>
          <p:nvPr/>
        </p:nvSpPr>
        <p:spPr>
          <a:xfrm>
            <a:off x="14445348" y="6078854"/>
            <a:ext cx="2150276" cy="310736"/>
          </a:xfrm>
          <a:prstGeom prst="rect">
            <a:avLst/>
          </a:prstGeom>
        </p:spPr>
        <p:txBody>
          <a:bodyPr lIns="0" tIns="0" rIns="0" bIns="0" rtlCol="0" anchor="t">
            <a:spAutoFit/>
          </a:bodyPr>
          <a:lstStyle/>
          <a:p>
            <a:pPr marL="0" lvl="0" indent="0" algn="ctr">
              <a:lnSpc>
                <a:spcPts val="2475"/>
              </a:lnSpc>
              <a:spcBef>
                <a:spcPct val="0"/>
              </a:spcBef>
            </a:pPr>
            <a:r>
              <a:rPr lang="en-US" sz="1768" b="1">
                <a:solidFill>
                  <a:srgbClr val="000000"/>
                </a:solidFill>
                <a:latin typeface="Now Bold"/>
                <a:ea typeface="Now Bold"/>
                <a:cs typeface="Now Bold"/>
                <a:sym typeface="Now Bold"/>
              </a:rPr>
              <a:t>Current Instruction</a:t>
            </a:r>
          </a:p>
        </p:txBody>
      </p:sp>
      <p:sp>
        <p:nvSpPr>
          <p:cNvPr id="103" name="TextBox 103"/>
          <p:cNvSpPr txBox="1"/>
          <p:nvPr/>
        </p:nvSpPr>
        <p:spPr>
          <a:xfrm>
            <a:off x="15910988" y="6688887"/>
            <a:ext cx="2150276" cy="310736"/>
          </a:xfrm>
          <a:prstGeom prst="rect">
            <a:avLst/>
          </a:prstGeom>
        </p:spPr>
        <p:txBody>
          <a:bodyPr lIns="0" tIns="0" rIns="0" bIns="0" rtlCol="0" anchor="t">
            <a:spAutoFit/>
          </a:bodyPr>
          <a:lstStyle/>
          <a:p>
            <a:pPr marL="0" lvl="0" indent="0" algn="ctr">
              <a:lnSpc>
                <a:spcPts val="2475"/>
              </a:lnSpc>
              <a:spcBef>
                <a:spcPct val="0"/>
              </a:spcBef>
            </a:pPr>
            <a:r>
              <a:rPr lang="en-US" sz="1768" b="1">
                <a:solidFill>
                  <a:srgbClr val="000000"/>
                </a:solidFill>
                <a:latin typeface="Now Bold"/>
                <a:ea typeface="Now Bold"/>
                <a:cs typeface="Now Bold"/>
                <a:sym typeface="Now Bold"/>
              </a:rPr>
              <a:t>Next Instruction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6389473" y="1636550"/>
            <a:ext cx="5761581" cy="929835"/>
            <a:chOff x="0" y="0"/>
            <a:chExt cx="1335641" cy="215553"/>
          </a:xfrm>
        </p:grpSpPr>
        <p:sp>
          <p:nvSpPr>
            <p:cNvPr id="7" name="Freeform 7"/>
            <p:cNvSpPr/>
            <p:nvPr/>
          </p:nvSpPr>
          <p:spPr>
            <a:xfrm>
              <a:off x="0" y="0"/>
              <a:ext cx="1335641" cy="215553"/>
            </a:xfrm>
            <a:custGeom>
              <a:avLst/>
              <a:gdLst/>
              <a:ahLst/>
              <a:cxnLst/>
              <a:rect l="l" t="t" r="r" b="b"/>
              <a:pathLst>
                <a:path w="1335641" h="215553">
                  <a:moveTo>
                    <a:pt x="68529" y="0"/>
                  </a:moveTo>
                  <a:lnTo>
                    <a:pt x="1267111" y="0"/>
                  </a:lnTo>
                  <a:cubicBezTo>
                    <a:pt x="1304959" y="0"/>
                    <a:pt x="1335641" y="30682"/>
                    <a:pt x="1335641" y="68529"/>
                  </a:cubicBezTo>
                  <a:lnTo>
                    <a:pt x="1335641" y="147024"/>
                  </a:lnTo>
                  <a:cubicBezTo>
                    <a:pt x="1335641" y="184871"/>
                    <a:pt x="1304959" y="215553"/>
                    <a:pt x="1267111" y="215553"/>
                  </a:cubicBezTo>
                  <a:lnTo>
                    <a:pt x="68529" y="215553"/>
                  </a:lnTo>
                  <a:cubicBezTo>
                    <a:pt x="30682" y="215553"/>
                    <a:pt x="0" y="184871"/>
                    <a:pt x="0" y="147024"/>
                  </a:cubicBezTo>
                  <a:lnTo>
                    <a:pt x="0" y="68529"/>
                  </a:lnTo>
                  <a:cubicBezTo>
                    <a:pt x="0" y="30682"/>
                    <a:pt x="30682" y="0"/>
                    <a:pt x="68529" y="0"/>
                  </a:cubicBezTo>
                  <a:close/>
                </a:path>
              </a:pathLst>
            </a:custGeom>
            <a:solidFill>
              <a:srgbClr val="FFDE59"/>
            </a:solidFill>
          </p:spPr>
          <p:txBody>
            <a:bodyPr/>
            <a:lstStyle/>
            <a:p>
              <a:endParaRPr lang="en-PH"/>
            </a:p>
          </p:txBody>
        </p:sp>
        <p:sp>
          <p:nvSpPr>
            <p:cNvPr id="8" name="TextBox 8"/>
            <p:cNvSpPr txBox="1"/>
            <p:nvPr/>
          </p:nvSpPr>
          <p:spPr>
            <a:xfrm>
              <a:off x="0" y="-28575"/>
              <a:ext cx="1335641" cy="244128"/>
            </a:xfrm>
            <a:prstGeom prst="rect">
              <a:avLst/>
            </a:prstGeom>
          </p:spPr>
          <p:txBody>
            <a:bodyPr lIns="50800" tIns="50800" rIns="50800" bIns="50800" rtlCol="0" anchor="ctr"/>
            <a:lstStyle/>
            <a:p>
              <a:pPr algn="ctr">
                <a:lnSpc>
                  <a:spcPts val="2595"/>
                </a:lnSpc>
              </a:pPr>
              <a:endParaRPr/>
            </a:p>
          </p:txBody>
        </p:sp>
      </p:grpSp>
      <p:sp>
        <p:nvSpPr>
          <p:cNvPr id="9" name="AutoShape 9"/>
          <p:cNvSpPr/>
          <p:nvPr/>
        </p:nvSpPr>
        <p:spPr>
          <a:xfrm flipH="1">
            <a:off x="14275572" y="1422671"/>
            <a:ext cx="945794" cy="0"/>
          </a:xfrm>
          <a:prstGeom prst="line">
            <a:avLst/>
          </a:prstGeom>
          <a:ln w="85725" cap="rnd">
            <a:solidFill>
              <a:srgbClr val="38B6FF"/>
            </a:solidFill>
            <a:prstDash val="solid"/>
            <a:headEnd type="none" w="sm" len="sm"/>
            <a:tailEnd type="none" w="sm" len="sm"/>
          </a:ln>
        </p:spPr>
        <p:txBody>
          <a:bodyPr/>
          <a:lstStyle/>
          <a:p>
            <a:endParaRPr lang="en-PH"/>
          </a:p>
        </p:txBody>
      </p:sp>
      <p:sp>
        <p:nvSpPr>
          <p:cNvPr id="10" name="AutoShape 10"/>
          <p:cNvSpPr/>
          <p:nvPr/>
        </p:nvSpPr>
        <p:spPr>
          <a:xfrm flipH="1">
            <a:off x="14275572" y="1913530"/>
            <a:ext cx="945794" cy="0"/>
          </a:xfrm>
          <a:prstGeom prst="line">
            <a:avLst/>
          </a:prstGeom>
          <a:ln w="85725" cap="rnd">
            <a:solidFill>
              <a:srgbClr val="C9E265"/>
            </a:solidFill>
            <a:prstDash val="solid"/>
            <a:headEnd type="none" w="sm" len="sm"/>
            <a:tailEnd type="none" w="sm" len="sm"/>
          </a:ln>
        </p:spPr>
        <p:txBody>
          <a:bodyPr/>
          <a:lstStyle/>
          <a:p>
            <a:endParaRPr lang="en-PH"/>
          </a:p>
        </p:txBody>
      </p:sp>
      <p:sp>
        <p:nvSpPr>
          <p:cNvPr id="11" name="AutoShape 11"/>
          <p:cNvSpPr/>
          <p:nvPr/>
        </p:nvSpPr>
        <p:spPr>
          <a:xfrm flipH="1">
            <a:off x="14275572" y="2374435"/>
            <a:ext cx="945794" cy="0"/>
          </a:xfrm>
          <a:prstGeom prst="line">
            <a:avLst/>
          </a:prstGeom>
          <a:ln w="85725" cap="rnd">
            <a:solidFill>
              <a:srgbClr val="FF5757"/>
            </a:solidFill>
            <a:prstDash val="solid"/>
            <a:headEnd type="none" w="sm" len="sm"/>
            <a:tailEnd type="none" w="sm" len="sm"/>
          </a:ln>
        </p:spPr>
        <p:txBody>
          <a:bodyPr/>
          <a:lstStyle/>
          <a:p>
            <a:endParaRPr lang="en-PH"/>
          </a:p>
        </p:txBody>
      </p:sp>
      <p:sp>
        <p:nvSpPr>
          <p:cNvPr id="12" name="AutoShape 12"/>
          <p:cNvSpPr/>
          <p:nvPr/>
        </p:nvSpPr>
        <p:spPr>
          <a:xfrm flipH="1">
            <a:off x="6767558" y="5053498"/>
            <a:ext cx="1902437"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grpSp>
        <p:nvGrpSpPr>
          <p:cNvPr id="13" name="Group 13"/>
          <p:cNvGrpSpPr/>
          <p:nvPr/>
        </p:nvGrpSpPr>
        <p:grpSpPr>
          <a:xfrm>
            <a:off x="3082798" y="2828689"/>
            <a:ext cx="11936743" cy="5037038"/>
            <a:chOff x="0" y="0"/>
            <a:chExt cx="2966297" cy="1251711"/>
          </a:xfrm>
        </p:grpSpPr>
        <p:sp>
          <p:nvSpPr>
            <p:cNvPr id="14" name="Freeform 14"/>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8627"/>
              </a:srgbClr>
            </a:solidFill>
          </p:spPr>
          <p:txBody>
            <a:bodyPr/>
            <a:lstStyle/>
            <a:p>
              <a:endParaRPr lang="en-PH"/>
            </a:p>
          </p:txBody>
        </p:sp>
      </p:grpSp>
      <p:sp>
        <p:nvSpPr>
          <p:cNvPr id="15" name="Freeform 15"/>
          <p:cNvSpPr/>
          <p:nvPr/>
        </p:nvSpPr>
        <p:spPr>
          <a:xfrm>
            <a:off x="4608982" y="6297370"/>
            <a:ext cx="1409276" cy="1176105"/>
          </a:xfrm>
          <a:custGeom>
            <a:avLst/>
            <a:gdLst/>
            <a:ahLst/>
            <a:cxnLst/>
            <a:rect l="l" t="t" r="r" b="b"/>
            <a:pathLst>
              <a:path w="1409276" h="1176105">
                <a:moveTo>
                  <a:pt x="0" y="0"/>
                </a:moveTo>
                <a:lnTo>
                  <a:pt x="1409277" y="0"/>
                </a:lnTo>
                <a:lnTo>
                  <a:pt x="1409277" y="1176105"/>
                </a:lnTo>
                <a:lnTo>
                  <a:pt x="0" y="1176105"/>
                </a:lnTo>
                <a:lnTo>
                  <a:pt x="0" y="0"/>
                </a:lnTo>
                <a:close/>
              </a:path>
            </a:pathLst>
          </a:custGeom>
          <a:blipFill>
            <a:blip r:embed="rId4">
              <a:alphaModFix amt="8999"/>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6" name="Group 16"/>
          <p:cNvGrpSpPr/>
          <p:nvPr/>
        </p:nvGrpSpPr>
        <p:grpSpPr>
          <a:xfrm>
            <a:off x="4487109" y="4091785"/>
            <a:ext cx="2467265" cy="1280182"/>
            <a:chOff x="0" y="0"/>
            <a:chExt cx="3688595" cy="1913890"/>
          </a:xfrm>
        </p:grpSpPr>
        <p:sp>
          <p:nvSpPr>
            <p:cNvPr id="17" name="Freeform 17"/>
            <p:cNvSpPr/>
            <p:nvPr/>
          </p:nvSpPr>
          <p:spPr>
            <a:xfrm>
              <a:off x="0" y="0"/>
              <a:ext cx="3688595" cy="1913890"/>
            </a:xfrm>
            <a:custGeom>
              <a:avLst/>
              <a:gdLst/>
              <a:ahLst/>
              <a:cxnLst/>
              <a:rect l="l" t="t" r="r" b="b"/>
              <a:pathLst>
                <a:path w="3688595" h="1913890">
                  <a:moveTo>
                    <a:pt x="0" y="0"/>
                  </a:moveTo>
                  <a:lnTo>
                    <a:pt x="3688595" y="0"/>
                  </a:lnTo>
                  <a:lnTo>
                    <a:pt x="3688595" y="1913890"/>
                  </a:lnTo>
                  <a:lnTo>
                    <a:pt x="0" y="1913890"/>
                  </a:lnTo>
                  <a:close/>
                </a:path>
              </a:pathLst>
            </a:custGeom>
            <a:solidFill>
              <a:srgbClr val="FFDE59">
                <a:alpha val="8627"/>
              </a:srgbClr>
            </a:solidFill>
          </p:spPr>
          <p:txBody>
            <a:bodyPr/>
            <a:lstStyle/>
            <a:p>
              <a:endParaRPr lang="en-PH"/>
            </a:p>
          </p:txBody>
        </p:sp>
      </p:grpSp>
      <p:grpSp>
        <p:nvGrpSpPr>
          <p:cNvPr id="18" name="Group 18"/>
          <p:cNvGrpSpPr/>
          <p:nvPr/>
        </p:nvGrpSpPr>
        <p:grpSpPr>
          <a:xfrm>
            <a:off x="9556177" y="4046357"/>
            <a:ext cx="4204529" cy="590246"/>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9804"/>
              </a:srgbClr>
            </a:solidFill>
          </p:spPr>
          <p:txBody>
            <a:bodyPr/>
            <a:lstStyle/>
            <a:p>
              <a:endParaRPr lang="en-PH"/>
            </a:p>
          </p:txBody>
        </p:sp>
      </p:grpSp>
      <p:sp>
        <p:nvSpPr>
          <p:cNvPr id="20" name="Freeform 20"/>
          <p:cNvSpPr/>
          <p:nvPr/>
        </p:nvSpPr>
        <p:spPr>
          <a:xfrm>
            <a:off x="4667425" y="4141630"/>
            <a:ext cx="702419" cy="702419"/>
          </a:xfrm>
          <a:custGeom>
            <a:avLst/>
            <a:gdLst/>
            <a:ahLst/>
            <a:cxnLst/>
            <a:rect l="l" t="t" r="r" b="b"/>
            <a:pathLst>
              <a:path w="702419" h="702419">
                <a:moveTo>
                  <a:pt x="0" y="0"/>
                </a:moveTo>
                <a:lnTo>
                  <a:pt x="702419" y="0"/>
                </a:lnTo>
                <a:lnTo>
                  <a:pt x="702419" y="702419"/>
                </a:lnTo>
                <a:lnTo>
                  <a:pt x="0" y="702419"/>
                </a:lnTo>
                <a:lnTo>
                  <a:pt x="0" y="0"/>
                </a:lnTo>
                <a:close/>
              </a:path>
            </a:pathLst>
          </a:custGeom>
          <a:blipFill>
            <a:blip r:embed="rId6">
              <a:alphaModFix amt="6999"/>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1" name="Group 21"/>
          <p:cNvGrpSpPr/>
          <p:nvPr/>
        </p:nvGrpSpPr>
        <p:grpSpPr>
          <a:xfrm>
            <a:off x="9556177" y="4770893"/>
            <a:ext cx="4204529" cy="590246"/>
            <a:chOff x="0" y="0"/>
            <a:chExt cx="2652321" cy="372342"/>
          </a:xfrm>
        </p:grpSpPr>
        <p:sp>
          <p:nvSpPr>
            <p:cNvPr id="22" name="Freeform 2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3" name="Group 23"/>
          <p:cNvGrpSpPr/>
          <p:nvPr/>
        </p:nvGrpSpPr>
        <p:grpSpPr>
          <a:xfrm>
            <a:off x="9556177" y="5459825"/>
            <a:ext cx="4204529" cy="590246"/>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5" name="Group 25"/>
          <p:cNvGrpSpPr/>
          <p:nvPr/>
        </p:nvGrpSpPr>
        <p:grpSpPr>
          <a:xfrm>
            <a:off x="9556177" y="6153606"/>
            <a:ext cx="4204529" cy="590246"/>
            <a:chOff x="0" y="0"/>
            <a:chExt cx="2652321" cy="372342"/>
          </a:xfrm>
        </p:grpSpPr>
        <p:sp>
          <p:nvSpPr>
            <p:cNvPr id="26" name="Freeform 2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7" name="Group 27"/>
          <p:cNvGrpSpPr/>
          <p:nvPr/>
        </p:nvGrpSpPr>
        <p:grpSpPr>
          <a:xfrm>
            <a:off x="9556177" y="6875399"/>
            <a:ext cx="4204529" cy="590246"/>
            <a:chOff x="0" y="0"/>
            <a:chExt cx="2652321" cy="372342"/>
          </a:xfrm>
        </p:grpSpPr>
        <p:sp>
          <p:nvSpPr>
            <p:cNvPr id="28" name="Freeform 2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29" name="AutoShape 29"/>
          <p:cNvSpPr/>
          <p:nvPr/>
        </p:nvSpPr>
        <p:spPr>
          <a:xfrm flipV="1">
            <a:off x="8101757" y="4341480"/>
            <a:ext cx="0" cy="430897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0" name="AutoShape 30"/>
          <p:cNvSpPr/>
          <p:nvPr/>
        </p:nvSpPr>
        <p:spPr>
          <a:xfrm flipV="1">
            <a:off x="8345140" y="5685355"/>
            <a:ext cx="0" cy="2965095"/>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1" name="AutoShape 31"/>
          <p:cNvSpPr/>
          <p:nvPr/>
        </p:nvSpPr>
        <p:spPr>
          <a:xfrm flipV="1">
            <a:off x="7135323" y="6449259"/>
            <a:ext cx="0" cy="2156381"/>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2" name="TextBox 32"/>
          <p:cNvSpPr txBox="1"/>
          <p:nvPr/>
        </p:nvSpPr>
        <p:spPr>
          <a:xfrm>
            <a:off x="8502543" y="5555963"/>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solidFill>
                <a:latin typeface="Now Bold"/>
                <a:ea typeface="Now Bold"/>
                <a:cs typeface="Now Bold"/>
                <a:sym typeface="Now Bold"/>
              </a:rPr>
              <a:t>MDR</a:t>
            </a:r>
          </a:p>
        </p:txBody>
      </p:sp>
      <p:sp>
        <p:nvSpPr>
          <p:cNvPr id="33" name="AutoShape 33"/>
          <p:cNvSpPr/>
          <p:nvPr/>
        </p:nvSpPr>
        <p:spPr>
          <a:xfrm flipH="1">
            <a:off x="8053185" y="4341480"/>
            <a:ext cx="514130"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4" name="AutoShape 34"/>
          <p:cNvSpPr/>
          <p:nvPr/>
        </p:nvSpPr>
        <p:spPr>
          <a:xfrm>
            <a:off x="8313839" y="5720244"/>
            <a:ext cx="31180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5" name="AutoShape 35"/>
          <p:cNvSpPr/>
          <p:nvPr/>
        </p:nvSpPr>
        <p:spPr>
          <a:xfrm flipV="1">
            <a:off x="6575417" y="5347208"/>
            <a:ext cx="0" cy="1148756"/>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6" name="AutoShape 36"/>
          <p:cNvSpPr/>
          <p:nvPr/>
        </p:nvSpPr>
        <p:spPr>
          <a:xfrm flipH="1">
            <a:off x="5874777"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7" name="AutoShape 37"/>
          <p:cNvSpPr/>
          <p:nvPr/>
        </p:nvSpPr>
        <p:spPr>
          <a:xfrm flipH="1">
            <a:off x="6399794"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8" name="AutoShape 38"/>
          <p:cNvSpPr/>
          <p:nvPr/>
        </p:nvSpPr>
        <p:spPr>
          <a:xfrm flipH="1">
            <a:off x="13746318" y="5091363"/>
            <a:ext cx="448287" cy="1041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9" name="AutoShape 39"/>
          <p:cNvSpPr/>
          <p:nvPr/>
        </p:nvSpPr>
        <p:spPr>
          <a:xfrm>
            <a:off x="14189733" y="4306715"/>
            <a:ext cx="0" cy="832074"/>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0" name="AutoShape 40"/>
          <p:cNvSpPr/>
          <p:nvPr/>
        </p:nvSpPr>
        <p:spPr>
          <a:xfrm>
            <a:off x="13760556" y="4306740"/>
            <a:ext cx="434858"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1" name="TextBox 41"/>
          <p:cNvSpPr txBox="1"/>
          <p:nvPr/>
        </p:nvSpPr>
        <p:spPr>
          <a:xfrm>
            <a:off x="5650494" y="4491944"/>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CU</a:t>
            </a:r>
          </a:p>
        </p:txBody>
      </p:sp>
      <p:sp>
        <p:nvSpPr>
          <p:cNvPr id="42" name="TextBox 42"/>
          <p:cNvSpPr txBox="1"/>
          <p:nvPr/>
        </p:nvSpPr>
        <p:spPr>
          <a:xfrm>
            <a:off x="8471416" y="6249745"/>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CIR</a:t>
            </a:r>
          </a:p>
        </p:txBody>
      </p:sp>
      <p:grpSp>
        <p:nvGrpSpPr>
          <p:cNvPr id="43" name="Group 43"/>
          <p:cNvGrpSpPr/>
          <p:nvPr/>
        </p:nvGrpSpPr>
        <p:grpSpPr>
          <a:xfrm>
            <a:off x="4340105" y="3215673"/>
            <a:ext cx="4204529" cy="590246"/>
            <a:chOff x="0" y="0"/>
            <a:chExt cx="2652321" cy="372342"/>
          </a:xfrm>
        </p:grpSpPr>
        <p:sp>
          <p:nvSpPr>
            <p:cNvPr id="44" name="Freeform 4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45" name="Group 45"/>
          <p:cNvGrpSpPr/>
          <p:nvPr/>
        </p:nvGrpSpPr>
        <p:grpSpPr>
          <a:xfrm>
            <a:off x="9540959" y="3215673"/>
            <a:ext cx="4204529" cy="590246"/>
            <a:chOff x="0" y="0"/>
            <a:chExt cx="2652321" cy="372342"/>
          </a:xfrm>
        </p:grpSpPr>
        <p:sp>
          <p:nvSpPr>
            <p:cNvPr id="46" name="Freeform 4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47" name="AutoShape 47"/>
          <p:cNvSpPr/>
          <p:nvPr/>
        </p:nvSpPr>
        <p:spPr>
          <a:xfrm flipH="1">
            <a:off x="6949547" y="4349885"/>
            <a:ext cx="110363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8" name="AutoShape 48"/>
          <p:cNvSpPr/>
          <p:nvPr/>
        </p:nvSpPr>
        <p:spPr>
          <a:xfrm flipH="1">
            <a:off x="6858260" y="6495965"/>
            <a:ext cx="1811702" cy="1562"/>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9" name="AutoShape 49"/>
          <p:cNvSpPr/>
          <p:nvPr/>
        </p:nvSpPr>
        <p:spPr>
          <a:xfrm flipH="1">
            <a:off x="13746318" y="6485565"/>
            <a:ext cx="448287" cy="1041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50" name="AutoShape 50"/>
          <p:cNvSpPr/>
          <p:nvPr/>
        </p:nvSpPr>
        <p:spPr>
          <a:xfrm>
            <a:off x="14189733" y="5700917"/>
            <a:ext cx="0" cy="832074"/>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51" name="AutoShape 51"/>
          <p:cNvSpPr/>
          <p:nvPr/>
        </p:nvSpPr>
        <p:spPr>
          <a:xfrm>
            <a:off x="13478248" y="5716848"/>
            <a:ext cx="43485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grpSp>
        <p:nvGrpSpPr>
          <p:cNvPr id="52" name="Group 52"/>
          <p:cNvGrpSpPr/>
          <p:nvPr/>
        </p:nvGrpSpPr>
        <p:grpSpPr>
          <a:xfrm>
            <a:off x="3061856" y="4204491"/>
            <a:ext cx="5295261" cy="2092879"/>
            <a:chOff x="0" y="0"/>
            <a:chExt cx="1366664" cy="540155"/>
          </a:xfrm>
        </p:grpSpPr>
        <p:sp>
          <p:nvSpPr>
            <p:cNvPr id="53" name="Freeform 53"/>
            <p:cNvSpPr/>
            <p:nvPr/>
          </p:nvSpPr>
          <p:spPr>
            <a:xfrm>
              <a:off x="0" y="0"/>
              <a:ext cx="1366664" cy="540155"/>
            </a:xfrm>
            <a:custGeom>
              <a:avLst/>
              <a:gdLst/>
              <a:ahLst/>
              <a:cxnLst/>
              <a:rect l="l" t="t" r="r" b="b"/>
              <a:pathLst>
                <a:path w="1366664" h="540155">
                  <a:moveTo>
                    <a:pt x="74564" y="0"/>
                  </a:moveTo>
                  <a:lnTo>
                    <a:pt x="1292100" y="0"/>
                  </a:lnTo>
                  <a:cubicBezTo>
                    <a:pt x="1311876" y="0"/>
                    <a:pt x="1330842" y="7856"/>
                    <a:pt x="1344825" y="21839"/>
                  </a:cubicBezTo>
                  <a:cubicBezTo>
                    <a:pt x="1358809" y="35823"/>
                    <a:pt x="1366664" y="54789"/>
                    <a:pt x="1366664" y="74564"/>
                  </a:cubicBezTo>
                  <a:lnTo>
                    <a:pt x="1366664" y="465591"/>
                  </a:lnTo>
                  <a:cubicBezTo>
                    <a:pt x="1366664" y="485367"/>
                    <a:pt x="1358809" y="504332"/>
                    <a:pt x="1344825" y="518316"/>
                  </a:cubicBezTo>
                  <a:cubicBezTo>
                    <a:pt x="1330842" y="532300"/>
                    <a:pt x="1311876" y="540155"/>
                    <a:pt x="1292100" y="540155"/>
                  </a:cubicBezTo>
                  <a:lnTo>
                    <a:pt x="74564" y="540155"/>
                  </a:lnTo>
                  <a:cubicBezTo>
                    <a:pt x="54789" y="540155"/>
                    <a:pt x="35823" y="532300"/>
                    <a:pt x="21839" y="518316"/>
                  </a:cubicBezTo>
                  <a:cubicBezTo>
                    <a:pt x="7856" y="504332"/>
                    <a:pt x="0" y="485367"/>
                    <a:pt x="0" y="465591"/>
                  </a:cubicBezTo>
                  <a:lnTo>
                    <a:pt x="0" y="74564"/>
                  </a:lnTo>
                  <a:cubicBezTo>
                    <a:pt x="0" y="54789"/>
                    <a:pt x="7856" y="35823"/>
                    <a:pt x="21839" y="21839"/>
                  </a:cubicBezTo>
                  <a:cubicBezTo>
                    <a:pt x="35823" y="7856"/>
                    <a:pt x="54789" y="0"/>
                    <a:pt x="74564" y="0"/>
                  </a:cubicBezTo>
                  <a:close/>
                </a:path>
              </a:pathLst>
            </a:custGeom>
            <a:solidFill>
              <a:srgbClr val="642EC7"/>
            </a:solidFill>
          </p:spPr>
          <p:txBody>
            <a:bodyPr/>
            <a:lstStyle/>
            <a:p>
              <a:endParaRPr lang="en-PH"/>
            </a:p>
          </p:txBody>
        </p:sp>
        <p:sp>
          <p:nvSpPr>
            <p:cNvPr id="54" name="TextBox 54"/>
            <p:cNvSpPr txBox="1"/>
            <p:nvPr/>
          </p:nvSpPr>
          <p:spPr>
            <a:xfrm>
              <a:off x="0" y="-28575"/>
              <a:ext cx="1366664" cy="568730"/>
            </a:xfrm>
            <a:prstGeom prst="rect">
              <a:avLst/>
            </a:prstGeom>
          </p:spPr>
          <p:txBody>
            <a:bodyPr lIns="45629" tIns="45629" rIns="45629" bIns="45629" rtlCol="0" anchor="ctr"/>
            <a:lstStyle/>
            <a:p>
              <a:pPr algn="ctr">
                <a:lnSpc>
                  <a:spcPts val="2595"/>
                </a:lnSpc>
              </a:pPr>
              <a:endParaRPr/>
            </a:p>
          </p:txBody>
        </p:sp>
      </p:grpSp>
      <p:grpSp>
        <p:nvGrpSpPr>
          <p:cNvPr id="55" name="Group 55"/>
          <p:cNvGrpSpPr/>
          <p:nvPr/>
        </p:nvGrpSpPr>
        <p:grpSpPr>
          <a:xfrm>
            <a:off x="3256674" y="4366161"/>
            <a:ext cx="1281637" cy="1702430"/>
            <a:chOff x="0" y="0"/>
            <a:chExt cx="330780" cy="439384"/>
          </a:xfrm>
        </p:grpSpPr>
        <p:sp>
          <p:nvSpPr>
            <p:cNvPr id="56" name="Freeform 56"/>
            <p:cNvSpPr/>
            <p:nvPr/>
          </p:nvSpPr>
          <p:spPr>
            <a:xfrm>
              <a:off x="0" y="0"/>
              <a:ext cx="330780" cy="439384"/>
            </a:xfrm>
            <a:custGeom>
              <a:avLst/>
              <a:gdLst/>
              <a:ahLst/>
              <a:cxnLst/>
              <a:rect l="l" t="t" r="r" b="b"/>
              <a:pathLst>
                <a:path w="330780" h="439384">
                  <a:moveTo>
                    <a:pt x="165390" y="0"/>
                  </a:moveTo>
                  <a:lnTo>
                    <a:pt x="165390" y="0"/>
                  </a:lnTo>
                  <a:cubicBezTo>
                    <a:pt x="256733" y="0"/>
                    <a:pt x="330780" y="74048"/>
                    <a:pt x="330780" y="165390"/>
                  </a:cubicBezTo>
                  <a:lnTo>
                    <a:pt x="330780" y="273993"/>
                  </a:lnTo>
                  <a:cubicBezTo>
                    <a:pt x="330780" y="365336"/>
                    <a:pt x="256733" y="439384"/>
                    <a:pt x="165390" y="439384"/>
                  </a:cubicBezTo>
                  <a:lnTo>
                    <a:pt x="165390" y="439384"/>
                  </a:lnTo>
                  <a:cubicBezTo>
                    <a:pt x="74048" y="439384"/>
                    <a:pt x="0" y="365336"/>
                    <a:pt x="0" y="273993"/>
                  </a:cubicBezTo>
                  <a:lnTo>
                    <a:pt x="0" y="165390"/>
                  </a:lnTo>
                  <a:cubicBezTo>
                    <a:pt x="0" y="74048"/>
                    <a:pt x="74048" y="0"/>
                    <a:pt x="165390" y="0"/>
                  </a:cubicBezTo>
                  <a:close/>
                </a:path>
              </a:pathLst>
            </a:custGeom>
            <a:solidFill>
              <a:srgbClr val="F4F3F3"/>
            </a:solidFill>
          </p:spPr>
          <p:txBody>
            <a:bodyPr/>
            <a:lstStyle/>
            <a:p>
              <a:endParaRPr lang="en-PH"/>
            </a:p>
          </p:txBody>
        </p:sp>
        <p:sp>
          <p:nvSpPr>
            <p:cNvPr id="57" name="TextBox 57"/>
            <p:cNvSpPr txBox="1"/>
            <p:nvPr/>
          </p:nvSpPr>
          <p:spPr>
            <a:xfrm>
              <a:off x="0" y="-28575"/>
              <a:ext cx="330780" cy="467959"/>
            </a:xfrm>
            <a:prstGeom prst="rect">
              <a:avLst/>
            </a:prstGeom>
          </p:spPr>
          <p:txBody>
            <a:bodyPr lIns="45629" tIns="45629" rIns="45629" bIns="45629" rtlCol="0" anchor="ctr"/>
            <a:lstStyle/>
            <a:p>
              <a:pPr algn="ctr">
                <a:lnSpc>
                  <a:spcPts val="2595"/>
                </a:lnSpc>
              </a:pPr>
              <a:endParaRPr/>
            </a:p>
          </p:txBody>
        </p:sp>
      </p:grpSp>
      <p:sp>
        <p:nvSpPr>
          <p:cNvPr id="58" name="Freeform 58"/>
          <p:cNvSpPr/>
          <p:nvPr/>
        </p:nvSpPr>
        <p:spPr>
          <a:xfrm>
            <a:off x="3753254" y="4771524"/>
            <a:ext cx="262123" cy="370610"/>
          </a:xfrm>
          <a:custGeom>
            <a:avLst/>
            <a:gdLst/>
            <a:ahLst/>
            <a:cxnLst/>
            <a:rect l="l" t="t" r="r" b="b"/>
            <a:pathLst>
              <a:path w="262123" h="370610">
                <a:moveTo>
                  <a:pt x="0" y="0"/>
                </a:moveTo>
                <a:lnTo>
                  <a:pt x="262123" y="0"/>
                </a:lnTo>
                <a:lnTo>
                  <a:pt x="262123" y="370610"/>
                </a:lnTo>
                <a:lnTo>
                  <a:pt x="0" y="370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59" name="Freeform 59"/>
          <p:cNvSpPr/>
          <p:nvPr/>
        </p:nvSpPr>
        <p:spPr>
          <a:xfrm>
            <a:off x="13713379" y="6949929"/>
            <a:ext cx="4651970" cy="3285454"/>
          </a:xfrm>
          <a:custGeom>
            <a:avLst/>
            <a:gdLst/>
            <a:ahLst/>
            <a:cxnLst/>
            <a:rect l="l" t="t" r="r" b="b"/>
            <a:pathLst>
              <a:path w="4651970" h="3285454">
                <a:moveTo>
                  <a:pt x="0" y="0"/>
                </a:moveTo>
                <a:lnTo>
                  <a:pt x="4651970" y="0"/>
                </a:lnTo>
                <a:lnTo>
                  <a:pt x="4651970" y="3285454"/>
                </a:lnTo>
                <a:lnTo>
                  <a:pt x="0" y="32854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60" name="Group 60"/>
          <p:cNvGrpSpPr/>
          <p:nvPr/>
        </p:nvGrpSpPr>
        <p:grpSpPr>
          <a:xfrm>
            <a:off x="15287297" y="8012480"/>
            <a:ext cx="998624" cy="244554"/>
            <a:chOff x="0" y="0"/>
            <a:chExt cx="1520437" cy="372342"/>
          </a:xfrm>
        </p:grpSpPr>
        <p:sp>
          <p:nvSpPr>
            <p:cNvPr id="61" name="Freeform 6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7647"/>
              </a:srgbClr>
            </a:solidFill>
          </p:spPr>
          <p:txBody>
            <a:bodyPr/>
            <a:lstStyle/>
            <a:p>
              <a:endParaRPr lang="en-PH"/>
            </a:p>
          </p:txBody>
        </p:sp>
      </p:grpSp>
      <p:grpSp>
        <p:nvGrpSpPr>
          <p:cNvPr id="62" name="Group 62"/>
          <p:cNvGrpSpPr/>
          <p:nvPr/>
        </p:nvGrpSpPr>
        <p:grpSpPr>
          <a:xfrm>
            <a:off x="15287297" y="8257034"/>
            <a:ext cx="998624" cy="244554"/>
            <a:chOff x="0" y="0"/>
            <a:chExt cx="1520437" cy="372342"/>
          </a:xfrm>
        </p:grpSpPr>
        <p:sp>
          <p:nvSpPr>
            <p:cNvPr id="63" name="Freeform 6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7647"/>
              </a:srgbClr>
            </a:solidFill>
          </p:spPr>
          <p:txBody>
            <a:bodyPr/>
            <a:lstStyle/>
            <a:p>
              <a:endParaRPr lang="en-PH"/>
            </a:p>
          </p:txBody>
        </p:sp>
      </p:grpSp>
      <p:grpSp>
        <p:nvGrpSpPr>
          <p:cNvPr id="64" name="Group 64"/>
          <p:cNvGrpSpPr/>
          <p:nvPr/>
        </p:nvGrpSpPr>
        <p:grpSpPr>
          <a:xfrm>
            <a:off x="15287297" y="8498401"/>
            <a:ext cx="998624" cy="244554"/>
            <a:chOff x="0" y="0"/>
            <a:chExt cx="1520437" cy="372342"/>
          </a:xfrm>
        </p:grpSpPr>
        <p:sp>
          <p:nvSpPr>
            <p:cNvPr id="65" name="Freeform 6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7647"/>
              </a:srgbClr>
            </a:solidFill>
          </p:spPr>
          <p:txBody>
            <a:bodyPr/>
            <a:lstStyle/>
            <a:p>
              <a:endParaRPr lang="en-PH"/>
            </a:p>
          </p:txBody>
        </p:sp>
      </p:grpSp>
      <p:grpSp>
        <p:nvGrpSpPr>
          <p:cNvPr id="66" name="Group 66"/>
          <p:cNvGrpSpPr/>
          <p:nvPr/>
        </p:nvGrpSpPr>
        <p:grpSpPr>
          <a:xfrm>
            <a:off x="15287297" y="8946144"/>
            <a:ext cx="998624" cy="244554"/>
            <a:chOff x="0" y="0"/>
            <a:chExt cx="1520437" cy="372342"/>
          </a:xfrm>
        </p:grpSpPr>
        <p:sp>
          <p:nvSpPr>
            <p:cNvPr id="67" name="Freeform 6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7647"/>
              </a:srgbClr>
            </a:solidFill>
          </p:spPr>
          <p:txBody>
            <a:bodyPr/>
            <a:lstStyle/>
            <a:p>
              <a:endParaRPr lang="en-PH"/>
            </a:p>
          </p:txBody>
        </p:sp>
      </p:grpSp>
      <p:sp>
        <p:nvSpPr>
          <p:cNvPr id="68" name="TextBox 68"/>
          <p:cNvSpPr txBox="1"/>
          <p:nvPr/>
        </p:nvSpPr>
        <p:spPr>
          <a:xfrm>
            <a:off x="15520486" y="8723906"/>
            <a:ext cx="552165" cy="175588"/>
          </a:xfrm>
          <a:prstGeom prst="rect">
            <a:avLst/>
          </a:prstGeom>
        </p:spPr>
        <p:txBody>
          <a:bodyPr lIns="0" tIns="0" rIns="0" bIns="0" rtlCol="0" anchor="t">
            <a:spAutoFit/>
          </a:bodyPr>
          <a:lstStyle/>
          <a:p>
            <a:pPr algn="l">
              <a:lnSpc>
                <a:spcPts val="1460"/>
              </a:lnSpc>
            </a:pPr>
            <a:r>
              <a:rPr lang="en-US" sz="1042" b="1">
                <a:solidFill>
                  <a:srgbClr val="000000">
                    <a:alpha val="97647"/>
                  </a:srgbClr>
                </a:solidFill>
                <a:latin typeface="Now Bold"/>
                <a:ea typeface="Now Bold"/>
                <a:cs typeface="Now Bold"/>
                <a:sym typeface="Now Bold"/>
              </a:rPr>
              <a:t>Add 11</a:t>
            </a:r>
          </a:p>
        </p:txBody>
      </p:sp>
      <p:grpSp>
        <p:nvGrpSpPr>
          <p:cNvPr id="69" name="Group 69"/>
          <p:cNvGrpSpPr/>
          <p:nvPr/>
        </p:nvGrpSpPr>
        <p:grpSpPr>
          <a:xfrm>
            <a:off x="15287297" y="8701589"/>
            <a:ext cx="998624" cy="244554"/>
            <a:chOff x="0" y="0"/>
            <a:chExt cx="1520437" cy="372342"/>
          </a:xfrm>
        </p:grpSpPr>
        <p:sp>
          <p:nvSpPr>
            <p:cNvPr id="70" name="Freeform 7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7647"/>
              </a:srgbClr>
            </a:solidFill>
          </p:spPr>
          <p:txBody>
            <a:bodyPr/>
            <a:lstStyle/>
            <a:p>
              <a:endParaRPr lang="en-PH"/>
            </a:p>
          </p:txBody>
        </p:sp>
      </p:grpSp>
      <p:sp>
        <p:nvSpPr>
          <p:cNvPr id="71" name="TextBox 71"/>
          <p:cNvSpPr txBox="1"/>
          <p:nvPr/>
        </p:nvSpPr>
        <p:spPr>
          <a:xfrm>
            <a:off x="99627" y="119771"/>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5.2 CPU Architecture</a:t>
            </a:r>
          </a:p>
        </p:txBody>
      </p:sp>
      <p:sp>
        <p:nvSpPr>
          <p:cNvPr id="72" name="TextBox 72"/>
          <p:cNvSpPr txBox="1"/>
          <p:nvPr/>
        </p:nvSpPr>
        <p:spPr>
          <a:xfrm>
            <a:off x="6796695" y="1848426"/>
            <a:ext cx="4947137" cy="448933"/>
          </a:xfrm>
          <a:prstGeom prst="rect">
            <a:avLst/>
          </a:prstGeom>
        </p:spPr>
        <p:txBody>
          <a:bodyPr lIns="0" tIns="0" rIns="0" bIns="0" rtlCol="0" anchor="t">
            <a:spAutoFit/>
          </a:bodyPr>
          <a:lstStyle/>
          <a:p>
            <a:pPr algn="ctr">
              <a:lnSpc>
                <a:spcPts val="3558"/>
              </a:lnSpc>
            </a:pPr>
            <a:r>
              <a:rPr lang="en-US" sz="2541" b="1">
                <a:solidFill>
                  <a:srgbClr val="000000"/>
                </a:solidFill>
                <a:latin typeface="Now Bold"/>
                <a:ea typeface="Now Bold"/>
                <a:cs typeface="Now Bold"/>
                <a:sym typeface="Now Bold"/>
              </a:rPr>
              <a:t>Active components</a:t>
            </a:r>
          </a:p>
        </p:txBody>
      </p:sp>
      <p:sp>
        <p:nvSpPr>
          <p:cNvPr id="73" name="TextBox 73"/>
          <p:cNvSpPr txBox="1"/>
          <p:nvPr/>
        </p:nvSpPr>
        <p:spPr>
          <a:xfrm>
            <a:off x="15369751" y="1320133"/>
            <a:ext cx="1442309"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CONTROL BUS</a:t>
            </a:r>
          </a:p>
        </p:txBody>
      </p:sp>
      <p:sp>
        <p:nvSpPr>
          <p:cNvPr id="74" name="TextBox 74"/>
          <p:cNvSpPr txBox="1"/>
          <p:nvPr/>
        </p:nvSpPr>
        <p:spPr>
          <a:xfrm>
            <a:off x="15440190" y="1809353"/>
            <a:ext cx="127966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75" name="TextBox 75"/>
          <p:cNvSpPr txBox="1"/>
          <p:nvPr/>
        </p:nvSpPr>
        <p:spPr>
          <a:xfrm>
            <a:off x="15440190" y="2257851"/>
            <a:ext cx="119834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sp>
        <p:nvSpPr>
          <p:cNvPr id="76" name="TextBox 76"/>
          <p:cNvSpPr txBox="1"/>
          <p:nvPr/>
        </p:nvSpPr>
        <p:spPr>
          <a:xfrm>
            <a:off x="8583442" y="3327006"/>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SR</a:t>
            </a:r>
          </a:p>
        </p:txBody>
      </p:sp>
      <p:sp>
        <p:nvSpPr>
          <p:cNvPr id="77" name="TextBox 77"/>
          <p:cNvSpPr txBox="1"/>
          <p:nvPr/>
        </p:nvSpPr>
        <p:spPr>
          <a:xfrm>
            <a:off x="5017597" y="6828273"/>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ALU</a:t>
            </a:r>
          </a:p>
        </p:txBody>
      </p:sp>
      <p:sp>
        <p:nvSpPr>
          <p:cNvPr id="78" name="TextBox 78"/>
          <p:cNvSpPr txBox="1"/>
          <p:nvPr/>
        </p:nvSpPr>
        <p:spPr>
          <a:xfrm>
            <a:off x="8471416" y="4867032"/>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PC</a:t>
            </a:r>
          </a:p>
        </p:txBody>
      </p:sp>
      <p:sp>
        <p:nvSpPr>
          <p:cNvPr id="79" name="TextBox 79"/>
          <p:cNvSpPr txBox="1"/>
          <p:nvPr/>
        </p:nvSpPr>
        <p:spPr>
          <a:xfrm>
            <a:off x="8471416" y="6930327"/>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ACC</a:t>
            </a:r>
          </a:p>
        </p:txBody>
      </p:sp>
      <p:sp>
        <p:nvSpPr>
          <p:cNvPr id="80" name="TextBox 80"/>
          <p:cNvSpPr txBox="1"/>
          <p:nvPr/>
        </p:nvSpPr>
        <p:spPr>
          <a:xfrm>
            <a:off x="8567316" y="4156866"/>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9804"/>
                  </a:srgbClr>
                </a:solidFill>
                <a:latin typeface="Now Bold"/>
                <a:ea typeface="Now Bold"/>
                <a:cs typeface="Now Bold"/>
                <a:sym typeface="Now Bold"/>
              </a:rPr>
              <a:t>MAR</a:t>
            </a:r>
          </a:p>
        </p:txBody>
      </p:sp>
      <p:sp>
        <p:nvSpPr>
          <p:cNvPr id="81" name="TextBox 81"/>
          <p:cNvSpPr txBox="1"/>
          <p:nvPr/>
        </p:nvSpPr>
        <p:spPr>
          <a:xfrm>
            <a:off x="3404650" y="3310065"/>
            <a:ext cx="935455" cy="353837"/>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IX</a:t>
            </a:r>
          </a:p>
        </p:txBody>
      </p:sp>
      <p:sp>
        <p:nvSpPr>
          <p:cNvPr id="82" name="TextBox 82"/>
          <p:cNvSpPr txBox="1"/>
          <p:nvPr/>
        </p:nvSpPr>
        <p:spPr>
          <a:xfrm>
            <a:off x="4697481" y="4549355"/>
            <a:ext cx="3213776" cy="1277558"/>
          </a:xfrm>
          <a:prstGeom prst="rect">
            <a:avLst/>
          </a:prstGeom>
        </p:spPr>
        <p:txBody>
          <a:bodyPr lIns="0" tIns="0" rIns="0" bIns="0" rtlCol="0" anchor="t">
            <a:spAutoFit/>
          </a:bodyPr>
          <a:lstStyle/>
          <a:p>
            <a:pPr algn="l">
              <a:lnSpc>
                <a:spcPts val="2514"/>
              </a:lnSpc>
            </a:pPr>
            <a:r>
              <a:rPr lang="en-US" sz="1796" b="1">
                <a:solidFill>
                  <a:srgbClr val="FFFFFF"/>
                </a:solidFill>
                <a:latin typeface="Now Bold"/>
                <a:ea typeface="Now Bold"/>
                <a:cs typeface="Now Bold"/>
                <a:sym typeface="Now Bold"/>
              </a:rPr>
              <a:t>It stores the data fetched from or sent to memory, serving as a buffer between memory and the CPU.</a:t>
            </a:r>
          </a:p>
        </p:txBody>
      </p:sp>
      <p:sp>
        <p:nvSpPr>
          <p:cNvPr id="83" name="TextBox 83"/>
          <p:cNvSpPr txBox="1"/>
          <p:nvPr/>
        </p:nvSpPr>
        <p:spPr>
          <a:xfrm>
            <a:off x="4989547" y="3352423"/>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sp>
        <p:nvSpPr>
          <p:cNvPr id="84" name="TextBox 84"/>
          <p:cNvSpPr txBox="1"/>
          <p:nvPr/>
        </p:nvSpPr>
        <p:spPr>
          <a:xfrm>
            <a:off x="10258516" y="3353318"/>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85" name="TextBox 85"/>
          <p:cNvSpPr txBox="1"/>
          <p:nvPr/>
        </p:nvSpPr>
        <p:spPr>
          <a:xfrm>
            <a:off x="10258516" y="4166391"/>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9804"/>
                  </a:srgbClr>
                </a:solidFill>
                <a:latin typeface="Now Bold"/>
                <a:ea typeface="Now Bold"/>
                <a:cs typeface="Now Bold"/>
                <a:sym typeface="Now Bold"/>
              </a:rPr>
              <a:t>16/32/64 bit capacity</a:t>
            </a:r>
          </a:p>
        </p:txBody>
      </p:sp>
      <p:sp>
        <p:nvSpPr>
          <p:cNvPr id="86" name="TextBox 86"/>
          <p:cNvSpPr txBox="1"/>
          <p:nvPr/>
        </p:nvSpPr>
        <p:spPr>
          <a:xfrm>
            <a:off x="10258516" y="4896448"/>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87" name="TextBox 87"/>
          <p:cNvSpPr txBox="1"/>
          <p:nvPr/>
        </p:nvSpPr>
        <p:spPr>
          <a:xfrm>
            <a:off x="10258516" y="5583926"/>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a:solidFill>
                  <a:srgbClr val="000000"/>
                </a:solidFill>
                <a:latin typeface="Now Bold"/>
                <a:ea typeface="Now Bold"/>
                <a:cs typeface="Now Bold"/>
                <a:sym typeface="Now Bold"/>
              </a:rPr>
              <a:t>Load 10</a:t>
            </a:r>
          </a:p>
        </p:txBody>
      </p:sp>
      <p:sp>
        <p:nvSpPr>
          <p:cNvPr id="88" name="TextBox 88"/>
          <p:cNvSpPr txBox="1"/>
          <p:nvPr/>
        </p:nvSpPr>
        <p:spPr>
          <a:xfrm>
            <a:off x="10258516" y="6252771"/>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89" name="TextBox 89"/>
          <p:cNvSpPr txBox="1"/>
          <p:nvPr/>
        </p:nvSpPr>
        <p:spPr>
          <a:xfrm>
            <a:off x="10258516" y="7001028"/>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sp>
        <p:nvSpPr>
          <p:cNvPr id="90" name="TextBox 90"/>
          <p:cNvSpPr txBox="1"/>
          <p:nvPr/>
        </p:nvSpPr>
        <p:spPr>
          <a:xfrm>
            <a:off x="3367247" y="4481472"/>
            <a:ext cx="1034136" cy="1491292"/>
          </a:xfrm>
          <a:prstGeom prst="rect">
            <a:avLst/>
          </a:prstGeom>
        </p:spPr>
        <p:txBody>
          <a:bodyPr lIns="0" tIns="0" rIns="0" bIns="0" rtlCol="0" anchor="t">
            <a:spAutoFit/>
          </a:bodyPr>
          <a:lstStyle/>
          <a:p>
            <a:pPr algn="ctr">
              <a:lnSpc>
                <a:spcPts val="2321"/>
              </a:lnSpc>
            </a:pPr>
            <a:r>
              <a:rPr lang="en-US" sz="1658" b="1">
                <a:solidFill>
                  <a:srgbClr val="000000"/>
                </a:solidFill>
                <a:latin typeface="Now Bold"/>
                <a:ea typeface="Now Bold"/>
                <a:cs typeface="Now Bold"/>
                <a:sym typeface="Now Bold"/>
              </a:rPr>
              <a:t>Function</a:t>
            </a:r>
          </a:p>
          <a:p>
            <a:pPr algn="ctr">
              <a:lnSpc>
                <a:spcPts val="2321"/>
              </a:lnSpc>
            </a:pPr>
            <a:endParaRPr lang="en-US" sz="1658" b="1">
              <a:solidFill>
                <a:srgbClr val="000000"/>
              </a:solidFill>
              <a:latin typeface="Now Bold"/>
              <a:ea typeface="Now Bold"/>
              <a:cs typeface="Now Bold"/>
              <a:sym typeface="Now Bold"/>
            </a:endParaRPr>
          </a:p>
          <a:p>
            <a:pPr algn="ctr">
              <a:lnSpc>
                <a:spcPts val="2321"/>
              </a:lnSpc>
            </a:pPr>
            <a:r>
              <a:rPr lang="en-US" sz="1658" b="1">
                <a:solidFill>
                  <a:srgbClr val="000000"/>
                </a:solidFill>
                <a:latin typeface="Now Bold"/>
                <a:ea typeface="Now Bold"/>
                <a:cs typeface="Now Bold"/>
                <a:sym typeface="Now Bold"/>
              </a:rPr>
              <a:t>Memory Data Register</a:t>
            </a:r>
          </a:p>
        </p:txBody>
      </p:sp>
      <p:sp>
        <p:nvSpPr>
          <p:cNvPr id="91" name="TextBox 91"/>
          <p:cNvSpPr txBox="1"/>
          <p:nvPr/>
        </p:nvSpPr>
        <p:spPr>
          <a:xfrm>
            <a:off x="16359466" y="8045627"/>
            <a:ext cx="211093" cy="175588"/>
          </a:xfrm>
          <a:prstGeom prst="rect">
            <a:avLst/>
          </a:prstGeom>
        </p:spPr>
        <p:txBody>
          <a:bodyPr lIns="0" tIns="0" rIns="0" bIns="0" rtlCol="0" anchor="t">
            <a:spAutoFit/>
          </a:bodyPr>
          <a:lstStyle/>
          <a:p>
            <a:pPr algn="l">
              <a:lnSpc>
                <a:spcPts val="1460"/>
              </a:lnSpc>
            </a:pPr>
            <a:r>
              <a:rPr lang="en-US" sz="1042" b="1">
                <a:solidFill>
                  <a:srgbClr val="642EC7">
                    <a:alpha val="31765"/>
                  </a:srgbClr>
                </a:solidFill>
                <a:latin typeface="Now Bold"/>
                <a:ea typeface="Now Bold"/>
                <a:cs typeface="Now Bold"/>
                <a:sym typeface="Now Bold"/>
              </a:rPr>
              <a:t>99</a:t>
            </a:r>
          </a:p>
        </p:txBody>
      </p:sp>
      <p:sp>
        <p:nvSpPr>
          <p:cNvPr id="92" name="TextBox 92"/>
          <p:cNvSpPr txBox="1"/>
          <p:nvPr/>
        </p:nvSpPr>
        <p:spPr>
          <a:xfrm>
            <a:off x="16321342" y="8279860"/>
            <a:ext cx="249218" cy="175588"/>
          </a:xfrm>
          <a:prstGeom prst="rect">
            <a:avLst/>
          </a:prstGeom>
        </p:spPr>
        <p:txBody>
          <a:bodyPr lIns="0" tIns="0" rIns="0" bIns="0" rtlCol="0" anchor="t">
            <a:spAutoFit/>
          </a:bodyPr>
          <a:lstStyle/>
          <a:p>
            <a:pPr algn="l">
              <a:lnSpc>
                <a:spcPts val="1460"/>
              </a:lnSpc>
            </a:pPr>
            <a:r>
              <a:rPr lang="en-US" sz="1042" b="1">
                <a:solidFill>
                  <a:srgbClr val="642EC7">
                    <a:alpha val="31765"/>
                  </a:srgbClr>
                </a:solidFill>
                <a:latin typeface="Now Bold"/>
                <a:ea typeface="Now Bold"/>
                <a:cs typeface="Now Bold"/>
                <a:sym typeface="Now Bold"/>
              </a:rPr>
              <a:t>100</a:t>
            </a:r>
          </a:p>
        </p:txBody>
      </p:sp>
      <p:sp>
        <p:nvSpPr>
          <p:cNvPr id="93" name="TextBox 93"/>
          <p:cNvSpPr txBox="1"/>
          <p:nvPr/>
        </p:nvSpPr>
        <p:spPr>
          <a:xfrm>
            <a:off x="16328777" y="8495337"/>
            <a:ext cx="234347" cy="175588"/>
          </a:xfrm>
          <a:prstGeom prst="rect">
            <a:avLst/>
          </a:prstGeom>
        </p:spPr>
        <p:txBody>
          <a:bodyPr lIns="0" tIns="0" rIns="0" bIns="0" rtlCol="0" anchor="t">
            <a:spAutoFit/>
          </a:bodyPr>
          <a:lstStyle/>
          <a:p>
            <a:pPr algn="l">
              <a:lnSpc>
                <a:spcPts val="1460"/>
              </a:lnSpc>
            </a:pPr>
            <a:r>
              <a:rPr lang="en-US" sz="1042" b="1">
                <a:solidFill>
                  <a:srgbClr val="642EC7">
                    <a:alpha val="31765"/>
                  </a:srgbClr>
                </a:solidFill>
                <a:latin typeface="Now Bold"/>
                <a:ea typeface="Now Bold"/>
                <a:cs typeface="Now Bold"/>
                <a:sym typeface="Now Bold"/>
              </a:rPr>
              <a:t>101</a:t>
            </a:r>
          </a:p>
        </p:txBody>
      </p:sp>
      <p:sp>
        <p:nvSpPr>
          <p:cNvPr id="94" name="TextBox 94"/>
          <p:cNvSpPr txBox="1"/>
          <p:nvPr/>
        </p:nvSpPr>
        <p:spPr>
          <a:xfrm>
            <a:off x="16336212" y="8723906"/>
            <a:ext cx="234347" cy="175588"/>
          </a:xfrm>
          <a:prstGeom prst="rect">
            <a:avLst/>
          </a:prstGeom>
        </p:spPr>
        <p:txBody>
          <a:bodyPr lIns="0" tIns="0" rIns="0" bIns="0" rtlCol="0" anchor="t">
            <a:spAutoFit/>
          </a:bodyPr>
          <a:lstStyle/>
          <a:p>
            <a:pPr algn="l">
              <a:lnSpc>
                <a:spcPts val="1460"/>
              </a:lnSpc>
            </a:pPr>
            <a:r>
              <a:rPr lang="en-US" sz="1042" b="1">
                <a:solidFill>
                  <a:srgbClr val="642EC7">
                    <a:alpha val="31765"/>
                  </a:srgbClr>
                </a:solidFill>
                <a:latin typeface="Now Bold"/>
                <a:ea typeface="Now Bold"/>
                <a:cs typeface="Now Bold"/>
                <a:sym typeface="Now Bold"/>
              </a:rPr>
              <a:t>102</a:t>
            </a:r>
          </a:p>
        </p:txBody>
      </p:sp>
      <p:sp>
        <p:nvSpPr>
          <p:cNvPr id="95" name="TextBox 95"/>
          <p:cNvSpPr txBox="1"/>
          <p:nvPr/>
        </p:nvSpPr>
        <p:spPr>
          <a:xfrm>
            <a:off x="16336212" y="8968998"/>
            <a:ext cx="234347" cy="175588"/>
          </a:xfrm>
          <a:prstGeom prst="rect">
            <a:avLst/>
          </a:prstGeom>
        </p:spPr>
        <p:txBody>
          <a:bodyPr lIns="0" tIns="0" rIns="0" bIns="0" rtlCol="0" anchor="t">
            <a:spAutoFit/>
          </a:bodyPr>
          <a:lstStyle/>
          <a:p>
            <a:pPr algn="l">
              <a:lnSpc>
                <a:spcPts val="1460"/>
              </a:lnSpc>
            </a:pPr>
            <a:r>
              <a:rPr lang="en-US" sz="1042" b="1">
                <a:solidFill>
                  <a:srgbClr val="642EC7">
                    <a:alpha val="31765"/>
                  </a:srgbClr>
                </a:solidFill>
                <a:latin typeface="Now Bold"/>
                <a:ea typeface="Now Bold"/>
                <a:cs typeface="Now Bold"/>
                <a:sym typeface="Now Bold"/>
              </a:rPr>
              <a:t>103</a:t>
            </a:r>
          </a:p>
        </p:txBody>
      </p:sp>
      <p:sp>
        <p:nvSpPr>
          <p:cNvPr id="96" name="TextBox 96"/>
          <p:cNvSpPr txBox="1"/>
          <p:nvPr/>
        </p:nvSpPr>
        <p:spPr>
          <a:xfrm>
            <a:off x="15695737" y="8037438"/>
            <a:ext cx="87660" cy="175588"/>
          </a:xfrm>
          <a:prstGeom prst="rect">
            <a:avLst/>
          </a:prstGeom>
        </p:spPr>
        <p:txBody>
          <a:bodyPr lIns="0" tIns="0" rIns="0" bIns="0" rtlCol="0" anchor="t">
            <a:spAutoFit/>
          </a:bodyPr>
          <a:lstStyle/>
          <a:p>
            <a:pPr algn="l">
              <a:lnSpc>
                <a:spcPts val="1460"/>
              </a:lnSpc>
            </a:pPr>
            <a:r>
              <a:rPr lang="en-US" sz="1042" b="1">
                <a:solidFill>
                  <a:srgbClr val="000000">
                    <a:alpha val="97647"/>
                  </a:srgbClr>
                </a:solidFill>
                <a:latin typeface="Now Bold"/>
                <a:ea typeface="Now Bold"/>
                <a:cs typeface="Now Bold"/>
                <a:sym typeface="Now Bold"/>
              </a:rPr>
              <a:t>0</a:t>
            </a:r>
          </a:p>
        </p:txBody>
      </p:sp>
      <p:sp>
        <p:nvSpPr>
          <p:cNvPr id="97" name="TextBox 97"/>
          <p:cNvSpPr txBox="1"/>
          <p:nvPr/>
        </p:nvSpPr>
        <p:spPr>
          <a:xfrm>
            <a:off x="15698949" y="8292607"/>
            <a:ext cx="87660" cy="175588"/>
          </a:xfrm>
          <a:prstGeom prst="rect">
            <a:avLst/>
          </a:prstGeom>
        </p:spPr>
        <p:txBody>
          <a:bodyPr lIns="0" tIns="0" rIns="0" bIns="0" rtlCol="0" anchor="t">
            <a:spAutoFit/>
          </a:bodyPr>
          <a:lstStyle/>
          <a:p>
            <a:pPr algn="l">
              <a:lnSpc>
                <a:spcPts val="1460"/>
              </a:lnSpc>
            </a:pPr>
            <a:r>
              <a:rPr lang="en-US" sz="1042" b="1">
                <a:solidFill>
                  <a:srgbClr val="000000">
                    <a:alpha val="97647"/>
                  </a:srgbClr>
                </a:solidFill>
                <a:latin typeface="Now Bold"/>
                <a:ea typeface="Now Bold"/>
                <a:cs typeface="Now Bold"/>
                <a:sym typeface="Now Bold"/>
              </a:rPr>
              <a:t>0</a:t>
            </a:r>
          </a:p>
        </p:txBody>
      </p:sp>
      <p:sp>
        <p:nvSpPr>
          <p:cNvPr id="98" name="TextBox 98"/>
          <p:cNvSpPr txBox="1"/>
          <p:nvPr/>
        </p:nvSpPr>
        <p:spPr>
          <a:xfrm>
            <a:off x="15510527" y="8523359"/>
            <a:ext cx="552165" cy="175588"/>
          </a:xfrm>
          <a:prstGeom prst="rect">
            <a:avLst/>
          </a:prstGeom>
        </p:spPr>
        <p:txBody>
          <a:bodyPr lIns="0" tIns="0" rIns="0" bIns="0" rtlCol="0" anchor="t">
            <a:spAutoFit/>
          </a:bodyPr>
          <a:lstStyle/>
          <a:p>
            <a:pPr algn="l">
              <a:lnSpc>
                <a:spcPts val="1460"/>
              </a:lnSpc>
            </a:pPr>
            <a:r>
              <a:rPr lang="en-US" sz="1042" b="1">
                <a:solidFill>
                  <a:srgbClr val="000000">
                    <a:alpha val="97647"/>
                  </a:srgbClr>
                </a:solidFill>
                <a:latin typeface="Now Bold"/>
                <a:ea typeface="Now Bold"/>
                <a:cs typeface="Now Bold"/>
                <a:sym typeface="Now Bold"/>
              </a:rPr>
              <a:t>Load 10</a:t>
            </a:r>
          </a:p>
        </p:txBody>
      </p:sp>
      <p:sp>
        <p:nvSpPr>
          <p:cNvPr id="99" name="TextBox 99"/>
          <p:cNvSpPr txBox="1"/>
          <p:nvPr/>
        </p:nvSpPr>
        <p:spPr>
          <a:xfrm>
            <a:off x="15507314" y="8971102"/>
            <a:ext cx="552165" cy="175588"/>
          </a:xfrm>
          <a:prstGeom prst="rect">
            <a:avLst/>
          </a:prstGeom>
        </p:spPr>
        <p:txBody>
          <a:bodyPr lIns="0" tIns="0" rIns="0" bIns="0" rtlCol="0" anchor="t">
            <a:spAutoFit/>
          </a:bodyPr>
          <a:lstStyle/>
          <a:p>
            <a:pPr algn="l">
              <a:lnSpc>
                <a:spcPts val="1460"/>
              </a:lnSpc>
            </a:pPr>
            <a:r>
              <a:rPr lang="en-US" sz="1042" b="1">
                <a:solidFill>
                  <a:srgbClr val="000000">
                    <a:alpha val="97647"/>
                  </a:srgbClr>
                </a:solidFill>
                <a:latin typeface="Now Bold"/>
                <a:ea typeface="Now Bold"/>
                <a:cs typeface="Now Bold"/>
                <a:sym typeface="Now Bold"/>
              </a:rPr>
              <a:t>Store 12</a:t>
            </a:r>
          </a:p>
        </p:txBody>
      </p:sp>
      <p:sp>
        <p:nvSpPr>
          <p:cNvPr id="100" name="Freeform 100"/>
          <p:cNvSpPr/>
          <p:nvPr/>
        </p:nvSpPr>
        <p:spPr>
          <a:xfrm rot="5400000">
            <a:off x="14903761" y="6982146"/>
            <a:ext cx="1370656" cy="472348"/>
          </a:xfrm>
          <a:custGeom>
            <a:avLst/>
            <a:gdLst/>
            <a:ahLst/>
            <a:cxnLst/>
            <a:rect l="l" t="t" r="r" b="b"/>
            <a:pathLst>
              <a:path w="1370656" h="472348">
                <a:moveTo>
                  <a:pt x="0" y="0"/>
                </a:moveTo>
                <a:lnTo>
                  <a:pt x="1370657" y="0"/>
                </a:lnTo>
                <a:lnTo>
                  <a:pt x="1370657" y="472347"/>
                </a:lnTo>
                <a:lnTo>
                  <a:pt x="0" y="47234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01" name="TextBox 101"/>
          <p:cNvSpPr txBox="1"/>
          <p:nvPr/>
        </p:nvSpPr>
        <p:spPr>
          <a:xfrm>
            <a:off x="14445348" y="6078854"/>
            <a:ext cx="2150276" cy="310736"/>
          </a:xfrm>
          <a:prstGeom prst="rect">
            <a:avLst/>
          </a:prstGeom>
        </p:spPr>
        <p:txBody>
          <a:bodyPr lIns="0" tIns="0" rIns="0" bIns="0" rtlCol="0" anchor="t">
            <a:spAutoFit/>
          </a:bodyPr>
          <a:lstStyle/>
          <a:p>
            <a:pPr marL="0" lvl="0" indent="0" algn="ctr">
              <a:lnSpc>
                <a:spcPts val="2475"/>
              </a:lnSpc>
              <a:spcBef>
                <a:spcPct val="0"/>
              </a:spcBef>
            </a:pPr>
            <a:r>
              <a:rPr lang="en-US" sz="1768" b="1">
                <a:solidFill>
                  <a:srgbClr val="000000"/>
                </a:solidFill>
                <a:latin typeface="Now Bold"/>
                <a:ea typeface="Now Bold"/>
                <a:cs typeface="Now Bold"/>
                <a:sym typeface="Now Bold"/>
              </a:rPr>
              <a:t>Data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6389473" y="1636550"/>
            <a:ext cx="5761581" cy="929835"/>
            <a:chOff x="0" y="0"/>
            <a:chExt cx="1335641" cy="215553"/>
          </a:xfrm>
        </p:grpSpPr>
        <p:sp>
          <p:nvSpPr>
            <p:cNvPr id="7" name="Freeform 7"/>
            <p:cNvSpPr/>
            <p:nvPr/>
          </p:nvSpPr>
          <p:spPr>
            <a:xfrm>
              <a:off x="0" y="0"/>
              <a:ext cx="1335641" cy="215553"/>
            </a:xfrm>
            <a:custGeom>
              <a:avLst/>
              <a:gdLst/>
              <a:ahLst/>
              <a:cxnLst/>
              <a:rect l="l" t="t" r="r" b="b"/>
              <a:pathLst>
                <a:path w="1335641" h="215553">
                  <a:moveTo>
                    <a:pt x="68529" y="0"/>
                  </a:moveTo>
                  <a:lnTo>
                    <a:pt x="1267111" y="0"/>
                  </a:lnTo>
                  <a:cubicBezTo>
                    <a:pt x="1304959" y="0"/>
                    <a:pt x="1335641" y="30682"/>
                    <a:pt x="1335641" y="68529"/>
                  </a:cubicBezTo>
                  <a:lnTo>
                    <a:pt x="1335641" y="147024"/>
                  </a:lnTo>
                  <a:cubicBezTo>
                    <a:pt x="1335641" y="184871"/>
                    <a:pt x="1304959" y="215553"/>
                    <a:pt x="1267111" y="215553"/>
                  </a:cubicBezTo>
                  <a:lnTo>
                    <a:pt x="68529" y="215553"/>
                  </a:lnTo>
                  <a:cubicBezTo>
                    <a:pt x="30682" y="215553"/>
                    <a:pt x="0" y="184871"/>
                    <a:pt x="0" y="147024"/>
                  </a:cubicBezTo>
                  <a:lnTo>
                    <a:pt x="0" y="68529"/>
                  </a:lnTo>
                  <a:cubicBezTo>
                    <a:pt x="0" y="30682"/>
                    <a:pt x="30682" y="0"/>
                    <a:pt x="68529" y="0"/>
                  </a:cubicBezTo>
                  <a:close/>
                </a:path>
              </a:pathLst>
            </a:custGeom>
            <a:solidFill>
              <a:srgbClr val="FFDE59"/>
            </a:solidFill>
          </p:spPr>
          <p:txBody>
            <a:bodyPr/>
            <a:lstStyle/>
            <a:p>
              <a:endParaRPr lang="en-PH"/>
            </a:p>
          </p:txBody>
        </p:sp>
        <p:sp>
          <p:nvSpPr>
            <p:cNvPr id="8" name="TextBox 8"/>
            <p:cNvSpPr txBox="1"/>
            <p:nvPr/>
          </p:nvSpPr>
          <p:spPr>
            <a:xfrm>
              <a:off x="0" y="-28575"/>
              <a:ext cx="1335641" cy="244128"/>
            </a:xfrm>
            <a:prstGeom prst="rect">
              <a:avLst/>
            </a:prstGeom>
          </p:spPr>
          <p:txBody>
            <a:bodyPr lIns="50800" tIns="50800" rIns="50800" bIns="50800" rtlCol="0" anchor="ctr"/>
            <a:lstStyle/>
            <a:p>
              <a:pPr algn="ctr">
                <a:lnSpc>
                  <a:spcPts val="2595"/>
                </a:lnSpc>
              </a:pPr>
              <a:endParaRPr/>
            </a:p>
          </p:txBody>
        </p:sp>
      </p:grpSp>
      <p:sp>
        <p:nvSpPr>
          <p:cNvPr id="9" name="AutoShape 9"/>
          <p:cNvSpPr/>
          <p:nvPr/>
        </p:nvSpPr>
        <p:spPr>
          <a:xfrm flipH="1">
            <a:off x="14275572" y="1422671"/>
            <a:ext cx="945794" cy="0"/>
          </a:xfrm>
          <a:prstGeom prst="line">
            <a:avLst/>
          </a:prstGeom>
          <a:ln w="85725" cap="rnd">
            <a:solidFill>
              <a:srgbClr val="38B6FF"/>
            </a:solidFill>
            <a:prstDash val="solid"/>
            <a:headEnd type="none" w="sm" len="sm"/>
            <a:tailEnd type="none" w="sm" len="sm"/>
          </a:ln>
        </p:spPr>
        <p:txBody>
          <a:bodyPr/>
          <a:lstStyle/>
          <a:p>
            <a:endParaRPr lang="en-PH"/>
          </a:p>
        </p:txBody>
      </p:sp>
      <p:sp>
        <p:nvSpPr>
          <p:cNvPr id="10" name="AutoShape 10"/>
          <p:cNvSpPr/>
          <p:nvPr/>
        </p:nvSpPr>
        <p:spPr>
          <a:xfrm flipH="1">
            <a:off x="14275572" y="1913530"/>
            <a:ext cx="945794" cy="0"/>
          </a:xfrm>
          <a:prstGeom prst="line">
            <a:avLst/>
          </a:prstGeom>
          <a:ln w="85725" cap="rnd">
            <a:solidFill>
              <a:srgbClr val="C9E265"/>
            </a:solidFill>
            <a:prstDash val="solid"/>
            <a:headEnd type="none" w="sm" len="sm"/>
            <a:tailEnd type="none" w="sm" len="sm"/>
          </a:ln>
        </p:spPr>
        <p:txBody>
          <a:bodyPr/>
          <a:lstStyle/>
          <a:p>
            <a:endParaRPr lang="en-PH"/>
          </a:p>
        </p:txBody>
      </p:sp>
      <p:sp>
        <p:nvSpPr>
          <p:cNvPr id="11" name="AutoShape 11"/>
          <p:cNvSpPr/>
          <p:nvPr/>
        </p:nvSpPr>
        <p:spPr>
          <a:xfrm flipH="1">
            <a:off x="14275572" y="2374435"/>
            <a:ext cx="945794" cy="0"/>
          </a:xfrm>
          <a:prstGeom prst="line">
            <a:avLst/>
          </a:prstGeom>
          <a:ln w="85725" cap="rnd">
            <a:solidFill>
              <a:srgbClr val="FF5757"/>
            </a:solidFill>
            <a:prstDash val="solid"/>
            <a:headEnd type="none" w="sm" len="sm"/>
            <a:tailEnd type="none" w="sm" len="sm"/>
          </a:ln>
        </p:spPr>
        <p:txBody>
          <a:bodyPr/>
          <a:lstStyle/>
          <a:p>
            <a:endParaRPr lang="en-PH"/>
          </a:p>
        </p:txBody>
      </p:sp>
      <p:sp>
        <p:nvSpPr>
          <p:cNvPr id="12" name="AutoShape 12"/>
          <p:cNvSpPr/>
          <p:nvPr/>
        </p:nvSpPr>
        <p:spPr>
          <a:xfrm flipH="1">
            <a:off x="6767558" y="5053498"/>
            <a:ext cx="1902437"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grpSp>
        <p:nvGrpSpPr>
          <p:cNvPr id="13" name="Group 13"/>
          <p:cNvGrpSpPr/>
          <p:nvPr/>
        </p:nvGrpSpPr>
        <p:grpSpPr>
          <a:xfrm>
            <a:off x="3082798" y="2828689"/>
            <a:ext cx="11936743" cy="5037038"/>
            <a:chOff x="0" y="0"/>
            <a:chExt cx="2966297" cy="1251711"/>
          </a:xfrm>
        </p:grpSpPr>
        <p:sp>
          <p:nvSpPr>
            <p:cNvPr id="14" name="Freeform 14"/>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8627"/>
              </a:srgbClr>
            </a:solidFill>
          </p:spPr>
          <p:txBody>
            <a:bodyPr/>
            <a:lstStyle/>
            <a:p>
              <a:endParaRPr lang="en-PH"/>
            </a:p>
          </p:txBody>
        </p:sp>
      </p:grpSp>
      <p:sp>
        <p:nvSpPr>
          <p:cNvPr id="15" name="Freeform 15"/>
          <p:cNvSpPr/>
          <p:nvPr/>
        </p:nvSpPr>
        <p:spPr>
          <a:xfrm>
            <a:off x="4608982" y="6297370"/>
            <a:ext cx="1409276" cy="1176105"/>
          </a:xfrm>
          <a:custGeom>
            <a:avLst/>
            <a:gdLst/>
            <a:ahLst/>
            <a:cxnLst/>
            <a:rect l="l" t="t" r="r" b="b"/>
            <a:pathLst>
              <a:path w="1409276" h="1176105">
                <a:moveTo>
                  <a:pt x="0" y="0"/>
                </a:moveTo>
                <a:lnTo>
                  <a:pt x="1409277" y="0"/>
                </a:lnTo>
                <a:lnTo>
                  <a:pt x="1409277" y="1176105"/>
                </a:lnTo>
                <a:lnTo>
                  <a:pt x="0" y="1176105"/>
                </a:lnTo>
                <a:lnTo>
                  <a:pt x="0" y="0"/>
                </a:lnTo>
                <a:close/>
              </a:path>
            </a:pathLst>
          </a:custGeom>
          <a:blipFill>
            <a:blip r:embed="rId4">
              <a:alphaModFix amt="8999"/>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6" name="Group 16"/>
          <p:cNvGrpSpPr/>
          <p:nvPr/>
        </p:nvGrpSpPr>
        <p:grpSpPr>
          <a:xfrm>
            <a:off x="4487109" y="4091785"/>
            <a:ext cx="2467265" cy="1280182"/>
            <a:chOff x="0" y="0"/>
            <a:chExt cx="3688595" cy="1913890"/>
          </a:xfrm>
        </p:grpSpPr>
        <p:sp>
          <p:nvSpPr>
            <p:cNvPr id="17" name="Freeform 17"/>
            <p:cNvSpPr/>
            <p:nvPr/>
          </p:nvSpPr>
          <p:spPr>
            <a:xfrm>
              <a:off x="0" y="0"/>
              <a:ext cx="3688595" cy="1913890"/>
            </a:xfrm>
            <a:custGeom>
              <a:avLst/>
              <a:gdLst/>
              <a:ahLst/>
              <a:cxnLst/>
              <a:rect l="l" t="t" r="r" b="b"/>
              <a:pathLst>
                <a:path w="3688595" h="1913890">
                  <a:moveTo>
                    <a:pt x="0" y="0"/>
                  </a:moveTo>
                  <a:lnTo>
                    <a:pt x="3688595" y="0"/>
                  </a:lnTo>
                  <a:lnTo>
                    <a:pt x="3688595" y="1913890"/>
                  </a:lnTo>
                  <a:lnTo>
                    <a:pt x="0" y="1913890"/>
                  </a:lnTo>
                  <a:close/>
                </a:path>
              </a:pathLst>
            </a:custGeom>
            <a:solidFill>
              <a:srgbClr val="FFDE59">
                <a:alpha val="8627"/>
              </a:srgbClr>
            </a:solidFill>
          </p:spPr>
          <p:txBody>
            <a:bodyPr/>
            <a:lstStyle/>
            <a:p>
              <a:endParaRPr lang="en-PH"/>
            </a:p>
          </p:txBody>
        </p:sp>
      </p:grpSp>
      <p:grpSp>
        <p:nvGrpSpPr>
          <p:cNvPr id="18" name="Group 18"/>
          <p:cNvGrpSpPr/>
          <p:nvPr/>
        </p:nvGrpSpPr>
        <p:grpSpPr>
          <a:xfrm>
            <a:off x="9556177" y="4046357"/>
            <a:ext cx="4204529" cy="590246"/>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9804"/>
              </a:srgbClr>
            </a:solidFill>
          </p:spPr>
          <p:txBody>
            <a:bodyPr/>
            <a:lstStyle/>
            <a:p>
              <a:endParaRPr lang="en-PH"/>
            </a:p>
          </p:txBody>
        </p:sp>
      </p:grpSp>
      <p:sp>
        <p:nvSpPr>
          <p:cNvPr id="20" name="Freeform 20"/>
          <p:cNvSpPr/>
          <p:nvPr/>
        </p:nvSpPr>
        <p:spPr>
          <a:xfrm>
            <a:off x="4667425" y="4141630"/>
            <a:ext cx="702419" cy="702419"/>
          </a:xfrm>
          <a:custGeom>
            <a:avLst/>
            <a:gdLst/>
            <a:ahLst/>
            <a:cxnLst/>
            <a:rect l="l" t="t" r="r" b="b"/>
            <a:pathLst>
              <a:path w="702419" h="702419">
                <a:moveTo>
                  <a:pt x="0" y="0"/>
                </a:moveTo>
                <a:lnTo>
                  <a:pt x="702419" y="0"/>
                </a:lnTo>
                <a:lnTo>
                  <a:pt x="702419" y="702419"/>
                </a:lnTo>
                <a:lnTo>
                  <a:pt x="0" y="702419"/>
                </a:lnTo>
                <a:lnTo>
                  <a:pt x="0" y="0"/>
                </a:lnTo>
                <a:close/>
              </a:path>
            </a:pathLst>
          </a:custGeom>
          <a:blipFill>
            <a:blip r:embed="rId6">
              <a:alphaModFix amt="6999"/>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1" name="Group 21"/>
          <p:cNvGrpSpPr/>
          <p:nvPr/>
        </p:nvGrpSpPr>
        <p:grpSpPr>
          <a:xfrm>
            <a:off x="9556177" y="4770893"/>
            <a:ext cx="4204529" cy="590246"/>
            <a:chOff x="0" y="0"/>
            <a:chExt cx="2652321" cy="372342"/>
          </a:xfrm>
        </p:grpSpPr>
        <p:sp>
          <p:nvSpPr>
            <p:cNvPr id="22" name="Freeform 2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3" name="Group 23"/>
          <p:cNvGrpSpPr/>
          <p:nvPr/>
        </p:nvGrpSpPr>
        <p:grpSpPr>
          <a:xfrm>
            <a:off x="9556177" y="5459825"/>
            <a:ext cx="4204529" cy="590246"/>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25" name="Group 25"/>
          <p:cNvGrpSpPr/>
          <p:nvPr/>
        </p:nvGrpSpPr>
        <p:grpSpPr>
          <a:xfrm>
            <a:off x="9556177" y="6153606"/>
            <a:ext cx="4204529" cy="590246"/>
            <a:chOff x="0" y="0"/>
            <a:chExt cx="2652321" cy="372342"/>
          </a:xfrm>
        </p:grpSpPr>
        <p:sp>
          <p:nvSpPr>
            <p:cNvPr id="26" name="Freeform 2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7" name="Group 27"/>
          <p:cNvGrpSpPr/>
          <p:nvPr/>
        </p:nvGrpSpPr>
        <p:grpSpPr>
          <a:xfrm>
            <a:off x="9556177" y="6875399"/>
            <a:ext cx="4204529" cy="590246"/>
            <a:chOff x="0" y="0"/>
            <a:chExt cx="2652321" cy="372342"/>
          </a:xfrm>
        </p:grpSpPr>
        <p:sp>
          <p:nvSpPr>
            <p:cNvPr id="28" name="Freeform 2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29" name="AutoShape 29"/>
          <p:cNvSpPr/>
          <p:nvPr/>
        </p:nvSpPr>
        <p:spPr>
          <a:xfrm flipV="1">
            <a:off x="8101757" y="4341480"/>
            <a:ext cx="0" cy="430897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0" name="AutoShape 30"/>
          <p:cNvSpPr/>
          <p:nvPr/>
        </p:nvSpPr>
        <p:spPr>
          <a:xfrm flipV="1">
            <a:off x="8345140" y="5685355"/>
            <a:ext cx="0" cy="2965095"/>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1" name="AutoShape 31"/>
          <p:cNvSpPr/>
          <p:nvPr/>
        </p:nvSpPr>
        <p:spPr>
          <a:xfrm flipV="1">
            <a:off x="7135323" y="6449259"/>
            <a:ext cx="0" cy="2156381"/>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2" name="TextBox 32"/>
          <p:cNvSpPr txBox="1"/>
          <p:nvPr/>
        </p:nvSpPr>
        <p:spPr>
          <a:xfrm>
            <a:off x="8502543" y="5555963"/>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MDR</a:t>
            </a:r>
          </a:p>
        </p:txBody>
      </p:sp>
      <p:sp>
        <p:nvSpPr>
          <p:cNvPr id="33" name="AutoShape 33"/>
          <p:cNvSpPr/>
          <p:nvPr/>
        </p:nvSpPr>
        <p:spPr>
          <a:xfrm flipH="1">
            <a:off x="8053185" y="4341480"/>
            <a:ext cx="514130"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4" name="AutoShape 34"/>
          <p:cNvSpPr/>
          <p:nvPr/>
        </p:nvSpPr>
        <p:spPr>
          <a:xfrm>
            <a:off x="8313839" y="5720244"/>
            <a:ext cx="31180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35" name="AutoShape 35"/>
          <p:cNvSpPr/>
          <p:nvPr/>
        </p:nvSpPr>
        <p:spPr>
          <a:xfrm flipV="1">
            <a:off x="6575417" y="5347208"/>
            <a:ext cx="0" cy="1148756"/>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6" name="AutoShape 36"/>
          <p:cNvSpPr/>
          <p:nvPr/>
        </p:nvSpPr>
        <p:spPr>
          <a:xfrm flipH="1">
            <a:off x="5874777"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7" name="AutoShape 37"/>
          <p:cNvSpPr/>
          <p:nvPr/>
        </p:nvSpPr>
        <p:spPr>
          <a:xfrm flipH="1">
            <a:off x="6399794" y="6495965"/>
            <a:ext cx="73552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38" name="AutoShape 38"/>
          <p:cNvSpPr/>
          <p:nvPr/>
        </p:nvSpPr>
        <p:spPr>
          <a:xfrm flipH="1">
            <a:off x="13746318" y="5091363"/>
            <a:ext cx="448287" cy="1041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39" name="AutoShape 39"/>
          <p:cNvSpPr/>
          <p:nvPr/>
        </p:nvSpPr>
        <p:spPr>
          <a:xfrm>
            <a:off x="14189733" y="4306715"/>
            <a:ext cx="0" cy="832074"/>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0" name="AutoShape 40"/>
          <p:cNvSpPr/>
          <p:nvPr/>
        </p:nvSpPr>
        <p:spPr>
          <a:xfrm>
            <a:off x="13760556" y="4306740"/>
            <a:ext cx="434858" cy="0"/>
          </a:xfrm>
          <a:prstGeom prst="line">
            <a:avLst/>
          </a:prstGeom>
          <a:ln w="76200" cap="rnd">
            <a:solidFill>
              <a:srgbClr val="C9E265">
                <a:alpha val="8627"/>
              </a:srgbClr>
            </a:solidFill>
            <a:prstDash val="solid"/>
            <a:headEnd type="none" w="sm" len="sm"/>
            <a:tailEnd type="none" w="sm" len="sm"/>
          </a:ln>
        </p:spPr>
        <p:txBody>
          <a:bodyPr/>
          <a:lstStyle/>
          <a:p>
            <a:endParaRPr lang="en-PH"/>
          </a:p>
        </p:txBody>
      </p:sp>
      <p:sp>
        <p:nvSpPr>
          <p:cNvPr id="41" name="TextBox 41"/>
          <p:cNvSpPr txBox="1"/>
          <p:nvPr/>
        </p:nvSpPr>
        <p:spPr>
          <a:xfrm>
            <a:off x="5650494" y="4491944"/>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CU</a:t>
            </a:r>
          </a:p>
        </p:txBody>
      </p:sp>
      <p:sp>
        <p:nvSpPr>
          <p:cNvPr id="42" name="TextBox 42"/>
          <p:cNvSpPr txBox="1"/>
          <p:nvPr/>
        </p:nvSpPr>
        <p:spPr>
          <a:xfrm>
            <a:off x="8471416" y="6249745"/>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solidFill>
                <a:latin typeface="Now Bold"/>
                <a:ea typeface="Now Bold"/>
                <a:cs typeface="Now Bold"/>
                <a:sym typeface="Now Bold"/>
              </a:rPr>
              <a:t>CIR</a:t>
            </a:r>
          </a:p>
        </p:txBody>
      </p:sp>
      <p:grpSp>
        <p:nvGrpSpPr>
          <p:cNvPr id="43" name="Group 43"/>
          <p:cNvGrpSpPr/>
          <p:nvPr/>
        </p:nvGrpSpPr>
        <p:grpSpPr>
          <a:xfrm>
            <a:off x="4340105" y="3215673"/>
            <a:ext cx="4204529" cy="590246"/>
            <a:chOff x="0" y="0"/>
            <a:chExt cx="2652321" cy="372342"/>
          </a:xfrm>
        </p:grpSpPr>
        <p:sp>
          <p:nvSpPr>
            <p:cNvPr id="44" name="Freeform 4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grpSp>
        <p:nvGrpSpPr>
          <p:cNvPr id="45" name="Group 45"/>
          <p:cNvGrpSpPr/>
          <p:nvPr/>
        </p:nvGrpSpPr>
        <p:grpSpPr>
          <a:xfrm>
            <a:off x="9540959" y="3215673"/>
            <a:ext cx="4204529" cy="590246"/>
            <a:chOff x="0" y="0"/>
            <a:chExt cx="2652321" cy="372342"/>
          </a:xfrm>
        </p:grpSpPr>
        <p:sp>
          <p:nvSpPr>
            <p:cNvPr id="46" name="Freeform 4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8627"/>
              </a:srgbClr>
            </a:solidFill>
          </p:spPr>
          <p:txBody>
            <a:bodyPr/>
            <a:lstStyle/>
            <a:p>
              <a:endParaRPr lang="en-PH"/>
            </a:p>
          </p:txBody>
        </p:sp>
      </p:grpSp>
      <p:sp>
        <p:nvSpPr>
          <p:cNvPr id="47" name="AutoShape 47"/>
          <p:cNvSpPr/>
          <p:nvPr/>
        </p:nvSpPr>
        <p:spPr>
          <a:xfrm flipH="1">
            <a:off x="6949547" y="4349885"/>
            <a:ext cx="1103639" cy="0"/>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8" name="AutoShape 48"/>
          <p:cNvSpPr/>
          <p:nvPr/>
        </p:nvSpPr>
        <p:spPr>
          <a:xfrm flipH="1">
            <a:off x="6858260" y="6495965"/>
            <a:ext cx="1811702" cy="1562"/>
          </a:xfrm>
          <a:prstGeom prst="line">
            <a:avLst/>
          </a:prstGeom>
          <a:ln w="76200" cap="rnd">
            <a:solidFill>
              <a:srgbClr val="38B6FF">
                <a:alpha val="8627"/>
              </a:srgbClr>
            </a:solidFill>
            <a:prstDash val="solid"/>
            <a:headEnd type="none" w="sm" len="sm"/>
            <a:tailEnd type="none" w="sm" len="sm"/>
          </a:ln>
        </p:spPr>
        <p:txBody>
          <a:bodyPr/>
          <a:lstStyle/>
          <a:p>
            <a:endParaRPr lang="en-PH"/>
          </a:p>
        </p:txBody>
      </p:sp>
      <p:sp>
        <p:nvSpPr>
          <p:cNvPr id="49" name="AutoShape 49"/>
          <p:cNvSpPr/>
          <p:nvPr/>
        </p:nvSpPr>
        <p:spPr>
          <a:xfrm flipH="1">
            <a:off x="13746318" y="6485565"/>
            <a:ext cx="448287" cy="10410"/>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50" name="AutoShape 50"/>
          <p:cNvSpPr/>
          <p:nvPr/>
        </p:nvSpPr>
        <p:spPr>
          <a:xfrm>
            <a:off x="14189733" y="5700917"/>
            <a:ext cx="0" cy="832074"/>
          </a:xfrm>
          <a:prstGeom prst="line">
            <a:avLst/>
          </a:prstGeom>
          <a:ln w="76200" cap="rnd">
            <a:solidFill>
              <a:srgbClr val="FF5757">
                <a:alpha val="8627"/>
              </a:srgbClr>
            </a:solidFill>
            <a:prstDash val="solid"/>
            <a:headEnd type="none" w="sm" len="sm"/>
            <a:tailEnd type="none" w="sm" len="sm"/>
          </a:ln>
        </p:spPr>
        <p:txBody>
          <a:bodyPr/>
          <a:lstStyle/>
          <a:p>
            <a:endParaRPr lang="en-PH"/>
          </a:p>
        </p:txBody>
      </p:sp>
      <p:sp>
        <p:nvSpPr>
          <p:cNvPr id="51" name="AutoShape 51"/>
          <p:cNvSpPr/>
          <p:nvPr/>
        </p:nvSpPr>
        <p:spPr>
          <a:xfrm>
            <a:off x="13478248" y="5716848"/>
            <a:ext cx="434858" cy="0"/>
          </a:xfrm>
          <a:prstGeom prst="line">
            <a:avLst/>
          </a:prstGeom>
          <a:ln w="76200" cap="rnd">
            <a:solidFill>
              <a:srgbClr val="FF5757">
                <a:alpha val="8627"/>
              </a:srgbClr>
            </a:solidFill>
            <a:prstDash val="solid"/>
            <a:headEnd type="none" w="sm" len="sm"/>
            <a:tailEnd type="none" w="sm" len="sm"/>
          </a:ln>
        </p:spPr>
        <p:txBody>
          <a:bodyPr/>
          <a:lstStyle/>
          <a:p>
            <a:endParaRPr lang="en-PH"/>
          </a:p>
        </p:txBody>
      </p:sp>
      <p:grpSp>
        <p:nvGrpSpPr>
          <p:cNvPr id="52" name="Group 52"/>
          <p:cNvGrpSpPr/>
          <p:nvPr/>
        </p:nvGrpSpPr>
        <p:grpSpPr>
          <a:xfrm>
            <a:off x="3061856" y="4204491"/>
            <a:ext cx="5295261" cy="2092879"/>
            <a:chOff x="0" y="0"/>
            <a:chExt cx="1366664" cy="540155"/>
          </a:xfrm>
        </p:grpSpPr>
        <p:sp>
          <p:nvSpPr>
            <p:cNvPr id="53" name="Freeform 53"/>
            <p:cNvSpPr/>
            <p:nvPr/>
          </p:nvSpPr>
          <p:spPr>
            <a:xfrm>
              <a:off x="0" y="0"/>
              <a:ext cx="1366664" cy="540155"/>
            </a:xfrm>
            <a:custGeom>
              <a:avLst/>
              <a:gdLst/>
              <a:ahLst/>
              <a:cxnLst/>
              <a:rect l="l" t="t" r="r" b="b"/>
              <a:pathLst>
                <a:path w="1366664" h="540155">
                  <a:moveTo>
                    <a:pt x="74564" y="0"/>
                  </a:moveTo>
                  <a:lnTo>
                    <a:pt x="1292100" y="0"/>
                  </a:lnTo>
                  <a:cubicBezTo>
                    <a:pt x="1311876" y="0"/>
                    <a:pt x="1330842" y="7856"/>
                    <a:pt x="1344825" y="21839"/>
                  </a:cubicBezTo>
                  <a:cubicBezTo>
                    <a:pt x="1358809" y="35823"/>
                    <a:pt x="1366664" y="54789"/>
                    <a:pt x="1366664" y="74564"/>
                  </a:cubicBezTo>
                  <a:lnTo>
                    <a:pt x="1366664" y="465591"/>
                  </a:lnTo>
                  <a:cubicBezTo>
                    <a:pt x="1366664" y="485367"/>
                    <a:pt x="1358809" y="504332"/>
                    <a:pt x="1344825" y="518316"/>
                  </a:cubicBezTo>
                  <a:cubicBezTo>
                    <a:pt x="1330842" y="532300"/>
                    <a:pt x="1311876" y="540155"/>
                    <a:pt x="1292100" y="540155"/>
                  </a:cubicBezTo>
                  <a:lnTo>
                    <a:pt x="74564" y="540155"/>
                  </a:lnTo>
                  <a:cubicBezTo>
                    <a:pt x="54789" y="540155"/>
                    <a:pt x="35823" y="532300"/>
                    <a:pt x="21839" y="518316"/>
                  </a:cubicBezTo>
                  <a:cubicBezTo>
                    <a:pt x="7856" y="504332"/>
                    <a:pt x="0" y="485367"/>
                    <a:pt x="0" y="465591"/>
                  </a:cubicBezTo>
                  <a:lnTo>
                    <a:pt x="0" y="74564"/>
                  </a:lnTo>
                  <a:cubicBezTo>
                    <a:pt x="0" y="54789"/>
                    <a:pt x="7856" y="35823"/>
                    <a:pt x="21839" y="21839"/>
                  </a:cubicBezTo>
                  <a:cubicBezTo>
                    <a:pt x="35823" y="7856"/>
                    <a:pt x="54789" y="0"/>
                    <a:pt x="74564" y="0"/>
                  </a:cubicBezTo>
                  <a:close/>
                </a:path>
              </a:pathLst>
            </a:custGeom>
            <a:solidFill>
              <a:srgbClr val="642EC7"/>
            </a:solidFill>
          </p:spPr>
          <p:txBody>
            <a:bodyPr/>
            <a:lstStyle/>
            <a:p>
              <a:endParaRPr lang="en-PH"/>
            </a:p>
          </p:txBody>
        </p:sp>
        <p:sp>
          <p:nvSpPr>
            <p:cNvPr id="54" name="TextBox 54"/>
            <p:cNvSpPr txBox="1"/>
            <p:nvPr/>
          </p:nvSpPr>
          <p:spPr>
            <a:xfrm>
              <a:off x="0" y="-28575"/>
              <a:ext cx="1366664" cy="568730"/>
            </a:xfrm>
            <a:prstGeom prst="rect">
              <a:avLst/>
            </a:prstGeom>
          </p:spPr>
          <p:txBody>
            <a:bodyPr lIns="45629" tIns="45629" rIns="45629" bIns="45629" rtlCol="0" anchor="ctr"/>
            <a:lstStyle/>
            <a:p>
              <a:pPr algn="ctr">
                <a:lnSpc>
                  <a:spcPts val="2595"/>
                </a:lnSpc>
              </a:pPr>
              <a:endParaRPr/>
            </a:p>
          </p:txBody>
        </p:sp>
      </p:grpSp>
      <p:grpSp>
        <p:nvGrpSpPr>
          <p:cNvPr id="55" name="Group 55"/>
          <p:cNvGrpSpPr/>
          <p:nvPr/>
        </p:nvGrpSpPr>
        <p:grpSpPr>
          <a:xfrm>
            <a:off x="3256674" y="4366161"/>
            <a:ext cx="1281637" cy="1702430"/>
            <a:chOff x="0" y="0"/>
            <a:chExt cx="330780" cy="439384"/>
          </a:xfrm>
        </p:grpSpPr>
        <p:sp>
          <p:nvSpPr>
            <p:cNvPr id="56" name="Freeform 56"/>
            <p:cNvSpPr/>
            <p:nvPr/>
          </p:nvSpPr>
          <p:spPr>
            <a:xfrm>
              <a:off x="0" y="0"/>
              <a:ext cx="330780" cy="439384"/>
            </a:xfrm>
            <a:custGeom>
              <a:avLst/>
              <a:gdLst/>
              <a:ahLst/>
              <a:cxnLst/>
              <a:rect l="l" t="t" r="r" b="b"/>
              <a:pathLst>
                <a:path w="330780" h="439384">
                  <a:moveTo>
                    <a:pt x="165390" y="0"/>
                  </a:moveTo>
                  <a:lnTo>
                    <a:pt x="165390" y="0"/>
                  </a:lnTo>
                  <a:cubicBezTo>
                    <a:pt x="256733" y="0"/>
                    <a:pt x="330780" y="74048"/>
                    <a:pt x="330780" y="165390"/>
                  </a:cubicBezTo>
                  <a:lnTo>
                    <a:pt x="330780" y="273993"/>
                  </a:lnTo>
                  <a:cubicBezTo>
                    <a:pt x="330780" y="365336"/>
                    <a:pt x="256733" y="439384"/>
                    <a:pt x="165390" y="439384"/>
                  </a:cubicBezTo>
                  <a:lnTo>
                    <a:pt x="165390" y="439384"/>
                  </a:lnTo>
                  <a:cubicBezTo>
                    <a:pt x="74048" y="439384"/>
                    <a:pt x="0" y="365336"/>
                    <a:pt x="0" y="273993"/>
                  </a:cubicBezTo>
                  <a:lnTo>
                    <a:pt x="0" y="165390"/>
                  </a:lnTo>
                  <a:cubicBezTo>
                    <a:pt x="0" y="74048"/>
                    <a:pt x="74048" y="0"/>
                    <a:pt x="165390" y="0"/>
                  </a:cubicBezTo>
                  <a:close/>
                </a:path>
              </a:pathLst>
            </a:custGeom>
            <a:solidFill>
              <a:srgbClr val="F4F3F3"/>
            </a:solidFill>
          </p:spPr>
          <p:txBody>
            <a:bodyPr/>
            <a:lstStyle/>
            <a:p>
              <a:endParaRPr lang="en-PH"/>
            </a:p>
          </p:txBody>
        </p:sp>
        <p:sp>
          <p:nvSpPr>
            <p:cNvPr id="57" name="TextBox 57"/>
            <p:cNvSpPr txBox="1"/>
            <p:nvPr/>
          </p:nvSpPr>
          <p:spPr>
            <a:xfrm>
              <a:off x="0" y="-28575"/>
              <a:ext cx="330780" cy="467959"/>
            </a:xfrm>
            <a:prstGeom prst="rect">
              <a:avLst/>
            </a:prstGeom>
          </p:spPr>
          <p:txBody>
            <a:bodyPr lIns="45629" tIns="45629" rIns="45629" bIns="45629" rtlCol="0" anchor="ctr"/>
            <a:lstStyle/>
            <a:p>
              <a:pPr algn="ctr">
                <a:lnSpc>
                  <a:spcPts val="2595"/>
                </a:lnSpc>
              </a:pPr>
              <a:endParaRPr/>
            </a:p>
          </p:txBody>
        </p:sp>
      </p:grpSp>
      <p:sp>
        <p:nvSpPr>
          <p:cNvPr id="58" name="Freeform 58"/>
          <p:cNvSpPr/>
          <p:nvPr/>
        </p:nvSpPr>
        <p:spPr>
          <a:xfrm>
            <a:off x="3753254" y="4771524"/>
            <a:ext cx="262123" cy="370610"/>
          </a:xfrm>
          <a:custGeom>
            <a:avLst/>
            <a:gdLst/>
            <a:ahLst/>
            <a:cxnLst/>
            <a:rect l="l" t="t" r="r" b="b"/>
            <a:pathLst>
              <a:path w="262123" h="370610">
                <a:moveTo>
                  <a:pt x="0" y="0"/>
                </a:moveTo>
                <a:lnTo>
                  <a:pt x="262123" y="0"/>
                </a:lnTo>
                <a:lnTo>
                  <a:pt x="262123" y="370610"/>
                </a:lnTo>
                <a:lnTo>
                  <a:pt x="0" y="370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59" name="Freeform 59"/>
          <p:cNvSpPr/>
          <p:nvPr/>
        </p:nvSpPr>
        <p:spPr>
          <a:xfrm>
            <a:off x="13713379" y="6949929"/>
            <a:ext cx="4651970" cy="3285454"/>
          </a:xfrm>
          <a:custGeom>
            <a:avLst/>
            <a:gdLst/>
            <a:ahLst/>
            <a:cxnLst/>
            <a:rect l="l" t="t" r="r" b="b"/>
            <a:pathLst>
              <a:path w="4651970" h="3285454">
                <a:moveTo>
                  <a:pt x="0" y="0"/>
                </a:moveTo>
                <a:lnTo>
                  <a:pt x="4651970" y="0"/>
                </a:lnTo>
                <a:lnTo>
                  <a:pt x="4651970" y="3285454"/>
                </a:lnTo>
                <a:lnTo>
                  <a:pt x="0" y="32854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60" name="Group 60"/>
          <p:cNvGrpSpPr/>
          <p:nvPr/>
        </p:nvGrpSpPr>
        <p:grpSpPr>
          <a:xfrm>
            <a:off x="15287297" y="8012480"/>
            <a:ext cx="998624" cy="244554"/>
            <a:chOff x="0" y="0"/>
            <a:chExt cx="1520437" cy="372342"/>
          </a:xfrm>
        </p:grpSpPr>
        <p:sp>
          <p:nvSpPr>
            <p:cNvPr id="61" name="Freeform 6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7647"/>
              </a:srgbClr>
            </a:solidFill>
          </p:spPr>
          <p:txBody>
            <a:bodyPr/>
            <a:lstStyle/>
            <a:p>
              <a:endParaRPr lang="en-PH"/>
            </a:p>
          </p:txBody>
        </p:sp>
      </p:grpSp>
      <p:grpSp>
        <p:nvGrpSpPr>
          <p:cNvPr id="62" name="Group 62"/>
          <p:cNvGrpSpPr/>
          <p:nvPr/>
        </p:nvGrpSpPr>
        <p:grpSpPr>
          <a:xfrm>
            <a:off x="15287297" y="8257034"/>
            <a:ext cx="998624" cy="244554"/>
            <a:chOff x="0" y="0"/>
            <a:chExt cx="1520437" cy="372342"/>
          </a:xfrm>
        </p:grpSpPr>
        <p:sp>
          <p:nvSpPr>
            <p:cNvPr id="63" name="Freeform 6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7647"/>
              </a:srgbClr>
            </a:solidFill>
          </p:spPr>
          <p:txBody>
            <a:bodyPr/>
            <a:lstStyle/>
            <a:p>
              <a:endParaRPr lang="en-PH"/>
            </a:p>
          </p:txBody>
        </p:sp>
      </p:grpSp>
      <p:grpSp>
        <p:nvGrpSpPr>
          <p:cNvPr id="64" name="Group 64"/>
          <p:cNvGrpSpPr/>
          <p:nvPr/>
        </p:nvGrpSpPr>
        <p:grpSpPr>
          <a:xfrm>
            <a:off x="15287297" y="8498401"/>
            <a:ext cx="998624" cy="244554"/>
            <a:chOff x="0" y="0"/>
            <a:chExt cx="1520437" cy="372342"/>
          </a:xfrm>
        </p:grpSpPr>
        <p:sp>
          <p:nvSpPr>
            <p:cNvPr id="65" name="Freeform 6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7647"/>
              </a:srgbClr>
            </a:solidFill>
          </p:spPr>
          <p:txBody>
            <a:bodyPr/>
            <a:lstStyle/>
            <a:p>
              <a:endParaRPr lang="en-PH"/>
            </a:p>
          </p:txBody>
        </p:sp>
      </p:grpSp>
      <p:grpSp>
        <p:nvGrpSpPr>
          <p:cNvPr id="66" name="Group 66"/>
          <p:cNvGrpSpPr/>
          <p:nvPr/>
        </p:nvGrpSpPr>
        <p:grpSpPr>
          <a:xfrm>
            <a:off x="15287297" y="8946144"/>
            <a:ext cx="998624" cy="244554"/>
            <a:chOff x="0" y="0"/>
            <a:chExt cx="1520437" cy="372342"/>
          </a:xfrm>
        </p:grpSpPr>
        <p:sp>
          <p:nvSpPr>
            <p:cNvPr id="67" name="Freeform 6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7647"/>
              </a:srgbClr>
            </a:solidFill>
          </p:spPr>
          <p:txBody>
            <a:bodyPr/>
            <a:lstStyle/>
            <a:p>
              <a:endParaRPr lang="en-PH"/>
            </a:p>
          </p:txBody>
        </p:sp>
      </p:grpSp>
      <p:sp>
        <p:nvSpPr>
          <p:cNvPr id="68" name="TextBox 68"/>
          <p:cNvSpPr txBox="1"/>
          <p:nvPr/>
        </p:nvSpPr>
        <p:spPr>
          <a:xfrm>
            <a:off x="15520486" y="8723906"/>
            <a:ext cx="552165" cy="175588"/>
          </a:xfrm>
          <a:prstGeom prst="rect">
            <a:avLst/>
          </a:prstGeom>
        </p:spPr>
        <p:txBody>
          <a:bodyPr lIns="0" tIns="0" rIns="0" bIns="0" rtlCol="0" anchor="t">
            <a:spAutoFit/>
          </a:bodyPr>
          <a:lstStyle/>
          <a:p>
            <a:pPr algn="l">
              <a:lnSpc>
                <a:spcPts val="1460"/>
              </a:lnSpc>
            </a:pPr>
            <a:r>
              <a:rPr lang="en-US" sz="1042" b="1">
                <a:solidFill>
                  <a:srgbClr val="000000">
                    <a:alpha val="97647"/>
                  </a:srgbClr>
                </a:solidFill>
                <a:latin typeface="Now Bold"/>
                <a:ea typeface="Now Bold"/>
                <a:cs typeface="Now Bold"/>
                <a:sym typeface="Now Bold"/>
              </a:rPr>
              <a:t>Add 11</a:t>
            </a:r>
          </a:p>
        </p:txBody>
      </p:sp>
      <p:grpSp>
        <p:nvGrpSpPr>
          <p:cNvPr id="69" name="Group 69"/>
          <p:cNvGrpSpPr/>
          <p:nvPr/>
        </p:nvGrpSpPr>
        <p:grpSpPr>
          <a:xfrm>
            <a:off x="15287297" y="8701589"/>
            <a:ext cx="998624" cy="244554"/>
            <a:chOff x="0" y="0"/>
            <a:chExt cx="1520437" cy="372342"/>
          </a:xfrm>
        </p:grpSpPr>
        <p:sp>
          <p:nvSpPr>
            <p:cNvPr id="70" name="Freeform 7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7647"/>
              </a:srgbClr>
            </a:solidFill>
          </p:spPr>
          <p:txBody>
            <a:bodyPr/>
            <a:lstStyle/>
            <a:p>
              <a:endParaRPr lang="en-PH"/>
            </a:p>
          </p:txBody>
        </p:sp>
      </p:grpSp>
      <p:sp>
        <p:nvSpPr>
          <p:cNvPr id="71" name="TextBox 71"/>
          <p:cNvSpPr txBox="1"/>
          <p:nvPr/>
        </p:nvSpPr>
        <p:spPr>
          <a:xfrm>
            <a:off x="99627" y="119771"/>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5.2 CPU Architecture</a:t>
            </a:r>
          </a:p>
        </p:txBody>
      </p:sp>
      <p:sp>
        <p:nvSpPr>
          <p:cNvPr id="72" name="TextBox 72"/>
          <p:cNvSpPr txBox="1"/>
          <p:nvPr/>
        </p:nvSpPr>
        <p:spPr>
          <a:xfrm>
            <a:off x="6796695" y="1848426"/>
            <a:ext cx="4947137" cy="448933"/>
          </a:xfrm>
          <a:prstGeom prst="rect">
            <a:avLst/>
          </a:prstGeom>
        </p:spPr>
        <p:txBody>
          <a:bodyPr lIns="0" tIns="0" rIns="0" bIns="0" rtlCol="0" anchor="t">
            <a:spAutoFit/>
          </a:bodyPr>
          <a:lstStyle/>
          <a:p>
            <a:pPr algn="ctr">
              <a:lnSpc>
                <a:spcPts val="3558"/>
              </a:lnSpc>
            </a:pPr>
            <a:r>
              <a:rPr lang="en-US" sz="2541" b="1">
                <a:solidFill>
                  <a:srgbClr val="000000"/>
                </a:solidFill>
                <a:latin typeface="Now Bold"/>
                <a:ea typeface="Now Bold"/>
                <a:cs typeface="Now Bold"/>
                <a:sym typeface="Now Bold"/>
              </a:rPr>
              <a:t>Active components</a:t>
            </a:r>
          </a:p>
        </p:txBody>
      </p:sp>
      <p:sp>
        <p:nvSpPr>
          <p:cNvPr id="73" name="TextBox 73"/>
          <p:cNvSpPr txBox="1"/>
          <p:nvPr/>
        </p:nvSpPr>
        <p:spPr>
          <a:xfrm>
            <a:off x="15369751" y="1320133"/>
            <a:ext cx="1442309"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CONTROL BUS</a:t>
            </a:r>
          </a:p>
        </p:txBody>
      </p:sp>
      <p:sp>
        <p:nvSpPr>
          <p:cNvPr id="74" name="TextBox 74"/>
          <p:cNvSpPr txBox="1"/>
          <p:nvPr/>
        </p:nvSpPr>
        <p:spPr>
          <a:xfrm>
            <a:off x="15440190" y="1809353"/>
            <a:ext cx="127966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75" name="TextBox 75"/>
          <p:cNvSpPr txBox="1"/>
          <p:nvPr/>
        </p:nvSpPr>
        <p:spPr>
          <a:xfrm>
            <a:off x="15440190" y="2257851"/>
            <a:ext cx="119834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sp>
        <p:nvSpPr>
          <p:cNvPr id="76" name="TextBox 76"/>
          <p:cNvSpPr txBox="1"/>
          <p:nvPr/>
        </p:nvSpPr>
        <p:spPr>
          <a:xfrm>
            <a:off x="8583442" y="3327006"/>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SR</a:t>
            </a:r>
          </a:p>
        </p:txBody>
      </p:sp>
      <p:sp>
        <p:nvSpPr>
          <p:cNvPr id="77" name="TextBox 77"/>
          <p:cNvSpPr txBox="1"/>
          <p:nvPr/>
        </p:nvSpPr>
        <p:spPr>
          <a:xfrm>
            <a:off x="5017597" y="6828273"/>
            <a:ext cx="592047" cy="422713"/>
          </a:xfrm>
          <a:prstGeom prst="rect">
            <a:avLst/>
          </a:prstGeom>
        </p:spPr>
        <p:txBody>
          <a:bodyPr lIns="0" tIns="0" rIns="0" bIns="0" rtlCol="0" anchor="t">
            <a:spAutoFit/>
          </a:bodyPr>
          <a:lstStyle/>
          <a:p>
            <a:pPr algn="ctr">
              <a:lnSpc>
                <a:spcPts val="3421"/>
              </a:lnSpc>
              <a:spcBef>
                <a:spcPct val="0"/>
              </a:spcBef>
            </a:pPr>
            <a:r>
              <a:rPr lang="en-US" sz="2444">
                <a:solidFill>
                  <a:srgbClr val="000000">
                    <a:alpha val="8627"/>
                  </a:srgbClr>
                </a:solidFill>
                <a:latin typeface="Gagalin"/>
                <a:ea typeface="Gagalin"/>
                <a:cs typeface="Gagalin"/>
                <a:sym typeface="Gagalin"/>
              </a:rPr>
              <a:t>ALU</a:t>
            </a:r>
          </a:p>
        </p:txBody>
      </p:sp>
      <p:sp>
        <p:nvSpPr>
          <p:cNvPr id="78" name="TextBox 78"/>
          <p:cNvSpPr txBox="1"/>
          <p:nvPr/>
        </p:nvSpPr>
        <p:spPr>
          <a:xfrm>
            <a:off x="8471416" y="4867032"/>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8627"/>
                  </a:srgbClr>
                </a:solidFill>
                <a:latin typeface="Now Bold"/>
                <a:ea typeface="Now Bold"/>
                <a:cs typeface="Now Bold"/>
                <a:sym typeface="Now Bold"/>
              </a:rPr>
              <a:t>PC</a:t>
            </a:r>
          </a:p>
        </p:txBody>
      </p:sp>
      <p:sp>
        <p:nvSpPr>
          <p:cNvPr id="79" name="TextBox 79"/>
          <p:cNvSpPr txBox="1"/>
          <p:nvPr/>
        </p:nvSpPr>
        <p:spPr>
          <a:xfrm>
            <a:off x="8471416" y="6930327"/>
            <a:ext cx="935455" cy="350344"/>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ACC</a:t>
            </a:r>
          </a:p>
        </p:txBody>
      </p:sp>
      <p:sp>
        <p:nvSpPr>
          <p:cNvPr id="80" name="TextBox 80"/>
          <p:cNvSpPr txBox="1"/>
          <p:nvPr/>
        </p:nvSpPr>
        <p:spPr>
          <a:xfrm>
            <a:off x="8567316" y="4156866"/>
            <a:ext cx="935455" cy="353837"/>
          </a:xfrm>
          <a:prstGeom prst="rect">
            <a:avLst/>
          </a:prstGeom>
        </p:spPr>
        <p:txBody>
          <a:bodyPr lIns="0" tIns="0" rIns="0" bIns="0" rtlCol="0" anchor="t">
            <a:spAutoFit/>
          </a:bodyPr>
          <a:lstStyle/>
          <a:p>
            <a:pPr marL="0" lvl="0" indent="0" algn="ctr">
              <a:lnSpc>
                <a:spcPts val="2780"/>
              </a:lnSpc>
              <a:spcBef>
                <a:spcPct val="0"/>
              </a:spcBef>
            </a:pPr>
            <a:r>
              <a:rPr lang="en-US" sz="1986" b="1" u="none" strike="noStrike">
                <a:solidFill>
                  <a:srgbClr val="000000">
                    <a:alpha val="9804"/>
                  </a:srgbClr>
                </a:solidFill>
                <a:latin typeface="Now Bold"/>
                <a:ea typeface="Now Bold"/>
                <a:cs typeface="Now Bold"/>
                <a:sym typeface="Now Bold"/>
              </a:rPr>
              <a:t>MAR</a:t>
            </a:r>
          </a:p>
        </p:txBody>
      </p:sp>
      <p:sp>
        <p:nvSpPr>
          <p:cNvPr id="81" name="TextBox 81"/>
          <p:cNvSpPr txBox="1"/>
          <p:nvPr/>
        </p:nvSpPr>
        <p:spPr>
          <a:xfrm>
            <a:off x="3404650" y="3310065"/>
            <a:ext cx="935455" cy="353837"/>
          </a:xfrm>
          <a:prstGeom prst="rect">
            <a:avLst/>
          </a:prstGeom>
        </p:spPr>
        <p:txBody>
          <a:bodyPr lIns="0" tIns="0" rIns="0" bIns="0" rtlCol="0" anchor="t">
            <a:spAutoFit/>
          </a:bodyPr>
          <a:lstStyle/>
          <a:p>
            <a:pPr algn="ctr">
              <a:lnSpc>
                <a:spcPts val="2780"/>
              </a:lnSpc>
            </a:pPr>
            <a:r>
              <a:rPr lang="en-US" sz="1986" b="1">
                <a:solidFill>
                  <a:srgbClr val="000000">
                    <a:alpha val="8627"/>
                  </a:srgbClr>
                </a:solidFill>
                <a:latin typeface="Now Bold"/>
                <a:ea typeface="Now Bold"/>
                <a:cs typeface="Now Bold"/>
                <a:sym typeface="Now Bold"/>
              </a:rPr>
              <a:t>IX</a:t>
            </a:r>
          </a:p>
        </p:txBody>
      </p:sp>
      <p:sp>
        <p:nvSpPr>
          <p:cNvPr id="82" name="TextBox 82"/>
          <p:cNvSpPr txBox="1"/>
          <p:nvPr/>
        </p:nvSpPr>
        <p:spPr>
          <a:xfrm>
            <a:off x="4697481" y="4549355"/>
            <a:ext cx="3213776" cy="1277558"/>
          </a:xfrm>
          <a:prstGeom prst="rect">
            <a:avLst/>
          </a:prstGeom>
        </p:spPr>
        <p:txBody>
          <a:bodyPr lIns="0" tIns="0" rIns="0" bIns="0" rtlCol="0" anchor="t">
            <a:spAutoFit/>
          </a:bodyPr>
          <a:lstStyle/>
          <a:p>
            <a:pPr algn="l">
              <a:lnSpc>
                <a:spcPts val="2514"/>
              </a:lnSpc>
            </a:pPr>
            <a:r>
              <a:rPr lang="en-US" sz="1796" b="1">
                <a:solidFill>
                  <a:srgbClr val="FFFFFF"/>
                </a:solidFill>
                <a:latin typeface="Now Bold"/>
                <a:ea typeface="Now Bold"/>
                <a:cs typeface="Now Bold"/>
                <a:sym typeface="Now Bold"/>
              </a:rPr>
              <a:t>It stores the data fetched from or sent to memory, serving as a buffer between memory and the CPU.</a:t>
            </a:r>
          </a:p>
        </p:txBody>
      </p:sp>
      <p:sp>
        <p:nvSpPr>
          <p:cNvPr id="83" name="TextBox 83"/>
          <p:cNvSpPr txBox="1"/>
          <p:nvPr/>
        </p:nvSpPr>
        <p:spPr>
          <a:xfrm>
            <a:off x="4989547" y="3352423"/>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sp>
        <p:nvSpPr>
          <p:cNvPr id="84" name="TextBox 84"/>
          <p:cNvSpPr txBox="1"/>
          <p:nvPr/>
        </p:nvSpPr>
        <p:spPr>
          <a:xfrm>
            <a:off x="10258516" y="3353318"/>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85" name="TextBox 85"/>
          <p:cNvSpPr txBox="1"/>
          <p:nvPr/>
        </p:nvSpPr>
        <p:spPr>
          <a:xfrm>
            <a:off x="10258516" y="4166391"/>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9804"/>
                  </a:srgbClr>
                </a:solidFill>
                <a:latin typeface="Now Bold"/>
                <a:ea typeface="Now Bold"/>
                <a:cs typeface="Now Bold"/>
                <a:sym typeface="Now Bold"/>
              </a:rPr>
              <a:t>16/32/64 bit capacity</a:t>
            </a:r>
          </a:p>
        </p:txBody>
      </p:sp>
      <p:sp>
        <p:nvSpPr>
          <p:cNvPr id="86" name="TextBox 86"/>
          <p:cNvSpPr txBox="1"/>
          <p:nvPr/>
        </p:nvSpPr>
        <p:spPr>
          <a:xfrm>
            <a:off x="10258516" y="4896448"/>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u="none" strike="noStrike">
                <a:solidFill>
                  <a:srgbClr val="000000">
                    <a:alpha val="8627"/>
                  </a:srgbClr>
                </a:solidFill>
                <a:latin typeface="Now Bold"/>
                <a:ea typeface="Now Bold"/>
                <a:cs typeface="Now Bold"/>
                <a:sym typeface="Now Bold"/>
              </a:rPr>
              <a:t>16/32/64 bit capacity</a:t>
            </a:r>
          </a:p>
        </p:txBody>
      </p:sp>
      <p:sp>
        <p:nvSpPr>
          <p:cNvPr id="87" name="TextBox 87"/>
          <p:cNvSpPr txBox="1"/>
          <p:nvPr/>
        </p:nvSpPr>
        <p:spPr>
          <a:xfrm>
            <a:off x="10258516" y="5583926"/>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a:solidFill>
                  <a:srgbClr val="000000">
                    <a:alpha val="8627"/>
                  </a:srgbClr>
                </a:solidFill>
                <a:latin typeface="Now Bold"/>
                <a:ea typeface="Now Bold"/>
                <a:cs typeface="Now Bold"/>
                <a:sym typeface="Now Bold"/>
              </a:rPr>
              <a:t>Load 10</a:t>
            </a:r>
          </a:p>
        </p:txBody>
      </p:sp>
      <p:sp>
        <p:nvSpPr>
          <p:cNvPr id="88" name="TextBox 88"/>
          <p:cNvSpPr txBox="1"/>
          <p:nvPr/>
        </p:nvSpPr>
        <p:spPr>
          <a:xfrm>
            <a:off x="10258516" y="6252771"/>
            <a:ext cx="2799852" cy="310736"/>
          </a:xfrm>
          <a:prstGeom prst="rect">
            <a:avLst/>
          </a:prstGeom>
        </p:spPr>
        <p:txBody>
          <a:bodyPr lIns="0" tIns="0" rIns="0" bIns="0" rtlCol="0" anchor="t">
            <a:spAutoFit/>
          </a:bodyPr>
          <a:lstStyle/>
          <a:p>
            <a:pPr marL="0" lvl="0" indent="0" algn="ctr">
              <a:lnSpc>
                <a:spcPts val="2475"/>
              </a:lnSpc>
              <a:spcBef>
                <a:spcPct val="0"/>
              </a:spcBef>
            </a:pPr>
            <a:r>
              <a:rPr lang="en-US" sz="1768" b="1">
                <a:solidFill>
                  <a:srgbClr val="000000"/>
                </a:solidFill>
                <a:latin typeface="Now Bold"/>
                <a:ea typeface="Now Bold"/>
                <a:cs typeface="Now Bold"/>
                <a:sym typeface="Now Bold"/>
              </a:rPr>
              <a:t>Load 10</a:t>
            </a:r>
          </a:p>
        </p:txBody>
      </p:sp>
      <p:sp>
        <p:nvSpPr>
          <p:cNvPr id="89" name="TextBox 89"/>
          <p:cNvSpPr txBox="1"/>
          <p:nvPr/>
        </p:nvSpPr>
        <p:spPr>
          <a:xfrm>
            <a:off x="10258516" y="7001028"/>
            <a:ext cx="2799852" cy="310736"/>
          </a:xfrm>
          <a:prstGeom prst="rect">
            <a:avLst/>
          </a:prstGeom>
        </p:spPr>
        <p:txBody>
          <a:bodyPr lIns="0" tIns="0" rIns="0" bIns="0" rtlCol="0" anchor="t">
            <a:spAutoFit/>
          </a:bodyPr>
          <a:lstStyle/>
          <a:p>
            <a:pPr algn="ctr">
              <a:lnSpc>
                <a:spcPts val="2475"/>
              </a:lnSpc>
            </a:pPr>
            <a:r>
              <a:rPr lang="en-US" sz="1768" b="1">
                <a:solidFill>
                  <a:srgbClr val="000000">
                    <a:alpha val="8627"/>
                  </a:srgbClr>
                </a:solidFill>
                <a:latin typeface="Now Bold"/>
                <a:ea typeface="Now Bold"/>
                <a:cs typeface="Now Bold"/>
                <a:sym typeface="Now Bold"/>
              </a:rPr>
              <a:t>16/32/64 bit capacity</a:t>
            </a:r>
          </a:p>
        </p:txBody>
      </p:sp>
      <p:sp>
        <p:nvSpPr>
          <p:cNvPr id="90" name="TextBox 90"/>
          <p:cNvSpPr txBox="1"/>
          <p:nvPr/>
        </p:nvSpPr>
        <p:spPr>
          <a:xfrm>
            <a:off x="3309854" y="4502782"/>
            <a:ext cx="1125048" cy="1418803"/>
          </a:xfrm>
          <a:prstGeom prst="rect">
            <a:avLst/>
          </a:prstGeom>
        </p:spPr>
        <p:txBody>
          <a:bodyPr lIns="0" tIns="0" rIns="0" bIns="0" rtlCol="0" anchor="t">
            <a:spAutoFit/>
          </a:bodyPr>
          <a:lstStyle/>
          <a:p>
            <a:pPr algn="ctr">
              <a:lnSpc>
                <a:spcPts val="2220"/>
              </a:lnSpc>
            </a:pPr>
            <a:r>
              <a:rPr lang="en-US" sz="1585" b="1">
                <a:solidFill>
                  <a:srgbClr val="000000"/>
                </a:solidFill>
                <a:latin typeface="Now Bold"/>
                <a:ea typeface="Now Bold"/>
                <a:cs typeface="Now Bold"/>
                <a:sym typeface="Now Bold"/>
              </a:rPr>
              <a:t>Function</a:t>
            </a:r>
          </a:p>
          <a:p>
            <a:pPr algn="ctr">
              <a:lnSpc>
                <a:spcPts val="2220"/>
              </a:lnSpc>
            </a:pPr>
            <a:endParaRPr lang="en-US" sz="1585" b="1">
              <a:solidFill>
                <a:srgbClr val="000000"/>
              </a:solidFill>
              <a:latin typeface="Now Bold"/>
              <a:ea typeface="Now Bold"/>
              <a:cs typeface="Now Bold"/>
              <a:sym typeface="Now Bold"/>
            </a:endParaRPr>
          </a:p>
          <a:p>
            <a:pPr algn="ctr">
              <a:lnSpc>
                <a:spcPts val="2220"/>
              </a:lnSpc>
            </a:pPr>
            <a:r>
              <a:rPr lang="en-US" sz="1585" b="1">
                <a:solidFill>
                  <a:srgbClr val="000000"/>
                </a:solidFill>
                <a:latin typeface="Now Bold"/>
                <a:ea typeface="Now Bold"/>
                <a:cs typeface="Now Bold"/>
                <a:sym typeface="Now Bold"/>
              </a:rPr>
              <a:t>Current Instruction Register</a:t>
            </a:r>
          </a:p>
        </p:txBody>
      </p:sp>
      <p:sp>
        <p:nvSpPr>
          <p:cNvPr id="91" name="TextBox 91"/>
          <p:cNvSpPr txBox="1"/>
          <p:nvPr/>
        </p:nvSpPr>
        <p:spPr>
          <a:xfrm>
            <a:off x="16359466" y="8045627"/>
            <a:ext cx="211093" cy="175588"/>
          </a:xfrm>
          <a:prstGeom prst="rect">
            <a:avLst/>
          </a:prstGeom>
        </p:spPr>
        <p:txBody>
          <a:bodyPr lIns="0" tIns="0" rIns="0" bIns="0" rtlCol="0" anchor="t">
            <a:spAutoFit/>
          </a:bodyPr>
          <a:lstStyle/>
          <a:p>
            <a:pPr algn="l">
              <a:lnSpc>
                <a:spcPts val="1460"/>
              </a:lnSpc>
            </a:pPr>
            <a:r>
              <a:rPr lang="en-US" sz="1042" b="1">
                <a:solidFill>
                  <a:srgbClr val="642EC7">
                    <a:alpha val="31765"/>
                  </a:srgbClr>
                </a:solidFill>
                <a:latin typeface="Now Bold"/>
                <a:ea typeface="Now Bold"/>
                <a:cs typeface="Now Bold"/>
                <a:sym typeface="Now Bold"/>
              </a:rPr>
              <a:t>99</a:t>
            </a:r>
          </a:p>
        </p:txBody>
      </p:sp>
      <p:sp>
        <p:nvSpPr>
          <p:cNvPr id="92" name="TextBox 92"/>
          <p:cNvSpPr txBox="1"/>
          <p:nvPr/>
        </p:nvSpPr>
        <p:spPr>
          <a:xfrm>
            <a:off x="16321342" y="8279860"/>
            <a:ext cx="249218" cy="175588"/>
          </a:xfrm>
          <a:prstGeom prst="rect">
            <a:avLst/>
          </a:prstGeom>
        </p:spPr>
        <p:txBody>
          <a:bodyPr lIns="0" tIns="0" rIns="0" bIns="0" rtlCol="0" anchor="t">
            <a:spAutoFit/>
          </a:bodyPr>
          <a:lstStyle/>
          <a:p>
            <a:pPr algn="l">
              <a:lnSpc>
                <a:spcPts val="1460"/>
              </a:lnSpc>
            </a:pPr>
            <a:r>
              <a:rPr lang="en-US" sz="1042" b="1">
                <a:solidFill>
                  <a:srgbClr val="642EC7">
                    <a:alpha val="31765"/>
                  </a:srgbClr>
                </a:solidFill>
                <a:latin typeface="Now Bold"/>
                <a:ea typeface="Now Bold"/>
                <a:cs typeface="Now Bold"/>
                <a:sym typeface="Now Bold"/>
              </a:rPr>
              <a:t>100</a:t>
            </a:r>
          </a:p>
        </p:txBody>
      </p:sp>
      <p:sp>
        <p:nvSpPr>
          <p:cNvPr id="93" name="TextBox 93"/>
          <p:cNvSpPr txBox="1"/>
          <p:nvPr/>
        </p:nvSpPr>
        <p:spPr>
          <a:xfrm>
            <a:off x="16328777" y="8495337"/>
            <a:ext cx="234347" cy="175588"/>
          </a:xfrm>
          <a:prstGeom prst="rect">
            <a:avLst/>
          </a:prstGeom>
        </p:spPr>
        <p:txBody>
          <a:bodyPr lIns="0" tIns="0" rIns="0" bIns="0" rtlCol="0" anchor="t">
            <a:spAutoFit/>
          </a:bodyPr>
          <a:lstStyle/>
          <a:p>
            <a:pPr algn="l">
              <a:lnSpc>
                <a:spcPts val="1460"/>
              </a:lnSpc>
            </a:pPr>
            <a:r>
              <a:rPr lang="en-US" sz="1042" b="1">
                <a:solidFill>
                  <a:srgbClr val="642EC7">
                    <a:alpha val="31765"/>
                  </a:srgbClr>
                </a:solidFill>
                <a:latin typeface="Now Bold"/>
                <a:ea typeface="Now Bold"/>
                <a:cs typeface="Now Bold"/>
                <a:sym typeface="Now Bold"/>
              </a:rPr>
              <a:t>101</a:t>
            </a:r>
          </a:p>
        </p:txBody>
      </p:sp>
      <p:sp>
        <p:nvSpPr>
          <p:cNvPr id="94" name="TextBox 94"/>
          <p:cNvSpPr txBox="1"/>
          <p:nvPr/>
        </p:nvSpPr>
        <p:spPr>
          <a:xfrm>
            <a:off x="16336212" y="8723906"/>
            <a:ext cx="234347" cy="175588"/>
          </a:xfrm>
          <a:prstGeom prst="rect">
            <a:avLst/>
          </a:prstGeom>
        </p:spPr>
        <p:txBody>
          <a:bodyPr lIns="0" tIns="0" rIns="0" bIns="0" rtlCol="0" anchor="t">
            <a:spAutoFit/>
          </a:bodyPr>
          <a:lstStyle/>
          <a:p>
            <a:pPr algn="l">
              <a:lnSpc>
                <a:spcPts val="1460"/>
              </a:lnSpc>
            </a:pPr>
            <a:r>
              <a:rPr lang="en-US" sz="1042" b="1">
                <a:solidFill>
                  <a:srgbClr val="642EC7">
                    <a:alpha val="31765"/>
                  </a:srgbClr>
                </a:solidFill>
                <a:latin typeface="Now Bold"/>
                <a:ea typeface="Now Bold"/>
                <a:cs typeface="Now Bold"/>
                <a:sym typeface="Now Bold"/>
              </a:rPr>
              <a:t>102</a:t>
            </a:r>
          </a:p>
        </p:txBody>
      </p:sp>
      <p:sp>
        <p:nvSpPr>
          <p:cNvPr id="95" name="TextBox 95"/>
          <p:cNvSpPr txBox="1"/>
          <p:nvPr/>
        </p:nvSpPr>
        <p:spPr>
          <a:xfrm>
            <a:off x="16336212" y="8968998"/>
            <a:ext cx="234347" cy="175588"/>
          </a:xfrm>
          <a:prstGeom prst="rect">
            <a:avLst/>
          </a:prstGeom>
        </p:spPr>
        <p:txBody>
          <a:bodyPr lIns="0" tIns="0" rIns="0" bIns="0" rtlCol="0" anchor="t">
            <a:spAutoFit/>
          </a:bodyPr>
          <a:lstStyle/>
          <a:p>
            <a:pPr algn="l">
              <a:lnSpc>
                <a:spcPts val="1460"/>
              </a:lnSpc>
            </a:pPr>
            <a:r>
              <a:rPr lang="en-US" sz="1042" b="1">
                <a:solidFill>
                  <a:srgbClr val="642EC7">
                    <a:alpha val="31765"/>
                  </a:srgbClr>
                </a:solidFill>
                <a:latin typeface="Now Bold"/>
                <a:ea typeface="Now Bold"/>
                <a:cs typeface="Now Bold"/>
                <a:sym typeface="Now Bold"/>
              </a:rPr>
              <a:t>103</a:t>
            </a:r>
          </a:p>
        </p:txBody>
      </p:sp>
      <p:sp>
        <p:nvSpPr>
          <p:cNvPr id="96" name="TextBox 96"/>
          <p:cNvSpPr txBox="1"/>
          <p:nvPr/>
        </p:nvSpPr>
        <p:spPr>
          <a:xfrm>
            <a:off x="15695737" y="8037438"/>
            <a:ext cx="87660" cy="175588"/>
          </a:xfrm>
          <a:prstGeom prst="rect">
            <a:avLst/>
          </a:prstGeom>
        </p:spPr>
        <p:txBody>
          <a:bodyPr lIns="0" tIns="0" rIns="0" bIns="0" rtlCol="0" anchor="t">
            <a:spAutoFit/>
          </a:bodyPr>
          <a:lstStyle/>
          <a:p>
            <a:pPr algn="l">
              <a:lnSpc>
                <a:spcPts val="1460"/>
              </a:lnSpc>
            </a:pPr>
            <a:r>
              <a:rPr lang="en-US" sz="1042" b="1">
                <a:solidFill>
                  <a:srgbClr val="000000">
                    <a:alpha val="97647"/>
                  </a:srgbClr>
                </a:solidFill>
                <a:latin typeface="Now Bold"/>
                <a:ea typeface="Now Bold"/>
                <a:cs typeface="Now Bold"/>
                <a:sym typeface="Now Bold"/>
              </a:rPr>
              <a:t>0</a:t>
            </a:r>
          </a:p>
        </p:txBody>
      </p:sp>
      <p:sp>
        <p:nvSpPr>
          <p:cNvPr id="97" name="TextBox 97"/>
          <p:cNvSpPr txBox="1"/>
          <p:nvPr/>
        </p:nvSpPr>
        <p:spPr>
          <a:xfrm>
            <a:off x="15698949" y="8292607"/>
            <a:ext cx="87660" cy="175588"/>
          </a:xfrm>
          <a:prstGeom prst="rect">
            <a:avLst/>
          </a:prstGeom>
        </p:spPr>
        <p:txBody>
          <a:bodyPr lIns="0" tIns="0" rIns="0" bIns="0" rtlCol="0" anchor="t">
            <a:spAutoFit/>
          </a:bodyPr>
          <a:lstStyle/>
          <a:p>
            <a:pPr algn="l">
              <a:lnSpc>
                <a:spcPts val="1460"/>
              </a:lnSpc>
            </a:pPr>
            <a:r>
              <a:rPr lang="en-US" sz="1042" b="1">
                <a:solidFill>
                  <a:srgbClr val="000000">
                    <a:alpha val="97647"/>
                  </a:srgbClr>
                </a:solidFill>
                <a:latin typeface="Now Bold"/>
                <a:ea typeface="Now Bold"/>
                <a:cs typeface="Now Bold"/>
                <a:sym typeface="Now Bold"/>
              </a:rPr>
              <a:t>0</a:t>
            </a:r>
          </a:p>
        </p:txBody>
      </p:sp>
      <p:sp>
        <p:nvSpPr>
          <p:cNvPr id="98" name="TextBox 98"/>
          <p:cNvSpPr txBox="1"/>
          <p:nvPr/>
        </p:nvSpPr>
        <p:spPr>
          <a:xfrm>
            <a:off x="15510527" y="8523359"/>
            <a:ext cx="552165" cy="175588"/>
          </a:xfrm>
          <a:prstGeom prst="rect">
            <a:avLst/>
          </a:prstGeom>
        </p:spPr>
        <p:txBody>
          <a:bodyPr lIns="0" tIns="0" rIns="0" bIns="0" rtlCol="0" anchor="t">
            <a:spAutoFit/>
          </a:bodyPr>
          <a:lstStyle/>
          <a:p>
            <a:pPr algn="l">
              <a:lnSpc>
                <a:spcPts val="1460"/>
              </a:lnSpc>
            </a:pPr>
            <a:r>
              <a:rPr lang="en-US" sz="1042" b="1">
                <a:solidFill>
                  <a:srgbClr val="000000">
                    <a:alpha val="97647"/>
                  </a:srgbClr>
                </a:solidFill>
                <a:latin typeface="Now Bold"/>
                <a:ea typeface="Now Bold"/>
                <a:cs typeface="Now Bold"/>
                <a:sym typeface="Now Bold"/>
              </a:rPr>
              <a:t>Load 10</a:t>
            </a:r>
          </a:p>
        </p:txBody>
      </p:sp>
      <p:sp>
        <p:nvSpPr>
          <p:cNvPr id="99" name="TextBox 99"/>
          <p:cNvSpPr txBox="1"/>
          <p:nvPr/>
        </p:nvSpPr>
        <p:spPr>
          <a:xfrm>
            <a:off x="15507314" y="8971102"/>
            <a:ext cx="552165" cy="175588"/>
          </a:xfrm>
          <a:prstGeom prst="rect">
            <a:avLst/>
          </a:prstGeom>
        </p:spPr>
        <p:txBody>
          <a:bodyPr lIns="0" tIns="0" rIns="0" bIns="0" rtlCol="0" anchor="t">
            <a:spAutoFit/>
          </a:bodyPr>
          <a:lstStyle/>
          <a:p>
            <a:pPr algn="l">
              <a:lnSpc>
                <a:spcPts val="1460"/>
              </a:lnSpc>
            </a:pPr>
            <a:r>
              <a:rPr lang="en-US" sz="1042" b="1">
                <a:solidFill>
                  <a:srgbClr val="000000">
                    <a:alpha val="97647"/>
                  </a:srgbClr>
                </a:solidFill>
                <a:latin typeface="Now Bold"/>
                <a:ea typeface="Now Bold"/>
                <a:cs typeface="Now Bold"/>
                <a:sym typeface="Now Bold"/>
              </a:rPr>
              <a:t>Store 12</a:t>
            </a:r>
          </a:p>
        </p:txBody>
      </p:sp>
      <p:sp>
        <p:nvSpPr>
          <p:cNvPr id="100" name="Freeform 100"/>
          <p:cNvSpPr/>
          <p:nvPr/>
        </p:nvSpPr>
        <p:spPr>
          <a:xfrm rot="5400000">
            <a:off x="14903761" y="6982146"/>
            <a:ext cx="1370656" cy="472348"/>
          </a:xfrm>
          <a:custGeom>
            <a:avLst/>
            <a:gdLst/>
            <a:ahLst/>
            <a:cxnLst/>
            <a:rect l="l" t="t" r="r" b="b"/>
            <a:pathLst>
              <a:path w="1370656" h="472348">
                <a:moveTo>
                  <a:pt x="0" y="0"/>
                </a:moveTo>
                <a:lnTo>
                  <a:pt x="1370657" y="0"/>
                </a:lnTo>
                <a:lnTo>
                  <a:pt x="1370657" y="472347"/>
                </a:lnTo>
                <a:lnTo>
                  <a:pt x="0" y="47234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01" name="TextBox 101"/>
          <p:cNvSpPr txBox="1"/>
          <p:nvPr/>
        </p:nvSpPr>
        <p:spPr>
          <a:xfrm>
            <a:off x="14445348" y="6078854"/>
            <a:ext cx="2150276" cy="310736"/>
          </a:xfrm>
          <a:prstGeom prst="rect">
            <a:avLst/>
          </a:prstGeom>
        </p:spPr>
        <p:txBody>
          <a:bodyPr lIns="0" tIns="0" rIns="0" bIns="0" rtlCol="0" anchor="t">
            <a:spAutoFit/>
          </a:bodyPr>
          <a:lstStyle/>
          <a:p>
            <a:pPr marL="0" lvl="0" indent="0" algn="ctr">
              <a:lnSpc>
                <a:spcPts val="2475"/>
              </a:lnSpc>
              <a:spcBef>
                <a:spcPct val="0"/>
              </a:spcBef>
            </a:pPr>
            <a:r>
              <a:rPr lang="en-US" sz="1768" b="1">
                <a:solidFill>
                  <a:srgbClr val="000000"/>
                </a:solidFill>
                <a:latin typeface="Now Bold"/>
                <a:ea typeface="Now Bold"/>
                <a:cs typeface="Now Bold"/>
                <a:sym typeface="Now Bold"/>
              </a:rPr>
              <a:t>Data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868409" y="182501"/>
            <a:ext cx="8013358" cy="578326"/>
          </a:xfrm>
          <a:prstGeom prst="rect">
            <a:avLst/>
          </a:prstGeom>
        </p:spPr>
        <p:txBody>
          <a:bodyPr lIns="0" tIns="0" rIns="0" bIns="0" rtlCol="0" anchor="t">
            <a:spAutoFit/>
          </a:bodyPr>
          <a:lstStyle/>
          <a:p>
            <a:pPr marL="0" lvl="0" indent="0" algn="l">
              <a:lnSpc>
                <a:spcPts val="4136"/>
              </a:lnSpc>
              <a:spcBef>
                <a:spcPct val="0"/>
              </a:spcBef>
            </a:pPr>
            <a:r>
              <a:rPr lang="en-US" sz="3693" b="1" spc="-110">
                <a:solidFill>
                  <a:srgbClr val="FFFFFF"/>
                </a:solidFill>
                <a:latin typeface="Poppins Bold"/>
                <a:ea typeface="Poppins Bold"/>
                <a:cs typeface="Poppins Bold"/>
                <a:sym typeface="Poppins Bold"/>
              </a:rPr>
              <a:t>5.3 System Bus and Data Transfer</a:t>
            </a:r>
          </a:p>
        </p:txBody>
      </p:sp>
      <p:grpSp>
        <p:nvGrpSpPr>
          <p:cNvPr id="8" name="Group 8"/>
          <p:cNvGrpSpPr/>
          <p:nvPr/>
        </p:nvGrpSpPr>
        <p:grpSpPr>
          <a:xfrm>
            <a:off x="989651" y="1332328"/>
            <a:ext cx="4224579" cy="3241478"/>
            <a:chOff x="0" y="0"/>
            <a:chExt cx="1453049" cy="1114910"/>
          </a:xfrm>
        </p:grpSpPr>
        <p:sp>
          <p:nvSpPr>
            <p:cNvPr id="9" name="Freeform 9"/>
            <p:cNvSpPr/>
            <p:nvPr/>
          </p:nvSpPr>
          <p:spPr>
            <a:xfrm>
              <a:off x="0" y="0"/>
              <a:ext cx="1453049" cy="1114910"/>
            </a:xfrm>
            <a:custGeom>
              <a:avLst/>
              <a:gdLst/>
              <a:ahLst/>
              <a:cxnLst/>
              <a:rect l="l" t="t" r="r" b="b"/>
              <a:pathLst>
                <a:path w="1453049" h="1114910">
                  <a:moveTo>
                    <a:pt x="93462" y="0"/>
                  </a:moveTo>
                  <a:lnTo>
                    <a:pt x="1359586" y="0"/>
                  </a:lnTo>
                  <a:cubicBezTo>
                    <a:pt x="1411204" y="0"/>
                    <a:pt x="1453049" y="41844"/>
                    <a:pt x="1453049" y="93462"/>
                  </a:cubicBezTo>
                  <a:lnTo>
                    <a:pt x="1453049" y="1021448"/>
                  </a:lnTo>
                  <a:cubicBezTo>
                    <a:pt x="1453049" y="1046236"/>
                    <a:pt x="1443202" y="1070008"/>
                    <a:pt x="1425674" y="1087536"/>
                  </a:cubicBezTo>
                  <a:cubicBezTo>
                    <a:pt x="1408147" y="1105063"/>
                    <a:pt x="1384374" y="1114910"/>
                    <a:pt x="1359586" y="1114910"/>
                  </a:cubicBezTo>
                  <a:lnTo>
                    <a:pt x="93462" y="1114910"/>
                  </a:lnTo>
                  <a:cubicBezTo>
                    <a:pt x="41844" y="1114910"/>
                    <a:pt x="0" y="1073066"/>
                    <a:pt x="0" y="1021448"/>
                  </a:cubicBezTo>
                  <a:lnTo>
                    <a:pt x="0" y="93462"/>
                  </a:lnTo>
                  <a:cubicBezTo>
                    <a:pt x="0" y="41844"/>
                    <a:pt x="41844" y="0"/>
                    <a:pt x="93462" y="0"/>
                  </a:cubicBezTo>
                  <a:close/>
                </a:path>
              </a:pathLst>
            </a:custGeom>
            <a:solidFill>
              <a:srgbClr val="FF1495"/>
            </a:solidFill>
          </p:spPr>
          <p:txBody>
            <a:bodyPr/>
            <a:lstStyle/>
            <a:p>
              <a:endParaRPr lang="en-PH"/>
            </a:p>
          </p:txBody>
        </p:sp>
        <p:sp>
          <p:nvSpPr>
            <p:cNvPr id="10" name="TextBox 10"/>
            <p:cNvSpPr txBox="1"/>
            <p:nvPr/>
          </p:nvSpPr>
          <p:spPr>
            <a:xfrm>
              <a:off x="0" y="-28575"/>
              <a:ext cx="1453049" cy="1143485"/>
            </a:xfrm>
            <a:prstGeom prst="rect">
              <a:avLst/>
            </a:prstGeom>
          </p:spPr>
          <p:txBody>
            <a:bodyPr lIns="50800" tIns="50800" rIns="50800" bIns="50800" rtlCol="0" anchor="ctr"/>
            <a:lstStyle/>
            <a:p>
              <a:pPr algn="ctr">
                <a:lnSpc>
                  <a:spcPts val="2595"/>
                </a:lnSpc>
              </a:pPr>
              <a:endParaRPr/>
            </a:p>
          </p:txBody>
        </p:sp>
      </p:grpSp>
      <p:sp>
        <p:nvSpPr>
          <p:cNvPr id="11" name="TextBox 11"/>
          <p:cNvSpPr txBox="1"/>
          <p:nvPr/>
        </p:nvSpPr>
        <p:spPr>
          <a:xfrm>
            <a:off x="1232412" y="1298846"/>
            <a:ext cx="3657968" cy="3263371"/>
          </a:xfrm>
          <a:prstGeom prst="rect">
            <a:avLst/>
          </a:prstGeom>
        </p:spPr>
        <p:txBody>
          <a:bodyPr lIns="0" tIns="0" rIns="0" bIns="0" rtlCol="0" anchor="t">
            <a:spAutoFit/>
          </a:bodyPr>
          <a:lstStyle/>
          <a:p>
            <a:pPr algn="ctr">
              <a:lnSpc>
                <a:spcPts val="3228"/>
              </a:lnSpc>
            </a:pPr>
            <a:r>
              <a:rPr lang="en-US" sz="1793" b="1">
                <a:solidFill>
                  <a:srgbClr val="FFFFFF"/>
                </a:solidFill>
                <a:latin typeface="Poppins Bold"/>
                <a:ea typeface="Poppins Bold"/>
                <a:cs typeface="Poppins Bold"/>
                <a:sym typeface="Poppins Bold"/>
              </a:rPr>
              <a:t>The </a:t>
            </a:r>
            <a:r>
              <a:rPr lang="en-US" sz="1793" b="1" u="sng">
                <a:solidFill>
                  <a:srgbClr val="FFFFFF"/>
                </a:solidFill>
                <a:latin typeface="Poppins Bold"/>
                <a:ea typeface="Poppins Bold"/>
                <a:cs typeface="Poppins Bold"/>
                <a:sym typeface="Poppins Bold"/>
              </a:rPr>
              <a:t>system bus</a:t>
            </a:r>
            <a:r>
              <a:rPr lang="en-US" sz="1793" b="1">
                <a:solidFill>
                  <a:srgbClr val="FFFFFF"/>
                </a:solidFill>
                <a:latin typeface="Poppins Bold"/>
                <a:ea typeface="Poppins Bold"/>
                <a:cs typeface="Poppins Bold"/>
                <a:sym typeface="Poppins Bold"/>
              </a:rPr>
              <a:t> is a communication pathway within a computer that connects various hardware components, such as the CPU, memory, and peripherals, allowing them to exchange data and instructions.</a:t>
            </a:r>
          </a:p>
        </p:txBody>
      </p:sp>
      <p:sp>
        <p:nvSpPr>
          <p:cNvPr id="12" name="AutoShape 12"/>
          <p:cNvSpPr/>
          <p:nvPr/>
        </p:nvSpPr>
        <p:spPr>
          <a:xfrm flipH="1">
            <a:off x="7291651" y="3909238"/>
            <a:ext cx="1456418" cy="0"/>
          </a:xfrm>
          <a:prstGeom prst="line">
            <a:avLst/>
          </a:prstGeom>
          <a:ln w="57150" cap="rnd">
            <a:solidFill>
              <a:srgbClr val="38B6FF"/>
            </a:solidFill>
            <a:prstDash val="solid"/>
            <a:headEnd type="none" w="sm" len="sm"/>
            <a:tailEnd type="none" w="sm" len="sm"/>
          </a:ln>
        </p:spPr>
        <p:txBody>
          <a:bodyPr/>
          <a:lstStyle/>
          <a:p>
            <a:endParaRPr lang="en-PH"/>
          </a:p>
        </p:txBody>
      </p:sp>
      <p:grpSp>
        <p:nvGrpSpPr>
          <p:cNvPr id="13" name="Group 13"/>
          <p:cNvGrpSpPr/>
          <p:nvPr/>
        </p:nvGrpSpPr>
        <p:grpSpPr>
          <a:xfrm>
            <a:off x="4433900" y="2109308"/>
            <a:ext cx="9138219" cy="3856124"/>
            <a:chOff x="0" y="0"/>
            <a:chExt cx="2966297" cy="1251711"/>
          </a:xfrm>
        </p:grpSpPr>
        <p:sp>
          <p:nvSpPr>
            <p:cNvPr id="14" name="Freeform 14"/>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7843"/>
              </a:srgbClr>
            </a:solidFill>
          </p:spPr>
          <p:txBody>
            <a:bodyPr/>
            <a:lstStyle/>
            <a:p>
              <a:endParaRPr lang="en-PH"/>
            </a:p>
          </p:txBody>
        </p:sp>
      </p:grpSp>
      <p:sp>
        <p:nvSpPr>
          <p:cNvPr id="15" name="Freeform 15"/>
          <p:cNvSpPr/>
          <p:nvPr/>
        </p:nvSpPr>
        <p:spPr>
          <a:xfrm>
            <a:off x="5639145" y="4861489"/>
            <a:ext cx="1078877" cy="900372"/>
          </a:xfrm>
          <a:custGeom>
            <a:avLst/>
            <a:gdLst/>
            <a:ahLst/>
            <a:cxnLst/>
            <a:rect l="l" t="t" r="r" b="b"/>
            <a:pathLst>
              <a:path w="1078877" h="900372">
                <a:moveTo>
                  <a:pt x="0" y="0"/>
                </a:moveTo>
                <a:lnTo>
                  <a:pt x="1078877" y="0"/>
                </a:lnTo>
                <a:lnTo>
                  <a:pt x="1078877" y="900372"/>
                </a:lnTo>
                <a:lnTo>
                  <a:pt x="0" y="900372"/>
                </a:lnTo>
                <a:lnTo>
                  <a:pt x="0" y="0"/>
                </a:lnTo>
                <a:close/>
              </a:path>
            </a:pathLst>
          </a:custGeom>
          <a:blipFill>
            <a:blip r:embed="rId8">
              <a:alphaModFix amt="7999"/>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16" name="Group 16"/>
          <p:cNvGrpSpPr/>
          <p:nvPr/>
        </p:nvGrpSpPr>
        <p:grpSpPr>
          <a:xfrm>
            <a:off x="5545845" y="3172995"/>
            <a:ext cx="1888824" cy="980048"/>
            <a:chOff x="0" y="0"/>
            <a:chExt cx="3688595" cy="1913890"/>
          </a:xfrm>
        </p:grpSpPr>
        <p:sp>
          <p:nvSpPr>
            <p:cNvPr id="17" name="Freeform 17"/>
            <p:cNvSpPr/>
            <p:nvPr/>
          </p:nvSpPr>
          <p:spPr>
            <a:xfrm>
              <a:off x="0" y="0"/>
              <a:ext cx="3688595" cy="1913890"/>
            </a:xfrm>
            <a:custGeom>
              <a:avLst/>
              <a:gdLst/>
              <a:ahLst/>
              <a:cxnLst/>
              <a:rect l="l" t="t" r="r" b="b"/>
              <a:pathLst>
                <a:path w="3688595" h="1913890">
                  <a:moveTo>
                    <a:pt x="0" y="0"/>
                  </a:moveTo>
                  <a:lnTo>
                    <a:pt x="3688595" y="0"/>
                  </a:lnTo>
                  <a:lnTo>
                    <a:pt x="3688595" y="1913890"/>
                  </a:lnTo>
                  <a:lnTo>
                    <a:pt x="0" y="1913890"/>
                  </a:lnTo>
                  <a:close/>
                </a:path>
              </a:pathLst>
            </a:custGeom>
            <a:solidFill>
              <a:srgbClr val="FFDE59">
                <a:alpha val="7843"/>
              </a:srgbClr>
            </a:solidFill>
          </p:spPr>
          <p:txBody>
            <a:bodyPr/>
            <a:lstStyle/>
            <a:p>
              <a:endParaRPr lang="en-PH"/>
            </a:p>
          </p:txBody>
        </p:sp>
      </p:grpSp>
      <p:grpSp>
        <p:nvGrpSpPr>
          <p:cNvPr id="18" name="Group 18"/>
          <p:cNvGrpSpPr/>
          <p:nvPr/>
        </p:nvGrpSpPr>
        <p:grpSpPr>
          <a:xfrm>
            <a:off x="9426489" y="3138217"/>
            <a:ext cx="3218793" cy="451865"/>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sp>
        <p:nvSpPr>
          <p:cNvPr id="20" name="Freeform 20"/>
          <p:cNvSpPr/>
          <p:nvPr/>
        </p:nvSpPr>
        <p:spPr>
          <a:xfrm>
            <a:off x="5683886" y="3211154"/>
            <a:ext cx="537740" cy="537740"/>
          </a:xfrm>
          <a:custGeom>
            <a:avLst/>
            <a:gdLst/>
            <a:ahLst/>
            <a:cxnLst/>
            <a:rect l="l" t="t" r="r" b="b"/>
            <a:pathLst>
              <a:path w="537740" h="537740">
                <a:moveTo>
                  <a:pt x="0" y="0"/>
                </a:moveTo>
                <a:lnTo>
                  <a:pt x="537740" y="0"/>
                </a:lnTo>
                <a:lnTo>
                  <a:pt x="537740" y="537739"/>
                </a:lnTo>
                <a:lnTo>
                  <a:pt x="0" y="537739"/>
                </a:lnTo>
                <a:lnTo>
                  <a:pt x="0" y="0"/>
                </a:lnTo>
                <a:close/>
              </a:path>
            </a:pathLst>
          </a:custGeom>
          <a:blipFill>
            <a:blip r:embed="rId10">
              <a:alphaModFix amt="7999"/>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21" name="Group 21"/>
          <p:cNvGrpSpPr/>
          <p:nvPr/>
        </p:nvGrpSpPr>
        <p:grpSpPr>
          <a:xfrm>
            <a:off x="9426489" y="3692889"/>
            <a:ext cx="3218793" cy="451865"/>
            <a:chOff x="0" y="0"/>
            <a:chExt cx="2652321" cy="372342"/>
          </a:xfrm>
        </p:grpSpPr>
        <p:sp>
          <p:nvSpPr>
            <p:cNvPr id="22" name="Freeform 2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grpSp>
        <p:nvGrpSpPr>
          <p:cNvPr id="23" name="Group 23"/>
          <p:cNvGrpSpPr/>
          <p:nvPr/>
        </p:nvGrpSpPr>
        <p:grpSpPr>
          <a:xfrm>
            <a:off x="9426489" y="4220303"/>
            <a:ext cx="3218793" cy="451865"/>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grpSp>
        <p:nvGrpSpPr>
          <p:cNvPr id="25" name="Group 25"/>
          <p:cNvGrpSpPr/>
          <p:nvPr/>
        </p:nvGrpSpPr>
        <p:grpSpPr>
          <a:xfrm>
            <a:off x="9426489" y="4751430"/>
            <a:ext cx="3218793" cy="451865"/>
            <a:chOff x="0" y="0"/>
            <a:chExt cx="2652321" cy="372342"/>
          </a:xfrm>
        </p:grpSpPr>
        <p:sp>
          <p:nvSpPr>
            <p:cNvPr id="26" name="Freeform 2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grpSp>
        <p:nvGrpSpPr>
          <p:cNvPr id="27" name="Group 27"/>
          <p:cNvGrpSpPr/>
          <p:nvPr/>
        </p:nvGrpSpPr>
        <p:grpSpPr>
          <a:xfrm>
            <a:off x="9426489" y="5304001"/>
            <a:ext cx="3218793" cy="451865"/>
            <a:chOff x="0" y="0"/>
            <a:chExt cx="2652321" cy="372342"/>
          </a:xfrm>
        </p:grpSpPr>
        <p:sp>
          <p:nvSpPr>
            <p:cNvPr id="28" name="Freeform 2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sp>
        <p:nvSpPr>
          <p:cNvPr id="29" name="AutoShape 29"/>
          <p:cNvSpPr/>
          <p:nvPr/>
        </p:nvSpPr>
        <p:spPr>
          <a:xfrm flipV="1">
            <a:off x="8313053" y="3364150"/>
            <a:ext cx="0" cy="3298749"/>
          </a:xfrm>
          <a:prstGeom prst="line">
            <a:avLst/>
          </a:prstGeom>
          <a:ln w="57150" cap="rnd">
            <a:solidFill>
              <a:srgbClr val="C9E265"/>
            </a:solidFill>
            <a:prstDash val="solid"/>
            <a:headEnd type="none" w="sm" len="sm"/>
            <a:tailEnd type="none" w="sm" len="sm"/>
          </a:ln>
        </p:spPr>
        <p:txBody>
          <a:bodyPr/>
          <a:lstStyle/>
          <a:p>
            <a:endParaRPr lang="en-PH"/>
          </a:p>
        </p:txBody>
      </p:sp>
      <p:sp>
        <p:nvSpPr>
          <p:cNvPr id="30" name="AutoShape 30"/>
          <p:cNvSpPr/>
          <p:nvPr/>
        </p:nvSpPr>
        <p:spPr>
          <a:xfrm flipV="1">
            <a:off x="8499375" y="4392959"/>
            <a:ext cx="0" cy="2269940"/>
          </a:xfrm>
          <a:prstGeom prst="line">
            <a:avLst/>
          </a:prstGeom>
          <a:ln w="57150" cap="rnd">
            <a:solidFill>
              <a:srgbClr val="FF5757"/>
            </a:solidFill>
            <a:prstDash val="solid"/>
            <a:headEnd type="none" w="sm" len="sm"/>
            <a:tailEnd type="none" w="sm" len="sm"/>
          </a:ln>
        </p:spPr>
        <p:txBody>
          <a:bodyPr/>
          <a:lstStyle/>
          <a:p>
            <a:endParaRPr lang="en-PH"/>
          </a:p>
        </p:txBody>
      </p:sp>
      <p:sp>
        <p:nvSpPr>
          <p:cNvPr id="31" name="AutoShape 31"/>
          <p:cNvSpPr/>
          <p:nvPr/>
        </p:nvSpPr>
        <p:spPr>
          <a:xfrm flipV="1">
            <a:off x="7573195" y="4977768"/>
            <a:ext cx="0" cy="1650826"/>
          </a:xfrm>
          <a:prstGeom prst="line">
            <a:avLst/>
          </a:prstGeom>
          <a:ln w="57150" cap="rnd">
            <a:solidFill>
              <a:srgbClr val="38B6FF"/>
            </a:solidFill>
            <a:prstDash val="solid"/>
            <a:headEnd type="none" w="sm" len="sm"/>
            <a:tailEnd type="none" w="sm" len="sm"/>
          </a:ln>
        </p:spPr>
        <p:txBody>
          <a:bodyPr/>
          <a:lstStyle/>
          <a:p>
            <a:endParaRPr lang="en-PH"/>
          </a:p>
        </p:txBody>
      </p:sp>
      <p:sp>
        <p:nvSpPr>
          <p:cNvPr id="32" name="TextBox 32"/>
          <p:cNvSpPr txBox="1"/>
          <p:nvPr/>
        </p:nvSpPr>
        <p:spPr>
          <a:xfrm>
            <a:off x="8619876" y="4292262"/>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7843"/>
                  </a:srgbClr>
                </a:solidFill>
                <a:latin typeface="Now Bold"/>
                <a:ea typeface="Now Bold"/>
                <a:cs typeface="Now Bold"/>
                <a:sym typeface="Now Bold"/>
              </a:rPr>
              <a:t>MDR</a:t>
            </a:r>
          </a:p>
        </p:txBody>
      </p:sp>
      <p:sp>
        <p:nvSpPr>
          <p:cNvPr id="33" name="AutoShape 33"/>
          <p:cNvSpPr/>
          <p:nvPr/>
        </p:nvSpPr>
        <p:spPr>
          <a:xfrm flipH="1">
            <a:off x="8275868" y="3364150"/>
            <a:ext cx="393594" cy="0"/>
          </a:xfrm>
          <a:prstGeom prst="line">
            <a:avLst/>
          </a:prstGeom>
          <a:ln w="57150" cap="rnd">
            <a:solidFill>
              <a:srgbClr val="C9E265"/>
            </a:solidFill>
            <a:prstDash val="solid"/>
            <a:headEnd type="none" w="sm" len="sm"/>
            <a:tailEnd type="none" w="sm" len="sm"/>
          </a:ln>
        </p:spPr>
        <p:txBody>
          <a:bodyPr/>
          <a:lstStyle/>
          <a:p>
            <a:endParaRPr lang="en-PH"/>
          </a:p>
        </p:txBody>
      </p:sp>
      <p:sp>
        <p:nvSpPr>
          <p:cNvPr id="34" name="AutoShape 34"/>
          <p:cNvSpPr/>
          <p:nvPr/>
        </p:nvSpPr>
        <p:spPr>
          <a:xfrm>
            <a:off x="8475413" y="4419668"/>
            <a:ext cx="238706" cy="0"/>
          </a:xfrm>
          <a:prstGeom prst="line">
            <a:avLst/>
          </a:prstGeom>
          <a:ln w="57150" cap="rnd">
            <a:solidFill>
              <a:srgbClr val="FF5757"/>
            </a:solidFill>
            <a:prstDash val="solid"/>
            <a:headEnd type="none" w="sm" len="sm"/>
            <a:tailEnd type="none" w="sm" len="sm"/>
          </a:ln>
        </p:spPr>
        <p:txBody>
          <a:bodyPr/>
          <a:lstStyle/>
          <a:p>
            <a:endParaRPr lang="en-PH"/>
          </a:p>
        </p:txBody>
      </p:sp>
      <p:sp>
        <p:nvSpPr>
          <p:cNvPr id="35" name="AutoShape 35"/>
          <p:cNvSpPr/>
          <p:nvPr/>
        </p:nvSpPr>
        <p:spPr>
          <a:xfrm flipV="1">
            <a:off x="7144557" y="4134089"/>
            <a:ext cx="0" cy="879434"/>
          </a:xfrm>
          <a:prstGeom prst="line">
            <a:avLst/>
          </a:prstGeom>
          <a:ln w="57150" cap="rnd">
            <a:solidFill>
              <a:srgbClr val="38B6FF"/>
            </a:solidFill>
            <a:prstDash val="solid"/>
            <a:headEnd type="none" w="sm" len="sm"/>
            <a:tailEnd type="none" w="sm" len="sm"/>
          </a:ln>
        </p:spPr>
        <p:txBody>
          <a:bodyPr/>
          <a:lstStyle/>
          <a:p>
            <a:endParaRPr lang="en-PH"/>
          </a:p>
        </p:txBody>
      </p:sp>
      <p:sp>
        <p:nvSpPr>
          <p:cNvPr id="36" name="AutoShape 36"/>
          <p:cNvSpPr/>
          <p:nvPr/>
        </p:nvSpPr>
        <p:spPr>
          <a:xfrm flipH="1">
            <a:off x="6608179" y="5013524"/>
            <a:ext cx="563087" cy="0"/>
          </a:xfrm>
          <a:prstGeom prst="line">
            <a:avLst/>
          </a:prstGeom>
          <a:ln w="57150" cap="rnd">
            <a:solidFill>
              <a:srgbClr val="38B6FF"/>
            </a:solidFill>
            <a:prstDash val="solid"/>
            <a:headEnd type="none" w="sm" len="sm"/>
            <a:tailEnd type="none" w="sm" len="sm"/>
          </a:ln>
        </p:spPr>
        <p:txBody>
          <a:bodyPr/>
          <a:lstStyle/>
          <a:p>
            <a:endParaRPr lang="en-PH"/>
          </a:p>
        </p:txBody>
      </p:sp>
      <p:sp>
        <p:nvSpPr>
          <p:cNvPr id="37" name="AutoShape 37"/>
          <p:cNvSpPr/>
          <p:nvPr/>
        </p:nvSpPr>
        <p:spPr>
          <a:xfrm flipH="1">
            <a:off x="7010108" y="5013524"/>
            <a:ext cx="563087" cy="0"/>
          </a:xfrm>
          <a:prstGeom prst="line">
            <a:avLst/>
          </a:prstGeom>
          <a:ln w="57150" cap="rnd">
            <a:solidFill>
              <a:srgbClr val="38B6FF"/>
            </a:solidFill>
            <a:prstDash val="solid"/>
            <a:headEnd type="none" w="sm" len="sm"/>
            <a:tailEnd type="none" w="sm" len="sm"/>
          </a:ln>
        </p:spPr>
        <p:txBody>
          <a:bodyPr/>
          <a:lstStyle/>
          <a:p>
            <a:endParaRPr lang="en-PH"/>
          </a:p>
        </p:txBody>
      </p:sp>
      <p:sp>
        <p:nvSpPr>
          <p:cNvPr id="38" name="AutoShape 38"/>
          <p:cNvSpPr/>
          <p:nvPr/>
        </p:nvSpPr>
        <p:spPr>
          <a:xfrm flipH="1">
            <a:off x="12634267" y="3938226"/>
            <a:ext cx="343188" cy="7969"/>
          </a:xfrm>
          <a:prstGeom prst="line">
            <a:avLst/>
          </a:prstGeom>
          <a:ln w="57150" cap="rnd">
            <a:solidFill>
              <a:srgbClr val="C9E265"/>
            </a:solidFill>
            <a:prstDash val="solid"/>
            <a:headEnd type="none" w="sm" len="sm"/>
            <a:tailEnd type="none" w="sm" len="sm"/>
          </a:ln>
        </p:spPr>
        <p:txBody>
          <a:bodyPr/>
          <a:lstStyle/>
          <a:p>
            <a:endParaRPr lang="en-PH"/>
          </a:p>
        </p:txBody>
      </p:sp>
      <p:sp>
        <p:nvSpPr>
          <p:cNvPr id="39" name="AutoShape 39"/>
          <p:cNvSpPr/>
          <p:nvPr/>
        </p:nvSpPr>
        <p:spPr>
          <a:xfrm>
            <a:off x="12973725" y="3337535"/>
            <a:ext cx="0" cy="636998"/>
          </a:xfrm>
          <a:prstGeom prst="line">
            <a:avLst/>
          </a:prstGeom>
          <a:ln w="57150" cap="rnd">
            <a:solidFill>
              <a:srgbClr val="C9E265"/>
            </a:solidFill>
            <a:prstDash val="solid"/>
            <a:headEnd type="none" w="sm" len="sm"/>
            <a:tailEnd type="none" w="sm" len="sm"/>
          </a:ln>
        </p:spPr>
        <p:txBody>
          <a:bodyPr/>
          <a:lstStyle/>
          <a:p>
            <a:endParaRPr lang="en-PH"/>
          </a:p>
        </p:txBody>
      </p:sp>
      <p:sp>
        <p:nvSpPr>
          <p:cNvPr id="40" name="AutoShape 40"/>
          <p:cNvSpPr/>
          <p:nvPr/>
        </p:nvSpPr>
        <p:spPr>
          <a:xfrm>
            <a:off x="12645168" y="3337555"/>
            <a:ext cx="332907" cy="0"/>
          </a:xfrm>
          <a:prstGeom prst="line">
            <a:avLst/>
          </a:prstGeom>
          <a:ln w="57150" cap="rnd">
            <a:solidFill>
              <a:srgbClr val="C9E265"/>
            </a:solidFill>
            <a:prstDash val="solid"/>
            <a:headEnd type="none" w="sm" len="sm"/>
            <a:tailEnd type="none" w="sm" len="sm"/>
          </a:ln>
        </p:spPr>
        <p:txBody>
          <a:bodyPr/>
          <a:lstStyle/>
          <a:p>
            <a:endParaRPr lang="en-PH"/>
          </a:p>
        </p:txBody>
      </p:sp>
      <p:sp>
        <p:nvSpPr>
          <p:cNvPr id="41" name="TextBox 41"/>
          <p:cNvSpPr txBox="1"/>
          <p:nvPr/>
        </p:nvSpPr>
        <p:spPr>
          <a:xfrm>
            <a:off x="6436479" y="3475465"/>
            <a:ext cx="453244" cy="327483"/>
          </a:xfrm>
          <a:prstGeom prst="rect">
            <a:avLst/>
          </a:prstGeom>
        </p:spPr>
        <p:txBody>
          <a:bodyPr lIns="0" tIns="0" rIns="0" bIns="0" rtlCol="0" anchor="t">
            <a:spAutoFit/>
          </a:bodyPr>
          <a:lstStyle/>
          <a:p>
            <a:pPr algn="ctr">
              <a:lnSpc>
                <a:spcPts val="2619"/>
              </a:lnSpc>
              <a:spcBef>
                <a:spcPct val="0"/>
              </a:spcBef>
            </a:pPr>
            <a:r>
              <a:rPr lang="en-US" sz="1871">
                <a:solidFill>
                  <a:srgbClr val="000000">
                    <a:alpha val="7843"/>
                  </a:srgbClr>
                </a:solidFill>
                <a:latin typeface="Gagalin"/>
                <a:ea typeface="Gagalin"/>
                <a:cs typeface="Gagalin"/>
                <a:sym typeface="Gagalin"/>
              </a:rPr>
              <a:t>CU</a:t>
            </a:r>
          </a:p>
        </p:txBody>
      </p:sp>
      <p:sp>
        <p:nvSpPr>
          <p:cNvPr id="42" name="TextBox 42"/>
          <p:cNvSpPr txBox="1"/>
          <p:nvPr/>
        </p:nvSpPr>
        <p:spPr>
          <a:xfrm>
            <a:off x="8596046" y="4823389"/>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7843"/>
                  </a:srgbClr>
                </a:solidFill>
                <a:latin typeface="Now Bold"/>
                <a:ea typeface="Now Bold"/>
                <a:cs typeface="Now Bold"/>
                <a:sym typeface="Now Bold"/>
              </a:rPr>
              <a:t>CIR</a:t>
            </a:r>
          </a:p>
        </p:txBody>
      </p:sp>
      <p:grpSp>
        <p:nvGrpSpPr>
          <p:cNvPr id="43" name="Group 43"/>
          <p:cNvGrpSpPr/>
          <p:nvPr/>
        </p:nvGrpSpPr>
        <p:grpSpPr>
          <a:xfrm>
            <a:off x="5433305" y="2502284"/>
            <a:ext cx="3218793" cy="451865"/>
            <a:chOff x="0" y="0"/>
            <a:chExt cx="2652321" cy="372342"/>
          </a:xfrm>
        </p:grpSpPr>
        <p:sp>
          <p:nvSpPr>
            <p:cNvPr id="44" name="Freeform 4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grpSp>
        <p:nvGrpSpPr>
          <p:cNvPr id="45" name="Group 45"/>
          <p:cNvGrpSpPr/>
          <p:nvPr/>
        </p:nvGrpSpPr>
        <p:grpSpPr>
          <a:xfrm>
            <a:off x="9414839" y="2502284"/>
            <a:ext cx="3218793" cy="451865"/>
            <a:chOff x="0" y="0"/>
            <a:chExt cx="2652321" cy="372342"/>
          </a:xfrm>
        </p:grpSpPr>
        <p:sp>
          <p:nvSpPr>
            <p:cNvPr id="46" name="Freeform 4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sp>
        <p:nvSpPr>
          <p:cNvPr id="47" name="AutoShape 47"/>
          <p:cNvSpPr/>
          <p:nvPr/>
        </p:nvSpPr>
        <p:spPr>
          <a:xfrm flipH="1">
            <a:off x="7430973" y="3370584"/>
            <a:ext cx="844895" cy="0"/>
          </a:xfrm>
          <a:prstGeom prst="line">
            <a:avLst/>
          </a:prstGeom>
          <a:ln w="57150" cap="rnd">
            <a:solidFill>
              <a:srgbClr val="38B6FF"/>
            </a:solidFill>
            <a:prstDash val="solid"/>
            <a:headEnd type="none" w="sm" len="sm"/>
            <a:tailEnd type="none" w="sm" len="sm"/>
          </a:ln>
        </p:spPr>
        <p:txBody>
          <a:bodyPr/>
          <a:lstStyle/>
          <a:p>
            <a:endParaRPr lang="en-PH"/>
          </a:p>
        </p:txBody>
      </p:sp>
      <p:sp>
        <p:nvSpPr>
          <p:cNvPr id="48" name="AutoShape 48"/>
          <p:cNvSpPr/>
          <p:nvPr/>
        </p:nvSpPr>
        <p:spPr>
          <a:xfrm flipH="1">
            <a:off x="7361089" y="5013524"/>
            <a:ext cx="1386955" cy="1196"/>
          </a:xfrm>
          <a:prstGeom prst="line">
            <a:avLst/>
          </a:prstGeom>
          <a:ln w="57150" cap="rnd">
            <a:solidFill>
              <a:srgbClr val="38B6FF"/>
            </a:solidFill>
            <a:prstDash val="solid"/>
            <a:headEnd type="none" w="sm" len="sm"/>
            <a:tailEnd type="none" w="sm" len="sm"/>
          </a:ln>
        </p:spPr>
        <p:txBody>
          <a:bodyPr/>
          <a:lstStyle/>
          <a:p>
            <a:endParaRPr lang="en-PH"/>
          </a:p>
        </p:txBody>
      </p:sp>
      <p:sp>
        <p:nvSpPr>
          <p:cNvPr id="49" name="AutoShape 49"/>
          <p:cNvSpPr/>
          <p:nvPr/>
        </p:nvSpPr>
        <p:spPr>
          <a:xfrm flipH="1">
            <a:off x="12634267" y="5005563"/>
            <a:ext cx="343188" cy="7969"/>
          </a:xfrm>
          <a:prstGeom prst="line">
            <a:avLst/>
          </a:prstGeom>
          <a:ln w="57150" cap="rnd">
            <a:solidFill>
              <a:srgbClr val="FF5757"/>
            </a:solidFill>
            <a:prstDash val="solid"/>
            <a:headEnd type="none" w="sm" len="sm"/>
            <a:tailEnd type="none" w="sm" len="sm"/>
          </a:ln>
        </p:spPr>
        <p:txBody>
          <a:bodyPr/>
          <a:lstStyle/>
          <a:p>
            <a:endParaRPr lang="en-PH"/>
          </a:p>
        </p:txBody>
      </p:sp>
      <p:sp>
        <p:nvSpPr>
          <p:cNvPr id="50" name="AutoShape 50"/>
          <p:cNvSpPr/>
          <p:nvPr/>
        </p:nvSpPr>
        <p:spPr>
          <a:xfrm>
            <a:off x="12973725" y="4404872"/>
            <a:ext cx="0" cy="636998"/>
          </a:xfrm>
          <a:prstGeom prst="line">
            <a:avLst/>
          </a:prstGeom>
          <a:ln w="57150" cap="rnd">
            <a:solidFill>
              <a:srgbClr val="FF5757"/>
            </a:solidFill>
            <a:prstDash val="solid"/>
            <a:headEnd type="none" w="sm" len="sm"/>
            <a:tailEnd type="none" w="sm" len="sm"/>
          </a:ln>
        </p:spPr>
        <p:txBody>
          <a:bodyPr/>
          <a:lstStyle/>
          <a:p>
            <a:endParaRPr lang="en-PH"/>
          </a:p>
        </p:txBody>
      </p:sp>
      <p:sp>
        <p:nvSpPr>
          <p:cNvPr id="51" name="AutoShape 51"/>
          <p:cNvSpPr/>
          <p:nvPr/>
        </p:nvSpPr>
        <p:spPr>
          <a:xfrm>
            <a:off x="12639407" y="4434040"/>
            <a:ext cx="332907" cy="0"/>
          </a:xfrm>
          <a:prstGeom prst="line">
            <a:avLst/>
          </a:prstGeom>
          <a:ln w="57150" cap="rnd">
            <a:solidFill>
              <a:srgbClr val="FF5757"/>
            </a:solidFill>
            <a:prstDash val="solid"/>
            <a:headEnd type="none" w="sm" len="sm"/>
            <a:tailEnd type="none" w="sm" len="sm"/>
          </a:ln>
        </p:spPr>
        <p:txBody>
          <a:bodyPr/>
          <a:lstStyle/>
          <a:p>
            <a:endParaRPr lang="en-PH"/>
          </a:p>
        </p:txBody>
      </p:sp>
      <p:sp>
        <p:nvSpPr>
          <p:cNvPr id="52" name="TextBox 52"/>
          <p:cNvSpPr txBox="1"/>
          <p:nvPr/>
        </p:nvSpPr>
        <p:spPr>
          <a:xfrm>
            <a:off x="8681808" y="2585875"/>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7843"/>
                  </a:srgbClr>
                </a:solidFill>
                <a:latin typeface="Now Bold"/>
                <a:ea typeface="Now Bold"/>
                <a:cs typeface="Now Bold"/>
                <a:sym typeface="Now Bold"/>
              </a:rPr>
              <a:t>SR</a:t>
            </a:r>
          </a:p>
        </p:txBody>
      </p:sp>
      <p:sp>
        <p:nvSpPr>
          <p:cNvPr id="53" name="TextBox 53"/>
          <p:cNvSpPr txBox="1"/>
          <p:nvPr/>
        </p:nvSpPr>
        <p:spPr>
          <a:xfrm>
            <a:off x="5951962" y="5264050"/>
            <a:ext cx="453244" cy="327483"/>
          </a:xfrm>
          <a:prstGeom prst="rect">
            <a:avLst/>
          </a:prstGeom>
        </p:spPr>
        <p:txBody>
          <a:bodyPr lIns="0" tIns="0" rIns="0" bIns="0" rtlCol="0" anchor="t">
            <a:spAutoFit/>
          </a:bodyPr>
          <a:lstStyle/>
          <a:p>
            <a:pPr algn="ctr">
              <a:lnSpc>
                <a:spcPts val="2619"/>
              </a:lnSpc>
              <a:spcBef>
                <a:spcPct val="0"/>
              </a:spcBef>
            </a:pPr>
            <a:r>
              <a:rPr lang="en-US" sz="1871">
                <a:solidFill>
                  <a:srgbClr val="000000">
                    <a:alpha val="7843"/>
                  </a:srgbClr>
                </a:solidFill>
                <a:latin typeface="Gagalin"/>
                <a:ea typeface="Gagalin"/>
                <a:cs typeface="Gagalin"/>
                <a:sym typeface="Gagalin"/>
              </a:rPr>
              <a:t>ALU</a:t>
            </a:r>
          </a:p>
        </p:txBody>
      </p:sp>
      <p:sp>
        <p:nvSpPr>
          <p:cNvPr id="54" name="TextBox 54"/>
          <p:cNvSpPr txBox="1"/>
          <p:nvPr/>
        </p:nvSpPr>
        <p:spPr>
          <a:xfrm>
            <a:off x="8596046" y="3764848"/>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7843"/>
                  </a:srgbClr>
                </a:solidFill>
                <a:latin typeface="Now Bold"/>
                <a:ea typeface="Now Bold"/>
                <a:cs typeface="Now Bold"/>
                <a:sym typeface="Now Bold"/>
              </a:rPr>
              <a:t>PC</a:t>
            </a:r>
          </a:p>
        </p:txBody>
      </p:sp>
      <p:sp>
        <p:nvSpPr>
          <p:cNvPr id="55" name="TextBox 55"/>
          <p:cNvSpPr txBox="1"/>
          <p:nvPr/>
        </p:nvSpPr>
        <p:spPr>
          <a:xfrm>
            <a:off x="8596046" y="5344411"/>
            <a:ext cx="716141" cy="269848"/>
          </a:xfrm>
          <a:prstGeom prst="rect">
            <a:avLst/>
          </a:prstGeom>
        </p:spPr>
        <p:txBody>
          <a:bodyPr lIns="0" tIns="0" rIns="0" bIns="0" rtlCol="0" anchor="t">
            <a:spAutoFit/>
          </a:bodyPr>
          <a:lstStyle/>
          <a:p>
            <a:pPr algn="ctr">
              <a:lnSpc>
                <a:spcPts val="2128"/>
              </a:lnSpc>
            </a:pPr>
            <a:r>
              <a:rPr lang="en-US" sz="1520" b="1">
                <a:solidFill>
                  <a:srgbClr val="000000">
                    <a:alpha val="7843"/>
                  </a:srgbClr>
                </a:solidFill>
                <a:latin typeface="Now Bold"/>
                <a:ea typeface="Now Bold"/>
                <a:cs typeface="Now Bold"/>
                <a:sym typeface="Now Bold"/>
              </a:rPr>
              <a:t>ACC</a:t>
            </a:r>
          </a:p>
        </p:txBody>
      </p:sp>
      <p:sp>
        <p:nvSpPr>
          <p:cNvPr id="56" name="TextBox 56"/>
          <p:cNvSpPr txBox="1"/>
          <p:nvPr/>
        </p:nvSpPr>
        <p:spPr>
          <a:xfrm>
            <a:off x="8667232" y="3332484"/>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7843"/>
                  </a:srgbClr>
                </a:solidFill>
                <a:latin typeface="Now Bold"/>
                <a:ea typeface="Now Bold"/>
                <a:cs typeface="Now Bold"/>
                <a:sym typeface="Now Bold"/>
              </a:rPr>
              <a:t>MAR</a:t>
            </a:r>
          </a:p>
        </p:txBody>
      </p:sp>
      <p:sp>
        <p:nvSpPr>
          <p:cNvPr id="57" name="TextBox 57"/>
          <p:cNvSpPr txBox="1"/>
          <p:nvPr/>
        </p:nvSpPr>
        <p:spPr>
          <a:xfrm>
            <a:off x="4717164" y="2572906"/>
            <a:ext cx="716141" cy="272522"/>
          </a:xfrm>
          <a:prstGeom prst="rect">
            <a:avLst/>
          </a:prstGeom>
        </p:spPr>
        <p:txBody>
          <a:bodyPr lIns="0" tIns="0" rIns="0" bIns="0" rtlCol="0" anchor="t">
            <a:spAutoFit/>
          </a:bodyPr>
          <a:lstStyle/>
          <a:p>
            <a:pPr algn="ctr">
              <a:lnSpc>
                <a:spcPts val="2128"/>
              </a:lnSpc>
            </a:pPr>
            <a:r>
              <a:rPr lang="en-US" sz="1520" b="1">
                <a:solidFill>
                  <a:srgbClr val="000000">
                    <a:alpha val="7843"/>
                  </a:srgbClr>
                </a:solidFill>
                <a:latin typeface="Now Bold"/>
                <a:ea typeface="Now Bold"/>
                <a:cs typeface="Now Bold"/>
                <a:sym typeface="Now Bold"/>
              </a:rPr>
              <a:t>IX</a:t>
            </a:r>
          </a:p>
        </p:txBody>
      </p:sp>
      <p:sp>
        <p:nvSpPr>
          <p:cNvPr id="58" name="AutoShape 58"/>
          <p:cNvSpPr/>
          <p:nvPr/>
        </p:nvSpPr>
        <p:spPr>
          <a:xfrm flipH="1">
            <a:off x="14275572" y="1422671"/>
            <a:ext cx="945794" cy="0"/>
          </a:xfrm>
          <a:prstGeom prst="line">
            <a:avLst/>
          </a:prstGeom>
          <a:ln w="85725" cap="rnd">
            <a:solidFill>
              <a:srgbClr val="38B6FF"/>
            </a:solidFill>
            <a:prstDash val="solid"/>
            <a:headEnd type="none" w="sm" len="sm"/>
            <a:tailEnd type="none" w="sm" len="sm"/>
          </a:ln>
        </p:spPr>
        <p:txBody>
          <a:bodyPr/>
          <a:lstStyle/>
          <a:p>
            <a:endParaRPr lang="en-PH"/>
          </a:p>
        </p:txBody>
      </p:sp>
      <p:sp>
        <p:nvSpPr>
          <p:cNvPr id="59" name="AutoShape 59"/>
          <p:cNvSpPr/>
          <p:nvPr/>
        </p:nvSpPr>
        <p:spPr>
          <a:xfrm flipH="1">
            <a:off x="14275572" y="1913530"/>
            <a:ext cx="945794" cy="0"/>
          </a:xfrm>
          <a:prstGeom prst="line">
            <a:avLst/>
          </a:prstGeom>
          <a:ln w="85725" cap="rnd">
            <a:solidFill>
              <a:srgbClr val="C9E265"/>
            </a:solidFill>
            <a:prstDash val="solid"/>
            <a:headEnd type="none" w="sm" len="sm"/>
            <a:tailEnd type="none" w="sm" len="sm"/>
          </a:ln>
        </p:spPr>
        <p:txBody>
          <a:bodyPr/>
          <a:lstStyle/>
          <a:p>
            <a:endParaRPr lang="en-PH"/>
          </a:p>
        </p:txBody>
      </p:sp>
      <p:sp>
        <p:nvSpPr>
          <p:cNvPr id="60" name="AutoShape 60"/>
          <p:cNvSpPr/>
          <p:nvPr/>
        </p:nvSpPr>
        <p:spPr>
          <a:xfrm flipH="1">
            <a:off x="14275572" y="2374435"/>
            <a:ext cx="945794" cy="0"/>
          </a:xfrm>
          <a:prstGeom prst="line">
            <a:avLst/>
          </a:prstGeom>
          <a:ln w="85725" cap="rnd">
            <a:solidFill>
              <a:srgbClr val="FF5757"/>
            </a:solidFill>
            <a:prstDash val="solid"/>
            <a:headEnd type="none" w="sm" len="sm"/>
            <a:tailEnd type="none" w="sm" len="sm"/>
          </a:ln>
        </p:spPr>
        <p:txBody>
          <a:bodyPr/>
          <a:lstStyle/>
          <a:p>
            <a:endParaRPr lang="en-PH"/>
          </a:p>
        </p:txBody>
      </p:sp>
      <p:sp>
        <p:nvSpPr>
          <p:cNvPr id="61" name="TextBox 61"/>
          <p:cNvSpPr txBox="1"/>
          <p:nvPr/>
        </p:nvSpPr>
        <p:spPr>
          <a:xfrm>
            <a:off x="15369751" y="1320133"/>
            <a:ext cx="1442309"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CONTROL BUS</a:t>
            </a:r>
          </a:p>
        </p:txBody>
      </p:sp>
      <p:sp>
        <p:nvSpPr>
          <p:cNvPr id="62" name="TextBox 62"/>
          <p:cNvSpPr txBox="1"/>
          <p:nvPr/>
        </p:nvSpPr>
        <p:spPr>
          <a:xfrm>
            <a:off x="15440190" y="1809353"/>
            <a:ext cx="127966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63" name="TextBox 63"/>
          <p:cNvSpPr txBox="1"/>
          <p:nvPr/>
        </p:nvSpPr>
        <p:spPr>
          <a:xfrm>
            <a:off x="15440190" y="2257851"/>
            <a:ext cx="119834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grpSp>
        <p:nvGrpSpPr>
          <p:cNvPr id="64" name="Group 64"/>
          <p:cNvGrpSpPr/>
          <p:nvPr/>
        </p:nvGrpSpPr>
        <p:grpSpPr>
          <a:xfrm>
            <a:off x="4717164" y="6900688"/>
            <a:ext cx="1310604" cy="665811"/>
            <a:chOff x="0" y="0"/>
            <a:chExt cx="1193287" cy="606212"/>
          </a:xfrm>
        </p:grpSpPr>
        <p:sp>
          <p:nvSpPr>
            <p:cNvPr id="65" name="Freeform 65"/>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alpha val="9804"/>
              </a:srgbClr>
            </a:solidFill>
          </p:spPr>
          <p:txBody>
            <a:bodyPr/>
            <a:lstStyle/>
            <a:p>
              <a:endParaRPr lang="en-PH"/>
            </a:p>
          </p:txBody>
        </p:sp>
      </p:grpSp>
      <p:grpSp>
        <p:nvGrpSpPr>
          <p:cNvPr id="66" name="Group 66"/>
          <p:cNvGrpSpPr/>
          <p:nvPr/>
        </p:nvGrpSpPr>
        <p:grpSpPr>
          <a:xfrm>
            <a:off x="12113547" y="6868009"/>
            <a:ext cx="1310604" cy="585835"/>
            <a:chOff x="0" y="0"/>
            <a:chExt cx="1193287" cy="533394"/>
          </a:xfrm>
        </p:grpSpPr>
        <p:sp>
          <p:nvSpPr>
            <p:cNvPr id="67" name="Freeform 67"/>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642EC7">
                <a:alpha val="9804"/>
              </a:srgbClr>
            </a:solidFill>
          </p:spPr>
          <p:txBody>
            <a:bodyPr/>
            <a:lstStyle/>
            <a:p>
              <a:endParaRPr lang="en-PH"/>
            </a:p>
          </p:txBody>
        </p:sp>
      </p:grpSp>
      <p:grpSp>
        <p:nvGrpSpPr>
          <p:cNvPr id="68" name="Group 68"/>
          <p:cNvGrpSpPr/>
          <p:nvPr/>
        </p:nvGrpSpPr>
        <p:grpSpPr>
          <a:xfrm>
            <a:off x="7469385" y="6900688"/>
            <a:ext cx="1102732" cy="270050"/>
            <a:chOff x="0" y="0"/>
            <a:chExt cx="1520437" cy="372342"/>
          </a:xfrm>
        </p:grpSpPr>
        <p:sp>
          <p:nvSpPr>
            <p:cNvPr id="69" name="Freeform 6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70" name="Group 70"/>
          <p:cNvGrpSpPr/>
          <p:nvPr/>
        </p:nvGrpSpPr>
        <p:grpSpPr>
          <a:xfrm>
            <a:off x="7469385" y="7167218"/>
            <a:ext cx="1102732" cy="270050"/>
            <a:chOff x="0" y="0"/>
            <a:chExt cx="1520437" cy="372342"/>
          </a:xfrm>
        </p:grpSpPr>
        <p:sp>
          <p:nvSpPr>
            <p:cNvPr id="71" name="Freeform 7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72" name="Group 72"/>
          <p:cNvGrpSpPr/>
          <p:nvPr/>
        </p:nvGrpSpPr>
        <p:grpSpPr>
          <a:xfrm>
            <a:off x="7469385" y="7395108"/>
            <a:ext cx="1102732" cy="270050"/>
            <a:chOff x="0" y="0"/>
            <a:chExt cx="1520437" cy="372342"/>
          </a:xfrm>
        </p:grpSpPr>
        <p:sp>
          <p:nvSpPr>
            <p:cNvPr id="73" name="Freeform 7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74" name="Group 74"/>
          <p:cNvGrpSpPr/>
          <p:nvPr/>
        </p:nvGrpSpPr>
        <p:grpSpPr>
          <a:xfrm>
            <a:off x="7469385" y="7661638"/>
            <a:ext cx="1102732" cy="270050"/>
            <a:chOff x="0" y="0"/>
            <a:chExt cx="1520437" cy="372342"/>
          </a:xfrm>
        </p:grpSpPr>
        <p:sp>
          <p:nvSpPr>
            <p:cNvPr id="75" name="Freeform 7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76" name="Group 76"/>
          <p:cNvGrpSpPr/>
          <p:nvPr/>
        </p:nvGrpSpPr>
        <p:grpSpPr>
          <a:xfrm>
            <a:off x="7469385" y="7931688"/>
            <a:ext cx="1102732" cy="270050"/>
            <a:chOff x="0" y="0"/>
            <a:chExt cx="1520437" cy="372342"/>
          </a:xfrm>
        </p:grpSpPr>
        <p:sp>
          <p:nvSpPr>
            <p:cNvPr id="77" name="Freeform 7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78" name="Group 78"/>
          <p:cNvGrpSpPr/>
          <p:nvPr/>
        </p:nvGrpSpPr>
        <p:grpSpPr>
          <a:xfrm>
            <a:off x="7472933" y="8198218"/>
            <a:ext cx="1102732" cy="270050"/>
            <a:chOff x="0" y="0"/>
            <a:chExt cx="1520437" cy="372342"/>
          </a:xfrm>
        </p:grpSpPr>
        <p:sp>
          <p:nvSpPr>
            <p:cNvPr id="79" name="Freeform 7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80" name="Group 80"/>
          <p:cNvGrpSpPr/>
          <p:nvPr/>
        </p:nvGrpSpPr>
        <p:grpSpPr>
          <a:xfrm>
            <a:off x="7472933" y="8880935"/>
            <a:ext cx="1102732" cy="270050"/>
            <a:chOff x="0" y="0"/>
            <a:chExt cx="1520437" cy="372342"/>
          </a:xfrm>
        </p:grpSpPr>
        <p:sp>
          <p:nvSpPr>
            <p:cNvPr id="81" name="Freeform 8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82" name="Group 82"/>
          <p:cNvGrpSpPr/>
          <p:nvPr/>
        </p:nvGrpSpPr>
        <p:grpSpPr>
          <a:xfrm>
            <a:off x="7472933" y="9150985"/>
            <a:ext cx="1102732" cy="270050"/>
            <a:chOff x="0" y="0"/>
            <a:chExt cx="1520437" cy="372342"/>
          </a:xfrm>
        </p:grpSpPr>
        <p:sp>
          <p:nvSpPr>
            <p:cNvPr id="83" name="Freeform 8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84" name="Group 84"/>
          <p:cNvGrpSpPr/>
          <p:nvPr/>
        </p:nvGrpSpPr>
        <p:grpSpPr>
          <a:xfrm>
            <a:off x="7472933" y="9417515"/>
            <a:ext cx="1102732" cy="270050"/>
            <a:chOff x="0" y="0"/>
            <a:chExt cx="1520437" cy="372342"/>
          </a:xfrm>
        </p:grpSpPr>
        <p:sp>
          <p:nvSpPr>
            <p:cNvPr id="85" name="Freeform 8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86" name="Group 86"/>
          <p:cNvGrpSpPr/>
          <p:nvPr/>
        </p:nvGrpSpPr>
        <p:grpSpPr>
          <a:xfrm>
            <a:off x="7472933" y="9645405"/>
            <a:ext cx="1102732" cy="270050"/>
            <a:chOff x="0" y="0"/>
            <a:chExt cx="1520437" cy="372342"/>
          </a:xfrm>
        </p:grpSpPr>
        <p:sp>
          <p:nvSpPr>
            <p:cNvPr id="87" name="Freeform 8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88" name="Group 88"/>
          <p:cNvGrpSpPr/>
          <p:nvPr/>
        </p:nvGrpSpPr>
        <p:grpSpPr>
          <a:xfrm>
            <a:off x="7472933" y="9911935"/>
            <a:ext cx="1102732" cy="270050"/>
            <a:chOff x="0" y="0"/>
            <a:chExt cx="1520437" cy="372342"/>
          </a:xfrm>
        </p:grpSpPr>
        <p:sp>
          <p:nvSpPr>
            <p:cNvPr id="89" name="Freeform 8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90" name="Group 90"/>
          <p:cNvGrpSpPr/>
          <p:nvPr/>
        </p:nvGrpSpPr>
        <p:grpSpPr>
          <a:xfrm>
            <a:off x="7469385" y="6628594"/>
            <a:ext cx="1045864" cy="244313"/>
            <a:chOff x="0" y="0"/>
            <a:chExt cx="373441" cy="87235"/>
          </a:xfrm>
        </p:grpSpPr>
        <p:sp>
          <p:nvSpPr>
            <p:cNvPr id="91" name="Freeform 91"/>
            <p:cNvSpPr/>
            <p:nvPr/>
          </p:nvSpPr>
          <p:spPr>
            <a:xfrm>
              <a:off x="0" y="0"/>
              <a:ext cx="373441" cy="87235"/>
            </a:xfrm>
            <a:custGeom>
              <a:avLst/>
              <a:gdLst/>
              <a:ahLst/>
              <a:cxnLst/>
              <a:rect l="l" t="t" r="r" b="b"/>
              <a:pathLst>
                <a:path w="373441" h="87235">
                  <a:moveTo>
                    <a:pt x="43618" y="0"/>
                  </a:moveTo>
                  <a:lnTo>
                    <a:pt x="329823" y="0"/>
                  </a:lnTo>
                  <a:cubicBezTo>
                    <a:pt x="353913" y="0"/>
                    <a:pt x="373441" y="19528"/>
                    <a:pt x="373441" y="43618"/>
                  </a:cubicBezTo>
                  <a:lnTo>
                    <a:pt x="373441" y="43618"/>
                  </a:lnTo>
                  <a:cubicBezTo>
                    <a:pt x="373441" y="67707"/>
                    <a:pt x="353913" y="87235"/>
                    <a:pt x="329823" y="87235"/>
                  </a:cubicBezTo>
                  <a:lnTo>
                    <a:pt x="43618" y="87235"/>
                  </a:lnTo>
                  <a:cubicBezTo>
                    <a:pt x="19528" y="87235"/>
                    <a:pt x="0" y="67707"/>
                    <a:pt x="0" y="43618"/>
                  </a:cubicBezTo>
                  <a:lnTo>
                    <a:pt x="0" y="43618"/>
                  </a:lnTo>
                  <a:cubicBezTo>
                    <a:pt x="0" y="19528"/>
                    <a:pt x="19528" y="0"/>
                    <a:pt x="43618" y="0"/>
                  </a:cubicBezTo>
                  <a:close/>
                </a:path>
              </a:pathLst>
            </a:custGeom>
            <a:solidFill>
              <a:srgbClr val="642EC7">
                <a:alpha val="9804"/>
              </a:srgbClr>
            </a:solidFill>
          </p:spPr>
          <p:txBody>
            <a:bodyPr/>
            <a:lstStyle/>
            <a:p>
              <a:endParaRPr lang="en-PH"/>
            </a:p>
          </p:txBody>
        </p:sp>
        <p:sp>
          <p:nvSpPr>
            <p:cNvPr id="92" name="TextBox 92"/>
            <p:cNvSpPr txBox="1"/>
            <p:nvPr/>
          </p:nvSpPr>
          <p:spPr>
            <a:xfrm>
              <a:off x="0" y="-28575"/>
              <a:ext cx="373441" cy="115810"/>
            </a:xfrm>
            <a:prstGeom prst="rect">
              <a:avLst/>
            </a:prstGeom>
          </p:spPr>
          <p:txBody>
            <a:bodyPr lIns="42076" tIns="42076" rIns="42076" bIns="42076" rtlCol="0" anchor="ctr"/>
            <a:lstStyle/>
            <a:p>
              <a:pPr algn="ctr">
                <a:lnSpc>
                  <a:spcPts val="2185"/>
                </a:lnSpc>
              </a:pPr>
              <a:endParaRPr/>
            </a:p>
          </p:txBody>
        </p:sp>
      </p:grpSp>
      <p:sp>
        <p:nvSpPr>
          <p:cNvPr id="93" name="TextBox 93"/>
          <p:cNvSpPr txBox="1"/>
          <p:nvPr/>
        </p:nvSpPr>
        <p:spPr>
          <a:xfrm>
            <a:off x="5012234" y="7037858"/>
            <a:ext cx="720464" cy="353371"/>
          </a:xfrm>
          <a:prstGeom prst="rect">
            <a:avLst/>
          </a:prstGeom>
        </p:spPr>
        <p:txBody>
          <a:bodyPr lIns="0" tIns="0" rIns="0" bIns="0" rtlCol="0" anchor="t">
            <a:spAutoFit/>
          </a:bodyPr>
          <a:lstStyle/>
          <a:p>
            <a:pPr algn="ctr">
              <a:lnSpc>
                <a:spcPts val="2896"/>
              </a:lnSpc>
            </a:pPr>
            <a:r>
              <a:rPr lang="en-US" sz="2068" b="1">
                <a:solidFill>
                  <a:srgbClr val="000000">
                    <a:alpha val="9804"/>
                  </a:srgbClr>
                </a:solidFill>
                <a:latin typeface="Now Bold"/>
                <a:ea typeface="Now Bold"/>
                <a:cs typeface="Now Bold"/>
                <a:sym typeface="Now Bold"/>
              </a:rPr>
              <a:t>Input</a:t>
            </a:r>
          </a:p>
        </p:txBody>
      </p:sp>
      <p:sp>
        <p:nvSpPr>
          <p:cNvPr id="94" name="TextBox 94"/>
          <p:cNvSpPr txBox="1"/>
          <p:nvPr/>
        </p:nvSpPr>
        <p:spPr>
          <a:xfrm>
            <a:off x="12314488" y="6966267"/>
            <a:ext cx="908723" cy="341693"/>
          </a:xfrm>
          <a:prstGeom prst="rect">
            <a:avLst/>
          </a:prstGeom>
        </p:spPr>
        <p:txBody>
          <a:bodyPr lIns="0" tIns="0" rIns="0" bIns="0" rtlCol="0" anchor="t">
            <a:spAutoFit/>
          </a:bodyPr>
          <a:lstStyle/>
          <a:p>
            <a:pPr algn="ctr">
              <a:lnSpc>
                <a:spcPts val="2701"/>
              </a:lnSpc>
            </a:pPr>
            <a:r>
              <a:rPr lang="en-US" sz="1929" b="1">
                <a:solidFill>
                  <a:srgbClr val="000000">
                    <a:alpha val="9804"/>
                  </a:srgbClr>
                </a:solidFill>
                <a:latin typeface="Now Bold"/>
                <a:ea typeface="Now Bold"/>
                <a:cs typeface="Now Bold"/>
                <a:sym typeface="Now Bold"/>
              </a:rPr>
              <a:t>Output</a:t>
            </a:r>
          </a:p>
        </p:txBody>
      </p:sp>
      <p:sp>
        <p:nvSpPr>
          <p:cNvPr id="95" name="TextBox 95"/>
          <p:cNvSpPr txBox="1"/>
          <p:nvPr/>
        </p:nvSpPr>
        <p:spPr>
          <a:xfrm>
            <a:off x="7836186" y="8223105"/>
            <a:ext cx="369130" cy="577471"/>
          </a:xfrm>
          <a:prstGeom prst="rect">
            <a:avLst/>
          </a:prstGeom>
        </p:spPr>
        <p:txBody>
          <a:bodyPr lIns="0" tIns="0" rIns="0" bIns="0" rtlCol="0" anchor="t">
            <a:spAutoFit/>
          </a:bodyPr>
          <a:lstStyle/>
          <a:p>
            <a:pPr algn="ctr">
              <a:lnSpc>
                <a:spcPts val="4692"/>
              </a:lnSpc>
            </a:pPr>
            <a:r>
              <a:rPr lang="en-US" sz="3351">
                <a:solidFill>
                  <a:srgbClr val="000000">
                    <a:alpha val="9804"/>
                  </a:srgbClr>
                </a:solidFill>
                <a:latin typeface="Open Sans Extra Bold"/>
                <a:ea typeface="Open Sans Extra Bold"/>
                <a:cs typeface="Open Sans Extra Bold"/>
                <a:sym typeface="Open Sans Extra Bold"/>
              </a:rPr>
              <a:t>...</a:t>
            </a:r>
          </a:p>
        </p:txBody>
      </p:sp>
      <p:sp>
        <p:nvSpPr>
          <p:cNvPr id="96" name="TextBox 96"/>
          <p:cNvSpPr txBox="1"/>
          <p:nvPr/>
        </p:nvSpPr>
        <p:spPr>
          <a:xfrm>
            <a:off x="7653217" y="6615645"/>
            <a:ext cx="711727" cy="221142"/>
          </a:xfrm>
          <a:prstGeom prst="rect">
            <a:avLst/>
          </a:prstGeom>
        </p:spPr>
        <p:txBody>
          <a:bodyPr lIns="0" tIns="0" rIns="0" bIns="0" rtlCol="0" anchor="t">
            <a:spAutoFit/>
          </a:bodyPr>
          <a:lstStyle/>
          <a:p>
            <a:pPr algn="l">
              <a:lnSpc>
                <a:spcPts val="1796"/>
              </a:lnSpc>
            </a:pPr>
            <a:r>
              <a:rPr lang="en-US" sz="1283" b="1">
                <a:solidFill>
                  <a:srgbClr val="FFFFFF">
                    <a:alpha val="9804"/>
                  </a:srgbClr>
                </a:solidFill>
                <a:latin typeface="Now Bold"/>
                <a:ea typeface="Now Bold"/>
                <a:cs typeface="Now Bold"/>
                <a:sym typeface="Now Bold"/>
              </a:rPr>
              <a:t>Memory</a:t>
            </a:r>
          </a:p>
        </p:txBody>
      </p:sp>
      <p:sp>
        <p:nvSpPr>
          <p:cNvPr id="97" name="TextBox 97"/>
          <p:cNvSpPr txBox="1"/>
          <p:nvPr/>
        </p:nvSpPr>
        <p:spPr>
          <a:xfrm>
            <a:off x="8651096" y="6908847"/>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8</a:t>
            </a:r>
          </a:p>
        </p:txBody>
      </p:sp>
      <p:sp>
        <p:nvSpPr>
          <p:cNvPr id="98" name="TextBox 98"/>
          <p:cNvSpPr txBox="1"/>
          <p:nvPr/>
        </p:nvSpPr>
        <p:spPr>
          <a:xfrm>
            <a:off x="8651096" y="7167500"/>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9</a:t>
            </a:r>
          </a:p>
        </p:txBody>
      </p:sp>
      <p:sp>
        <p:nvSpPr>
          <p:cNvPr id="99" name="TextBox 99"/>
          <p:cNvSpPr txBox="1"/>
          <p:nvPr/>
        </p:nvSpPr>
        <p:spPr>
          <a:xfrm>
            <a:off x="8651096" y="7416698"/>
            <a:ext cx="170472"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10</a:t>
            </a:r>
          </a:p>
        </p:txBody>
      </p:sp>
      <p:sp>
        <p:nvSpPr>
          <p:cNvPr id="100" name="TextBox 100"/>
          <p:cNvSpPr txBox="1"/>
          <p:nvPr/>
        </p:nvSpPr>
        <p:spPr>
          <a:xfrm>
            <a:off x="8662659" y="7684606"/>
            <a:ext cx="170472"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11</a:t>
            </a:r>
          </a:p>
        </p:txBody>
      </p:sp>
      <p:sp>
        <p:nvSpPr>
          <p:cNvPr id="101" name="TextBox 101"/>
          <p:cNvSpPr txBox="1"/>
          <p:nvPr/>
        </p:nvSpPr>
        <p:spPr>
          <a:xfrm>
            <a:off x="8662659" y="7942363"/>
            <a:ext cx="170472"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12</a:t>
            </a:r>
          </a:p>
        </p:txBody>
      </p:sp>
      <p:sp>
        <p:nvSpPr>
          <p:cNvPr id="102" name="TextBox 102"/>
          <p:cNvSpPr txBox="1"/>
          <p:nvPr/>
        </p:nvSpPr>
        <p:spPr>
          <a:xfrm>
            <a:off x="8651096" y="8233971"/>
            <a:ext cx="170472"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13</a:t>
            </a:r>
          </a:p>
        </p:txBody>
      </p:sp>
      <p:sp>
        <p:nvSpPr>
          <p:cNvPr id="103" name="TextBox 103"/>
          <p:cNvSpPr txBox="1"/>
          <p:nvPr/>
        </p:nvSpPr>
        <p:spPr>
          <a:xfrm>
            <a:off x="8656877" y="8909999"/>
            <a:ext cx="233100"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99</a:t>
            </a:r>
          </a:p>
        </p:txBody>
      </p:sp>
      <p:sp>
        <p:nvSpPr>
          <p:cNvPr id="104" name="TextBox 104"/>
          <p:cNvSpPr txBox="1"/>
          <p:nvPr/>
        </p:nvSpPr>
        <p:spPr>
          <a:xfrm>
            <a:off x="8614779" y="9168651"/>
            <a:ext cx="2751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100</a:t>
            </a:r>
          </a:p>
        </p:txBody>
      </p:sp>
      <p:sp>
        <p:nvSpPr>
          <p:cNvPr id="105" name="TextBox 105"/>
          <p:cNvSpPr txBox="1"/>
          <p:nvPr/>
        </p:nvSpPr>
        <p:spPr>
          <a:xfrm>
            <a:off x="8622989" y="9406592"/>
            <a:ext cx="25877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101</a:t>
            </a:r>
          </a:p>
        </p:txBody>
      </p:sp>
      <p:sp>
        <p:nvSpPr>
          <p:cNvPr id="106" name="TextBox 106"/>
          <p:cNvSpPr txBox="1"/>
          <p:nvPr/>
        </p:nvSpPr>
        <p:spPr>
          <a:xfrm>
            <a:off x="8631199" y="9658989"/>
            <a:ext cx="25877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102</a:t>
            </a:r>
          </a:p>
        </p:txBody>
      </p:sp>
      <p:sp>
        <p:nvSpPr>
          <p:cNvPr id="107" name="TextBox 107"/>
          <p:cNvSpPr txBox="1"/>
          <p:nvPr/>
        </p:nvSpPr>
        <p:spPr>
          <a:xfrm>
            <a:off x="8631199" y="9929632"/>
            <a:ext cx="25877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103</a:t>
            </a:r>
          </a:p>
        </p:txBody>
      </p:sp>
      <p:sp>
        <p:nvSpPr>
          <p:cNvPr id="108" name="TextBox 108"/>
          <p:cNvSpPr txBox="1"/>
          <p:nvPr/>
        </p:nvSpPr>
        <p:spPr>
          <a:xfrm>
            <a:off x="7923953" y="6920709"/>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09" name="TextBox 109"/>
          <p:cNvSpPr txBox="1"/>
          <p:nvPr/>
        </p:nvSpPr>
        <p:spPr>
          <a:xfrm>
            <a:off x="7927500" y="7193676"/>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0" name="TextBox 110"/>
          <p:cNvSpPr txBox="1"/>
          <p:nvPr/>
        </p:nvSpPr>
        <p:spPr>
          <a:xfrm>
            <a:off x="7927500" y="7418448"/>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2</a:t>
            </a:r>
          </a:p>
        </p:txBody>
      </p:sp>
      <p:sp>
        <p:nvSpPr>
          <p:cNvPr id="111" name="TextBox 111"/>
          <p:cNvSpPr txBox="1"/>
          <p:nvPr/>
        </p:nvSpPr>
        <p:spPr>
          <a:xfrm>
            <a:off x="7931047" y="7691415"/>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3</a:t>
            </a:r>
          </a:p>
        </p:txBody>
      </p:sp>
      <p:sp>
        <p:nvSpPr>
          <p:cNvPr id="112" name="TextBox 112"/>
          <p:cNvSpPr txBox="1"/>
          <p:nvPr/>
        </p:nvSpPr>
        <p:spPr>
          <a:xfrm>
            <a:off x="7931047" y="7959617"/>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3" name="TextBox 113"/>
          <p:cNvSpPr txBox="1"/>
          <p:nvPr/>
        </p:nvSpPr>
        <p:spPr>
          <a:xfrm>
            <a:off x="7934594" y="8232584"/>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4" name="TextBox 114"/>
          <p:cNvSpPr txBox="1"/>
          <p:nvPr/>
        </p:nvSpPr>
        <p:spPr>
          <a:xfrm>
            <a:off x="7923953" y="8900956"/>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5" name="TextBox 115"/>
          <p:cNvSpPr txBox="1"/>
          <p:nvPr/>
        </p:nvSpPr>
        <p:spPr>
          <a:xfrm>
            <a:off x="7927500" y="9182727"/>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6" name="TextBox 116"/>
          <p:cNvSpPr txBox="1"/>
          <p:nvPr/>
        </p:nvSpPr>
        <p:spPr>
          <a:xfrm>
            <a:off x="7719434" y="9437535"/>
            <a:ext cx="609730"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Load 10</a:t>
            </a:r>
          </a:p>
        </p:txBody>
      </p:sp>
      <p:sp>
        <p:nvSpPr>
          <p:cNvPr id="117" name="TextBox 117"/>
          <p:cNvSpPr txBox="1"/>
          <p:nvPr/>
        </p:nvSpPr>
        <p:spPr>
          <a:xfrm>
            <a:off x="7730432" y="9658989"/>
            <a:ext cx="609730"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Add 11</a:t>
            </a:r>
          </a:p>
        </p:txBody>
      </p:sp>
      <p:sp>
        <p:nvSpPr>
          <p:cNvPr id="118" name="TextBox 118"/>
          <p:cNvSpPr txBox="1"/>
          <p:nvPr/>
        </p:nvSpPr>
        <p:spPr>
          <a:xfrm>
            <a:off x="7715887" y="9931956"/>
            <a:ext cx="609730"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Store 12</a:t>
            </a:r>
          </a:p>
        </p:txBody>
      </p:sp>
      <p:sp>
        <p:nvSpPr>
          <p:cNvPr id="119" name="AutoShape 119"/>
          <p:cNvSpPr/>
          <p:nvPr/>
        </p:nvSpPr>
        <p:spPr>
          <a:xfrm flipH="1">
            <a:off x="8528107" y="7158831"/>
            <a:ext cx="3615206" cy="23812"/>
          </a:xfrm>
          <a:prstGeom prst="line">
            <a:avLst/>
          </a:prstGeom>
          <a:ln w="47625" cap="rnd">
            <a:solidFill>
              <a:srgbClr val="64656B">
                <a:alpha val="6667"/>
              </a:srgbClr>
            </a:solidFill>
            <a:prstDash val="solid"/>
            <a:headEnd type="none" w="sm" len="sm"/>
            <a:tailEnd type="none" w="sm" len="sm"/>
          </a:ln>
        </p:spPr>
        <p:txBody>
          <a:bodyPr/>
          <a:lstStyle/>
          <a:p>
            <a:endParaRPr lang="en-PH"/>
          </a:p>
        </p:txBody>
      </p:sp>
      <p:sp>
        <p:nvSpPr>
          <p:cNvPr id="120" name="AutoShape 120"/>
          <p:cNvSpPr/>
          <p:nvPr/>
        </p:nvSpPr>
        <p:spPr>
          <a:xfrm flipH="1" flipV="1">
            <a:off x="5951962" y="7191030"/>
            <a:ext cx="1587866" cy="0"/>
          </a:xfrm>
          <a:prstGeom prst="line">
            <a:avLst/>
          </a:prstGeom>
          <a:ln w="47625" cap="rnd">
            <a:solidFill>
              <a:srgbClr val="64656B">
                <a:alpha val="6667"/>
              </a:srgbClr>
            </a:solidFill>
            <a:prstDash val="solid"/>
            <a:headEnd type="none" w="sm" len="sm"/>
            <a:tailEnd type="none" w="sm" len="sm"/>
          </a:ln>
        </p:spPr>
        <p:txBody>
          <a:bodyPr/>
          <a:lstStyle/>
          <a:p>
            <a:endParaRPr lang="en-PH"/>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89651" y="1332328"/>
            <a:ext cx="4224579" cy="3241478"/>
            <a:chOff x="0" y="0"/>
            <a:chExt cx="1453049" cy="1114910"/>
          </a:xfrm>
        </p:grpSpPr>
        <p:sp>
          <p:nvSpPr>
            <p:cNvPr id="8" name="Freeform 8"/>
            <p:cNvSpPr/>
            <p:nvPr/>
          </p:nvSpPr>
          <p:spPr>
            <a:xfrm>
              <a:off x="0" y="0"/>
              <a:ext cx="1453049" cy="1114910"/>
            </a:xfrm>
            <a:custGeom>
              <a:avLst/>
              <a:gdLst/>
              <a:ahLst/>
              <a:cxnLst/>
              <a:rect l="l" t="t" r="r" b="b"/>
              <a:pathLst>
                <a:path w="1453049" h="1114910">
                  <a:moveTo>
                    <a:pt x="93462" y="0"/>
                  </a:moveTo>
                  <a:lnTo>
                    <a:pt x="1359586" y="0"/>
                  </a:lnTo>
                  <a:cubicBezTo>
                    <a:pt x="1411204" y="0"/>
                    <a:pt x="1453049" y="41844"/>
                    <a:pt x="1453049" y="93462"/>
                  </a:cubicBezTo>
                  <a:lnTo>
                    <a:pt x="1453049" y="1021448"/>
                  </a:lnTo>
                  <a:cubicBezTo>
                    <a:pt x="1453049" y="1046236"/>
                    <a:pt x="1443202" y="1070008"/>
                    <a:pt x="1425674" y="1087536"/>
                  </a:cubicBezTo>
                  <a:cubicBezTo>
                    <a:pt x="1408147" y="1105063"/>
                    <a:pt x="1384374" y="1114910"/>
                    <a:pt x="1359586" y="1114910"/>
                  </a:cubicBezTo>
                  <a:lnTo>
                    <a:pt x="93462" y="1114910"/>
                  </a:lnTo>
                  <a:cubicBezTo>
                    <a:pt x="41844" y="1114910"/>
                    <a:pt x="0" y="1073066"/>
                    <a:pt x="0" y="1021448"/>
                  </a:cubicBezTo>
                  <a:lnTo>
                    <a:pt x="0" y="93462"/>
                  </a:lnTo>
                  <a:cubicBezTo>
                    <a:pt x="0" y="41844"/>
                    <a:pt x="41844" y="0"/>
                    <a:pt x="93462" y="0"/>
                  </a:cubicBezTo>
                  <a:close/>
                </a:path>
              </a:pathLst>
            </a:custGeom>
            <a:solidFill>
              <a:srgbClr val="FF1495"/>
            </a:solidFill>
          </p:spPr>
          <p:txBody>
            <a:bodyPr/>
            <a:lstStyle/>
            <a:p>
              <a:endParaRPr lang="en-PH"/>
            </a:p>
          </p:txBody>
        </p:sp>
        <p:sp>
          <p:nvSpPr>
            <p:cNvPr id="9" name="TextBox 9"/>
            <p:cNvSpPr txBox="1"/>
            <p:nvPr/>
          </p:nvSpPr>
          <p:spPr>
            <a:xfrm>
              <a:off x="0" y="-28575"/>
              <a:ext cx="1453049" cy="1143485"/>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4312658" y="2200970"/>
            <a:ext cx="9138219" cy="3856124"/>
            <a:chOff x="0" y="0"/>
            <a:chExt cx="2966297" cy="1251711"/>
          </a:xfrm>
        </p:grpSpPr>
        <p:sp>
          <p:nvSpPr>
            <p:cNvPr id="11" name="Freeform 11"/>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5882"/>
              </a:srgbClr>
            </a:solidFill>
          </p:spPr>
          <p:txBody>
            <a:bodyPr/>
            <a:lstStyle/>
            <a:p>
              <a:endParaRPr lang="en-PH"/>
            </a:p>
          </p:txBody>
        </p:sp>
      </p:grpSp>
      <p:sp>
        <p:nvSpPr>
          <p:cNvPr id="12" name="Freeform 12"/>
          <p:cNvSpPr/>
          <p:nvPr/>
        </p:nvSpPr>
        <p:spPr>
          <a:xfrm>
            <a:off x="5639145" y="4861489"/>
            <a:ext cx="1078877" cy="900372"/>
          </a:xfrm>
          <a:custGeom>
            <a:avLst/>
            <a:gdLst/>
            <a:ahLst/>
            <a:cxnLst/>
            <a:rect l="l" t="t" r="r" b="b"/>
            <a:pathLst>
              <a:path w="1078877" h="900372">
                <a:moveTo>
                  <a:pt x="0" y="0"/>
                </a:moveTo>
                <a:lnTo>
                  <a:pt x="1078877" y="0"/>
                </a:lnTo>
                <a:lnTo>
                  <a:pt x="1078877" y="900372"/>
                </a:lnTo>
                <a:lnTo>
                  <a:pt x="0" y="900372"/>
                </a:lnTo>
                <a:lnTo>
                  <a:pt x="0" y="0"/>
                </a:lnTo>
                <a:close/>
              </a:path>
            </a:pathLst>
          </a:custGeom>
          <a:blipFill>
            <a:blip r:embed="rId8">
              <a:alphaModFix amt="7999"/>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13" name="Group 13"/>
          <p:cNvGrpSpPr/>
          <p:nvPr/>
        </p:nvGrpSpPr>
        <p:grpSpPr>
          <a:xfrm>
            <a:off x="5545845" y="3172995"/>
            <a:ext cx="1888824" cy="980048"/>
            <a:chOff x="0" y="0"/>
            <a:chExt cx="3688595" cy="1913890"/>
          </a:xfrm>
        </p:grpSpPr>
        <p:sp>
          <p:nvSpPr>
            <p:cNvPr id="14" name="Freeform 14"/>
            <p:cNvSpPr/>
            <p:nvPr/>
          </p:nvSpPr>
          <p:spPr>
            <a:xfrm>
              <a:off x="0" y="0"/>
              <a:ext cx="3688595" cy="1913890"/>
            </a:xfrm>
            <a:custGeom>
              <a:avLst/>
              <a:gdLst/>
              <a:ahLst/>
              <a:cxnLst/>
              <a:rect l="l" t="t" r="r" b="b"/>
              <a:pathLst>
                <a:path w="3688595" h="1913890">
                  <a:moveTo>
                    <a:pt x="0" y="0"/>
                  </a:moveTo>
                  <a:lnTo>
                    <a:pt x="3688595" y="0"/>
                  </a:lnTo>
                  <a:lnTo>
                    <a:pt x="3688595" y="1913890"/>
                  </a:lnTo>
                  <a:lnTo>
                    <a:pt x="0" y="1913890"/>
                  </a:lnTo>
                  <a:close/>
                </a:path>
              </a:pathLst>
            </a:custGeom>
            <a:solidFill>
              <a:srgbClr val="FFDE59">
                <a:alpha val="7843"/>
              </a:srgbClr>
            </a:solidFill>
          </p:spPr>
          <p:txBody>
            <a:bodyPr/>
            <a:lstStyle/>
            <a:p>
              <a:endParaRPr lang="en-PH"/>
            </a:p>
          </p:txBody>
        </p:sp>
      </p:grpSp>
      <p:grpSp>
        <p:nvGrpSpPr>
          <p:cNvPr id="15" name="Group 15"/>
          <p:cNvGrpSpPr/>
          <p:nvPr/>
        </p:nvGrpSpPr>
        <p:grpSpPr>
          <a:xfrm>
            <a:off x="9426489" y="3138217"/>
            <a:ext cx="3218793" cy="451865"/>
            <a:chOff x="0" y="0"/>
            <a:chExt cx="2652321" cy="372342"/>
          </a:xfrm>
        </p:grpSpPr>
        <p:sp>
          <p:nvSpPr>
            <p:cNvPr id="16" name="Freeform 1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17" name="Freeform 17"/>
          <p:cNvSpPr/>
          <p:nvPr/>
        </p:nvSpPr>
        <p:spPr>
          <a:xfrm>
            <a:off x="5683886" y="3211154"/>
            <a:ext cx="537740" cy="537740"/>
          </a:xfrm>
          <a:custGeom>
            <a:avLst/>
            <a:gdLst/>
            <a:ahLst/>
            <a:cxnLst/>
            <a:rect l="l" t="t" r="r" b="b"/>
            <a:pathLst>
              <a:path w="537740" h="537740">
                <a:moveTo>
                  <a:pt x="0" y="0"/>
                </a:moveTo>
                <a:lnTo>
                  <a:pt x="537740" y="0"/>
                </a:lnTo>
                <a:lnTo>
                  <a:pt x="537740" y="537739"/>
                </a:lnTo>
                <a:lnTo>
                  <a:pt x="0" y="537739"/>
                </a:lnTo>
                <a:lnTo>
                  <a:pt x="0" y="0"/>
                </a:lnTo>
                <a:close/>
              </a:path>
            </a:pathLst>
          </a:custGeom>
          <a:blipFill>
            <a:blip r:embed="rId10">
              <a:alphaModFix amt="7999"/>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18" name="Group 18"/>
          <p:cNvGrpSpPr/>
          <p:nvPr/>
        </p:nvGrpSpPr>
        <p:grpSpPr>
          <a:xfrm>
            <a:off x="9426489" y="3692889"/>
            <a:ext cx="3218793" cy="451865"/>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grpSp>
        <p:nvGrpSpPr>
          <p:cNvPr id="20" name="Group 20"/>
          <p:cNvGrpSpPr/>
          <p:nvPr/>
        </p:nvGrpSpPr>
        <p:grpSpPr>
          <a:xfrm>
            <a:off x="9426489" y="4220303"/>
            <a:ext cx="3218793" cy="451865"/>
            <a:chOff x="0" y="0"/>
            <a:chExt cx="2652321" cy="372342"/>
          </a:xfrm>
        </p:grpSpPr>
        <p:sp>
          <p:nvSpPr>
            <p:cNvPr id="21" name="Freeform 2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grpSp>
        <p:nvGrpSpPr>
          <p:cNvPr id="22" name="Group 22"/>
          <p:cNvGrpSpPr/>
          <p:nvPr/>
        </p:nvGrpSpPr>
        <p:grpSpPr>
          <a:xfrm>
            <a:off x="9426489" y="4751430"/>
            <a:ext cx="3218793" cy="451865"/>
            <a:chOff x="0" y="0"/>
            <a:chExt cx="2652321" cy="372342"/>
          </a:xfrm>
        </p:grpSpPr>
        <p:sp>
          <p:nvSpPr>
            <p:cNvPr id="23" name="Freeform 2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grpSp>
        <p:nvGrpSpPr>
          <p:cNvPr id="24" name="Group 24"/>
          <p:cNvGrpSpPr/>
          <p:nvPr/>
        </p:nvGrpSpPr>
        <p:grpSpPr>
          <a:xfrm>
            <a:off x="9426489" y="5304001"/>
            <a:ext cx="3218793" cy="451865"/>
            <a:chOff x="0" y="0"/>
            <a:chExt cx="2652321" cy="372342"/>
          </a:xfrm>
        </p:grpSpPr>
        <p:sp>
          <p:nvSpPr>
            <p:cNvPr id="25" name="Freeform 2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sp>
        <p:nvSpPr>
          <p:cNvPr id="26" name="AutoShape 26"/>
          <p:cNvSpPr/>
          <p:nvPr/>
        </p:nvSpPr>
        <p:spPr>
          <a:xfrm flipV="1">
            <a:off x="8313053" y="3364150"/>
            <a:ext cx="0" cy="3298749"/>
          </a:xfrm>
          <a:prstGeom prst="line">
            <a:avLst/>
          </a:prstGeom>
          <a:ln w="57150" cap="rnd">
            <a:solidFill>
              <a:srgbClr val="C9E265"/>
            </a:solidFill>
            <a:prstDash val="solid"/>
            <a:headEnd type="arrow" w="med" len="sm"/>
            <a:tailEnd type="none" w="sm" len="sm"/>
          </a:ln>
        </p:spPr>
        <p:txBody>
          <a:bodyPr/>
          <a:lstStyle/>
          <a:p>
            <a:endParaRPr lang="en-PH"/>
          </a:p>
        </p:txBody>
      </p:sp>
      <p:sp>
        <p:nvSpPr>
          <p:cNvPr id="27" name="AutoShape 27"/>
          <p:cNvSpPr/>
          <p:nvPr/>
        </p:nvSpPr>
        <p:spPr>
          <a:xfrm flipV="1">
            <a:off x="8499375" y="4392959"/>
            <a:ext cx="0" cy="2269940"/>
          </a:xfrm>
          <a:prstGeom prst="line">
            <a:avLst/>
          </a:prstGeom>
          <a:ln w="57150" cap="rnd">
            <a:solidFill>
              <a:srgbClr val="FF5757">
                <a:alpha val="5882"/>
              </a:srgbClr>
            </a:solidFill>
            <a:prstDash val="solid"/>
            <a:headEnd type="none" w="sm" len="sm"/>
            <a:tailEnd type="none" w="sm" len="sm"/>
          </a:ln>
        </p:spPr>
        <p:txBody>
          <a:bodyPr/>
          <a:lstStyle/>
          <a:p>
            <a:endParaRPr lang="en-PH"/>
          </a:p>
        </p:txBody>
      </p:sp>
      <p:sp>
        <p:nvSpPr>
          <p:cNvPr id="28" name="AutoShape 28"/>
          <p:cNvSpPr/>
          <p:nvPr/>
        </p:nvSpPr>
        <p:spPr>
          <a:xfrm flipV="1">
            <a:off x="7573195" y="4977768"/>
            <a:ext cx="0" cy="1650826"/>
          </a:xfrm>
          <a:prstGeom prst="line">
            <a:avLst/>
          </a:prstGeom>
          <a:ln w="57150" cap="rnd">
            <a:solidFill>
              <a:srgbClr val="38B6FF">
                <a:alpha val="5882"/>
              </a:srgbClr>
            </a:solidFill>
            <a:prstDash val="solid"/>
            <a:headEnd type="none" w="sm" len="sm"/>
            <a:tailEnd type="none" w="sm" len="sm"/>
          </a:ln>
        </p:spPr>
        <p:txBody>
          <a:bodyPr/>
          <a:lstStyle/>
          <a:p>
            <a:endParaRPr lang="en-PH"/>
          </a:p>
        </p:txBody>
      </p:sp>
      <p:sp>
        <p:nvSpPr>
          <p:cNvPr id="29" name="TextBox 29"/>
          <p:cNvSpPr txBox="1"/>
          <p:nvPr/>
        </p:nvSpPr>
        <p:spPr>
          <a:xfrm>
            <a:off x="8619876" y="4292262"/>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7843"/>
                  </a:srgbClr>
                </a:solidFill>
                <a:latin typeface="Now Bold"/>
                <a:ea typeface="Now Bold"/>
                <a:cs typeface="Now Bold"/>
                <a:sym typeface="Now Bold"/>
              </a:rPr>
              <a:t>MDR</a:t>
            </a:r>
          </a:p>
        </p:txBody>
      </p:sp>
      <p:sp>
        <p:nvSpPr>
          <p:cNvPr id="30" name="AutoShape 30"/>
          <p:cNvSpPr/>
          <p:nvPr/>
        </p:nvSpPr>
        <p:spPr>
          <a:xfrm flipH="1">
            <a:off x="8275868" y="3364150"/>
            <a:ext cx="393594" cy="0"/>
          </a:xfrm>
          <a:prstGeom prst="line">
            <a:avLst/>
          </a:prstGeom>
          <a:ln w="57150" cap="rnd">
            <a:solidFill>
              <a:srgbClr val="C9E265"/>
            </a:solidFill>
            <a:prstDash val="solid"/>
            <a:headEnd type="none" w="sm" len="sm"/>
            <a:tailEnd type="none" w="sm" len="sm"/>
          </a:ln>
        </p:spPr>
        <p:txBody>
          <a:bodyPr/>
          <a:lstStyle/>
          <a:p>
            <a:endParaRPr lang="en-PH"/>
          </a:p>
        </p:txBody>
      </p:sp>
      <p:sp>
        <p:nvSpPr>
          <p:cNvPr id="31" name="AutoShape 31"/>
          <p:cNvSpPr/>
          <p:nvPr/>
        </p:nvSpPr>
        <p:spPr>
          <a:xfrm>
            <a:off x="8475413" y="4419668"/>
            <a:ext cx="238706" cy="0"/>
          </a:xfrm>
          <a:prstGeom prst="line">
            <a:avLst/>
          </a:prstGeom>
          <a:ln w="57150" cap="rnd">
            <a:solidFill>
              <a:srgbClr val="FF5757">
                <a:alpha val="5882"/>
              </a:srgbClr>
            </a:solidFill>
            <a:prstDash val="solid"/>
            <a:headEnd type="none" w="sm" len="sm"/>
            <a:tailEnd type="none" w="sm" len="sm"/>
          </a:ln>
        </p:spPr>
        <p:txBody>
          <a:bodyPr/>
          <a:lstStyle/>
          <a:p>
            <a:endParaRPr lang="en-PH"/>
          </a:p>
        </p:txBody>
      </p:sp>
      <p:sp>
        <p:nvSpPr>
          <p:cNvPr id="32" name="AutoShape 32"/>
          <p:cNvSpPr/>
          <p:nvPr/>
        </p:nvSpPr>
        <p:spPr>
          <a:xfrm flipV="1">
            <a:off x="7144557" y="4134089"/>
            <a:ext cx="0" cy="879434"/>
          </a:xfrm>
          <a:prstGeom prst="line">
            <a:avLst/>
          </a:prstGeom>
          <a:ln w="57150" cap="rnd">
            <a:solidFill>
              <a:srgbClr val="38B6FF">
                <a:alpha val="5882"/>
              </a:srgbClr>
            </a:solidFill>
            <a:prstDash val="solid"/>
            <a:headEnd type="none" w="sm" len="sm"/>
            <a:tailEnd type="none" w="sm" len="sm"/>
          </a:ln>
        </p:spPr>
        <p:txBody>
          <a:bodyPr/>
          <a:lstStyle/>
          <a:p>
            <a:endParaRPr lang="en-PH"/>
          </a:p>
        </p:txBody>
      </p:sp>
      <p:sp>
        <p:nvSpPr>
          <p:cNvPr id="33" name="AutoShape 33"/>
          <p:cNvSpPr/>
          <p:nvPr/>
        </p:nvSpPr>
        <p:spPr>
          <a:xfrm flipH="1">
            <a:off x="6608179" y="5013524"/>
            <a:ext cx="563087" cy="0"/>
          </a:xfrm>
          <a:prstGeom prst="line">
            <a:avLst/>
          </a:prstGeom>
          <a:ln w="57150" cap="rnd">
            <a:solidFill>
              <a:srgbClr val="38B6FF">
                <a:alpha val="5882"/>
              </a:srgbClr>
            </a:solidFill>
            <a:prstDash val="solid"/>
            <a:headEnd type="none" w="sm" len="sm"/>
            <a:tailEnd type="none" w="sm" len="sm"/>
          </a:ln>
        </p:spPr>
        <p:txBody>
          <a:bodyPr/>
          <a:lstStyle/>
          <a:p>
            <a:endParaRPr lang="en-PH"/>
          </a:p>
        </p:txBody>
      </p:sp>
      <p:sp>
        <p:nvSpPr>
          <p:cNvPr id="34" name="AutoShape 34"/>
          <p:cNvSpPr/>
          <p:nvPr/>
        </p:nvSpPr>
        <p:spPr>
          <a:xfrm flipH="1">
            <a:off x="7010108" y="5013524"/>
            <a:ext cx="563087" cy="0"/>
          </a:xfrm>
          <a:prstGeom prst="line">
            <a:avLst/>
          </a:prstGeom>
          <a:ln w="57150" cap="rnd">
            <a:solidFill>
              <a:srgbClr val="38B6FF">
                <a:alpha val="5882"/>
              </a:srgbClr>
            </a:solidFill>
            <a:prstDash val="solid"/>
            <a:headEnd type="none" w="sm" len="sm"/>
            <a:tailEnd type="none" w="sm" len="sm"/>
          </a:ln>
        </p:spPr>
        <p:txBody>
          <a:bodyPr/>
          <a:lstStyle/>
          <a:p>
            <a:endParaRPr lang="en-PH"/>
          </a:p>
        </p:txBody>
      </p:sp>
      <p:sp>
        <p:nvSpPr>
          <p:cNvPr id="35" name="AutoShape 35"/>
          <p:cNvSpPr/>
          <p:nvPr/>
        </p:nvSpPr>
        <p:spPr>
          <a:xfrm flipH="1">
            <a:off x="12634267" y="3938226"/>
            <a:ext cx="343188" cy="7969"/>
          </a:xfrm>
          <a:prstGeom prst="line">
            <a:avLst/>
          </a:prstGeom>
          <a:ln w="57150" cap="rnd">
            <a:solidFill>
              <a:srgbClr val="C9E265"/>
            </a:solidFill>
            <a:prstDash val="solid"/>
            <a:headEnd type="none" w="sm" len="sm"/>
            <a:tailEnd type="none" w="sm" len="sm"/>
          </a:ln>
        </p:spPr>
        <p:txBody>
          <a:bodyPr/>
          <a:lstStyle/>
          <a:p>
            <a:endParaRPr lang="en-PH"/>
          </a:p>
        </p:txBody>
      </p:sp>
      <p:sp>
        <p:nvSpPr>
          <p:cNvPr id="36" name="AutoShape 36"/>
          <p:cNvSpPr/>
          <p:nvPr/>
        </p:nvSpPr>
        <p:spPr>
          <a:xfrm>
            <a:off x="12973725" y="3337535"/>
            <a:ext cx="0" cy="636998"/>
          </a:xfrm>
          <a:prstGeom prst="line">
            <a:avLst/>
          </a:prstGeom>
          <a:ln w="57150" cap="rnd">
            <a:solidFill>
              <a:srgbClr val="C9E265"/>
            </a:solidFill>
            <a:prstDash val="solid"/>
            <a:headEnd type="none" w="sm" len="sm"/>
            <a:tailEnd type="none" w="sm" len="sm"/>
          </a:ln>
        </p:spPr>
        <p:txBody>
          <a:bodyPr/>
          <a:lstStyle/>
          <a:p>
            <a:endParaRPr lang="en-PH"/>
          </a:p>
        </p:txBody>
      </p:sp>
      <p:sp>
        <p:nvSpPr>
          <p:cNvPr id="37" name="AutoShape 37"/>
          <p:cNvSpPr/>
          <p:nvPr/>
        </p:nvSpPr>
        <p:spPr>
          <a:xfrm>
            <a:off x="12645168" y="3337555"/>
            <a:ext cx="332907" cy="0"/>
          </a:xfrm>
          <a:prstGeom prst="line">
            <a:avLst/>
          </a:prstGeom>
          <a:ln w="57150" cap="rnd">
            <a:solidFill>
              <a:srgbClr val="C9E265"/>
            </a:solidFill>
            <a:prstDash val="solid"/>
            <a:headEnd type="none" w="sm" len="sm"/>
            <a:tailEnd type="none" w="sm" len="sm"/>
          </a:ln>
        </p:spPr>
        <p:txBody>
          <a:bodyPr/>
          <a:lstStyle/>
          <a:p>
            <a:endParaRPr lang="en-PH"/>
          </a:p>
        </p:txBody>
      </p:sp>
      <p:sp>
        <p:nvSpPr>
          <p:cNvPr id="38" name="TextBox 38"/>
          <p:cNvSpPr txBox="1"/>
          <p:nvPr/>
        </p:nvSpPr>
        <p:spPr>
          <a:xfrm>
            <a:off x="8596046" y="4823389"/>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7843"/>
                  </a:srgbClr>
                </a:solidFill>
                <a:latin typeface="Now Bold"/>
                <a:ea typeface="Now Bold"/>
                <a:cs typeface="Now Bold"/>
                <a:sym typeface="Now Bold"/>
              </a:rPr>
              <a:t>CIR</a:t>
            </a:r>
          </a:p>
        </p:txBody>
      </p:sp>
      <p:grpSp>
        <p:nvGrpSpPr>
          <p:cNvPr id="39" name="Group 39"/>
          <p:cNvGrpSpPr/>
          <p:nvPr/>
        </p:nvGrpSpPr>
        <p:grpSpPr>
          <a:xfrm>
            <a:off x="5433305" y="2502284"/>
            <a:ext cx="3218793" cy="451865"/>
            <a:chOff x="0" y="0"/>
            <a:chExt cx="2652321" cy="372342"/>
          </a:xfrm>
        </p:grpSpPr>
        <p:sp>
          <p:nvSpPr>
            <p:cNvPr id="40" name="Freeform 40"/>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grpSp>
        <p:nvGrpSpPr>
          <p:cNvPr id="41" name="Group 41"/>
          <p:cNvGrpSpPr/>
          <p:nvPr/>
        </p:nvGrpSpPr>
        <p:grpSpPr>
          <a:xfrm>
            <a:off x="9414839" y="2502284"/>
            <a:ext cx="3218793" cy="451865"/>
            <a:chOff x="0" y="0"/>
            <a:chExt cx="2652321" cy="372342"/>
          </a:xfrm>
        </p:grpSpPr>
        <p:sp>
          <p:nvSpPr>
            <p:cNvPr id="42" name="Freeform 4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sp>
        <p:nvSpPr>
          <p:cNvPr id="43" name="AutoShape 43"/>
          <p:cNvSpPr/>
          <p:nvPr/>
        </p:nvSpPr>
        <p:spPr>
          <a:xfrm flipH="1">
            <a:off x="7430973" y="3370584"/>
            <a:ext cx="844895" cy="0"/>
          </a:xfrm>
          <a:prstGeom prst="line">
            <a:avLst/>
          </a:prstGeom>
          <a:ln w="57150" cap="rnd">
            <a:solidFill>
              <a:srgbClr val="38B6FF">
                <a:alpha val="5882"/>
              </a:srgbClr>
            </a:solidFill>
            <a:prstDash val="solid"/>
            <a:headEnd type="none" w="sm" len="sm"/>
            <a:tailEnd type="none" w="sm" len="sm"/>
          </a:ln>
        </p:spPr>
        <p:txBody>
          <a:bodyPr/>
          <a:lstStyle/>
          <a:p>
            <a:endParaRPr lang="en-PH"/>
          </a:p>
        </p:txBody>
      </p:sp>
      <p:sp>
        <p:nvSpPr>
          <p:cNvPr id="44" name="AutoShape 44"/>
          <p:cNvSpPr/>
          <p:nvPr/>
        </p:nvSpPr>
        <p:spPr>
          <a:xfrm flipH="1">
            <a:off x="7361089" y="5013524"/>
            <a:ext cx="1386955" cy="1196"/>
          </a:xfrm>
          <a:prstGeom prst="line">
            <a:avLst/>
          </a:prstGeom>
          <a:ln w="57150" cap="rnd">
            <a:solidFill>
              <a:srgbClr val="38B6FF">
                <a:alpha val="5882"/>
              </a:srgbClr>
            </a:solidFill>
            <a:prstDash val="solid"/>
            <a:headEnd type="none" w="sm" len="sm"/>
            <a:tailEnd type="none" w="sm" len="sm"/>
          </a:ln>
        </p:spPr>
        <p:txBody>
          <a:bodyPr/>
          <a:lstStyle/>
          <a:p>
            <a:endParaRPr lang="en-PH"/>
          </a:p>
        </p:txBody>
      </p:sp>
      <p:sp>
        <p:nvSpPr>
          <p:cNvPr id="45" name="AutoShape 45"/>
          <p:cNvSpPr/>
          <p:nvPr/>
        </p:nvSpPr>
        <p:spPr>
          <a:xfrm flipH="1">
            <a:off x="12634267" y="5005563"/>
            <a:ext cx="343188" cy="7969"/>
          </a:xfrm>
          <a:prstGeom prst="line">
            <a:avLst/>
          </a:prstGeom>
          <a:ln w="57150" cap="rnd">
            <a:solidFill>
              <a:srgbClr val="FF5757">
                <a:alpha val="5882"/>
              </a:srgbClr>
            </a:solidFill>
            <a:prstDash val="solid"/>
            <a:headEnd type="none" w="sm" len="sm"/>
            <a:tailEnd type="none" w="sm" len="sm"/>
          </a:ln>
        </p:spPr>
        <p:txBody>
          <a:bodyPr/>
          <a:lstStyle/>
          <a:p>
            <a:endParaRPr lang="en-PH"/>
          </a:p>
        </p:txBody>
      </p:sp>
      <p:sp>
        <p:nvSpPr>
          <p:cNvPr id="46" name="AutoShape 46"/>
          <p:cNvSpPr/>
          <p:nvPr/>
        </p:nvSpPr>
        <p:spPr>
          <a:xfrm>
            <a:off x="12973725" y="4404872"/>
            <a:ext cx="0" cy="636998"/>
          </a:xfrm>
          <a:prstGeom prst="line">
            <a:avLst/>
          </a:prstGeom>
          <a:ln w="57150" cap="rnd">
            <a:solidFill>
              <a:srgbClr val="FF5757">
                <a:alpha val="5882"/>
              </a:srgbClr>
            </a:solidFill>
            <a:prstDash val="solid"/>
            <a:headEnd type="none" w="sm" len="sm"/>
            <a:tailEnd type="none" w="sm" len="sm"/>
          </a:ln>
        </p:spPr>
        <p:txBody>
          <a:bodyPr/>
          <a:lstStyle/>
          <a:p>
            <a:endParaRPr lang="en-PH"/>
          </a:p>
        </p:txBody>
      </p:sp>
      <p:sp>
        <p:nvSpPr>
          <p:cNvPr id="47" name="AutoShape 47"/>
          <p:cNvSpPr/>
          <p:nvPr/>
        </p:nvSpPr>
        <p:spPr>
          <a:xfrm>
            <a:off x="12639407" y="4434040"/>
            <a:ext cx="332907" cy="0"/>
          </a:xfrm>
          <a:prstGeom prst="line">
            <a:avLst/>
          </a:prstGeom>
          <a:ln w="57150" cap="rnd">
            <a:solidFill>
              <a:srgbClr val="FF5757">
                <a:alpha val="5882"/>
              </a:srgbClr>
            </a:solidFill>
            <a:prstDash val="solid"/>
            <a:headEnd type="none" w="sm" len="sm"/>
            <a:tailEnd type="none" w="sm" len="sm"/>
          </a:ln>
        </p:spPr>
        <p:txBody>
          <a:bodyPr/>
          <a:lstStyle/>
          <a:p>
            <a:endParaRPr lang="en-PH"/>
          </a:p>
        </p:txBody>
      </p:sp>
      <p:sp>
        <p:nvSpPr>
          <p:cNvPr id="48" name="TextBox 48"/>
          <p:cNvSpPr txBox="1"/>
          <p:nvPr/>
        </p:nvSpPr>
        <p:spPr>
          <a:xfrm>
            <a:off x="8596046" y="3764848"/>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7843"/>
                  </a:srgbClr>
                </a:solidFill>
                <a:latin typeface="Now Bold"/>
                <a:ea typeface="Now Bold"/>
                <a:cs typeface="Now Bold"/>
                <a:sym typeface="Now Bold"/>
              </a:rPr>
              <a:t>PC</a:t>
            </a:r>
          </a:p>
        </p:txBody>
      </p:sp>
      <p:sp>
        <p:nvSpPr>
          <p:cNvPr id="49" name="AutoShape 49"/>
          <p:cNvSpPr/>
          <p:nvPr/>
        </p:nvSpPr>
        <p:spPr>
          <a:xfrm flipH="1">
            <a:off x="7291651" y="3909238"/>
            <a:ext cx="1456418" cy="0"/>
          </a:xfrm>
          <a:prstGeom prst="line">
            <a:avLst/>
          </a:prstGeom>
          <a:ln w="57150" cap="rnd">
            <a:solidFill>
              <a:srgbClr val="38B6FF">
                <a:alpha val="7843"/>
              </a:srgbClr>
            </a:solidFill>
            <a:prstDash val="solid"/>
            <a:headEnd type="none" w="sm" len="sm"/>
            <a:tailEnd type="none" w="sm" len="sm"/>
          </a:ln>
        </p:spPr>
        <p:txBody>
          <a:bodyPr/>
          <a:lstStyle/>
          <a:p>
            <a:endParaRPr lang="en-PH"/>
          </a:p>
        </p:txBody>
      </p:sp>
      <p:sp>
        <p:nvSpPr>
          <p:cNvPr id="50" name="AutoShape 50"/>
          <p:cNvSpPr/>
          <p:nvPr/>
        </p:nvSpPr>
        <p:spPr>
          <a:xfrm flipH="1">
            <a:off x="14275572" y="1422671"/>
            <a:ext cx="945794" cy="0"/>
          </a:xfrm>
          <a:prstGeom prst="line">
            <a:avLst/>
          </a:prstGeom>
          <a:ln w="85725" cap="rnd">
            <a:solidFill>
              <a:srgbClr val="38B6FF">
                <a:alpha val="7843"/>
              </a:srgbClr>
            </a:solidFill>
            <a:prstDash val="solid"/>
            <a:headEnd type="none" w="sm" len="sm"/>
            <a:tailEnd type="none" w="sm" len="sm"/>
          </a:ln>
        </p:spPr>
        <p:txBody>
          <a:bodyPr/>
          <a:lstStyle/>
          <a:p>
            <a:endParaRPr lang="en-PH"/>
          </a:p>
        </p:txBody>
      </p:sp>
      <p:sp>
        <p:nvSpPr>
          <p:cNvPr id="51" name="AutoShape 51"/>
          <p:cNvSpPr/>
          <p:nvPr/>
        </p:nvSpPr>
        <p:spPr>
          <a:xfrm flipH="1">
            <a:off x="14275572" y="1913530"/>
            <a:ext cx="945794" cy="0"/>
          </a:xfrm>
          <a:prstGeom prst="line">
            <a:avLst/>
          </a:prstGeom>
          <a:ln w="85725" cap="rnd">
            <a:solidFill>
              <a:srgbClr val="C9E265"/>
            </a:solidFill>
            <a:prstDash val="solid"/>
            <a:headEnd type="none" w="sm" len="sm"/>
            <a:tailEnd type="none" w="sm" len="sm"/>
          </a:ln>
        </p:spPr>
        <p:txBody>
          <a:bodyPr/>
          <a:lstStyle/>
          <a:p>
            <a:endParaRPr lang="en-PH"/>
          </a:p>
        </p:txBody>
      </p:sp>
      <p:sp>
        <p:nvSpPr>
          <p:cNvPr id="52" name="AutoShape 52"/>
          <p:cNvSpPr/>
          <p:nvPr/>
        </p:nvSpPr>
        <p:spPr>
          <a:xfrm flipH="1">
            <a:off x="14275572" y="2374435"/>
            <a:ext cx="945794" cy="0"/>
          </a:xfrm>
          <a:prstGeom prst="line">
            <a:avLst/>
          </a:prstGeom>
          <a:ln w="85725" cap="rnd">
            <a:solidFill>
              <a:srgbClr val="FF5757">
                <a:alpha val="7843"/>
              </a:srgbClr>
            </a:solidFill>
            <a:prstDash val="solid"/>
            <a:headEnd type="none" w="sm" len="sm"/>
            <a:tailEnd type="none" w="sm" len="sm"/>
          </a:ln>
        </p:spPr>
        <p:txBody>
          <a:bodyPr/>
          <a:lstStyle/>
          <a:p>
            <a:endParaRPr lang="en-PH"/>
          </a:p>
        </p:txBody>
      </p:sp>
      <p:grpSp>
        <p:nvGrpSpPr>
          <p:cNvPr id="53" name="Group 53"/>
          <p:cNvGrpSpPr/>
          <p:nvPr/>
        </p:nvGrpSpPr>
        <p:grpSpPr>
          <a:xfrm>
            <a:off x="4717164" y="6900688"/>
            <a:ext cx="1310604" cy="665811"/>
            <a:chOff x="0" y="0"/>
            <a:chExt cx="1193287" cy="606212"/>
          </a:xfrm>
        </p:grpSpPr>
        <p:sp>
          <p:nvSpPr>
            <p:cNvPr id="54" name="Freeform 54"/>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alpha val="9804"/>
              </a:srgbClr>
            </a:solidFill>
          </p:spPr>
          <p:txBody>
            <a:bodyPr/>
            <a:lstStyle/>
            <a:p>
              <a:endParaRPr lang="en-PH"/>
            </a:p>
          </p:txBody>
        </p:sp>
      </p:grpSp>
      <p:grpSp>
        <p:nvGrpSpPr>
          <p:cNvPr id="55" name="Group 55"/>
          <p:cNvGrpSpPr/>
          <p:nvPr/>
        </p:nvGrpSpPr>
        <p:grpSpPr>
          <a:xfrm>
            <a:off x="12113547" y="6868009"/>
            <a:ext cx="1310604" cy="585835"/>
            <a:chOff x="0" y="0"/>
            <a:chExt cx="1193287" cy="533394"/>
          </a:xfrm>
        </p:grpSpPr>
        <p:sp>
          <p:nvSpPr>
            <p:cNvPr id="56" name="Freeform 56"/>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642EC7">
                <a:alpha val="9804"/>
              </a:srgbClr>
            </a:solidFill>
          </p:spPr>
          <p:txBody>
            <a:bodyPr/>
            <a:lstStyle/>
            <a:p>
              <a:endParaRPr lang="en-PH"/>
            </a:p>
          </p:txBody>
        </p:sp>
      </p:grpSp>
      <p:grpSp>
        <p:nvGrpSpPr>
          <p:cNvPr id="57" name="Group 57"/>
          <p:cNvGrpSpPr/>
          <p:nvPr/>
        </p:nvGrpSpPr>
        <p:grpSpPr>
          <a:xfrm>
            <a:off x="7469385" y="6900688"/>
            <a:ext cx="1102732" cy="270050"/>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59" name="Group 59"/>
          <p:cNvGrpSpPr/>
          <p:nvPr/>
        </p:nvGrpSpPr>
        <p:grpSpPr>
          <a:xfrm>
            <a:off x="7469385" y="7167218"/>
            <a:ext cx="1102732" cy="270050"/>
            <a:chOff x="0" y="0"/>
            <a:chExt cx="1520437" cy="372342"/>
          </a:xfrm>
        </p:grpSpPr>
        <p:sp>
          <p:nvSpPr>
            <p:cNvPr id="60" name="Freeform 6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61" name="Group 61"/>
          <p:cNvGrpSpPr/>
          <p:nvPr/>
        </p:nvGrpSpPr>
        <p:grpSpPr>
          <a:xfrm>
            <a:off x="7469385" y="7395108"/>
            <a:ext cx="1102732" cy="270050"/>
            <a:chOff x="0" y="0"/>
            <a:chExt cx="1520437" cy="372342"/>
          </a:xfrm>
        </p:grpSpPr>
        <p:sp>
          <p:nvSpPr>
            <p:cNvPr id="62" name="Freeform 6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63" name="Group 63"/>
          <p:cNvGrpSpPr/>
          <p:nvPr/>
        </p:nvGrpSpPr>
        <p:grpSpPr>
          <a:xfrm>
            <a:off x="7469385" y="7661638"/>
            <a:ext cx="1102732" cy="270050"/>
            <a:chOff x="0" y="0"/>
            <a:chExt cx="1520437" cy="372342"/>
          </a:xfrm>
        </p:grpSpPr>
        <p:sp>
          <p:nvSpPr>
            <p:cNvPr id="64" name="Freeform 6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65" name="Group 65"/>
          <p:cNvGrpSpPr/>
          <p:nvPr/>
        </p:nvGrpSpPr>
        <p:grpSpPr>
          <a:xfrm>
            <a:off x="7469385" y="7931688"/>
            <a:ext cx="1102732" cy="270050"/>
            <a:chOff x="0" y="0"/>
            <a:chExt cx="1520437" cy="372342"/>
          </a:xfrm>
        </p:grpSpPr>
        <p:sp>
          <p:nvSpPr>
            <p:cNvPr id="66" name="Freeform 6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67" name="Group 67"/>
          <p:cNvGrpSpPr/>
          <p:nvPr/>
        </p:nvGrpSpPr>
        <p:grpSpPr>
          <a:xfrm>
            <a:off x="7472933" y="8198218"/>
            <a:ext cx="1102732" cy="270050"/>
            <a:chOff x="0" y="0"/>
            <a:chExt cx="1520437" cy="372342"/>
          </a:xfrm>
        </p:grpSpPr>
        <p:sp>
          <p:nvSpPr>
            <p:cNvPr id="68" name="Freeform 6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69" name="Group 69"/>
          <p:cNvGrpSpPr/>
          <p:nvPr/>
        </p:nvGrpSpPr>
        <p:grpSpPr>
          <a:xfrm>
            <a:off x="7472933" y="8880935"/>
            <a:ext cx="1102732" cy="270050"/>
            <a:chOff x="0" y="0"/>
            <a:chExt cx="1520437" cy="372342"/>
          </a:xfrm>
        </p:grpSpPr>
        <p:sp>
          <p:nvSpPr>
            <p:cNvPr id="70" name="Freeform 7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71" name="Group 71"/>
          <p:cNvGrpSpPr/>
          <p:nvPr/>
        </p:nvGrpSpPr>
        <p:grpSpPr>
          <a:xfrm>
            <a:off x="7472933" y="9150985"/>
            <a:ext cx="1102732" cy="270050"/>
            <a:chOff x="0" y="0"/>
            <a:chExt cx="1520437" cy="372342"/>
          </a:xfrm>
        </p:grpSpPr>
        <p:sp>
          <p:nvSpPr>
            <p:cNvPr id="72" name="Freeform 7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73" name="Group 73"/>
          <p:cNvGrpSpPr/>
          <p:nvPr/>
        </p:nvGrpSpPr>
        <p:grpSpPr>
          <a:xfrm>
            <a:off x="7472933" y="9417515"/>
            <a:ext cx="1102732" cy="270050"/>
            <a:chOff x="0" y="0"/>
            <a:chExt cx="1520437" cy="372342"/>
          </a:xfrm>
        </p:grpSpPr>
        <p:sp>
          <p:nvSpPr>
            <p:cNvPr id="74" name="Freeform 7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75" name="Group 75"/>
          <p:cNvGrpSpPr/>
          <p:nvPr/>
        </p:nvGrpSpPr>
        <p:grpSpPr>
          <a:xfrm>
            <a:off x="7472933" y="9645405"/>
            <a:ext cx="1102732" cy="270050"/>
            <a:chOff x="0" y="0"/>
            <a:chExt cx="1520437" cy="372342"/>
          </a:xfrm>
        </p:grpSpPr>
        <p:sp>
          <p:nvSpPr>
            <p:cNvPr id="76" name="Freeform 7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77" name="Group 77"/>
          <p:cNvGrpSpPr/>
          <p:nvPr/>
        </p:nvGrpSpPr>
        <p:grpSpPr>
          <a:xfrm>
            <a:off x="7472933" y="9911935"/>
            <a:ext cx="1102732" cy="270050"/>
            <a:chOff x="0" y="0"/>
            <a:chExt cx="1520437" cy="372342"/>
          </a:xfrm>
        </p:grpSpPr>
        <p:sp>
          <p:nvSpPr>
            <p:cNvPr id="78" name="Freeform 7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79" name="Group 79"/>
          <p:cNvGrpSpPr/>
          <p:nvPr/>
        </p:nvGrpSpPr>
        <p:grpSpPr>
          <a:xfrm>
            <a:off x="7469385" y="6628594"/>
            <a:ext cx="1045864" cy="244313"/>
            <a:chOff x="0" y="0"/>
            <a:chExt cx="373441" cy="87235"/>
          </a:xfrm>
        </p:grpSpPr>
        <p:sp>
          <p:nvSpPr>
            <p:cNvPr id="80" name="Freeform 80"/>
            <p:cNvSpPr/>
            <p:nvPr/>
          </p:nvSpPr>
          <p:spPr>
            <a:xfrm>
              <a:off x="0" y="0"/>
              <a:ext cx="373441" cy="87235"/>
            </a:xfrm>
            <a:custGeom>
              <a:avLst/>
              <a:gdLst/>
              <a:ahLst/>
              <a:cxnLst/>
              <a:rect l="l" t="t" r="r" b="b"/>
              <a:pathLst>
                <a:path w="373441" h="87235">
                  <a:moveTo>
                    <a:pt x="43618" y="0"/>
                  </a:moveTo>
                  <a:lnTo>
                    <a:pt x="329823" y="0"/>
                  </a:lnTo>
                  <a:cubicBezTo>
                    <a:pt x="353913" y="0"/>
                    <a:pt x="373441" y="19528"/>
                    <a:pt x="373441" y="43618"/>
                  </a:cubicBezTo>
                  <a:lnTo>
                    <a:pt x="373441" y="43618"/>
                  </a:lnTo>
                  <a:cubicBezTo>
                    <a:pt x="373441" y="67707"/>
                    <a:pt x="353913" y="87235"/>
                    <a:pt x="329823" y="87235"/>
                  </a:cubicBezTo>
                  <a:lnTo>
                    <a:pt x="43618" y="87235"/>
                  </a:lnTo>
                  <a:cubicBezTo>
                    <a:pt x="19528" y="87235"/>
                    <a:pt x="0" y="67707"/>
                    <a:pt x="0" y="43618"/>
                  </a:cubicBezTo>
                  <a:lnTo>
                    <a:pt x="0" y="43618"/>
                  </a:lnTo>
                  <a:cubicBezTo>
                    <a:pt x="0" y="19528"/>
                    <a:pt x="19528" y="0"/>
                    <a:pt x="43618" y="0"/>
                  </a:cubicBezTo>
                  <a:close/>
                </a:path>
              </a:pathLst>
            </a:custGeom>
            <a:solidFill>
              <a:srgbClr val="642EC7">
                <a:alpha val="9804"/>
              </a:srgbClr>
            </a:solidFill>
          </p:spPr>
          <p:txBody>
            <a:bodyPr/>
            <a:lstStyle/>
            <a:p>
              <a:endParaRPr lang="en-PH"/>
            </a:p>
          </p:txBody>
        </p:sp>
        <p:sp>
          <p:nvSpPr>
            <p:cNvPr id="81" name="TextBox 81"/>
            <p:cNvSpPr txBox="1"/>
            <p:nvPr/>
          </p:nvSpPr>
          <p:spPr>
            <a:xfrm>
              <a:off x="0" y="-28575"/>
              <a:ext cx="373441" cy="115810"/>
            </a:xfrm>
            <a:prstGeom prst="rect">
              <a:avLst/>
            </a:prstGeom>
          </p:spPr>
          <p:txBody>
            <a:bodyPr lIns="42076" tIns="42076" rIns="42076" bIns="42076" rtlCol="0" anchor="ctr"/>
            <a:lstStyle/>
            <a:p>
              <a:pPr algn="ctr">
                <a:lnSpc>
                  <a:spcPts val="2185"/>
                </a:lnSpc>
              </a:pPr>
              <a:endParaRPr/>
            </a:p>
          </p:txBody>
        </p:sp>
      </p:grpSp>
      <p:grpSp>
        <p:nvGrpSpPr>
          <p:cNvPr id="82" name="Group 82"/>
          <p:cNvGrpSpPr/>
          <p:nvPr/>
        </p:nvGrpSpPr>
        <p:grpSpPr>
          <a:xfrm>
            <a:off x="1260719" y="1484728"/>
            <a:ext cx="3682444" cy="538743"/>
            <a:chOff x="0" y="0"/>
            <a:chExt cx="1266581" cy="185301"/>
          </a:xfrm>
        </p:grpSpPr>
        <p:sp>
          <p:nvSpPr>
            <p:cNvPr id="83" name="Freeform 83"/>
            <p:cNvSpPr/>
            <p:nvPr/>
          </p:nvSpPr>
          <p:spPr>
            <a:xfrm>
              <a:off x="0" y="0"/>
              <a:ext cx="1266581" cy="185301"/>
            </a:xfrm>
            <a:custGeom>
              <a:avLst/>
              <a:gdLst/>
              <a:ahLst/>
              <a:cxnLst/>
              <a:rect l="l" t="t" r="r" b="b"/>
              <a:pathLst>
                <a:path w="1266581" h="185301">
                  <a:moveTo>
                    <a:pt x="92651" y="0"/>
                  </a:moveTo>
                  <a:lnTo>
                    <a:pt x="1173930" y="0"/>
                  </a:lnTo>
                  <a:cubicBezTo>
                    <a:pt x="1198502" y="0"/>
                    <a:pt x="1222068" y="9761"/>
                    <a:pt x="1239444" y="27137"/>
                  </a:cubicBezTo>
                  <a:cubicBezTo>
                    <a:pt x="1256819" y="44512"/>
                    <a:pt x="1266581" y="68078"/>
                    <a:pt x="1266581" y="92651"/>
                  </a:cubicBezTo>
                  <a:lnTo>
                    <a:pt x="1266581" y="92651"/>
                  </a:lnTo>
                  <a:cubicBezTo>
                    <a:pt x="1266581" y="117223"/>
                    <a:pt x="1256819" y="140789"/>
                    <a:pt x="1239444" y="158165"/>
                  </a:cubicBezTo>
                  <a:cubicBezTo>
                    <a:pt x="1222068" y="175540"/>
                    <a:pt x="1198502" y="185301"/>
                    <a:pt x="1173930" y="185301"/>
                  </a:cubicBezTo>
                  <a:lnTo>
                    <a:pt x="92651" y="185301"/>
                  </a:lnTo>
                  <a:cubicBezTo>
                    <a:pt x="68078" y="185301"/>
                    <a:pt x="44512" y="175540"/>
                    <a:pt x="27137" y="158165"/>
                  </a:cubicBezTo>
                  <a:cubicBezTo>
                    <a:pt x="9761" y="140789"/>
                    <a:pt x="0" y="117223"/>
                    <a:pt x="0" y="92651"/>
                  </a:cubicBezTo>
                  <a:lnTo>
                    <a:pt x="0" y="92651"/>
                  </a:lnTo>
                  <a:cubicBezTo>
                    <a:pt x="0" y="68078"/>
                    <a:pt x="9761" y="44512"/>
                    <a:pt x="27137" y="27137"/>
                  </a:cubicBezTo>
                  <a:cubicBezTo>
                    <a:pt x="44512" y="9761"/>
                    <a:pt x="68078" y="0"/>
                    <a:pt x="92651" y="0"/>
                  </a:cubicBezTo>
                  <a:close/>
                </a:path>
              </a:pathLst>
            </a:custGeom>
            <a:solidFill>
              <a:srgbClr val="019D97"/>
            </a:solidFill>
          </p:spPr>
          <p:txBody>
            <a:bodyPr/>
            <a:lstStyle/>
            <a:p>
              <a:endParaRPr lang="en-PH"/>
            </a:p>
          </p:txBody>
        </p:sp>
        <p:sp>
          <p:nvSpPr>
            <p:cNvPr id="84" name="TextBox 84"/>
            <p:cNvSpPr txBox="1"/>
            <p:nvPr/>
          </p:nvSpPr>
          <p:spPr>
            <a:xfrm>
              <a:off x="0" y="-28575"/>
              <a:ext cx="1266581" cy="213876"/>
            </a:xfrm>
            <a:prstGeom prst="rect">
              <a:avLst/>
            </a:prstGeom>
          </p:spPr>
          <p:txBody>
            <a:bodyPr lIns="50800" tIns="50800" rIns="50800" bIns="50800" rtlCol="0" anchor="ctr"/>
            <a:lstStyle/>
            <a:p>
              <a:pPr algn="ctr">
                <a:lnSpc>
                  <a:spcPts val="2595"/>
                </a:lnSpc>
              </a:pPr>
              <a:endParaRPr/>
            </a:p>
          </p:txBody>
        </p:sp>
      </p:grpSp>
      <p:sp>
        <p:nvSpPr>
          <p:cNvPr id="85" name="Freeform 85"/>
          <p:cNvSpPr/>
          <p:nvPr/>
        </p:nvSpPr>
        <p:spPr>
          <a:xfrm flipH="1">
            <a:off x="9161504" y="9003361"/>
            <a:ext cx="2051599" cy="733447"/>
          </a:xfrm>
          <a:custGeom>
            <a:avLst/>
            <a:gdLst/>
            <a:ahLst/>
            <a:cxnLst/>
            <a:rect l="l" t="t" r="r" b="b"/>
            <a:pathLst>
              <a:path w="2051599" h="733447">
                <a:moveTo>
                  <a:pt x="2051598" y="0"/>
                </a:moveTo>
                <a:lnTo>
                  <a:pt x="0" y="0"/>
                </a:lnTo>
                <a:lnTo>
                  <a:pt x="0" y="733446"/>
                </a:lnTo>
                <a:lnTo>
                  <a:pt x="2051598" y="733446"/>
                </a:lnTo>
                <a:lnTo>
                  <a:pt x="2051598"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86" name="TextBox 86"/>
          <p:cNvSpPr txBox="1"/>
          <p:nvPr/>
        </p:nvSpPr>
        <p:spPr>
          <a:xfrm>
            <a:off x="6436479" y="3475465"/>
            <a:ext cx="453244" cy="327483"/>
          </a:xfrm>
          <a:prstGeom prst="rect">
            <a:avLst/>
          </a:prstGeom>
        </p:spPr>
        <p:txBody>
          <a:bodyPr lIns="0" tIns="0" rIns="0" bIns="0" rtlCol="0" anchor="t">
            <a:spAutoFit/>
          </a:bodyPr>
          <a:lstStyle/>
          <a:p>
            <a:pPr algn="ctr">
              <a:lnSpc>
                <a:spcPts val="2619"/>
              </a:lnSpc>
              <a:spcBef>
                <a:spcPct val="0"/>
              </a:spcBef>
            </a:pPr>
            <a:r>
              <a:rPr lang="en-US" sz="1871">
                <a:solidFill>
                  <a:srgbClr val="000000">
                    <a:alpha val="7843"/>
                  </a:srgbClr>
                </a:solidFill>
                <a:latin typeface="Gagalin"/>
                <a:ea typeface="Gagalin"/>
                <a:cs typeface="Gagalin"/>
                <a:sym typeface="Gagalin"/>
              </a:rPr>
              <a:t>CU</a:t>
            </a:r>
          </a:p>
        </p:txBody>
      </p:sp>
      <p:sp>
        <p:nvSpPr>
          <p:cNvPr id="87" name="TextBox 87"/>
          <p:cNvSpPr txBox="1"/>
          <p:nvPr/>
        </p:nvSpPr>
        <p:spPr>
          <a:xfrm>
            <a:off x="8681808" y="2585875"/>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7843"/>
                  </a:srgbClr>
                </a:solidFill>
                <a:latin typeface="Now Bold"/>
                <a:ea typeface="Now Bold"/>
                <a:cs typeface="Now Bold"/>
                <a:sym typeface="Now Bold"/>
              </a:rPr>
              <a:t>SR</a:t>
            </a:r>
          </a:p>
        </p:txBody>
      </p:sp>
      <p:sp>
        <p:nvSpPr>
          <p:cNvPr id="88" name="TextBox 88"/>
          <p:cNvSpPr txBox="1"/>
          <p:nvPr/>
        </p:nvSpPr>
        <p:spPr>
          <a:xfrm>
            <a:off x="5951962" y="5264050"/>
            <a:ext cx="453244" cy="327483"/>
          </a:xfrm>
          <a:prstGeom prst="rect">
            <a:avLst/>
          </a:prstGeom>
        </p:spPr>
        <p:txBody>
          <a:bodyPr lIns="0" tIns="0" rIns="0" bIns="0" rtlCol="0" anchor="t">
            <a:spAutoFit/>
          </a:bodyPr>
          <a:lstStyle/>
          <a:p>
            <a:pPr algn="ctr">
              <a:lnSpc>
                <a:spcPts val="2619"/>
              </a:lnSpc>
              <a:spcBef>
                <a:spcPct val="0"/>
              </a:spcBef>
            </a:pPr>
            <a:r>
              <a:rPr lang="en-US" sz="1871">
                <a:solidFill>
                  <a:srgbClr val="000000">
                    <a:alpha val="7843"/>
                  </a:srgbClr>
                </a:solidFill>
                <a:latin typeface="Gagalin"/>
                <a:ea typeface="Gagalin"/>
                <a:cs typeface="Gagalin"/>
                <a:sym typeface="Gagalin"/>
              </a:rPr>
              <a:t>ALU</a:t>
            </a:r>
          </a:p>
        </p:txBody>
      </p:sp>
      <p:sp>
        <p:nvSpPr>
          <p:cNvPr id="89" name="TextBox 89"/>
          <p:cNvSpPr txBox="1"/>
          <p:nvPr/>
        </p:nvSpPr>
        <p:spPr>
          <a:xfrm>
            <a:off x="8596046" y="5344411"/>
            <a:ext cx="716141" cy="269848"/>
          </a:xfrm>
          <a:prstGeom prst="rect">
            <a:avLst/>
          </a:prstGeom>
        </p:spPr>
        <p:txBody>
          <a:bodyPr lIns="0" tIns="0" rIns="0" bIns="0" rtlCol="0" anchor="t">
            <a:spAutoFit/>
          </a:bodyPr>
          <a:lstStyle/>
          <a:p>
            <a:pPr algn="ctr">
              <a:lnSpc>
                <a:spcPts val="2128"/>
              </a:lnSpc>
            </a:pPr>
            <a:r>
              <a:rPr lang="en-US" sz="1520" b="1">
                <a:solidFill>
                  <a:srgbClr val="000000">
                    <a:alpha val="7843"/>
                  </a:srgbClr>
                </a:solidFill>
                <a:latin typeface="Now Bold"/>
                <a:ea typeface="Now Bold"/>
                <a:cs typeface="Now Bold"/>
                <a:sym typeface="Now Bold"/>
              </a:rPr>
              <a:t>ACC</a:t>
            </a:r>
          </a:p>
        </p:txBody>
      </p:sp>
      <p:sp>
        <p:nvSpPr>
          <p:cNvPr id="90" name="TextBox 90"/>
          <p:cNvSpPr txBox="1"/>
          <p:nvPr/>
        </p:nvSpPr>
        <p:spPr>
          <a:xfrm>
            <a:off x="8667232" y="3332484"/>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solidFill>
                <a:latin typeface="Now Bold"/>
                <a:ea typeface="Now Bold"/>
                <a:cs typeface="Now Bold"/>
                <a:sym typeface="Now Bold"/>
              </a:rPr>
              <a:t>MAR</a:t>
            </a:r>
          </a:p>
        </p:txBody>
      </p:sp>
      <p:sp>
        <p:nvSpPr>
          <p:cNvPr id="91" name="TextBox 91"/>
          <p:cNvSpPr txBox="1"/>
          <p:nvPr/>
        </p:nvSpPr>
        <p:spPr>
          <a:xfrm>
            <a:off x="4717164" y="2572906"/>
            <a:ext cx="716141" cy="272522"/>
          </a:xfrm>
          <a:prstGeom prst="rect">
            <a:avLst/>
          </a:prstGeom>
        </p:spPr>
        <p:txBody>
          <a:bodyPr lIns="0" tIns="0" rIns="0" bIns="0" rtlCol="0" anchor="t">
            <a:spAutoFit/>
          </a:bodyPr>
          <a:lstStyle/>
          <a:p>
            <a:pPr algn="ctr">
              <a:lnSpc>
                <a:spcPts val="2128"/>
              </a:lnSpc>
            </a:pPr>
            <a:r>
              <a:rPr lang="en-US" sz="1520" b="1">
                <a:solidFill>
                  <a:srgbClr val="000000">
                    <a:alpha val="7843"/>
                  </a:srgbClr>
                </a:solidFill>
                <a:latin typeface="Now Bold"/>
                <a:ea typeface="Now Bold"/>
                <a:cs typeface="Now Bold"/>
                <a:sym typeface="Now Bold"/>
              </a:rPr>
              <a:t>IX</a:t>
            </a:r>
          </a:p>
        </p:txBody>
      </p:sp>
      <p:sp>
        <p:nvSpPr>
          <p:cNvPr id="92" name="TextBox 92"/>
          <p:cNvSpPr txBox="1"/>
          <p:nvPr/>
        </p:nvSpPr>
        <p:spPr>
          <a:xfrm>
            <a:off x="15369751" y="1320133"/>
            <a:ext cx="1442309" cy="214119"/>
          </a:xfrm>
          <a:prstGeom prst="rect">
            <a:avLst/>
          </a:prstGeom>
        </p:spPr>
        <p:txBody>
          <a:bodyPr lIns="0" tIns="0" rIns="0" bIns="0" rtlCol="0" anchor="t">
            <a:spAutoFit/>
          </a:bodyPr>
          <a:lstStyle/>
          <a:p>
            <a:pPr algn="l">
              <a:lnSpc>
                <a:spcPts val="1883"/>
              </a:lnSpc>
            </a:pPr>
            <a:r>
              <a:rPr lang="en-US" sz="1345" b="1">
                <a:solidFill>
                  <a:srgbClr val="000000">
                    <a:alpha val="7843"/>
                  </a:srgbClr>
                </a:solidFill>
                <a:latin typeface="Now Bold"/>
                <a:ea typeface="Now Bold"/>
                <a:cs typeface="Now Bold"/>
                <a:sym typeface="Now Bold"/>
              </a:rPr>
              <a:t>CONTROL BUS</a:t>
            </a:r>
          </a:p>
        </p:txBody>
      </p:sp>
      <p:sp>
        <p:nvSpPr>
          <p:cNvPr id="93" name="TextBox 93"/>
          <p:cNvSpPr txBox="1"/>
          <p:nvPr/>
        </p:nvSpPr>
        <p:spPr>
          <a:xfrm>
            <a:off x="15440190" y="1809353"/>
            <a:ext cx="1279668"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94" name="TextBox 94"/>
          <p:cNvSpPr txBox="1"/>
          <p:nvPr/>
        </p:nvSpPr>
        <p:spPr>
          <a:xfrm>
            <a:off x="15440190" y="2257851"/>
            <a:ext cx="1198348" cy="214119"/>
          </a:xfrm>
          <a:prstGeom prst="rect">
            <a:avLst/>
          </a:prstGeom>
        </p:spPr>
        <p:txBody>
          <a:bodyPr lIns="0" tIns="0" rIns="0" bIns="0" rtlCol="0" anchor="t">
            <a:spAutoFit/>
          </a:bodyPr>
          <a:lstStyle/>
          <a:p>
            <a:pPr algn="l">
              <a:lnSpc>
                <a:spcPts val="1883"/>
              </a:lnSpc>
            </a:pPr>
            <a:r>
              <a:rPr lang="en-US" sz="1345" b="1">
                <a:solidFill>
                  <a:srgbClr val="000000">
                    <a:alpha val="7843"/>
                  </a:srgbClr>
                </a:solidFill>
                <a:latin typeface="Now Bold"/>
                <a:ea typeface="Now Bold"/>
                <a:cs typeface="Now Bold"/>
                <a:sym typeface="Now Bold"/>
              </a:rPr>
              <a:t>DATA BUS</a:t>
            </a:r>
          </a:p>
        </p:txBody>
      </p:sp>
      <p:sp>
        <p:nvSpPr>
          <p:cNvPr id="95" name="TextBox 95"/>
          <p:cNvSpPr txBox="1"/>
          <p:nvPr/>
        </p:nvSpPr>
        <p:spPr>
          <a:xfrm>
            <a:off x="5012234" y="7037858"/>
            <a:ext cx="720464" cy="353371"/>
          </a:xfrm>
          <a:prstGeom prst="rect">
            <a:avLst/>
          </a:prstGeom>
        </p:spPr>
        <p:txBody>
          <a:bodyPr lIns="0" tIns="0" rIns="0" bIns="0" rtlCol="0" anchor="t">
            <a:spAutoFit/>
          </a:bodyPr>
          <a:lstStyle/>
          <a:p>
            <a:pPr algn="ctr">
              <a:lnSpc>
                <a:spcPts val="2896"/>
              </a:lnSpc>
            </a:pPr>
            <a:r>
              <a:rPr lang="en-US" sz="2068" b="1">
                <a:solidFill>
                  <a:srgbClr val="000000">
                    <a:alpha val="9804"/>
                  </a:srgbClr>
                </a:solidFill>
                <a:latin typeface="Now Bold"/>
                <a:ea typeface="Now Bold"/>
                <a:cs typeface="Now Bold"/>
                <a:sym typeface="Now Bold"/>
              </a:rPr>
              <a:t>Input</a:t>
            </a:r>
          </a:p>
        </p:txBody>
      </p:sp>
      <p:sp>
        <p:nvSpPr>
          <p:cNvPr id="96" name="TextBox 96"/>
          <p:cNvSpPr txBox="1"/>
          <p:nvPr/>
        </p:nvSpPr>
        <p:spPr>
          <a:xfrm>
            <a:off x="12314488" y="6966267"/>
            <a:ext cx="908723" cy="341693"/>
          </a:xfrm>
          <a:prstGeom prst="rect">
            <a:avLst/>
          </a:prstGeom>
        </p:spPr>
        <p:txBody>
          <a:bodyPr lIns="0" tIns="0" rIns="0" bIns="0" rtlCol="0" anchor="t">
            <a:spAutoFit/>
          </a:bodyPr>
          <a:lstStyle/>
          <a:p>
            <a:pPr algn="ctr">
              <a:lnSpc>
                <a:spcPts val="2701"/>
              </a:lnSpc>
            </a:pPr>
            <a:r>
              <a:rPr lang="en-US" sz="1929" b="1">
                <a:solidFill>
                  <a:srgbClr val="000000">
                    <a:alpha val="9804"/>
                  </a:srgbClr>
                </a:solidFill>
                <a:latin typeface="Now Bold"/>
                <a:ea typeface="Now Bold"/>
                <a:cs typeface="Now Bold"/>
                <a:sym typeface="Now Bold"/>
              </a:rPr>
              <a:t>Output</a:t>
            </a:r>
          </a:p>
        </p:txBody>
      </p:sp>
      <p:sp>
        <p:nvSpPr>
          <p:cNvPr id="97" name="TextBox 97"/>
          <p:cNvSpPr txBox="1"/>
          <p:nvPr/>
        </p:nvSpPr>
        <p:spPr>
          <a:xfrm>
            <a:off x="7836186" y="8223105"/>
            <a:ext cx="369130" cy="577471"/>
          </a:xfrm>
          <a:prstGeom prst="rect">
            <a:avLst/>
          </a:prstGeom>
        </p:spPr>
        <p:txBody>
          <a:bodyPr lIns="0" tIns="0" rIns="0" bIns="0" rtlCol="0" anchor="t">
            <a:spAutoFit/>
          </a:bodyPr>
          <a:lstStyle/>
          <a:p>
            <a:pPr algn="ctr">
              <a:lnSpc>
                <a:spcPts val="4692"/>
              </a:lnSpc>
            </a:pPr>
            <a:r>
              <a:rPr lang="en-US" sz="3351">
                <a:solidFill>
                  <a:srgbClr val="000000">
                    <a:alpha val="9804"/>
                  </a:srgbClr>
                </a:solidFill>
                <a:latin typeface="Open Sans Extra Bold"/>
                <a:ea typeface="Open Sans Extra Bold"/>
                <a:cs typeface="Open Sans Extra Bold"/>
                <a:sym typeface="Open Sans Extra Bold"/>
              </a:rPr>
              <a:t>...</a:t>
            </a:r>
          </a:p>
        </p:txBody>
      </p:sp>
      <p:sp>
        <p:nvSpPr>
          <p:cNvPr id="98" name="TextBox 98"/>
          <p:cNvSpPr txBox="1"/>
          <p:nvPr/>
        </p:nvSpPr>
        <p:spPr>
          <a:xfrm>
            <a:off x="7653217" y="6615645"/>
            <a:ext cx="711727" cy="221142"/>
          </a:xfrm>
          <a:prstGeom prst="rect">
            <a:avLst/>
          </a:prstGeom>
        </p:spPr>
        <p:txBody>
          <a:bodyPr lIns="0" tIns="0" rIns="0" bIns="0" rtlCol="0" anchor="t">
            <a:spAutoFit/>
          </a:bodyPr>
          <a:lstStyle/>
          <a:p>
            <a:pPr algn="l">
              <a:lnSpc>
                <a:spcPts val="1796"/>
              </a:lnSpc>
            </a:pPr>
            <a:r>
              <a:rPr lang="en-US" sz="1283" b="1">
                <a:solidFill>
                  <a:srgbClr val="FFFFFF">
                    <a:alpha val="9804"/>
                  </a:srgbClr>
                </a:solidFill>
                <a:latin typeface="Now Bold"/>
                <a:ea typeface="Now Bold"/>
                <a:cs typeface="Now Bold"/>
                <a:sym typeface="Now Bold"/>
              </a:rPr>
              <a:t>Memory</a:t>
            </a:r>
          </a:p>
        </p:txBody>
      </p:sp>
      <p:sp>
        <p:nvSpPr>
          <p:cNvPr id="99" name="TextBox 99"/>
          <p:cNvSpPr txBox="1"/>
          <p:nvPr/>
        </p:nvSpPr>
        <p:spPr>
          <a:xfrm>
            <a:off x="8651096" y="6908847"/>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8</a:t>
            </a:r>
          </a:p>
        </p:txBody>
      </p:sp>
      <p:sp>
        <p:nvSpPr>
          <p:cNvPr id="100" name="TextBox 100"/>
          <p:cNvSpPr txBox="1"/>
          <p:nvPr/>
        </p:nvSpPr>
        <p:spPr>
          <a:xfrm>
            <a:off x="8651096" y="7167500"/>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9</a:t>
            </a:r>
          </a:p>
        </p:txBody>
      </p:sp>
      <p:sp>
        <p:nvSpPr>
          <p:cNvPr id="101" name="TextBox 101"/>
          <p:cNvSpPr txBox="1"/>
          <p:nvPr/>
        </p:nvSpPr>
        <p:spPr>
          <a:xfrm>
            <a:off x="8651096" y="7416698"/>
            <a:ext cx="170472"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10</a:t>
            </a:r>
          </a:p>
        </p:txBody>
      </p:sp>
      <p:sp>
        <p:nvSpPr>
          <p:cNvPr id="102" name="TextBox 102"/>
          <p:cNvSpPr txBox="1"/>
          <p:nvPr/>
        </p:nvSpPr>
        <p:spPr>
          <a:xfrm>
            <a:off x="8662659" y="7684606"/>
            <a:ext cx="170472"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11</a:t>
            </a:r>
          </a:p>
        </p:txBody>
      </p:sp>
      <p:sp>
        <p:nvSpPr>
          <p:cNvPr id="103" name="TextBox 103"/>
          <p:cNvSpPr txBox="1"/>
          <p:nvPr/>
        </p:nvSpPr>
        <p:spPr>
          <a:xfrm>
            <a:off x="8662659" y="7942363"/>
            <a:ext cx="170472"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12</a:t>
            </a:r>
          </a:p>
        </p:txBody>
      </p:sp>
      <p:sp>
        <p:nvSpPr>
          <p:cNvPr id="104" name="TextBox 104"/>
          <p:cNvSpPr txBox="1"/>
          <p:nvPr/>
        </p:nvSpPr>
        <p:spPr>
          <a:xfrm>
            <a:off x="8651096" y="8233971"/>
            <a:ext cx="170472"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13</a:t>
            </a:r>
          </a:p>
        </p:txBody>
      </p:sp>
      <p:sp>
        <p:nvSpPr>
          <p:cNvPr id="105" name="TextBox 105"/>
          <p:cNvSpPr txBox="1"/>
          <p:nvPr/>
        </p:nvSpPr>
        <p:spPr>
          <a:xfrm>
            <a:off x="8656877" y="8909999"/>
            <a:ext cx="233100"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99</a:t>
            </a:r>
          </a:p>
        </p:txBody>
      </p:sp>
      <p:sp>
        <p:nvSpPr>
          <p:cNvPr id="106" name="TextBox 106"/>
          <p:cNvSpPr txBox="1"/>
          <p:nvPr/>
        </p:nvSpPr>
        <p:spPr>
          <a:xfrm>
            <a:off x="8614779" y="9168651"/>
            <a:ext cx="2751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100</a:t>
            </a:r>
          </a:p>
        </p:txBody>
      </p:sp>
      <p:sp>
        <p:nvSpPr>
          <p:cNvPr id="107" name="TextBox 107"/>
          <p:cNvSpPr txBox="1"/>
          <p:nvPr/>
        </p:nvSpPr>
        <p:spPr>
          <a:xfrm>
            <a:off x="8622989" y="9406592"/>
            <a:ext cx="25877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101</a:t>
            </a:r>
          </a:p>
        </p:txBody>
      </p:sp>
      <p:sp>
        <p:nvSpPr>
          <p:cNvPr id="108" name="TextBox 108"/>
          <p:cNvSpPr txBox="1"/>
          <p:nvPr/>
        </p:nvSpPr>
        <p:spPr>
          <a:xfrm>
            <a:off x="8631199" y="9658989"/>
            <a:ext cx="258779" cy="201433"/>
          </a:xfrm>
          <a:prstGeom prst="rect">
            <a:avLst/>
          </a:prstGeom>
        </p:spPr>
        <p:txBody>
          <a:bodyPr lIns="0" tIns="0" rIns="0" bIns="0" rtlCol="0" anchor="t">
            <a:spAutoFit/>
          </a:bodyPr>
          <a:lstStyle/>
          <a:p>
            <a:pPr algn="l">
              <a:lnSpc>
                <a:spcPts val="1612"/>
              </a:lnSpc>
            </a:pPr>
            <a:r>
              <a:rPr lang="en-US" sz="1151" b="1">
                <a:solidFill>
                  <a:srgbClr val="000000"/>
                </a:solidFill>
                <a:latin typeface="Now Bold"/>
                <a:ea typeface="Now Bold"/>
                <a:cs typeface="Now Bold"/>
                <a:sym typeface="Now Bold"/>
              </a:rPr>
              <a:t>102</a:t>
            </a:r>
          </a:p>
        </p:txBody>
      </p:sp>
      <p:sp>
        <p:nvSpPr>
          <p:cNvPr id="109" name="TextBox 109"/>
          <p:cNvSpPr txBox="1"/>
          <p:nvPr/>
        </p:nvSpPr>
        <p:spPr>
          <a:xfrm>
            <a:off x="8631199" y="9929632"/>
            <a:ext cx="25877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103</a:t>
            </a:r>
          </a:p>
        </p:txBody>
      </p:sp>
      <p:sp>
        <p:nvSpPr>
          <p:cNvPr id="110" name="TextBox 110"/>
          <p:cNvSpPr txBox="1"/>
          <p:nvPr/>
        </p:nvSpPr>
        <p:spPr>
          <a:xfrm>
            <a:off x="7923953" y="6920709"/>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1" name="TextBox 111"/>
          <p:cNvSpPr txBox="1"/>
          <p:nvPr/>
        </p:nvSpPr>
        <p:spPr>
          <a:xfrm>
            <a:off x="7927500" y="7193676"/>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2" name="TextBox 112"/>
          <p:cNvSpPr txBox="1"/>
          <p:nvPr/>
        </p:nvSpPr>
        <p:spPr>
          <a:xfrm>
            <a:off x="7927500" y="7418448"/>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2</a:t>
            </a:r>
          </a:p>
        </p:txBody>
      </p:sp>
      <p:sp>
        <p:nvSpPr>
          <p:cNvPr id="113" name="TextBox 113"/>
          <p:cNvSpPr txBox="1"/>
          <p:nvPr/>
        </p:nvSpPr>
        <p:spPr>
          <a:xfrm>
            <a:off x="7931047" y="7691415"/>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3</a:t>
            </a:r>
          </a:p>
        </p:txBody>
      </p:sp>
      <p:sp>
        <p:nvSpPr>
          <p:cNvPr id="114" name="TextBox 114"/>
          <p:cNvSpPr txBox="1"/>
          <p:nvPr/>
        </p:nvSpPr>
        <p:spPr>
          <a:xfrm>
            <a:off x="7931047" y="7959617"/>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5" name="TextBox 115"/>
          <p:cNvSpPr txBox="1"/>
          <p:nvPr/>
        </p:nvSpPr>
        <p:spPr>
          <a:xfrm>
            <a:off x="7934594" y="8232584"/>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6" name="TextBox 116"/>
          <p:cNvSpPr txBox="1"/>
          <p:nvPr/>
        </p:nvSpPr>
        <p:spPr>
          <a:xfrm>
            <a:off x="7923953" y="8900956"/>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7" name="TextBox 117"/>
          <p:cNvSpPr txBox="1"/>
          <p:nvPr/>
        </p:nvSpPr>
        <p:spPr>
          <a:xfrm>
            <a:off x="7927500" y="9182727"/>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8" name="TextBox 118"/>
          <p:cNvSpPr txBox="1"/>
          <p:nvPr/>
        </p:nvSpPr>
        <p:spPr>
          <a:xfrm>
            <a:off x="7719434" y="9437535"/>
            <a:ext cx="609730"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Load 10</a:t>
            </a:r>
          </a:p>
        </p:txBody>
      </p:sp>
      <p:sp>
        <p:nvSpPr>
          <p:cNvPr id="119" name="TextBox 119"/>
          <p:cNvSpPr txBox="1"/>
          <p:nvPr/>
        </p:nvSpPr>
        <p:spPr>
          <a:xfrm>
            <a:off x="7730432" y="9658989"/>
            <a:ext cx="609730" cy="201433"/>
          </a:xfrm>
          <a:prstGeom prst="rect">
            <a:avLst/>
          </a:prstGeom>
        </p:spPr>
        <p:txBody>
          <a:bodyPr lIns="0" tIns="0" rIns="0" bIns="0" rtlCol="0" anchor="t">
            <a:spAutoFit/>
          </a:bodyPr>
          <a:lstStyle/>
          <a:p>
            <a:pPr algn="l">
              <a:lnSpc>
                <a:spcPts val="1612"/>
              </a:lnSpc>
            </a:pPr>
            <a:r>
              <a:rPr lang="en-US" sz="1151" b="1">
                <a:solidFill>
                  <a:srgbClr val="000000"/>
                </a:solidFill>
                <a:latin typeface="Now Bold"/>
                <a:ea typeface="Now Bold"/>
                <a:cs typeface="Now Bold"/>
                <a:sym typeface="Now Bold"/>
              </a:rPr>
              <a:t>Add 11</a:t>
            </a:r>
          </a:p>
        </p:txBody>
      </p:sp>
      <p:sp>
        <p:nvSpPr>
          <p:cNvPr id="120" name="TextBox 120"/>
          <p:cNvSpPr txBox="1"/>
          <p:nvPr/>
        </p:nvSpPr>
        <p:spPr>
          <a:xfrm>
            <a:off x="7715887" y="9931956"/>
            <a:ext cx="609730"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Store 12</a:t>
            </a:r>
          </a:p>
        </p:txBody>
      </p:sp>
      <p:sp>
        <p:nvSpPr>
          <p:cNvPr id="121" name="TextBox 121"/>
          <p:cNvSpPr txBox="1"/>
          <p:nvPr/>
        </p:nvSpPr>
        <p:spPr>
          <a:xfrm>
            <a:off x="2052394" y="1420014"/>
            <a:ext cx="2099093" cy="515771"/>
          </a:xfrm>
          <a:prstGeom prst="rect">
            <a:avLst/>
          </a:prstGeom>
        </p:spPr>
        <p:txBody>
          <a:bodyPr lIns="0" tIns="0" rIns="0" bIns="0" rtlCol="0" anchor="t">
            <a:spAutoFit/>
          </a:bodyPr>
          <a:lstStyle/>
          <a:p>
            <a:pPr algn="ctr">
              <a:lnSpc>
                <a:spcPts val="4298"/>
              </a:lnSpc>
            </a:pPr>
            <a:r>
              <a:rPr lang="en-US" sz="2388" b="1">
                <a:solidFill>
                  <a:srgbClr val="FFFFFF"/>
                </a:solidFill>
                <a:latin typeface="Poppins Bold"/>
                <a:ea typeface="Poppins Bold"/>
                <a:cs typeface="Poppins Bold"/>
                <a:sym typeface="Poppins Bold"/>
              </a:rPr>
              <a:t>Address Bus</a:t>
            </a:r>
          </a:p>
        </p:txBody>
      </p:sp>
      <p:sp>
        <p:nvSpPr>
          <p:cNvPr id="122" name="TextBox 122"/>
          <p:cNvSpPr txBox="1"/>
          <p:nvPr/>
        </p:nvSpPr>
        <p:spPr>
          <a:xfrm>
            <a:off x="1260719" y="1975348"/>
            <a:ext cx="3657968" cy="2444320"/>
          </a:xfrm>
          <a:prstGeom prst="rect">
            <a:avLst/>
          </a:prstGeom>
        </p:spPr>
        <p:txBody>
          <a:bodyPr lIns="0" tIns="0" rIns="0" bIns="0" rtlCol="0" anchor="t">
            <a:spAutoFit/>
          </a:bodyPr>
          <a:lstStyle/>
          <a:p>
            <a:pPr algn="ctr">
              <a:lnSpc>
                <a:spcPts val="3228"/>
              </a:lnSpc>
            </a:pPr>
            <a:r>
              <a:rPr lang="en-US" sz="1793" b="1">
                <a:solidFill>
                  <a:srgbClr val="FFFFFF"/>
                </a:solidFill>
                <a:latin typeface="Poppins Bold"/>
                <a:ea typeface="Poppins Bold"/>
                <a:cs typeface="Poppins Bold"/>
                <a:sym typeface="Poppins Bold"/>
              </a:rPr>
              <a:t>Purpose: Transport an address, with the address being transferred onto the bus from the Memory Address Register (MAR) under the control unit's directives.</a:t>
            </a:r>
          </a:p>
        </p:txBody>
      </p:sp>
      <p:sp>
        <p:nvSpPr>
          <p:cNvPr id="123" name="TextBox 123"/>
          <p:cNvSpPr txBox="1"/>
          <p:nvPr/>
        </p:nvSpPr>
        <p:spPr>
          <a:xfrm>
            <a:off x="10732104" y="3147094"/>
            <a:ext cx="564333" cy="434110"/>
          </a:xfrm>
          <a:prstGeom prst="rect">
            <a:avLst/>
          </a:prstGeom>
        </p:spPr>
        <p:txBody>
          <a:bodyPr lIns="0" tIns="0" rIns="0" bIns="0" rtlCol="0" anchor="t">
            <a:spAutoFit/>
          </a:bodyPr>
          <a:lstStyle/>
          <a:p>
            <a:pPr algn="l">
              <a:lnSpc>
                <a:spcPts val="3516"/>
              </a:lnSpc>
            </a:pPr>
            <a:r>
              <a:rPr lang="en-US" sz="2511" b="1">
                <a:solidFill>
                  <a:srgbClr val="000000"/>
                </a:solidFill>
                <a:latin typeface="Now Bold"/>
                <a:ea typeface="Now Bold"/>
                <a:cs typeface="Now Bold"/>
                <a:sym typeface="Now Bold"/>
              </a:rPr>
              <a:t>102</a:t>
            </a:r>
          </a:p>
        </p:txBody>
      </p:sp>
      <p:sp>
        <p:nvSpPr>
          <p:cNvPr id="124" name="TextBox 124"/>
          <p:cNvSpPr txBox="1"/>
          <p:nvPr/>
        </p:nvSpPr>
        <p:spPr>
          <a:xfrm>
            <a:off x="11270252" y="8615893"/>
            <a:ext cx="5785848" cy="1625270"/>
          </a:xfrm>
          <a:prstGeom prst="rect">
            <a:avLst/>
          </a:prstGeom>
        </p:spPr>
        <p:txBody>
          <a:bodyPr lIns="0" tIns="0" rIns="0" bIns="0" rtlCol="0" anchor="t">
            <a:spAutoFit/>
          </a:bodyPr>
          <a:lstStyle/>
          <a:p>
            <a:pPr algn="ctr">
              <a:lnSpc>
                <a:spcPts val="3228"/>
              </a:lnSpc>
            </a:pPr>
            <a:r>
              <a:rPr lang="en-US" sz="1793" b="1">
                <a:solidFill>
                  <a:srgbClr val="000000"/>
                </a:solidFill>
                <a:latin typeface="Poppins Bold"/>
                <a:ea typeface="Poppins Bold"/>
                <a:cs typeface="Poppins Bold"/>
                <a:sym typeface="Poppins Bold"/>
              </a:rPr>
              <a:t>The address designates a specific location in memory or an I/O device that is either set to receive data or serve as the source from which data will be read.</a:t>
            </a:r>
          </a:p>
        </p:txBody>
      </p:sp>
      <p:sp>
        <p:nvSpPr>
          <p:cNvPr id="125" name="TextBox 125"/>
          <p:cNvSpPr txBox="1"/>
          <p:nvPr/>
        </p:nvSpPr>
        <p:spPr>
          <a:xfrm>
            <a:off x="8631199" y="5757957"/>
            <a:ext cx="8431320" cy="1592066"/>
          </a:xfrm>
          <a:prstGeom prst="rect">
            <a:avLst/>
          </a:prstGeom>
        </p:spPr>
        <p:txBody>
          <a:bodyPr lIns="0" tIns="0" rIns="0" bIns="0" rtlCol="0" anchor="t">
            <a:spAutoFit/>
          </a:bodyPr>
          <a:lstStyle/>
          <a:p>
            <a:pPr algn="ctr">
              <a:lnSpc>
                <a:spcPts val="3207"/>
              </a:lnSpc>
            </a:pPr>
            <a:r>
              <a:rPr lang="en-US" sz="1782" b="1">
                <a:solidFill>
                  <a:srgbClr val="000000"/>
                </a:solidFill>
                <a:latin typeface="Poppins Bold"/>
                <a:ea typeface="Poppins Bold"/>
                <a:cs typeface="Poppins Bold"/>
                <a:sym typeface="Poppins Bold"/>
              </a:rPr>
              <a:t>The address bus is </a:t>
            </a:r>
            <a:r>
              <a:rPr lang="en-US" sz="1782" b="1" u="sng">
                <a:solidFill>
                  <a:srgbClr val="000000"/>
                </a:solidFill>
                <a:latin typeface="Poppins Bold"/>
                <a:ea typeface="Poppins Bold"/>
                <a:cs typeface="Poppins Bold"/>
                <a:sym typeface="Poppins Bold"/>
              </a:rPr>
              <a:t>unidirectional</a:t>
            </a:r>
            <a:r>
              <a:rPr lang="en-US" sz="1782" b="1">
                <a:solidFill>
                  <a:srgbClr val="000000"/>
                </a:solidFill>
                <a:latin typeface="Poppins Bold"/>
                <a:ea typeface="Poppins Bold"/>
                <a:cs typeface="Poppins Bold"/>
                <a:sym typeface="Poppins Bold"/>
              </a:rPr>
              <a:t>, meaning it can transmit address information in only one direction, typically from the CPU to memory or peripheral devices, to specify the location where data should be read from or written to, but it does not transmit data in the opposite direction.</a:t>
            </a:r>
          </a:p>
        </p:txBody>
      </p:sp>
      <p:sp>
        <p:nvSpPr>
          <p:cNvPr id="126" name="AutoShape 126"/>
          <p:cNvSpPr/>
          <p:nvPr/>
        </p:nvSpPr>
        <p:spPr>
          <a:xfrm flipH="1">
            <a:off x="8528107" y="7158831"/>
            <a:ext cx="3615206" cy="23812"/>
          </a:xfrm>
          <a:prstGeom prst="line">
            <a:avLst/>
          </a:prstGeom>
          <a:ln w="47625" cap="rnd">
            <a:solidFill>
              <a:srgbClr val="64656B">
                <a:alpha val="6667"/>
              </a:srgbClr>
            </a:solidFill>
            <a:prstDash val="solid"/>
            <a:headEnd type="none" w="sm" len="sm"/>
            <a:tailEnd type="none" w="sm" len="sm"/>
          </a:ln>
        </p:spPr>
        <p:txBody>
          <a:bodyPr/>
          <a:lstStyle/>
          <a:p>
            <a:endParaRPr lang="en-PH"/>
          </a:p>
        </p:txBody>
      </p:sp>
      <p:sp>
        <p:nvSpPr>
          <p:cNvPr id="127" name="AutoShape 127"/>
          <p:cNvSpPr/>
          <p:nvPr/>
        </p:nvSpPr>
        <p:spPr>
          <a:xfrm flipH="1" flipV="1">
            <a:off x="5951962" y="7191030"/>
            <a:ext cx="1587866" cy="0"/>
          </a:xfrm>
          <a:prstGeom prst="line">
            <a:avLst/>
          </a:prstGeom>
          <a:ln w="47625" cap="rnd">
            <a:solidFill>
              <a:srgbClr val="64656B">
                <a:alpha val="6667"/>
              </a:srgbClr>
            </a:solidFill>
            <a:prstDash val="solid"/>
            <a:headEnd type="none" w="sm" len="sm"/>
            <a:tailEnd type="none" w="sm" len="sm"/>
          </a:ln>
        </p:spPr>
        <p:txBody>
          <a:bodyPr/>
          <a:lstStyle/>
          <a:p>
            <a:endParaRPr lang="en-PH"/>
          </a:p>
        </p:txBody>
      </p:sp>
      <p:sp>
        <p:nvSpPr>
          <p:cNvPr id="128" name="TextBox 128"/>
          <p:cNvSpPr txBox="1"/>
          <p:nvPr/>
        </p:nvSpPr>
        <p:spPr>
          <a:xfrm>
            <a:off x="868409" y="182501"/>
            <a:ext cx="8013358" cy="578326"/>
          </a:xfrm>
          <a:prstGeom prst="rect">
            <a:avLst/>
          </a:prstGeom>
        </p:spPr>
        <p:txBody>
          <a:bodyPr lIns="0" tIns="0" rIns="0" bIns="0" rtlCol="0" anchor="t">
            <a:spAutoFit/>
          </a:bodyPr>
          <a:lstStyle/>
          <a:p>
            <a:pPr marL="0" lvl="0" indent="0" algn="l">
              <a:lnSpc>
                <a:spcPts val="4136"/>
              </a:lnSpc>
              <a:spcBef>
                <a:spcPct val="0"/>
              </a:spcBef>
            </a:pPr>
            <a:r>
              <a:rPr lang="en-US" sz="3693" b="1" spc="-110">
                <a:solidFill>
                  <a:srgbClr val="FFFFFF"/>
                </a:solidFill>
                <a:latin typeface="Poppins Bold"/>
                <a:ea typeface="Poppins Bold"/>
                <a:cs typeface="Poppins Bold"/>
                <a:sym typeface="Poppins Bold"/>
              </a:rPr>
              <a:t>5.3 System Bus and Data Transfer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89651" y="1332328"/>
            <a:ext cx="4224579" cy="2272678"/>
            <a:chOff x="0" y="0"/>
            <a:chExt cx="1453049" cy="781690"/>
          </a:xfrm>
        </p:grpSpPr>
        <p:sp>
          <p:nvSpPr>
            <p:cNvPr id="8" name="Freeform 8"/>
            <p:cNvSpPr/>
            <p:nvPr/>
          </p:nvSpPr>
          <p:spPr>
            <a:xfrm>
              <a:off x="0" y="0"/>
              <a:ext cx="1453049" cy="781690"/>
            </a:xfrm>
            <a:custGeom>
              <a:avLst/>
              <a:gdLst/>
              <a:ahLst/>
              <a:cxnLst/>
              <a:rect l="l" t="t" r="r" b="b"/>
              <a:pathLst>
                <a:path w="1453049" h="781690">
                  <a:moveTo>
                    <a:pt x="93462" y="0"/>
                  </a:moveTo>
                  <a:lnTo>
                    <a:pt x="1359586" y="0"/>
                  </a:lnTo>
                  <a:cubicBezTo>
                    <a:pt x="1411204" y="0"/>
                    <a:pt x="1453049" y="41844"/>
                    <a:pt x="1453049" y="93462"/>
                  </a:cubicBezTo>
                  <a:lnTo>
                    <a:pt x="1453049" y="688228"/>
                  </a:lnTo>
                  <a:cubicBezTo>
                    <a:pt x="1453049" y="713016"/>
                    <a:pt x="1443202" y="736788"/>
                    <a:pt x="1425674" y="754316"/>
                  </a:cubicBezTo>
                  <a:cubicBezTo>
                    <a:pt x="1408147" y="771843"/>
                    <a:pt x="1384374" y="781690"/>
                    <a:pt x="1359586" y="781690"/>
                  </a:cubicBezTo>
                  <a:lnTo>
                    <a:pt x="93462" y="781690"/>
                  </a:lnTo>
                  <a:cubicBezTo>
                    <a:pt x="41844" y="781690"/>
                    <a:pt x="0" y="739846"/>
                    <a:pt x="0" y="688228"/>
                  </a:cubicBezTo>
                  <a:lnTo>
                    <a:pt x="0" y="93462"/>
                  </a:lnTo>
                  <a:cubicBezTo>
                    <a:pt x="0" y="41844"/>
                    <a:pt x="41844" y="0"/>
                    <a:pt x="93462" y="0"/>
                  </a:cubicBezTo>
                  <a:close/>
                </a:path>
              </a:pathLst>
            </a:custGeom>
            <a:solidFill>
              <a:srgbClr val="FF1495"/>
            </a:solidFill>
          </p:spPr>
          <p:txBody>
            <a:bodyPr/>
            <a:lstStyle/>
            <a:p>
              <a:endParaRPr lang="en-PH"/>
            </a:p>
          </p:txBody>
        </p:sp>
        <p:sp>
          <p:nvSpPr>
            <p:cNvPr id="9" name="TextBox 9"/>
            <p:cNvSpPr txBox="1"/>
            <p:nvPr/>
          </p:nvSpPr>
          <p:spPr>
            <a:xfrm>
              <a:off x="0" y="-28575"/>
              <a:ext cx="1453049" cy="810265"/>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4312658" y="2200970"/>
            <a:ext cx="9138219" cy="3856124"/>
            <a:chOff x="0" y="0"/>
            <a:chExt cx="2966297" cy="1251711"/>
          </a:xfrm>
        </p:grpSpPr>
        <p:sp>
          <p:nvSpPr>
            <p:cNvPr id="11" name="Freeform 11"/>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5882"/>
              </a:srgbClr>
            </a:solidFill>
          </p:spPr>
          <p:txBody>
            <a:bodyPr/>
            <a:lstStyle/>
            <a:p>
              <a:endParaRPr lang="en-PH"/>
            </a:p>
          </p:txBody>
        </p:sp>
      </p:grpSp>
      <p:sp>
        <p:nvSpPr>
          <p:cNvPr id="12" name="Freeform 12"/>
          <p:cNvSpPr/>
          <p:nvPr/>
        </p:nvSpPr>
        <p:spPr>
          <a:xfrm>
            <a:off x="5639145" y="4861489"/>
            <a:ext cx="1078877" cy="900372"/>
          </a:xfrm>
          <a:custGeom>
            <a:avLst/>
            <a:gdLst/>
            <a:ahLst/>
            <a:cxnLst/>
            <a:rect l="l" t="t" r="r" b="b"/>
            <a:pathLst>
              <a:path w="1078877" h="900372">
                <a:moveTo>
                  <a:pt x="0" y="0"/>
                </a:moveTo>
                <a:lnTo>
                  <a:pt x="1078877" y="0"/>
                </a:lnTo>
                <a:lnTo>
                  <a:pt x="1078877" y="900372"/>
                </a:lnTo>
                <a:lnTo>
                  <a:pt x="0" y="900372"/>
                </a:lnTo>
                <a:lnTo>
                  <a:pt x="0" y="0"/>
                </a:lnTo>
                <a:close/>
              </a:path>
            </a:pathLst>
          </a:custGeom>
          <a:blipFill>
            <a:blip r:embed="rId8">
              <a:alphaModFix amt="7999"/>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13" name="Group 13"/>
          <p:cNvGrpSpPr/>
          <p:nvPr/>
        </p:nvGrpSpPr>
        <p:grpSpPr>
          <a:xfrm>
            <a:off x="5545845" y="3172995"/>
            <a:ext cx="1888824" cy="980048"/>
            <a:chOff x="0" y="0"/>
            <a:chExt cx="3688595" cy="1913890"/>
          </a:xfrm>
        </p:grpSpPr>
        <p:sp>
          <p:nvSpPr>
            <p:cNvPr id="14" name="Freeform 14"/>
            <p:cNvSpPr/>
            <p:nvPr/>
          </p:nvSpPr>
          <p:spPr>
            <a:xfrm>
              <a:off x="0" y="0"/>
              <a:ext cx="3688595" cy="1913890"/>
            </a:xfrm>
            <a:custGeom>
              <a:avLst/>
              <a:gdLst/>
              <a:ahLst/>
              <a:cxnLst/>
              <a:rect l="l" t="t" r="r" b="b"/>
              <a:pathLst>
                <a:path w="3688595" h="1913890">
                  <a:moveTo>
                    <a:pt x="0" y="0"/>
                  </a:moveTo>
                  <a:lnTo>
                    <a:pt x="3688595" y="0"/>
                  </a:lnTo>
                  <a:lnTo>
                    <a:pt x="3688595" y="1913890"/>
                  </a:lnTo>
                  <a:lnTo>
                    <a:pt x="0" y="1913890"/>
                  </a:lnTo>
                  <a:close/>
                </a:path>
              </a:pathLst>
            </a:custGeom>
            <a:solidFill>
              <a:srgbClr val="FFDE59">
                <a:alpha val="7843"/>
              </a:srgbClr>
            </a:solidFill>
          </p:spPr>
          <p:txBody>
            <a:bodyPr/>
            <a:lstStyle/>
            <a:p>
              <a:endParaRPr lang="en-PH"/>
            </a:p>
          </p:txBody>
        </p:sp>
      </p:grpSp>
      <p:grpSp>
        <p:nvGrpSpPr>
          <p:cNvPr id="15" name="Group 15"/>
          <p:cNvGrpSpPr/>
          <p:nvPr/>
        </p:nvGrpSpPr>
        <p:grpSpPr>
          <a:xfrm>
            <a:off x="9426489" y="3138217"/>
            <a:ext cx="3218793" cy="451865"/>
            <a:chOff x="0" y="0"/>
            <a:chExt cx="2652321" cy="372342"/>
          </a:xfrm>
        </p:grpSpPr>
        <p:sp>
          <p:nvSpPr>
            <p:cNvPr id="16" name="Freeform 1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9804"/>
              </a:srgbClr>
            </a:solidFill>
          </p:spPr>
          <p:txBody>
            <a:bodyPr/>
            <a:lstStyle/>
            <a:p>
              <a:endParaRPr lang="en-PH"/>
            </a:p>
          </p:txBody>
        </p:sp>
      </p:grpSp>
      <p:sp>
        <p:nvSpPr>
          <p:cNvPr id="17" name="Freeform 17"/>
          <p:cNvSpPr/>
          <p:nvPr/>
        </p:nvSpPr>
        <p:spPr>
          <a:xfrm>
            <a:off x="5683886" y="3211154"/>
            <a:ext cx="537740" cy="537740"/>
          </a:xfrm>
          <a:custGeom>
            <a:avLst/>
            <a:gdLst/>
            <a:ahLst/>
            <a:cxnLst/>
            <a:rect l="l" t="t" r="r" b="b"/>
            <a:pathLst>
              <a:path w="537740" h="537740">
                <a:moveTo>
                  <a:pt x="0" y="0"/>
                </a:moveTo>
                <a:lnTo>
                  <a:pt x="537740" y="0"/>
                </a:lnTo>
                <a:lnTo>
                  <a:pt x="537740" y="537739"/>
                </a:lnTo>
                <a:lnTo>
                  <a:pt x="0" y="537739"/>
                </a:lnTo>
                <a:lnTo>
                  <a:pt x="0" y="0"/>
                </a:lnTo>
                <a:close/>
              </a:path>
            </a:pathLst>
          </a:custGeom>
          <a:blipFill>
            <a:blip r:embed="rId10">
              <a:alphaModFix amt="7999"/>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18" name="Group 18"/>
          <p:cNvGrpSpPr/>
          <p:nvPr/>
        </p:nvGrpSpPr>
        <p:grpSpPr>
          <a:xfrm>
            <a:off x="9426489" y="3692889"/>
            <a:ext cx="3218793" cy="451865"/>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grpSp>
        <p:nvGrpSpPr>
          <p:cNvPr id="20" name="Group 20"/>
          <p:cNvGrpSpPr/>
          <p:nvPr/>
        </p:nvGrpSpPr>
        <p:grpSpPr>
          <a:xfrm>
            <a:off x="9426489" y="4220303"/>
            <a:ext cx="3218793" cy="451865"/>
            <a:chOff x="0" y="0"/>
            <a:chExt cx="2652321" cy="372342"/>
          </a:xfrm>
        </p:grpSpPr>
        <p:sp>
          <p:nvSpPr>
            <p:cNvPr id="21" name="Freeform 2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2" name="Group 22"/>
          <p:cNvGrpSpPr/>
          <p:nvPr/>
        </p:nvGrpSpPr>
        <p:grpSpPr>
          <a:xfrm>
            <a:off x="9426489" y="4751430"/>
            <a:ext cx="3218793" cy="451865"/>
            <a:chOff x="0" y="0"/>
            <a:chExt cx="2652321" cy="372342"/>
          </a:xfrm>
        </p:grpSpPr>
        <p:sp>
          <p:nvSpPr>
            <p:cNvPr id="23" name="Freeform 2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grpSp>
        <p:nvGrpSpPr>
          <p:cNvPr id="24" name="Group 24"/>
          <p:cNvGrpSpPr/>
          <p:nvPr/>
        </p:nvGrpSpPr>
        <p:grpSpPr>
          <a:xfrm>
            <a:off x="9426489" y="5304001"/>
            <a:ext cx="3218793" cy="451865"/>
            <a:chOff x="0" y="0"/>
            <a:chExt cx="2652321" cy="372342"/>
          </a:xfrm>
        </p:grpSpPr>
        <p:sp>
          <p:nvSpPr>
            <p:cNvPr id="25" name="Freeform 2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sp>
        <p:nvSpPr>
          <p:cNvPr id="26" name="AutoShape 26"/>
          <p:cNvSpPr/>
          <p:nvPr/>
        </p:nvSpPr>
        <p:spPr>
          <a:xfrm flipV="1">
            <a:off x="8313053" y="3364150"/>
            <a:ext cx="0" cy="3298749"/>
          </a:xfrm>
          <a:prstGeom prst="line">
            <a:avLst/>
          </a:prstGeom>
          <a:ln w="57150" cap="rnd">
            <a:solidFill>
              <a:srgbClr val="C9E265">
                <a:alpha val="9804"/>
              </a:srgbClr>
            </a:solidFill>
            <a:prstDash val="solid"/>
            <a:headEnd type="arrow" w="med" len="sm"/>
            <a:tailEnd type="none" w="sm" len="sm"/>
          </a:ln>
        </p:spPr>
        <p:txBody>
          <a:bodyPr/>
          <a:lstStyle/>
          <a:p>
            <a:endParaRPr lang="en-PH"/>
          </a:p>
        </p:txBody>
      </p:sp>
      <p:sp>
        <p:nvSpPr>
          <p:cNvPr id="27" name="AutoShape 27"/>
          <p:cNvSpPr/>
          <p:nvPr/>
        </p:nvSpPr>
        <p:spPr>
          <a:xfrm flipV="1">
            <a:off x="8499375" y="4392959"/>
            <a:ext cx="0" cy="2269940"/>
          </a:xfrm>
          <a:prstGeom prst="line">
            <a:avLst/>
          </a:prstGeom>
          <a:ln w="57150" cap="rnd">
            <a:solidFill>
              <a:srgbClr val="FF5757"/>
            </a:solidFill>
            <a:prstDash val="solid"/>
            <a:headEnd type="arrow" w="med" len="sm"/>
            <a:tailEnd type="none" w="sm" len="sm"/>
          </a:ln>
        </p:spPr>
        <p:txBody>
          <a:bodyPr/>
          <a:lstStyle/>
          <a:p>
            <a:endParaRPr lang="en-PH"/>
          </a:p>
        </p:txBody>
      </p:sp>
      <p:sp>
        <p:nvSpPr>
          <p:cNvPr id="28" name="AutoShape 28"/>
          <p:cNvSpPr/>
          <p:nvPr/>
        </p:nvSpPr>
        <p:spPr>
          <a:xfrm flipV="1">
            <a:off x="7573195" y="4977768"/>
            <a:ext cx="0" cy="1650826"/>
          </a:xfrm>
          <a:prstGeom prst="line">
            <a:avLst/>
          </a:prstGeom>
          <a:ln w="57150" cap="rnd">
            <a:solidFill>
              <a:srgbClr val="38B6FF">
                <a:alpha val="5882"/>
              </a:srgbClr>
            </a:solidFill>
            <a:prstDash val="solid"/>
            <a:headEnd type="none" w="sm" len="sm"/>
            <a:tailEnd type="none" w="sm" len="sm"/>
          </a:ln>
        </p:spPr>
        <p:txBody>
          <a:bodyPr/>
          <a:lstStyle/>
          <a:p>
            <a:endParaRPr lang="en-PH"/>
          </a:p>
        </p:txBody>
      </p:sp>
      <p:sp>
        <p:nvSpPr>
          <p:cNvPr id="29" name="TextBox 29"/>
          <p:cNvSpPr txBox="1"/>
          <p:nvPr/>
        </p:nvSpPr>
        <p:spPr>
          <a:xfrm>
            <a:off x="8619876" y="4292262"/>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solidFill>
                <a:latin typeface="Now Bold"/>
                <a:ea typeface="Now Bold"/>
                <a:cs typeface="Now Bold"/>
                <a:sym typeface="Now Bold"/>
              </a:rPr>
              <a:t>MDR</a:t>
            </a:r>
          </a:p>
        </p:txBody>
      </p:sp>
      <p:sp>
        <p:nvSpPr>
          <p:cNvPr id="30" name="AutoShape 30"/>
          <p:cNvSpPr/>
          <p:nvPr/>
        </p:nvSpPr>
        <p:spPr>
          <a:xfrm flipH="1">
            <a:off x="8275868" y="3364150"/>
            <a:ext cx="393594" cy="0"/>
          </a:xfrm>
          <a:prstGeom prst="line">
            <a:avLst/>
          </a:prstGeom>
          <a:ln w="57150" cap="rnd">
            <a:solidFill>
              <a:srgbClr val="C9E265">
                <a:alpha val="9804"/>
              </a:srgbClr>
            </a:solidFill>
            <a:prstDash val="solid"/>
            <a:headEnd type="none" w="sm" len="sm"/>
            <a:tailEnd type="none" w="sm" len="sm"/>
          </a:ln>
        </p:spPr>
        <p:txBody>
          <a:bodyPr/>
          <a:lstStyle/>
          <a:p>
            <a:endParaRPr lang="en-PH"/>
          </a:p>
        </p:txBody>
      </p:sp>
      <p:sp>
        <p:nvSpPr>
          <p:cNvPr id="31" name="AutoShape 31"/>
          <p:cNvSpPr/>
          <p:nvPr/>
        </p:nvSpPr>
        <p:spPr>
          <a:xfrm>
            <a:off x="8475413" y="4419668"/>
            <a:ext cx="238706" cy="0"/>
          </a:xfrm>
          <a:prstGeom prst="line">
            <a:avLst/>
          </a:prstGeom>
          <a:ln w="57150" cap="rnd">
            <a:solidFill>
              <a:srgbClr val="FF5757"/>
            </a:solidFill>
            <a:prstDash val="solid"/>
            <a:headEnd type="none" w="sm" len="sm"/>
            <a:tailEnd type="arrow" w="med" len="sm"/>
          </a:ln>
        </p:spPr>
        <p:txBody>
          <a:bodyPr/>
          <a:lstStyle/>
          <a:p>
            <a:endParaRPr lang="en-PH"/>
          </a:p>
        </p:txBody>
      </p:sp>
      <p:sp>
        <p:nvSpPr>
          <p:cNvPr id="32" name="AutoShape 32"/>
          <p:cNvSpPr/>
          <p:nvPr/>
        </p:nvSpPr>
        <p:spPr>
          <a:xfrm flipV="1">
            <a:off x="7144557" y="4134089"/>
            <a:ext cx="0" cy="879434"/>
          </a:xfrm>
          <a:prstGeom prst="line">
            <a:avLst/>
          </a:prstGeom>
          <a:ln w="57150" cap="rnd">
            <a:solidFill>
              <a:srgbClr val="38B6FF">
                <a:alpha val="5882"/>
              </a:srgbClr>
            </a:solidFill>
            <a:prstDash val="solid"/>
            <a:headEnd type="none" w="sm" len="sm"/>
            <a:tailEnd type="none" w="sm" len="sm"/>
          </a:ln>
        </p:spPr>
        <p:txBody>
          <a:bodyPr/>
          <a:lstStyle/>
          <a:p>
            <a:endParaRPr lang="en-PH"/>
          </a:p>
        </p:txBody>
      </p:sp>
      <p:sp>
        <p:nvSpPr>
          <p:cNvPr id="33" name="AutoShape 33"/>
          <p:cNvSpPr/>
          <p:nvPr/>
        </p:nvSpPr>
        <p:spPr>
          <a:xfrm flipH="1">
            <a:off x="6608179" y="5013524"/>
            <a:ext cx="563087" cy="0"/>
          </a:xfrm>
          <a:prstGeom prst="line">
            <a:avLst/>
          </a:prstGeom>
          <a:ln w="57150" cap="rnd">
            <a:solidFill>
              <a:srgbClr val="38B6FF">
                <a:alpha val="5882"/>
              </a:srgbClr>
            </a:solidFill>
            <a:prstDash val="solid"/>
            <a:headEnd type="none" w="sm" len="sm"/>
            <a:tailEnd type="none" w="sm" len="sm"/>
          </a:ln>
        </p:spPr>
        <p:txBody>
          <a:bodyPr/>
          <a:lstStyle/>
          <a:p>
            <a:endParaRPr lang="en-PH"/>
          </a:p>
        </p:txBody>
      </p:sp>
      <p:sp>
        <p:nvSpPr>
          <p:cNvPr id="34" name="AutoShape 34"/>
          <p:cNvSpPr/>
          <p:nvPr/>
        </p:nvSpPr>
        <p:spPr>
          <a:xfrm flipH="1">
            <a:off x="7010108" y="5013524"/>
            <a:ext cx="563087" cy="0"/>
          </a:xfrm>
          <a:prstGeom prst="line">
            <a:avLst/>
          </a:prstGeom>
          <a:ln w="57150" cap="rnd">
            <a:solidFill>
              <a:srgbClr val="38B6FF">
                <a:alpha val="5882"/>
              </a:srgbClr>
            </a:solidFill>
            <a:prstDash val="solid"/>
            <a:headEnd type="none" w="sm" len="sm"/>
            <a:tailEnd type="none" w="sm" len="sm"/>
          </a:ln>
        </p:spPr>
        <p:txBody>
          <a:bodyPr/>
          <a:lstStyle/>
          <a:p>
            <a:endParaRPr lang="en-PH"/>
          </a:p>
        </p:txBody>
      </p:sp>
      <p:sp>
        <p:nvSpPr>
          <p:cNvPr id="35" name="AutoShape 35"/>
          <p:cNvSpPr/>
          <p:nvPr/>
        </p:nvSpPr>
        <p:spPr>
          <a:xfrm flipH="1">
            <a:off x="12634267" y="3938226"/>
            <a:ext cx="343188" cy="7969"/>
          </a:xfrm>
          <a:prstGeom prst="line">
            <a:avLst/>
          </a:prstGeom>
          <a:ln w="57150" cap="rnd">
            <a:solidFill>
              <a:srgbClr val="C9E265">
                <a:alpha val="9804"/>
              </a:srgbClr>
            </a:solidFill>
            <a:prstDash val="solid"/>
            <a:headEnd type="none" w="sm" len="sm"/>
            <a:tailEnd type="none" w="sm" len="sm"/>
          </a:ln>
        </p:spPr>
        <p:txBody>
          <a:bodyPr/>
          <a:lstStyle/>
          <a:p>
            <a:endParaRPr lang="en-PH"/>
          </a:p>
        </p:txBody>
      </p:sp>
      <p:sp>
        <p:nvSpPr>
          <p:cNvPr id="36" name="AutoShape 36"/>
          <p:cNvSpPr/>
          <p:nvPr/>
        </p:nvSpPr>
        <p:spPr>
          <a:xfrm>
            <a:off x="12973725" y="3337535"/>
            <a:ext cx="0" cy="636998"/>
          </a:xfrm>
          <a:prstGeom prst="line">
            <a:avLst/>
          </a:prstGeom>
          <a:ln w="57150" cap="rnd">
            <a:solidFill>
              <a:srgbClr val="C9E265">
                <a:alpha val="9804"/>
              </a:srgbClr>
            </a:solidFill>
            <a:prstDash val="solid"/>
            <a:headEnd type="none" w="sm" len="sm"/>
            <a:tailEnd type="none" w="sm" len="sm"/>
          </a:ln>
        </p:spPr>
        <p:txBody>
          <a:bodyPr/>
          <a:lstStyle/>
          <a:p>
            <a:endParaRPr lang="en-PH"/>
          </a:p>
        </p:txBody>
      </p:sp>
      <p:sp>
        <p:nvSpPr>
          <p:cNvPr id="37" name="AutoShape 37"/>
          <p:cNvSpPr/>
          <p:nvPr/>
        </p:nvSpPr>
        <p:spPr>
          <a:xfrm>
            <a:off x="12645168" y="3337555"/>
            <a:ext cx="332907" cy="0"/>
          </a:xfrm>
          <a:prstGeom prst="line">
            <a:avLst/>
          </a:prstGeom>
          <a:ln w="57150" cap="rnd">
            <a:solidFill>
              <a:srgbClr val="C9E265">
                <a:alpha val="9804"/>
              </a:srgbClr>
            </a:solidFill>
            <a:prstDash val="solid"/>
            <a:headEnd type="none" w="sm" len="sm"/>
            <a:tailEnd type="none" w="sm" len="sm"/>
          </a:ln>
        </p:spPr>
        <p:txBody>
          <a:bodyPr/>
          <a:lstStyle/>
          <a:p>
            <a:endParaRPr lang="en-PH"/>
          </a:p>
        </p:txBody>
      </p:sp>
      <p:sp>
        <p:nvSpPr>
          <p:cNvPr id="38" name="TextBox 38"/>
          <p:cNvSpPr txBox="1"/>
          <p:nvPr/>
        </p:nvSpPr>
        <p:spPr>
          <a:xfrm>
            <a:off x="8596046" y="4823389"/>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7843"/>
                  </a:srgbClr>
                </a:solidFill>
                <a:latin typeface="Now Bold"/>
                <a:ea typeface="Now Bold"/>
                <a:cs typeface="Now Bold"/>
                <a:sym typeface="Now Bold"/>
              </a:rPr>
              <a:t>CIR</a:t>
            </a:r>
          </a:p>
        </p:txBody>
      </p:sp>
      <p:grpSp>
        <p:nvGrpSpPr>
          <p:cNvPr id="39" name="Group 39"/>
          <p:cNvGrpSpPr/>
          <p:nvPr/>
        </p:nvGrpSpPr>
        <p:grpSpPr>
          <a:xfrm>
            <a:off x="5433305" y="2502284"/>
            <a:ext cx="3218793" cy="451865"/>
            <a:chOff x="0" y="0"/>
            <a:chExt cx="2652321" cy="372342"/>
          </a:xfrm>
        </p:grpSpPr>
        <p:sp>
          <p:nvSpPr>
            <p:cNvPr id="40" name="Freeform 40"/>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grpSp>
        <p:nvGrpSpPr>
          <p:cNvPr id="41" name="Group 41"/>
          <p:cNvGrpSpPr/>
          <p:nvPr/>
        </p:nvGrpSpPr>
        <p:grpSpPr>
          <a:xfrm>
            <a:off x="9414839" y="2502284"/>
            <a:ext cx="3218793" cy="451865"/>
            <a:chOff x="0" y="0"/>
            <a:chExt cx="2652321" cy="372342"/>
          </a:xfrm>
        </p:grpSpPr>
        <p:sp>
          <p:nvSpPr>
            <p:cNvPr id="42" name="Freeform 4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sp>
        <p:nvSpPr>
          <p:cNvPr id="43" name="AutoShape 43"/>
          <p:cNvSpPr/>
          <p:nvPr/>
        </p:nvSpPr>
        <p:spPr>
          <a:xfrm flipH="1">
            <a:off x="7430973" y="3370584"/>
            <a:ext cx="844895" cy="0"/>
          </a:xfrm>
          <a:prstGeom prst="line">
            <a:avLst/>
          </a:prstGeom>
          <a:ln w="57150" cap="rnd">
            <a:solidFill>
              <a:srgbClr val="38B6FF">
                <a:alpha val="5882"/>
              </a:srgbClr>
            </a:solidFill>
            <a:prstDash val="solid"/>
            <a:headEnd type="none" w="sm" len="sm"/>
            <a:tailEnd type="none" w="sm" len="sm"/>
          </a:ln>
        </p:spPr>
        <p:txBody>
          <a:bodyPr/>
          <a:lstStyle/>
          <a:p>
            <a:endParaRPr lang="en-PH"/>
          </a:p>
        </p:txBody>
      </p:sp>
      <p:sp>
        <p:nvSpPr>
          <p:cNvPr id="44" name="AutoShape 44"/>
          <p:cNvSpPr/>
          <p:nvPr/>
        </p:nvSpPr>
        <p:spPr>
          <a:xfrm flipH="1">
            <a:off x="7361089" y="5013524"/>
            <a:ext cx="1386955" cy="1196"/>
          </a:xfrm>
          <a:prstGeom prst="line">
            <a:avLst/>
          </a:prstGeom>
          <a:ln w="57150" cap="rnd">
            <a:solidFill>
              <a:srgbClr val="38B6FF">
                <a:alpha val="5882"/>
              </a:srgbClr>
            </a:solidFill>
            <a:prstDash val="solid"/>
            <a:headEnd type="none" w="sm" len="sm"/>
            <a:tailEnd type="none" w="sm" len="sm"/>
          </a:ln>
        </p:spPr>
        <p:txBody>
          <a:bodyPr/>
          <a:lstStyle/>
          <a:p>
            <a:endParaRPr lang="en-PH"/>
          </a:p>
        </p:txBody>
      </p:sp>
      <p:sp>
        <p:nvSpPr>
          <p:cNvPr id="45" name="AutoShape 45"/>
          <p:cNvSpPr/>
          <p:nvPr/>
        </p:nvSpPr>
        <p:spPr>
          <a:xfrm flipH="1">
            <a:off x="12634267" y="5005563"/>
            <a:ext cx="343188" cy="7969"/>
          </a:xfrm>
          <a:prstGeom prst="line">
            <a:avLst/>
          </a:prstGeom>
          <a:ln w="57150" cap="rnd">
            <a:solidFill>
              <a:srgbClr val="FF5757"/>
            </a:solidFill>
            <a:prstDash val="solid"/>
            <a:headEnd type="none" w="sm" len="sm"/>
            <a:tailEnd type="none" w="sm" len="sm"/>
          </a:ln>
        </p:spPr>
        <p:txBody>
          <a:bodyPr/>
          <a:lstStyle/>
          <a:p>
            <a:endParaRPr lang="en-PH"/>
          </a:p>
        </p:txBody>
      </p:sp>
      <p:sp>
        <p:nvSpPr>
          <p:cNvPr id="46" name="AutoShape 46"/>
          <p:cNvSpPr/>
          <p:nvPr/>
        </p:nvSpPr>
        <p:spPr>
          <a:xfrm>
            <a:off x="12973725" y="4404872"/>
            <a:ext cx="0" cy="636998"/>
          </a:xfrm>
          <a:prstGeom prst="line">
            <a:avLst/>
          </a:prstGeom>
          <a:ln w="57150" cap="rnd">
            <a:solidFill>
              <a:srgbClr val="FF5757"/>
            </a:solidFill>
            <a:prstDash val="solid"/>
            <a:headEnd type="none" w="sm" len="sm"/>
            <a:tailEnd type="none" w="sm" len="sm"/>
          </a:ln>
        </p:spPr>
        <p:txBody>
          <a:bodyPr/>
          <a:lstStyle/>
          <a:p>
            <a:endParaRPr lang="en-PH"/>
          </a:p>
        </p:txBody>
      </p:sp>
      <p:sp>
        <p:nvSpPr>
          <p:cNvPr id="47" name="AutoShape 47"/>
          <p:cNvSpPr/>
          <p:nvPr/>
        </p:nvSpPr>
        <p:spPr>
          <a:xfrm>
            <a:off x="12639407" y="4434040"/>
            <a:ext cx="332907" cy="0"/>
          </a:xfrm>
          <a:prstGeom prst="line">
            <a:avLst/>
          </a:prstGeom>
          <a:ln w="57150" cap="rnd">
            <a:solidFill>
              <a:srgbClr val="FF5757"/>
            </a:solidFill>
            <a:prstDash val="solid"/>
            <a:headEnd type="none" w="sm" len="sm"/>
            <a:tailEnd type="none" w="sm" len="sm"/>
          </a:ln>
        </p:spPr>
        <p:txBody>
          <a:bodyPr/>
          <a:lstStyle/>
          <a:p>
            <a:endParaRPr lang="en-PH"/>
          </a:p>
        </p:txBody>
      </p:sp>
      <p:sp>
        <p:nvSpPr>
          <p:cNvPr id="48" name="TextBox 48"/>
          <p:cNvSpPr txBox="1"/>
          <p:nvPr/>
        </p:nvSpPr>
        <p:spPr>
          <a:xfrm>
            <a:off x="8596046" y="3764848"/>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7843"/>
                  </a:srgbClr>
                </a:solidFill>
                <a:latin typeface="Now Bold"/>
                <a:ea typeface="Now Bold"/>
                <a:cs typeface="Now Bold"/>
                <a:sym typeface="Now Bold"/>
              </a:rPr>
              <a:t>PC</a:t>
            </a:r>
          </a:p>
        </p:txBody>
      </p:sp>
      <p:sp>
        <p:nvSpPr>
          <p:cNvPr id="49" name="AutoShape 49"/>
          <p:cNvSpPr/>
          <p:nvPr/>
        </p:nvSpPr>
        <p:spPr>
          <a:xfrm flipH="1">
            <a:off x="7291651" y="3909238"/>
            <a:ext cx="1456418" cy="0"/>
          </a:xfrm>
          <a:prstGeom prst="line">
            <a:avLst/>
          </a:prstGeom>
          <a:ln w="57150" cap="rnd">
            <a:solidFill>
              <a:srgbClr val="38B6FF">
                <a:alpha val="7843"/>
              </a:srgbClr>
            </a:solidFill>
            <a:prstDash val="solid"/>
            <a:headEnd type="none" w="sm" len="sm"/>
            <a:tailEnd type="none" w="sm" len="sm"/>
          </a:ln>
        </p:spPr>
        <p:txBody>
          <a:bodyPr/>
          <a:lstStyle/>
          <a:p>
            <a:endParaRPr lang="en-PH"/>
          </a:p>
        </p:txBody>
      </p:sp>
      <p:sp>
        <p:nvSpPr>
          <p:cNvPr id="50" name="AutoShape 50"/>
          <p:cNvSpPr/>
          <p:nvPr/>
        </p:nvSpPr>
        <p:spPr>
          <a:xfrm flipH="1">
            <a:off x="14275572" y="1422671"/>
            <a:ext cx="945794" cy="0"/>
          </a:xfrm>
          <a:prstGeom prst="line">
            <a:avLst/>
          </a:prstGeom>
          <a:ln w="85725" cap="rnd">
            <a:solidFill>
              <a:srgbClr val="38B6FF">
                <a:alpha val="7843"/>
              </a:srgbClr>
            </a:solidFill>
            <a:prstDash val="solid"/>
            <a:headEnd type="none" w="sm" len="sm"/>
            <a:tailEnd type="none" w="sm" len="sm"/>
          </a:ln>
        </p:spPr>
        <p:txBody>
          <a:bodyPr/>
          <a:lstStyle/>
          <a:p>
            <a:endParaRPr lang="en-PH"/>
          </a:p>
        </p:txBody>
      </p:sp>
      <p:sp>
        <p:nvSpPr>
          <p:cNvPr id="51" name="AutoShape 51"/>
          <p:cNvSpPr/>
          <p:nvPr/>
        </p:nvSpPr>
        <p:spPr>
          <a:xfrm flipH="1">
            <a:off x="14275572" y="1913530"/>
            <a:ext cx="945794" cy="0"/>
          </a:xfrm>
          <a:prstGeom prst="line">
            <a:avLst/>
          </a:prstGeom>
          <a:ln w="85725" cap="rnd">
            <a:solidFill>
              <a:srgbClr val="C9E265">
                <a:alpha val="9804"/>
              </a:srgbClr>
            </a:solidFill>
            <a:prstDash val="solid"/>
            <a:headEnd type="none" w="sm" len="sm"/>
            <a:tailEnd type="none" w="sm" len="sm"/>
          </a:ln>
        </p:spPr>
        <p:txBody>
          <a:bodyPr/>
          <a:lstStyle/>
          <a:p>
            <a:endParaRPr lang="en-PH"/>
          </a:p>
        </p:txBody>
      </p:sp>
      <p:sp>
        <p:nvSpPr>
          <p:cNvPr id="52" name="AutoShape 52"/>
          <p:cNvSpPr/>
          <p:nvPr/>
        </p:nvSpPr>
        <p:spPr>
          <a:xfrm flipH="1">
            <a:off x="14275572" y="2374435"/>
            <a:ext cx="945794" cy="0"/>
          </a:xfrm>
          <a:prstGeom prst="line">
            <a:avLst/>
          </a:prstGeom>
          <a:ln w="85725" cap="rnd">
            <a:solidFill>
              <a:srgbClr val="FF5757">
                <a:alpha val="98824"/>
              </a:srgbClr>
            </a:solidFill>
            <a:prstDash val="solid"/>
            <a:headEnd type="none" w="sm" len="sm"/>
            <a:tailEnd type="none" w="sm" len="sm"/>
          </a:ln>
        </p:spPr>
        <p:txBody>
          <a:bodyPr/>
          <a:lstStyle/>
          <a:p>
            <a:endParaRPr lang="en-PH"/>
          </a:p>
        </p:txBody>
      </p:sp>
      <p:grpSp>
        <p:nvGrpSpPr>
          <p:cNvPr id="53" name="Group 53"/>
          <p:cNvGrpSpPr/>
          <p:nvPr/>
        </p:nvGrpSpPr>
        <p:grpSpPr>
          <a:xfrm>
            <a:off x="4717164" y="6900688"/>
            <a:ext cx="1310604" cy="665811"/>
            <a:chOff x="0" y="0"/>
            <a:chExt cx="1193287" cy="606212"/>
          </a:xfrm>
        </p:grpSpPr>
        <p:sp>
          <p:nvSpPr>
            <p:cNvPr id="54" name="Freeform 54"/>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alpha val="9804"/>
              </a:srgbClr>
            </a:solidFill>
          </p:spPr>
          <p:txBody>
            <a:bodyPr/>
            <a:lstStyle/>
            <a:p>
              <a:endParaRPr lang="en-PH"/>
            </a:p>
          </p:txBody>
        </p:sp>
      </p:grpSp>
      <p:grpSp>
        <p:nvGrpSpPr>
          <p:cNvPr id="55" name="Group 55"/>
          <p:cNvGrpSpPr/>
          <p:nvPr/>
        </p:nvGrpSpPr>
        <p:grpSpPr>
          <a:xfrm>
            <a:off x="12113547" y="6868009"/>
            <a:ext cx="1310604" cy="585835"/>
            <a:chOff x="0" y="0"/>
            <a:chExt cx="1193287" cy="533394"/>
          </a:xfrm>
        </p:grpSpPr>
        <p:sp>
          <p:nvSpPr>
            <p:cNvPr id="56" name="Freeform 56"/>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642EC7">
                <a:alpha val="9804"/>
              </a:srgbClr>
            </a:solidFill>
          </p:spPr>
          <p:txBody>
            <a:bodyPr/>
            <a:lstStyle/>
            <a:p>
              <a:endParaRPr lang="en-PH"/>
            </a:p>
          </p:txBody>
        </p:sp>
      </p:grpSp>
      <p:grpSp>
        <p:nvGrpSpPr>
          <p:cNvPr id="57" name="Group 57"/>
          <p:cNvGrpSpPr/>
          <p:nvPr/>
        </p:nvGrpSpPr>
        <p:grpSpPr>
          <a:xfrm>
            <a:off x="7469385" y="6900688"/>
            <a:ext cx="1102732" cy="270050"/>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59" name="Group 59"/>
          <p:cNvGrpSpPr/>
          <p:nvPr/>
        </p:nvGrpSpPr>
        <p:grpSpPr>
          <a:xfrm>
            <a:off x="7469385" y="7167218"/>
            <a:ext cx="1102732" cy="270050"/>
            <a:chOff x="0" y="0"/>
            <a:chExt cx="1520437" cy="372342"/>
          </a:xfrm>
        </p:grpSpPr>
        <p:sp>
          <p:nvSpPr>
            <p:cNvPr id="60" name="Freeform 6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61" name="Group 61"/>
          <p:cNvGrpSpPr/>
          <p:nvPr/>
        </p:nvGrpSpPr>
        <p:grpSpPr>
          <a:xfrm>
            <a:off x="7469385" y="7395108"/>
            <a:ext cx="1102732" cy="270050"/>
            <a:chOff x="0" y="0"/>
            <a:chExt cx="1520437" cy="372342"/>
          </a:xfrm>
        </p:grpSpPr>
        <p:sp>
          <p:nvSpPr>
            <p:cNvPr id="62" name="Freeform 6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63" name="Group 63"/>
          <p:cNvGrpSpPr/>
          <p:nvPr/>
        </p:nvGrpSpPr>
        <p:grpSpPr>
          <a:xfrm>
            <a:off x="7469385" y="7661638"/>
            <a:ext cx="1102732" cy="270050"/>
            <a:chOff x="0" y="0"/>
            <a:chExt cx="1520437" cy="372342"/>
          </a:xfrm>
        </p:grpSpPr>
        <p:sp>
          <p:nvSpPr>
            <p:cNvPr id="64" name="Freeform 6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65" name="Group 65"/>
          <p:cNvGrpSpPr/>
          <p:nvPr/>
        </p:nvGrpSpPr>
        <p:grpSpPr>
          <a:xfrm>
            <a:off x="7469385" y="7931688"/>
            <a:ext cx="1102732" cy="270050"/>
            <a:chOff x="0" y="0"/>
            <a:chExt cx="1520437" cy="372342"/>
          </a:xfrm>
        </p:grpSpPr>
        <p:sp>
          <p:nvSpPr>
            <p:cNvPr id="66" name="Freeform 6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67" name="Group 67"/>
          <p:cNvGrpSpPr/>
          <p:nvPr/>
        </p:nvGrpSpPr>
        <p:grpSpPr>
          <a:xfrm>
            <a:off x="7472933" y="8198218"/>
            <a:ext cx="1102732" cy="270050"/>
            <a:chOff x="0" y="0"/>
            <a:chExt cx="1520437" cy="372342"/>
          </a:xfrm>
        </p:grpSpPr>
        <p:sp>
          <p:nvSpPr>
            <p:cNvPr id="68" name="Freeform 6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69" name="Group 69"/>
          <p:cNvGrpSpPr/>
          <p:nvPr/>
        </p:nvGrpSpPr>
        <p:grpSpPr>
          <a:xfrm>
            <a:off x="7472933" y="8880935"/>
            <a:ext cx="1102732" cy="270050"/>
            <a:chOff x="0" y="0"/>
            <a:chExt cx="1520437" cy="372342"/>
          </a:xfrm>
        </p:grpSpPr>
        <p:sp>
          <p:nvSpPr>
            <p:cNvPr id="70" name="Freeform 7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71" name="Group 71"/>
          <p:cNvGrpSpPr/>
          <p:nvPr/>
        </p:nvGrpSpPr>
        <p:grpSpPr>
          <a:xfrm>
            <a:off x="7472933" y="9150985"/>
            <a:ext cx="1102732" cy="270050"/>
            <a:chOff x="0" y="0"/>
            <a:chExt cx="1520437" cy="372342"/>
          </a:xfrm>
        </p:grpSpPr>
        <p:sp>
          <p:nvSpPr>
            <p:cNvPr id="72" name="Freeform 7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73" name="Group 73"/>
          <p:cNvGrpSpPr/>
          <p:nvPr/>
        </p:nvGrpSpPr>
        <p:grpSpPr>
          <a:xfrm>
            <a:off x="7472933" y="9417515"/>
            <a:ext cx="1102732" cy="270050"/>
            <a:chOff x="0" y="0"/>
            <a:chExt cx="1520437" cy="372342"/>
          </a:xfrm>
        </p:grpSpPr>
        <p:sp>
          <p:nvSpPr>
            <p:cNvPr id="74" name="Freeform 7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75" name="Group 75"/>
          <p:cNvGrpSpPr/>
          <p:nvPr/>
        </p:nvGrpSpPr>
        <p:grpSpPr>
          <a:xfrm>
            <a:off x="7472933" y="9645405"/>
            <a:ext cx="1102732" cy="270050"/>
            <a:chOff x="0" y="0"/>
            <a:chExt cx="1520437" cy="372342"/>
          </a:xfrm>
        </p:grpSpPr>
        <p:sp>
          <p:nvSpPr>
            <p:cNvPr id="76" name="Freeform 7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77" name="Group 77"/>
          <p:cNvGrpSpPr/>
          <p:nvPr/>
        </p:nvGrpSpPr>
        <p:grpSpPr>
          <a:xfrm>
            <a:off x="7472933" y="9911935"/>
            <a:ext cx="1102732" cy="270050"/>
            <a:chOff x="0" y="0"/>
            <a:chExt cx="1520437" cy="372342"/>
          </a:xfrm>
        </p:grpSpPr>
        <p:sp>
          <p:nvSpPr>
            <p:cNvPr id="78" name="Freeform 7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79" name="Group 79"/>
          <p:cNvGrpSpPr/>
          <p:nvPr/>
        </p:nvGrpSpPr>
        <p:grpSpPr>
          <a:xfrm>
            <a:off x="7469385" y="6628594"/>
            <a:ext cx="1045864" cy="244313"/>
            <a:chOff x="0" y="0"/>
            <a:chExt cx="373441" cy="87235"/>
          </a:xfrm>
        </p:grpSpPr>
        <p:sp>
          <p:nvSpPr>
            <p:cNvPr id="80" name="Freeform 80"/>
            <p:cNvSpPr/>
            <p:nvPr/>
          </p:nvSpPr>
          <p:spPr>
            <a:xfrm>
              <a:off x="0" y="0"/>
              <a:ext cx="373441" cy="87235"/>
            </a:xfrm>
            <a:custGeom>
              <a:avLst/>
              <a:gdLst/>
              <a:ahLst/>
              <a:cxnLst/>
              <a:rect l="l" t="t" r="r" b="b"/>
              <a:pathLst>
                <a:path w="373441" h="87235">
                  <a:moveTo>
                    <a:pt x="43618" y="0"/>
                  </a:moveTo>
                  <a:lnTo>
                    <a:pt x="329823" y="0"/>
                  </a:lnTo>
                  <a:cubicBezTo>
                    <a:pt x="353913" y="0"/>
                    <a:pt x="373441" y="19528"/>
                    <a:pt x="373441" y="43618"/>
                  </a:cubicBezTo>
                  <a:lnTo>
                    <a:pt x="373441" y="43618"/>
                  </a:lnTo>
                  <a:cubicBezTo>
                    <a:pt x="373441" y="67707"/>
                    <a:pt x="353913" y="87235"/>
                    <a:pt x="329823" y="87235"/>
                  </a:cubicBezTo>
                  <a:lnTo>
                    <a:pt x="43618" y="87235"/>
                  </a:lnTo>
                  <a:cubicBezTo>
                    <a:pt x="19528" y="87235"/>
                    <a:pt x="0" y="67707"/>
                    <a:pt x="0" y="43618"/>
                  </a:cubicBezTo>
                  <a:lnTo>
                    <a:pt x="0" y="43618"/>
                  </a:lnTo>
                  <a:cubicBezTo>
                    <a:pt x="0" y="19528"/>
                    <a:pt x="19528" y="0"/>
                    <a:pt x="43618" y="0"/>
                  </a:cubicBezTo>
                  <a:close/>
                </a:path>
              </a:pathLst>
            </a:custGeom>
            <a:solidFill>
              <a:srgbClr val="642EC7">
                <a:alpha val="9804"/>
              </a:srgbClr>
            </a:solidFill>
          </p:spPr>
          <p:txBody>
            <a:bodyPr/>
            <a:lstStyle/>
            <a:p>
              <a:endParaRPr lang="en-PH"/>
            </a:p>
          </p:txBody>
        </p:sp>
        <p:sp>
          <p:nvSpPr>
            <p:cNvPr id="81" name="TextBox 81"/>
            <p:cNvSpPr txBox="1"/>
            <p:nvPr/>
          </p:nvSpPr>
          <p:spPr>
            <a:xfrm>
              <a:off x="0" y="-28575"/>
              <a:ext cx="373441" cy="115810"/>
            </a:xfrm>
            <a:prstGeom prst="rect">
              <a:avLst/>
            </a:prstGeom>
          </p:spPr>
          <p:txBody>
            <a:bodyPr lIns="42076" tIns="42076" rIns="42076" bIns="42076" rtlCol="0" anchor="ctr"/>
            <a:lstStyle/>
            <a:p>
              <a:pPr algn="ctr">
                <a:lnSpc>
                  <a:spcPts val="2185"/>
                </a:lnSpc>
              </a:pPr>
              <a:endParaRPr/>
            </a:p>
          </p:txBody>
        </p:sp>
      </p:grpSp>
      <p:grpSp>
        <p:nvGrpSpPr>
          <p:cNvPr id="82" name="Group 82"/>
          <p:cNvGrpSpPr/>
          <p:nvPr/>
        </p:nvGrpSpPr>
        <p:grpSpPr>
          <a:xfrm>
            <a:off x="1260719" y="1484728"/>
            <a:ext cx="3682444" cy="538743"/>
            <a:chOff x="0" y="0"/>
            <a:chExt cx="1266581" cy="185301"/>
          </a:xfrm>
        </p:grpSpPr>
        <p:sp>
          <p:nvSpPr>
            <p:cNvPr id="83" name="Freeform 83"/>
            <p:cNvSpPr/>
            <p:nvPr/>
          </p:nvSpPr>
          <p:spPr>
            <a:xfrm>
              <a:off x="0" y="0"/>
              <a:ext cx="1266581" cy="185301"/>
            </a:xfrm>
            <a:custGeom>
              <a:avLst/>
              <a:gdLst/>
              <a:ahLst/>
              <a:cxnLst/>
              <a:rect l="l" t="t" r="r" b="b"/>
              <a:pathLst>
                <a:path w="1266581" h="185301">
                  <a:moveTo>
                    <a:pt x="92651" y="0"/>
                  </a:moveTo>
                  <a:lnTo>
                    <a:pt x="1173930" y="0"/>
                  </a:lnTo>
                  <a:cubicBezTo>
                    <a:pt x="1198502" y="0"/>
                    <a:pt x="1222068" y="9761"/>
                    <a:pt x="1239444" y="27137"/>
                  </a:cubicBezTo>
                  <a:cubicBezTo>
                    <a:pt x="1256819" y="44512"/>
                    <a:pt x="1266581" y="68078"/>
                    <a:pt x="1266581" y="92651"/>
                  </a:cubicBezTo>
                  <a:lnTo>
                    <a:pt x="1266581" y="92651"/>
                  </a:lnTo>
                  <a:cubicBezTo>
                    <a:pt x="1266581" y="117223"/>
                    <a:pt x="1256819" y="140789"/>
                    <a:pt x="1239444" y="158165"/>
                  </a:cubicBezTo>
                  <a:cubicBezTo>
                    <a:pt x="1222068" y="175540"/>
                    <a:pt x="1198502" y="185301"/>
                    <a:pt x="1173930" y="185301"/>
                  </a:cubicBezTo>
                  <a:lnTo>
                    <a:pt x="92651" y="185301"/>
                  </a:lnTo>
                  <a:cubicBezTo>
                    <a:pt x="68078" y="185301"/>
                    <a:pt x="44512" y="175540"/>
                    <a:pt x="27137" y="158165"/>
                  </a:cubicBezTo>
                  <a:cubicBezTo>
                    <a:pt x="9761" y="140789"/>
                    <a:pt x="0" y="117223"/>
                    <a:pt x="0" y="92651"/>
                  </a:cubicBezTo>
                  <a:lnTo>
                    <a:pt x="0" y="92651"/>
                  </a:lnTo>
                  <a:cubicBezTo>
                    <a:pt x="0" y="68078"/>
                    <a:pt x="9761" y="44512"/>
                    <a:pt x="27137" y="27137"/>
                  </a:cubicBezTo>
                  <a:cubicBezTo>
                    <a:pt x="44512" y="9761"/>
                    <a:pt x="68078" y="0"/>
                    <a:pt x="92651" y="0"/>
                  </a:cubicBezTo>
                  <a:close/>
                </a:path>
              </a:pathLst>
            </a:custGeom>
            <a:solidFill>
              <a:srgbClr val="019D97"/>
            </a:solidFill>
          </p:spPr>
          <p:txBody>
            <a:bodyPr/>
            <a:lstStyle/>
            <a:p>
              <a:endParaRPr lang="en-PH"/>
            </a:p>
          </p:txBody>
        </p:sp>
        <p:sp>
          <p:nvSpPr>
            <p:cNvPr id="84" name="TextBox 84"/>
            <p:cNvSpPr txBox="1"/>
            <p:nvPr/>
          </p:nvSpPr>
          <p:spPr>
            <a:xfrm>
              <a:off x="0" y="-28575"/>
              <a:ext cx="1266581" cy="213876"/>
            </a:xfrm>
            <a:prstGeom prst="rect">
              <a:avLst/>
            </a:prstGeom>
          </p:spPr>
          <p:txBody>
            <a:bodyPr lIns="50800" tIns="50800" rIns="50800" bIns="50800" rtlCol="0" anchor="ctr"/>
            <a:lstStyle/>
            <a:p>
              <a:pPr algn="ctr">
                <a:lnSpc>
                  <a:spcPts val="2595"/>
                </a:lnSpc>
              </a:pPr>
              <a:endParaRPr/>
            </a:p>
          </p:txBody>
        </p:sp>
      </p:grpSp>
      <p:sp>
        <p:nvSpPr>
          <p:cNvPr id="85" name="TextBox 85"/>
          <p:cNvSpPr txBox="1"/>
          <p:nvPr/>
        </p:nvSpPr>
        <p:spPr>
          <a:xfrm>
            <a:off x="6436479" y="3475465"/>
            <a:ext cx="453244" cy="327483"/>
          </a:xfrm>
          <a:prstGeom prst="rect">
            <a:avLst/>
          </a:prstGeom>
        </p:spPr>
        <p:txBody>
          <a:bodyPr lIns="0" tIns="0" rIns="0" bIns="0" rtlCol="0" anchor="t">
            <a:spAutoFit/>
          </a:bodyPr>
          <a:lstStyle/>
          <a:p>
            <a:pPr algn="ctr">
              <a:lnSpc>
                <a:spcPts val="2619"/>
              </a:lnSpc>
              <a:spcBef>
                <a:spcPct val="0"/>
              </a:spcBef>
            </a:pPr>
            <a:r>
              <a:rPr lang="en-US" sz="1871">
                <a:solidFill>
                  <a:srgbClr val="000000">
                    <a:alpha val="7843"/>
                  </a:srgbClr>
                </a:solidFill>
                <a:latin typeface="Gagalin"/>
                <a:ea typeface="Gagalin"/>
                <a:cs typeface="Gagalin"/>
                <a:sym typeface="Gagalin"/>
              </a:rPr>
              <a:t>CU</a:t>
            </a:r>
          </a:p>
        </p:txBody>
      </p:sp>
      <p:sp>
        <p:nvSpPr>
          <p:cNvPr id="86" name="TextBox 86"/>
          <p:cNvSpPr txBox="1"/>
          <p:nvPr/>
        </p:nvSpPr>
        <p:spPr>
          <a:xfrm>
            <a:off x="8681808" y="2585875"/>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7843"/>
                  </a:srgbClr>
                </a:solidFill>
                <a:latin typeface="Now Bold"/>
                <a:ea typeface="Now Bold"/>
                <a:cs typeface="Now Bold"/>
                <a:sym typeface="Now Bold"/>
              </a:rPr>
              <a:t>SR</a:t>
            </a:r>
          </a:p>
        </p:txBody>
      </p:sp>
      <p:sp>
        <p:nvSpPr>
          <p:cNvPr id="87" name="TextBox 87"/>
          <p:cNvSpPr txBox="1"/>
          <p:nvPr/>
        </p:nvSpPr>
        <p:spPr>
          <a:xfrm>
            <a:off x="5951962" y="5264050"/>
            <a:ext cx="453244" cy="327483"/>
          </a:xfrm>
          <a:prstGeom prst="rect">
            <a:avLst/>
          </a:prstGeom>
        </p:spPr>
        <p:txBody>
          <a:bodyPr lIns="0" tIns="0" rIns="0" bIns="0" rtlCol="0" anchor="t">
            <a:spAutoFit/>
          </a:bodyPr>
          <a:lstStyle/>
          <a:p>
            <a:pPr algn="ctr">
              <a:lnSpc>
                <a:spcPts val="2619"/>
              </a:lnSpc>
              <a:spcBef>
                <a:spcPct val="0"/>
              </a:spcBef>
            </a:pPr>
            <a:r>
              <a:rPr lang="en-US" sz="1871">
                <a:solidFill>
                  <a:srgbClr val="000000">
                    <a:alpha val="7843"/>
                  </a:srgbClr>
                </a:solidFill>
                <a:latin typeface="Gagalin"/>
                <a:ea typeface="Gagalin"/>
                <a:cs typeface="Gagalin"/>
                <a:sym typeface="Gagalin"/>
              </a:rPr>
              <a:t>ALU</a:t>
            </a:r>
          </a:p>
        </p:txBody>
      </p:sp>
      <p:sp>
        <p:nvSpPr>
          <p:cNvPr id="88" name="TextBox 88"/>
          <p:cNvSpPr txBox="1"/>
          <p:nvPr/>
        </p:nvSpPr>
        <p:spPr>
          <a:xfrm>
            <a:off x="8596046" y="5344411"/>
            <a:ext cx="716141" cy="269848"/>
          </a:xfrm>
          <a:prstGeom prst="rect">
            <a:avLst/>
          </a:prstGeom>
        </p:spPr>
        <p:txBody>
          <a:bodyPr lIns="0" tIns="0" rIns="0" bIns="0" rtlCol="0" anchor="t">
            <a:spAutoFit/>
          </a:bodyPr>
          <a:lstStyle/>
          <a:p>
            <a:pPr algn="ctr">
              <a:lnSpc>
                <a:spcPts val="2128"/>
              </a:lnSpc>
            </a:pPr>
            <a:r>
              <a:rPr lang="en-US" sz="1520" b="1">
                <a:solidFill>
                  <a:srgbClr val="000000">
                    <a:alpha val="7843"/>
                  </a:srgbClr>
                </a:solidFill>
                <a:latin typeface="Now Bold"/>
                <a:ea typeface="Now Bold"/>
                <a:cs typeface="Now Bold"/>
                <a:sym typeface="Now Bold"/>
              </a:rPr>
              <a:t>ACC</a:t>
            </a:r>
          </a:p>
        </p:txBody>
      </p:sp>
      <p:sp>
        <p:nvSpPr>
          <p:cNvPr id="89" name="TextBox 89"/>
          <p:cNvSpPr txBox="1"/>
          <p:nvPr/>
        </p:nvSpPr>
        <p:spPr>
          <a:xfrm>
            <a:off x="8667232" y="3332484"/>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9804"/>
                  </a:srgbClr>
                </a:solidFill>
                <a:latin typeface="Now Bold"/>
                <a:ea typeface="Now Bold"/>
                <a:cs typeface="Now Bold"/>
                <a:sym typeface="Now Bold"/>
              </a:rPr>
              <a:t>MAR</a:t>
            </a:r>
          </a:p>
        </p:txBody>
      </p:sp>
      <p:sp>
        <p:nvSpPr>
          <p:cNvPr id="90" name="TextBox 90"/>
          <p:cNvSpPr txBox="1"/>
          <p:nvPr/>
        </p:nvSpPr>
        <p:spPr>
          <a:xfrm>
            <a:off x="4717164" y="2572906"/>
            <a:ext cx="716141" cy="272522"/>
          </a:xfrm>
          <a:prstGeom prst="rect">
            <a:avLst/>
          </a:prstGeom>
        </p:spPr>
        <p:txBody>
          <a:bodyPr lIns="0" tIns="0" rIns="0" bIns="0" rtlCol="0" anchor="t">
            <a:spAutoFit/>
          </a:bodyPr>
          <a:lstStyle/>
          <a:p>
            <a:pPr algn="ctr">
              <a:lnSpc>
                <a:spcPts val="2128"/>
              </a:lnSpc>
            </a:pPr>
            <a:r>
              <a:rPr lang="en-US" sz="1520" b="1">
                <a:solidFill>
                  <a:srgbClr val="000000">
                    <a:alpha val="7843"/>
                  </a:srgbClr>
                </a:solidFill>
                <a:latin typeface="Now Bold"/>
                <a:ea typeface="Now Bold"/>
                <a:cs typeface="Now Bold"/>
                <a:sym typeface="Now Bold"/>
              </a:rPr>
              <a:t>IX</a:t>
            </a:r>
          </a:p>
        </p:txBody>
      </p:sp>
      <p:sp>
        <p:nvSpPr>
          <p:cNvPr id="91" name="TextBox 91"/>
          <p:cNvSpPr txBox="1"/>
          <p:nvPr/>
        </p:nvSpPr>
        <p:spPr>
          <a:xfrm>
            <a:off x="15369751" y="1320133"/>
            <a:ext cx="1442309" cy="214119"/>
          </a:xfrm>
          <a:prstGeom prst="rect">
            <a:avLst/>
          </a:prstGeom>
        </p:spPr>
        <p:txBody>
          <a:bodyPr lIns="0" tIns="0" rIns="0" bIns="0" rtlCol="0" anchor="t">
            <a:spAutoFit/>
          </a:bodyPr>
          <a:lstStyle/>
          <a:p>
            <a:pPr algn="l">
              <a:lnSpc>
                <a:spcPts val="1883"/>
              </a:lnSpc>
            </a:pPr>
            <a:r>
              <a:rPr lang="en-US" sz="1345" b="1">
                <a:solidFill>
                  <a:srgbClr val="000000">
                    <a:alpha val="7843"/>
                  </a:srgbClr>
                </a:solidFill>
                <a:latin typeface="Now Bold"/>
                <a:ea typeface="Now Bold"/>
                <a:cs typeface="Now Bold"/>
                <a:sym typeface="Now Bold"/>
              </a:rPr>
              <a:t>CONTROL BUS</a:t>
            </a:r>
          </a:p>
        </p:txBody>
      </p:sp>
      <p:sp>
        <p:nvSpPr>
          <p:cNvPr id="92" name="TextBox 92"/>
          <p:cNvSpPr txBox="1"/>
          <p:nvPr/>
        </p:nvSpPr>
        <p:spPr>
          <a:xfrm>
            <a:off x="15440190" y="1809353"/>
            <a:ext cx="1279668" cy="214119"/>
          </a:xfrm>
          <a:prstGeom prst="rect">
            <a:avLst/>
          </a:prstGeom>
        </p:spPr>
        <p:txBody>
          <a:bodyPr lIns="0" tIns="0" rIns="0" bIns="0" rtlCol="0" anchor="t">
            <a:spAutoFit/>
          </a:bodyPr>
          <a:lstStyle/>
          <a:p>
            <a:pPr algn="l">
              <a:lnSpc>
                <a:spcPts val="1883"/>
              </a:lnSpc>
            </a:pPr>
            <a:r>
              <a:rPr lang="en-US" sz="1345" b="1">
                <a:solidFill>
                  <a:srgbClr val="000000">
                    <a:alpha val="9804"/>
                  </a:srgbClr>
                </a:solidFill>
                <a:latin typeface="Now Bold"/>
                <a:ea typeface="Now Bold"/>
                <a:cs typeface="Now Bold"/>
                <a:sym typeface="Now Bold"/>
              </a:rPr>
              <a:t>ADDRESS BUS</a:t>
            </a:r>
          </a:p>
        </p:txBody>
      </p:sp>
      <p:sp>
        <p:nvSpPr>
          <p:cNvPr id="93" name="TextBox 93"/>
          <p:cNvSpPr txBox="1"/>
          <p:nvPr/>
        </p:nvSpPr>
        <p:spPr>
          <a:xfrm>
            <a:off x="15440190" y="2257851"/>
            <a:ext cx="1198348" cy="214119"/>
          </a:xfrm>
          <a:prstGeom prst="rect">
            <a:avLst/>
          </a:prstGeom>
        </p:spPr>
        <p:txBody>
          <a:bodyPr lIns="0" tIns="0" rIns="0" bIns="0" rtlCol="0" anchor="t">
            <a:spAutoFit/>
          </a:bodyPr>
          <a:lstStyle/>
          <a:p>
            <a:pPr algn="l">
              <a:lnSpc>
                <a:spcPts val="1883"/>
              </a:lnSpc>
            </a:pPr>
            <a:r>
              <a:rPr lang="en-US" sz="1345" b="1">
                <a:solidFill>
                  <a:srgbClr val="000000">
                    <a:alpha val="98824"/>
                  </a:srgbClr>
                </a:solidFill>
                <a:latin typeface="Now Bold"/>
                <a:ea typeface="Now Bold"/>
                <a:cs typeface="Now Bold"/>
                <a:sym typeface="Now Bold"/>
              </a:rPr>
              <a:t>DATA BUS</a:t>
            </a:r>
          </a:p>
        </p:txBody>
      </p:sp>
      <p:sp>
        <p:nvSpPr>
          <p:cNvPr id="94" name="TextBox 94"/>
          <p:cNvSpPr txBox="1"/>
          <p:nvPr/>
        </p:nvSpPr>
        <p:spPr>
          <a:xfrm>
            <a:off x="5012234" y="7037858"/>
            <a:ext cx="720464" cy="353371"/>
          </a:xfrm>
          <a:prstGeom prst="rect">
            <a:avLst/>
          </a:prstGeom>
        </p:spPr>
        <p:txBody>
          <a:bodyPr lIns="0" tIns="0" rIns="0" bIns="0" rtlCol="0" anchor="t">
            <a:spAutoFit/>
          </a:bodyPr>
          <a:lstStyle/>
          <a:p>
            <a:pPr algn="ctr">
              <a:lnSpc>
                <a:spcPts val="2896"/>
              </a:lnSpc>
            </a:pPr>
            <a:r>
              <a:rPr lang="en-US" sz="2068" b="1">
                <a:solidFill>
                  <a:srgbClr val="000000">
                    <a:alpha val="9804"/>
                  </a:srgbClr>
                </a:solidFill>
                <a:latin typeface="Now Bold"/>
                <a:ea typeface="Now Bold"/>
                <a:cs typeface="Now Bold"/>
                <a:sym typeface="Now Bold"/>
              </a:rPr>
              <a:t>Input</a:t>
            </a:r>
          </a:p>
        </p:txBody>
      </p:sp>
      <p:sp>
        <p:nvSpPr>
          <p:cNvPr id="95" name="TextBox 95"/>
          <p:cNvSpPr txBox="1"/>
          <p:nvPr/>
        </p:nvSpPr>
        <p:spPr>
          <a:xfrm>
            <a:off x="12314488" y="6966267"/>
            <a:ext cx="908723" cy="341693"/>
          </a:xfrm>
          <a:prstGeom prst="rect">
            <a:avLst/>
          </a:prstGeom>
        </p:spPr>
        <p:txBody>
          <a:bodyPr lIns="0" tIns="0" rIns="0" bIns="0" rtlCol="0" anchor="t">
            <a:spAutoFit/>
          </a:bodyPr>
          <a:lstStyle/>
          <a:p>
            <a:pPr algn="ctr">
              <a:lnSpc>
                <a:spcPts val="2701"/>
              </a:lnSpc>
            </a:pPr>
            <a:r>
              <a:rPr lang="en-US" sz="1929" b="1">
                <a:solidFill>
                  <a:srgbClr val="000000">
                    <a:alpha val="9804"/>
                  </a:srgbClr>
                </a:solidFill>
                <a:latin typeface="Now Bold"/>
                <a:ea typeface="Now Bold"/>
                <a:cs typeface="Now Bold"/>
                <a:sym typeface="Now Bold"/>
              </a:rPr>
              <a:t>Output</a:t>
            </a:r>
          </a:p>
        </p:txBody>
      </p:sp>
      <p:sp>
        <p:nvSpPr>
          <p:cNvPr id="96" name="TextBox 96"/>
          <p:cNvSpPr txBox="1"/>
          <p:nvPr/>
        </p:nvSpPr>
        <p:spPr>
          <a:xfrm>
            <a:off x="7836186" y="8223105"/>
            <a:ext cx="369130" cy="577471"/>
          </a:xfrm>
          <a:prstGeom prst="rect">
            <a:avLst/>
          </a:prstGeom>
        </p:spPr>
        <p:txBody>
          <a:bodyPr lIns="0" tIns="0" rIns="0" bIns="0" rtlCol="0" anchor="t">
            <a:spAutoFit/>
          </a:bodyPr>
          <a:lstStyle/>
          <a:p>
            <a:pPr algn="ctr">
              <a:lnSpc>
                <a:spcPts val="4692"/>
              </a:lnSpc>
            </a:pPr>
            <a:r>
              <a:rPr lang="en-US" sz="3351">
                <a:solidFill>
                  <a:srgbClr val="000000">
                    <a:alpha val="9804"/>
                  </a:srgbClr>
                </a:solidFill>
                <a:latin typeface="Open Sans Extra Bold"/>
                <a:ea typeface="Open Sans Extra Bold"/>
                <a:cs typeface="Open Sans Extra Bold"/>
                <a:sym typeface="Open Sans Extra Bold"/>
              </a:rPr>
              <a:t>...</a:t>
            </a:r>
          </a:p>
        </p:txBody>
      </p:sp>
      <p:sp>
        <p:nvSpPr>
          <p:cNvPr id="97" name="TextBox 97"/>
          <p:cNvSpPr txBox="1"/>
          <p:nvPr/>
        </p:nvSpPr>
        <p:spPr>
          <a:xfrm>
            <a:off x="7653217" y="6615645"/>
            <a:ext cx="711727" cy="221142"/>
          </a:xfrm>
          <a:prstGeom prst="rect">
            <a:avLst/>
          </a:prstGeom>
        </p:spPr>
        <p:txBody>
          <a:bodyPr lIns="0" tIns="0" rIns="0" bIns="0" rtlCol="0" anchor="t">
            <a:spAutoFit/>
          </a:bodyPr>
          <a:lstStyle/>
          <a:p>
            <a:pPr algn="l">
              <a:lnSpc>
                <a:spcPts val="1796"/>
              </a:lnSpc>
            </a:pPr>
            <a:r>
              <a:rPr lang="en-US" sz="1283" b="1">
                <a:solidFill>
                  <a:srgbClr val="FFFFFF">
                    <a:alpha val="9804"/>
                  </a:srgbClr>
                </a:solidFill>
                <a:latin typeface="Now Bold"/>
                <a:ea typeface="Now Bold"/>
                <a:cs typeface="Now Bold"/>
                <a:sym typeface="Now Bold"/>
              </a:rPr>
              <a:t>Memory</a:t>
            </a:r>
          </a:p>
        </p:txBody>
      </p:sp>
      <p:sp>
        <p:nvSpPr>
          <p:cNvPr id="98" name="TextBox 98"/>
          <p:cNvSpPr txBox="1"/>
          <p:nvPr/>
        </p:nvSpPr>
        <p:spPr>
          <a:xfrm>
            <a:off x="8651096" y="6908847"/>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8</a:t>
            </a:r>
          </a:p>
        </p:txBody>
      </p:sp>
      <p:sp>
        <p:nvSpPr>
          <p:cNvPr id="99" name="TextBox 99"/>
          <p:cNvSpPr txBox="1"/>
          <p:nvPr/>
        </p:nvSpPr>
        <p:spPr>
          <a:xfrm>
            <a:off x="8651096" y="7167500"/>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9</a:t>
            </a:r>
          </a:p>
        </p:txBody>
      </p:sp>
      <p:sp>
        <p:nvSpPr>
          <p:cNvPr id="100" name="TextBox 100"/>
          <p:cNvSpPr txBox="1"/>
          <p:nvPr/>
        </p:nvSpPr>
        <p:spPr>
          <a:xfrm>
            <a:off x="8651096" y="7416698"/>
            <a:ext cx="170472"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10</a:t>
            </a:r>
          </a:p>
        </p:txBody>
      </p:sp>
      <p:sp>
        <p:nvSpPr>
          <p:cNvPr id="101" name="TextBox 101"/>
          <p:cNvSpPr txBox="1"/>
          <p:nvPr/>
        </p:nvSpPr>
        <p:spPr>
          <a:xfrm>
            <a:off x="8662659" y="7684606"/>
            <a:ext cx="170472"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11</a:t>
            </a:r>
          </a:p>
        </p:txBody>
      </p:sp>
      <p:sp>
        <p:nvSpPr>
          <p:cNvPr id="102" name="TextBox 102"/>
          <p:cNvSpPr txBox="1"/>
          <p:nvPr/>
        </p:nvSpPr>
        <p:spPr>
          <a:xfrm>
            <a:off x="8662659" y="7942363"/>
            <a:ext cx="170472"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12</a:t>
            </a:r>
          </a:p>
        </p:txBody>
      </p:sp>
      <p:sp>
        <p:nvSpPr>
          <p:cNvPr id="103" name="TextBox 103"/>
          <p:cNvSpPr txBox="1"/>
          <p:nvPr/>
        </p:nvSpPr>
        <p:spPr>
          <a:xfrm>
            <a:off x="8651096" y="8233971"/>
            <a:ext cx="170472"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13</a:t>
            </a:r>
          </a:p>
        </p:txBody>
      </p:sp>
      <p:sp>
        <p:nvSpPr>
          <p:cNvPr id="104" name="TextBox 104"/>
          <p:cNvSpPr txBox="1"/>
          <p:nvPr/>
        </p:nvSpPr>
        <p:spPr>
          <a:xfrm>
            <a:off x="8656877" y="8909999"/>
            <a:ext cx="233100"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99</a:t>
            </a:r>
          </a:p>
        </p:txBody>
      </p:sp>
      <p:sp>
        <p:nvSpPr>
          <p:cNvPr id="105" name="TextBox 105"/>
          <p:cNvSpPr txBox="1"/>
          <p:nvPr/>
        </p:nvSpPr>
        <p:spPr>
          <a:xfrm>
            <a:off x="8614779" y="9168651"/>
            <a:ext cx="2751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100</a:t>
            </a:r>
          </a:p>
        </p:txBody>
      </p:sp>
      <p:sp>
        <p:nvSpPr>
          <p:cNvPr id="106" name="TextBox 106"/>
          <p:cNvSpPr txBox="1"/>
          <p:nvPr/>
        </p:nvSpPr>
        <p:spPr>
          <a:xfrm>
            <a:off x="8622989" y="9406592"/>
            <a:ext cx="25877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101</a:t>
            </a:r>
          </a:p>
        </p:txBody>
      </p:sp>
      <p:sp>
        <p:nvSpPr>
          <p:cNvPr id="107" name="TextBox 107"/>
          <p:cNvSpPr txBox="1"/>
          <p:nvPr/>
        </p:nvSpPr>
        <p:spPr>
          <a:xfrm>
            <a:off x="8631199" y="9658989"/>
            <a:ext cx="258779" cy="201433"/>
          </a:xfrm>
          <a:prstGeom prst="rect">
            <a:avLst/>
          </a:prstGeom>
        </p:spPr>
        <p:txBody>
          <a:bodyPr lIns="0" tIns="0" rIns="0" bIns="0" rtlCol="0" anchor="t">
            <a:spAutoFit/>
          </a:bodyPr>
          <a:lstStyle/>
          <a:p>
            <a:pPr algn="l">
              <a:lnSpc>
                <a:spcPts val="1612"/>
              </a:lnSpc>
            </a:pPr>
            <a:r>
              <a:rPr lang="en-US" sz="1151" b="1">
                <a:solidFill>
                  <a:srgbClr val="000000"/>
                </a:solidFill>
                <a:latin typeface="Now Bold"/>
                <a:ea typeface="Now Bold"/>
                <a:cs typeface="Now Bold"/>
                <a:sym typeface="Now Bold"/>
              </a:rPr>
              <a:t>102</a:t>
            </a:r>
          </a:p>
        </p:txBody>
      </p:sp>
      <p:sp>
        <p:nvSpPr>
          <p:cNvPr id="108" name="TextBox 108"/>
          <p:cNvSpPr txBox="1"/>
          <p:nvPr/>
        </p:nvSpPr>
        <p:spPr>
          <a:xfrm>
            <a:off x="8631199" y="9929632"/>
            <a:ext cx="25877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103</a:t>
            </a:r>
          </a:p>
        </p:txBody>
      </p:sp>
      <p:sp>
        <p:nvSpPr>
          <p:cNvPr id="109" name="TextBox 109"/>
          <p:cNvSpPr txBox="1"/>
          <p:nvPr/>
        </p:nvSpPr>
        <p:spPr>
          <a:xfrm>
            <a:off x="7923953" y="6920709"/>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0" name="TextBox 110"/>
          <p:cNvSpPr txBox="1"/>
          <p:nvPr/>
        </p:nvSpPr>
        <p:spPr>
          <a:xfrm>
            <a:off x="7927500" y="7193676"/>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1" name="TextBox 111"/>
          <p:cNvSpPr txBox="1"/>
          <p:nvPr/>
        </p:nvSpPr>
        <p:spPr>
          <a:xfrm>
            <a:off x="7927500" y="7418448"/>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2</a:t>
            </a:r>
          </a:p>
        </p:txBody>
      </p:sp>
      <p:sp>
        <p:nvSpPr>
          <p:cNvPr id="112" name="TextBox 112"/>
          <p:cNvSpPr txBox="1"/>
          <p:nvPr/>
        </p:nvSpPr>
        <p:spPr>
          <a:xfrm>
            <a:off x="7931047" y="7691415"/>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3</a:t>
            </a:r>
          </a:p>
        </p:txBody>
      </p:sp>
      <p:sp>
        <p:nvSpPr>
          <p:cNvPr id="113" name="TextBox 113"/>
          <p:cNvSpPr txBox="1"/>
          <p:nvPr/>
        </p:nvSpPr>
        <p:spPr>
          <a:xfrm>
            <a:off x="7931047" y="7959617"/>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4" name="TextBox 114"/>
          <p:cNvSpPr txBox="1"/>
          <p:nvPr/>
        </p:nvSpPr>
        <p:spPr>
          <a:xfrm>
            <a:off x="7934594" y="8232584"/>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5" name="TextBox 115"/>
          <p:cNvSpPr txBox="1"/>
          <p:nvPr/>
        </p:nvSpPr>
        <p:spPr>
          <a:xfrm>
            <a:off x="7923953" y="8900956"/>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6" name="TextBox 116"/>
          <p:cNvSpPr txBox="1"/>
          <p:nvPr/>
        </p:nvSpPr>
        <p:spPr>
          <a:xfrm>
            <a:off x="7927500" y="9182727"/>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7" name="TextBox 117"/>
          <p:cNvSpPr txBox="1"/>
          <p:nvPr/>
        </p:nvSpPr>
        <p:spPr>
          <a:xfrm>
            <a:off x="7719434" y="9437535"/>
            <a:ext cx="609730"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Load 10</a:t>
            </a:r>
          </a:p>
        </p:txBody>
      </p:sp>
      <p:sp>
        <p:nvSpPr>
          <p:cNvPr id="118" name="TextBox 118"/>
          <p:cNvSpPr txBox="1"/>
          <p:nvPr/>
        </p:nvSpPr>
        <p:spPr>
          <a:xfrm>
            <a:off x="7730432" y="9658989"/>
            <a:ext cx="609730" cy="201433"/>
          </a:xfrm>
          <a:prstGeom prst="rect">
            <a:avLst/>
          </a:prstGeom>
        </p:spPr>
        <p:txBody>
          <a:bodyPr lIns="0" tIns="0" rIns="0" bIns="0" rtlCol="0" anchor="t">
            <a:spAutoFit/>
          </a:bodyPr>
          <a:lstStyle/>
          <a:p>
            <a:pPr algn="l">
              <a:lnSpc>
                <a:spcPts val="1612"/>
              </a:lnSpc>
            </a:pPr>
            <a:r>
              <a:rPr lang="en-US" sz="1151" b="1">
                <a:solidFill>
                  <a:srgbClr val="000000"/>
                </a:solidFill>
                <a:latin typeface="Now Bold"/>
                <a:ea typeface="Now Bold"/>
                <a:cs typeface="Now Bold"/>
                <a:sym typeface="Now Bold"/>
              </a:rPr>
              <a:t>Add 11</a:t>
            </a:r>
          </a:p>
        </p:txBody>
      </p:sp>
      <p:sp>
        <p:nvSpPr>
          <p:cNvPr id="119" name="TextBox 119"/>
          <p:cNvSpPr txBox="1"/>
          <p:nvPr/>
        </p:nvSpPr>
        <p:spPr>
          <a:xfrm>
            <a:off x="7715887" y="9931956"/>
            <a:ext cx="609730"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Store 12</a:t>
            </a:r>
          </a:p>
        </p:txBody>
      </p:sp>
      <p:sp>
        <p:nvSpPr>
          <p:cNvPr id="120" name="TextBox 120"/>
          <p:cNvSpPr txBox="1"/>
          <p:nvPr/>
        </p:nvSpPr>
        <p:spPr>
          <a:xfrm>
            <a:off x="2052394" y="1420014"/>
            <a:ext cx="2099093" cy="515771"/>
          </a:xfrm>
          <a:prstGeom prst="rect">
            <a:avLst/>
          </a:prstGeom>
        </p:spPr>
        <p:txBody>
          <a:bodyPr lIns="0" tIns="0" rIns="0" bIns="0" rtlCol="0" anchor="t">
            <a:spAutoFit/>
          </a:bodyPr>
          <a:lstStyle/>
          <a:p>
            <a:pPr algn="ctr">
              <a:lnSpc>
                <a:spcPts val="4298"/>
              </a:lnSpc>
            </a:pPr>
            <a:r>
              <a:rPr lang="en-US" sz="2388" b="1">
                <a:solidFill>
                  <a:srgbClr val="FFFFFF"/>
                </a:solidFill>
                <a:latin typeface="Poppins Bold"/>
                <a:ea typeface="Poppins Bold"/>
                <a:cs typeface="Poppins Bold"/>
                <a:sym typeface="Poppins Bold"/>
              </a:rPr>
              <a:t>Data Bus</a:t>
            </a:r>
          </a:p>
        </p:txBody>
      </p:sp>
      <p:sp>
        <p:nvSpPr>
          <p:cNvPr id="121" name="TextBox 121"/>
          <p:cNvSpPr txBox="1"/>
          <p:nvPr/>
        </p:nvSpPr>
        <p:spPr>
          <a:xfrm>
            <a:off x="1260719" y="2056979"/>
            <a:ext cx="3657968" cy="1215744"/>
          </a:xfrm>
          <a:prstGeom prst="rect">
            <a:avLst/>
          </a:prstGeom>
        </p:spPr>
        <p:txBody>
          <a:bodyPr lIns="0" tIns="0" rIns="0" bIns="0" rtlCol="0" anchor="t">
            <a:spAutoFit/>
          </a:bodyPr>
          <a:lstStyle/>
          <a:p>
            <a:pPr algn="ctr">
              <a:lnSpc>
                <a:spcPts val="3228"/>
              </a:lnSpc>
            </a:pPr>
            <a:r>
              <a:rPr lang="en-US" sz="1793" b="1">
                <a:solidFill>
                  <a:srgbClr val="FFFFFF"/>
                </a:solidFill>
                <a:latin typeface="Poppins Bold"/>
                <a:ea typeface="Poppins Bold"/>
                <a:cs typeface="Poppins Bold"/>
                <a:sym typeface="Poppins Bold"/>
              </a:rPr>
              <a:t>Function: Carrying data, which may either be an instruction or an address.</a:t>
            </a:r>
          </a:p>
        </p:txBody>
      </p:sp>
      <p:sp>
        <p:nvSpPr>
          <p:cNvPr id="122" name="TextBox 122"/>
          <p:cNvSpPr txBox="1"/>
          <p:nvPr/>
        </p:nvSpPr>
        <p:spPr>
          <a:xfrm>
            <a:off x="10450442" y="4281862"/>
            <a:ext cx="1001939" cy="323406"/>
          </a:xfrm>
          <a:prstGeom prst="rect">
            <a:avLst/>
          </a:prstGeom>
        </p:spPr>
        <p:txBody>
          <a:bodyPr lIns="0" tIns="0" rIns="0" bIns="0" rtlCol="0" anchor="t">
            <a:spAutoFit/>
          </a:bodyPr>
          <a:lstStyle/>
          <a:p>
            <a:pPr algn="ctr">
              <a:lnSpc>
                <a:spcPts val="2649"/>
              </a:lnSpc>
            </a:pPr>
            <a:r>
              <a:rPr lang="en-US" sz="1892" b="1">
                <a:solidFill>
                  <a:srgbClr val="000000"/>
                </a:solidFill>
                <a:latin typeface="Now Bold"/>
                <a:ea typeface="Now Bold"/>
                <a:cs typeface="Now Bold"/>
                <a:sym typeface="Now Bold"/>
              </a:rPr>
              <a:t>Add 11</a:t>
            </a:r>
          </a:p>
        </p:txBody>
      </p:sp>
      <p:sp>
        <p:nvSpPr>
          <p:cNvPr id="123" name="TextBox 123"/>
          <p:cNvSpPr txBox="1"/>
          <p:nvPr/>
        </p:nvSpPr>
        <p:spPr>
          <a:xfrm>
            <a:off x="8752378" y="5930208"/>
            <a:ext cx="2393036" cy="884747"/>
          </a:xfrm>
          <a:prstGeom prst="rect">
            <a:avLst/>
          </a:prstGeom>
        </p:spPr>
        <p:txBody>
          <a:bodyPr lIns="0" tIns="0" rIns="0" bIns="0" rtlCol="0" anchor="t">
            <a:spAutoFit/>
          </a:bodyPr>
          <a:lstStyle/>
          <a:p>
            <a:pPr algn="l">
              <a:lnSpc>
                <a:spcPts val="3628"/>
              </a:lnSpc>
            </a:pPr>
            <a:r>
              <a:rPr lang="en-US" sz="2015" b="1">
                <a:solidFill>
                  <a:srgbClr val="000000"/>
                </a:solidFill>
                <a:latin typeface="Poppins Bold"/>
                <a:ea typeface="Poppins Bold"/>
                <a:cs typeface="Poppins Bold"/>
                <a:sym typeface="Poppins Bold"/>
              </a:rPr>
              <a:t>The data bus is bidirectional. </a:t>
            </a:r>
          </a:p>
        </p:txBody>
      </p:sp>
      <p:sp>
        <p:nvSpPr>
          <p:cNvPr id="124" name="AutoShape 124"/>
          <p:cNvSpPr/>
          <p:nvPr/>
        </p:nvSpPr>
        <p:spPr>
          <a:xfrm flipH="1">
            <a:off x="8528107" y="7158831"/>
            <a:ext cx="3615206" cy="23812"/>
          </a:xfrm>
          <a:prstGeom prst="line">
            <a:avLst/>
          </a:prstGeom>
          <a:ln w="47625" cap="rnd">
            <a:solidFill>
              <a:srgbClr val="64656B">
                <a:alpha val="6667"/>
              </a:srgbClr>
            </a:solidFill>
            <a:prstDash val="solid"/>
            <a:headEnd type="none" w="sm" len="sm"/>
            <a:tailEnd type="none" w="sm" len="sm"/>
          </a:ln>
        </p:spPr>
        <p:txBody>
          <a:bodyPr/>
          <a:lstStyle/>
          <a:p>
            <a:endParaRPr lang="en-PH"/>
          </a:p>
        </p:txBody>
      </p:sp>
      <p:sp>
        <p:nvSpPr>
          <p:cNvPr id="125" name="AutoShape 125"/>
          <p:cNvSpPr/>
          <p:nvPr/>
        </p:nvSpPr>
        <p:spPr>
          <a:xfrm flipH="1" flipV="1">
            <a:off x="5951962" y="7191030"/>
            <a:ext cx="1587866" cy="0"/>
          </a:xfrm>
          <a:prstGeom prst="line">
            <a:avLst/>
          </a:prstGeom>
          <a:ln w="47625" cap="rnd">
            <a:solidFill>
              <a:srgbClr val="64656B">
                <a:alpha val="6667"/>
              </a:srgbClr>
            </a:solidFill>
            <a:prstDash val="solid"/>
            <a:headEnd type="none" w="sm" len="sm"/>
            <a:tailEnd type="none" w="sm" len="sm"/>
          </a:ln>
        </p:spPr>
        <p:txBody>
          <a:bodyPr/>
          <a:lstStyle/>
          <a:p>
            <a:endParaRPr lang="en-PH"/>
          </a:p>
        </p:txBody>
      </p:sp>
      <p:sp>
        <p:nvSpPr>
          <p:cNvPr id="126" name="TextBox 126"/>
          <p:cNvSpPr txBox="1"/>
          <p:nvPr/>
        </p:nvSpPr>
        <p:spPr>
          <a:xfrm>
            <a:off x="868409" y="182501"/>
            <a:ext cx="8013358" cy="578326"/>
          </a:xfrm>
          <a:prstGeom prst="rect">
            <a:avLst/>
          </a:prstGeom>
        </p:spPr>
        <p:txBody>
          <a:bodyPr lIns="0" tIns="0" rIns="0" bIns="0" rtlCol="0" anchor="t">
            <a:spAutoFit/>
          </a:bodyPr>
          <a:lstStyle/>
          <a:p>
            <a:pPr marL="0" lvl="0" indent="0" algn="l">
              <a:lnSpc>
                <a:spcPts val="4136"/>
              </a:lnSpc>
              <a:spcBef>
                <a:spcPct val="0"/>
              </a:spcBef>
            </a:pPr>
            <a:r>
              <a:rPr lang="en-US" sz="3693" b="1" spc="-110">
                <a:solidFill>
                  <a:srgbClr val="FFFFFF"/>
                </a:solidFill>
                <a:latin typeface="Poppins Bold"/>
                <a:ea typeface="Poppins Bold"/>
                <a:cs typeface="Poppins Bold"/>
                <a:sym typeface="Poppins Bold"/>
              </a:rPr>
              <a:t>5.3 System Bus and Data Transfer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89651" y="1332328"/>
            <a:ext cx="4224579" cy="3130287"/>
            <a:chOff x="0" y="0"/>
            <a:chExt cx="1453049" cy="1076666"/>
          </a:xfrm>
        </p:grpSpPr>
        <p:sp>
          <p:nvSpPr>
            <p:cNvPr id="8" name="Freeform 8"/>
            <p:cNvSpPr/>
            <p:nvPr/>
          </p:nvSpPr>
          <p:spPr>
            <a:xfrm>
              <a:off x="0" y="0"/>
              <a:ext cx="1453049" cy="1076666"/>
            </a:xfrm>
            <a:custGeom>
              <a:avLst/>
              <a:gdLst/>
              <a:ahLst/>
              <a:cxnLst/>
              <a:rect l="l" t="t" r="r" b="b"/>
              <a:pathLst>
                <a:path w="1453049" h="1076666">
                  <a:moveTo>
                    <a:pt x="93462" y="0"/>
                  </a:moveTo>
                  <a:lnTo>
                    <a:pt x="1359586" y="0"/>
                  </a:lnTo>
                  <a:cubicBezTo>
                    <a:pt x="1411204" y="0"/>
                    <a:pt x="1453049" y="41844"/>
                    <a:pt x="1453049" y="93462"/>
                  </a:cubicBezTo>
                  <a:lnTo>
                    <a:pt x="1453049" y="983204"/>
                  </a:lnTo>
                  <a:cubicBezTo>
                    <a:pt x="1453049" y="1007991"/>
                    <a:pt x="1443202" y="1031764"/>
                    <a:pt x="1425674" y="1049291"/>
                  </a:cubicBezTo>
                  <a:cubicBezTo>
                    <a:pt x="1408147" y="1066819"/>
                    <a:pt x="1384374" y="1076666"/>
                    <a:pt x="1359586" y="1076666"/>
                  </a:cubicBezTo>
                  <a:lnTo>
                    <a:pt x="93462" y="1076666"/>
                  </a:lnTo>
                  <a:cubicBezTo>
                    <a:pt x="68674" y="1076666"/>
                    <a:pt x="44902" y="1066819"/>
                    <a:pt x="27374" y="1049291"/>
                  </a:cubicBezTo>
                  <a:cubicBezTo>
                    <a:pt x="9847" y="1031764"/>
                    <a:pt x="0" y="1007991"/>
                    <a:pt x="0" y="983204"/>
                  </a:cubicBezTo>
                  <a:lnTo>
                    <a:pt x="0" y="93462"/>
                  </a:lnTo>
                  <a:cubicBezTo>
                    <a:pt x="0" y="41844"/>
                    <a:pt x="41844" y="0"/>
                    <a:pt x="93462" y="0"/>
                  </a:cubicBezTo>
                  <a:close/>
                </a:path>
              </a:pathLst>
            </a:custGeom>
            <a:solidFill>
              <a:srgbClr val="FF1495"/>
            </a:solidFill>
          </p:spPr>
          <p:txBody>
            <a:bodyPr/>
            <a:lstStyle/>
            <a:p>
              <a:endParaRPr lang="en-PH"/>
            </a:p>
          </p:txBody>
        </p:sp>
        <p:sp>
          <p:nvSpPr>
            <p:cNvPr id="9" name="TextBox 9"/>
            <p:cNvSpPr txBox="1"/>
            <p:nvPr/>
          </p:nvSpPr>
          <p:spPr>
            <a:xfrm>
              <a:off x="0" y="-28575"/>
              <a:ext cx="1453049" cy="1105241"/>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4312658" y="2200970"/>
            <a:ext cx="9138219" cy="3856124"/>
            <a:chOff x="0" y="0"/>
            <a:chExt cx="2966297" cy="1251711"/>
          </a:xfrm>
        </p:grpSpPr>
        <p:sp>
          <p:nvSpPr>
            <p:cNvPr id="11" name="Freeform 11"/>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5882"/>
              </a:srgbClr>
            </a:solidFill>
          </p:spPr>
          <p:txBody>
            <a:bodyPr/>
            <a:lstStyle/>
            <a:p>
              <a:endParaRPr lang="en-PH"/>
            </a:p>
          </p:txBody>
        </p:sp>
      </p:grpSp>
      <p:sp>
        <p:nvSpPr>
          <p:cNvPr id="12" name="Freeform 12"/>
          <p:cNvSpPr/>
          <p:nvPr/>
        </p:nvSpPr>
        <p:spPr>
          <a:xfrm>
            <a:off x="5639145" y="4861489"/>
            <a:ext cx="1078877" cy="900372"/>
          </a:xfrm>
          <a:custGeom>
            <a:avLst/>
            <a:gdLst/>
            <a:ahLst/>
            <a:cxnLst/>
            <a:rect l="l" t="t" r="r" b="b"/>
            <a:pathLst>
              <a:path w="1078877" h="900372">
                <a:moveTo>
                  <a:pt x="0" y="0"/>
                </a:moveTo>
                <a:lnTo>
                  <a:pt x="1078877" y="0"/>
                </a:lnTo>
                <a:lnTo>
                  <a:pt x="1078877" y="900372"/>
                </a:lnTo>
                <a:lnTo>
                  <a:pt x="0" y="900372"/>
                </a:lnTo>
                <a:lnTo>
                  <a:pt x="0" y="0"/>
                </a:lnTo>
                <a:close/>
              </a:path>
            </a:pathLst>
          </a:custGeom>
          <a:blipFill>
            <a:blip r:embed="rId8">
              <a:alphaModFix amt="7999"/>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13" name="Group 13"/>
          <p:cNvGrpSpPr/>
          <p:nvPr/>
        </p:nvGrpSpPr>
        <p:grpSpPr>
          <a:xfrm>
            <a:off x="5545845" y="3172995"/>
            <a:ext cx="1888824" cy="980048"/>
            <a:chOff x="0" y="0"/>
            <a:chExt cx="3688595" cy="1913890"/>
          </a:xfrm>
        </p:grpSpPr>
        <p:sp>
          <p:nvSpPr>
            <p:cNvPr id="14" name="Freeform 14"/>
            <p:cNvSpPr/>
            <p:nvPr/>
          </p:nvSpPr>
          <p:spPr>
            <a:xfrm>
              <a:off x="0" y="0"/>
              <a:ext cx="3688595" cy="1913890"/>
            </a:xfrm>
            <a:custGeom>
              <a:avLst/>
              <a:gdLst/>
              <a:ahLst/>
              <a:cxnLst/>
              <a:rect l="l" t="t" r="r" b="b"/>
              <a:pathLst>
                <a:path w="3688595" h="1913890">
                  <a:moveTo>
                    <a:pt x="0" y="0"/>
                  </a:moveTo>
                  <a:lnTo>
                    <a:pt x="3688595" y="0"/>
                  </a:lnTo>
                  <a:lnTo>
                    <a:pt x="3688595" y="1913890"/>
                  </a:lnTo>
                  <a:lnTo>
                    <a:pt x="0" y="1913890"/>
                  </a:lnTo>
                  <a:close/>
                </a:path>
              </a:pathLst>
            </a:custGeom>
            <a:solidFill>
              <a:srgbClr val="FFDE59">
                <a:alpha val="7843"/>
              </a:srgbClr>
            </a:solidFill>
          </p:spPr>
          <p:txBody>
            <a:bodyPr/>
            <a:lstStyle/>
            <a:p>
              <a:endParaRPr lang="en-PH"/>
            </a:p>
          </p:txBody>
        </p:sp>
      </p:grpSp>
      <p:grpSp>
        <p:nvGrpSpPr>
          <p:cNvPr id="15" name="Group 15"/>
          <p:cNvGrpSpPr/>
          <p:nvPr/>
        </p:nvGrpSpPr>
        <p:grpSpPr>
          <a:xfrm>
            <a:off x="9426489" y="3138217"/>
            <a:ext cx="3218793" cy="451865"/>
            <a:chOff x="0" y="0"/>
            <a:chExt cx="2652321" cy="372342"/>
          </a:xfrm>
        </p:grpSpPr>
        <p:sp>
          <p:nvSpPr>
            <p:cNvPr id="16" name="Freeform 1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9804"/>
              </a:srgbClr>
            </a:solidFill>
          </p:spPr>
          <p:txBody>
            <a:bodyPr/>
            <a:lstStyle/>
            <a:p>
              <a:endParaRPr lang="en-PH"/>
            </a:p>
          </p:txBody>
        </p:sp>
      </p:grpSp>
      <p:sp>
        <p:nvSpPr>
          <p:cNvPr id="17" name="Freeform 17"/>
          <p:cNvSpPr/>
          <p:nvPr/>
        </p:nvSpPr>
        <p:spPr>
          <a:xfrm>
            <a:off x="5683886" y="3211154"/>
            <a:ext cx="537740" cy="537740"/>
          </a:xfrm>
          <a:custGeom>
            <a:avLst/>
            <a:gdLst/>
            <a:ahLst/>
            <a:cxnLst/>
            <a:rect l="l" t="t" r="r" b="b"/>
            <a:pathLst>
              <a:path w="537740" h="537740">
                <a:moveTo>
                  <a:pt x="0" y="0"/>
                </a:moveTo>
                <a:lnTo>
                  <a:pt x="537740" y="0"/>
                </a:lnTo>
                <a:lnTo>
                  <a:pt x="537740" y="537739"/>
                </a:lnTo>
                <a:lnTo>
                  <a:pt x="0" y="537739"/>
                </a:lnTo>
                <a:lnTo>
                  <a:pt x="0" y="0"/>
                </a:lnTo>
                <a:close/>
              </a:path>
            </a:pathLst>
          </a:custGeom>
          <a:blipFill>
            <a:blip r:embed="rId10">
              <a:alphaModFix amt="7999"/>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18" name="Group 18"/>
          <p:cNvGrpSpPr/>
          <p:nvPr/>
        </p:nvGrpSpPr>
        <p:grpSpPr>
          <a:xfrm>
            <a:off x="9426489" y="3692889"/>
            <a:ext cx="3218793" cy="451865"/>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grpSp>
        <p:nvGrpSpPr>
          <p:cNvPr id="20" name="Group 20"/>
          <p:cNvGrpSpPr/>
          <p:nvPr/>
        </p:nvGrpSpPr>
        <p:grpSpPr>
          <a:xfrm>
            <a:off x="9426489" y="4220303"/>
            <a:ext cx="3218793" cy="451865"/>
            <a:chOff x="0" y="0"/>
            <a:chExt cx="2652321" cy="372342"/>
          </a:xfrm>
        </p:grpSpPr>
        <p:sp>
          <p:nvSpPr>
            <p:cNvPr id="21" name="Freeform 2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6667"/>
              </a:srgbClr>
            </a:solidFill>
          </p:spPr>
          <p:txBody>
            <a:bodyPr/>
            <a:lstStyle/>
            <a:p>
              <a:endParaRPr lang="en-PH"/>
            </a:p>
          </p:txBody>
        </p:sp>
      </p:grpSp>
      <p:grpSp>
        <p:nvGrpSpPr>
          <p:cNvPr id="22" name="Group 22"/>
          <p:cNvGrpSpPr/>
          <p:nvPr/>
        </p:nvGrpSpPr>
        <p:grpSpPr>
          <a:xfrm>
            <a:off x="9426489" y="4751430"/>
            <a:ext cx="3218793" cy="451865"/>
            <a:chOff x="0" y="0"/>
            <a:chExt cx="2652321" cy="372342"/>
          </a:xfrm>
        </p:grpSpPr>
        <p:sp>
          <p:nvSpPr>
            <p:cNvPr id="23" name="Freeform 2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grpSp>
        <p:nvGrpSpPr>
          <p:cNvPr id="24" name="Group 24"/>
          <p:cNvGrpSpPr/>
          <p:nvPr/>
        </p:nvGrpSpPr>
        <p:grpSpPr>
          <a:xfrm>
            <a:off x="9426489" y="5304001"/>
            <a:ext cx="3218793" cy="451865"/>
            <a:chOff x="0" y="0"/>
            <a:chExt cx="2652321" cy="372342"/>
          </a:xfrm>
        </p:grpSpPr>
        <p:sp>
          <p:nvSpPr>
            <p:cNvPr id="25" name="Freeform 2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sp>
        <p:nvSpPr>
          <p:cNvPr id="26" name="AutoShape 26"/>
          <p:cNvSpPr/>
          <p:nvPr/>
        </p:nvSpPr>
        <p:spPr>
          <a:xfrm flipV="1">
            <a:off x="8313053" y="3364150"/>
            <a:ext cx="0" cy="3298749"/>
          </a:xfrm>
          <a:prstGeom prst="line">
            <a:avLst/>
          </a:prstGeom>
          <a:ln w="57150" cap="rnd">
            <a:solidFill>
              <a:srgbClr val="C9E265">
                <a:alpha val="9804"/>
              </a:srgbClr>
            </a:solidFill>
            <a:prstDash val="solid"/>
            <a:headEnd type="arrow" w="med" len="sm"/>
            <a:tailEnd type="none" w="sm" len="sm"/>
          </a:ln>
        </p:spPr>
        <p:txBody>
          <a:bodyPr/>
          <a:lstStyle/>
          <a:p>
            <a:endParaRPr lang="en-PH"/>
          </a:p>
        </p:txBody>
      </p:sp>
      <p:sp>
        <p:nvSpPr>
          <p:cNvPr id="27" name="AutoShape 27"/>
          <p:cNvSpPr/>
          <p:nvPr/>
        </p:nvSpPr>
        <p:spPr>
          <a:xfrm flipV="1">
            <a:off x="8499375" y="4392959"/>
            <a:ext cx="0" cy="2269940"/>
          </a:xfrm>
          <a:prstGeom prst="line">
            <a:avLst/>
          </a:prstGeom>
          <a:ln w="57150" cap="rnd">
            <a:solidFill>
              <a:srgbClr val="FF5757">
                <a:alpha val="9804"/>
              </a:srgbClr>
            </a:solidFill>
            <a:prstDash val="solid"/>
            <a:headEnd type="none" w="sm" len="sm"/>
            <a:tailEnd type="none" w="sm" len="sm"/>
          </a:ln>
        </p:spPr>
        <p:txBody>
          <a:bodyPr/>
          <a:lstStyle/>
          <a:p>
            <a:endParaRPr lang="en-PH"/>
          </a:p>
        </p:txBody>
      </p:sp>
      <p:sp>
        <p:nvSpPr>
          <p:cNvPr id="28" name="AutoShape 28"/>
          <p:cNvSpPr/>
          <p:nvPr/>
        </p:nvSpPr>
        <p:spPr>
          <a:xfrm flipV="1">
            <a:off x="7573195" y="4977768"/>
            <a:ext cx="0" cy="1650826"/>
          </a:xfrm>
          <a:prstGeom prst="line">
            <a:avLst/>
          </a:prstGeom>
          <a:ln w="57150" cap="rnd">
            <a:solidFill>
              <a:srgbClr val="38B6FF"/>
            </a:solidFill>
            <a:prstDash val="solid"/>
            <a:headEnd type="none" w="sm" len="sm"/>
            <a:tailEnd type="none" w="sm" len="sm"/>
          </a:ln>
        </p:spPr>
        <p:txBody>
          <a:bodyPr/>
          <a:lstStyle/>
          <a:p>
            <a:endParaRPr lang="en-PH"/>
          </a:p>
        </p:txBody>
      </p:sp>
      <p:sp>
        <p:nvSpPr>
          <p:cNvPr id="29" name="TextBox 29"/>
          <p:cNvSpPr txBox="1"/>
          <p:nvPr/>
        </p:nvSpPr>
        <p:spPr>
          <a:xfrm>
            <a:off x="8619876" y="4292262"/>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9804"/>
                  </a:srgbClr>
                </a:solidFill>
                <a:latin typeface="Now Bold"/>
                <a:ea typeface="Now Bold"/>
                <a:cs typeface="Now Bold"/>
                <a:sym typeface="Now Bold"/>
              </a:rPr>
              <a:t>MDR</a:t>
            </a:r>
          </a:p>
        </p:txBody>
      </p:sp>
      <p:sp>
        <p:nvSpPr>
          <p:cNvPr id="30" name="AutoShape 30"/>
          <p:cNvSpPr/>
          <p:nvPr/>
        </p:nvSpPr>
        <p:spPr>
          <a:xfrm flipH="1">
            <a:off x="8275868" y="3364150"/>
            <a:ext cx="393594" cy="0"/>
          </a:xfrm>
          <a:prstGeom prst="line">
            <a:avLst/>
          </a:prstGeom>
          <a:ln w="57150" cap="rnd">
            <a:solidFill>
              <a:srgbClr val="C9E265">
                <a:alpha val="9804"/>
              </a:srgbClr>
            </a:solidFill>
            <a:prstDash val="solid"/>
            <a:headEnd type="none" w="sm" len="sm"/>
            <a:tailEnd type="none" w="sm" len="sm"/>
          </a:ln>
        </p:spPr>
        <p:txBody>
          <a:bodyPr/>
          <a:lstStyle/>
          <a:p>
            <a:endParaRPr lang="en-PH"/>
          </a:p>
        </p:txBody>
      </p:sp>
      <p:sp>
        <p:nvSpPr>
          <p:cNvPr id="31" name="AutoShape 31"/>
          <p:cNvSpPr/>
          <p:nvPr/>
        </p:nvSpPr>
        <p:spPr>
          <a:xfrm>
            <a:off x="8475413" y="4419668"/>
            <a:ext cx="238706" cy="0"/>
          </a:xfrm>
          <a:prstGeom prst="line">
            <a:avLst/>
          </a:prstGeom>
          <a:ln w="57150" cap="rnd">
            <a:solidFill>
              <a:srgbClr val="FF5757">
                <a:alpha val="9804"/>
              </a:srgbClr>
            </a:solidFill>
            <a:prstDash val="solid"/>
            <a:headEnd type="none" w="sm" len="sm"/>
            <a:tailEnd type="none" w="sm" len="sm"/>
          </a:ln>
        </p:spPr>
        <p:txBody>
          <a:bodyPr/>
          <a:lstStyle/>
          <a:p>
            <a:endParaRPr lang="en-PH"/>
          </a:p>
        </p:txBody>
      </p:sp>
      <p:sp>
        <p:nvSpPr>
          <p:cNvPr id="32" name="AutoShape 32"/>
          <p:cNvSpPr/>
          <p:nvPr/>
        </p:nvSpPr>
        <p:spPr>
          <a:xfrm flipV="1">
            <a:off x="7144557" y="4134089"/>
            <a:ext cx="0" cy="879434"/>
          </a:xfrm>
          <a:prstGeom prst="line">
            <a:avLst/>
          </a:prstGeom>
          <a:ln w="57150" cap="rnd">
            <a:solidFill>
              <a:srgbClr val="38B6FF"/>
            </a:solidFill>
            <a:prstDash val="solid"/>
            <a:headEnd type="none" w="sm" len="sm"/>
            <a:tailEnd type="none" w="sm" len="sm"/>
          </a:ln>
        </p:spPr>
        <p:txBody>
          <a:bodyPr/>
          <a:lstStyle/>
          <a:p>
            <a:endParaRPr lang="en-PH"/>
          </a:p>
        </p:txBody>
      </p:sp>
      <p:sp>
        <p:nvSpPr>
          <p:cNvPr id="33" name="AutoShape 33"/>
          <p:cNvSpPr/>
          <p:nvPr/>
        </p:nvSpPr>
        <p:spPr>
          <a:xfrm flipH="1">
            <a:off x="6608179" y="5013524"/>
            <a:ext cx="563087" cy="0"/>
          </a:xfrm>
          <a:prstGeom prst="line">
            <a:avLst/>
          </a:prstGeom>
          <a:ln w="57150" cap="rnd">
            <a:solidFill>
              <a:srgbClr val="38B6FF"/>
            </a:solidFill>
            <a:prstDash val="solid"/>
            <a:headEnd type="none" w="sm" len="sm"/>
            <a:tailEnd type="none" w="sm" len="sm"/>
          </a:ln>
        </p:spPr>
        <p:txBody>
          <a:bodyPr/>
          <a:lstStyle/>
          <a:p>
            <a:endParaRPr lang="en-PH"/>
          </a:p>
        </p:txBody>
      </p:sp>
      <p:sp>
        <p:nvSpPr>
          <p:cNvPr id="34" name="AutoShape 34"/>
          <p:cNvSpPr/>
          <p:nvPr/>
        </p:nvSpPr>
        <p:spPr>
          <a:xfrm flipH="1">
            <a:off x="7010108" y="5013524"/>
            <a:ext cx="563087" cy="0"/>
          </a:xfrm>
          <a:prstGeom prst="line">
            <a:avLst/>
          </a:prstGeom>
          <a:ln w="57150" cap="rnd">
            <a:solidFill>
              <a:srgbClr val="38B6FF"/>
            </a:solidFill>
            <a:prstDash val="solid"/>
            <a:headEnd type="none" w="sm" len="sm"/>
            <a:tailEnd type="none" w="sm" len="sm"/>
          </a:ln>
        </p:spPr>
        <p:txBody>
          <a:bodyPr/>
          <a:lstStyle/>
          <a:p>
            <a:endParaRPr lang="en-PH"/>
          </a:p>
        </p:txBody>
      </p:sp>
      <p:sp>
        <p:nvSpPr>
          <p:cNvPr id="35" name="AutoShape 35"/>
          <p:cNvSpPr/>
          <p:nvPr/>
        </p:nvSpPr>
        <p:spPr>
          <a:xfrm flipH="1">
            <a:off x="12634267" y="3938226"/>
            <a:ext cx="343188" cy="7969"/>
          </a:xfrm>
          <a:prstGeom prst="line">
            <a:avLst/>
          </a:prstGeom>
          <a:ln w="57150" cap="rnd">
            <a:solidFill>
              <a:srgbClr val="C9E265">
                <a:alpha val="9804"/>
              </a:srgbClr>
            </a:solidFill>
            <a:prstDash val="solid"/>
            <a:headEnd type="none" w="sm" len="sm"/>
            <a:tailEnd type="none" w="sm" len="sm"/>
          </a:ln>
        </p:spPr>
        <p:txBody>
          <a:bodyPr/>
          <a:lstStyle/>
          <a:p>
            <a:endParaRPr lang="en-PH"/>
          </a:p>
        </p:txBody>
      </p:sp>
      <p:sp>
        <p:nvSpPr>
          <p:cNvPr id="36" name="AutoShape 36"/>
          <p:cNvSpPr/>
          <p:nvPr/>
        </p:nvSpPr>
        <p:spPr>
          <a:xfrm>
            <a:off x="12973725" y="3337535"/>
            <a:ext cx="0" cy="636998"/>
          </a:xfrm>
          <a:prstGeom prst="line">
            <a:avLst/>
          </a:prstGeom>
          <a:ln w="57150" cap="rnd">
            <a:solidFill>
              <a:srgbClr val="C9E265">
                <a:alpha val="9804"/>
              </a:srgbClr>
            </a:solidFill>
            <a:prstDash val="solid"/>
            <a:headEnd type="none" w="sm" len="sm"/>
            <a:tailEnd type="none" w="sm" len="sm"/>
          </a:ln>
        </p:spPr>
        <p:txBody>
          <a:bodyPr/>
          <a:lstStyle/>
          <a:p>
            <a:endParaRPr lang="en-PH"/>
          </a:p>
        </p:txBody>
      </p:sp>
      <p:sp>
        <p:nvSpPr>
          <p:cNvPr id="37" name="AutoShape 37"/>
          <p:cNvSpPr/>
          <p:nvPr/>
        </p:nvSpPr>
        <p:spPr>
          <a:xfrm>
            <a:off x="12645168" y="3337555"/>
            <a:ext cx="332907" cy="0"/>
          </a:xfrm>
          <a:prstGeom prst="line">
            <a:avLst/>
          </a:prstGeom>
          <a:ln w="57150" cap="rnd">
            <a:solidFill>
              <a:srgbClr val="C9E265">
                <a:alpha val="9804"/>
              </a:srgbClr>
            </a:solidFill>
            <a:prstDash val="solid"/>
            <a:headEnd type="none" w="sm" len="sm"/>
            <a:tailEnd type="none" w="sm" len="sm"/>
          </a:ln>
        </p:spPr>
        <p:txBody>
          <a:bodyPr/>
          <a:lstStyle/>
          <a:p>
            <a:endParaRPr lang="en-PH"/>
          </a:p>
        </p:txBody>
      </p:sp>
      <p:sp>
        <p:nvSpPr>
          <p:cNvPr id="38" name="TextBox 38"/>
          <p:cNvSpPr txBox="1"/>
          <p:nvPr/>
        </p:nvSpPr>
        <p:spPr>
          <a:xfrm>
            <a:off x="8596046" y="4823389"/>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7843"/>
                  </a:srgbClr>
                </a:solidFill>
                <a:latin typeface="Now Bold"/>
                <a:ea typeface="Now Bold"/>
                <a:cs typeface="Now Bold"/>
                <a:sym typeface="Now Bold"/>
              </a:rPr>
              <a:t>CIR</a:t>
            </a:r>
          </a:p>
        </p:txBody>
      </p:sp>
      <p:grpSp>
        <p:nvGrpSpPr>
          <p:cNvPr id="39" name="Group 39"/>
          <p:cNvGrpSpPr/>
          <p:nvPr/>
        </p:nvGrpSpPr>
        <p:grpSpPr>
          <a:xfrm>
            <a:off x="5433305" y="2502284"/>
            <a:ext cx="3218793" cy="451865"/>
            <a:chOff x="0" y="0"/>
            <a:chExt cx="2652321" cy="372342"/>
          </a:xfrm>
        </p:grpSpPr>
        <p:sp>
          <p:nvSpPr>
            <p:cNvPr id="40" name="Freeform 40"/>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grpSp>
        <p:nvGrpSpPr>
          <p:cNvPr id="41" name="Group 41"/>
          <p:cNvGrpSpPr/>
          <p:nvPr/>
        </p:nvGrpSpPr>
        <p:grpSpPr>
          <a:xfrm>
            <a:off x="9414839" y="2502284"/>
            <a:ext cx="3218793" cy="451865"/>
            <a:chOff x="0" y="0"/>
            <a:chExt cx="2652321" cy="372342"/>
          </a:xfrm>
        </p:grpSpPr>
        <p:sp>
          <p:nvSpPr>
            <p:cNvPr id="42" name="Freeform 4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7843"/>
              </a:srgbClr>
            </a:solidFill>
          </p:spPr>
          <p:txBody>
            <a:bodyPr/>
            <a:lstStyle/>
            <a:p>
              <a:endParaRPr lang="en-PH"/>
            </a:p>
          </p:txBody>
        </p:sp>
      </p:grpSp>
      <p:sp>
        <p:nvSpPr>
          <p:cNvPr id="43" name="AutoShape 43"/>
          <p:cNvSpPr/>
          <p:nvPr/>
        </p:nvSpPr>
        <p:spPr>
          <a:xfrm flipH="1">
            <a:off x="7430973" y="3370584"/>
            <a:ext cx="844895" cy="0"/>
          </a:xfrm>
          <a:prstGeom prst="line">
            <a:avLst/>
          </a:prstGeom>
          <a:ln w="57150" cap="rnd">
            <a:solidFill>
              <a:srgbClr val="38B6FF"/>
            </a:solidFill>
            <a:prstDash val="solid"/>
            <a:headEnd type="none" w="sm" len="sm"/>
            <a:tailEnd type="none" w="sm" len="sm"/>
          </a:ln>
        </p:spPr>
        <p:txBody>
          <a:bodyPr/>
          <a:lstStyle/>
          <a:p>
            <a:endParaRPr lang="en-PH"/>
          </a:p>
        </p:txBody>
      </p:sp>
      <p:sp>
        <p:nvSpPr>
          <p:cNvPr id="44" name="AutoShape 44"/>
          <p:cNvSpPr/>
          <p:nvPr/>
        </p:nvSpPr>
        <p:spPr>
          <a:xfrm flipH="1">
            <a:off x="7361089" y="5013524"/>
            <a:ext cx="1386955" cy="1196"/>
          </a:xfrm>
          <a:prstGeom prst="line">
            <a:avLst/>
          </a:prstGeom>
          <a:ln w="57150" cap="rnd">
            <a:solidFill>
              <a:srgbClr val="38B6FF"/>
            </a:solidFill>
            <a:prstDash val="solid"/>
            <a:headEnd type="none" w="sm" len="sm"/>
            <a:tailEnd type="none" w="sm" len="sm"/>
          </a:ln>
        </p:spPr>
        <p:txBody>
          <a:bodyPr/>
          <a:lstStyle/>
          <a:p>
            <a:endParaRPr lang="en-PH"/>
          </a:p>
        </p:txBody>
      </p:sp>
      <p:sp>
        <p:nvSpPr>
          <p:cNvPr id="45" name="AutoShape 45"/>
          <p:cNvSpPr/>
          <p:nvPr/>
        </p:nvSpPr>
        <p:spPr>
          <a:xfrm flipH="1">
            <a:off x="12634267" y="5005563"/>
            <a:ext cx="343188" cy="7969"/>
          </a:xfrm>
          <a:prstGeom prst="line">
            <a:avLst/>
          </a:prstGeom>
          <a:ln w="57150" cap="rnd">
            <a:solidFill>
              <a:srgbClr val="FF5757">
                <a:alpha val="8627"/>
              </a:srgbClr>
            </a:solidFill>
            <a:prstDash val="solid"/>
            <a:headEnd type="none" w="sm" len="sm"/>
            <a:tailEnd type="none" w="sm" len="sm"/>
          </a:ln>
        </p:spPr>
        <p:txBody>
          <a:bodyPr/>
          <a:lstStyle/>
          <a:p>
            <a:endParaRPr lang="en-PH"/>
          </a:p>
        </p:txBody>
      </p:sp>
      <p:sp>
        <p:nvSpPr>
          <p:cNvPr id="46" name="AutoShape 46"/>
          <p:cNvSpPr/>
          <p:nvPr/>
        </p:nvSpPr>
        <p:spPr>
          <a:xfrm>
            <a:off x="12973725" y="4404872"/>
            <a:ext cx="0" cy="636998"/>
          </a:xfrm>
          <a:prstGeom prst="line">
            <a:avLst/>
          </a:prstGeom>
          <a:ln w="57150" cap="rnd">
            <a:solidFill>
              <a:srgbClr val="FF5757">
                <a:alpha val="9804"/>
              </a:srgbClr>
            </a:solidFill>
            <a:prstDash val="solid"/>
            <a:headEnd type="none" w="sm" len="sm"/>
            <a:tailEnd type="none" w="sm" len="sm"/>
          </a:ln>
        </p:spPr>
        <p:txBody>
          <a:bodyPr/>
          <a:lstStyle/>
          <a:p>
            <a:endParaRPr lang="en-PH"/>
          </a:p>
        </p:txBody>
      </p:sp>
      <p:sp>
        <p:nvSpPr>
          <p:cNvPr id="47" name="AutoShape 47"/>
          <p:cNvSpPr/>
          <p:nvPr/>
        </p:nvSpPr>
        <p:spPr>
          <a:xfrm>
            <a:off x="12639407" y="4434040"/>
            <a:ext cx="332907" cy="0"/>
          </a:xfrm>
          <a:prstGeom prst="line">
            <a:avLst/>
          </a:prstGeom>
          <a:ln w="57150" cap="rnd">
            <a:solidFill>
              <a:srgbClr val="FF5757">
                <a:alpha val="9804"/>
              </a:srgbClr>
            </a:solidFill>
            <a:prstDash val="solid"/>
            <a:headEnd type="none" w="sm" len="sm"/>
            <a:tailEnd type="none" w="sm" len="sm"/>
          </a:ln>
        </p:spPr>
        <p:txBody>
          <a:bodyPr/>
          <a:lstStyle/>
          <a:p>
            <a:endParaRPr lang="en-PH"/>
          </a:p>
        </p:txBody>
      </p:sp>
      <p:sp>
        <p:nvSpPr>
          <p:cNvPr id="48" name="TextBox 48"/>
          <p:cNvSpPr txBox="1"/>
          <p:nvPr/>
        </p:nvSpPr>
        <p:spPr>
          <a:xfrm>
            <a:off x="8596046" y="3764848"/>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7843"/>
                  </a:srgbClr>
                </a:solidFill>
                <a:latin typeface="Now Bold"/>
                <a:ea typeface="Now Bold"/>
                <a:cs typeface="Now Bold"/>
                <a:sym typeface="Now Bold"/>
              </a:rPr>
              <a:t>PC</a:t>
            </a:r>
          </a:p>
        </p:txBody>
      </p:sp>
      <p:sp>
        <p:nvSpPr>
          <p:cNvPr id="49" name="AutoShape 49"/>
          <p:cNvSpPr/>
          <p:nvPr/>
        </p:nvSpPr>
        <p:spPr>
          <a:xfrm flipH="1">
            <a:off x="7291651" y="3909238"/>
            <a:ext cx="1456418" cy="0"/>
          </a:xfrm>
          <a:prstGeom prst="line">
            <a:avLst/>
          </a:prstGeom>
          <a:ln w="57150" cap="rnd">
            <a:solidFill>
              <a:srgbClr val="38B6FF"/>
            </a:solidFill>
            <a:prstDash val="solid"/>
            <a:headEnd type="none" w="sm" len="sm"/>
            <a:tailEnd type="none" w="sm" len="sm"/>
          </a:ln>
        </p:spPr>
        <p:txBody>
          <a:bodyPr/>
          <a:lstStyle/>
          <a:p>
            <a:endParaRPr lang="en-PH"/>
          </a:p>
        </p:txBody>
      </p:sp>
      <p:sp>
        <p:nvSpPr>
          <p:cNvPr id="50" name="AutoShape 50"/>
          <p:cNvSpPr/>
          <p:nvPr/>
        </p:nvSpPr>
        <p:spPr>
          <a:xfrm flipH="1">
            <a:off x="14275572" y="1422671"/>
            <a:ext cx="945794" cy="0"/>
          </a:xfrm>
          <a:prstGeom prst="line">
            <a:avLst/>
          </a:prstGeom>
          <a:ln w="85725" cap="rnd">
            <a:solidFill>
              <a:srgbClr val="38B6FF"/>
            </a:solidFill>
            <a:prstDash val="solid"/>
            <a:headEnd type="none" w="sm" len="sm"/>
            <a:tailEnd type="none" w="sm" len="sm"/>
          </a:ln>
        </p:spPr>
        <p:txBody>
          <a:bodyPr/>
          <a:lstStyle/>
          <a:p>
            <a:endParaRPr lang="en-PH"/>
          </a:p>
        </p:txBody>
      </p:sp>
      <p:sp>
        <p:nvSpPr>
          <p:cNvPr id="51" name="AutoShape 51"/>
          <p:cNvSpPr/>
          <p:nvPr/>
        </p:nvSpPr>
        <p:spPr>
          <a:xfrm flipH="1">
            <a:off x="14275572" y="1913530"/>
            <a:ext cx="945794" cy="0"/>
          </a:xfrm>
          <a:prstGeom prst="line">
            <a:avLst/>
          </a:prstGeom>
          <a:ln w="85725" cap="rnd">
            <a:solidFill>
              <a:srgbClr val="C9E265">
                <a:alpha val="9804"/>
              </a:srgbClr>
            </a:solidFill>
            <a:prstDash val="solid"/>
            <a:headEnd type="none" w="sm" len="sm"/>
            <a:tailEnd type="none" w="sm" len="sm"/>
          </a:ln>
        </p:spPr>
        <p:txBody>
          <a:bodyPr/>
          <a:lstStyle/>
          <a:p>
            <a:endParaRPr lang="en-PH"/>
          </a:p>
        </p:txBody>
      </p:sp>
      <p:sp>
        <p:nvSpPr>
          <p:cNvPr id="52" name="AutoShape 52"/>
          <p:cNvSpPr/>
          <p:nvPr/>
        </p:nvSpPr>
        <p:spPr>
          <a:xfrm flipH="1">
            <a:off x="14275572" y="2374435"/>
            <a:ext cx="945794" cy="0"/>
          </a:xfrm>
          <a:prstGeom prst="line">
            <a:avLst/>
          </a:prstGeom>
          <a:ln w="85725" cap="rnd">
            <a:solidFill>
              <a:srgbClr val="FF5757">
                <a:alpha val="8627"/>
              </a:srgbClr>
            </a:solidFill>
            <a:prstDash val="solid"/>
            <a:headEnd type="none" w="sm" len="sm"/>
            <a:tailEnd type="none" w="sm" len="sm"/>
          </a:ln>
        </p:spPr>
        <p:txBody>
          <a:bodyPr/>
          <a:lstStyle/>
          <a:p>
            <a:endParaRPr lang="en-PH"/>
          </a:p>
        </p:txBody>
      </p:sp>
      <p:grpSp>
        <p:nvGrpSpPr>
          <p:cNvPr id="53" name="Group 53"/>
          <p:cNvGrpSpPr/>
          <p:nvPr/>
        </p:nvGrpSpPr>
        <p:grpSpPr>
          <a:xfrm>
            <a:off x="4717164" y="6900688"/>
            <a:ext cx="1310604" cy="665811"/>
            <a:chOff x="0" y="0"/>
            <a:chExt cx="1193287" cy="606212"/>
          </a:xfrm>
        </p:grpSpPr>
        <p:sp>
          <p:nvSpPr>
            <p:cNvPr id="54" name="Freeform 54"/>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alpha val="9804"/>
              </a:srgbClr>
            </a:solidFill>
          </p:spPr>
          <p:txBody>
            <a:bodyPr/>
            <a:lstStyle/>
            <a:p>
              <a:endParaRPr lang="en-PH"/>
            </a:p>
          </p:txBody>
        </p:sp>
      </p:grpSp>
      <p:grpSp>
        <p:nvGrpSpPr>
          <p:cNvPr id="55" name="Group 55"/>
          <p:cNvGrpSpPr/>
          <p:nvPr/>
        </p:nvGrpSpPr>
        <p:grpSpPr>
          <a:xfrm>
            <a:off x="12113547" y="6868009"/>
            <a:ext cx="1310604" cy="585835"/>
            <a:chOff x="0" y="0"/>
            <a:chExt cx="1193287" cy="533394"/>
          </a:xfrm>
        </p:grpSpPr>
        <p:sp>
          <p:nvSpPr>
            <p:cNvPr id="56" name="Freeform 56"/>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642EC7">
                <a:alpha val="9804"/>
              </a:srgbClr>
            </a:solidFill>
          </p:spPr>
          <p:txBody>
            <a:bodyPr/>
            <a:lstStyle/>
            <a:p>
              <a:endParaRPr lang="en-PH"/>
            </a:p>
          </p:txBody>
        </p:sp>
      </p:grpSp>
      <p:grpSp>
        <p:nvGrpSpPr>
          <p:cNvPr id="57" name="Group 57"/>
          <p:cNvGrpSpPr/>
          <p:nvPr/>
        </p:nvGrpSpPr>
        <p:grpSpPr>
          <a:xfrm>
            <a:off x="7469385" y="6900688"/>
            <a:ext cx="1102732" cy="270050"/>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59" name="Group 59"/>
          <p:cNvGrpSpPr/>
          <p:nvPr/>
        </p:nvGrpSpPr>
        <p:grpSpPr>
          <a:xfrm>
            <a:off x="7469385" y="7167218"/>
            <a:ext cx="1102732" cy="270050"/>
            <a:chOff x="0" y="0"/>
            <a:chExt cx="1520437" cy="372342"/>
          </a:xfrm>
        </p:grpSpPr>
        <p:sp>
          <p:nvSpPr>
            <p:cNvPr id="60" name="Freeform 6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61" name="Group 61"/>
          <p:cNvGrpSpPr/>
          <p:nvPr/>
        </p:nvGrpSpPr>
        <p:grpSpPr>
          <a:xfrm>
            <a:off x="7469385" y="7395108"/>
            <a:ext cx="1102732" cy="270050"/>
            <a:chOff x="0" y="0"/>
            <a:chExt cx="1520437" cy="372342"/>
          </a:xfrm>
        </p:grpSpPr>
        <p:sp>
          <p:nvSpPr>
            <p:cNvPr id="62" name="Freeform 6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63" name="Group 63"/>
          <p:cNvGrpSpPr/>
          <p:nvPr/>
        </p:nvGrpSpPr>
        <p:grpSpPr>
          <a:xfrm>
            <a:off x="7469385" y="7661638"/>
            <a:ext cx="1102732" cy="270050"/>
            <a:chOff x="0" y="0"/>
            <a:chExt cx="1520437" cy="372342"/>
          </a:xfrm>
        </p:grpSpPr>
        <p:sp>
          <p:nvSpPr>
            <p:cNvPr id="64" name="Freeform 6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65" name="Group 65"/>
          <p:cNvGrpSpPr/>
          <p:nvPr/>
        </p:nvGrpSpPr>
        <p:grpSpPr>
          <a:xfrm>
            <a:off x="7469385" y="7931688"/>
            <a:ext cx="1102732" cy="270050"/>
            <a:chOff x="0" y="0"/>
            <a:chExt cx="1520437" cy="372342"/>
          </a:xfrm>
        </p:grpSpPr>
        <p:sp>
          <p:nvSpPr>
            <p:cNvPr id="66" name="Freeform 6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67" name="Group 67"/>
          <p:cNvGrpSpPr/>
          <p:nvPr/>
        </p:nvGrpSpPr>
        <p:grpSpPr>
          <a:xfrm>
            <a:off x="7472933" y="8198218"/>
            <a:ext cx="1102732" cy="270050"/>
            <a:chOff x="0" y="0"/>
            <a:chExt cx="1520437" cy="372342"/>
          </a:xfrm>
        </p:grpSpPr>
        <p:sp>
          <p:nvSpPr>
            <p:cNvPr id="68" name="Freeform 6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69" name="Group 69"/>
          <p:cNvGrpSpPr/>
          <p:nvPr/>
        </p:nvGrpSpPr>
        <p:grpSpPr>
          <a:xfrm>
            <a:off x="7472933" y="8880935"/>
            <a:ext cx="1102732" cy="270050"/>
            <a:chOff x="0" y="0"/>
            <a:chExt cx="1520437" cy="372342"/>
          </a:xfrm>
        </p:grpSpPr>
        <p:sp>
          <p:nvSpPr>
            <p:cNvPr id="70" name="Freeform 7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71" name="Group 71"/>
          <p:cNvGrpSpPr/>
          <p:nvPr/>
        </p:nvGrpSpPr>
        <p:grpSpPr>
          <a:xfrm>
            <a:off x="7472933" y="9150985"/>
            <a:ext cx="1102732" cy="270050"/>
            <a:chOff x="0" y="0"/>
            <a:chExt cx="1520437" cy="372342"/>
          </a:xfrm>
        </p:grpSpPr>
        <p:sp>
          <p:nvSpPr>
            <p:cNvPr id="72" name="Freeform 7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73" name="Group 73"/>
          <p:cNvGrpSpPr/>
          <p:nvPr/>
        </p:nvGrpSpPr>
        <p:grpSpPr>
          <a:xfrm>
            <a:off x="7472933" y="9417515"/>
            <a:ext cx="1102732" cy="270050"/>
            <a:chOff x="0" y="0"/>
            <a:chExt cx="1520437" cy="372342"/>
          </a:xfrm>
        </p:grpSpPr>
        <p:sp>
          <p:nvSpPr>
            <p:cNvPr id="74" name="Freeform 7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75" name="Group 75"/>
          <p:cNvGrpSpPr/>
          <p:nvPr/>
        </p:nvGrpSpPr>
        <p:grpSpPr>
          <a:xfrm>
            <a:off x="7472933" y="9645405"/>
            <a:ext cx="1102732" cy="270050"/>
            <a:chOff x="0" y="0"/>
            <a:chExt cx="1520437" cy="372342"/>
          </a:xfrm>
        </p:grpSpPr>
        <p:sp>
          <p:nvSpPr>
            <p:cNvPr id="76" name="Freeform 7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8627"/>
              </a:srgbClr>
            </a:solidFill>
          </p:spPr>
          <p:txBody>
            <a:bodyPr/>
            <a:lstStyle/>
            <a:p>
              <a:endParaRPr lang="en-PH"/>
            </a:p>
          </p:txBody>
        </p:sp>
      </p:grpSp>
      <p:grpSp>
        <p:nvGrpSpPr>
          <p:cNvPr id="77" name="Group 77"/>
          <p:cNvGrpSpPr/>
          <p:nvPr/>
        </p:nvGrpSpPr>
        <p:grpSpPr>
          <a:xfrm>
            <a:off x="7472933" y="9911935"/>
            <a:ext cx="1102732" cy="270050"/>
            <a:chOff x="0" y="0"/>
            <a:chExt cx="1520437" cy="372342"/>
          </a:xfrm>
        </p:grpSpPr>
        <p:sp>
          <p:nvSpPr>
            <p:cNvPr id="78" name="Freeform 7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9804"/>
              </a:srgbClr>
            </a:solidFill>
          </p:spPr>
          <p:txBody>
            <a:bodyPr/>
            <a:lstStyle/>
            <a:p>
              <a:endParaRPr lang="en-PH"/>
            </a:p>
          </p:txBody>
        </p:sp>
      </p:grpSp>
      <p:grpSp>
        <p:nvGrpSpPr>
          <p:cNvPr id="79" name="Group 79"/>
          <p:cNvGrpSpPr/>
          <p:nvPr/>
        </p:nvGrpSpPr>
        <p:grpSpPr>
          <a:xfrm>
            <a:off x="7469385" y="6628594"/>
            <a:ext cx="1045864" cy="244313"/>
            <a:chOff x="0" y="0"/>
            <a:chExt cx="373441" cy="87235"/>
          </a:xfrm>
        </p:grpSpPr>
        <p:sp>
          <p:nvSpPr>
            <p:cNvPr id="80" name="Freeform 80"/>
            <p:cNvSpPr/>
            <p:nvPr/>
          </p:nvSpPr>
          <p:spPr>
            <a:xfrm>
              <a:off x="0" y="0"/>
              <a:ext cx="373441" cy="87235"/>
            </a:xfrm>
            <a:custGeom>
              <a:avLst/>
              <a:gdLst/>
              <a:ahLst/>
              <a:cxnLst/>
              <a:rect l="l" t="t" r="r" b="b"/>
              <a:pathLst>
                <a:path w="373441" h="87235">
                  <a:moveTo>
                    <a:pt x="43618" y="0"/>
                  </a:moveTo>
                  <a:lnTo>
                    <a:pt x="329823" y="0"/>
                  </a:lnTo>
                  <a:cubicBezTo>
                    <a:pt x="353913" y="0"/>
                    <a:pt x="373441" y="19528"/>
                    <a:pt x="373441" y="43618"/>
                  </a:cubicBezTo>
                  <a:lnTo>
                    <a:pt x="373441" y="43618"/>
                  </a:lnTo>
                  <a:cubicBezTo>
                    <a:pt x="373441" y="67707"/>
                    <a:pt x="353913" y="87235"/>
                    <a:pt x="329823" y="87235"/>
                  </a:cubicBezTo>
                  <a:lnTo>
                    <a:pt x="43618" y="87235"/>
                  </a:lnTo>
                  <a:cubicBezTo>
                    <a:pt x="19528" y="87235"/>
                    <a:pt x="0" y="67707"/>
                    <a:pt x="0" y="43618"/>
                  </a:cubicBezTo>
                  <a:lnTo>
                    <a:pt x="0" y="43618"/>
                  </a:lnTo>
                  <a:cubicBezTo>
                    <a:pt x="0" y="19528"/>
                    <a:pt x="19528" y="0"/>
                    <a:pt x="43618" y="0"/>
                  </a:cubicBezTo>
                  <a:close/>
                </a:path>
              </a:pathLst>
            </a:custGeom>
            <a:solidFill>
              <a:srgbClr val="642EC7">
                <a:alpha val="9804"/>
              </a:srgbClr>
            </a:solidFill>
          </p:spPr>
          <p:txBody>
            <a:bodyPr/>
            <a:lstStyle/>
            <a:p>
              <a:endParaRPr lang="en-PH"/>
            </a:p>
          </p:txBody>
        </p:sp>
        <p:sp>
          <p:nvSpPr>
            <p:cNvPr id="81" name="TextBox 81"/>
            <p:cNvSpPr txBox="1"/>
            <p:nvPr/>
          </p:nvSpPr>
          <p:spPr>
            <a:xfrm>
              <a:off x="0" y="-28575"/>
              <a:ext cx="373441" cy="115810"/>
            </a:xfrm>
            <a:prstGeom prst="rect">
              <a:avLst/>
            </a:prstGeom>
          </p:spPr>
          <p:txBody>
            <a:bodyPr lIns="42076" tIns="42076" rIns="42076" bIns="42076" rtlCol="0" anchor="ctr"/>
            <a:lstStyle/>
            <a:p>
              <a:pPr algn="ctr">
                <a:lnSpc>
                  <a:spcPts val="2185"/>
                </a:lnSpc>
              </a:pPr>
              <a:endParaRPr/>
            </a:p>
          </p:txBody>
        </p:sp>
      </p:grpSp>
      <p:grpSp>
        <p:nvGrpSpPr>
          <p:cNvPr id="82" name="Group 82"/>
          <p:cNvGrpSpPr/>
          <p:nvPr/>
        </p:nvGrpSpPr>
        <p:grpSpPr>
          <a:xfrm>
            <a:off x="1260719" y="1484728"/>
            <a:ext cx="3682444" cy="538743"/>
            <a:chOff x="0" y="0"/>
            <a:chExt cx="1266581" cy="185301"/>
          </a:xfrm>
        </p:grpSpPr>
        <p:sp>
          <p:nvSpPr>
            <p:cNvPr id="83" name="Freeform 83"/>
            <p:cNvSpPr/>
            <p:nvPr/>
          </p:nvSpPr>
          <p:spPr>
            <a:xfrm>
              <a:off x="0" y="0"/>
              <a:ext cx="1266581" cy="185301"/>
            </a:xfrm>
            <a:custGeom>
              <a:avLst/>
              <a:gdLst/>
              <a:ahLst/>
              <a:cxnLst/>
              <a:rect l="l" t="t" r="r" b="b"/>
              <a:pathLst>
                <a:path w="1266581" h="185301">
                  <a:moveTo>
                    <a:pt x="92651" y="0"/>
                  </a:moveTo>
                  <a:lnTo>
                    <a:pt x="1173930" y="0"/>
                  </a:lnTo>
                  <a:cubicBezTo>
                    <a:pt x="1198502" y="0"/>
                    <a:pt x="1222068" y="9761"/>
                    <a:pt x="1239444" y="27137"/>
                  </a:cubicBezTo>
                  <a:cubicBezTo>
                    <a:pt x="1256819" y="44512"/>
                    <a:pt x="1266581" y="68078"/>
                    <a:pt x="1266581" y="92651"/>
                  </a:cubicBezTo>
                  <a:lnTo>
                    <a:pt x="1266581" y="92651"/>
                  </a:lnTo>
                  <a:cubicBezTo>
                    <a:pt x="1266581" y="117223"/>
                    <a:pt x="1256819" y="140789"/>
                    <a:pt x="1239444" y="158165"/>
                  </a:cubicBezTo>
                  <a:cubicBezTo>
                    <a:pt x="1222068" y="175540"/>
                    <a:pt x="1198502" y="185301"/>
                    <a:pt x="1173930" y="185301"/>
                  </a:cubicBezTo>
                  <a:lnTo>
                    <a:pt x="92651" y="185301"/>
                  </a:lnTo>
                  <a:cubicBezTo>
                    <a:pt x="68078" y="185301"/>
                    <a:pt x="44512" y="175540"/>
                    <a:pt x="27137" y="158165"/>
                  </a:cubicBezTo>
                  <a:cubicBezTo>
                    <a:pt x="9761" y="140789"/>
                    <a:pt x="0" y="117223"/>
                    <a:pt x="0" y="92651"/>
                  </a:cubicBezTo>
                  <a:lnTo>
                    <a:pt x="0" y="92651"/>
                  </a:lnTo>
                  <a:cubicBezTo>
                    <a:pt x="0" y="68078"/>
                    <a:pt x="9761" y="44512"/>
                    <a:pt x="27137" y="27137"/>
                  </a:cubicBezTo>
                  <a:cubicBezTo>
                    <a:pt x="44512" y="9761"/>
                    <a:pt x="68078" y="0"/>
                    <a:pt x="92651" y="0"/>
                  </a:cubicBezTo>
                  <a:close/>
                </a:path>
              </a:pathLst>
            </a:custGeom>
            <a:solidFill>
              <a:srgbClr val="019D97"/>
            </a:solidFill>
          </p:spPr>
          <p:txBody>
            <a:bodyPr/>
            <a:lstStyle/>
            <a:p>
              <a:endParaRPr lang="en-PH"/>
            </a:p>
          </p:txBody>
        </p:sp>
        <p:sp>
          <p:nvSpPr>
            <p:cNvPr id="84" name="TextBox 84"/>
            <p:cNvSpPr txBox="1"/>
            <p:nvPr/>
          </p:nvSpPr>
          <p:spPr>
            <a:xfrm>
              <a:off x="0" y="-28575"/>
              <a:ext cx="1266581" cy="213876"/>
            </a:xfrm>
            <a:prstGeom prst="rect">
              <a:avLst/>
            </a:prstGeom>
          </p:spPr>
          <p:txBody>
            <a:bodyPr lIns="50800" tIns="50800" rIns="50800" bIns="50800" rtlCol="0" anchor="ctr"/>
            <a:lstStyle/>
            <a:p>
              <a:pPr algn="ctr">
                <a:lnSpc>
                  <a:spcPts val="2595"/>
                </a:lnSpc>
              </a:pPr>
              <a:endParaRPr/>
            </a:p>
          </p:txBody>
        </p:sp>
      </p:grpSp>
      <p:sp>
        <p:nvSpPr>
          <p:cNvPr id="85" name="TextBox 85"/>
          <p:cNvSpPr txBox="1"/>
          <p:nvPr/>
        </p:nvSpPr>
        <p:spPr>
          <a:xfrm>
            <a:off x="6436479" y="3475465"/>
            <a:ext cx="453244" cy="327483"/>
          </a:xfrm>
          <a:prstGeom prst="rect">
            <a:avLst/>
          </a:prstGeom>
        </p:spPr>
        <p:txBody>
          <a:bodyPr lIns="0" tIns="0" rIns="0" bIns="0" rtlCol="0" anchor="t">
            <a:spAutoFit/>
          </a:bodyPr>
          <a:lstStyle/>
          <a:p>
            <a:pPr algn="ctr">
              <a:lnSpc>
                <a:spcPts val="2619"/>
              </a:lnSpc>
              <a:spcBef>
                <a:spcPct val="0"/>
              </a:spcBef>
            </a:pPr>
            <a:r>
              <a:rPr lang="en-US" sz="1871">
                <a:solidFill>
                  <a:srgbClr val="000000">
                    <a:alpha val="7843"/>
                  </a:srgbClr>
                </a:solidFill>
                <a:latin typeface="Gagalin"/>
                <a:ea typeface="Gagalin"/>
                <a:cs typeface="Gagalin"/>
                <a:sym typeface="Gagalin"/>
              </a:rPr>
              <a:t>CU</a:t>
            </a:r>
          </a:p>
        </p:txBody>
      </p:sp>
      <p:sp>
        <p:nvSpPr>
          <p:cNvPr id="86" name="TextBox 86"/>
          <p:cNvSpPr txBox="1"/>
          <p:nvPr/>
        </p:nvSpPr>
        <p:spPr>
          <a:xfrm>
            <a:off x="8681808" y="2585875"/>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7843"/>
                  </a:srgbClr>
                </a:solidFill>
                <a:latin typeface="Now Bold"/>
                <a:ea typeface="Now Bold"/>
                <a:cs typeface="Now Bold"/>
                <a:sym typeface="Now Bold"/>
              </a:rPr>
              <a:t>SR</a:t>
            </a:r>
          </a:p>
        </p:txBody>
      </p:sp>
      <p:sp>
        <p:nvSpPr>
          <p:cNvPr id="87" name="TextBox 87"/>
          <p:cNvSpPr txBox="1"/>
          <p:nvPr/>
        </p:nvSpPr>
        <p:spPr>
          <a:xfrm>
            <a:off x="5951962" y="5264050"/>
            <a:ext cx="453244" cy="327483"/>
          </a:xfrm>
          <a:prstGeom prst="rect">
            <a:avLst/>
          </a:prstGeom>
        </p:spPr>
        <p:txBody>
          <a:bodyPr lIns="0" tIns="0" rIns="0" bIns="0" rtlCol="0" anchor="t">
            <a:spAutoFit/>
          </a:bodyPr>
          <a:lstStyle/>
          <a:p>
            <a:pPr algn="ctr">
              <a:lnSpc>
                <a:spcPts val="2619"/>
              </a:lnSpc>
              <a:spcBef>
                <a:spcPct val="0"/>
              </a:spcBef>
            </a:pPr>
            <a:r>
              <a:rPr lang="en-US" sz="1871">
                <a:solidFill>
                  <a:srgbClr val="000000">
                    <a:alpha val="7843"/>
                  </a:srgbClr>
                </a:solidFill>
                <a:latin typeface="Gagalin"/>
                <a:ea typeface="Gagalin"/>
                <a:cs typeface="Gagalin"/>
                <a:sym typeface="Gagalin"/>
              </a:rPr>
              <a:t>ALU</a:t>
            </a:r>
          </a:p>
        </p:txBody>
      </p:sp>
      <p:sp>
        <p:nvSpPr>
          <p:cNvPr id="88" name="TextBox 88"/>
          <p:cNvSpPr txBox="1"/>
          <p:nvPr/>
        </p:nvSpPr>
        <p:spPr>
          <a:xfrm>
            <a:off x="8596046" y="5344411"/>
            <a:ext cx="716141" cy="269848"/>
          </a:xfrm>
          <a:prstGeom prst="rect">
            <a:avLst/>
          </a:prstGeom>
        </p:spPr>
        <p:txBody>
          <a:bodyPr lIns="0" tIns="0" rIns="0" bIns="0" rtlCol="0" anchor="t">
            <a:spAutoFit/>
          </a:bodyPr>
          <a:lstStyle/>
          <a:p>
            <a:pPr algn="ctr">
              <a:lnSpc>
                <a:spcPts val="2128"/>
              </a:lnSpc>
            </a:pPr>
            <a:r>
              <a:rPr lang="en-US" sz="1520" b="1">
                <a:solidFill>
                  <a:srgbClr val="000000">
                    <a:alpha val="7843"/>
                  </a:srgbClr>
                </a:solidFill>
                <a:latin typeface="Now Bold"/>
                <a:ea typeface="Now Bold"/>
                <a:cs typeface="Now Bold"/>
                <a:sym typeface="Now Bold"/>
              </a:rPr>
              <a:t>ACC</a:t>
            </a:r>
          </a:p>
        </p:txBody>
      </p:sp>
      <p:sp>
        <p:nvSpPr>
          <p:cNvPr id="89" name="TextBox 89"/>
          <p:cNvSpPr txBox="1"/>
          <p:nvPr/>
        </p:nvSpPr>
        <p:spPr>
          <a:xfrm>
            <a:off x="8667232" y="3332484"/>
            <a:ext cx="716141" cy="272522"/>
          </a:xfrm>
          <a:prstGeom prst="rect">
            <a:avLst/>
          </a:prstGeom>
        </p:spPr>
        <p:txBody>
          <a:bodyPr lIns="0" tIns="0" rIns="0" bIns="0" rtlCol="0" anchor="t">
            <a:spAutoFit/>
          </a:bodyPr>
          <a:lstStyle/>
          <a:p>
            <a:pPr marL="0" lvl="0" indent="0" algn="ctr">
              <a:lnSpc>
                <a:spcPts val="2128"/>
              </a:lnSpc>
              <a:spcBef>
                <a:spcPct val="0"/>
              </a:spcBef>
            </a:pPr>
            <a:r>
              <a:rPr lang="en-US" sz="1520" b="1" u="none" strike="noStrike">
                <a:solidFill>
                  <a:srgbClr val="000000">
                    <a:alpha val="9804"/>
                  </a:srgbClr>
                </a:solidFill>
                <a:latin typeface="Now Bold"/>
                <a:ea typeface="Now Bold"/>
                <a:cs typeface="Now Bold"/>
                <a:sym typeface="Now Bold"/>
              </a:rPr>
              <a:t>MAR</a:t>
            </a:r>
          </a:p>
        </p:txBody>
      </p:sp>
      <p:sp>
        <p:nvSpPr>
          <p:cNvPr id="90" name="TextBox 90"/>
          <p:cNvSpPr txBox="1"/>
          <p:nvPr/>
        </p:nvSpPr>
        <p:spPr>
          <a:xfrm>
            <a:off x="4717164" y="2572906"/>
            <a:ext cx="716141" cy="272522"/>
          </a:xfrm>
          <a:prstGeom prst="rect">
            <a:avLst/>
          </a:prstGeom>
        </p:spPr>
        <p:txBody>
          <a:bodyPr lIns="0" tIns="0" rIns="0" bIns="0" rtlCol="0" anchor="t">
            <a:spAutoFit/>
          </a:bodyPr>
          <a:lstStyle/>
          <a:p>
            <a:pPr algn="ctr">
              <a:lnSpc>
                <a:spcPts val="2128"/>
              </a:lnSpc>
            </a:pPr>
            <a:r>
              <a:rPr lang="en-US" sz="1520" b="1">
                <a:solidFill>
                  <a:srgbClr val="000000">
                    <a:alpha val="7843"/>
                  </a:srgbClr>
                </a:solidFill>
                <a:latin typeface="Now Bold"/>
                <a:ea typeface="Now Bold"/>
                <a:cs typeface="Now Bold"/>
                <a:sym typeface="Now Bold"/>
              </a:rPr>
              <a:t>IX</a:t>
            </a:r>
          </a:p>
        </p:txBody>
      </p:sp>
      <p:sp>
        <p:nvSpPr>
          <p:cNvPr id="91" name="TextBox 91"/>
          <p:cNvSpPr txBox="1"/>
          <p:nvPr/>
        </p:nvSpPr>
        <p:spPr>
          <a:xfrm>
            <a:off x="15369751" y="1320133"/>
            <a:ext cx="1442309"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CONTROL BUS</a:t>
            </a:r>
          </a:p>
        </p:txBody>
      </p:sp>
      <p:sp>
        <p:nvSpPr>
          <p:cNvPr id="92" name="TextBox 92"/>
          <p:cNvSpPr txBox="1"/>
          <p:nvPr/>
        </p:nvSpPr>
        <p:spPr>
          <a:xfrm>
            <a:off x="15440190" y="1809353"/>
            <a:ext cx="1279668" cy="214119"/>
          </a:xfrm>
          <a:prstGeom prst="rect">
            <a:avLst/>
          </a:prstGeom>
        </p:spPr>
        <p:txBody>
          <a:bodyPr lIns="0" tIns="0" rIns="0" bIns="0" rtlCol="0" anchor="t">
            <a:spAutoFit/>
          </a:bodyPr>
          <a:lstStyle/>
          <a:p>
            <a:pPr algn="l">
              <a:lnSpc>
                <a:spcPts val="1883"/>
              </a:lnSpc>
            </a:pPr>
            <a:r>
              <a:rPr lang="en-US" sz="1345" b="1">
                <a:solidFill>
                  <a:srgbClr val="000000">
                    <a:alpha val="9804"/>
                  </a:srgbClr>
                </a:solidFill>
                <a:latin typeface="Now Bold"/>
                <a:ea typeface="Now Bold"/>
                <a:cs typeface="Now Bold"/>
                <a:sym typeface="Now Bold"/>
              </a:rPr>
              <a:t>ADDRESS BUS</a:t>
            </a:r>
          </a:p>
        </p:txBody>
      </p:sp>
      <p:sp>
        <p:nvSpPr>
          <p:cNvPr id="93" name="TextBox 93"/>
          <p:cNvSpPr txBox="1"/>
          <p:nvPr/>
        </p:nvSpPr>
        <p:spPr>
          <a:xfrm>
            <a:off x="15440190" y="2257851"/>
            <a:ext cx="1198348" cy="214119"/>
          </a:xfrm>
          <a:prstGeom prst="rect">
            <a:avLst/>
          </a:prstGeom>
        </p:spPr>
        <p:txBody>
          <a:bodyPr lIns="0" tIns="0" rIns="0" bIns="0" rtlCol="0" anchor="t">
            <a:spAutoFit/>
          </a:bodyPr>
          <a:lstStyle/>
          <a:p>
            <a:pPr algn="l">
              <a:lnSpc>
                <a:spcPts val="1883"/>
              </a:lnSpc>
            </a:pPr>
            <a:r>
              <a:rPr lang="en-US" sz="1345" b="1">
                <a:solidFill>
                  <a:srgbClr val="000000">
                    <a:alpha val="8627"/>
                  </a:srgbClr>
                </a:solidFill>
                <a:latin typeface="Now Bold"/>
                <a:ea typeface="Now Bold"/>
                <a:cs typeface="Now Bold"/>
                <a:sym typeface="Now Bold"/>
              </a:rPr>
              <a:t>DATA BUS</a:t>
            </a:r>
          </a:p>
        </p:txBody>
      </p:sp>
      <p:sp>
        <p:nvSpPr>
          <p:cNvPr id="94" name="TextBox 94"/>
          <p:cNvSpPr txBox="1"/>
          <p:nvPr/>
        </p:nvSpPr>
        <p:spPr>
          <a:xfrm>
            <a:off x="5012234" y="7037858"/>
            <a:ext cx="720464" cy="353371"/>
          </a:xfrm>
          <a:prstGeom prst="rect">
            <a:avLst/>
          </a:prstGeom>
        </p:spPr>
        <p:txBody>
          <a:bodyPr lIns="0" tIns="0" rIns="0" bIns="0" rtlCol="0" anchor="t">
            <a:spAutoFit/>
          </a:bodyPr>
          <a:lstStyle/>
          <a:p>
            <a:pPr algn="ctr">
              <a:lnSpc>
                <a:spcPts val="2896"/>
              </a:lnSpc>
            </a:pPr>
            <a:r>
              <a:rPr lang="en-US" sz="2068" b="1">
                <a:solidFill>
                  <a:srgbClr val="000000">
                    <a:alpha val="9804"/>
                  </a:srgbClr>
                </a:solidFill>
                <a:latin typeface="Now Bold"/>
                <a:ea typeface="Now Bold"/>
                <a:cs typeface="Now Bold"/>
                <a:sym typeface="Now Bold"/>
              </a:rPr>
              <a:t>Input</a:t>
            </a:r>
          </a:p>
        </p:txBody>
      </p:sp>
      <p:sp>
        <p:nvSpPr>
          <p:cNvPr id="95" name="TextBox 95"/>
          <p:cNvSpPr txBox="1"/>
          <p:nvPr/>
        </p:nvSpPr>
        <p:spPr>
          <a:xfrm>
            <a:off x="12314488" y="6966267"/>
            <a:ext cx="908723" cy="341693"/>
          </a:xfrm>
          <a:prstGeom prst="rect">
            <a:avLst/>
          </a:prstGeom>
        </p:spPr>
        <p:txBody>
          <a:bodyPr lIns="0" tIns="0" rIns="0" bIns="0" rtlCol="0" anchor="t">
            <a:spAutoFit/>
          </a:bodyPr>
          <a:lstStyle/>
          <a:p>
            <a:pPr algn="ctr">
              <a:lnSpc>
                <a:spcPts val="2701"/>
              </a:lnSpc>
            </a:pPr>
            <a:r>
              <a:rPr lang="en-US" sz="1929" b="1">
                <a:solidFill>
                  <a:srgbClr val="000000">
                    <a:alpha val="9804"/>
                  </a:srgbClr>
                </a:solidFill>
                <a:latin typeface="Now Bold"/>
                <a:ea typeface="Now Bold"/>
                <a:cs typeface="Now Bold"/>
                <a:sym typeface="Now Bold"/>
              </a:rPr>
              <a:t>Output</a:t>
            </a:r>
          </a:p>
        </p:txBody>
      </p:sp>
      <p:sp>
        <p:nvSpPr>
          <p:cNvPr id="96" name="TextBox 96"/>
          <p:cNvSpPr txBox="1"/>
          <p:nvPr/>
        </p:nvSpPr>
        <p:spPr>
          <a:xfrm>
            <a:off x="7836186" y="8223105"/>
            <a:ext cx="369130" cy="577471"/>
          </a:xfrm>
          <a:prstGeom prst="rect">
            <a:avLst/>
          </a:prstGeom>
        </p:spPr>
        <p:txBody>
          <a:bodyPr lIns="0" tIns="0" rIns="0" bIns="0" rtlCol="0" anchor="t">
            <a:spAutoFit/>
          </a:bodyPr>
          <a:lstStyle/>
          <a:p>
            <a:pPr algn="ctr">
              <a:lnSpc>
                <a:spcPts val="4692"/>
              </a:lnSpc>
            </a:pPr>
            <a:r>
              <a:rPr lang="en-US" sz="3351">
                <a:solidFill>
                  <a:srgbClr val="000000">
                    <a:alpha val="9804"/>
                  </a:srgbClr>
                </a:solidFill>
                <a:latin typeface="Open Sans Extra Bold"/>
                <a:ea typeface="Open Sans Extra Bold"/>
                <a:cs typeface="Open Sans Extra Bold"/>
                <a:sym typeface="Open Sans Extra Bold"/>
              </a:rPr>
              <a:t>...</a:t>
            </a:r>
          </a:p>
        </p:txBody>
      </p:sp>
      <p:sp>
        <p:nvSpPr>
          <p:cNvPr id="97" name="TextBox 97"/>
          <p:cNvSpPr txBox="1"/>
          <p:nvPr/>
        </p:nvSpPr>
        <p:spPr>
          <a:xfrm>
            <a:off x="7653217" y="6615645"/>
            <a:ext cx="711727" cy="221142"/>
          </a:xfrm>
          <a:prstGeom prst="rect">
            <a:avLst/>
          </a:prstGeom>
        </p:spPr>
        <p:txBody>
          <a:bodyPr lIns="0" tIns="0" rIns="0" bIns="0" rtlCol="0" anchor="t">
            <a:spAutoFit/>
          </a:bodyPr>
          <a:lstStyle/>
          <a:p>
            <a:pPr algn="l">
              <a:lnSpc>
                <a:spcPts val="1796"/>
              </a:lnSpc>
            </a:pPr>
            <a:r>
              <a:rPr lang="en-US" sz="1283" b="1">
                <a:solidFill>
                  <a:srgbClr val="FFFFFF">
                    <a:alpha val="9804"/>
                  </a:srgbClr>
                </a:solidFill>
                <a:latin typeface="Now Bold"/>
                <a:ea typeface="Now Bold"/>
                <a:cs typeface="Now Bold"/>
                <a:sym typeface="Now Bold"/>
              </a:rPr>
              <a:t>Memory</a:t>
            </a:r>
          </a:p>
        </p:txBody>
      </p:sp>
      <p:sp>
        <p:nvSpPr>
          <p:cNvPr id="98" name="TextBox 98"/>
          <p:cNvSpPr txBox="1"/>
          <p:nvPr/>
        </p:nvSpPr>
        <p:spPr>
          <a:xfrm>
            <a:off x="8651096" y="6908847"/>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8</a:t>
            </a:r>
          </a:p>
        </p:txBody>
      </p:sp>
      <p:sp>
        <p:nvSpPr>
          <p:cNvPr id="99" name="TextBox 99"/>
          <p:cNvSpPr txBox="1"/>
          <p:nvPr/>
        </p:nvSpPr>
        <p:spPr>
          <a:xfrm>
            <a:off x="8651096" y="7167500"/>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9</a:t>
            </a:r>
          </a:p>
        </p:txBody>
      </p:sp>
      <p:sp>
        <p:nvSpPr>
          <p:cNvPr id="100" name="TextBox 100"/>
          <p:cNvSpPr txBox="1"/>
          <p:nvPr/>
        </p:nvSpPr>
        <p:spPr>
          <a:xfrm>
            <a:off x="8651096" y="7416698"/>
            <a:ext cx="170472"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10</a:t>
            </a:r>
          </a:p>
        </p:txBody>
      </p:sp>
      <p:sp>
        <p:nvSpPr>
          <p:cNvPr id="101" name="TextBox 101"/>
          <p:cNvSpPr txBox="1"/>
          <p:nvPr/>
        </p:nvSpPr>
        <p:spPr>
          <a:xfrm>
            <a:off x="8662659" y="7684606"/>
            <a:ext cx="170472"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11</a:t>
            </a:r>
          </a:p>
        </p:txBody>
      </p:sp>
      <p:sp>
        <p:nvSpPr>
          <p:cNvPr id="102" name="TextBox 102"/>
          <p:cNvSpPr txBox="1"/>
          <p:nvPr/>
        </p:nvSpPr>
        <p:spPr>
          <a:xfrm>
            <a:off x="8662659" y="7942363"/>
            <a:ext cx="170472"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12</a:t>
            </a:r>
          </a:p>
        </p:txBody>
      </p:sp>
      <p:sp>
        <p:nvSpPr>
          <p:cNvPr id="103" name="TextBox 103"/>
          <p:cNvSpPr txBox="1"/>
          <p:nvPr/>
        </p:nvSpPr>
        <p:spPr>
          <a:xfrm>
            <a:off x="8651096" y="8233971"/>
            <a:ext cx="170472"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13</a:t>
            </a:r>
          </a:p>
        </p:txBody>
      </p:sp>
      <p:sp>
        <p:nvSpPr>
          <p:cNvPr id="104" name="TextBox 104"/>
          <p:cNvSpPr txBox="1"/>
          <p:nvPr/>
        </p:nvSpPr>
        <p:spPr>
          <a:xfrm>
            <a:off x="8656877" y="8909999"/>
            <a:ext cx="233100"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99</a:t>
            </a:r>
          </a:p>
        </p:txBody>
      </p:sp>
      <p:sp>
        <p:nvSpPr>
          <p:cNvPr id="105" name="TextBox 105"/>
          <p:cNvSpPr txBox="1"/>
          <p:nvPr/>
        </p:nvSpPr>
        <p:spPr>
          <a:xfrm>
            <a:off x="8614779" y="9168651"/>
            <a:ext cx="2751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100</a:t>
            </a:r>
          </a:p>
        </p:txBody>
      </p:sp>
      <p:sp>
        <p:nvSpPr>
          <p:cNvPr id="106" name="TextBox 106"/>
          <p:cNvSpPr txBox="1"/>
          <p:nvPr/>
        </p:nvSpPr>
        <p:spPr>
          <a:xfrm>
            <a:off x="8622989" y="9406592"/>
            <a:ext cx="25877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101</a:t>
            </a:r>
          </a:p>
        </p:txBody>
      </p:sp>
      <p:sp>
        <p:nvSpPr>
          <p:cNvPr id="107" name="TextBox 107"/>
          <p:cNvSpPr txBox="1"/>
          <p:nvPr/>
        </p:nvSpPr>
        <p:spPr>
          <a:xfrm>
            <a:off x="8631199" y="9658989"/>
            <a:ext cx="258779" cy="201433"/>
          </a:xfrm>
          <a:prstGeom prst="rect">
            <a:avLst/>
          </a:prstGeom>
        </p:spPr>
        <p:txBody>
          <a:bodyPr lIns="0" tIns="0" rIns="0" bIns="0" rtlCol="0" anchor="t">
            <a:spAutoFit/>
          </a:bodyPr>
          <a:lstStyle/>
          <a:p>
            <a:pPr algn="l">
              <a:lnSpc>
                <a:spcPts val="1612"/>
              </a:lnSpc>
            </a:pPr>
            <a:r>
              <a:rPr lang="en-US" sz="1151" b="1">
                <a:solidFill>
                  <a:srgbClr val="000000">
                    <a:alpha val="8627"/>
                  </a:srgbClr>
                </a:solidFill>
                <a:latin typeface="Now Bold"/>
                <a:ea typeface="Now Bold"/>
                <a:cs typeface="Now Bold"/>
                <a:sym typeface="Now Bold"/>
              </a:rPr>
              <a:t>102</a:t>
            </a:r>
          </a:p>
        </p:txBody>
      </p:sp>
      <p:sp>
        <p:nvSpPr>
          <p:cNvPr id="108" name="TextBox 108"/>
          <p:cNvSpPr txBox="1"/>
          <p:nvPr/>
        </p:nvSpPr>
        <p:spPr>
          <a:xfrm>
            <a:off x="8631199" y="9929632"/>
            <a:ext cx="25877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103</a:t>
            </a:r>
          </a:p>
        </p:txBody>
      </p:sp>
      <p:sp>
        <p:nvSpPr>
          <p:cNvPr id="109" name="TextBox 109"/>
          <p:cNvSpPr txBox="1"/>
          <p:nvPr/>
        </p:nvSpPr>
        <p:spPr>
          <a:xfrm>
            <a:off x="7923953" y="6920709"/>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0" name="TextBox 110"/>
          <p:cNvSpPr txBox="1"/>
          <p:nvPr/>
        </p:nvSpPr>
        <p:spPr>
          <a:xfrm>
            <a:off x="7927500" y="7193676"/>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1" name="TextBox 111"/>
          <p:cNvSpPr txBox="1"/>
          <p:nvPr/>
        </p:nvSpPr>
        <p:spPr>
          <a:xfrm>
            <a:off x="7927500" y="7418448"/>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2</a:t>
            </a:r>
          </a:p>
        </p:txBody>
      </p:sp>
      <p:sp>
        <p:nvSpPr>
          <p:cNvPr id="112" name="TextBox 112"/>
          <p:cNvSpPr txBox="1"/>
          <p:nvPr/>
        </p:nvSpPr>
        <p:spPr>
          <a:xfrm>
            <a:off x="7931047" y="7691415"/>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3</a:t>
            </a:r>
          </a:p>
        </p:txBody>
      </p:sp>
      <p:sp>
        <p:nvSpPr>
          <p:cNvPr id="113" name="TextBox 113"/>
          <p:cNvSpPr txBox="1"/>
          <p:nvPr/>
        </p:nvSpPr>
        <p:spPr>
          <a:xfrm>
            <a:off x="7931047" y="7959617"/>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4" name="TextBox 114"/>
          <p:cNvSpPr txBox="1"/>
          <p:nvPr/>
        </p:nvSpPr>
        <p:spPr>
          <a:xfrm>
            <a:off x="7934594" y="8232584"/>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5" name="TextBox 115"/>
          <p:cNvSpPr txBox="1"/>
          <p:nvPr/>
        </p:nvSpPr>
        <p:spPr>
          <a:xfrm>
            <a:off x="7923953" y="8900956"/>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6" name="TextBox 116"/>
          <p:cNvSpPr txBox="1"/>
          <p:nvPr/>
        </p:nvSpPr>
        <p:spPr>
          <a:xfrm>
            <a:off x="7927500" y="9182727"/>
            <a:ext cx="96799"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0</a:t>
            </a:r>
          </a:p>
        </p:txBody>
      </p:sp>
      <p:sp>
        <p:nvSpPr>
          <p:cNvPr id="117" name="TextBox 117"/>
          <p:cNvSpPr txBox="1"/>
          <p:nvPr/>
        </p:nvSpPr>
        <p:spPr>
          <a:xfrm>
            <a:off x="7719434" y="9437535"/>
            <a:ext cx="609730"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Load 10</a:t>
            </a:r>
          </a:p>
        </p:txBody>
      </p:sp>
      <p:sp>
        <p:nvSpPr>
          <p:cNvPr id="118" name="TextBox 118"/>
          <p:cNvSpPr txBox="1"/>
          <p:nvPr/>
        </p:nvSpPr>
        <p:spPr>
          <a:xfrm>
            <a:off x="7730432" y="9658989"/>
            <a:ext cx="609730" cy="201433"/>
          </a:xfrm>
          <a:prstGeom prst="rect">
            <a:avLst/>
          </a:prstGeom>
        </p:spPr>
        <p:txBody>
          <a:bodyPr lIns="0" tIns="0" rIns="0" bIns="0" rtlCol="0" anchor="t">
            <a:spAutoFit/>
          </a:bodyPr>
          <a:lstStyle/>
          <a:p>
            <a:pPr algn="l">
              <a:lnSpc>
                <a:spcPts val="1612"/>
              </a:lnSpc>
            </a:pPr>
            <a:r>
              <a:rPr lang="en-US" sz="1151" b="1">
                <a:solidFill>
                  <a:srgbClr val="000000">
                    <a:alpha val="8627"/>
                  </a:srgbClr>
                </a:solidFill>
                <a:latin typeface="Now Bold"/>
                <a:ea typeface="Now Bold"/>
                <a:cs typeface="Now Bold"/>
                <a:sym typeface="Now Bold"/>
              </a:rPr>
              <a:t>Add 11</a:t>
            </a:r>
          </a:p>
        </p:txBody>
      </p:sp>
      <p:sp>
        <p:nvSpPr>
          <p:cNvPr id="119" name="TextBox 119"/>
          <p:cNvSpPr txBox="1"/>
          <p:nvPr/>
        </p:nvSpPr>
        <p:spPr>
          <a:xfrm>
            <a:off x="7715887" y="9931956"/>
            <a:ext cx="609730" cy="201433"/>
          </a:xfrm>
          <a:prstGeom prst="rect">
            <a:avLst/>
          </a:prstGeom>
        </p:spPr>
        <p:txBody>
          <a:bodyPr lIns="0" tIns="0" rIns="0" bIns="0" rtlCol="0" anchor="t">
            <a:spAutoFit/>
          </a:bodyPr>
          <a:lstStyle/>
          <a:p>
            <a:pPr algn="l">
              <a:lnSpc>
                <a:spcPts val="1612"/>
              </a:lnSpc>
            </a:pPr>
            <a:r>
              <a:rPr lang="en-US" sz="1151" b="1">
                <a:solidFill>
                  <a:srgbClr val="000000">
                    <a:alpha val="9804"/>
                  </a:srgbClr>
                </a:solidFill>
                <a:latin typeface="Now Bold"/>
                <a:ea typeface="Now Bold"/>
                <a:cs typeface="Now Bold"/>
                <a:sym typeface="Now Bold"/>
              </a:rPr>
              <a:t>Store 12</a:t>
            </a:r>
          </a:p>
        </p:txBody>
      </p:sp>
      <p:sp>
        <p:nvSpPr>
          <p:cNvPr id="120" name="TextBox 120"/>
          <p:cNvSpPr txBox="1"/>
          <p:nvPr/>
        </p:nvSpPr>
        <p:spPr>
          <a:xfrm>
            <a:off x="2052394" y="1420014"/>
            <a:ext cx="2099093" cy="515771"/>
          </a:xfrm>
          <a:prstGeom prst="rect">
            <a:avLst/>
          </a:prstGeom>
        </p:spPr>
        <p:txBody>
          <a:bodyPr lIns="0" tIns="0" rIns="0" bIns="0" rtlCol="0" anchor="t">
            <a:spAutoFit/>
          </a:bodyPr>
          <a:lstStyle/>
          <a:p>
            <a:pPr algn="ctr">
              <a:lnSpc>
                <a:spcPts val="4298"/>
              </a:lnSpc>
            </a:pPr>
            <a:r>
              <a:rPr lang="en-US" sz="2388" b="1">
                <a:solidFill>
                  <a:srgbClr val="FFFFFF"/>
                </a:solidFill>
                <a:latin typeface="Poppins Bold"/>
                <a:ea typeface="Poppins Bold"/>
                <a:cs typeface="Poppins Bold"/>
                <a:sym typeface="Poppins Bold"/>
              </a:rPr>
              <a:t>Control Bus</a:t>
            </a:r>
          </a:p>
        </p:txBody>
      </p:sp>
      <p:sp>
        <p:nvSpPr>
          <p:cNvPr id="121" name="TextBox 121"/>
          <p:cNvSpPr txBox="1"/>
          <p:nvPr/>
        </p:nvSpPr>
        <p:spPr>
          <a:xfrm>
            <a:off x="1260719" y="2056979"/>
            <a:ext cx="3657968" cy="2034795"/>
          </a:xfrm>
          <a:prstGeom prst="rect">
            <a:avLst/>
          </a:prstGeom>
        </p:spPr>
        <p:txBody>
          <a:bodyPr lIns="0" tIns="0" rIns="0" bIns="0" rtlCol="0" anchor="t">
            <a:spAutoFit/>
          </a:bodyPr>
          <a:lstStyle/>
          <a:p>
            <a:pPr algn="ctr">
              <a:lnSpc>
                <a:spcPts val="3228"/>
              </a:lnSpc>
            </a:pPr>
            <a:r>
              <a:rPr lang="en-US" sz="1793" b="1">
                <a:solidFill>
                  <a:srgbClr val="FFFFFF"/>
                </a:solidFill>
                <a:latin typeface="Poppins Bold"/>
                <a:ea typeface="Poppins Bold"/>
                <a:cs typeface="Poppins Bold"/>
                <a:sym typeface="Poppins Bold"/>
              </a:rPr>
              <a:t>Purpose: Convey a signal between the control unit and any other component within the system or transmit a signal back to the control unit.</a:t>
            </a:r>
          </a:p>
        </p:txBody>
      </p:sp>
      <p:sp>
        <p:nvSpPr>
          <p:cNvPr id="122" name="TextBox 122"/>
          <p:cNvSpPr txBox="1"/>
          <p:nvPr/>
        </p:nvSpPr>
        <p:spPr>
          <a:xfrm>
            <a:off x="4943163" y="5778151"/>
            <a:ext cx="2393036" cy="884747"/>
          </a:xfrm>
          <a:prstGeom prst="rect">
            <a:avLst/>
          </a:prstGeom>
        </p:spPr>
        <p:txBody>
          <a:bodyPr lIns="0" tIns="0" rIns="0" bIns="0" rtlCol="0" anchor="t">
            <a:spAutoFit/>
          </a:bodyPr>
          <a:lstStyle/>
          <a:p>
            <a:pPr algn="l">
              <a:lnSpc>
                <a:spcPts val="3628"/>
              </a:lnSpc>
            </a:pPr>
            <a:r>
              <a:rPr lang="en-US" sz="2015" b="1">
                <a:solidFill>
                  <a:srgbClr val="000000"/>
                </a:solidFill>
                <a:latin typeface="Poppins Bold"/>
                <a:ea typeface="Poppins Bold"/>
                <a:cs typeface="Poppins Bold"/>
                <a:sym typeface="Poppins Bold"/>
              </a:rPr>
              <a:t>The control bus is bidirectional. </a:t>
            </a:r>
          </a:p>
        </p:txBody>
      </p:sp>
      <p:grpSp>
        <p:nvGrpSpPr>
          <p:cNvPr id="123" name="Group 123"/>
          <p:cNvGrpSpPr/>
          <p:nvPr/>
        </p:nvGrpSpPr>
        <p:grpSpPr>
          <a:xfrm>
            <a:off x="9478623" y="3663019"/>
            <a:ext cx="5064888" cy="2574293"/>
            <a:chOff x="0" y="0"/>
            <a:chExt cx="1742074" cy="885431"/>
          </a:xfrm>
        </p:grpSpPr>
        <p:sp>
          <p:nvSpPr>
            <p:cNvPr id="124" name="Freeform 124"/>
            <p:cNvSpPr/>
            <p:nvPr/>
          </p:nvSpPr>
          <p:spPr>
            <a:xfrm>
              <a:off x="0" y="0"/>
              <a:ext cx="1742074" cy="885431"/>
            </a:xfrm>
            <a:custGeom>
              <a:avLst/>
              <a:gdLst/>
              <a:ahLst/>
              <a:cxnLst/>
              <a:rect l="l" t="t" r="r" b="b"/>
              <a:pathLst>
                <a:path w="1742074" h="885431">
                  <a:moveTo>
                    <a:pt x="77956" y="0"/>
                  </a:moveTo>
                  <a:lnTo>
                    <a:pt x="1664118" y="0"/>
                  </a:lnTo>
                  <a:cubicBezTo>
                    <a:pt x="1684793" y="0"/>
                    <a:pt x="1704622" y="8213"/>
                    <a:pt x="1719241" y="22833"/>
                  </a:cubicBezTo>
                  <a:cubicBezTo>
                    <a:pt x="1733861" y="37452"/>
                    <a:pt x="1742074" y="57281"/>
                    <a:pt x="1742074" y="77956"/>
                  </a:cubicBezTo>
                  <a:lnTo>
                    <a:pt x="1742074" y="807475"/>
                  </a:lnTo>
                  <a:cubicBezTo>
                    <a:pt x="1742074" y="850529"/>
                    <a:pt x="1707172" y="885431"/>
                    <a:pt x="1664118" y="885431"/>
                  </a:cubicBezTo>
                  <a:lnTo>
                    <a:pt x="77956" y="885431"/>
                  </a:lnTo>
                  <a:cubicBezTo>
                    <a:pt x="57281" y="885431"/>
                    <a:pt x="37452" y="877218"/>
                    <a:pt x="22833" y="862598"/>
                  </a:cubicBezTo>
                  <a:cubicBezTo>
                    <a:pt x="8213" y="847979"/>
                    <a:pt x="0" y="828150"/>
                    <a:pt x="0" y="807475"/>
                  </a:cubicBezTo>
                  <a:lnTo>
                    <a:pt x="0" y="77956"/>
                  </a:lnTo>
                  <a:cubicBezTo>
                    <a:pt x="0" y="34902"/>
                    <a:pt x="34902" y="0"/>
                    <a:pt x="77956" y="0"/>
                  </a:cubicBezTo>
                  <a:close/>
                </a:path>
              </a:pathLst>
            </a:custGeom>
            <a:solidFill>
              <a:srgbClr val="FF1495"/>
            </a:solidFill>
          </p:spPr>
          <p:txBody>
            <a:bodyPr/>
            <a:lstStyle/>
            <a:p>
              <a:endParaRPr lang="en-PH"/>
            </a:p>
          </p:txBody>
        </p:sp>
        <p:sp>
          <p:nvSpPr>
            <p:cNvPr id="125" name="TextBox 125"/>
            <p:cNvSpPr txBox="1"/>
            <p:nvPr/>
          </p:nvSpPr>
          <p:spPr>
            <a:xfrm>
              <a:off x="0" y="-28575"/>
              <a:ext cx="1742074" cy="914006"/>
            </a:xfrm>
            <a:prstGeom prst="rect">
              <a:avLst/>
            </a:prstGeom>
          </p:spPr>
          <p:txBody>
            <a:bodyPr lIns="50800" tIns="50800" rIns="50800" bIns="50800" rtlCol="0" anchor="ctr"/>
            <a:lstStyle/>
            <a:p>
              <a:pPr algn="ctr">
                <a:lnSpc>
                  <a:spcPts val="2595"/>
                </a:lnSpc>
              </a:pPr>
              <a:endParaRPr/>
            </a:p>
          </p:txBody>
        </p:sp>
      </p:grpSp>
      <p:sp>
        <p:nvSpPr>
          <p:cNvPr id="126" name="TextBox 126"/>
          <p:cNvSpPr txBox="1"/>
          <p:nvPr/>
        </p:nvSpPr>
        <p:spPr>
          <a:xfrm>
            <a:off x="9736067" y="3647232"/>
            <a:ext cx="4482663" cy="2444320"/>
          </a:xfrm>
          <a:prstGeom prst="rect">
            <a:avLst/>
          </a:prstGeom>
        </p:spPr>
        <p:txBody>
          <a:bodyPr lIns="0" tIns="0" rIns="0" bIns="0" rtlCol="0" anchor="t">
            <a:spAutoFit/>
          </a:bodyPr>
          <a:lstStyle/>
          <a:p>
            <a:pPr algn="ctr">
              <a:lnSpc>
                <a:spcPts val="3228"/>
              </a:lnSpc>
            </a:pPr>
            <a:r>
              <a:rPr lang="en-US" sz="1793" b="1">
                <a:solidFill>
                  <a:srgbClr val="FFFFFF"/>
                </a:solidFill>
                <a:latin typeface="Poppins Bold"/>
                <a:ea typeface="Poppins Bold"/>
                <a:cs typeface="Poppins Bold"/>
                <a:sym typeface="Poppins Bold"/>
              </a:rPr>
              <a:t>One significant role of the control bus is to transport timing signals, ensuring that the moment one component sends data aligns with the moment another component receives it in a synchronized manner.</a:t>
            </a:r>
          </a:p>
        </p:txBody>
      </p:sp>
      <p:sp>
        <p:nvSpPr>
          <p:cNvPr id="127" name="AutoShape 127"/>
          <p:cNvSpPr/>
          <p:nvPr/>
        </p:nvSpPr>
        <p:spPr>
          <a:xfrm flipH="1">
            <a:off x="8528107" y="7158831"/>
            <a:ext cx="3615206" cy="23812"/>
          </a:xfrm>
          <a:prstGeom prst="line">
            <a:avLst/>
          </a:prstGeom>
          <a:ln w="47625" cap="rnd">
            <a:solidFill>
              <a:srgbClr val="64656B">
                <a:alpha val="6667"/>
              </a:srgbClr>
            </a:solidFill>
            <a:prstDash val="solid"/>
            <a:headEnd type="none" w="sm" len="sm"/>
            <a:tailEnd type="none" w="sm" len="sm"/>
          </a:ln>
        </p:spPr>
        <p:txBody>
          <a:bodyPr/>
          <a:lstStyle/>
          <a:p>
            <a:endParaRPr lang="en-PH"/>
          </a:p>
        </p:txBody>
      </p:sp>
      <p:sp>
        <p:nvSpPr>
          <p:cNvPr id="128" name="AutoShape 128"/>
          <p:cNvSpPr/>
          <p:nvPr/>
        </p:nvSpPr>
        <p:spPr>
          <a:xfrm flipH="1" flipV="1">
            <a:off x="5951962" y="7191030"/>
            <a:ext cx="1587866" cy="0"/>
          </a:xfrm>
          <a:prstGeom prst="line">
            <a:avLst/>
          </a:prstGeom>
          <a:ln w="47625" cap="rnd">
            <a:solidFill>
              <a:srgbClr val="64656B">
                <a:alpha val="6667"/>
              </a:srgbClr>
            </a:solidFill>
            <a:prstDash val="solid"/>
            <a:headEnd type="none" w="sm" len="sm"/>
            <a:tailEnd type="none" w="sm" len="sm"/>
          </a:ln>
        </p:spPr>
        <p:txBody>
          <a:bodyPr/>
          <a:lstStyle/>
          <a:p>
            <a:endParaRPr lang="en-PH"/>
          </a:p>
        </p:txBody>
      </p:sp>
      <p:sp>
        <p:nvSpPr>
          <p:cNvPr id="129" name="TextBox 129"/>
          <p:cNvSpPr txBox="1"/>
          <p:nvPr/>
        </p:nvSpPr>
        <p:spPr>
          <a:xfrm>
            <a:off x="868409" y="182501"/>
            <a:ext cx="8013358" cy="578326"/>
          </a:xfrm>
          <a:prstGeom prst="rect">
            <a:avLst/>
          </a:prstGeom>
        </p:spPr>
        <p:txBody>
          <a:bodyPr lIns="0" tIns="0" rIns="0" bIns="0" rtlCol="0" anchor="t">
            <a:spAutoFit/>
          </a:bodyPr>
          <a:lstStyle/>
          <a:p>
            <a:pPr marL="0" lvl="0" indent="0" algn="l">
              <a:lnSpc>
                <a:spcPts val="4136"/>
              </a:lnSpc>
              <a:spcBef>
                <a:spcPct val="0"/>
              </a:spcBef>
            </a:pPr>
            <a:r>
              <a:rPr lang="en-US" sz="3693" b="1" spc="-110">
                <a:solidFill>
                  <a:srgbClr val="FFFFFF"/>
                </a:solidFill>
                <a:latin typeface="Poppins Bold"/>
                <a:ea typeface="Poppins Bold"/>
                <a:cs typeface="Poppins Bold"/>
                <a:sym typeface="Poppins Bold"/>
              </a:rPr>
              <a:t>5.3 System Bus and Data Transfer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AutoShape 7"/>
          <p:cNvSpPr/>
          <p:nvPr/>
        </p:nvSpPr>
        <p:spPr>
          <a:xfrm>
            <a:off x="1141783" y="2598544"/>
            <a:ext cx="3826573" cy="0"/>
          </a:xfrm>
          <a:prstGeom prst="line">
            <a:avLst/>
          </a:prstGeom>
          <a:ln w="66675" cap="rnd">
            <a:solidFill>
              <a:srgbClr val="FFDE59"/>
            </a:solidFill>
            <a:prstDash val="solid"/>
            <a:headEnd type="none" w="sm" len="sm"/>
            <a:tailEnd type="oval" w="lg" len="lg"/>
          </a:ln>
        </p:spPr>
        <p:txBody>
          <a:bodyPr/>
          <a:lstStyle/>
          <a:p>
            <a:endParaRPr lang="en-PH"/>
          </a:p>
        </p:txBody>
      </p:sp>
      <p:grpSp>
        <p:nvGrpSpPr>
          <p:cNvPr id="8" name="Group 8"/>
          <p:cNvGrpSpPr/>
          <p:nvPr/>
        </p:nvGrpSpPr>
        <p:grpSpPr>
          <a:xfrm>
            <a:off x="4323129" y="7124929"/>
            <a:ext cx="3458409" cy="696447"/>
            <a:chOff x="0" y="0"/>
            <a:chExt cx="910857" cy="183426"/>
          </a:xfrm>
        </p:grpSpPr>
        <p:sp>
          <p:nvSpPr>
            <p:cNvPr id="9" name="Freeform 9"/>
            <p:cNvSpPr/>
            <p:nvPr/>
          </p:nvSpPr>
          <p:spPr>
            <a:xfrm>
              <a:off x="0" y="0"/>
              <a:ext cx="910857" cy="183426"/>
            </a:xfrm>
            <a:custGeom>
              <a:avLst/>
              <a:gdLst/>
              <a:ahLst/>
              <a:cxnLst/>
              <a:rect l="l" t="t" r="r" b="b"/>
              <a:pathLst>
                <a:path w="910857" h="183426">
                  <a:moveTo>
                    <a:pt x="91713" y="0"/>
                  </a:moveTo>
                  <a:lnTo>
                    <a:pt x="819143" y="0"/>
                  </a:lnTo>
                  <a:cubicBezTo>
                    <a:pt x="869795" y="0"/>
                    <a:pt x="910857" y="41061"/>
                    <a:pt x="910857" y="91713"/>
                  </a:cubicBezTo>
                  <a:lnTo>
                    <a:pt x="910857" y="91713"/>
                  </a:lnTo>
                  <a:cubicBezTo>
                    <a:pt x="910857" y="116037"/>
                    <a:pt x="901194" y="139365"/>
                    <a:pt x="883994" y="156564"/>
                  </a:cubicBezTo>
                  <a:cubicBezTo>
                    <a:pt x="866795" y="173764"/>
                    <a:pt x="843467" y="183426"/>
                    <a:pt x="819143" y="183426"/>
                  </a:cubicBezTo>
                  <a:lnTo>
                    <a:pt x="91713" y="183426"/>
                  </a:lnTo>
                  <a:cubicBezTo>
                    <a:pt x="41061" y="183426"/>
                    <a:pt x="0" y="142365"/>
                    <a:pt x="0" y="91713"/>
                  </a:cubicBezTo>
                  <a:lnTo>
                    <a:pt x="0" y="91713"/>
                  </a:lnTo>
                  <a:cubicBezTo>
                    <a:pt x="0" y="41061"/>
                    <a:pt x="41061" y="0"/>
                    <a:pt x="91713" y="0"/>
                  </a:cubicBezTo>
                  <a:close/>
                </a:path>
              </a:pathLst>
            </a:custGeom>
            <a:solidFill>
              <a:srgbClr val="642EC7"/>
            </a:solidFill>
          </p:spPr>
          <p:txBody>
            <a:bodyPr/>
            <a:lstStyle/>
            <a:p>
              <a:endParaRPr lang="en-PH"/>
            </a:p>
          </p:txBody>
        </p:sp>
        <p:sp>
          <p:nvSpPr>
            <p:cNvPr id="10" name="TextBox 10"/>
            <p:cNvSpPr txBox="1"/>
            <p:nvPr/>
          </p:nvSpPr>
          <p:spPr>
            <a:xfrm>
              <a:off x="0" y="-28575"/>
              <a:ext cx="910857" cy="212001"/>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a:off x="513454" y="1872427"/>
            <a:ext cx="692779" cy="692779"/>
          </a:xfrm>
          <a:custGeom>
            <a:avLst/>
            <a:gdLst/>
            <a:ahLst/>
            <a:cxnLst/>
            <a:rect l="l" t="t" r="r" b="b"/>
            <a:pathLst>
              <a:path w="692779" h="692779">
                <a:moveTo>
                  <a:pt x="0" y="0"/>
                </a:moveTo>
                <a:lnTo>
                  <a:pt x="692779" y="0"/>
                </a:lnTo>
                <a:lnTo>
                  <a:pt x="692779" y="692780"/>
                </a:lnTo>
                <a:lnTo>
                  <a:pt x="0" y="6927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Freeform 12"/>
          <p:cNvSpPr/>
          <p:nvPr/>
        </p:nvSpPr>
        <p:spPr>
          <a:xfrm>
            <a:off x="10598878" y="3152193"/>
            <a:ext cx="4341601" cy="3826036"/>
          </a:xfrm>
          <a:custGeom>
            <a:avLst/>
            <a:gdLst/>
            <a:ahLst/>
            <a:cxnLst/>
            <a:rect l="l" t="t" r="r" b="b"/>
            <a:pathLst>
              <a:path w="4341601" h="3826036">
                <a:moveTo>
                  <a:pt x="0" y="0"/>
                </a:moveTo>
                <a:lnTo>
                  <a:pt x="4341601" y="0"/>
                </a:lnTo>
                <a:lnTo>
                  <a:pt x="4341601" y="3826036"/>
                </a:lnTo>
                <a:lnTo>
                  <a:pt x="0" y="3826036"/>
                </a:lnTo>
                <a:lnTo>
                  <a:pt x="0" y="0"/>
                </a:lnTo>
                <a:close/>
              </a:path>
            </a:pathLst>
          </a:custGeom>
          <a:blipFill>
            <a:blip r:embed="rId10"/>
            <a:stretch>
              <a:fillRect/>
            </a:stretch>
          </a:blipFill>
        </p:spPr>
        <p:txBody>
          <a:bodyPr/>
          <a:lstStyle/>
          <a:p>
            <a:endParaRPr lang="en-PH"/>
          </a:p>
        </p:txBody>
      </p:sp>
      <p:sp>
        <p:nvSpPr>
          <p:cNvPr id="13" name="Freeform 13"/>
          <p:cNvSpPr/>
          <p:nvPr/>
        </p:nvSpPr>
        <p:spPr>
          <a:xfrm>
            <a:off x="4092721" y="3152193"/>
            <a:ext cx="3924140" cy="3826036"/>
          </a:xfrm>
          <a:custGeom>
            <a:avLst/>
            <a:gdLst/>
            <a:ahLst/>
            <a:cxnLst/>
            <a:rect l="l" t="t" r="r" b="b"/>
            <a:pathLst>
              <a:path w="3924140" h="3826036">
                <a:moveTo>
                  <a:pt x="0" y="0"/>
                </a:moveTo>
                <a:lnTo>
                  <a:pt x="3924140" y="0"/>
                </a:lnTo>
                <a:lnTo>
                  <a:pt x="3924140" y="3826036"/>
                </a:lnTo>
                <a:lnTo>
                  <a:pt x="0" y="382603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PH"/>
          </a:p>
        </p:txBody>
      </p:sp>
      <p:sp>
        <p:nvSpPr>
          <p:cNvPr id="14" name="TextBox 14"/>
          <p:cNvSpPr txBox="1"/>
          <p:nvPr/>
        </p:nvSpPr>
        <p:spPr>
          <a:xfrm>
            <a:off x="4257820" y="7907102"/>
            <a:ext cx="3593942" cy="905632"/>
          </a:xfrm>
          <a:prstGeom prst="rect">
            <a:avLst/>
          </a:prstGeom>
        </p:spPr>
        <p:txBody>
          <a:bodyPr lIns="0" tIns="0" rIns="0" bIns="0" rtlCol="0" anchor="t">
            <a:spAutoFit/>
          </a:bodyPr>
          <a:lstStyle/>
          <a:p>
            <a:pPr algn="ctr">
              <a:lnSpc>
                <a:spcPts val="3627"/>
              </a:lnSpc>
              <a:spcBef>
                <a:spcPct val="0"/>
              </a:spcBef>
            </a:pPr>
            <a:r>
              <a:rPr lang="en-US" sz="2591">
                <a:solidFill>
                  <a:srgbClr val="000000"/>
                </a:solidFill>
                <a:latin typeface="Open Sans"/>
                <a:ea typeface="Open Sans"/>
                <a:cs typeface="Open Sans"/>
                <a:sym typeface="Open Sans"/>
              </a:rPr>
              <a:t>2.5 billions instructions / second</a:t>
            </a:r>
          </a:p>
        </p:txBody>
      </p:sp>
      <p:sp>
        <p:nvSpPr>
          <p:cNvPr id="15" name="TextBox 15"/>
          <p:cNvSpPr txBox="1"/>
          <p:nvPr/>
        </p:nvSpPr>
        <p:spPr>
          <a:xfrm>
            <a:off x="1027804" y="15807"/>
            <a:ext cx="7619350" cy="1012893"/>
          </a:xfrm>
          <a:prstGeom prst="rect">
            <a:avLst/>
          </a:prstGeom>
        </p:spPr>
        <p:txBody>
          <a:bodyPr lIns="0" tIns="0" rIns="0" bIns="0" rtlCol="0" anchor="t">
            <a:spAutoFit/>
          </a:bodyPr>
          <a:lstStyle/>
          <a:p>
            <a:pPr marL="0" lvl="0" indent="0" algn="l">
              <a:lnSpc>
                <a:spcPts val="3876"/>
              </a:lnSpc>
              <a:spcBef>
                <a:spcPct val="0"/>
              </a:spcBef>
            </a:pPr>
            <a:r>
              <a:rPr lang="en-US" sz="3461" b="1" spc="-103">
                <a:solidFill>
                  <a:srgbClr val="FF1495"/>
                </a:solidFill>
                <a:latin typeface="Poppins Bold"/>
                <a:ea typeface="Poppins Bold"/>
                <a:cs typeface="Poppins Bold"/>
                <a:sym typeface="Poppins Bold"/>
              </a:rPr>
              <a:t>5.4 Factors contributing to system performance</a:t>
            </a:r>
          </a:p>
        </p:txBody>
      </p:sp>
      <p:sp>
        <p:nvSpPr>
          <p:cNvPr id="16" name="TextBox 16"/>
          <p:cNvSpPr txBox="1"/>
          <p:nvPr/>
        </p:nvSpPr>
        <p:spPr>
          <a:xfrm>
            <a:off x="1353981" y="1802925"/>
            <a:ext cx="3402177"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Clock speed</a:t>
            </a:r>
          </a:p>
        </p:txBody>
      </p:sp>
      <p:sp>
        <p:nvSpPr>
          <p:cNvPr id="17" name="TextBox 17"/>
          <p:cNvSpPr txBox="1"/>
          <p:nvPr/>
        </p:nvSpPr>
        <p:spPr>
          <a:xfrm>
            <a:off x="4921848" y="7044528"/>
            <a:ext cx="2260970" cy="657192"/>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2.5Ghz </a:t>
            </a:r>
          </a:p>
        </p:txBody>
      </p:sp>
      <p:grpSp>
        <p:nvGrpSpPr>
          <p:cNvPr id="18" name="Group 18"/>
          <p:cNvGrpSpPr/>
          <p:nvPr/>
        </p:nvGrpSpPr>
        <p:grpSpPr>
          <a:xfrm>
            <a:off x="11238306" y="7124913"/>
            <a:ext cx="3458409" cy="696447"/>
            <a:chOff x="0" y="0"/>
            <a:chExt cx="910857" cy="183426"/>
          </a:xfrm>
        </p:grpSpPr>
        <p:sp>
          <p:nvSpPr>
            <p:cNvPr id="19" name="Freeform 19"/>
            <p:cNvSpPr/>
            <p:nvPr/>
          </p:nvSpPr>
          <p:spPr>
            <a:xfrm>
              <a:off x="0" y="0"/>
              <a:ext cx="910857" cy="183426"/>
            </a:xfrm>
            <a:custGeom>
              <a:avLst/>
              <a:gdLst/>
              <a:ahLst/>
              <a:cxnLst/>
              <a:rect l="l" t="t" r="r" b="b"/>
              <a:pathLst>
                <a:path w="910857" h="183426">
                  <a:moveTo>
                    <a:pt x="91713" y="0"/>
                  </a:moveTo>
                  <a:lnTo>
                    <a:pt x="819143" y="0"/>
                  </a:lnTo>
                  <a:cubicBezTo>
                    <a:pt x="869795" y="0"/>
                    <a:pt x="910857" y="41061"/>
                    <a:pt x="910857" y="91713"/>
                  </a:cubicBezTo>
                  <a:lnTo>
                    <a:pt x="910857" y="91713"/>
                  </a:lnTo>
                  <a:cubicBezTo>
                    <a:pt x="910857" y="116037"/>
                    <a:pt x="901194" y="139365"/>
                    <a:pt x="883994" y="156564"/>
                  </a:cubicBezTo>
                  <a:cubicBezTo>
                    <a:pt x="866795" y="173764"/>
                    <a:pt x="843467" y="183426"/>
                    <a:pt x="819143" y="183426"/>
                  </a:cubicBezTo>
                  <a:lnTo>
                    <a:pt x="91713" y="183426"/>
                  </a:lnTo>
                  <a:cubicBezTo>
                    <a:pt x="41061" y="183426"/>
                    <a:pt x="0" y="142365"/>
                    <a:pt x="0" y="91713"/>
                  </a:cubicBezTo>
                  <a:lnTo>
                    <a:pt x="0" y="91713"/>
                  </a:lnTo>
                  <a:cubicBezTo>
                    <a:pt x="0" y="41061"/>
                    <a:pt x="41061" y="0"/>
                    <a:pt x="91713" y="0"/>
                  </a:cubicBezTo>
                  <a:close/>
                </a:path>
              </a:pathLst>
            </a:custGeom>
            <a:solidFill>
              <a:srgbClr val="642EC7"/>
            </a:solidFill>
          </p:spPr>
          <p:txBody>
            <a:bodyPr/>
            <a:lstStyle/>
            <a:p>
              <a:endParaRPr lang="en-PH"/>
            </a:p>
          </p:txBody>
        </p:sp>
        <p:sp>
          <p:nvSpPr>
            <p:cNvPr id="20" name="TextBox 20"/>
            <p:cNvSpPr txBox="1"/>
            <p:nvPr/>
          </p:nvSpPr>
          <p:spPr>
            <a:xfrm>
              <a:off x="0" y="-28575"/>
              <a:ext cx="910857" cy="212001"/>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11837025" y="7044511"/>
            <a:ext cx="2260970" cy="657192"/>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3.5Ghz </a:t>
            </a:r>
          </a:p>
        </p:txBody>
      </p:sp>
      <p:sp>
        <p:nvSpPr>
          <p:cNvPr id="22" name="TextBox 22"/>
          <p:cNvSpPr txBox="1"/>
          <p:nvPr/>
        </p:nvSpPr>
        <p:spPr>
          <a:xfrm>
            <a:off x="11163762" y="7907102"/>
            <a:ext cx="3607496" cy="905632"/>
          </a:xfrm>
          <a:prstGeom prst="rect">
            <a:avLst/>
          </a:prstGeom>
        </p:spPr>
        <p:txBody>
          <a:bodyPr lIns="0" tIns="0" rIns="0" bIns="0" rtlCol="0" anchor="t">
            <a:spAutoFit/>
          </a:bodyPr>
          <a:lstStyle/>
          <a:p>
            <a:pPr algn="ctr">
              <a:lnSpc>
                <a:spcPts val="3627"/>
              </a:lnSpc>
              <a:spcBef>
                <a:spcPct val="0"/>
              </a:spcBef>
            </a:pPr>
            <a:r>
              <a:rPr lang="en-US" sz="2591">
                <a:solidFill>
                  <a:srgbClr val="000000"/>
                </a:solidFill>
                <a:latin typeface="Open Sans"/>
                <a:ea typeface="Open Sans"/>
                <a:cs typeface="Open Sans"/>
                <a:sym typeface="Open Sans"/>
              </a:rPr>
              <a:t>3.5 billions instructions / second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AutoShape 7"/>
          <p:cNvSpPr/>
          <p:nvPr/>
        </p:nvSpPr>
        <p:spPr>
          <a:xfrm>
            <a:off x="1141783" y="2598544"/>
            <a:ext cx="3826573" cy="0"/>
          </a:xfrm>
          <a:prstGeom prst="line">
            <a:avLst/>
          </a:prstGeom>
          <a:ln w="66675" cap="rnd">
            <a:solidFill>
              <a:srgbClr val="FFDE59"/>
            </a:solidFill>
            <a:prstDash val="solid"/>
            <a:headEnd type="none" w="sm" len="sm"/>
            <a:tailEnd type="oval" w="lg" len="lg"/>
          </a:ln>
        </p:spPr>
        <p:txBody>
          <a:bodyPr/>
          <a:lstStyle/>
          <a:p>
            <a:endParaRPr lang="en-PH"/>
          </a:p>
        </p:txBody>
      </p:sp>
      <p:sp>
        <p:nvSpPr>
          <p:cNvPr id="8" name="Freeform 8"/>
          <p:cNvSpPr/>
          <p:nvPr/>
        </p:nvSpPr>
        <p:spPr>
          <a:xfrm>
            <a:off x="513454" y="1872427"/>
            <a:ext cx="692779" cy="692779"/>
          </a:xfrm>
          <a:custGeom>
            <a:avLst/>
            <a:gdLst/>
            <a:ahLst/>
            <a:cxnLst/>
            <a:rect l="l" t="t" r="r" b="b"/>
            <a:pathLst>
              <a:path w="692779" h="692779">
                <a:moveTo>
                  <a:pt x="0" y="0"/>
                </a:moveTo>
                <a:lnTo>
                  <a:pt x="692779" y="0"/>
                </a:lnTo>
                <a:lnTo>
                  <a:pt x="692779" y="692780"/>
                </a:lnTo>
                <a:lnTo>
                  <a:pt x="0" y="6927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TextBox 9"/>
          <p:cNvSpPr txBox="1"/>
          <p:nvPr/>
        </p:nvSpPr>
        <p:spPr>
          <a:xfrm>
            <a:off x="1027804" y="15807"/>
            <a:ext cx="7619350" cy="1012893"/>
          </a:xfrm>
          <a:prstGeom prst="rect">
            <a:avLst/>
          </a:prstGeom>
        </p:spPr>
        <p:txBody>
          <a:bodyPr lIns="0" tIns="0" rIns="0" bIns="0" rtlCol="0" anchor="t">
            <a:spAutoFit/>
          </a:bodyPr>
          <a:lstStyle/>
          <a:p>
            <a:pPr marL="0" lvl="0" indent="0" algn="l">
              <a:lnSpc>
                <a:spcPts val="3876"/>
              </a:lnSpc>
              <a:spcBef>
                <a:spcPct val="0"/>
              </a:spcBef>
            </a:pPr>
            <a:r>
              <a:rPr lang="en-US" sz="3461" b="1" spc="-103">
                <a:solidFill>
                  <a:srgbClr val="FF1495"/>
                </a:solidFill>
                <a:latin typeface="Poppins Bold"/>
                <a:ea typeface="Poppins Bold"/>
                <a:cs typeface="Poppins Bold"/>
                <a:sym typeface="Poppins Bold"/>
              </a:rPr>
              <a:t>5.4 Factors contributing to system performance</a:t>
            </a:r>
          </a:p>
        </p:txBody>
      </p:sp>
      <p:sp>
        <p:nvSpPr>
          <p:cNvPr id="10" name="TextBox 10"/>
          <p:cNvSpPr txBox="1"/>
          <p:nvPr/>
        </p:nvSpPr>
        <p:spPr>
          <a:xfrm>
            <a:off x="1353981" y="1802925"/>
            <a:ext cx="3402177"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Clock speed</a:t>
            </a:r>
          </a:p>
        </p:txBody>
      </p:sp>
      <p:sp>
        <p:nvSpPr>
          <p:cNvPr id="11" name="AutoShape 11"/>
          <p:cNvSpPr/>
          <p:nvPr/>
        </p:nvSpPr>
        <p:spPr>
          <a:xfrm flipH="1">
            <a:off x="10325829" y="4068674"/>
            <a:ext cx="1247851" cy="0"/>
          </a:xfrm>
          <a:prstGeom prst="line">
            <a:avLst/>
          </a:prstGeom>
          <a:ln w="47625" cap="rnd">
            <a:solidFill>
              <a:srgbClr val="38B6FF"/>
            </a:solidFill>
            <a:prstDash val="solid"/>
            <a:headEnd type="none" w="sm" len="sm"/>
            <a:tailEnd type="none" w="sm" len="sm"/>
          </a:ln>
        </p:spPr>
        <p:txBody>
          <a:bodyPr/>
          <a:lstStyle/>
          <a:p>
            <a:endParaRPr lang="en-PH"/>
          </a:p>
        </p:txBody>
      </p:sp>
      <p:grpSp>
        <p:nvGrpSpPr>
          <p:cNvPr id="12" name="Group 12"/>
          <p:cNvGrpSpPr/>
          <p:nvPr/>
        </p:nvGrpSpPr>
        <p:grpSpPr>
          <a:xfrm>
            <a:off x="7969801" y="2631882"/>
            <a:ext cx="7829579" cy="3303907"/>
            <a:chOff x="0" y="0"/>
            <a:chExt cx="2966297" cy="1251711"/>
          </a:xfrm>
        </p:grpSpPr>
        <p:sp>
          <p:nvSpPr>
            <p:cNvPr id="13" name="Freeform 13"/>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solidFill>
          </p:spPr>
          <p:txBody>
            <a:bodyPr/>
            <a:lstStyle/>
            <a:p>
              <a:endParaRPr lang="en-PH"/>
            </a:p>
          </p:txBody>
        </p:sp>
      </p:grpSp>
      <p:sp>
        <p:nvSpPr>
          <p:cNvPr id="14" name="Freeform 14"/>
          <p:cNvSpPr/>
          <p:nvPr/>
        </p:nvSpPr>
        <p:spPr>
          <a:xfrm>
            <a:off x="8909971" y="4884558"/>
            <a:ext cx="924376" cy="771434"/>
          </a:xfrm>
          <a:custGeom>
            <a:avLst/>
            <a:gdLst/>
            <a:ahLst/>
            <a:cxnLst/>
            <a:rect l="l" t="t" r="r" b="b"/>
            <a:pathLst>
              <a:path w="924376" h="771434">
                <a:moveTo>
                  <a:pt x="0" y="0"/>
                </a:moveTo>
                <a:lnTo>
                  <a:pt x="924376" y="0"/>
                </a:lnTo>
                <a:lnTo>
                  <a:pt x="924376" y="771434"/>
                </a:lnTo>
                <a:lnTo>
                  <a:pt x="0" y="7714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15" name="Group 15"/>
          <p:cNvGrpSpPr/>
          <p:nvPr/>
        </p:nvGrpSpPr>
        <p:grpSpPr>
          <a:xfrm>
            <a:off x="8909971" y="3437864"/>
            <a:ext cx="1538395" cy="839700"/>
            <a:chOff x="0" y="0"/>
            <a:chExt cx="3506392" cy="1913890"/>
          </a:xfrm>
        </p:grpSpPr>
        <p:sp>
          <p:nvSpPr>
            <p:cNvPr id="16" name="Freeform 16"/>
            <p:cNvSpPr/>
            <p:nvPr/>
          </p:nvSpPr>
          <p:spPr>
            <a:xfrm>
              <a:off x="0" y="0"/>
              <a:ext cx="3506392" cy="1913890"/>
            </a:xfrm>
            <a:custGeom>
              <a:avLst/>
              <a:gdLst/>
              <a:ahLst/>
              <a:cxnLst/>
              <a:rect l="l" t="t" r="r" b="b"/>
              <a:pathLst>
                <a:path w="3506392" h="1913890">
                  <a:moveTo>
                    <a:pt x="0" y="0"/>
                  </a:moveTo>
                  <a:lnTo>
                    <a:pt x="3506392" y="0"/>
                  </a:lnTo>
                  <a:lnTo>
                    <a:pt x="3506392" y="1913890"/>
                  </a:lnTo>
                  <a:lnTo>
                    <a:pt x="0" y="1913890"/>
                  </a:lnTo>
                  <a:close/>
                </a:path>
              </a:pathLst>
            </a:custGeom>
            <a:solidFill>
              <a:srgbClr val="FFDE59"/>
            </a:solidFill>
          </p:spPr>
          <p:txBody>
            <a:bodyPr/>
            <a:lstStyle/>
            <a:p>
              <a:endParaRPr lang="en-PH"/>
            </a:p>
          </p:txBody>
        </p:sp>
      </p:grpSp>
      <p:grpSp>
        <p:nvGrpSpPr>
          <p:cNvPr id="17" name="Group 17"/>
          <p:cNvGrpSpPr/>
          <p:nvPr/>
        </p:nvGrpSpPr>
        <p:grpSpPr>
          <a:xfrm>
            <a:off x="12154947" y="3408067"/>
            <a:ext cx="2757846" cy="387156"/>
            <a:chOff x="0" y="0"/>
            <a:chExt cx="2652321" cy="372342"/>
          </a:xfrm>
        </p:grpSpPr>
        <p:sp>
          <p:nvSpPr>
            <p:cNvPr id="18" name="Freeform 1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19" name="Freeform 19"/>
          <p:cNvSpPr/>
          <p:nvPr/>
        </p:nvSpPr>
        <p:spPr>
          <a:xfrm>
            <a:off x="8948304" y="3470559"/>
            <a:ext cx="460733" cy="460733"/>
          </a:xfrm>
          <a:custGeom>
            <a:avLst/>
            <a:gdLst/>
            <a:ahLst/>
            <a:cxnLst/>
            <a:rect l="l" t="t" r="r" b="b"/>
            <a:pathLst>
              <a:path w="460733" h="460733">
                <a:moveTo>
                  <a:pt x="0" y="0"/>
                </a:moveTo>
                <a:lnTo>
                  <a:pt x="460733" y="0"/>
                </a:lnTo>
                <a:lnTo>
                  <a:pt x="460733" y="460732"/>
                </a:lnTo>
                <a:lnTo>
                  <a:pt x="0" y="46073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grpSp>
        <p:nvGrpSpPr>
          <p:cNvPr id="20" name="Group 20"/>
          <p:cNvGrpSpPr/>
          <p:nvPr/>
        </p:nvGrpSpPr>
        <p:grpSpPr>
          <a:xfrm>
            <a:off x="12154947" y="3883307"/>
            <a:ext cx="2757846" cy="387156"/>
            <a:chOff x="0" y="0"/>
            <a:chExt cx="2652321" cy="372342"/>
          </a:xfrm>
        </p:grpSpPr>
        <p:sp>
          <p:nvSpPr>
            <p:cNvPr id="21" name="Freeform 2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2" name="Group 22"/>
          <p:cNvGrpSpPr/>
          <p:nvPr/>
        </p:nvGrpSpPr>
        <p:grpSpPr>
          <a:xfrm>
            <a:off x="12154947" y="4335193"/>
            <a:ext cx="2757846" cy="387156"/>
            <a:chOff x="0" y="0"/>
            <a:chExt cx="2652321" cy="372342"/>
          </a:xfrm>
        </p:grpSpPr>
        <p:sp>
          <p:nvSpPr>
            <p:cNvPr id="23" name="Freeform 2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4" name="Group 24"/>
          <p:cNvGrpSpPr/>
          <p:nvPr/>
        </p:nvGrpSpPr>
        <p:grpSpPr>
          <a:xfrm>
            <a:off x="12154947" y="4790260"/>
            <a:ext cx="2757846" cy="387156"/>
            <a:chOff x="0" y="0"/>
            <a:chExt cx="2652321" cy="372342"/>
          </a:xfrm>
        </p:grpSpPr>
        <p:sp>
          <p:nvSpPr>
            <p:cNvPr id="25" name="Freeform 2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6" name="Group 26"/>
          <p:cNvGrpSpPr/>
          <p:nvPr/>
        </p:nvGrpSpPr>
        <p:grpSpPr>
          <a:xfrm>
            <a:off x="12154947" y="5263700"/>
            <a:ext cx="2757846" cy="387156"/>
            <a:chOff x="0" y="0"/>
            <a:chExt cx="2652321" cy="372342"/>
          </a:xfrm>
        </p:grpSpPr>
        <p:sp>
          <p:nvSpPr>
            <p:cNvPr id="27" name="Freeform 2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28" name="AutoShape 28"/>
          <p:cNvSpPr/>
          <p:nvPr/>
        </p:nvSpPr>
        <p:spPr>
          <a:xfrm flipV="1">
            <a:off x="11200960" y="3601645"/>
            <a:ext cx="0" cy="2826351"/>
          </a:xfrm>
          <a:prstGeom prst="line">
            <a:avLst/>
          </a:prstGeom>
          <a:ln w="47625" cap="rnd">
            <a:solidFill>
              <a:srgbClr val="C9E265"/>
            </a:solidFill>
            <a:prstDash val="solid"/>
            <a:headEnd type="none" w="sm" len="sm"/>
            <a:tailEnd type="none" w="sm" len="sm"/>
          </a:ln>
        </p:spPr>
        <p:txBody>
          <a:bodyPr/>
          <a:lstStyle/>
          <a:p>
            <a:endParaRPr lang="en-PH"/>
          </a:p>
        </p:txBody>
      </p:sp>
      <p:sp>
        <p:nvSpPr>
          <p:cNvPr id="29" name="AutoShape 29"/>
          <p:cNvSpPr/>
          <p:nvPr/>
        </p:nvSpPr>
        <p:spPr>
          <a:xfrm flipV="1">
            <a:off x="11360600" y="4483123"/>
            <a:ext cx="0" cy="1944873"/>
          </a:xfrm>
          <a:prstGeom prst="line">
            <a:avLst/>
          </a:prstGeom>
          <a:ln w="47625" cap="rnd">
            <a:solidFill>
              <a:srgbClr val="FF5757"/>
            </a:solidFill>
            <a:prstDash val="solid"/>
            <a:headEnd type="none" w="sm" len="sm"/>
            <a:tailEnd type="none" w="sm" len="sm"/>
          </a:ln>
        </p:spPr>
        <p:txBody>
          <a:bodyPr/>
          <a:lstStyle/>
          <a:p>
            <a:endParaRPr lang="en-PH"/>
          </a:p>
        </p:txBody>
      </p:sp>
      <p:sp>
        <p:nvSpPr>
          <p:cNvPr id="30" name="AutoShape 30"/>
          <p:cNvSpPr/>
          <p:nvPr/>
        </p:nvSpPr>
        <p:spPr>
          <a:xfrm flipV="1">
            <a:off x="10567054" y="4984185"/>
            <a:ext cx="0" cy="1414419"/>
          </a:xfrm>
          <a:prstGeom prst="line">
            <a:avLst/>
          </a:prstGeom>
          <a:ln w="47625" cap="rnd">
            <a:solidFill>
              <a:srgbClr val="38B6FF"/>
            </a:solidFill>
            <a:prstDash val="solid"/>
            <a:headEnd type="none" w="sm" len="sm"/>
            <a:tailEnd type="none" w="sm" len="sm"/>
          </a:ln>
        </p:spPr>
        <p:txBody>
          <a:bodyPr/>
          <a:lstStyle/>
          <a:p>
            <a:endParaRPr lang="en-PH"/>
          </a:p>
        </p:txBody>
      </p:sp>
      <p:sp>
        <p:nvSpPr>
          <p:cNvPr id="31" name="TextBox 31"/>
          <p:cNvSpPr txBox="1"/>
          <p:nvPr/>
        </p:nvSpPr>
        <p:spPr>
          <a:xfrm>
            <a:off x="11516908" y="2929367"/>
            <a:ext cx="613586" cy="238951"/>
          </a:xfrm>
          <a:prstGeom prst="rect">
            <a:avLst/>
          </a:prstGeom>
        </p:spPr>
        <p:txBody>
          <a:bodyPr lIns="0" tIns="0" rIns="0" bIns="0" rtlCol="0" anchor="t">
            <a:spAutoFit/>
          </a:bodyPr>
          <a:lstStyle/>
          <a:p>
            <a:pPr algn="ctr">
              <a:lnSpc>
                <a:spcPts val="1824"/>
              </a:lnSpc>
            </a:pPr>
            <a:r>
              <a:rPr lang="en-US" sz="1302" b="1">
                <a:solidFill>
                  <a:srgbClr val="000000"/>
                </a:solidFill>
                <a:latin typeface="Now Bold"/>
                <a:ea typeface="Now Bold"/>
                <a:cs typeface="Now Bold"/>
                <a:sym typeface="Now Bold"/>
              </a:rPr>
              <a:t>SR</a:t>
            </a:r>
          </a:p>
        </p:txBody>
      </p:sp>
      <p:sp>
        <p:nvSpPr>
          <p:cNvPr id="32" name="TextBox 32"/>
          <p:cNvSpPr txBox="1"/>
          <p:nvPr/>
        </p:nvSpPr>
        <p:spPr>
          <a:xfrm>
            <a:off x="11463845" y="4391391"/>
            <a:ext cx="613586" cy="236660"/>
          </a:xfrm>
          <a:prstGeom prst="rect">
            <a:avLst/>
          </a:prstGeom>
        </p:spPr>
        <p:txBody>
          <a:bodyPr lIns="0" tIns="0" rIns="0" bIns="0" rtlCol="0" anchor="t">
            <a:spAutoFit/>
          </a:bodyPr>
          <a:lstStyle/>
          <a:p>
            <a:pPr algn="ctr">
              <a:lnSpc>
                <a:spcPts val="1824"/>
              </a:lnSpc>
            </a:pPr>
            <a:r>
              <a:rPr lang="en-US" sz="1302" b="1">
                <a:solidFill>
                  <a:srgbClr val="000000"/>
                </a:solidFill>
                <a:latin typeface="Now Bold"/>
                <a:ea typeface="Now Bold"/>
                <a:cs typeface="Now Bold"/>
                <a:sym typeface="Now Bold"/>
              </a:rPr>
              <a:t>MDR</a:t>
            </a:r>
          </a:p>
        </p:txBody>
      </p:sp>
      <p:sp>
        <p:nvSpPr>
          <p:cNvPr id="33" name="AutoShape 33"/>
          <p:cNvSpPr/>
          <p:nvPr/>
        </p:nvSpPr>
        <p:spPr>
          <a:xfrm flipH="1">
            <a:off x="11169101" y="3601645"/>
            <a:ext cx="337230" cy="0"/>
          </a:xfrm>
          <a:prstGeom prst="line">
            <a:avLst/>
          </a:prstGeom>
          <a:ln w="47625" cap="rnd">
            <a:solidFill>
              <a:srgbClr val="C9E265"/>
            </a:solidFill>
            <a:prstDash val="solid"/>
            <a:headEnd type="none" w="sm" len="sm"/>
            <a:tailEnd type="none" w="sm" len="sm"/>
          </a:ln>
        </p:spPr>
        <p:txBody>
          <a:bodyPr/>
          <a:lstStyle/>
          <a:p>
            <a:endParaRPr lang="en-PH"/>
          </a:p>
        </p:txBody>
      </p:sp>
      <p:sp>
        <p:nvSpPr>
          <p:cNvPr id="34" name="AutoShape 34"/>
          <p:cNvSpPr/>
          <p:nvPr/>
        </p:nvSpPr>
        <p:spPr>
          <a:xfrm>
            <a:off x="11340070" y="4506008"/>
            <a:ext cx="204522" cy="0"/>
          </a:xfrm>
          <a:prstGeom prst="line">
            <a:avLst/>
          </a:prstGeom>
          <a:ln w="47625" cap="rnd">
            <a:solidFill>
              <a:srgbClr val="FF5757"/>
            </a:solidFill>
            <a:prstDash val="solid"/>
            <a:headEnd type="none" w="sm" len="sm"/>
            <a:tailEnd type="none" w="sm" len="sm"/>
          </a:ln>
        </p:spPr>
        <p:txBody>
          <a:bodyPr/>
          <a:lstStyle/>
          <a:p>
            <a:endParaRPr lang="en-PH"/>
          </a:p>
        </p:txBody>
      </p:sp>
      <p:sp>
        <p:nvSpPr>
          <p:cNvPr id="35" name="AutoShape 35"/>
          <p:cNvSpPr/>
          <p:nvPr/>
        </p:nvSpPr>
        <p:spPr>
          <a:xfrm flipV="1">
            <a:off x="10199799" y="4261325"/>
            <a:ext cx="0" cy="753495"/>
          </a:xfrm>
          <a:prstGeom prst="line">
            <a:avLst/>
          </a:prstGeom>
          <a:ln w="47625" cap="rnd">
            <a:solidFill>
              <a:srgbClr val="38B6FF"/>
            </a:solidFill>
            <a:prstDash val="solid"/>
            <a:headEnd type="none" w="sm" len="sm"/>
            <a:tailEnd type="none" w="sm" len="sm"/>
          </a:ln>
        </p:spPr>
        <p:txBody>
          <a:bodyPr/>
          <a:lstStyle/>
          <a:p>
            <a:endParaRPr lang="en-PH"/>
          </a:p>
        </p:txBody>
      </p:sp>
      <p:sp>
        <p:nvSpPr>
          <p:cNvPr id="36" name="AutoShape 36"/>
          <p:cNvSpPr/>
          <p:nvPr/>
        </p:nvSpPr>
        <p:spPr>
          <a:xfrm flipH="1">
            <a:off x="9740234" y="5014821"/>
            <a:ext cx="482450" cy="0"/>
          </a:xfrm>
          <a:prstGeom prst="line">
            <a:avLst/>
          </a:prstGeom>
          <a:ln w="47625" cap="rnd">
            <a:solidFill>
              <a:srgbClr val="38B6FF"/>
            </a:solidFill>
            <a:prstDash val="solid"/>
            <a:headEnd type="none" w="sm" len="sm"/>
            <a:tailEnd type="none" w="sm" len="sm"/>
          </a:ln>
        </p:spPr>
        <p:txBody>
          <a:bodyPr/>
          <a:lstStyle/>
          <a:p>
            <a:endParaRPr lang="en-PH"/>
          </a:p>
        </p:txBody>
      </p:sp>
      <p:sp>
        <p:nvSpPr>
          <p:cNvPr id="37" name="AutoShape 37"/>
          <p:cNvSpPr/>
          <p:nvPr/>
        </p:nvSpPr>
        <p:spPr>
          <a:xfrm flipH="1">
            <a:off x="10084604" y="5014821"/>
            <a:ext cx="482450" cy="0"/>
          </a:xfrm>
          <a:prstGeom prst="line">
            <a:avLst/>
          </a:prstGeom>
          <a:ln w="47625" cap="rnd">
            <a:solidFill>
              <a:srgbClr val="38B6FF"/>
            </a:solidFill>
            <a:prstDash val="solid"/>
            <a:headEnd type="none" w="sm" len="sm"/>
            <a:tailEnd type="none" w="sm" len="sm"/>
          </a:ln>
        </p:spPr>
        <p:txBody>
          <a:bodyPr/>
          <a:lstStyle/>
          <a:p>
            <a:endParaRPr lang="en-PH"/>
          </a:p>
        </p:txBody>
      </p:sp>
      <p:sp>
        <p:nvSpPr>
          <p:cNvPr id="38" name="AutoShape 38"/>
          <p:cNvSpPr/>
          <p:nvPr/>
        </p:nvSpPr>
        <p:spPr>
          <a:xfrm flipH="1">
            <a:off x="14903355" y="4093510"/>
            <a:ext cx="294041" cy="6828"/>
          </a:xfrm>
          <a:prstGeom prst="line">
            <a:avLst/>
          </a:prstGeom>
          <a:ln w="47625" cap="rnd">
            <a:solidFill>
              <a:srgbClr val="C9E265"/>
            </a:solidFill>
            <a:prstDash val="solid"/>
            <a:headEnd type="none" w="sm" len="sm"/>
            <a:tailEnd type="none" w="sm" len="sm"/>
          </a:ln>
        </p:spPr>
        <p:txBody>
          <a:bodyPr/>
          <a:lstStyle/>
          <a:p>
            <a:endParaRPr lang="en-PH"/>
          </a:p>
        </p:txBody>
      </p:sp>
      <p:sp>
        <p:nvSpPr>
          <p:cNvPr id="39" name="AutoShape 39"/>
          <p:cNvSpPr/>
          <p:nvPr/>
        </p:nvSpPr>
        <p:spPr>
          <a:xfrm>
            <a:off x="15194201" y="3578842"/>
            <a:ext cx="0" cy="545776"/>
          </a:xfrm>
          <a:prstGeom prst="line">
            <a:avLst/>
          </a:prstGeom>
          <a:ln w="47625" cap="rnd">
            <a:solidFill>
              <a:srgbClr val="C9E265"/>
            </a:solidFill>
            <a:prstDash val="solid"/>
            <a:headEnd type="none" w="sm" len="sm"/>
            <a:tailEnd type="none" w="sm" len="sm"/>
          </a:ln>
        </p:spPr>
        <p:txBody>
          <a:bodyPr/>
          <a:lstStyle/>
          <a:p>
            <a:endParaRPr lang="en-PH"/>
          </a:p>
        </p:txBody>
      </p:sp>
      <p:sp>
        <p:nvSpPr>
          <p:cNvPr id="40" name="AutoShape 40"/>
          <p:cNvSpPr/>
          <p:nvPr/>
        </p:nvSpPr>
        <p:spPr>
          <a:xfrm>
            <a:off x="14912694" y="3578859"/>
            <a:ext cx="285233" cy="0"/>
          </a:xfrm>
          <a:prstGeom prst="line">
            <a:avLst/>
          </a:prstGeom>
          <a:ln w="47625" cap="rnd">
            <a:solidFill>
              <a:srgbClr val="C9E265"/>
            </a:solidFill>
            <a:prstDash val="solid"/>
            <a:headEnd type="none" w="sm" len="sm"/>
            <a:tailEnd type="none" w="sm" len="sm"/>
          </a:ln>
        </p:spPr>
        <p:txBody>
          <a:bodyPr/>
          <a:lstStyle/>
          <a:p>
            <a:endParaRPr lang="en-PH"/>
          </a:p>
        </p:txBody>
      </p:sp>
      <p:sp>
        <p:nvSpPr>
          <p:cNvPr id="41" name="TextBox 41"/>
          <p:cNvSpPr txBox="1"/>
          <p:nvPr/>
        </p:nvSpPr>
        <p:spPr>
          <a:xfrm>
            <a:off x="9177990" y="5241700"/>
            <a:ext cx="388337" cy="268356"/>
          </a:xfrm>
          <a:prstGeom prst="rect">
            <a:avLst/>
          </a:prstGeom>
        </p:spPr>
        <p:txBody>
          <a:bodyPr lIns="0" tIns="0" rIns="0" bIns="0" rtlCol="0" anchor="t">
            <a:spAutoFit/>
          </a:bodyPr>
          <a:lstStyle/>
          <a:p>
            <a:pPr algn="ctr">
              <a:lnSpc>
                <a:spcPts val="2244"/>
              </a:lnSpc>
              <a:spcBef>
                <a:spcPct val="0"/>
              </a:spcBef>
            </a:pPr>
            <a:r>
              <a:rPr lang="en-US" sz="1603">
                <a:solidFill>
                  <a:srgbClr val="000000"/>
                </a:solidFill>
                <a:latin typeface="Gagalin"/>
                <a:ea typeface="Gagalin"/>
                <a:cs typeface="Gagalin"/>
                <a:sym typeface="Gagalin"/>
              </a:rPr>
              <a:t>ALU</a:t>
            </a:r>
          </a:p>
        </p:txBody>
      </p:sp>
      <p:sp>
        <p:nvSpPr>
          <p:cNvPr id="42" name="TextBox 42"/>
          <p:cNvSpPr txBox="1"/>
          <p:nvPr/>
        </p:nvSpPr>
        <p:spPr>
          <a:xfrm>
            <a:off x="9640178" y="3709249"/>
            <a:ext cx="388337" cy="268356"/>
          </a:xfrm>
          <a:prstGeom prst="rect">
            <a:avLst/>
          </a:prstGeom>
        </p:spPr>
        <p:txBody>
          <a:bodyPr lIns="0" tIns="0" rIns="0" bIns="0" rtlCol="0" anchor="t">
            <a:spAutoFit/>
          </a:bodyPr>
          <a:lstStyle/>
          <a:p>
            <a:pPr algn="ctr">
              <a:lnSpc>
                <a:spcPts val="2244"/>
              </a:lnSpc>
              <a:spcBef>
                <a:spcPct val="0"/>
              </a:spcBef>
            </a:pPr>
            <a:r>
              <a:rPr lang="en-US" sz="1603">
                <a:solidFill>
                  <a:srgbClr val="000000"/>
                </a:solidFill>
                <a:latin typeface="Gagalin"/>
                <a:ea typeface="Gagalin"/>
                <a:cs typeface="Gagalin"/>
                <a:sym typeface="Gagalin"/>
              </a:rPr>
              <a:t>CU</a:t>
            </a:r>
          </a:p>
        </p:txBody>
      </p:sp>
      <p:sp>
        <p:nvSpPr>
          <p:cNvPr id="43" name="TextBox 43"/>
          <p:cNvSpPr txBox="1"/>
          <p:nvPr/>
        </p:nvSpPr>
        <p:spPr>
          <a:xfrm>
            <a:off x="11443428" y="3939505"/>
            <a:ext cx="613586" cy="236660"/>
          </a:xfrm>
          <a:prstGeom prst="rect">
            <a:avLst/>
          </a:prstGeom>
        </p:spPr>
        <p:txBody>
          <a:bodyPr lIns="0" tIns="0" rIns="0" bIns="0" rtlCol="0" anchor="t">
            <a:spAutoFit/>
          </a:bodyPr>
          <a:lstStyle/>
          <a:p>
            <a:pPr algn="ctr">
              <a:lnSpc>
                <a:spcPts val="1824"/>
              </a:lnSpc>
            </a:pPr>
            <a:r>
              <a:rPr lang="en-US" sz="1302" b="1">
                <a:solidFill>
                  <a:srgbClr val="000000"/>
                </a:solidFill>
                <a:latin typeface="Now Bold"/>
                <a:ea typeface="Now Bold"/>
                <a:cs typeface="Now Bold"/>
                <a:sym typeface="Now Bold"/>
              </a:rPr>
              <a:t>PC</a:t>
            </a:r>
          </a:p>
        </p:txBody>
      </p:sp>
      <p:sp>
        <p:nvSpPr>
          <p:cNvPr id="44" name="TextBox 44"/>
          <p:cNvSpPr txBox="1"/>
          <p:nvPr/>
        </p:nvSpPr>
        <p:spPr>
          <a:xfrm>
            <a:off x="11443428" y="4846458"/>
            <a:ext cx="613586" cy="238039"/>
          </a:xfrm>
          <a:prstGeom prst="rect">
            <a:avLst/>
          </a:prstGeom>
        </p:spPr>
        <p:txBody>
          <a:bodyPr lIns="0" tIns="0" rIns="0" bIns="0" rtlCol="0" anchor="t">
            <a:spAutoFit/>
          </a:bodyPr>
          <a:lstStyle/>
          <a:p>
            <a:pPr algn="ctr">
              <a:lnSpc>
                <a:spcPts val="1824"/>
              </a:lnSpc>
            </a:pPr>
            <a:r>
              <a:rPr lang="en-US" sz="1302" b="1">
                <a:solidFill>
                  <a:srgbClr val="000000"/>
                </a:solidFill>
                <a:latin typeface="Now Bold"/>
                <a:ea typeface="Now Bold"/>
                <a:cs typeface="Now Bold"/>
                <a:sym typeface="Now Bold"/>
              </a:rPr>
              <a:t>CIR</a:t>
            </a:r>
          </a:p>
        </p:txBody>
      </p:sp>
      <p:sp>
        <p:nvSpPr>
          <p:cNvPr id="45" name="TextBox 45"/>
          <p:cNvSpPr txBox="1"/>
          <p:nvPr/>
        </p:nvSpPr>
        <p:spPr>
          <a:xfrm>
            <a:off x="11443428" y="5292866"/>
            <a:ext cx="613586" cy="236660"/>
          </a:xfrm>
          <a:prstGeom prst="rect">
            <a:avLst/>
          </a:prstGeom>
        </p:spPr>
        <p:txBody>
          <a:bodyPr lIns="0" tIns="0" rIns="0" bIns="0" rtlCol="0" anchor="t">
            <a:spAutoFit/>
          </a:bodyPr>
          <a:lstStyle/>
          <a:p>
            <a:pPr algn="ctr">
              <a:lnSpc>
                <a:spcPts val="1824"/>
              </a:lnSpc>
            </a:pPr>
            <a:r>
              <a:rPr lang="en-US" sz="1302" b="1">
                <a:solidFill>
                  <a:srgbClr val="000000"/>
                </a:solidFill>
                <a:latin typeface="Now Bold"/>
                <a:ea typeface="Now Bold"/>
                <a:cs typeface="Now Bold"/>
                <a:sym typeface="Now Bold"/>
              </a:rPr>
              <a:t>ACC</a:t>
            </a:r>
          </a:p>
        </p:txBody>
      </p:sp>
      <p:grpSp>
        <p:nvGrpSpPr>
          <p:cNvPr id="46" name="Group 46"/>
          <p:cNvGrpSpPr/>
          <p:nvPr/>
        </p:nvGrpSpPr>
        <p:grpSpPr>
          <a:xfrm>
            <a:off x="8733608" y="2863203"/>
            <a:ext cx="2757846" cy="387156"/>
            <a:chOff x="0" y="0"/>
            <a:chExt cx="2652321" cy="372342"/>
          </a:xfrm>
        </p:grpSpPr>
        <p:sp>
          <p:nvSpPr>
            <p:cNvPr id="47" name="Freeform 4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48" name="Group 48"/>
          <p:cNvGrpSpPr/>
          <p:nvPr/>
        </p:nvGrpSpPr>
        <p:grpSpPr>
          <a:xfrm>
            <a:off x="12144965" y="2863203"/>
            <a:ext cx="2757846" cy="387156"/>
            <a:chOff x="0" y="0"/>
            <a:chExt cx="2652321" cy="372342"/>
          </a:xfrm>
        </p:grpSpPr>
        <p:sp>
          <p:nvSpPr>
            <p:cNvPr id="49" name="Freeform 4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50" name="TextBox 50"/>
          <p:cNvSpPr txBox="1"/>
          <p:nvPr/>
        </p:nvSpPr>
        <p:spPr>
          <a:xfrm>
            <a:off x="11504419" y="3569058"/>
            <a:ext cx="613586" cy="236660"/>
          </a:xfrm>
          <a:prstGeom prst="rect">
            <a:avLst/>
          </a:prstGeom>
        </p:spPr>
        <p:txBody>
          <a:bodyPr lIns="0" tIns="0" rIns="0" bIns="0" rtlCol="0" anchor="t">
            <a:spAutoFit/>
          </a:bodyPr>
          <a:lstStyle/>
          <a:p>
            <a:pPr algn="ctr">
              <a:lnSpc>
                <a:spcPts val="1824"/>
              </a:lnSpc>
            </a:pPr>
            <a:r>
              <a:rPr lang="en-US" sz="1302" b="1">
                <a:solidFill>
                  <a:srgbClr val="000000"/>
                </a:solidFill>
                <a:latin typeface="Now Bold"/>
                <a:ea typeface="Now Bold"/>
                <a:cs typeface="Now Bold"/>
                <a:sym typeface="Now Bold"/>
              </a:rPr>
              <a:t>MAR</a:t>
            </a:r>
          </a:p>
        </p:txBody>
      </p:sp>
      <p:sp>
        <p:nvSpPr>
          <p:cNvPr id="51" name="TextBox 51"/>
          <p:cNvSpPr txBox="1"/>
          <p:nvPr/>
        </p:nvSpPr>
        <p:spPr>
          <a:xfrm>
            <a:off x="8120022" y="2918255"/>
            <a:ext cx="613586" cy="238951"/>
          </a:xfrm>
          <a:prstGeom prst="rect">
            <a:avLst/>
          </a:prstGeom>
        </p:spPr>
        <p:txBody>
          <a:bodyPr lIns="0" tIns="0" rIns="0" bIns="0" rtlCol="0" anchor="t">
            <a:spAutoFit/>
          </a:bodyPr>
          <a:lstStyle/>
          <a:p>
            <a:pPr algn="ctr">
              <a:lnSpc>
                <a:spcPts val="1824"/>
              </a:lnSpc>
            </a:pPr>
            <a:r>
              <a:rPr lang="en-US" sz="1302" b="1">
                <a:solidFill>
                  <a:srgbClr val="000000"/>
                </a:solidFill>
                <a:latin typeface="Now Bold"/>
                <a:ea typeface="Now Bold"/>
                <a:cs typeface="Now Bold"/>
                <a:sym typeface="Now Bold"/>
              </a:rPr>
              <a:t>IR</a:t>
            </a:r>
          </a:p>
        </p:txBody>
      </p:sp>
      <p:sp>
        <p:nvSpPr>
          <p:cNvPr id="52" name="AutoShape 52"/>
          <p:cNvSpPr/>
          <p:nvPr/>
        </p:nvSpPr>
        <p:spPr>
          <a:xfrm flipH="1">
            <a:off x="10445199" y="3607158"/>
            <a:ext cx="723902" cy="0"/>
          </a:xfrm>
          <a:prstGeom prst="line">
            <a:avLst/>
          </a:prstGeom>
          <a:ln w="47625" cap="rnd">
            <a:solidFill>
              <a:srgbClr val="38B6FF"/>
            </a:solidFill>
            <a:prstDash val="solid"/>
            <a:headEnd type="none" w="sm" len="sm"/>
            <a:tailEnd type="none" w="sm" len="sm"/>
          </a:ln>
        </p:spPr>
        <p:txBody>
          <a:bodyPr/>
          <a:lstStyle/>
          <a:p>
            <a:endParaRPr lang="en-PH"/>
          </a:p>
        </p:txBody>
      </p:sp>
      <p:sp>
        <p:nvSpPr>
          <p:cNvPr id="53" name="AutoShape 53"/>
          <p:cNvSpPr/>
          <p:nvPr/>
        </p:nvSpPr>
        <p:spPr>
          <a:xfrm flipH="1">
            <a:off x="10385323" y="5014820"/>
            <a:ext cx="1188336" cy="1025"/>
          </a:xfrm>
          <a:prstGeom prst="line">
            <a:avLst/>
          </a:prstGeom>
          <a:ln w="47625" cap="rnd">
            <a:solidFill>
              <a:srgbClr val="38B6FF"/>
            </a:solidFill>
            <a:prstDash val="solid"/>
            <a:headEnd type="none" w="sm" len="sm"/>
            <a:tailEnd type="none" w="sm" len="sm"/>
          </a:ln>
        </p:spPr>
        <p:txBody>
          <a:bodyPr/>
          <a:lstStyle/>
          <a:p>
            <a:endParaRPr lang="en-PH"/>
          </a:p>
        </p:txBody>
      </p:sp>
      <p:sp>
        <p:nvSpPr>
          <p:cNvPr id="54" name="AutoShape 54"/>
          <p:cNvSpPr/>
          <p:nvPr/>
        </p:nvSpPr>
        <p:spPr>
          <a:xfrm flipH="1">
            <a:off x="14903355" y="5007999"/>
            <a:ext cx="294041" cy="6828"/>
          </a:xfrm>
          <a:prstGeom prst="line">
            <a:avLst/>
          </a:prstGeom>
          <a:ln w="47625" cap="rnd">
            <a:solidFill>
              <a:srgbClr val="FF5757"/>
            </a:solidFill>
            <a:prstDash val="solid"/>
            <a:headEnd type="none" w="sm" len="sm"/>
            <a:tailEnd type="none" w="sm" len="sm"/>
          </a:ln>
        </p:spPr>
        <p:txBody>
          <a:bodyPr/>
          <a:lstStyle/>
          <a:p>
            <a:endParaRPr lang="en-PH"/>
          </a:p>
        </p:txBody>
      </p:sp>
      <p:sp>
        <p:nvSpPr>
          <p:cNvPr id="55" name="AutoShape 55"/>
          <p:cNvSpPr/>
          <p:nvPr/>
        </p:nvSpPr>
        <p:spPr>
          <a:xfrm>
            <a:off x="15194201" y="4493331"/>
            <a:ext cx="0" cy="545776"/>
          </a:xfrm>
          <a:prstGeom prst="line">
            <a:avLst/>
          </a:prstGeom>
          <a:ln w="47625" cap="rnd">
            <a:solidFill>
              <a:srgbClr val="FF5757"/>
            </a:solidFill>
            <a:prstDash val="solid"/>
            <a:headEnd type="none" w="sm" len="sm"/>
            <a:tailEnd type="none" w="sm" len="sm"/>
          </a:ln>
        </p:spPr>
        <p:txBody>
          <a:bodyPr/>
          <a:lstStyle/>
          <a:p>
            <a:endParaRPr lang="en-PH"/>
          </a:p>
        </p:txBody>
      </p:sp>
      <p:sp>
        <p:nvSpPr>
          <p:cNvPr id="56" name="AutoShape 56"/>
          <p:cNvSpPr/>
          <p:nvPr/>
        </p:nvSpPr>
        <p:spPr>
          <a:xfrm>
            <a:off x="14912694" y="4493347"/>
            <a:ext cx="285233" cy="0"/>
          </a:xfrm>
          <a:prstGeom prst="line">
            <a:avLst/>
          </a:prstGeom>
          <a:ln w="47625" cap="rnd">
            <a:solidFill>
              <a:srgbClr val="FF5757"/>
            </a:solidFill>
            <a:prstDash val="solid"/>
            <a:headEnd type="none" w="sm" len="sm"/>
            <a:tailEnd type="none" w="sm" len="sm"/>
          </a:ln>
        </p:spPr>
        <p:txBody>
          <a:bodyPr/>
          <a:lstStyle/>
          <a:p>
            <a:endParaRPr lang="en-PH"/>
          </a:p>
        </p:txBody>
      </p:sp>
      <p:grpSp>
        <p:nvGrpSpPr>
          <p:cNvPr id="57" name="Group 57"/>
          <p:cNvGrpSpPr/>
          <p:nvPr/>
        </p:nvGrpSpPr>
        <p:grpSpPr>
          <a:xfrm>
            <a:off x="1473944" y="7373227"/>
            <a:ext cx="4529125" cy="425380"/>
            <a:chOff x="0" y="0"/>
            <a:chExt cx="1192856" cy="112034"/>
          </a:xfrm>
        </p:grpSpPr>
        <p:sp>
          <p:nvSpPr>
            <p:cNvPr id="58" name="Freeform 58"/>
            <p:cNvSpPr/>
            <p:nvPr/>
          </p:nvSpPr>
          <p:spPr>
            <a:xfrm>
              <a:off x="0" y="0"/>
              <a:ext cx="1192856" cy="112034"/>
            </a:xfrm>
            <a:custGeom>
              <a:avLst/>
              <a:gdLst/>
              <a:ahLst/>
              <a:cxnLst/>
              <a:rect l="l" t="t" r="r" b="b"/>
              <a:pathLst>
                <a:path w="1192856" h="112034">
                  <a:moveTo>
                    <a:pt x="56017" y="0"/>
                  </a:moveTo>
                  <a:lnTo>
                    <a:pt x="1136839" y="0"/>
                  </a:lnTo>
                  <a:cubicBezTo>
                    <a:pt x="1167776" y="0"/>
                    <a:pt x="1192856" y="25080"/>
                    <a:pt x="1192856" y="56017"/>
                  </a:cubicBezTo>
                  <a:lnTo>
                    <a:pt x="1192856" y="56017"/>
                  </a:lnTo>
                  <a:cubicBezTo>
                    <a:pt x="1192856" y="70874"/>
                    <a:pt x="1186954" y="85122"/>
                    <a:pt x="1176449" y="95627"/>
                  </a:cubicBezTo>
                  <a:cubicBezTo>
                    <a:pt x="1165944" y="106132"/>
                    <a:pt x="1151696" y="112034"/>
                    <a:pt x="1136839" y="112034"/>
                  </a:cubicBezTo>
                  <a:lnTo>
                    <a:pt x="56017" y="112034"/>
                  </a:lnTo>
                  <a:cubicBezTo>
                    <a:pt x="25080" y="112034"/>
                    <a:pt x="0" y="86954"/>
                    <a:pt x="0" y="56017"/>
                  </a:cubicBezTo>
                  <a:lnTo>
                    <a:pt x="0" y="56017"/>
                  </a:lnTo>
                  <a:cubicBezTo>
                    <a:pt x="0" y="25080"/>
                    <a:pt x="25080" y="0"/>
                    <a:pt x="56017" y="0"/>
                  </a:cubicBezTo>
                  <a:close/>
                </a:path>
              </a:pathLst>
            </a:custGeom>
            <a:solidFill>
              <a:srgbClr val="642EC7"/>
            </a:solidFill>
          </p:spPr>
          <p:txBody>
            <a:bodyPr/>
            <a:lstStyle/>
            <a:p>
              <a:endParaRPr lang="en-PH"/>
            </a:p>
          </p:txBody>
        </p:sp>
        <p:sp>
          <p:nvSpPr>
            <p:cNvPr id="59" name="TextBox 59"/>
            <p:cNvSpPr txBox="1"/>
            <p:nvPr/>
          </p:nvSpPr>
          <p:spPr>
            <a:xfrm>
              <a:off x="0" y="-28575"/>
              <a:ext cx="1192856" cy="140609"/>
            </a:xfrm>
            <a:prstGeom prst="rect">
              <a:avLst/>
            </a:prstGeom>
          </p:spPr>
          <p:txBody>
            <a:bodyPr lIns="50800" tIns="50800" rIns="50800" bIns="50800" rtlCol="0" anchor="ctr"/>
            <a:lstStyle/>
            <a:p>
              <a:pPr algn="ctr">
                <a:lnSpc>
                  <a:spcPts val="2595"/>
                </a:lnSpc>
              </a:pPr>
              <a:endParaRPr/>
            </a:p>
          </p:txBody>
        </p:sp>
      </p:grpSp>
      <p:grpSp>
        <p:nvGrpSpPr>
          <p:cNvPr id="60" name="Group 60"/>
          <p:cNvGrpSpPr/>
          <p:nvPr/>
        </p:nvGrpSpPr>
        <p:grpSpPr>
          <a:xfrm>
            <a:off x="3440676" y="8832920"/>
            <a:ext cx="2089518" cy="425380"/>
            <a:chOff x="0" y="0"/>
            <a:chExt cx="550326" cy="112034"/>
          </a:xfrm>
        </p:grpSpPr>
        <p:sp>
          <p:nvSpPr>
            <p:cNvPr id="61" name="Freeform 61"/>
            <p:cNvSpPr/>
            <p:nvPr/>
          </p:nvSpPr>
          <p:spPr>
            <a:xfrm>
              <a:off x="0" y="0"/>
              <a:ext cx="550326" cy="112034"/>
            </a:xfrm>
            <a:custGeom>
              <a:avLst/>
              <a:gdLst/>
              <a:ahLst/>
              <a:cxnLst/>
              <a:rect l="l" t="t" r="r" b="b"/>
              <a:pathLst>
                <a:path w="550326" h="112034">
                  <a:moveTo>
                    <a:pt x="56017" y="0"/>
                  </a:moveTo>
                  <a:lnTo>
                    <a:pt x="494309" y="0"/>
                  </a:lnTo>
                  <a:cubicBezTo>
                    <a:pt x="525246" y="0"/>
                    <a:pt x="550326" y="25080"/>
                    <a:pt x="550326" y="56017"/>
                  </a:cubicBezTo>
                  <a:lnTo>
                    <a:pt x="550326" y="56017"/>
                  </a:lnTo>
                  <a:cubicBezTo>
                    <a:pt x="550326" y="70874"/>
                    <a:pt x="544424" y="85122"/>
                    <a:pt x="533919" y="95627"/>
                  </a:cubicBezTo>
                  <a:cubicBezTo>
                    <a:pt x="523413" y="106132"/>
                    <a:pt x="509165" y="112034"/>
                    <a:pt x="494309" y="112034"/>
                  </a:cubicBezTo>
                  <a:lnTo>
                    <a:pt x="56017" y="112034"/>
                  </a:lnTo>
                  <a:cubicBezTo>
                    <a:pt x="25080" y="112034"/>
                    <a:pt x="0" y="86954"/>
                    <a:pt x="0" y="56017"/>
                  </a:cubicBezTo>
                  <a:lnTo>
                    <a:pt x="0" y="56017"/>
                  </a:lnTo>
                  <a:cubicBezTo>
                    <a:pt x="0" y="25080"/>
                    <a:pt x="25080" y="0"/>
                    <a:pt x="56017" y="0"/>
                  </a:cubicBezTo>
                  <a:close/>
                </a:path>
              </a:pathLst>
            </a:custGeom>
            <a:solidFill>
              <a:srgbClr val="642EC7"/>
            </a:solidFill>
          </p:spPr>
          <p:txBody>
            <a:bodyPr/>
            <a:lstStyle/>
            <a:p>
              <a:endParaRPr lang="en-PH"/>
            </a:p>
          </p:txBody>
        </p:sp>
        <p:sp>
          <p:nvSpPr>
            <p:cNvPr id="62" name="TextBox 62"/>
            <p:cNvSpPr txBox="1"/>
            <p:nvPr/>
          </p:nvSpPr>
          <p:spPr>
            <a:xfrm>
              <a:off x="0" y="-28575"/>
              <a:ext cx="550326" cy="140609"/>
            </a:xfrm>
            <a:prstGeom prst="rect">
              <a:avLst/>
            </a:prstGeom>
          </p:spPr>
          <p:txBody>
            <a:bodyPr lIns="50800" tIns="50800" rIns="50800" bIns="50800" rtlCol="0" anchor="ctr"/>
            <a:lstStyle/>
            <a:p>
              <a:pPr algn="ctr">
                <a:lnSpc>
                  <a:spcPts val="2595"/>
                </a:lnSpc>
              </a:pPr>
              <a:endParaRPr/>
            </a:p>
          </p:txBody>
        </p:sp>
      </p:grpSp>
      <p:sp>
        <p:nvSpPr>
          <p:cNvPr id="63" name="TextBox 63"/>
          <p:cNvSpPr txBox="1"/>
          <p:nvPr/>
        </p:nvSpPr>
        <p:spPr>
          <a:xfrm>
            <a:off x="1574796" y="6380371"/>
            <a:ext cx="7335174" cy="3312492"/>
          </a:xfrm>
          <a:prstGeom prst="rect">
            <a:avLst/>
          </a:prstGeom>
        </p:spPr>
        <p:txBody>
          <a:bodyPr lIns="0" tIns="0" rIns="0" bIns="0" rtlCol="0" anchor="t">
            <a:spAutoFit/>
          </a:bodyPr>
          <a:lstStyle/>
          <a:p>
            <a:pPr algn="l">
              <a:lnSpc>
                <a:spcPts val="3796"/>
              </a:lnSpc>
            </a:pPr>
            <a:r>
              <a:rPr lang="en-US" sz="2711">
                <a:solidFill>
                  <a:srgbClr val="000000"/>
                </a:solidFill>
                <a:latin typeface="Alatsi"/>
                <a:ea typeface="Alatsi"/>
                <a:cs typeface="Alatsi"/>
                <a:sym typeface="Alatsi"/>
              </a:rPr>
              <a:t>The parts of the system that can be accessed directly by the central processor, known as the </a:t>
            </a:r>
            <a:r>
              <a:rPr lang="en-US" sz="2711">
                <a:solidFill>
                  <a:srgbClr val="FFFFFF"/>
                </a:solidFill>
                <a:latin typeface="Alatsi"/>
                <a:ea typeface="Alatsi"/>
                <a:cs typeface="Alatsi"/>
                <a:sym typeface="Alatsi"/>
              </a:rPr>
              <a:t>immediate access store (IAS)</a:t>
            </a:r>
            <a:r>
              <a:rPr lang="en-US" sz="2711">
                <a:solidFill>
                  <a:srgbClr val="000000"/>
                </a:solidFill>
                <a:latin typeface="Alatsi"/>
                <a:ea typeface="Alatsi"/>
                <a:cs typeface="Alatsi"/>
                <a:sym typeface="Alatsi"/>
              </a:rPr>
              <a:t>, have a limited capability to send or receive data to and from the processor, and this data exchange occurs at significantly  </a:t>
            </a:r>
            <a:r>
              <a:rPr lang="en-US" sz="2711">
                <a:solidFill>
                  <a:srgbClr val="FFFFFF"/>
                </a:solidFill>
                <a:latin typeface="Alatsi"/>
                <a:ea typeface="Alatsi"/>
                <a:cs typeface="Alatsi"/>
                <a:sym typeface="Alatsi"/>
              </a:rPr>
              <a:t>lower speeds</a:t>
            </a:r>
            <a:r>
              <a:rPr lang="en-US" sz="2711">
                <a:solidFill>
                  <a:srgbClr val="000000"/>
                </a:solidFill>
                <a:latin typeface="Alatsi"/>
                <a:ea typeface="Alatsi"/>
                <a:cs typeface="Alatsi"/>
                <a:sym typeface="Alatsi"/>
              </a:rPr>
              <a:t>  compared to the processor's operational speed."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5331" y="2565056"/>
            <a:ext cx="2578444" cy="257844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grpSp>
        <p:nvGrpSpPr>
          <p:cNvPr id="4" name="Group 4"/>
          <p:cNvGrpSpPr/>
          <p:nvPr/>
        </p:nvGrpSpPr>
        <p:grpSpPr>
          <a:xfrm>
            <a:off x="5156887" y="0"/>
            <a:ext cx="2578444" cy="2578444"/>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grpSp>
        <p:nvGrpSpPr>
          <p:cNvPr id="6" name="Group 6"/>
          <p:cNvGrpSpPr/>
          <p:nvPr/>
        </p:nvGrpSpPr>
        <p:grpSpPr>
          <a:xfrm>
            <a:off x="2578444" y="0"/>
            <a:ext cx="2578444" cy="2578444"/>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sp>
        <p:nvSpPr>
          <p:cNvPr id="8" name="Freeform 8"/>
          <p:cNvSpPr/>
          <p:nvPr/>
        </p:nvSpPr>
        <p:spPr>
          <a:xfrm rot="-5400000" flipH="1" flipV="1">
            <a:off x="7735331" y="0"/>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9" name="Freeform 9"/>
          <p:cNvSpPr/>
          <p:nvPr/>
        </p:nvSpPr>
        <p:spPr>
          <a:xfrm rot="-5400000">
            <a:off x="0" y="0"/>
            <a:ext cx="2578444" cy="2578444"/>
          </a:xfrm>
          <a:custGeom>
            <a:avLst/>
            <a:gdLst/>
            <a:ahLst/>
            <a:cxnLst/>
            <a:rect l="l" t="t" r="r" b="b"/>
            <a:pathLst>
              <a:path w="2578444" h="2578444">
                <a:moveTo>
                  <a:pt x="0" y="0"/>
                </a:moveTo>
                <a:lnTo>
                  <a:pt x="2578444" y="0"/>
                </a:lnTo>
                <a:lnTo>
                  <a:pt x="2578444" y="2578444"/>
                </a:lnTo>
                <a:lnTo>
                  <a:pt x="0" y="2578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TextBox 10"/>
          <p:cNvSpPr txBox="1"/>
          <p:nvPr/>
        </p:nvSpPr>
        <p:spPr>
          <a:xfrm>
            <a:off x="849091" y="5086350"/>
            <a:ext cx="6278706" cy="2138659"/>
          </a:xfrm>
          <a:prstGeom prst="rect">
            <a:avLst/>
          </a:prstGeom>
        </p:spPr>
        <p:txBody>
          <a:bodyPr lIns="0" tIns="0" rIns="0" bIns="0" rtlCol="0" anchor="t">
            <a:spAutoFit/>
          </a:bodyPr>
          <a:lstStyle/>
          <a:p>
            <a:pPr algn="ctr">
              <a:lnSpc>
                <a:spcPts val="8241"/>
              </a:lnSpc>
            </a:pPr>
            <a:r>
              <a:rPr lang="en-US" sz="6868" b="1">
                <a:solidFill>
                  <a:srgbClr val="FF1495"/>
                </a:solidFill>
                <a:latin typeface="Poppins Bold"/>
                <a:ea typeface="Poppins Bold"/>
                <a:cs typeface="Poppins Bold"/>
                <a:sym typeface="Poppins Bold"/>
              </a:rPr>
              <a:t>Chapter </a:t>
            </a:r>
          </a:p>
          <a:p>
            <a:pPr marL="0" lvl="0" indent="0" algn="ctr">
              <a:lnSpc>
                <a:spcPts val="8241"/>
              </a:lnSpc>
              <a:spcBef>
                <a:spcPct val="0"/>
              </a:spcBef>
            </a:pPr>
            <a:r>
              <a:rPr lang="en-US" sz="6868" b="1">
                <a:solidFill>
                  <a:srgbClr val="FF1495"/>
                </a:solidFill>
                <a:latin typeface="Poppins Bold"/>
                <a:ea typeface="Poppins Bold"/>
                <a:cs typeface="Poppins Bold"/>
                <a:sym typeface="Poppins Bold"/>
              </a:rPr>
              <a:t>Outline</a:t>
            </a:r>
          </a:p>
        </p:txBody>
      </p:sp>
      <p:grpSp>
        <p:nvGrpSpPr>
          <p:cNvPr id="11" name="Group 11"/>
          <p:cNvGrpSpPr/>
          <p:nvPr/>
        </p:nvGrpSpPr>
        <p:grpSpPr>
          <a:xfrm>
            <a:off x="7735331" y="5143500"/>
            <a:ext cx="2578444" cy="2578444"/>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3" name="Freeform 13"/>
          <p:cNvSpPr/>
          <p:nvPr/>
        </p:nvSpPr>
        <p:spPr>
          <a:xfrm rot="5400000" flipH="1" flipV="1">
            <a:off x="7735331" y="7727726"/>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14" name="Group 14"/>
          <p:cNvGrpSpPr/>
          <p:nvPr/>
        </p:nvGrpSpPr>
        <p:grpSpPr>
          <a:xfrm>
            <a:off x="10313775" y="7721944"/>
            <a:ext cx="2578444" cy="2578444"/>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642EC7"/>
            </a:solidFill>
          </p:spPr>
          <p:txBody>
            <a:bodyPr/>
            <a:lstStyle/>
            <a:p>
              <a:endParaRPr lang="en-PH"/>
            </a:p>
          </p:txBody>
        </p:sp>
      </p:grpSp>
      <p:sp>
        <p:nvSpPr>
          <p:cNvPr id="16" name="TextBox 16"/>
          <p:cNvSpPr txBox="1"/>
          <p:nvPr/>
        </p:nvSpPr>
        <p:spPr>
          <a:xfrm>
            <a:off x="647560" y="809625"/>
            <a:ext cx="1787980" cy="1173106"/>
          </a:xfrm>
          <a:prstGeom prst="rect">
            <a:avLst/>
          </a:prstGeom>
        </p:spPr>
        <p:txBody>
          <a:bodyPr lIns="0" tIns="0" rIns="0" bIns="0" rtlCol="0" anchor="t">
            <a:spAutoFit/>
          </a:bodyPr>
          <a:lstStyle/>
          <a:p>
            <a:pPr marL="0" lvl="0" indent="0" algn="ctr">
              <a:lnSpc>
                <a:spcPts val="3095"/>
              </a:lnSpc>
              <a:spcBef>
                <a:spcPct val="0"/>
              </a:spcBef>
            </a:pPr>
            <a:r>
              <a:rPr lang="en-US" sz="2579" b="1">
                <a:solidFill>
                  <a:srgbClr val="FFFFFF"/>
                </a:solidFill>
                <a:latin typeface="Poppins Bold"/>
                <a:ea typeface="Poppins Bold"/>
                <a:cs typeface="Poppins Bold"/>
                <a:sym typeface="Poppins Bold"/>
              </a:rPr>
              <a:t>The von Neumann model</a:t>
            </a:r>
          </a:p>
        </p:txBody>
      </p:sp>
      <p:sp>
        <p:nvSpPr>
          <p:cNvPr id="17" name="TextBox 17"/>
          <p:cNvSpPr txBox="1"/>
          <p:nvPr/>
        </p:nvSpPr>
        <p:spPr>
          <a:xfrm>
            <a:off x="782065" y="387302"/>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5.1 </a:t>
            </a:r>
          </a:p>
        </p:txBody>
      </p:sp>
      <p:sp>
        <p:nvSpPr>
          <p:cNvPr id="18" name="TextBox 18"/>
          <p:cNvSpPr txBox="1"/>
          <p:nvPr/>
        </p:nvSpPr>
        <p:spPr>
          <a:xfrm>
            <a:off x="2864734" y="1046334"/>
            <a:ext cx="2015928" cy="757238"/>
          </a:xfrm>
          <a:prstGeom prst="rect">
            <a:avLst/>
          </a:prstGeom>
        </p:spPr>
        <p:txBody>
          <a:bodyPr lIns="0" tIns="0" rIns="0" bIns="0" rtlCol="0" anchor="t">
            <a:spAutoFit/>
          </a:bodyPr>
          <a:lstStyle/>
          <a:p>
            <a:pPr marL="0" lvl="0" indent="0" algn="ctr">
              <a:lnSpc>
                <a:spcPts val="2908"/>
              </a:lnSpc>
              <a:spcBef>
                <a:spcPct val="0"/>
              </a:spcBef>
            </a:pPr>
            <a:r>
              <a:rPr lang="en-US" sz="2423" b="1">
                <a:solidFill>
                  <a:srgbClr val="FFFFFF"/>
                </a:solidFill>
                <a:latin typeface="Poppins Bold"/>
                <a:ea typeface="Poppins Bold"/>
                <a:cs typeface="Poppins Bold"/>
                <a:sym typeface="Poppins Bold"/>
              </a:rPr>
              <a:t>CPU Architecture</a:t>
            </a:r>
          </a:p>
        </p:txBody>
      </p:sp>
      <p:sp>
        <p:nvSpPr>
          <p:cNvPr id="19" name="TextBox 19"/>
          <p:cNvSpPr txBox="1"/>
          <p:nvPr/>
        </p:nvSpPr>
        <p:spPr>
          <a:xfrm>
            <a:off x="3045961" y="655875"/>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5.2</a:t>
            </a:r>
          </a:p>
        </p:txBody>
      </p:sp>
      <p:sp>
        <p:nvSpPr>
          <p:cNvPr id="20" name="TextBox 20"/>
          <p:cNvSpPr txBox="1"/>
          <p:nvPr/>
        </p:nvSpPr>
        <p:spPr>
          <a:xfrm>
            <a:off x="5299762" y="841514"/>
            <a:ext cx="2299055" cy="12858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System Bus and Data Transfer</a:t>
            </a:r>
          </a:p>
        </p:txBody>
      </p:sp>
      <p:sp>
        <p:nvSpPr>
          <p:cNvPr id="21" name="TextBox 21"/>
          <p:cNvSpPr txBox="1"/>
          <p:nvPr/>
        </p:nvSpPr>
        <p:spPr>
          <a:xfrm>
            <a:off x="5619372" y="441530"/>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5.3</a:t>
            </a:r>
          </a:p>
        </p:txBody>
      </p:sp>
      <p:sp>
        <p:nvSpPr>
          <p:cNvPr id="22" name="TextBox 22"/>
          <p:cNvSpPr txBox="1"/>
          <p:nvPr/>
        </p:nvSpPr>
        <p:spPr>
          <a:xfrm>
            <a:off x="7918426" y="1065384"/>
            <a:ext cx="1839734" cy="946449"/>
          </a:xfrm>
          <a:prstGeom prst="rect">
            <a:avLst/>
          </a:prstGeom>
        </p:spPr>
        <p:txBody>
          <a:bodyPr lIns="0" tIns="0" rIns="0" bIns="0" rtlCol="0" anchor="t">
            <a:spAutoFit/>
          </a:bodyPr>
          <a:lstStyle/>
          <a:p>
            <a:pPr marL="0" lvl="0" indent="0" algn="ctr">
              <a:lnSpc>
                <a:spcPts val="2467"/>
              </a:lnSpc>
              <a:spcBef>
                <a:spcPct val="0"/>
              </a:spcBef>
            </a:pPr>
            <a:r>
              <a:rPr lang="en-US" sz="2056" b="1">
                <a:solidFill>
                  <a:srgbClr val="000000"/>
                </a:solidFill>
                <a:latin typeface="Poppins Bold"/>
                <a:ea typeface="Poppins Bold"/>
                <a:cs typeface="Poppins Bold"/>
                <a:sym typeface="Poppins Bold"/>
              </a:rPr>
              <a:t>What affects system performance</a:t>
            </a:r>
          </a:p>
        </p:txBody>
      </p:sp>
      <p:sp>
        <p:nvSpPr>
          <p:cNvPr id="23" name="TextBox 23"/>
          <p:cNvSpPr txBox="1"/>
          <p:nvPr/>
        </p:nvSpPr>
        <p:spPr>
          <a:xfrm>
            <a:off x="7875187" y="3565282"/>
            <a:ext cx="2265047" cy="1133056"/>
          </a:xfrm>
          <a:prstGeom prst="rect">
            <a:avLst/>
          </a:prstGeom>
        </p:spPr>
        <p:txBody>
          <a:bodyPr lIns="0" tIns="0" rIns="0" bIns="0" rtlCol="0" anchor="t">
            <a:spAutoFit/>
          </a:bodyPr>
          <a:lstStyle/>
          <a:p>
            <a:pPr marL="0" lvl="0" indent="0" algn="ctr">
              <a:lnSpc>
                <a:spcPts val="2938"/>
              </a:lnSpc>
              <a:spcBef>
                <a:spcPct val="0"/>
              </a:spcBef>
            </a:pPr>
            <a:r>
              <a:rPr lang="en-US" sz="2448" b="1">
                <a:solidFill>
                  <a:srgbClr val="FFFFFF"/>
                </a:solidFill>
                <a:latin typeface="Poppins Bold"/>
                <a:ea typeface="Poppins Bold"/>
                <a:cs typeface="Poppins Bold"/>
                <a:sym typeface="Poppins Bold"/>
              </a:rPr>
              <a:t>Input/Output Ports and Interfaces</a:t>
            </a:r>
          </a:p>
        </p:txBody>
      </p:sp>
      <p:sp>
        <p:nvSpPr>
          <p:cNvPr id="24" name="TextBox 24"/>
          <p:cNvSpPr txBox="1"/>
          <p:nvPr/>
        </p:nvSpPr>
        <p:spPr>
          <a:xfrm>
            <a:off x="8197815" y="3003373"/>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5.5</a:t>
            </a:r>
          </a:p>
        </p:txBody>
      </p:sp>
      <p:sp>
        <p:nvSpPr>
          <p:cNvPr id="25" name="TextBox 25"/>
          <p:cNvSpPr txBox="1"/>
          <p:nvPr/>
        </p:nvSpPr>
        <p:spPr>
          <a:xfrm>
            <a:off x="8011556" y="646284"/>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5.4</a:t>
            </a:r>
          </a:p>
        </p:txBody>
      </p:sp>
      <p:sp>
        <p:nvSpPr>
          <p:cNvPr id="26" name="TextBox 26"/>
          <p:cNvSpPr txBox="1"/>
          <p:nvPr/>
        </p:nvSpPr>
        <p:spPr>
          <a:xfrm>
            <a:off x="8011556" y="5939332"/>
            <a:ext cx="1992310" cy="1285677"/>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The fetch-execute cycle</a:t>
            </a:r>
          </a:p>
        </p:txBody>
      </p:sp>
      <p:sp>
        <p:nvSpPr>
          <p:cNvPr id="27" name="TextBox 27"/>
          <p:cNvSpPr txBox="1"/>
          <p:nvPr/>
        </p:nvSpPr>
        <p:spPr>
          <a:xfrm>
            <a:off x="8197815" y="5444099"/>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5.6</a:t>
            </a:r>
          </a:p>
        </p:txBody>
      </p:sp>
      <p:sp>
        <p:nvSpPr>
          <p:cNvPr id="28" name="TextBox 28"/>
          <p:cNvSpPr txBox="1"/>
          <p:nvPr/>
        </p:nvSpPr>
        <p:spPr>
          <a:xfrm>
            <a:off x="8466350" y="8274328"/>
            <a:ext cx="1653475" cy="1164620"/>
          </a:xfrm>
          <a:prstGeom prst="rect">
            <a:avLst/>
          </a:prstGeom>
        </p:spPr>
        <p:txBody>
          <a:bodyPr lIns="0" tIns="0" rIns="0" bIns="0" rtlCol="0" anchor="t">
            <a:spAutoFit/>
          </a:bodyPr>
          <a:lstStyle/>
          <a:p>
            <a:pPr marL="0" lvl="0" indent="0" algn="ctr">
              <a:lnSpc>
                <a:spcPts val="3022"/>
              </a:lnSpc>
              <a:spcBef>
                <a:spcPct val="0"/>
              </a:spcBef>
            </a:pPr>
            <a:r>
              <a:rPr lang="en-US" sz="2518" b="1">
                <a:solidFill>
                  <a:srgbClr val="000000"/>
                </a:solidFill>
                <a:latin typeface="Poppins Bold"/>
                <a:ea typeface="Poppins Bold"/>
                <a:cs typeface="Poppins Bold"/>
                <a:sym typeface="Poppins Bold"/>
              </a:rPr>
              <a:t>Register transfer notation</a:t>
            </a:r>
          </a:p>
        </p:txBody>
      </p:sp>
      <p:sp>
        <p:nvSpPr>
          <p:cNvPr id="29" name="TextBox 29"/>
          <p:cNvSpPr txBox="1"/>
          <p:nvPr/>
        </p:nvSpPr>
        <p:spPr>
          <a:xfrm>
            <a:off x="8466350" y="7874344"/>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5.7</a:t>
            </a:r>
          </a:p>
        </p:txBody>
      </p:sp>
      <p:sp>
        <p:nvSpPr>
          <p:cNvPr id="30" name="TextBox 30"/>
          <p:cNvSpPr txBox="1"/>
          <p:nvPr/>
        </p:nvSpPr>
        <p:spPr>
          <a:xfrm>
            <a:off x="10635148" y="8353907"/>
            <a:ext cx="1935697" cy="17049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Interrupts and System Control</a:t>
            </a:r>
          </a:p>
        </p:txBody>
      </p:sp>
      <p:sp>
        <p:nvSpPr>
          <p:cNvPr id="31" name="TextBox 31"/>
          <p:cNvSpPr txBox="1"/>
          <p:nvPr/>
        </p:nvSpPr>
        <p:spPr>
          <a:xfrm>
            <a:off x="10776259" y="7953924"/>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5.8</a:t>
            </a:r>
          </a:p>
        </p:txBody>
      </p:sp>
      <p:sp>
        <p:nvSpPr>
          <p:cNvPr id="32" name="Freeform 32"/>
          <p:cNvSpPr/>
          <p:nvPr/>
        </p:nvSpPr>
        <p:spPr>
          <a:xfrm>
            <a:off x="12892218" y="6172200"/>
            <a:ext cx="4490357" cy="4114800"/>
          </a:xfrm>
          <a:custGeom>
            <a:avLst/>
            <a:gdLst/>
            <a:ahLst/>
            <a:cxnLst/>
            <a:rect l="l" t="t" r="r" b="b"/>
            <a:pathLst>
              <a:path w="4490357" h="4114800">
                <a:moveTo>
                  <a:pt x="0" y="0"/>
                </a:moveTo>
                <a:lnTo>
                  <a:pt x="4490357" y="0"/>
                </a:lnTo>
                <a:lnTo>
                  <a:pt x="44903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AutoShape 7"/>
          <p:cNvSpPr/>
          <p:nvPr/>
        </p:nvSpPr>
        <p:spPr>
          <a:xfrm flipV="1">
            <a:off x="1204894" y="2553747"/>
            <a:ext cx="4649088" cy="0"/>
          </a:xfrm>
          <a:prstGeom prst="line">
            <a:avLst/>
          </a:prstGeom>
          <a:ln w="66675" cap="rnd">
            <a:solidFill>
              <a:srgbClr val="FFDE59"/>
            </a:solidFill>
            <a:prstDash val="solid"/>
            <a:headEnd type="none" w="sm" len="sm"/>
            <a:tailEnd type="oval" w="lg" len="lg"/>
          </a:ln>
        </p:spPr>
        <p:txBody>
          <a:bodyPr/>
          <a:lstStyle/>
          <a:p>
            <a:endParaRPr lang="en-PH"/>
          </a:p>
        </p:txBody>
      </p:sp>
      <p:sp>
        <p:nvSpPr>
          <p:cNvPr id="8" name="Freeform 8"/>
          <p:cNvSpPr/>
          <p:nvPr/>
        </p:nvSpPr>
        <p:spPr>
          <a:xfrm>
            <a:off x="396871" y="1846361"/>
            <a:ext cx="744912" cy="744912"/>
          </a:xfrm>
          <a:custGeom>
            <a:avLst/>
            <a:gdLst/>
            <a:ahLst/>
            <a:cxnLst/>
            <a:rect l="l" t="t" r="r" b="b"/>
            <a:pathLst>
              <a:path w="744912" h="744912">
                <a:moveTo>
                  <a:pt x="0" y="0"/>
                </a:moveTo>
                <a:lnTo>
                  <a:pt x="744912" y="0"/>
                </a:lnTo>
                <a:lnTo>
                  <a:pt x="744912" y="744912"/>
                </a:lnTo>
                <a:lnTo>
                  <a:pt x="0" y="7449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TextBox 9"/>
          <p:cNvSpPr txBox="1"/>
          <p:nvPr/>
        </p:nvSpPr>
        <p:spPr>
          <a:xfrm>
            <a:off x="1027804" y="15807"/>
            <a:ext cx="7619350" cy="1012893"/>
          </a:xfrm>
          <a:prstGeom prst="rect">
            <a:avLst/>
          </a:prstGeom>
        </p:spPr>
        <p:txBody>
          <a:bodyPr lIns="0" tIns="0" rIns="0" bIns="0" rtlCol="0" anchor="t">
            <a:spAutoFit/>
          </a:bodyPr>
          <a:lstStyle/>
          <a:p>
            <a:pPr marL="0" lvl="0" indent="0" algn="l">
              <a:lnSpc>
                <a:spcPts val="3876"/>
              </a:lnSpc>
              <a:spcBef>
                <a:spcPct val="0"/>
              </a:spcBef>
            </a:pPr>
            <a:r>
              <a:rPr lang="en-US" sz="3461" b="1" spc="-103">
                <a:solidFill>
                  <a:srgbClr val="FF1495"/>
                </a:solidFill>
                <a:latin typeface="Poppins Bold"/>
                <a:ea typeface="Poppins Bold"/>
                <a:cs typeface="Poppins Bold"/>
                <a:sym typeface="Poppins Bold"/>
              </a:rPr>
              <a:t>5.4 Factors contributing to system performance</a:t>
            </a:r>
          </a:p>
        </p:txBody>
      </p:sp>
      <p:sp>
        <p:nvSpPr>
          <p:cNvPr id="10" name="TextBox 10"/>
          <p:cNvSpPr txBox="1"/>
          <p:nvPr/>
        </p:nvSpPr>
        <p:spPr>
          <a:xfrm>
            <a:off x="1353981" y="1802925"/>
            <a:ext cx="435091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Number of cores</a:t>
            </a:r>
          </a:p>
        </p:txBody>
      </p:sp>
      <p:sp>
        <p:nvSpPr>
          <p:cNvPr id="11" name="TextBox 11"/>
          <p:cNvSpPr txBox="1"/>
          <p:nvPr/>
        </p:nvSpPr>
        <p:spPr>
          <a:xfrm>
            <a:off x="3091765" y="7115057"/>
            <a:ext cx="12354429" cy="1720543"/>
          </a:xfrm>
          <a:prstGeom prst="rect">
            <a:avLst/>
          </a:prstGeom>
        </p:spPr>
        <p:txBody>
          <a:bodyPr lIns="0" tIns="0" rIns="0" bIns="0" rtlCol="0" anchor="t">
            <a:spAutoFit/>
          </a:bodyPr>
          <a:lstStyle/>
          <a:p>
            <a:pPr algn="l">
              <a:lnSpc>
                <a:spcPts val="4644"/>
              </a:lnSpc>
            </a:pPr>
            <a:r>
              <a:rPr lang="en-US" sz="3317">
                <a:solidFill>
                  <a:srgbClr val="000000"/>
                </a:solidFill>
                <a:latin typeface="Alatsi"/>
                <a:ea typeface="Alatsi"/>
                <a:cs typeface="Alatsi"/>
                <a:sym typeface="Alatsi"/>
              </a:rPr>
              <a:t>Having multiple cores allows the processor to handle multiple tasks concurrently, which can lead to better overall system performance in scenarios where multiple tasks are running simultaneously.</a:t>
            </a:r>
          </a:p>
        </p:txBody>
      </p:sp>
      <p:grpSp>
        <p:nvGrpSpPr>
          <p:cNvPr id="12" name="Group 12"/>
          <p:cNvGrpSpPr/>
          <p:nvPr/>
        </p:nvGrpSpPr>
        <p:grpSpPr>
          <a:xfrm>
            <a:off x="823625" y="3710478"/>
            <a:ext cx="16640751" cy="1966304"/>
            <a:chOff x="0" y="0"/>
            <a:chExt cx="22187667" cy="2621738"/>
          </a:xfrm>
        </p:grpSpPr>
        <p:sp>
          <p:nvSpPr>
            <p:cNvPr id="13" name="AutoShape 13"/>
            <p:cNvSpPr/>
            <p:nvPr/>
          </p:nvSpPr>
          <p:spPr>
            <a:xfrm flipH="1">
              <a:off x="1623185" y="989877"/>
              <a:ext cx="859707" cy="0"/>
            </a:xfrm>
            <a:prstGeom prst="line">
              <a:avLst/>
            </a:prstGeom>
            <a:ln w="38100" cap="rnd">
              <a:solidFill>
                <a:srgbClr val="38B6FF"/>
              </a:solidFill>
              <a:prstDash val="solid"/>
              <a:headEnd type="none" w="sm" len="sm"/>
              <a:tailEnd type="none" w="sm" len="sm"/>
            </a:ln>
          </p:spPr>
          <p:txBody>
            <a:bodyPr/>
            <a:lstStyle/>
            <a:p>
              <a:endParaRPr lang="en-PH"/>
            </a:p>
          </p:txBody>
        </p:sp>
        <p:grpSp>
          <p:nvGrpSpPr>
            <p:cNvPr id="14" name="Group 14"/>
            <p:cNvGrpSpPr/>
            <p:nvPr/>
          </p:nvGrpSpPr>
          <p:grpSpPr>
            <a:xfrm>
              <a:off x="0" y="0"/>
              <a:ext cx="5394186" cy="2276226"/>
              <a:chOff x="0" y="0"/>
              <a:chExt cx="2966297" cy="1251711"/>
            </a:xfrm>
          </p:grpSpPr>
          <p:sp>
            <p:nvSpPr>
              <p:cNvPr id="15" name="Freeform 15"/>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solidFill>
            </p:spPr>
            <p:txBody>
              <a:bodyPr/>
              <a:lstStyle/>
              <a:p>
                <a:endParaRPr lang="en-PH"/>
              </a:p>
            </p:txBody>
          </p:sp>
        </p:grpSp>
        <p:sp>
          <p:nvSpPr>
            <p:cNvPr id="16" name="Freeform 16"/>
            <p:cNvSpPr/>
            <p:nvPr/>
          </p:nvSpPr>
          <p:spPr>
            <a:xfrm>
              <a:off x="647729" y="1551980"/>
              <a:ext cx="636849" cy="531479"/>
            </a:xfrm>
            <a:custGeom>
              <a:avLst/>
              <a:gdLst/>
              <a:ahLst/>
              <a:cxnLst/>
              <a:rect l="l" t="t" r="r" b="b"/>
              <a:pathLst>
                <a:path w="636849" h="531479">
                  <a:moveTo>
                    <a:pt x="0" y="0"/>
                  </a:moveTo>
                  <a:lnTo>
                    <a:pt x="636849" y="0"/>
                  </a:lnTo>
                  <a:lnTo>
                    <a:pt x="636849" y="531480"/>
                  </a:lnTo>
                  <a:lnTo>
                    <a:pt x="0" y="5314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17" name="Group 17"/>
            <p:cNvGrpSpPr/>
            <p:nvPr/>
          </p:nvGrpSpPr>
          <p:grpSpPr>
            <a:xfrm>
              <a:off x="647729" y="555281"/>
              <a:ext cx="1059877" cy="578511"/>
              <a:chOff x="0" y="0"/>
              <a:chExt cx="3506392" cy="1913890"/>
            </a:xfrm>
          </p:grpSpPr>
          <p:sp>
            <p:nvSpPr>
              <p:cNvPr id="18" name="Freeform 18"/>
              <p:cNvSpPr/>
              <p:nvPr/>
            </p:nvSpPr>
            <p:spPr>
              <a:xfrm>
                <a:off x="0" y="0"/>
                <a:ext cx="3506392" cy="1913890"/>
              </a:xfrm>
              <a:custGeom>
                <a:avLst/>
                <a:gdLst/>
                <a:ahLst/>
                <a:cxnLst/>
                <a:rect l="l" t="t" r="r" b="b"/>
                <a:pathLst>
                  <a:path w="3506392" h="1913890">
                    <a:moveTo>
                      <a:pt x="0" y="0"/>
                    </a:moveTo>
                    <a:lnTo>
                      <a:pt x="3506392" y="0"/>
                    </a:lnTo>
                    <a:lnTo>
                      <a:pt x="3506392" y="1913890"/>
                    </a:lnTo>
                    <a:lnTo>
                      <a:pt x="0" y="1913890"/>
                    </a:lnTo>
                    <a:close/>
                  </a:path>
                </a:pathLst>
              </a:custGeom>
              <a:solidFill>
                <a:srgbClr val="FFDE59"/>
              </a:solidFill>
            </p:spPr>
            <p:txBody>
              <a:bodyPr/>
              <a:lstStyle/>
              <a:p>
                <a:endParaRPr lang="en-PH"/>
              </a:p>
            </p:txBody>
          </p:sp>
        </p:grpSp>
        <p:grpSp>
          <p:nvGrpSpPr>
            <p:cNvPr id="19" name="Group 19"/>
            <p:cNvGrpSpPr/>
            <p:nvPr/>
          </p:nvGrpSpPr>
          <p:grpSpPr>
            <a:xfrm>
              <a:off x="2883355" y="534753"/>
              <a:ext cx="1900017" cy="266731"/>
              <a:chOff x="0" y="0"/>
              <a:chExt cx="2652321" cy="372342"/>
            </a:xfrm>
          </p:grpSpPr>
          <p:sp>
            <p:nvSpPr>
              <p:cNvPr id="20" name="Freeform 20"/>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21" name="Freeform 21"/>
            <p:cNvSpPr/>
            <p:nvPr/>
          </p:nvSpPr>
          <p:spPr>
            <a:xfrm>
              <a:off x="674139" y="577806"/>
              <a:ext cx="317422" cy="317422"/>
            </a:xfrm>
            <a:custGeom>
              <a:avLst/>
              <a:gdLst/>
              <a:ahLst/>
              <a:cxnLst/>
              <a:rect l="l" t="t" r="r" b="b"/>
              <a:pathLst>
                <a:path w="317422" h="317422">
                  <a:moveTo>
                    <a:pt x="0" y="0"/>
                  </a:moveTo>
                  <a:lnTo>
                    <a:pt x="317422" y="0"/>
                  </a:lnTo>
                  <a:lnTo>
                    <a:pt x="317422" y="317422"/>
                  </a:lnTo>
                  <a:lnTo>
                    <a:pt x="0" y="31742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grpSp>
          <p:nvGrpSpPr>
            <p:cNvPr id="22" name="Group 22"/>
            <p:cNvGrpSpPr/>
            <p:nvPr/>
          </p:nvGrpSpPr>
          <p:grpSpPr>
            <a:xfrm>
              <a:off x="2883355" y="862169"/>
              <a:ext cx="1900017" cy="266731"/>
              <a:chOff x="0" y="0"/>
              <a:chExt cx="2652321" cy="372342"/>
            </a:xfrm>
          </p:grpSpPr>
          <p:sp>
            <p:nvSpPr>
              <p:cNvPr id="23" name="Freeform 2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4" name="Group 24"/>
            <p:cNvGrpSpPr/>
            <p:nvPr/>
          </p:nvGrpSpPr>
          <p:grpSpPr>
            <a:xfrm>
              <a:off x="2883355" y="1173496"/>
              <a:ext cx="1900017" cy="266731"/>
              <a:chOff x="0" y="0"/>
              <a:chExt cx="2652321" cy="372342"/>
            </a:xfrm>
          </p:grpSpPr>
          <p:sp>
            <p:nvSpPr>
              <p:cNvPr id="25" name="Freeform 2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6" name="Group 26"/>
            <p:cNvGrpSpPr/>
            <p:nvPr/>
          </p:nvGrpSpPr>
          <p:grpSpPr>
            <a:xfrm>
              <a:off x="2883355" y="1487014"/>
              <a:ext cx="1900017" cy="266731"/>
              <a:chOff x="0" y="0"/>
              <a:chExt cx="2652321" cy="372342"/>
            </a:xfrm>
          </p:grpSpPr>
          <p:sp>
            <p:nvSpPr>
              <p:cNvPr id="27" name="Freeform 2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8" name="Group 28"/>
            <p:cNvGrpSpPr/>
            <p:nvPr/>
          </p:nvGrpSpPr>
          <p:grpSpPr>
            <a:xfrm>
              <a:off x="2883355" y="1813190"/>
              <a:ext cx="1900017" cy="266731"/>
              <a:chOff x="0" y="0"/>
              <a:chExt cx="2652321" cy="372342"/>
            </a:xfrm>
          </p:grpSpPr>
          <p:sp>
            <p:nvSpPr>
              <p:cNvPr id="29" name="Freeform 2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30" name="AutoShape 30"/>
            <p:cNvSpPr/>
            <p:nvPr/>
          </p:nvSpPr>
          <p:spPr>
            <a:xfrm flipV="1">
              <a:off x="2226106" y="668118"/>
              <a:ext cx="0" cy="1947214"/>
            </a:xfrm>
            <a:prstGeom prst="line">
              <a:avLst/>
            </a:prstGeom>
            <a:ln w="38100" cap="rnd">
              <a:solidFill>
                <a:srgbClr val="C9E265"/>
              </a:solidFill>
              <a:prstDash val="solid"/>
              <a:headEnd type="none" w="sm" len="sm"/>
              <a:tailEnd type="none" w="sm" len="sm"/>
            </a:ln>
          </p:spPr>
          <p:txBody>
            <a:bodyPr/>
            <a:lstStyle/>
            <a:p>
              <a:endParaRPr lang="en-PH"/>
            </a:p>
          </p:txBody>
        </p:sp>
        <p:sp>
          <p:nvSpPr>
            <p:cNvPr id="31" name="AutoShape 31"/>
            <p:cNvSpPr/>
            <p:nvPr/>
          </p:nvSpPr>
          <p:spPr>
            <a:xfrm flipV="1">
              <a:off x="2336090" y="1275412"/>
              <a:ext cx="0" cy="1339919"/>
            </a:xfrm>
            <a:prstGeom prst="line">
              <a:avLst/>
            </a:prstGeom>
            <a:ln w="38100" cap="rnd">
              <a:solidFill>
                <a:srgbClr val="FF5757"/>
              </a:solidFill>
              <a:prstDash val="solid"/>
              <a:headEnd type="none" w="sm" len="sm"/>
              <a:tailEnd type="none" w="sm" len="sm"/>
            </a:ln>
          </p:spPr>
          <p:txBody>
            <a:bodyPr/>
            <a:lstStyle/>
            <a:p>
              <a:endParaRPr lang="en-PH"/>
            </a:p>
          </p:txBody>
        </p:sp>
        <p:sp>
          <p:nvSpPr>
            <p:cNvPr id="32" name="AutoShape 32"/>
            <p:cNvSpPr/>
            <p:nvPr/>
          </p:nvSpPr>
          <p:spPr>
            <a:xfrm flipV="1">
              <a:off x="1789377" y="1620618"/>
              <a:ext cx="0" cy="974464"/>
            </a:xfrm>
            <a:prstGeom prst="line">
              <a:avLst/>
            </a:prstGeom>
            <a:ln w="38100" cap="rnd">
              <a:solidFill>
                <a:srgbClr val="38B6FF"/>
              </a:solidFill>
              <a:prstDash val="solid"/>
              <a:headEnd type="none" w="sm" len="sm"/>
              <a:tailEnd type="none" w="sm" len="sm"/>
            </a:ln>
          </p:spPr>
          <p:txBody>
            <a:bodyPr/>
            <a:lstStyle/>
            <a:p>
              <a:endParaRPr lang="en-PH"/>
            </a:p>
          </p:txBody>
        </p:sp>
        <p:sp>
          <p:nvSpPr>
            <p:cNvPr id="33" name="TextBox 33"/>
            <p:cNvSpPr txBox="1"/>
            <p:nvPr/>
          </p:nvSpPr>
          <p:spPr>
            <a:xfrm>
              <a:off x="2407220" y="1228937"/>
              <a:ext cx="422730" cy="14632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MDR</a:t>
              </a:r>
            </a:p>
          </p:txBody>
        </p:sp>
        <p:sp>
          <p:nvSpPr>
            <p:cNvPr id="34" name="AutoShape 34"/>
            <p:cNvSpPr/>
            <p:nvPr/>
          </p:nvSpPr>
          <p:spPr>
            <a:xfrm flipH="1">
              <a:off x="2204157" y="668118"/>
              <a:ext cx="232334" cy="0"/>
            </a:xfrm>
            <a:prstGeom prst="line">
              <a:avLst/>
            </a:prstGeom>
            <a:ln w="38100" cap="rnd">
              <a:solidFill>
                <a:srgbClr val="C9E265"/>
              </a:solidFill>
              <a:prstDash val="solid"/>
              <a:headEnd type="none" w="sm" len="sm"/>
              <a:tailEnd type="none" w="sm" len="sm"/>
            </a:ln>
          </p:spPr>
          <p:txBody>
            <a:bodyPr/>
            <a:lstStyle/>
            <a:p>
              <a:endParaRPr lang="en-PH"/>
            </a:p>
          </p:txBody>
        </p:sp>
        <p:sp>
          <p:nvSpPr>
            <p:cNvPr id="35" name="AutoShape 35"/>
            <p:cNvSpPr/>
            <p:nvPr/>
          </p:nvSpPr>
          <p:spPr>
            <a:xfrm>
              <a:off x="2321946" y="1291178"/>
              <a:ext cx="140906" cy="0"/>
            </a:xfrm>
            <a:prstGeom prst="line">
              <a:avLst/>
            </a:prstGeom>
            <a:ln w="38100" cap="rnd">
              <a:solidFill>
                <a:srgbClr val="FF5757"/>
              </a:solidFill>
              <a:prstDash val="solid"/>
              <a:headEnd type="none" w="sm" len="sm"/>
              <a:tailEnd type="none" w="sm" len="sm"/>
            </a:ln>
          </p:spPr>
          <p:txBody>
            <a:bodyPr/>
            <a:lstStyle/>
            <a:p>
              <a:endParaRPr lang="en-PH"/>
            </a:p>
          </p:txBody>
        </p:sp>
        <p:sp>
          <p:nvSpPr>
            <p:cNvPr id="36" name="AutoShape 36"/>
            <p:cNvSpPr/>
            <p:nvPr/>
          </p:nvSpPr>
          <p:spPr>
            <a:xfrm flipV="1">
              <a:off x="1536357" y="1122604"/>
              <a:ext cx="0" cy="519120"/>
            </a:xfrm>
            <a:prstGeom prst="line">
              <a:avLst/>
            </a:prstGeom>
            <a:ln w="38100" cap="rnd">
              <a:solidFill>
                <a:srgbClr val="38B6FF"/>
              </a:solidFill>
              <a:prstDash val="solid"/>
              <a:headEnd type="none" w="sm" len="sm"/>
              <a:tailEnd type="none" w="sm" len="sm"/>
            </a:ln>
          </p:spPr>
          <p:txBody>
            <a:bodyPr/>
            <a:lstStyle/>
            <a:p>
              <a:endParaRPr lang="en-PH"/>
            </a:p>
          </p:txBody>
        </p:sp>
        <p:sp>
          <p:nvSpPr>
            <p:cNvPr id="37" name="AutoShape 37"/>
            <p:cNvSpPr/>
            <p:nvPr/>
          </p:nvSpPr>
          <p:spPr>
            <a:xfrm flipH="1">
              <a:off x="1219739" y="1641725"/>
              <a:ext cx="332384" cy="0"/>
            </a:xfrm>
            <a:prstGeom prst="line">
              <a:avLst/>
            </a:prstGeom>
            <a:ln w="38100" cap="rnd">
              <a:solidFill>
                <a:srgbClr val="38B6FF"/>
              </a:solidFill>
              <a:prstDash val="solid"/>
              <a:headEnd type="none" w="sm" len="sm"/>
              <a:tailEnd type="none" w="sm" len="sm"/>
            </a:ln>
          </p:spPr>
          <p:txBody>
            <a:bodyPr/>
            <a:lstStyle/>
            <a:p>
              <a:endParaRPr lang="en-PH"/>
            </a:p>
          </p:txBody>
        </p:sp>
        <p:sp>
          <p:nvSpPr>
            <p:cNvPr id="38" name="AutoShape 38"/>
            <p:cNvSpPr/>
            <p:nvPr/>
          </p:nvSpPr>
          <p:spPr>
            <a:xfrm flipH="1">
              <a:off x="1456993" y="1641725"/>
              <a:ext cx="332384" cy="0"/>
            </a:xfrm>
            <a:prstGeom prst="line">
              <a:avLst/>
            </a:prstGeom>
            <a:ln w="38100" cap="rnd">
              <a:solidFill>
                <a:srgbClr val="38B6FF"/>
              </a:solidFill>
              <a:prstDash val="solid"/>
              <a:headEnd type="none" w="sm" len="sm"/>
              <a:tailEnd type="none" w="sm" len="sm"/>
            </a:ln>
          </p:spPr>
          <p:txBody>
            <a:bodyPr/>
            <a:lstStyle/>
            <a:p>
              <a:endParaRPr lang="en-PH"/>
            </a:p>
          </p:txBody>
        </p:sp>
        <p:sp>
          <p:nvSpPr>
            <p:cNvPr id="39" name="AutoShape 39"/>
            <p:cNvSpPr/>
            <p:nvPr/>
          </p:nvSpPr>
          <p:spPr>
            <a:xfrm flipH="1">
              <a:off x="4776870" y="1006989"/>
              <a:ext cx="202580" cy="4704"/>
            </a:xfrm>
            <a:prstGeom prst="line">
              <a:avLst/>
            </a:prstGeom>
            <a:ln w="38100" cap="rnd">
              <a:solidFill>
                <a:srgbClr val="C9E265"/>
              </a:solidFill>
              <a:prstDash val="solid"/>
              <a:headEnd type="none" w="sm" len="sm"/>
              <a:tailEnd type="none" w="sm" len="sm"/>
            </a:ln>
          </p:spPr>
          <p:txBody>
            <a:bodyPr/>
            <a:lstStyle/>
            <a:p>
              <a:endParaRPr lang="en-PH"/>
            </a:p>
          </p:txBody>
        </p:sp>
        <p:sp>
          <p:nvSpPr>
            <p:cNvPr id="40" name="AutoShape 40"/>
            <p:cNvSpPr/>
            <p:nvPr/>
          </p:nvSpPr>
          <p:spPr>
            <a:xfrm>
              <a:off x="4977248" y="652408"/>
              <a:ext cx="0" cy="376012"/>
            </a:xfrm>
            <a:prstGeom prst="line">
              <a:avLst/>
            </a:prstGeom>
            <a:ln w="38100" cap="rnd">
              <a:solidFill>
                <a:srgbClr val="C9E265"/>
              </a:solidFill>
              <a:prstDash val="solid"/>
              <a:headEnd type="none" w="sm" len="sm"/>
              <a:tailEnd type="none" w="sm" len="sm"/>
            </a:ln>
          </p:spPr>
          <p:txBody>
            <a:bodyPr/>
            <a:lstStyle/>
            <a:p>
              <a:endParaRPr lang="en-PH"/>
            </a:p>
          </p:txBody>
        </p:sp>
        <p:sp>
          <p:nvSpPr>
            <p:cNvPr id="41" name="AutoShape 41"/>
            <p:cNvSpPr/>
            <p:nvPr/>
          </p:nvSpPr>
          <p:spPr>
            <a:xfrm>
              <a:off x="4783304" y="652419"/>
              <a:ext cx="196511" cy="0"/>
            </a:xfrm>
            <a:prstGeom prst="line">
              <a:avLst/>
            </a:prstGeom>
            <a:ln w="38100" cap="rnd">
              <a:solidFill>
                <a:srgbClr val="C9E265"/>
              </a:solidFill>
              <a:prstDash val="solid"/>
              <a:headEnd type="none" w="sm" len="sm"/>
              <a:tailEnd type="none" w="sm" len="sm"/>
            </a:ln>
          </p:spPr>
          <p:txBody>
            <a:bodyPr/>
            <a:lstStyle/>
            <a:p>
              <a:endParaRPr lang="en-PH"/>
            </a:p>
          </p:txBody>
        </p:sp>
        <p:sp>
          <p:nvSpPr>
            <p:cNvPr id="42" name="TextBox 42"/>
            <p:cNvSpPr txBox="1"/>
            <p:nvPr/>
          </p:nvSpPr>
          <p:spPr>
            <a:xfrm>
              <a:off x="2393154" y="1542455"/>
              <a:ext cx="422730" cy="14727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CIR</a:t>
              </a:r>
            </a:p>
          </p:txBody>
        </p:sp>
        <p:grpSp>
          <p:nvGrpSpPr>
            <p:cNvPr id="43" name="Group 43"/>
            <p:cNvGrpSpPr/>
            <p:nvPr/>
          </p:nvGrpSpPr>
          <p:grpSpPr>
            <a:xfrm>
              <a:off x="526224" y="159368"/>
              <a:ext cx="1900017" cy="266731"/>
              <a:chOff x="0" y="0"/>
              <a:chExt cx="2652321" cy="372342"/>
            </a:xfrm>
          </p:grpSpPr>
          <p:sp>
            <p:nvSpPr>
              <p:cNvPr id="44" name="Freeform 4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45" name="Group 45"/>
            <p:cNvGrpSpPr/>
            <p:nvPr/>
          </p:nvGrpSpPr>
          <p:grpSpPr>
            <a:xfrm>
              <a:off x="2876478" y="159368"/>
              <a:ext cx="1900017" cy="266731"/>
              <a:chOff x="0" y="0"/>
              <a:chExt cx="2652321" cy="372342"/>
            </a:xfrm>
          </p:grpSpPr>
          <p:sp>
            <p:nvSpPr>
              <p:cNvPr id="46" name="Freeform 4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47" name="AutoShape 47"/>
            <p:cNvSpPr/>
            <p:nvPr/>
          </p:nvSpPr>
          <p:spPr>
            <a:xfrm flipH="1">
              <a:off x="1705425" y="671916"/>
              <a:ext cx="498732" cy="0"/>
            </a:xfrm>
            <a:prstGeom prst="line">
              <a:avLst/>
            </a:prstGeom>
            <a:ln w="38100" cap="rnd">
              <a:solidFill>
                <a:srgbClr val="38B6FF"/>
              </a:solidFill>
              <a:prstDash val="solid"/>
              <a:headEnd type="none" w="sm" len="sm"/>
              <a:tailEnd type="none" w="sm" len="sm"/>
            </a:ln>
          </p:spPr>
          <p:txBody>
            <a:bodyPr/>
            <a:lstStyle/>
            <a:p>
              <a:endParaRPr lang="en-PH"/>
            </a:p>
          </p:txBody>
        </p:sp>
        <p:sp>
          <p:nvSpPr>
            <p:cNvPr id="48" name="AutoShape 48"/>
            <p:cNvSpPr/>
            <p:nvPr/>
          </p:nvSpPr>
          <p:spPr>
            <a:xfrm flipH="1">
              <a:off x="1664173" y="1641725"/>
              <a:ext cx="818704" cy="706"/>
            </a:xfrm>
            <a:prstGeom prst="line">
              <a:avLst/>
            </a:prstGeom>
            <a:ln w="38100" cap="rnd">
              <a:solidFill>
                <a:srgbClr val="38B6FF"/>
              </a:solidFill>
              <a:prstDash val="solid"/>
              <a:headEnd type="none" w="sm" len="sm"/>
              <a:tailEnd type="none" w="sm" len="sm"/>
            </a:ln>
          </p:spPr>
          <p:txBody>
            <a:bodyPr/>
            <a:lstStyle/>
            <a:p>
              <a:endParaRPr lang="en-PH"/>
            </a:p>
          </p:txBody>
        </p:sp>
        <p:sp>
          <p:nvSpPr>
            <p:cNvPr id="49" name="AutoShape 49"/>
            <p:cNvSpPr/>
            <p:nvPr/>
          </p:nvSpPr>
          <p:spPr>
            <a:xfrm flipH="1">
              <a:off x="4776870" y="1637025"/>
              <a:ext cx="202580" cy="4704"/>
            </a:xfrm>
            <a:prstGeom prst="line">
              <a:avLst/>
            </a:prstGeom>
            <a:ln w="38100" cap="rnd">
              <a:solidFill>
                <a:srgbClr val="FF5757"/>
              </a:solidFill>
              <a:prstDash val="solid"/>
              <a:headEnd type="none" w="sm" len="sm"/>
              <a:tailEnd type="none" w="sm" len="sm"/>
            </a:ln>
          </p:spPr>
          <p:txBody>
            <a:bodyPr/>
            <a:lstStyle/>
            <a:p>
              <a:endParaRPr lang="en-PH"/>
            </a:p>
          </p:txBody>
        </p:sp>
        <p:sp>
          <p:nvSpPr>
            <p:cNvPr id="50" name="AutoShape 50"/>
            <p:cNvSpPr/>
            <p:nvPr/>
          </p:nvSpPr>
          <p:spPr>
            <a:xfrm>
              <a:off x="4977248" y="1282445"/>
              <a:ext cx="0" cy="376012"/>
            </a:xfrm>
            <a:prstGeom prst="line">
              <a:avLst/>
            </a:prstGeom>
            <a:ln w="38100" cap="rnd">
              <a:solidFill>
                <a:srgbClr val="FF5757"/>
              </a:solidFill>
              <a:prstDash val="solid"/>
              <a:headEnd type="none" w="sm" len="sm"/>
              <a:tailEnd type="none" w="sm" len="sm"/>
            </a:ln>
          </p:spPr>
          <p:txBody>
            <a:bodyPr/>
            <a:lstStyle/>
            <a:p>
              <a:endParaRPr lang="en-PH"/>
            </a:p>
          </p:txBody>
        </p:sp>
        <p:sp>
          <p:nvSpPr>
            <p:cNvPr id="51" name="AutoShape 51"/>
            <p:cNvSpPr/>
            <p:nvPr/>
          </p:nvSpPr>
          <p:spPr>
            <a:xfrm>
              <a:off x="4783304" y="1282456"/>
              <a:ext cx="196511" cy="0"/>
            </a:xfrm>
            <a:prstGeom prst="line">
              <a:avLst/>
            </a:prstGeom>
            <a:ln w="38100" cap="rnd">
              <a:solidFill>
                <a:srgbClr val="FF5757"/>
              </a:solidFill>
              <a:prstDash val="solid"/>
              <a:headEnd type="none" w="sm" len="sm"/>
              <a:tailEnd type="none" w="sm" len="sm"/>
            </a:ln>
          </p:spPr>
          <p:txBody>
            <a:bodyPr/>
            <a:lstStyle/>
            <a:p>
              <a:endParaRPr lang="en-PH"/>
            </a:p>
          </p:txBody>
        </p:sp>
        <p:sp>
          <p:nvSpPr>
            <p:cNvPr id="52" name="TextBox 52"/>
            <p:cNvSpPr txBox="1"/>
            <p:nvPr/>
          </p:nvSpPr>
          <p:spPr>
            <a:xfrm>
              <a:off x="2443778" y="221676"/>
              <a:ext cx="422730" cy="147901"/>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SR</a:t>
              </a:r>
            </a:p>
          </p:txBody>
        </p:sp>
        <p:sp>
          <p:nvSpPr>
            <p:cNvPr id="53" name="TextBox 53"/>
            <p:cNvSpPr txBox="1"/>
            <p:nvPr/>
          </p:nvSpPr>
          <p:spPr>
            <a:xfrm>
              <a:off x="832381" y="1798670"/>
              <a:ext cx="267545" cy="184247"/>
            </a:xfrm>
            <a:prstGeom prst="rect">
              <a:avLst/>
            </a:prstGeom>
          </p:spPr>
          <p:txBody>
            <a:bodyPr lIns="0" tIns="0" rIns="0" bIns="0" rtlCol="0" anchor="t">
              <a:spAutoFit/>
            </a:bodyPr>
            <a:lstStyle/>
            <a:p>
              <a:pPr algn="ctr">
                <a:lnSpc>
                  <a:spcPts val="1159"/>
                </a:lnSpc>
                <a:spcBef>
                  <a:spcPct val="0"/>
                </a:spcBef>
              </a:pPr>
              <a:r>
                <a:rPr lang="en-US" sz="828">
                  <a:solidFill>
                    <a:srgbClr val="000000"/>
                  </a:solidFill>
                  <a:latin typeface="Gagalin"/>
                  <a:ea typeface="Gagalin"/>
                  <a:cs typeface="Gagalin"/>
                  <a:sym typeface="Gagalin"/>
                </a:rPr>
                <a:t>ALU</a:t>
              </a:r>
            </a:p>
          </p:txBody>
        </p:sp>
        <p:sp>
          <p:nvSpPr>
            <p:cNvPr id="54" name="TextBox 54"/>
            <p:cNvSpPr txBox="1"/>
            <p:nvPr/>
          </p:nvSpPr>
          <p:spPr>
            <a:xfrm>
              <a:off x="1150806" y="742889"/>
              <a:ext cx="267545" cy="184247"/>
            </a:xfrm>
            <a:prstGeom prst="rect">
              <a:avLst/>
            </a:prstGeom>
          </p:spPr>
          <p:txBody>
            <a:bodyPr lIns="0" tIns="0" rIns="0" bIns="0" rtlCol="0" anchor="t">
              <a:spAutoFit/>
            </a:bodyPr>
            <a:lstStyle/>
            <a:p>
              <a:pPr algn="ctr">
                <a:lnSpc>
                  <a:spcPts val="1159"/>
                </a:lnSpc>
                <a:spcBef>
                  <a:spcPct val="0"/>
                </a:spcBef>
              </a:pPr>
              <a:r>
                <a:rPr lang="en-US" sz="828">
                  <a:solidFill>
                    <a:srgbClr val="000000"/>
                  </a:solidFill>
                  <a:latin typeface="Gagalin"/>
                  <a:ea typeface="Gagalin"/>
                  <a:cs typeface="Gagalin"/>
                  <a:sym typeface="Gagalin"/>
                </a:rPr>
                <a:t>CU</a:t>
              </a:r>
            </a:p>
          </p:txBody>
        </p:sp>
        <p:sp>
          <p:nvSpPr>
            <p:cNvPr id="55" name="TextBox 55"/>
            <p:cNvSpPr txBox="1"/>
            <p:nvPr/>
          </p:nvSpPr>
          <p:spPr>
            <a:xfrm>
              <a:off x="2393154" y="917611"/>
              <a:ext cx="422730" cy="14632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PC</a:t>
              </a:r>
            </a:p>
          </p:txBody>
        </p:sp>
        <p:sp>
          <p:nvSpPr>
            <p:cNvPr id="56" name="TextBox 56"/>
            <p:cNvSpPr txBox="1"/>
            <p:nvPr/>
          </p:nvSpPr>
          <p:spPr>
            <a:xfrm>
              <a:off x="2393154" y="1850009"/>
              <a:ext cx="422730" cy="14632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ACC</a:t>
              </a:r>
            </a:p>
          </p:txBody>
        </p:sp>
        <p:sp>
          <p:nvSpPr>
            <p:cNvPr id="57" name="TextBox 57"/>
            <p:cNvSpPr txBox="1"/>
            <p:nvPr/>
          </p:nvSpPr>
          <p:spPr>
            <a:xfrm>
              <a:off x="2435174" y="662391"/>
              <a:ext cx="422730" cy="14632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MAR</a:t>
              </a:r>
            </a:p>
          </p:txBody>
        </p:sp>
        <p:sp>
          <p:nvSpPr>
            <p:cNvPr id="58" name="TextBox 58"/>
            <p:cNvSpPr txBox="1"/>
            <p:nvPr/>
          </p:nvSpPr>
          <p:spPr>
            <a:xfrm>
              <a:off x="103494" y="214021"/>
              <a:ext cx="422730" cy="147901"/>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IR</a:t>
              </a:r>
            </a:p>
          </p:txBody>
        </p:sp>
        <p:sp>
          <p:nvSpPr>
            <p:cNvPr id="59" name="AutoShape 59"/>
            <p:cNvSpPr/>
            <p:nvPr/>
          </p:nvSpPr>
          <p:spPr>
            <a:xfrm flipH="1">
              <a:off x="7233932" y="992440"/>
              <a:ext cx="859707" cy="0"/>
            </a:xfrm>
            <a:prstGeom prst="line">
              <a:avLst/>
            </a:prstGeom>
            <a:ln w="38100" cap="rnd">
              <a:solidFill>
                <a:srgbClr val="38B6FF"/>
              </a:solidFill>
              <a:prstDash val="solid"/>
              <a:headEnd type="none" w="sm" len="sm"/>
              <a:tailEnd type="none" w="sm" len="sm"/>
            </a:ln>
          </p:spPr>
          <p:txBody>
            <a:bodyPr/>
            <a:lstStyle/>
            <a:p>
              <a:endParaRPr lang="en-PH"/>
            </a:p>
          </p:txBody>
        </p:sp>
        <p:grpSp>
          <p:nvGrpSpPr>
            <p:cNvPr id="60" name="Group 60"/>
            <p:cNvGrpSpPr/>
            <p:nvPr/>
          </p:nvGrpSpPr>
          <p:grpSpPr>
            <a:xfrm>
              <a:off x="5610747" y="2563"/>
              <a:ext cx="5394186" cy="2276226"/>
              <a:chOff x="0" y="0"/>
              <a:chExt cx="2966297" cy="1251711"/>
            </a:xfrm>
          </p:grpSpPr>
          <p:sp>
            <p:nvSpPr>
              <p:cNvPr id="61" name="Freeform 61"/>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solidFill>
            </p:spPr>
            <p:txBody>
              <a:bodyPr/>
              <a:lstStyle/>
              <a:p>
                <a:endParaRPr lang="en-PH"/>
              </a:p>
            </p:txBody>
          </p:sp>
        </p:grpSp>
        <p:sp>
          <p:nvSpPr>
            <p:cNvPr id="62" name="Freeform 62"/>
            <p:cNvSpPr/>
            <p:nvPr/>
          </p:nvSpPr>
          <p:spPr>
            <a:xfrm>
              <a:off x="6258477" y="1554543"/>
              <a:ext cx="636849" cy="531479"/>
            </a:xfrm>
            <a:custGeom>
              <a:avLst/>
              <a:gdLst/>
              <a:ahLst/>
              <a:cxnLst/>
              <a:rect l="l" t="t" r="r" b="b"/>
              <a:pathLst>
                <a:path w="636849" h="531479">
                  <a:moveTo>
                    <a:pt x="0" y="0"/>
                  </a:moveTo>
                  <a:lnTo>
                    <a:pt x="636849" y="0"/>
                  </a:lnTo>
                  <a:lnTo>
                    <a:pt x="636849" y="531479"/>
                  </a:lnTo>
                  <a:lnTo>
                    <a:pt x="0" y="5314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63" name="Group 63"/>
            <p:cNvGrpSpPr/>
            <p:nvPr/>
          </p:nvGrpSpPr>
          <p:grpSpPr>
            <a:xfrm>
              <a:off x="6258477" y="557844"/>
              <a:ext cx="1059877" cy="578511"/>
              <a:chOff x="0" y="0"/>
              <a:chExt cx="3506392" cy="1913890"/>
            </a:xfrm>
          </p:grpSpPr>
          <p:sp>
            <p:nvSpPr>
              <p:cNvPr id="64" name="Freeform 64"/>
              <p:cNvSpPr/>
              <p:nvPr/>
            </p:nvSpPr>
            <p:spPr>
              <a:xfrm>
                <a:off x="0" y="0"/>
                <a:ext cx="3506392" cy="1913890"/>
              </a:xfrm>
              <a:custGeom>
                <a:avLst/>
                <a:gdLst/>
                <a:ahLst/>
                <a:cxnLst/>
                <a:rect l="l" t="t" r="r" b="b"/>
                <a:pathLst>
                  <a:path w="3506392" h="1913890">
                    <a:moveTo>
                      <a:pt x="0" y="0"/>
                    </a:moveTo>
                    <a:lnTo>
                      <a:pt x="3506392" y="0"/>
                    </a:lnTo>
                    <a:lnTo>
                      <a:pt x="3506392" y="1913890"/>
                    </a:lnTo>
                    <a:lnTo>
                      <a:pt x="0" y="1913890"/>
                    </a:lnTo>
                    <a:close/>
                  </a:path>
                </a:pathLst>
              </a:custGeom>
              <a:solidFill>
                <a:srgbClr val="FFDE59"/>
              </a:solidFill>
            </p:spPr>
            <p:txBody>
              <a:bodyPr/>
              <a:lstStyle/>
              <a:p>
                <a:endParaRPr lang="en-PH"/>
              </a:p>
            </p:txBody>
          </p:sp>
        </p:grpSp>
        <p:grpSp>
          <p:nvGrpSpPr>
            <p:cNvPr id="65" name="Group 65"/>
            <p:cNvGrpSpPr/>
            <p:nvPr/>
          </p:nvGrpSpPr>
          <p:grpSpPr>
            <a:xfrm>
              <a:off x="8494102" y="537315"/>
              <a:ext cx="1900017" cy="266731"/>
              <a:chOff x="0" y="0"/>
              <a:chExt cx="2652321" cy="372342"/>
            </a:xfrm>
          </p:grpSpPr>
          <p:sp>
            <p:nvSpPr>
              <p:cNvPr id="66" name="Freeform 6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67" name="Freeform 67"/>
            <p:cNvSpPr/>
            <p:nvPr/>
          </p:nvSpPr>
          <p:spPr>
            <a:xfrm>
              <a:off x="6284887" y="580369"/>
              <a:ext cx="317422" cy="317422"/>
            </a:xfrm>
            <a:custGeom>
              <a:avLst/>
              <a:gdLst/>
              <a:ahLst/>
              <a:cxnLst/>
              <a:rect l="l" t="t" r="r" b="b"/>
              <a:pathLst>
                <a:path w="317422" h="317422">
                  <a:moveTo>
                    <a:pt x="0" y="0"/>
                  </a:moveTo>
                  <a:lnTo>
                    <a:pt x="317421" y="0"/>
                  </a:lnTo>
                  <a:lnTo>
                    <a:pt x="317421" y="317422"/>
                  </a:lnTo>
                  <a:lnTo>
                    <a:pt x="0" y="31742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grpSp>
          <p:nvGrpSpPr>
            <p:cNvPr id="68" name="Group 68"/>
            <p:cNvGrpSpPr/>
            <p:nvPr/>
          </p:nvGrpSpPr>
          <p:grpSpPr>
            <a:xfrm>
              <a:off x="8494102" y="864732"/>
              <a:ext cx="1900017" cy="266731"/>
              <a:chOff x="0" y="0"/>
              <a:chExt cx="2652321" cy="372342"/>
            </a:xfrm>
          </p:grpSpPr>
          <p:sp>
            <p:nvSpPr>
              <p:cNvPr id="69" name="Freeform 6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70" name="Group 70"/>
            <p:cNvGrpSpPr/>
            <p:nvPr/>
          </p:nvGrpSpPr>
          <p:grpSpPr>
            <a:xfrm>
              <a:off x="8494102" y="1176058"/>
              <a:ext cx="1900017" cy="266731"/>
              <a:chOff x="0" y="0"/>
              <a:chExt cx="2652321" cy="372342"/>
            </a:xfrm>
          </p:grpSpPr>
          <p:sp>
            <p:nvSpPr>
              <p:cNvPr id="71" name="Freeform 7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72" name="Group 72"/>
            <p:cNvGrpSpPr/>
            <p:nvPr/>
          </p:nvGrpSpPr>
          <p:grpSpPr>
            <a:xfrm>
              <a:off x="8494102" y="1489577"/>
              <a:ext cx="1900017" cy="266731"/>
              <a:chOff x="0" y="0"/>
              <a:chExt cx="2652321" cy="372342"/>
            </a:xfrm>
          </p:grpSpPr>
          <p:sp>
            <p:nvSpPr>
              <p:cNvPr id="73" name="Freeform 7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74" name="Group 74"/>
            <p:cNvGrpSpPr/>
            <p:nvPr/>
          </p:nvGrpSpPr>
          <p:grpSpPr>
            <a:xfrm>
              <a:off x="8494102" y="1815753"/>
              <a:ext cx="1900017" cy="266731"/>
              <a:chOff x="0" y="0"/>
              <a:chExt cx="2652321" cy="372342"/>
            </a:xfrm>
          </p:grpSpPr>
          <p:sp>
            <p:nvSpPr>
              <p:cNvPr id="75" name="Freeform 7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76" name="AutoShape 76"/>
            <p:cNvSpPr/>
            <p:nvPr/>
          </p:nvSpPr>
          <p:spPr>
            <a:xfrm flipV="1">
              <a:off x="7836854" y="670681"/>
              <a:ext cx="0" cy="1947214"/>
            </a:xfrm>
            <a:prstGeom prst="line">
              <a:avLst/>
            </a:prstGeom>
            <a:ln w="38100" cap="rnd">
              <a:solidFill>
                <a:srgbClr val="C9E265"/>
              </a:solidFill>
              <a:prstDash val="solid"/>
              <a:headEnd type="none" w="sm" len="sm"/>
              <a:tailEnd type="none" w="sm" len="sm"/>
            </a:ln>
          </p:spPr>
          <p:txBody>
            <a:bodyPr/>
            <a:lstStyle/>
            <a:p>
              <a:endParaRPr lang="en-PH"/>
            </a:p>
          </p:txBody>
        </p:sp>
        <p:sp>
          <p:nvSpPr>
            <p:cNvPr id="77" name="AutoShape 77"/>
            <p:cNvSpPr/>
            <p:nvPr/>
          </p:nvSpPr>
          <p:spPr>
            <a:xfrm flipV="1">
              <a:off x="7946837" y="1277975"/>
              <a:ext cx="0" cy="1339919"/>
            </a:xfrm>
            <a:prstGeom prst="line">
              <a:avLst/>
            </a:prstGeom>
            <a:ln w="38100" cap="rnd">
              <a:solidFill>
                <a:srgbClr val="FF5757"/>
              </a:solidFill>
              <a:prstDash val="solid"/>
              <a:headEnd type="none" w="sm" len="sm"/>
              <a:tailEnd type="none" w="sm" len="sm"/>
            </a:ln>
          </p:spPr>
          <p:txBody>
            <a:bodyPr/>
            <a:lstStyle/>
            <a:p>
              <a:endParaRPr lang="en-PH"/>
            </a:p>
          </p:txBody>
        </p:sp>
        <p:sp>
          <p:nvSpPr>
            <p:cNvPr id="78" name="AutoShape 78"/>
            <p:cNvSpPr/>
            <p:nvPr/>
          </p:nvSpPr>
          <p:spPr>
            <a:xfrm flipV="1">
              <a:off x="7400124" y="1623181"/>
              <a:ext cx="0" cy="974464"/>
            </a:xfrm>
            <a:prstGeom prst="line">
              <a:avLst/>
            </a:prstGeom>
            <a:ln w="38100" cap="rnd">
              <a:solidFill>
                <a:srgbClr val="38B6FF"/>
              </a:solidFill>
              <a:prstDash val="solid"/>
              <a:headEnd type="none" w="sm" len="sm"/>
              <a:tailEnd type="none" w="sm" len="sm"/>
            </a:ln>
          </p:spPr>
          <p:txBody>
            <a:bodyPr/>
            <a:lstStyle/>
            <a:p>
              <a:endParaRPr lang="en-PH"/>
            </a:p>
          </p:txBody>
        </p:sp>
        <p:sp>
          <p:nvSpPr>
            <p:cNvPr id="79" name="TextBox 79"/>
            <p:cNvSpPr txBox="1"/>
            <p:nvPr/>
          </p:nvSpPr>
          <p:spPr>
            <a:xfrm>
              <a:off x="8017968" y="1231500"/>
              <a:ext cx="422730" cy="14632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MDR</a:t>
              </a:r>
            </a:p>
          </p:txBody>
        </p:sp>
        <p:sp>
          <p:nvSpPr>
            <p:cNvPr id="80" name="AutoShape 80"/>
            <p:cNvSpPr/>
            <p:nvPr/>
          </p:nvSpPr>
          <p:spPr>
            <a:xfrm flipH="1">
              <a:off x="7814904" y="670681"/>
              <a:ext cx="232334" cy="0"/>
            </a:xfrm>
            <a:prstGeom prst="line">
              <a:avLst/>
            </a:prstGeom>
            <a:ln w="38100" cap="rnd">
              <a:solidFill>
                <a:srgbClr val="C9E265"/>
              </a:solidFill>
              <a:prstDash val="solid"/>
              <a:headEnd type="none" w="sm" len="sm"/>
              <a:tailEnd type="none" w="sm" len="sm"/>
            </a:ln>
          </p:spPr>
          <p:txBody>
            <a:bodyPr/>
            <a:lstStyle/>
            <a:p>
              <a:endParaRPr lang="en-PH"/>
            </a:p>
          </p:txBody>
        </p:sp>
        <p:sp>
          <p:nvSpPr>
            <p:cNvPr id="81" name="AutoShape 81"/>
            <p:cNvSpPr/>
            <p:nvPr/>
          </p:nvSpPr>
          <p:spPr>
            <a:xfrm>
              <a:off x="7932693" y="1293741"/>
              <a:ext cx="140906" cy="0"/>
            </a:xfrm>
            <a:prstGeom prst="line">
              <a:avLst/>
            </a:prstGeom>
            <a:ln w="38100" cap="rnd">
              <a:solidFill>
                <a:srgbClr val="FF5757"/>
              </a:solidFill>
              <a:prstDash val="solid"/>
              <a:headEnd type="none" w="sm" len="sm"/>
              <a:tailEnd type="none" w="sm" len="sm"/>
            </a:ln>
          </p:spPr>
          <p:txBody>
            <a:bodyPr/>
            <a:lstStyle/>
            <a:p>
              <a:endParaRPr lang="en-PH"/>
            </a:p>
          </p:txBody>
        </p:sp>
        <p:sp>
          <p:nvSpPr>
            <p:cNvPr id="82" name="AutoShape 82"/>
            <p:cNvSpPr/>
            <p:nvPr/>
          </p:nvSpPr>
          <p:spPr>
            <a:xfrm flipV="1">
              <a:off x="7147104" y="1125167"/>
              <a:ext cx="0" cy="519120"/>
            </a:xfrm>
            <a:prstGeom prst="line">
              <a:avLst/>
            </a:prstGeom>
            <a:ln w="38100" cap="rnd">
              <a:solidFill>
                <a:srgbClr val="38B6FF"/>
              </a:solidFill>
              <a:prstDash val="solid"/>
              <a:headEnd type="none" w="sm" len="sm"/>
              <a:tailEnd type="none" w="sm" len="sm"/>
            </a:ln>
          </p:spPr>
          <p:txBody>
            <a:bodyPr/>
            <a:lstStyle/>
            <a:p>
              <a:endParaRPr lang="en-PH"/>
            </a:p>
          </p:txBody>
        </p:sp>
        <p:sp>
          <p:nvSpPr>
            <p:cNvPr id="83" name="AutoShape 83"/>
            <p:cNvSpPr/>
            <p:nvPr/>
          </p:nvSpPr>
          <p:spPr>
            <a:xfrm flipH="1">
              <a:off x="6830486" y="1644288"/>
              <a:ext cx="332384" cy="0"/>
            </a:xfrm>
            <a:prstGeom prst="line">
              <a:avLst/>
            </a:prstGeom>
            <a:ln w="38100" cap="rnd">
              <a:solidFill>
                <a:srgbClr val="38B6FF"/>
              </a:solidFill>
              <a:prstDash val="solid"/>
              <a:headEnd type="none" w="sm" len="sm"/>
              <a:tailEnd type="none" w="sm" len="sm"/>
            </a:ln>
          </p:spPr>
          <p:txBody>
            <a:bodyPr/>
            <a:lstStyle/>
            <a:p>
              <a:endParaRPr lang="en-PH"/>
            </a:p>
          </p:txBody>
        </p:sp>
        <p:sp>
          <p:nvSpPr>
            <p:cNvPr id="84" name="AutoShape 84"/>
            <p:cNvSpPr/>
            <p:nvPr/>
          </p:nvSpPr>
          <p:spPr>
            <a:xfrm flipH="1">
              <a:off x="7067740" y="1644288"/>
              <a:ext cx="332384" cy="0"/>
            </a:xfrm>
            <a:prstGeom prst="line">
              <a:avLst/>
            </a:prstGeom>
            <a:ln w="38100" cap="rnd">
              <a:solidFill>
                <a:srgbClr val="38B6FF"/>
              </a:solidFill>
              <a:prstDash val="solid"/>
              <a:headEnd type="none" w="sm" len="sm"/>
              <a:tailEnd type="none" w="sm" len="sm"/>
            </a:ln>
          </p:spPr>
          <p:txBody>
            <a:bodyPr/>
            <a:lstStyle/>
            <a:p>
              <a:endParaRPr lang="en-PH"/>
            </a:p>
          </p:txBody>
        </p:sp>
        <p:sp>
          <p:nvSpPr>
            <p:cNvPr id="85" name="AutoShape 85"/>
            <p:cNvSpPr/>
            <p:nvPr/>
          </p:nvSpPr>
          <p:spPr>
            <a:xfrm flipH="1">
              <a:off x="10387617" y="1009551"/>
              <a:ext cx="202580" cy="4704"/>
            </a:xfrm>
            <a:prstGeom prst="line">
              <a:avLst/>
            </a:prstGeom>
            <a:ln w="38100" cap="rnd">
              <a:solidFill>
                <a:srgbClr val="C9E265"/>
              </a:solidFill>
              <a:prstDash val="solid"/>
              <a:headEnd type="none" w="sm" len="sm"/>
              <a:tailEnd type="none" w="sm" len="sm"/>
            </a:ln>
          </p:spPr>
          <p:txBody>
            <a:bodyPr/>
            <a:lstStyle/>
            <a:p>
              <a:endParaRPr lang="en-PH"/>
            </a:p>
          </p:txBody>
        </p:sp>
        <p:sp>
          <p:nvSpPr>
            <p:cNvPr id="86" name="AutoShape 86"/>
            <p:cNvSpPr/>
            <p:nvPr/>
          </p:nvSpPr>
          <p:spPr>
            <a:xfrm>
              <a:off x="10587995" y="654970"/>
              <a:ext cx="0" cy="376012"/>
            </a:xfrm>
            <a:prstGeom prst="line">
              <a:avLst/>
            </a:prstGeom>
            <a:ln w="38100" cap="rnd">
              <a:solidFill>
                <a:srgbClr val="C9E265"/>
              </a:solidFill>
              <a:prstDash val="solid"/>
              <a:headEnd type="none" w="sm" len="sm"/>
              <a:tailEnd type="none" w="sm" len="sm"/>
            </a:ln>
          </p:spPr>
          <p:txBody>
            <a:bodyPr/>
            <a:lstStyle/>
            <a:p>
              <a:endParaRPr lang="en-PH"/>
            </a:p>
          </p:txBody>
        </p:sp>
        <p:sp>
          <p:nvSpPr>
            <p:cNvPr id="87" name="AutoShape 87"/>
            <p:cNvSpPr/>
            <p:nvPr/>
          </p:nvSpPr>
          <p:spPr>
            <a:xfrm>
              <a:off x="10394052" y="654982"/>
              <a:ext cx="196511" cy="0"/>
            </a:xfrm>
            <a:prstGeom prst="line">
              <a:avLst/>
            </a:prstGeom>
            <a:ln w="38100" cap="rnd">
              <a:solidFill>
                <a:srgbClr val="C9E265"/>
              </a:solidFill>
              <a:prstDash val="solid"/>
              <a:headEnd type="none" w="sm" len="sm"/>
              <a:tailEnd type="none" w="sm" len="sm"/>
            </a:ln>
          </p:spPr>
          <p:txBody>
            <a:bodyPr/>
            <a:lstStyle/>
            <a:p>
              <a:endParaRPr lang="en-PH"/>
            </a:p>
          </p:txBody>
        </p:sp>
        <p:sp>
          <p:nvSpPr>
            <p:cNvPr id="88" name="TextBox 88"/>
            <p:cNvSpPr txBox="1"/>
            <p:nvPr/>
          </p:nvSpPr>
          <p:spPr>
            <a:xfrm>
              <a:off x="8003902" y="1545018"/>
              <a:ext cx="422730" cy="14727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CIR</a:t>
              </a:r>
            </a:p>
          </p:txBody>
        </p:sp>
        <p:grpSp>
          <p:nvGrpSpPr>
            <p:cNvPr id="89" name="Group 89"/>
            <p:cNvGrpSpPr/>
            <p:nvPr/>
          </p:nvGrpSpPr>
          <p:grpSpPr>
            <a:xfrm>
              <a:off x="6136972" y="161931"/>
              <a:ext cx="1900017" cy="266731"/>
              <a:chOff x="0" y="0"/>
              <a:chExt cx="2652321" cy="372342"/>
            </a:xfrm>
          </p:grpSpPr>
          <p:sp>
            <p:nvSpPr>
              <p:cNvPr id="90" name="Freeform 90"/>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91" name="Group 91"/>
            <p:cNvGrpSpPr/>
            <p:nvPr/>
          </p:nvGrpSpPr>
          <p:grpSpPr>
            <a:xfrm>
              <a:off x="8487225" y="161931"/>
              <a:ext cx="1900017" cy="266731"/>
              <a:chOff x="0" y="0"/>
              <a:chExt cx="2652321" cy="372342"/>
            </a:xfrm>
          </p:grpSpPr>
          <p:sp>
            <p:nvSpPr>
              <p:cNvPr id="92" name="Freeform 9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93" name="AutoShape 93"/>
            <p:cNvSpPr/>
            <p:nvPr/>
          </p:nvSpPr>
          <p:spPr>
            <a:xfrm flipH="1">
              <a:off x="7316172" y="674479"/>
              <a:ext cx="498732" cy="0"/>
            </a:xfrm>
            <a:prstGeom prst="line">
              <a:avLst/>
            </a:prstGeom>
            <a:ln w="38100" cap="rnd">
              <a:solidFill>
                <a:srgbClr val="38B6FF"/>
              </a:solidFill>
              <a:prstDash val="solid"/>
              <a:headEnd type="none" w="sm" len="sm"/>
              <a:tailEnd type="none" w="sm" len="sm"/>
            </a:ln>
          </p:spPr>
          <p:txBody>
            <a:bodyPr/>
            <a:lstStyle/>
            <a:p>
              <a:endParaRPr lang="en-PH"/>
            </a:p>
          </p:txBody>
        </p:sp>
        <p:sp>
          <p:nvSpPr>
            <p:cNvPr id="94" name="AutoShape 94"/>
            <p:cNvSpPr/>
            <p:nvPr/>
          </p:nvSpPr>
          <p:spPr>
            <a:xfrm flipH="1">
              <a:off x="7274920" y="1644288"/>
              <a:ext cx="818704" cy="706"/>
            </a:xfrm>
            <a:prstGeom prst="line">
              <a:avLst/>
            </a:prstGeom>
            <a:ln w="38100" cap="rnd">
              <a:solidFill>
                <a:srgbClr val="38B6FF"/>
              </a:solidFill>
              <a:prstDash val="solid"/>
              <a:headEnd type="none" w="sm" len="sm"/>
              <a:tailEnd type="none" w="sm" len="sm"/>
            </a:ln>
          </p:spPr>
          <p:txBody>
            <a:bodyPr/>
            <a:lstStyle/>
            <a:p>
              <a:endParaRPr lang="en-PH"/>
            </a:p>
          </p:txBody>
        </p:sp>
        <p:sp>
          <p:nvSpPr>
            <p:cNvPr id="95" name="AutoShape 95"/>
            <p:cNvSpPr/>
            <p:nvPr/>
          </p:nvSpPr>
          <p:spPr>
            <a:xfrm flipH="1">
              <a:off x="10387617" y="1639588"/>
              <a:ext cx="202580" cy="4704"/>
            </a:xfrm>
            <a:prstGeom prst="line">
              <a:avLst/>
            </a:prstGeom>
            <a:ln w="38100" cap="rnd">
              <a:solidFill>
                <a:srgbClr val="FF5757"/>
              </a:solidFill>
              <a:prstDash val="solid"/>
              <a:headEnd type="none" w="sm" len="sm"/>
              <a:tailEnd type="none" w="sm" len="sm"/>
            </a:ln>
          </p:spPr>
          <p:txBody>
            <a:bodyPr/>
            <a:lstStyle/>
            <a:p>
              <a:endParaRPr lang="en-PH"/>
            </a:p>
          </p:txBody>
        </p:sp>
        <p:sp>
          <p:nvSpPr>
            <p:cNvPr id="96" name="AutoShape 96"/>
            <p:cNvSpPr/>
            <p:nvPr/>
          </p:nvSpPr>
          <p:spPr>
            <a:xfrm>
              <a:off x="10587995" y="1285007"/>
              <a:ext cx="0" cy="376012"/>
            </a:xfrm>
            <a:prstGeom prst="line">
              <a:avLst/>
            </a:prstGeom>
            <a:ln w="38100" cap="rnd">
              <a:solidFill>
                <a:srgbClr val="FF5757"/>
              </a:solidFill>
              <a:prstDash val="solid"/>
              <a:headEnd type="none" w="sm" len="sm"/>
              <a:tailEnd type="none" w="sm" len="sm"/>
            </a:ln>
          </p:spPr>
          <p:txBody>
            <a:bodyPr/>
            <a:lstStyle/>
            <a:p>
              <a:endParaRPr lang="en-PH"/>
            </a:p>
          </p:txBody>
        </p:sp>
        <p:sp>
          <p:nvSpPr>
            <p:cNvPr id="97" name="AutoShape 97"/>
            <p:cNvSpPr/>
            <p:nvPr/>
          </p:nvSpPr>
          <p:spPr>
            <a:xfrm>
              <a:off x="10394052" y="1285019"/>
              <a:ext cx="196511" cy="0"/>
            </a:xfrm>
            <a:prstGeom prst="line">
              <a:avLst/>
            </a:prstGeom>
            <a:ln w="38100" cap="rnd">
              <a:solidFill>
                <a:srgbClr val="FF5757"/>
              </a:solidFill>
              <a:prstDash val="solid"/>
              <a:headEnd type="none" w="sm" len="sm"/>
              <a:tailEnd type="none" w="sm" len="sm"/>
            </a:ln>
          </p:spPr>
          <p:txBody>
            <a:bodyPr/>
            <a:lstStyle/>
            <a:p>
              <a:endParaRPr lang="en-PH"/>
            </a:p>
          </p:txBody>
        </p:sp>
        <p:sp>
          <p:nvSpPr>
            <p:cNvPr id="98" name="TextBox 98"/>
            <p:cNvSpPr txBox="1"/>
            <p:nvPr/>
          </p:nvSpPr>
          <p:spPr>
            <a:xfrm>
              <a:off x="8054526" y="224239"/>
              <a:ext cx="422730" cy="147901"/>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SR</a:t>
              </a:r>
            </a:p>
          </p:txBody>
        </p:sp>
        <p:sp>
          <p:nvSpPr>
            <p:cNvPr id="99" name="TextBox 99"/>
            <p:cNvSpPr txBox="1"/>
            <p:nvPr/>
          </p:nvSpPr>
          <p:spPr>
            <a:xfrm>
              <a:off x="6443129" y="1801233"/>
              <a:ext cx="267545" cy="184247"/>
            </a:xfrm>
            <a:prstGeom prst="rect">
              <a:avLst/>
            </a:prstGeom>
          </p:spPr>
          <p:txBody>
            <a:bodyPr lIns="0" tIns="0" rIns="0" bIns="0" rtlCol="0" anchor="t">
              <a:spAutoFit/>
            </a:bodyPr>
            <a:lstStyle/>
            <a:p>
              <a:pPr algn="ctr">
                <a:lnSpc>
                  <a:spcPts val="1159"/>
                </a:lnSpc>
                <a:spcBef>
                  <a:spcPct val="0"/>
                </a:spcBef>
              </a:pPr>
              <a:r>
                <a:rPr lang="en-US" sz="828">
                  <a:solidFill>
                    <a:srgbClr val="000000"/>
                  </a:solidFill>
                  <a:latin typeface="Gagalin"/>
                  <a:ea typeface="Gagalin"/>
                  <a:cs typeface="Gagalin"/>
                  <a:sym typeface="Gagalin"/>
                </a:rPr>
                <a:t>ALU</a:t>
              </a:r>
            </a:p>
          </p:txBody>
        </p:sp>
        <p:sp>
          <p:nvSpPr>
            <p:cNvPr id="100" name="TextBox 100"/>
            <p:cNvSpPr txBox="1"/>
            <p:nvPr/>
          </p:nvSpPr>
          <p:spPr>
            <a:xfrm>
              <a:off x="6761553" y="745451"/>
              <a:ext cx="267545" cy="184247"/>
            </a:xfrm>
            <a:prstGeom prst="rect">
              <a:avLst/>
            </a:prstGeom>
          </p:spPr>
          <p:txBody>
            <a:bodyPr lIns="0" tIns="0" rIns="0" bIns="0" rtlCol="0" anchor="t">
              <a:spAutoFit/>
            </a:bodyPr>
            <a:lstStyle/>
            <a:p>
              <a:pPr algn="ctr">
                <a:lnSpc>
                  <a:spcPts val="1159"/>
                </a:lnSpc>
                <a:spcBef>
                  <a:spcPct val="0"/>
                </a:spcBef>
              </a:pPr>
              <a:r>
                <a:rPr lang="en-US" sz="828">
                  <a:solidFill>
                    <a:srgbClr val="000000"/>
                  </a:solidFill>
                  <a:latin typeface="Gagalin"/>
                  <a:ea typeface="Gagalin"/>
                  <a:cs typeface="Gagalin"/>
                  <a:sym typeface="Gagalin"/>
                </a:rPr>
                <a:t>CU</a:t>
              </a:r>
            </a:p>
          </p:txBody>
        </p:sp>
        <p:sp>
          <p:nvSpPr>
            <p:cNvPr id="101" name="TextBox 101"/>
            <p:cNvSpPr txBox="1"/>
            <p:nvPr/>
          </p:nvSpPr>
          <p:spPr>
            <a:xfrm>
              <a:off x="8003902" y="920173"/>
              <a:ext cx="422730" cy="14632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PC</a:t>
              </a:r>
            </a:p>
          </p:txBody>
        </p:sp>
        <p:sp>
          <p:nvSpPr>
            <p:cNvPr id="102" name="TextBox 102"/>
            <p:cNvSpPr txBox="1"/>
            <p:nvPr/>
          </p:nvSpPr>
          <p:spPr>
            <a:xfrm>
              <a:off x="8003902" y="1852571"/>
              <a:ext cx="422730" cy="14632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ACC</a:t>
              </a:r>
            </a:p>
          </p:txBody>
        </p:sp>
        <p:sp>
          <p:nvSpPr>
            <p:cNvPr id="103" name="TextBox 103"/>
            <p:cNvSpPr txBox="1"/>
            <p:nvPr/>
          </p:nvSpPr>
          <p:spPr>
            <a:xfrm>
              <a:off x="8045921" y="664954"/>
              <a:ext cx="422730" cy="14632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MAR</a:t>
              </a:r>
            </a:p>
          </p:txBody>
        </p:sp>
        <p:sp>
          <p:nvSpPr>
            <p:cNvPr id="104" name="TextBox 104"/>
            <p:cNvSpPr txBox="1"/>
            <p:nvPr/>
          </p:nvSpPr>
          <p:spPr>
            <a:xfrm>
              <a:off x="5714242" y="216583"/>
              <a:ext cx="422730" cy="147901"/>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IR</a:t>
              </a:r>
            </a:p>
          </p:txBody>
        </p:sp>
        <p:sp>
          <p:nvSpPr>
            <p:cNvPr id="105" name="AutoShape 105"/>
            <p:cNvSpPr/>
            <p:nvPr/>
          </p:nvSpPr>
          <p:spPr>
            <a:xfrm flipH="1">
              <a:off x="12805918" y="993721"/>
              <a:ext cx="859707" cy="0"/>
            </a:xfrm>
            <a:prstGeom prst="line">
              <a:avLst/>
            </a:prstGeom>
            <a:ln w="38100" cap="rnd">
              <a:solidFill>
                <a:srgbClr val="38B6FF"/>
              </a:solidFill>
              <a:prstDash val="solid"/>
              <a:headEnd type="none" w="sm" len="sm"/>
              <a:tailEnd type="none" w="sm" len="sm"/>
            </a:ln>
          </p:spPr>
          <p:txBody>
            <a:bodyPr/>
            <a:lstStyle/>
            <a:p>
              <a:endParaRPr lang="en-PH"/>
            </a:p>
          </p:txBody>
        </p:sp>
        <p:grpSp>
          <p:nvGrpSpPr>
            <p:cNvPr id="106" name="Group 106"/>
            <p:cNvGrpSpPr/>
            <p:nvPr/>
          </p:nvGrpSpPr>
          <p:grpSpPr>
            <a:xfrm>
              <a:off x="11182734" y="3844"/>
              <a:ext cx="5394186" cy="2276226"/>
              <a:chOff x="0" y="0"/>
              <a:chExt cx="2966297" cy="1251711"/>
            </a:xfrm>
          </p:grpSpPr>
          <p:sp>
            <p:nvSpPr>
              <p:cNvPr id="107" name="Freeform 107"/>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solidFill>
            </p:spPr>
            <p:txBody>
              <a:bodyPr/>
              <a:lstStyle/>
              <a:p>
                <a:endParaRPr lang="en-PH"/>
              </a:p>
            </p:txBody>
          </p:sp>
        </p:grpSp>
        <p:sp>
          <p:nvSpPr>
            <p:cNvPr id="108" name="Freeform 108"/>
            <p:cNvSpPr/>
            <p:nvPr/>
          </p:nvSpPr>
          <p:spPr>
            <a:xfrm>
              <a:off x="11830463" y="1555824"/>
              <a:ext cx="636849" cy="531479"/>
            </a:xfrm>
            <a:custGeom>
              <a:avLst/>
              <a:gdLst/>
              <a:ahLst/>
              <a:cxnLst/>
              <a:rect l="l" t="t" r="r" b="b"/>
              <a:pathLst>
                <a:path w="636849" h="531479">
                  <a:moveTo>
                    <a:pt x="0" y="0"/>
                  </a:moveTo>
                  <a:lnTo>
                    <a:pt x="636849" y="0"/>
                  </a:lnTo>
                  <a:lnTo>
                    <a:pt x="636849" y="531480"/>
                  </a:lnTo>
                  <a:lnTo>
                    <a:pt x="0" y="5314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109" name="Group 109"/>
            <p:cNvGrpSpPr/>
            <p:nvPr/>
          </p:nvGrpSpPr>
          <p:grpSpPr>
            <a:xfrm>
              <a:off x="11830463" y="559125"/>
              <a:ext cx="1059877" cy="578511"/>
              <a:chOff x="0" y="0"/>
              <a:chExt cx="3506392" cy="1913890"/>
            </a:xfrm>
          </p:grpSpPr>
          <p:sp>
            <p:nvSpPr>
              <p:cNvPr id="110" name="Freeform 110"/>
              <p:cNvSpPr/>
              <p:nvPr/>
            </p:nvSpPr>
            <p:spPr>
              <a:xfrm>
                <a:off x="0" y="0"/>
                <a:ext cx="3506392" cy="1913890"/>
              </a:xfrm>
              <a:custGeom>
                <a:avLst/>
                <a:gdLst/>
                <a:ahLst/>
                <a:cxnLst/>
                <a:rect l="l" t="t" r="r" b="b"/>
                <a:pathLst>
                  <a:path w="3506392" h="1913890">
                    <a:moveTo>
                      <a:pt x="0" y="0"/>
                    </a:moveTo>
                    <a:lnTo>
                      <a:pt x="3506392" y="0"/>
                    </a:lnTo>
                    <a:lnTo>
                      <a:pt x="3506392" y="1913890"/>
                    </a:lnTo>
                    <a:lnTo>
                      <a:pt x="0" y="1913890"/>
                    </a:lnTo>
                    <a:close/>
                  </a:path>
                </a:pathLst>
              </a:custGeom>
              <a:solidFill>
                <a:srgbClr val="FFDE59"/>
              </a:solidFill>
            </p:spPr>
            <p:txBody>
              <a:bodyPr/>
              <a:lstStyle/>
              <a:p>
                <a:endParaRPr lang="en-PH"/>
              </a:p>
            </p:txBody>
          </p:sp>
        </p:grpSp>
        <p:grpSp>
          <p:nvGrpSpPr>
            <p:cNvPr id="111" name="Group 111"/>
            <p:cNvGrpSpPr/>
            <p:nvPr/>
          </p:nvGrpSpPr>
          <p:grpSpPr>
            <a:xfrm>
              <a:off x="14066089" y="538597"/>
              <a:ext cx="1900017" cy="266731"/>
              <a:chOff x="0" y="0"/>
              <a:chExt cx="2652321" cy="372342"/>
            </a:xfrm>
          </p:grpSpPr>
          <p:sp>
            <p:nvSpPr>
              <p:cNvPr id="112" name="Freeform 11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113" name="Freeform 113"/>
            <p:cNvSpPr/>
            <p:nvPr/>
          </p:nvSpPr>
          <p:spPr>
            <a:xfrm>
              <a:off x="11856873" y="581650"/>
              <a:ext cx="317422" cy="317422"/>
            </a:xfrm>
            <a:custGeom>
              <a:avLst/>
              <a:gdLst/>
              <a:ahLst/>
              <a:cxnLst/>
              <a:rect l="l" t="t" r="r" b="b"/>
              <a:pathLst>
                <a:path w="317422" h="317422">
                  <a:moveTo>
                    <a:pt x="0" y="0"/>
                  </a:moveTo>
                  <a:lnTo>
                    <a:pt x="317422" y="0"/>
                  </a:lnTo>
                  <a:lnTo>
                    <a:pt x="317422" y="317422"/>
                  </a:lnTo>
                  <a:lnTo>
                    <a:pt x="0" y="31742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grpSp>
          <p:nvGrpSpPr>
            <p:cNvPr id="114" name="Group 114"/>
            <p:cNvGrpSpPr/>
            <p:nvPr/>
          </p:nvGrpSpPr>
          <p:grpSpPr>
            <a:xfrm>
              <a:off x="14066089" y="866013"/>
              <a:ext cx="1900017" cy="266731"/>
              <a:chOff x="0" y="0"/>
              <a:chExt cx="2652321" cy="372342"/>
            </a:xfrm>
          </p:grpSpPr>
          <p:sp>
            <p:nvSpPr>
              <p:cNvPr id="115" name="Freeform 11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116" name="Group 116"/>
            <p:cNvGrpSpPr/>
            <p:nvPr/>
          </p:nvGrpSpPr>
          <p:grpSpPr>
            <a:xfrm>
              <a:off x="14066089" y="1177340"/>
              <a:ext cx="1900017" cy="266731"/>
              <a:chOff x="0" y="0"/>
              <a:chExt cx="2652321" cy="372342"/>
            </a:xfrm>
          </p:grpSpPr>
          <p:sp>
            <p:nvSpPr>
              <p:cNvPr id="117" name="Freeform 11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118" name="Group 118"/>
            <p:cNvGrpSpPr/>
            <p:nvPr/>
          </p:nvGrpSpPr>
          <p:grpSpPr>
            <a:xfrm>
              <a:off x="14066089" y="1490858"/>
              <a:ext cx="1900017" cy="266731"/>
              <a:chOff x="0" y="0"/>
              <a:chExt cx="2652321" cy="372342"/>
            </a:xfrm>
          </p:grpSpPr>
          <p:sp>
            <p:nvSpPr>
              <p:cNvPr id="119" name="Freeform 1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120" name="Group 120"/>
            <p:cNvGrpSpPr/>
            <p:nvPr/>
          </p:nvGrpSpPr>
          <p:grpSpPr>
            <a:xfrm>
              <a:off x="14066089" y="1817034"/>
              <a:ext cx="1900017" cy="266731"/>
              <a:chOff x="0" y="0"/>
              <a:chExt cx="2652321" cy="372342"/>
            </a:xfrm>
          </p:grpSpPr>
          <p:sp>
            <p:nvSpPr>
              <p:cNvPr id="121" name="Freeform 12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122" name="AutoShape 122"/>
            <p:cNvSpPr/>
            <p:nvPr/>
          </p:nvSpPr>
          <p:spPr>
            <a:xfrm flipV="1">
              <a:off x="13408840" y="671962"/>
              <a:ext cx="0" cy="1947214"/>
            </a:xfrm>
            <a:prstGeom prst="line">
              <a:avLst/>
            </a:prstGeom>
            <a:ln w="38100" cap="rnd">
              <a:solidFill>
                <a:srgbClr val="C9E265"/>
              </a:solidFill>
              <a:prstDash val="solid"/>
              <a:headEnd type="none" w="sm" len="sm"/>
              <a:tailEnd type="none" w="sm" len="sm"/>
            </a:ln>
          </p:spPr>
          <p:txBody>
            <a:bodyPr/>
            <a:lstStyle/>
            <a:p>
              <a:endParaRPr lang="en-PH"/>
            </a:p>
          </p:txBody>
        </p:sp>
        <p:sp>
          <p:nvSpPr>
            <p:cNvPr id="123" name="AutoShape 123"/>
            <p:cNvSpPr/>
            <p:nvPr/>
          </p:nvSpPr>
          <p:spPr>
            <a:xfrm flipV="1">
              <a:off x="13518824" y="1279256"/>
              <a:ext cx="0" cy="1339919"/>
            </a:xfrm>
            <a:prstGeom prst="line">
              <a:avLst/>
            </a:prstGeom>
            <a:ln w="38100" cap="rnd">
              <a:solidFill>
                <a:srgbClr val="FF5757"/>
              </a:solidFill>
              <a:prstDash val="solid"/>
              <a:headEnd type="none" w="sm" len="sm"/>
              <a:tailEnd type="none" w="sm" len="sm"/>
            </a:ln>
          </p:spPr>
          <p:txBody>
            <a:bodyPr/>
            <a:lstStyle/>
            <a:p>
              <a:endParaRPr lang="en-PH"/>
            </a:p>
          </p:txBody>
        </p:sp>
        <p:sp>
          <p:nvSpPr>
            <p:cNvPr id="124" name="AutoShape 124"/>
            <p:cNvSpPr/>
            <p:nvPr/>
          </p:nvSpPr>
          <p:spPr>
            <a:xfrm flipV="1">
              <a:off x="12972110" y="1624462"/>
              <a:ext cx="0" cy="974464"/>
            </a:xfrm>
            <a:prstGeom prst="line">
              <a:avLst/>
            </a:prstGeom>
            <a:ln w="38100" cap="rnd">
              <a:solidFill>
                <a:srgbClr val="38B6FF"/>
              </a:solidFill>
              <a:prstDash val="solid"/>
              <a:headEnd type="none" w="sm" len="sm"/>
              <a:tailEnd type="none" w="sm" len="sm"/>
            </a:ln>
          </p:spPr>
          <p:txBody>
            <a:bodyPr/>
            <a:lstStyle/>
            <a:p>
              <a:endParaRPr lang="en-PH"/>
            </a:p>
          </p:txBody>
        </p:sp>
        <p:sp>
          <p:nvSpPr>
            <p:cNvPr id="125" name="TextBox 125"/>
            <p:cNvSpPr txBox="1"/>
            <p:nvPr/>
          </p:nvSpPr>
          <p:spPr>
            <a:xfrm>
              <a:off x="13589954" y="1232781"/>
              <a:ext cx="422730" cy="14632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MDR</a:t>
              </a:r>
            </a:p>
          </p:txBody>
        </p:sp>
        <p:sp>
          <p:nvSpPr>
            <p:cNvPr id="126" name="AutoShape 126"/>
            <p:cNvSpPr/>
            <p:nvPr/>
          </p:nvSpPr>
          <p:spPr>
            <a:xfrm flipH="1">
              <a:off x="13386890" y="671962"/>
              <a:ext cx="232334" cy="0"/>
            </a:xfrm>
            <a:prstGeom prst="line">
              <a:avLst/>
            </a:prstGeom>
            <a:ln w="38100" cap="rnd">
              <a:solidFill>
                <a:srgbClr val="C9E265"/>
              </a:solidFill>
              <a:prstDash val="solid"/>
              <a:headEnd type="none" w="sm" len="sm"/>
              <a:tailEnd type="none" w="sm" len="sm"/>
            </a:ln>
          </p:spPr>
          <p:txBody>
            <a:bodyPr/>
            <a:lstStyle/>
            <a:p>
              <a:endParaRPr lang="en-PH"/>
            </a:p>
          </p:txBody>
        </p:sp>
        <p:sp>
          <p:nvSpPr>
            <p:cNvPr id="127" name="AutoShape 127"/>
            <p:cNvSpPr/>
            <p:nvPr/>
          </p:nvSpPr>
          <p:spPr>
            <a:xfrm>
              <a:off x="13504679" y="1295022"/>
              <a:ext cx="140906" cy="0"/>
            </a:xfrm>
            <a:prstGeom prst="line">
              <a:avLst/>
            </a:prstGeom>
            <a:ln w="38100" cap="rnd">
              <a:solidFill>
                <a:srgbClr val="FF5757"/>
              </a:solidFill>
              <a:prstDash val="solid"/>
              <a:headEnd type="none" w="sm" len="sm"/>
              <a:tailEnd type="none" w="sm" len="sm"/>
            </a:ln>
          </p:spPr>
          <p:txBody>
            <a:bodyPr/>
            <a:lstStyle/>
            <a:p>
              <a:endParaRPr lang="en-PH"/>
            </a:p>
          </p:txBody>
        </p:sp>
        <p:sp>
          <p:nvSpPr>
            <p:cNvPr id="128" name="AutoShape 128"/>
            <p:cNvSpPr/>
            <p:nvPr/>
          </p:nvSpPr>
          <p:spPr>
            <a:xfrm flipV="1">
              <a:off x="12719090" y="1126448"/>
              <a:ext cx="0" cy="519120"/>
            </a:xfrm>
            <a:prstGeom prst="line">
              <a:avLst/>
            </a:prstGeom>
            <a:ln w="38100" cap="rnd">
              <a:solidFill>
                <a:srgbClr val="38B6FF"/>
              </a:solidFill>
              <a:prstDash val="solid"/>
              <a:headEnd type="none" w="sm" len="sm"/>
              <a:tailEnd type="none" w="sm" len="sm"/>
            </a:ln>
          </p:spPr>
          <p:txBody>
            <a:bodyPr/>
            <a:lstStyle/>
            <a:p>
              <a:endParaRPr lang="en-PH"/>
            </a:p>
          </p:txBody>
        </p:sp>
        <p:sp>
          <p:nvSpPr>
            <p:cNvPr id="129" name="AutoShape 129"/>
            <p:cNvSpPr/>
            <p:nvPr/>
          </p:nvSpPr>
          <p:spPr>
            <a:xfrm flipH="1">
              <a:off x="12402473" y="1645569"/>
              <a:ext cx="332384" cy="0"/>
            </a:xfrm>
            <a:prstGeom prst="line">
              <a:avLst/>
            </a:prstGeom>
            <a:ln w="38100" cap="rnd">
              <a:solidFill>
                <a:srgbClr val="38B6FF"/>
              </a:solidFill>
              <a:prstDash val="solid"/>
              <a:headEnd type="none" w="sm" len="sm"/>
              <a:tailEnd type="none" w="sm" len="sm"/>
            </a:ln>
          </p:spPr>
          <p:txBody>
            <a:bodyPr/>
            <a:lstStyle/>
            <a:p>
              <a:endParaRPr lang="en-PH"/>
            </a:p>
          </p:txBody>
        </p:sp>
        <p:sp>
          <p:nvSpPr>
            <p:cNvPr id="130" name="AutoShape 130"/>
            <p:cNvSpPr/>
            <p:nvPr/>
          </p:nvSpPr>
          <p:spPr>
            <a:xfrm flipH="1">
              <a:off x="12639727" y="1645569"/>
              <a:ext cx="332384" cy="0"/>
            </a:xfrm>
            <a:prstGeom prst="line">
              <a:avLst/>
            </a:prstGeom>
            <a:ln w="38100" cap="rnd">
              <a:solidFill>
                <a:srgbClr val="38B6FF"/>
              </a:solidFill>
              <a:prstDash val="solid"/>
              <a:headEnd type="none" w="sm" len="sm"/>
              <a:tailEnd type="none" w="sm" len="sm"/>
            </a:ln>
          </p:spPr>
          <p:txBody>
            <a:bodyPr/>
            <a:lstStyle/>
            <a:p>
              <a:endParaRPr lang="en-PH"/>
            </a:p>
          </p:txBody>
        </p:sp>
        <p:sp>
          <p:nvSpPr>
            <p:cNvPr id="131" name="AutoShape 131"/>
            <p:cNvSpPr/>
            <p:nvPr/>
          </p:nvSpPr>
          <p:spPr>
            <a:xfrm flipH="1">
              <a:off x="15959604" y="1010833"/>
              <a:ext cx="202580" cy="4704"/>
            </a:xfrm>
            <a:prstGeom prst="line">
              <a:avLst/>
            </a:prstGeom>
            <a:ln w="38100" cap="rnd">
              <a:solidFill>
                <a:srgbClr val="C9E265"/>
              </a:solidFill>
              <a:prstDash val="solid"/>
              <a:headEnd type="none" w="sm" len="sm"/>
              <a:tailEnd type="none" w="sm" len="sm"/>
            </a:ln>
          </p:spPr>
          <p:txBody>
            <a:bodyPr/>
            <a:lstStyle/>
            <a:p>
              <a:endParaRPr lang="en-PH"/>
            </a:p>
          </p:txBody>
        </p:sp>
        <p:sp>
          <p:nvSpPr>
            <p:cNvPr id="132" name="AutoShape 132"/>
            <p:cNvSpPr/>
            <p:nvPr/>
          </p:nvSpPr>
          <p:spPr>
            <a:xfrm>
              <a:off x="16159982" y="656252"/>
              <a:ext cx="0" cy="376012"/>
            </a:xfrm>
            <a:prstGeom prst="line">
              <a:avLst/>
            </a:prstGeom>
            <a:ln w="38100" cap="rnd">
              <a:solidFill>
                <a:srgbClr val="C9E265"/>
              </a:solidFill>
              <a:prstDash val="solid"/>
              <a:headEnd type="none" w="sm" len="sm"/>
              <a:tailEnd type="none" w="sm" len="sm"/>
            </a:ln>
          </p:spPr>
          <p:txBody>
            <a:bodyPr/>
            <a:lstStyle/>
            <a:p>
              <a:endParaRPr lang="en-PH"/>
            </a:p>
          </p:txBody>
        </p:sp>
        <p:sp>
          <p:nvSpPr>
            <p:cNvPr id="133" name="AutoShape 133"/>
            <p:cNvSpPr/>
            <p:nvPr/>
          </p:nvSpPr>
          <p:spPr>
            <a:xfrm>
              <a:off x="15966038" y="656263"/>
              <a:ext cx="196511" cy="0"/>
            </a:xfrm>
            <a:prstGeom prst="line">
              <a:avLst/>
            </a:prstGeom>
            <a:ln w="38100" cap="rnd">
              <a:solidFill>
                <a:srgbClr val="C9E265"/>
              </a:solidFill>
              <a:prstDash val="solid"/>
              <a:headEnd type="none" w="sm" len="sm"/>
              <a:tailEnd type="none" w="sm" len="sm"/>
            </a:ln>
          </p:spPr>
          <p:txBody>
            <a:bodyPr/>
            <a:lstStyle/>
            <a:p>
              <a:endParaRPr lang="en-PH"/>
            </a:p>
          </p:txBody>
        </p:sp>
        <p:sp>
          <p:nvSpPr>
            <p:cNvPr id="134" name="TextBox 134"/>
            <p:cNvSpPr txBox="1"/>
            <p:nvPr/>
          </p:nvSpPr>
          <p:spPr>
            <a:xfrm>
              <a:off x="13575888" y="1546299"/>
              <a:ext cx="422730" cy="14727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CIR</a:t>
              </a:r>
            </a:p>
          </p:txBody>
        </p:sp>
        <p:grpSp>
          <p:nvGrpSpPr>
            <p:cNvPr id="135" name="Group 135"/>
            <p:cNvGrpSpPr/>
            <p:nvPr/>
          </p:nvGrpSpPr>
          <p:grpSpPr>
            <a:xfrm>
              <a:off x="11708958" y="163212"/>
              <a:ext cx="1900017" cy="266731"/>
              <a:chOff x="0" y="0"/>
              <a:chExt cx="2652321" cy="372342"/>
            </a:xfrm>
          </p:grpSpPr>
          <p:sp>
            <p:nvSpPr>
              <p:cNvPr id="136" name="Freeform 13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137" name="Group 137"/>
            <p:cNvGrpSpPr/>
            <p:nvPr/>
          </p:nvGrpSpPr>
          <p:grpSpPr>
            <a:xfrm>
              <a:off x="14059212" y="163212"/>
              <a:ext cx="1900017" cy="266731"/>
              <a:chOff x="0" y="0"/>
              <a:chExt cx="2652321" cy="372342"/>
            </a:xfrm>
          </p:grpSpPr>
          <p:sp>
            <p:nvSpPr>
              <p:cNvPr id="138" name="Freeform 13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139" name="AutoShape 139"/>
            <p:cNvSpPr/>
            <p:nvPr/>
          </p:nvSpPr>
          <p:spPr>
            <a:xfrm flipH="1">
              <a:off x="12888159" y="675760"/>
              <a:ext cx="498732" cy="0"/>
            </a:xfrm>
            <a:prstGeom prst="line">
              <a:avLst/>
            </a:prstGeom>
            <a:ln w="38100" cap="rnd">
              <a:solidFill>
                <a:srgbClr val="38B6FF"/>
              </a:solidFill>
              <a:prstDash val="solid"/>
              <a:headEnd type="none" w="sm" len="sm"/>
              <a:tailEnd type="none" w="sm" len="sm"/>
            </a:ln>
          </p:spPr>
          <p:txBody>
            <a:bodyPr/>
            <a:lstStyle/>
            <a:p>
              <a:endParaRPr lang="en-PH"/>
            </a:p>
          </p:txBody>
        </p:sp>
        <p:sp>
          <p:nvSpPr>
            <p:cNvPr id="140" name="AutoShape 140"/>
            <p:cNvSpPr/>
            <p:nvPr/>
          </p:nvSpPr>
          <p:spPr>
            <a:xfrm flipH="1">
              <a:off x="12846907" y="1645569"/>
              <a:ext cx="818704" cy="706"/>
            </a:xfrm>
            <a:prstGeom prst="line">
              <a:avLst/>
            </a:prstGeom>
            <a:ln w="38100" cap="rnd">
              <a:solidFill>
                <a:srgbClr val="38B6FF"/>
              </a:solidFill>
              <a:prstDash val="solid"/>
              <a:headEnd type="none" w="sm" len="sm"/>
              <a:tailEnd type="none" w="sm" len="sm"/>
            </a:ln>
          </p:spPr>
          <p:txBody>
            <a:bodyPr/>
            <a:lstStyle/>
            <a:p>
              <a:endParaRPr lang="en-PH"/>
            </a:p>
          </p:txBody>
        </p:sp>
        <p:sp>
          <p:nvSpPr>
            <p:cNvPr id="141" name="AutoShape 141"/>
            <p:cNvSpPr/>
            <p:nvPr/>
          </p:nvSpPr>
          <p:spPr>
            <a:xfrm flipH="1">
              <a:off x="15959604" y="1640869"/>
              <a:ext cx="202580" cy="4704"/>
            </a:xfrm>
            <a:prstGeom prst="line">
              <a:avLst/>
            </a:prstGeom>
            <a:ln w="38100" cap="rnd">
              <a:solidFill>
                <a:srgbClr val="FF5757"/>
              </a:solidFill>
              <a:prstDash val="solid"/>
              <a:headEnd type="none" w="sm" len="sm"/>
              <a:tailEnd type="none" w="sm" len="sm"/>
            </a:ln>
          </p:spPr>
          <p:txBody>
            <a:bodyPr/>
            <a:lstStyle/>
            <a:p>
              <a:endParaRPr lang="en-PH"/>
            </a:p>
          </p:txBody>
        </p:sp>
        <p:sp>
          <p:nvSpPr>
            <p:cNvPr id="142" name="AutoShape 142"/>
            <p:cNvSpPr/>
            <p:nvPr/>
          </p:nvSpPr>
          <p:spPr>
            <a:xfrm>
              <a:off x="16159982" y="1286289"/>
              <a:ext cx="0" cy="376012"/>
            </a:xfrm>
            <a:prstGeom prst="line">
              <a:avLst/>
            </a:prstGeom>
            <a:ln w="38100" cap="rnd">
              <a:solidFill>
                <a:srgbClr val="FF5757"/>
              </a:solidFill>
              <a:prstDash val="solid"/>
              <a:headEnd type="none" w="sm" len="sm"/>
              <a:tailEnd type="none" w="sm" len="sm"/>
            </a:ln>
          </p:spPr>
          <p:txBody>
            <a:bodyPr/>
            <a:lstStyle/>
            <a:p>
              <a:endParaRPr lang="en-PH"/>
            </a:p>
          </p:txBody>
        </p:sp>
        <p:sp>
          <p:nvSpPr>
            <p:cNvPr id="143" name="AutoShape 143"/>
            <p:cNvSpPr/>
            <p:nvPr/>
          </p:nvSpPr>
          <p:spPr>
            <a:xfrm>
              <a:off x="15966038" y="1286300"/>
              <a:ext cx="196511" cy="0"/>
            </a:xfrm>
            <a:prstGeom prst="line">
              <a:avLst/>
            </a:prstGeom>
            <a:ln w="38100" cap="rnd">
              <a:solidFill>
                <a:srgbClr val="FF5757"/>
              </a:solidFill>
              <a:prstDash val="solid"/>
              <a:headEnd type="none" w="sm" len="sm"/>
              <a:tailEnd type="none" w="sm" len="sm"/>
            </a:ln>
          </p:spPr>
          <p:txBody>
            <a:bodyPr/>
            <a:lstStyle/>
            <a:p>
              <a:endParaRPr lang="en-PH"/>
            </a:p>
          </p:txBody>
        </p:sp>
        <p:sp>
          <p:nvSpPr>
            <p:cNvPr id="144" name="TextBox 144"/>
            <p:cNvSpPr txBox="1"/>
            <p:nvPr/>
          </p:nvSpPr>
          <p:spPr>
            <a:xfrm>
              <a:off x="13626512" y="225520"/>
              <a:ext cx="422730" cy="147901"/>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SR</a:t>
              </a:r>
            </a:p>
          </p:txBody>
        </p:sp>
        <p:sp>
          <p:nvSpPr>
            <p:cNvPr id="145" name="TextBox 145"/>
            <p:cNvSpPr txBox="1"/>
            <p:nvPr/>
          </p:nvSpPr>
          <p:spPr>
            <a:xfrm>
              <a:off x="12015115" y="1802514"/>
              <a:ext cx="267545" cy="184247"/>
            </a:xfrm>
            <a:prstGeom prst="rect">
              <a:avLst/>
            </a:prstGeom>
          </p:spPr>
          <p:txBody>
            <a:bodyPr lIns="0" tIns="0" rIns="0" bIns="0" rtlCol="0" anchor="t">
              <a:spAutoFit/>
            </a:bodyPr>
            <a:lstStyle/>
            <a:p>
              <a:pPr algn="ctr">
                <a:lnSpc>
                  <a:spcPts val="1159"/>
                </a:lnSpc>
                <a:spcBef>
                  <a:spcPct val="0"/>
                </a:spcBef>
              </a:pPr>
              <a:r>
                <a:rPr lang="en-US" sz="828">
                  <a:solidFill>
                    <a:srgbClr val="000000"/>
                  </a:solidFill>
                  <a:latin typeface="Gagalin"/>
                  <a:ea typeface="Gagalin"/>
                  <a:cs typeface="Gagalin"/>
                  <a:sym typeface="Gagalin"/>
                </a:rPr>
                <a:t>ALU</a:t>
              </a:r>
            </a:p>
          </p:txBody>
        </p:sp>
        <p:sp>
          <p:nvSpPr>
            <p:cNvPr id="146" name="TextBox 146"/>
            <p:cNvSpPr txBox="1"/>
            <p:nvPr/>
          </p:nvSpPr>
          <p:spPr>
            <a:xfrm>
              <a:off x="12333539" y="746733"/>
              <a:ext cx="267545" cy="184247"/>
            </a:xfrm>
            <a:prstGeom prst="rect">
              <a:avLst/>
            </a:prstGeom>
          </p:spPr>
          <p:txBody>
            <a:bodyPr lIns="0" tIns="0" rIns="0" bIns="0" rtlCol="0" anchor="t">
              <a:spAutoFit/>
            </a:bodyPr>
            <a:lstStyle/>
            <a:p>
              <a:pPr algn="ctr">
                <a:lnSpc>
                  <a:spcPts val="1159"/>
                </a:lnSpc>
                <a:spcBef>
                  <a:spcPct val="0"/>
                </a:spcBef>
              </a:pPr>
              <a:r>
                <a:rPr lang="en-US" sz="828">
                  <a:solidFill>
                    <a:srgbClr val="000000"/>
                  </a:solidFill>
                  <a:latin typeface="Gagalin"/>
                  <a:ea typeface="Gagalin"/>
                  <a:cs typeface="Gagalin"/>
                  <a:sym typeface="Gagalin"/>
                </a:rPr>
                <a:t>CU</a:t>
              </a:r>
            </a:p>
          </p:txBody>
        </p:sp>
        <p:sp>
          <p:nvSpPr>
            <p:cNvPr id="147" name="TextBox 147"/>
            <p:cNvSpPr txBox="1"/>
            <p:nvPr/>
          </p:nvSpPr>
          <p:spPr>
            <a:xfrm>
              <a:off x="13575888" y="921455"/>
              <a:ext cx="422730" cy="14632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PC</a:t>
              </a:r>
            </a:p>
          </p:txBody>
        </p:sp>
        <p:sp>
          <p:nvSpPr>
            <p:cNvPr id="148" name="TextBox 148"/>
            <p:cNvSpPr txBox="1"/>
            <p:nvPr/>
          </p:nvSpPr>
          <p:spPr>
            <a:xfrm>
              <a:off x="13575888" y="1853852"/>
              <a:ext cx="422730" cy="14632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ACC</a:t>
              </a:r>
            </a:p>
          </p:txBody>
        </p:sp>
        <p:sp>
          <p:nvSpPr>
            <p:cNvPr id="149" name="TextBox 149"/>
            <p:cNvSpPr txBox="1"/>
            <p:nvPr/>
          </p:nvSpPr>
          <p:spPr>
            <a:xfrm>
              <a:off x="13617908" y="666235"/>
              <a:ext cx="422730" cy="14632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MAR</a:t>
              </a:r>
            </a:p>
          </p:txBody>
        </p:sp>
        <p:sp>
          <p:nvSpPr>
            <p:cNvPr id="150" name="TextBox 150"/>
            <p:cNvSpPr txBox="1"/>
            <p:nvPr/>
          </p:nvSpPr>
          <p:spPr>
            <a:xfrm>
              <a:off x="11286228" y="217865"/>
              <a:ext cx="422730" cy="147901"/>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IR</a:t>
              </a:r>
            </a:p>
          </p:txBody>
        </p:sp>
        <p:sp>
          <p:nvSpPr>
            <p:cNvPr id="151" name="AutoShape 151"/>
            <p:cNvSpPr/>
            <p:nvPr/>
          </p:nvSpPr>
          <p:spPr>
            <a:xfrm flipH="1">
              <a:off x="18416666" y="996284"/>
              <a:ext cx="859707" cy="0"/>
            </a:xfrm>
            <a:prstGeom prst="line">
              <a:avLst/>
            </a:prstGeom>
            <a:ln w="38100" cap="rnd">
              <a:solidFill>
                <a:srgbClr val="38B6FF"/>
              </a:solidFill>
              <a:prstDash val="solid"/>
              <a:headEnd type="none" w="sm" len="sm"/>
              <a:tailEnd type="none" w="sm" len="sm"/>
            </a:ln>
          </p:spPr>
          <p:txBody>
            <a:bodyPr/>
            <a:lstStyle/>
            <a:p>
              <a:endParaRPr lang="en-PH"/>
            </a:p>
          </p:txBody>
        </p:sp>
        <p:grpSp>
          <p:nvGrpSpPr>
            <p:cNvPr id="152" name="Group 152"/>
            <p:cNvGrpSpPr/>
            <p:nvPr/>
          </p:nvGrpSpPr>
          <p:grpSpPr>
            <a:xfrm>
              <a:off x="16793481" y="6407"/>
              <a:ext cx="5394186" cy="2276226"/>
              <a:chOff x="0" y="0"/>
              <a:chExt cx="2966297" cy="1251711"/>
            </a:xfrm>
          </p:grpSpPr>
          <p:sp>
            <p:nvSpPr>
              <p:cNvPr id="153" name="Freeform 153"/>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solidFill>
            </p:spPr>
            <p:txBody>
              <a:bodyPr/>
              <a:lstStyle/>
              <a:p>
                <a:endParaRPr lang="en-PH"/>
              </a:p>
            </p:txBody>
          </p:sp>
        </p:grpSp>
        <p:sp>
          <p:nvSpPr>
            <p:cNvPr id="154" name="Freeform 154"/>
            <p:cNvSpPr/>
            <p:nvPr/>
          </p:nvSpPr>
          <p:spPr>
            <a:xfrm>
              <a:off x="17441211" y="1558387"/>
              <a:ext cx="636849" cy="531479"/>
            </a:xfrm>
            <a:custGeom>
              <a:avLst/>
              <a:gdLst/>
              <a:ahLst/>
              <a:cxnLst/>
              <a:rect l="l" t="t" r="r" b="b"/>
              <a:pathLst>
                <a:path w="636849" h="531479">
                  <a:moveTo>
                    <a:pt x="0" y="0"/>
                  </a:moveTo>
                  <a:lnTo>
                    <a:pt x="636848" y="0"/>
                  </a:lnTo>
                  <a:lnTo>
                    <a:pt x="636848" y="531479"/>
                  </a:lnTo>
                  <a:lnTo>
                    <a:pt x="0" y="5314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155" name="Group 155"/>
            <p:cNvGrpSpPr/>
            <p:nvPr/>
          </p:nvGrpSpPr>
          <p:grpSpPr>
            <a:xfrm>
              <a:off x="17441211" y="561688"/>
              <a:ext cx="1059877" cy="578511"/>
              <a:chOff x="0" y="0"/>
              <a:chExt cx="3506392" cy="1913890"/>
            </a:xfrm>
          </p:grpSpPr>
          <p:sp>
            <p:nvSpPr>
              <p:cNvPr id="156" name="Freeform 156"/>
              <p:cNvSpPr/>
              <p:nvPr/>
            </p:nvSpPr>
            <p:spPr>
              <a:xfrm>
                <a:off x="0" y="0"/>
                <a:ext cx="3506392" cy="1913890"/>
              </a:xfrm>
              <a:custGeom>
                <a:avLst/>
                <a:gdLst/>
                <a:ahLst/>
                <a:cxnLst/>
                <a:rect l="l" t="t" r="r" b="b"/>
                <a:pathLst>
                  <a:path w="3506392" h="1913890">
                    <a:moveTo>
                      <a:pt x="0" y="0"/>
                    </a:moveTo>
                    <a:lnTo>
                      <a:pt x="3506392" y="0"/>
                    </a:lnTo>
                    <a:lnTo>
                      <a:pt x="3506392" y="1913890"/>
                    </a:lnTo>
                    <a:lnTo>
                      <a:pt x="0" y="1913890"/>
                    </a:lnTo>
                    <a:close/>
                  </a:path>
                </a:pathLst>
              </a:custGeom>
              <a:solidFill>
                <a:srgbClr val="FFDE59"/>
              </a:solidFill>
            </p:spPr>
            <p:txBody>
              <a:bodyPr/>
              <a:lstStyle/>
              <a:p>
                <a:endParaRPr lang="en-PH"/>
              </a:p>
            </p:txBody>
          </p:sp>
        </p:grpSp>
        <p:grpSp>
          <p:nvGrpSpPr>
            <p:cNvPr id="157" name="Group 157"/>
            <p:cNvGrpSpPr/>
            <p:nvPr/>
          </p:nvGrpSpPr>
          <p:grpSpPr>
            <a:xfrm>
              <a:off x="19676836" y="541159"/>
              <a:ext cx="1900017" cy="266731"/>
              <a:chOff x="0" y="0"/>
              <a:chExt cx="2652321" cy="372342"/>
            </a:xfrm>
          </p:grpSpPr>
          <p:sp>
            <p:nvSpPr>
              <p:cNvPr id="158" name="Freeform 15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159" name="Freeform 159"/>
            <p:cNvSpPr/>
            <p:nvPr/>
          </p:nvSpPr>
          <p:spPr>
            <a:xfrm>
              <a:off x="17467621" y="584213"/>
              <a:ext cx="317422" cy="317422"/>
            </a:xfrm>
            <a:custGeom>
              <a:avLst/>
              <a:gdLst/>
              <a:ahLst/>
              <a:cxnLst/>
              <a:rect l="l" t="t" r="r" b="b"/>
              <a:pathLst>
                <a:path w="317422" h="317422">
                  <a:moveTo>
                    <a:pt x="0" y="0"/>
                  </a:moveTo>
                  <a:lnTo>
                    <a:pt x="317421" y="0"/>
                  </a:lnTo>
                  <a:lnTo>
                    <a:pt x="317421" y="317421"/>
                  </a:lnTo>
                  <a:lnTo>
                    <a:pt x="0" y="31742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grpSp>
          <p:nvGrpSpPr>
            <p:cNvPr id="160" name="Group 160"/>
            <p:cNvGrpSpPr/>
            <p:nvPr/>
          </p:nvGrpSpPr>
          <p:grpSpPr>
            <a:xfrm>
              <a:off x="19676836" y="868576"/>
              <a:ext cx="1900017" cy="266731"/>
              <a:chOff x="0" y="0"/>
              <a:chExt cx="2652321" cy="372342"/>
            </a:xfrm>
          </p:grpSpPr>
          <p:sp>
            <p:nvSpPr>
              <p:cNvPr id="161" name="Freeform 16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162" name="Group 162"/>
            <p:cNvGrpSpPr/>
            <p:nvPr/>
          </p:nvGrpSpPr>
          <p:grpSpPr>
            <a:xfrm>
              <a:off x="19676836" y="1179902"/>
              <a:ext cx="1900017" cy="266731"/>
              <a:chOff x="0" y="0"/>
              <a:chExt cx="2652321" cy="372342"/>
            </a:xfrm>
          </p:grpSpPr>
          <p:sp>
            <p:nvSpPr>
              <p:cNvPr id="163" name="Freeform 16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164" name="Group 164"/>
            <p:cNvGrpSpPr/>
            <p:nvPr/>
          </p:nvGrpSpPr>
          <p:grpSpPr>
            <a:xfrm>
              <a:off x="19676836" y="1493420"/>
              <a:ext cx="1900017" cy="266731"/>
              <a:chOff x="0" y="0"/>
              <a:chExt cx="2652321" cy="372342"/>
            </a:xfrm>
          </p:grpSpPr>
          <p:sp>
            <p:nvSpPr>
              <p:cNvPr id="165" name="Freeform 16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166" name="Group 166"/>
            <p:cNvGrpSpPr/>
            <p:nvPr/>
          </p:nvGrpSpPr>
          <p:grpSpPr>
            <a:xfrm>
              <a:off x="19676836" y="1819597"/>
              <a:ext cx="1900017" cy="266731"/>
              <a:chOff x="0" y="0"/>
              <a:chExt cx="2652321" cy="372342"/>
            </a:xfrm>
          </p:grpSpPr>
          <p:sp>
            <p:nvSpPr>
              <p:cNvPr id="167" name="Freeform 16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168" name="AutoShape 168"/>
            <p:cNvSpPr/>
            <p:nvPr/>
          </p:nvSpPr>
          <p:spPr>
            <a:xfrm flipV="1">
              <a:off x="19019587" y="674525"/>
              <a:ext cx="0" cy="1947214"/>
            </a:xfrm>
            <a:prstGeom prst="line">
              <a:avLst/>
            </a:prstGeom>
            <a:ln w="38100" cap="rnd">
              <a:solidFill>
                <a:srgbClr val="C9E265"/>
              </a:solidFill>
              <a:prstDash val="solid"/>
              <a:headEnd type="none" w="sm" len="sm"/>
              <a:tailEnd type="none" w="sm" len="sm"/>
            </a:ln>
          </p:spPr>
          <p:txBody>
            <a:bodyPr/>
            <a:lstStyle/>
            <a:p>
              <a:endParaRPr lang="en-PH"/>
            </a:p>
          </p:txBody>
        </p:sp>
        <p:sp>
          <p:nvSpPr>
            <p:cNvPr id="169" name="AutoShape 169"/>
            <p:cNvSpPr/>
            <p:nvPr/>
          </p:nvSpPr>
          <p:spPr>
            <a:xfrm flipV="1">
              <a:off x="19129571" y="1281819"/>
              <a:ext cx="0" cy="1339919"/>
            </a:xfrm>
            <a:prstGeom prst="line">
              <a:avLst/>
            </a:prstGeom>
            <a:ln w="38100" cap="rnd">
              <a:solidFill>
                <a:srgbClr val="FF5757"/>
              </a:solidFill>
              <a:prstDash val="solid"/>
              <a:headEnd type="none" w="sm" len="sm"/>
              <a:tailEnd type="none" w="sm" len="sm"/>
            </a:ln>
          </p:spPr>
          <p:txBody>
            <a:bodyPr/>
            <a:lstStyle/>
            <a:p>
              <a:endParaRPr lang="en-PH"/>
            </a:p>
          </p:txBody>
        </p:sp>
        <p:sp>
          <p:nvSpPr>
            <p:cNvPr id="170" name="AutoShape 170"/>
            <p:cNvSpPr/>
            <p:nvPr/>
          </p:nvSpPr>
          <p:spPr>
            <a:xfrm flipV="1">
              <a:off x="18582858" y="1627025"/>
              <a:ext cx="0" cy="974464"/>
            </a:xfrm>
            <a:prstGeom prst="line">
              <a:avLst/>
            </a:prstGeom>
            <a:ln w="38100" cap="rnd">
              <a:solidFill>
                <a:srgbClr val="38B6FF"/>
              </a:solidFill>
              <a:prstDash val="solid"/>
              <a:headEnd type="none" w="sm" len="sm"/>
              <a:tailEnd type="none" w="sm" len="sm"/>
            </a:ln>
          </p:spPr>
          <p:txBody>
            <a:bodyPr/>
            <a:lstStyle/>
            <a:p>
              <a:endParaRPr lang="en-PH"/>
            </a:p>
          </p:txBody>
        </p:sp>
        <p:sp>
          <p:nvSpPr>
            <p:cNvPr id="171" name="TextBox 171"/>
            <p:cNvSpPr txBox="1"/>
            <p:nvPr/>
          </p:nvSpPr>
          <p:spPr>
            <a:xfrm>
              <a:off x="19200701" y="1235344"/>
              <a:ext cx="422730" cy="14632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MDR</a:t>
              </a:r>
            </a:p>
          </p:txBody>
        </p:sp>
        <p:sp>
          <p:nvSpPr>
            <p:cNvPr id="172" name="AutoShape 172"/>
            <p:cNvSpPr/>
            <p:nvPr/>
          </p:nvSpPr>
          <p:spPr>
            <a:xfrm flipH="1">
              <a:off x="18997638" y="674525"/>
              <a:ext cx="232334" cy="0"/>
            </a:xfrm>
            <a:prstGeom prst="line">
              <a:avLst/>
            </a:prstGeom>
            <a:ln w="38100" cap="rnd">
              <a:solidFill>
                <a:srgbClr val="C9E265"/>
              </a:solidFill>
              <a:prstDash val="solid"/>
              <a:headEnd type="none" w="sm" len="sm"/>
              <a:tailEnd type="none" w="sm" len="sm"/>
            </a:ln>
          </p:spPr>
          <p:txBody>
            <a:bodyPr/>
            <a:lstStyle/>
            <a:p>
              <a:endParaRPr lang="en-PH"/>
            </a:p>
          </p:txBody>
        </p:sp>
        <p:sp>
          <p:nvSpPr>
            <p:cNvPr id="173" name="AutoShape 173"/>
            <p:cNvSpPr/>
            <p:nvPr/>
          </p:nvSpPr>
          <p:spPr>
            <a:xfrm>
              <a:off x="19115427" y="1297585"/>
              <a:ext cx="140906" cy="0"/>
            </a:xfrm>
            <a:prstGeom prst="line">
              <a:avLst/>
            </a:prstGeom>
            <a:ln w="38100" cap="rnd">
              <a:solidFill>
                <a:srgbClr val="FF5757"/>
              </a:solidFill>
              <a:prstDash val="solid"/>
              <a:headEnd type="none" w="sm" len="sm"/>
              <a:tailEnd type="none" w="sm" len="sm"/>
            </a:ln>
          </p:spPr>
          <p:txBody>
            <a:bodyPr/>
            <a:lstStyle/>
            <a:p>
              <a:endParaRPr lang="en-PH"/>
            </a:p>
          </p:txBody>
        </p:sp>
        <p:sp>
          <p:nvSpPr>
            <p:cNvPr id="174" name="AutoShape 174"/>
            <p:cNvSpPr/>
            <p:nvPr/>
          </p:nvSpPr>
          <p:spPr>
            <a:xfrm flipV="1">
              <a:off x="18329838" y="1129011"/>
              <a:ext cx="0" cy="519120"/>
            </a:xfrm>
            <a:prstGeom prst="line">
              <a:avLst/>
            </a:prstGeom>
            <a:ln w="38100" cap="rnd">
              <a:solidFill>
                <a:srgbClr val="38B6FF"/>
              </a:solidFill>
              <a:prstDash val="solid"/>
              <a:headEnd type="none" w="sm" len="sm"/>
              <a:tailEnd type="none" w="sm" len="sm"/>
            </a:ln>
          </p:spPr>
          <p:txBody>
            <a:bodyPr/>
            <a:lstStyle/>
            <a:p>
              <a:endParaRPr lang="en-PH"/>
            </a:p>
          </p:txBody>
        </p:sp>
        <p:sp>
          <p:nvSpPr>
            <p:cNvPr id="175" name="AutoShape 175"/>
            <p:cNvSpPr/>
            <p:nvPr/>
          </p:nvSpPr>
          <p:spPr>
            <a:xfrm flipH="1">
              <a:off x="18013220" y="1648131"/>
              <a:ext cx="332384" cy="0"/>
            </a:xfrm>
            <a:prstGeom prst="line">
              <a:avLst/>
            </a:prstGeom>
            <a:ln w="38100" cap="rnd">
              <a:solidFill>
                <a:srgbClr val="38B6FF"/>
              </a:solidFill>
              <a:prstDash val="solid"/>
              <a:headEnd type="none" w="sm" len="sm"/>
              <a:tailEnd type="none" w="sm" len="sm"/>
            </a:ln>
          </p:spPr>
          <p:txBody>
            <a:bodyPr/>
            <a:lstStyle/>
            <a:p>
              <a:endParaRPr lang="en-PH"/>
            </a:p>
          </p:txBody>
        </p:sp>
        <p:sp>
          <p:nvSpPr>
            <p:cNvPr id="176" name="AutoShape 176"/>
            <p:cNvSpPr/>
            <p:nvPr/>
          </p:nvSpPr>
          <p:spPr>
            <a:xfrm flipH="1">
              <a:off x="18250474" y="1648131"/>
              <a:ext cx="332384" cy="0"/>
            </a:xfrm>
            <a:prstGeom prst="line">
              <a:avLst/>
            </a:prstGeom>
            <a:ln w="38100" cap="rnd">
              <a:solidFill>
                <a:srgbClr val="38B6FF"/>
              </a:solidFill>
              <a:prstDash val="solid"/>
              <a:headEnd type="none" w="sm" len="sm"/>
              <a:tailEnd type="none" w="sm" len="sm"/>
            </a:ln>
          </p:spPr>
          <p:txBody>
            <a:bodyPr/>
            <a:lstStyle/>
            <a:p>
              <a:endParaRPr lang="en-PH"/>
            </a:p>
          </p:txBody>
        </p:sp>
        <p:sp>
          <p:nvSpPr>
            <p:cNvPr id="177" name="AutoShape 177"/>
            <p:cNvSpPr/>
            <p:nvPr/>
          </p:nvSpPr>
          <p:spPr>
            <a:xfrm flipH="1">
              <a:off x="21570351" y="1013395"/>
              <a:ext cx="202580" cy="4704"/>
            </a:xfrm>
            <a:prstGeom prst="line">
              <a:avLst/>
            </a:prstGeom>
            <a:ln w="38100" cap="rnd">
              <a:solidFill>
                <a:srgbClr val="C9E265"/>
              </a:solidFill>
              <a:prstDash val="solid"/>
              <a:headEnd type="none" w="sm" len="sm"/>
              <a:tailEnd type="none" w="sm" len="sm"/>
            </a:ln>
          </p:spPr>
          <p:txBody>
            <a:bodyPr/>
            <a:lstStyle/>
            <a:p>
              <a:endParaRPr lang="en-PH"/>
            </a:p>
          </p:txBody>
        </p:sp>
        <p:sp>
          <p:nvSpPr>
            <p:cNvPr id="178" name="AutoShape 178"/>
            <p:cNvSpPr/>
            <p:nvPr/>
          </p:nvSpPr>
          <p:spPr>
            <a:xfrm>
              <a:off x="21770729" y="658814"/>
              <a:ext cx="0" cy="376012"/>
            </a:xfrm>
            <a:prstGeom prst="line">
              <a:avLst/>
            </a:prstGeom>
            <a:ln w="38100" cap="rnd">
              <a:solidFill>
                <a:srgbClr val="C9E265"/>
              </a:solidFill>
              <a:prstDash val="solid"/>
              <a:headEnd type="none" w="sm" len="sm"/>
              <a:tailEnd type="none" w="sm" len="sm"/>
            </a:ln>
          </p:spPr>
          <p:txBody>
            <a:bodyPr/>
            <a:lstStyle/>
            <a:p>
              <a:endParaRPr lang="en-PH"/>
            </a:p>
          </p:txBody>
        </p:sp>
        <p:sp>
          <p:nvSpPr>
            <p:cNvPr id="179" name="AutoShape 179"/>
            <p:cNvSpPr/>
            <p:nvPr/>
          </p:nvSpPr>
          <p:spPr>
            <a:xfrm>
              <a:off x="21576785" y="658826"/>
              <a:ext cx="196511" cy="0"/>
            </a:xfrm>
            <a:prstGeom prst="line">
              <a:avLst/>
            </a:prstGeom>
            <a:ln w="38100" cap="rnd">
              <a:solidFill>
                <a:srgbClr val="C9E265"/>
              </a:solidFill>
              <a:prstDash val="solid"/>
              <a:headEnd type="none" w="sm" len="sm"/>
              <a:tailEnd type="none" w="sm" len="sm"/>
            </a:ln>
          </p:spPr>
          <p:txBody>
            <a:bodyPr/>
            <a:lstStyle/>
            <a:p>
              <a:endParaRPr lang="en-PH"/>
            </a:p>
          </p:txBody>
        </p:sp>
        <p:sp>
          <p:nvSpPr>
            <p:cNvPr id="180" name="TextBox 180"/>
            <p:cNvSpPr txBox="1"/>
            <p:nvPr/>
          </p:nvSpPr>
          <p:spPr>
            <a:xfrm>
              <a:off x="19186635" y="1548862"/>
              <a:ext cx="422730" cy="14727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CIR</a:t>
              </a:r>
            </a:p>
          </p:txBody>
        </p:sp>
        <p:grpSp>
          <p:nvGrpSpPr>
            <p:cNvPr id="181" name="Group 181"/>
            <p:cNvGrpSpPr/>
            <p:nvPr/>
          </p:nvGrpSpPr>
          <p:grpSpPr>
            <a:xfrm>
              <a:off x="17319705" y="165775"/>
              <a:ext cx="1900017" cy="266731"/>
              <a:chOff x="0" y="0"/>
              <a:chExt cx="2652321" cy="372342"/>
            </a:xfrm>
          </p:grpSpPr>
          <p:sp>
            <p:nvSpPr>
              <p:cNvPr id="182" name="Freeform 18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183" name="Group 183"/>
            <p:cNvGrpSpPr/>
            <p:nvPr/>
          </p:nvGrpSpPr>
          <p:grpSpPr>
            <a:xfrm>
              <a:off x="19669959" y="165775"/>
              <a:ext cx="1900017" cy="266731"/>
              <a:chOff x="0" y="0"/>
              <a:chExt cx="2652321" cy="372342"/>
            </a:xfrm>
          </p:grpSpPr>
          <p:sp>
            <p:nvSpPr>
              <p:cNvPr id="184" name="Freeform 18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185" name="AutoShape 185"/>
            <p:cNvSpPr/>
            <p:nvPr/>
          </p:nvSpPr>
          <p:spPr>
            <a:xfrm flipH="1">
              <a:off x="18498906" y="678323"/>
              <a:ext cx="498732" cy="0"/>
            </a:xfrm>
            <a:prstGeom prst="line">
              <a:avLst/>
            </a:prstGeom>
            <a:ln w="38100" cap="rnd">
              <a:solidFill>
                <a:srgbClr val="38B6FF"/>
              </a:solidFill>
              <a:prstDash val="solid"/>
              <a:headEnd type="none" w="sm" len="sm"/>
              <a:tailEnd type="none" w="sm" len="sm"/>
            </a:ln>
          </p:spPr>
          <p:txBody>
            <a:bodyPr/>
            <a:lstStyle/>
            <a:p>
              <a:endParaRPr lang="en-PH"/>
            </a:p>
          </p:txBody>
        </p:sp>
        <p:sp>
          <p:nvSpPr>
            <p:cNvPr id="186" name="AutoShape 186"/>
            <p:cNvSpPr/>
            <p:nvPr/>
          </p:nvSpPr>
          <p:spPr>
            <a:xfrm flipH="1">
              <a:off x="18457654" y="1648131"/>
              <a:ext cx="818704" cy="706"/>
            </a:xfrm>
            <a:prstGeom prst="line">
              <a:avLst/>
            </a:prstGeom>
            <a:ln w="38100" cap="rnd">
              <a:solidFill>
                <a:srgbClr val="38B6FF"/>
              </a:solidFill>
              <a:prstDash val="solid"/>
              <a:headEnd type="none" w="sm" len="sm"/>
              <a:tailEnd type="none" w="sm" len="sm"/>
            </a:ln>
          </p:spPr>
          <p:txBody>
            <a:bodyPr/>
            <a:lstStyle/>
            <a:p>
              <a:endParaRPr lang="en-PH"/>
            </a:p>
          </p:txBody>
        </p:sp>
        <p:sp>
          <p:nvSpPr>
            <p:cNvPr id="187" name="AutoShape 187"/>
            <p:cNvSpPr/>
            <p:nvPr/>
          </p:nvSpPr>
          <p:spPr>
            <a:xfrm flipH="1">
              <a:off x="21570351" y="1643432"/>
              <a:ext cx="202580" cy="4704"/>
            </a:xfrm>
            <a:prstGeom prst="line">
              <a:avLst/>
            </a:prstGeom>
            <a:ln w="38100" cap="rnd">
              <a:solidFill>
                <a:srgbClr val="FF5757"/>
              </a:solidFill>
              <a:prstDash val="solid"/>
              <a:headEnd type="none" w="sm" len="sm"/>
              <a:tailEnd type="none" w="sm" len="sm"/>
            </a:ln>
          </p:spPr>
          <p:txBody>
            <a:bodyPr/>
            <a:lstStyle/>
            <a:p>
              <a:endParaRPr lang="en-PH"/>
            </a:p>
          </p:txBody>
        </p:sp>
        <p:sp>
          <p:nvSpPr>
            <p:cNvPr id="188" name="AutoShape 188"/>
            <p:cNvSpPr/>
            <p:nvPr/>
          </p:nvSpPr>
          <p:spPr>
            <a:xfrm>
              <a:off x="21770729" y="1288851"/>
              <a:ext cx="0" cy="376012"/>
            </a:xfrm>
            <a:prstGeom prst="line">
              <a:avLst/>
            </a:prstGeom>
            <a:ln w="38100" cap="rnd">
              <a:solidFill>
                <a:srgbClr val="FF5757"/>
              </a:solidFill>
              <a:prstDash val="solid"/>
              <a:headEnd type="none" w="sm" len="sm"/>
              <a:tailEnd type="none" w="sm" len="sm"/>
            </a:ln>
          </p:spPr>
          <p:txBody>
            <a:bodyPr/>
            <a:lstStyle/>
            <a:p>
              <a:endParaRPr lang="en-PH"/>
            </a:p>
          </p:txBody>
        </p:sp>
        <p:sp>
          <p:nvSpPr>
            <p:cNvPr id="189" name="AutoShape 189"/>
            <p:cNvSpPr/>
            <p:nvPr/>
          </p:nvSpPr>
          <p:spPr>
            <a:xfrm>
              <a:off x="21576785" y="1288863"/>
              <a:ext cx="196511" cy="0"/>
            </a:xfrm>
            <a:prstGeom prst="line">
              <a:avLst/>
            </a:prstGeom>
            <a:ln w="38100" cap="rnd">
              <a:solidFill>
                <a:srgbClr val="FF5757"/>
              </a:solidFill>
              <a:prstDash val="solid"/>
              <a:headEnd type="none" w="sm" len="sm"/>
              <a:tailEnd type="none" w="sm" len="sm"/>
            </a:ln>
          </p:spPr>
          <p:txBody>
            <a:bodyPr/>
            <a:lstStyle/>
            <a:p>
              <a:endParaRPr lang="en-PH"/>
            </a:p>
          </p:txBody>
        </p:sp>
        <p:sp>
          <p:nvSpPr>
            <p:cNvPr id="190" name="TextBox 190"/>
            <p:cNvSpPr txBox="1"/>
            <p:nvPr/>
          </p:nvSpPr>
          <p:spPr>
            <a:xfrm>
              <a:off x="19237259" y="228083"/>
              <a:ext cx="422730" cy="147901"/>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SR</a:t>
              </a:r>
            </a:p>
          </p:txBody>
        </p:sp>
        <p:sp>
          <p:nvSpPr>
            <p:cNvPr id="191" name="TextBox 191"/>
            <p:cNvSpPr txBox="1"/>
            <p:nvPr/>
          </p:nvSpPr>
          <p:spPr>
            <a:xfrm>
              <a:off x="17625863" y="1805077"/>
              <a:ext cx="267545" cy="184247"/>
            </a:xfrm>
            <a:prstGeom prst="rect">
              <a:avLst/>
            </a:prstGeom>
          </p:spPr>
          <p:txBody>
            <a:bodyPr lIns="0" tIns="0" rIns="0" bIns="0" rtlCol="0" anchor="t">
              <a:spAutoFit/>
            </a:bodyPr>
            <a:lstStyle/>
            <a:p>
              <a:pPr algn="ctr">
                <a:lnSpc>
                  <a:spcPts val="1159"/>
                </a:lnSpc>
                <a:spcBef>
                  <a:spcPct val="0"/>
                </a:spcBef>
              </a:pPr>
              <a:r>
                <a:rPr lang="en-US" sz="828">
                  <a:solidFill>
                    <a:srgbClr val="000000"/>
                  </a:solidFill>
                  <a:latin typeface="Gagalin"/>
                  <a:ea typeface="Gagalin"/>
                  <a:cs typeface="Gagalin"/>
                  <a:sym typeface="Gagalin"/>
                </a:rPr>
                <a:t>ALU</a:t>
              </a:r>
            </a:p>
          </p:txBody>
        </p:sp>
        <p:sp>
          <p:nvSpPr>
            <p:cNvPr id="192" name="TextBox 192"/>
            <p:cNvSpPr txBox="1"/>
            <p:nvPr/>
          </p:nvSpPr>
          <p:spPr>
            <a:xfrm>
              <a:off x="17944287" y="749295"/>
              <a:ext cx="267545" cy="184247"/>
            </a:xfrm>
            <a:prstGeom prst="rect">
              <a:avLst/>
            </a:prstGeom>
          </p:spPr>
          <p:txBody>
            <a:bodyPr lIns="0" tIns="0" rIns="0" bIns="0" rtlCol="0" anchor="t">
              <a:spAutoFit/>
            </a:bodyPr>
            <a:lstStyle/>
            <a:p>
              <a:pPr algn="ctr">
                <a:lnSpc>
                  <a:spcPts val="1159"/>
                </a:lnSpc>
                <a:spcBef>
                  <a:spcPct val="0"/>
                </a:spcBef>
              </a:pPr>
              <a:r>
                <a:rPr lang="en-US" sz="828">
                  <a:solidFill>
                    <a:srgbClr val="000000"/>
                  </a:solidFill>
                  <a:latin typeface="Gagalin"/>
                  <a:ea typeface="Gagalin"/>
                  <a:cs typeface="Gagalin"/>
                  <a:sym typeface="Gagalin"/>
                </a:rPr>
                <a:t>CU</a:t>
              </a:r>
            </a:p>
          </p:txBody>
        </p:sp>
        <p:sp>
          <p:nvSpPr>
            <p:cNvPr id="193" name="TextBox 193"/>
            <p:cNvSpPr txBox="1"/>
            <p:nvPr/>
          </p:nvSpPr>
          <p:spPr>
            <a:xfrm>
              <a:off x="19186635" y="924017"/>
              <a:ext cx="422730" cy="14632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PC</a:t>
              </a:r>
            </a:p>
          </p:txBody>
        </p:sp>
        <p:sp>
          <p:nvSpPr>
            <p:cNvPr id="194" name="TextBox 194"/>
            <p:cNvSpPr txBox="1"/>
            <p:nvPr/>
          </p:nvSpPr>
          <p:spPr>
            <a:xfrm>
              <a:off x="19186635" y="1856415"/>
              <a:ext cx="422730" cy="14632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ACC</a:t>
              </a:r>
            </a:p>
          </p:txBody>
        </p:sp>
        <p:sp>
          <p:nvSpPr>
            <p:cNvPr id="195" name="TextBox 195"/>
            <p:cNvSpPr txBox="1"/>
            <p:nvPr/>
          </p:nvSpPr>
          <p:spPr>
            <a:xfrm>
              <a:off x="19228655" y="668798"/>
              <a:ext cx="422730" cy="146323"/>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MAR</a:t>
              </a:r>
            </a:p>
          </p:txBody>
        </p:sp>
        <p:sp>
          <p:nvSpPr>
            <p:cNvPr id="196" name="TextBox 196"/>
            <p:cNvSpPr txBox="1"/>
            <p:nvPr/>
          </p:nvSpPr>
          <p:spPr>
            <a:xfrm>
              <a:off x="16896976" y="220427"/>
              <a:ext cx="422730" cy="147901"/>
            </a:xfrm>
            <a:prstGeom prst="rect">
              <a:avLst/>
            </a:prstGeom>
          </p:spPr>
          <p:txBody>
            <a:bodyPr lIns="0" tIns="0" rIns="0" bIns="0" rtlCol="0" anchor="t">
              <a:spAutoFit/>
            </a:bodyPr>
            <a:lstStyle/>
            <a:p>
              <a:pPr algn="ctr">
                <a:lnSpc>
                  <a:spcPts val="942"/>
                </a:lnSpc>
              </a:pPr>
              <a:r>
                <a:rPr lang="en-US" sz="673" b="1">
                  <a:solidFill>
                    <a:srgbClr val="000000"/>
                  </a:solidFill>
                  <a:latin typeface="Now Bold"/>
                  <a:ea typeface="Now Bold"/>
                  <a:cs typeface="Now Bold"/>
                  <a:sym typeface="Now Bold"/>
                </a:rPr>
                <a:t>IR</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AutoShape 7"/>
          <p:cNvSpPr/>
          <p:nvPr/>
        </p:nvSpPr>
        <p:spPr>
          <a:xfrm flipV="1">
            <a:off x="1204894" y="2553747"/>
            <a:ext cx="4649088" cy="0"/>
          </a:xfrm>
          <a:prstGeom prst="line">
            <a:avLst/>
          </a:prstGeom>
          <a:ln w="66675" cap="rnd">
            <a:solidFill>
              <a:srgbClr val="FFDE59"/>
            </a:solidFill>
            <a:prstDash val="solid"/>
            <a:headEnd type="none" w="sm" len="sm"/>
            <a:tailEnd type="oval" w="lg" len="lg"/>
          </a:ln>
        </p:spPr>
        <p:txBody>
          <a:bodyPr/>
          <a:lstStyle/>
          <a:p>
            <a:endParaRPr lang="en-PH"/>
          </a:p>
        </p:txBody>
      </p:sp>
      <p:sp>
        <p:nvSpPr>
          <p:cNvPr id="8" name="AutoShape 8"/>
          <p:cNvSpPr/>
          <p:nvPr/>
        </p:nvSpPr>
        <p:spPr>
          <a:xfrm flipH="1">
            <a:off x="7309948" y="4415834"/>
            <a:ext cx="1212925" cy="0"/>
          </a:xfrm>
          <a:prstGeom prst="line">
            <a:avLst/>
          </a:prstGeom>
          <a:ln w="57150" cap="rnd">
            <a:solidFill>
              <a:srgbClr val="38B6FF">
                <a:alpha val="29804"/>
              </a:srgbClr>
            </a:solidFill>
            <a:prstDash val="solid"/>
            <a:headEnd type="none" w="sm" len="sm"/>
            <a:tailEnd type="none" w="sm" len="sm"/>
          </a:ln>
        </p:spPr>
        <p:txBody>
          <a:bodyPr/>
          <a:lstStyle/>
          <a:p>
            <a:endParaRPr lang="en-PH"/>
          </a:p>
        </p:txBody>
      </p:sp>
      <p:grpSp>
        <p:nvGrpSpPr>
          <p:cNvPr id="9" name="Group 9"/>
          <p:cNvGrpSpPr/>
          <p:nvPr/>
        </p:nvGrpSpPr>
        <p:grpSpPr>
          <a:xfrm>
            <a:off x="5019862" y="3019256"/>
            <a:ext cx="7610439" cy="3211435"/>
            <a:chOff x="0" y="0"/>
            <a:chExt cx="2966297" cy="1251711"/>
          </a:xfrm>
        </p:grpSpPr>
        <p:sp>
          <p:nvSpPr>
            <p:cNvPr id="10" name="Freeform 10"/>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29804"/>
              </a:srgbClr>
            </a:solidFill>
          </p:spPr>
          <p:txBody>
            <a:bodyPr/>
            <a:lstStyle/>
            <a:p>
              <a:endParaRPr lang="en-PH"/>
            </a:p>
          </p:txBody>
        </p:sp>
      </p:grpSp>
      <p:sp>
        <p:nvSpPr>
          <p:cNvPr id="11" name="Freeform 11"/>
          <p:cNvSpPr/>
          <p:nvPr/>
        </p:nvSpPr>
        <p:spPr>
          <a:xfrm>
            <a:off x="5933717" y="5208882"/>
            <a:ext cx="898504" cy="749843"/>
          </a:xfrm>
          <a:custGeom>
            <a:avLst/>
            <a:gdLst/>
            <a:ahLst/>
            <a:cxnLst/>
            <a:rect l="l" t="t" r="r" b="b"/>
            <a:pathLst>
              <a:path w="898504" h="749843">
                <a:moveTo>
                  <a:pt x="0" y="0"/>
                </a:moveTo>
                <a:lnTo>
                  <a:pt x="898504" y="0"/>
                </a:lnTo>
                <a:lnTo>
                  <a:pt x="898504" y="749843"/>
                </a:lnTo>
                <a:lnTo>
                  <a:pt x="0" y="749843"/>
                </a:lnTo>
                <a:lnTo>
                  <a:pt x="0" y="0"/>
                </a:lnTo>
                <a:close/>
              </a:path>
            </a:pathLst>
          </a:custGeom>
          <a:blipFill>
            <a:blip r:embed="rId8">
              <a:alphaModFix amt="30000"/>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12" name="Group 12"/>
          <p:cNvGrpSpPr/>
          <p:nvPr/>
        </p:nvGrpSpPr>
        <p:grpSpPr>
          <a:xfrm>
            <a:off x="5933717" y="3802680"/>
            <a:ext cx="1495337" cy="816198"/>
            <a:chOff x="0" y="0"/>
            <a:chExt cx="3506392" cy="1913890"/>
          </a:xfrm>
        </p:grpSpPr>
        <p:sp>
          <p:nvSpPr>
            <p:cNvPr id="13" name="Freeform 13"/>
            <p:cNvSpPr/>
            <p:nvPr/>
          </p:nvSpPr>
          <p:spPr>
            <a:xfrm>
              <a:off x="0" y="0"/>
              <a:ext cx="3506392" cy="1913890"/>
            </a:xfrm>
            <a:custGeom>
              <a:avLst/>
              <a:gdLst/>
              <a:ahLst/>
              <a:cxnLst/>
              <a:rect l="l" t="t" r="r" b="b"/>
              <a:pathLst>
                <a:path w="3506392" h="1913890">
                  <a:moveTo>
                    <a:pt x="0" y="0"/>
                  </a:moveTo>
                  <a:lnTo>
                    <a:pt x="3506392" y="0"/>
                  </a:lnTo>
                  <a:lnTo>
                    <a:pt x="3506392" y="1913890"/>
                  </a:lnTo>
                  <a:lnTo>
                    <a:pt x="0" y="1913890"/>
                  </a:lnTo>
                  <a:close/>
                </a:path>
              </a:pathLst>
            </a:custGeom>
            <a:solidFill>
              <a:srgbClr val="FFDE59">
                <a:alpha val="29804"/>
              </a:srgbClr>
            </a:solidFill>
          </p:spPr>
          <p:txBody>
            <a:bodyPr/>
            <a:lstStyle/>
            <a:p>
              <a:endParaRPr lang="en-PH"/>
            </a:p>
          </p:txBody>
        </p:sp>
      </p:grpSp>
      <p:grpSp>
        <p:nvGrpSpPr>
          <p:cNvPr id="14" name="Group 14"/>
          <p:cNvGrpSpPr/>
          <p:nvPr/>
        </p:nvGrpSpPr>
        <p:grpSpPr>
          <a:xfrm>
            <a:off x="9087871" y="3773717"/>
            <a:ext cx="2680657" cy="376320"/>
            <a:chOff x="0" y="0"/>
            <a:chExt cx="2652321" cy="372342"/>
          </a:xfrm>
        </p:grpSpPr>
        <p:sp>
          <p:nvSpPr>
            <p:cNvPr id="15" name="Freeform 1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29804"/>
              </a:srgbClr>
            </a:solidFill>
          </p:spPr>
          <p:txBody>
            <a:bodyPr/>
            <a:lstStyle/>
            <a:p>
              <a:endParaRPr lang="en-PH"/>
            </a:p>
          </p:txBody>
        </p:sp>
      </p:grpSp>
      <p:sp>
        <p:nvSpPr>
          <p:cNvPr id="16" name="Freeform 16"/>
          <p:cNvSpPr/>
          <p:nvPr/>
        </p:nvSpPr>
        <p:spPr>
          <a:xfrm>
            <a:off x="5970978" y="3834459"/>
            <a:ext cx="447837" cy="447837"/>
          </a:xfrm>
          <a:custGeom>
            <a:avLst/>
            <a:gdLst/>
            <a:ahLst/>
            <a:cxnLst/>
            <a:rect l="l" t="t" r="r" b="b"/>
            <a:pathLst>
              <a:path w="447837" h="447837">
                <a:moveTo>
                  <a:pt x="0" y="0"/>
                </a:moveTo>
                <a:lnTo>
                  <a:pt x="447837" y="0"/>
                </a:lnTo>
                <a:lnTo>
                  <a:pt x="447837" y="447838"/>
                </a:lnTo>
                <a:lnTo>
                  <a:pt x="0" y="447838"/>
                </a:lnTo>
                <a:lnTo>
                  <a:pt x="0" y="0"/>
                </a:lnTo>
                <a:close/>
              </a:path>
            </a:pathLst>
          </a:custGeom>
          <a:blipFill>
            <a:blip r:embed="rId10">
              <a:alphaModFix amt="30000"/>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17" name="Group 17"/>
          <p:cNvGrpSpPr/>
          <p:nvPr/>
        </p:nvGrpSpPr>
        <p:grpSpPr>
          <a:xfrm>
            <a:off x="9087871" y="4235656"/>
            <a:ext cx="2680657" cy="376320"/>
            <a:chOff x="0" y="0"/>
            <a:chExt cx="2652321" cy="372342"/>
          </a:xfrm>
        </p:grpSpPr>
        <p:sp>
          <p:nvSpPr>
            <p:cNvPr id="18" name="Freeform 1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29804"/>
              </a:srgbClr>
            </a:solidFill>
          </p:spPr>
          <p:txBody>
            <a:bodyPr/>
            <a:lstStyle/>
            <a:p>
              <a:endParaRPr lang="en-PH"/>
            </a:p>
          </p:txBody>
        </p:sp>
      </p:grpSp>
      <p:grpSp>
        <p:nvGrpSpPr>
          <p:cNvPr id="19" name="Group 19"/>
          <p:cNvGrpSpPr/>
          <p:nvPr/>
        </p:nvGrpSpPr>
        <p:grpSpPr>
          <a:xfrm>
            <a:off x="9087871" y="4674893"/>
            <a:ext cx="2680657" cy="376320"/>
            <a:chOff x="0" y="0"/>
            <a:chExt cx="2652321" cy="372342"/>
          </a:xfrm>
        </p:grpSpPr>
        <p:sp>
          <p:nvSpPr>
            <p:cNvPr id="20" name="Freeform 20"/>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29804"/>
              </a:srgbClr>
            </a:solidFill>
          </p:spPr>
          <p:txBody>
            <a:bodyPr/>
            <a:lstStyle/>
            <a:p>
              <a:endParaRPr lang="en-PH"/>
            </a:p>
          </p:txBody>
        </p:sp>
      </p:grpSp>
      <p:grpSp>
        <p:nvGrpSpPr>
          <p:cNvPr id="21" name="Group 21"/>
          <p:cNvGrpSpPr/>
          <p:nvPr/>
        </p:nvGrpSpPr>
        <p:grpSpPr>
          <a:xfrm>
            <a:off x="9087871" y="5117224"/>
            <a:ext cx="2680657" cy="376320"/>
            <a:chOff x="0" y="0"/>
            <a:chExt cx="2652321" cy="372342"/>
          </a:xfrm>
        </p:grpSpPr>
        <p:sp>
          <p:nvSpPr>
            <p:cNvPr id="22" name="Freeform 2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29804"/>
              </a:srgbClr>
            </a:solidFill>
          </p:spPr>
          <p:txBody>
            <a:bodyPr/>
            <a:lstStyle/>
            <a:p>
              <a:endParaRPr lang="en-PH"/>
            </a:p>
          </p:txBody>
        </p:sp>
      </p:grpSp>
      <p:grpSp>
        <p:nvGrpSpPr>
          <p:cNvPr id="23" name="Group 23"/>
          <p:cNvGrpSpPr/>
          <p:nvPr/>
        </p:nvGrpSpPr>
        <p:grpSpPr>
          <a:xfrm>
            <a:off x="9087871" y="5577413"/>
            <a:ext cx="2680657" cy="376320"/>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29804"/>
              </a:srgbClr>
            </a:solidFill>
          </p:spPr>
          <p:txBody>
            <a:bodyPr/>
            <a:lstStyle/>
            <a:p>
              <a:endParaRPr lang="en-PH"/>
            </a:p>
          </p:txBody>
        </p:sp>
      </p:grpSp>
      <p:sp>
        <p:nvSpPr>
          <p:cNvPr id="25" name="AutoShape 25"/>
          <p:cNvSpPr/>
          <p:nvPr/>
        </p:nvSpPr>
        <p:spPr>
          <a:xfrm flipV="1">
            <a:off x="8160585" y="3961877"/>
            <a:ext cx="0" cy="2747245"/>
          </a:xfrm>
          <a:prstGeom prst="line">
            <a:avLst/>
          </a:prstGeom>
          <a:ln w="57150" cap="rnd">
            <a:solidFill>
              <a:srgbClr val="C9E265">
                <a:alpha val="29804"/>
              </a:srgbClr>
            </a:solidFill>
            <a:prstDash val="solid"/>
            <a:headEnd type="none" w="sm" len="sm"/>
            <a:tailEnd type="none" w="sm" len="sm"/>
          </a:ln>
        </p:spPr>
        <p:txBody>
          <a:bodyPr/>
          <a:lstStyle/>
          <a:p>
            <a:endParaRPr lang="en-PH"/>
          </a:p>
        </p:txBody>
      </p:sp>
      <p:sp>
        <p:nvSpPr>
          <p:cNvPr id="26" name="AutoShape 26"/>
          <p:cNvSpPr/>
          <p:nvPr/>
        </p:nvSpPr>
        <p:spPr>
          <a:xfrm flipV="1">
            <a:off x="8315757" y="4818683"/>
            <a:ext cx="0" cy="1890438"/>
          </a:xfrm>
          <a:prstGeom prst="line">
            <a:avLst/>
          </a:prstGeom>
          <a:ln w="57150" cap="rnd">
            <a:solidFill>
              <a:srgbClr val="FF5757">
                <a:alpha val="29804"/>
              </a:srgbClr>
            </a:solidFill>
            <a:prstDash val="solid"/>
            <a:headEnd type="none" w="sm" len="sm"/>
            <a:tailEnd type="none" w="sm" len="sm"/>
          </a:ln>
        </p:spPr>
        <p:txBody>
          <a:bodyPr/>
          <a:lstStyle/>
          <a:p>
            <a:endParaRPr lang="en-PH"/>
          </a:p>
        </p:txBody>
      </p:sp>
      <p:sp>
        <p:nvSpPr>
          <p:cNvPr id="27" name="AutoShape 27"/>
          <p:cNvSpPr/>
          <p:nvPr/>
        </p:nvSpPr>
        <p:spPr>
          <a:xfrm flipV="1">
            <a:off x="7544421" y="5305721"/>
            <a:ext cx="0" cy="1374831"/>
          </a:xfrm>
          <a:prstGeom prst="line">
            <a:avLst/>
          </a:prstGeom>
          <a:ln w="57150" cap="rnd">
            <a:solidFill>
              <a:srgbClr val="38B6FF">
                <a:alpha val="29804"/>
              </a:srgbClr>
            </a:solidFill>
            <a:prstDash val="solid"/>
            <a:headEnd type="none" w="sm" len="sm"/>
            <a:tailEnd type="none" w="sm" len="sm"/>
          </a:ln>
        </p:spPr>
        <p:txBody>
          <a:bodyPr/>
          <a:lstStyle/>
          <a:p>
            <a:endParaRPr lang="en-PH"/>
          </a:p>
        </p:txBody>
      </p:sp>
      <p:sp>
        <p:nvSpPr>
          <p:cNvPr id="28" name="TextBox 28"/>
          <p:cNvSpPr txBox="1"/>
          <p:nvPr/>
        </p:nvSpPr>
        <p:spPr>
          <a:xfrm>
            <a:off x="8416112" y="4737977"/>
            <a:ext cx="596412" cy="221578"/>
          </a:xfrm>
          <a:prstGeom prst="rect">
            <a:avLst/>
          </a:prstGeom>
        </p:spPr>
        <p:txBody>
          <a:bodyPr lIns="0" tIns="0" rIns="0" bIns="0" rtlCol="0" anchor="t">
            <a:spAutoFit/>
          </a:bodyPr>
          <a:lstStyle/>
          <a:p>
            <a:pPr algn="ctr">
              <a:lnSpc>
                <a:spcPts val="1772"/>
              </a:lnSpc>
            </a:pPr>
            <a:r>
              <a:rPr lang="en-US" sz="1266" b="1">
                <a:solidFill>
                  <a:srgbClr val="000000">
                    <a:alpha val="29804"/>
                  </a:srgbClr>
                </a:solidFill>
                <a:latin typeface="Now Bold"/>
                <a:ea typeface="Now Bold"/>
                <a:cs typeface="Now Bold"/>
                <a:sym typeface="Now Bold"/>
              </a:rPr>
              <a:t>MDR</a:t>
            </a:r>
          </a:p>
        </p:txBody>
      </p:sp>
      <p:sp>
        <p:nvSpPr>
          <p:cNvPr id="29" name="AutoShape 29"/>
          <p:cNvSpPr/>
          <p:nvPr/>
        </p:nvSpPr>
        <p:spPr>
          <a:xfrm flipH="1">
            <a:off x="8129617" y="3961877"/>
            <a:ext cx="327791" cy="0"/>
          </a:xfrm>
          <a:prstGeom prst="line">
            <a:avLst/>
          </a:prstGeom>
          <a:ln w="57150" cap="rnd">
            <a:solidFill>
              <a:srgbClr val="C9E265">
                <a:alpha val="29804"/>
              </a:srgbClr>
            </a:solidFill>
            <a:prstDash val="solid"/>
            <a:headEnd type="none" w="sm" len="sm"/>
            <a:tailEnd type="none" w="sm" len="sm"/>
          </a:ln>
        </p:spPr>
        <p:txBody>
          <a:bodyPr/>
          <a:lstStyle/>
          <a:p>
            <a:endParaRPr lang="en-PH"/>
          </a:p>
        </p:txBody>
      </p:sp>
      <p:sp>
        <p:nvSpPr>
          <p:cNvPr id="30" name="AutoShape 30"/>
          <p:cNvSpPr/>
          <p:nvPr/>
        </p:nvSpPr>
        <p:spPr>
          <a:xfrm>
            <a:off x="8295801" y="4840927"/>
            <a:ext cx="198798" cy="0"/>
          </a:xfrm>
          <a:prstGeom prst="line">
            <a:avLst/>
          </a:prstGeom>
          <a:ln w="57150" cap="rnd">
            <a:solidFill>
              <a:srgbClr val="FF5757">
                <a:alpha val="29804"/>
              </a:srgbClr>
            </a:solidFill>
            <a:prstDash val="solid"/>
            <a:headEnd type="none" w="sm" len="sm"/>
            <a:tailEnd type="none" w="sm" len="sm"/>
          </a:ln>
        </p:spPr>
        <p:txBody>
          <a:bodyPr/>
          <a:lstStyle/>
          <a:p>
            <a:endParaRPr lang="en-PH"/>
          </a:p>
        </p:txBody>
      </p:sp>
      <p:sp>
        <p:nvSpPr>
          <p:cNvPr id="31" name="AutoShape 31"/>
          <p:cNvSpPr/>
          <p:nvPr/>
        </p:nvSpPr>
        <p:spPr>
          <a:xfrm flipV="1">
            <a:off x="7187445" y="4603093"/>
            <a:ext cx="0" cy="732405"/>
          </a:xfrm>
          <a:prstGeom prst="line">
            <a:avLst/>
          </a:prstGeom>
          <a:ln w="57150" cap="rnd">
            <a:solidFill>
              <a:srgbClr val="38B6FF">
                <a:alpha val="29804"/>
              </a:srgbClr>
            </a:solidFill>
            <a:prstDash val="solid"/>
            <a:headEnd type="none" w="sm" len="sm"/>
            <a:tailEnd type="none" w="sm" len="sm"/>
          </a:ln>
        </p:spPr>
        <p:txBody>
          <a:bodyPr/>
          <a:lstStyle/>
          <a:p>
            <a:endParaRPr lang="en-PH"/>
          </a:p>
        </p:txBody>
      </p:sp>
      <p:sp>
        <p:nvSpPr>
          <p:cNvPr id="32" name="AutoShape 32"/>
          <p:cNvSpPr/>
          <p:nvPr/>
        </p:nvSpPr>
        <p:spPr>
          <a:xfrm flipH="1">
            <a:off x="6740742" y="5335499"/>
            <a:ext cx="468947" cy="0"/>
          </a:xfrm>
          <a:prstGeom prst="line">
            <a:avLst/>
          </a:prstGeom>
          <a:ln w="57150" cap="rnd">
            <a:solidFill>
              <a:srgbClr val="38B6FF">
                <a:alpha val="29804"/>
              </a:srgbClr>
            </a:solidFill>
            <a:prstDash val="solid"/>
            <a:headEnd type="none" w="sm" len="sm"/>
            <a:tailEnd type="none" w="sm" len="sm"/>
          </a:ln>
        </p:spPr>
        <p:txBody>
          <a:bodyPr/>
          <a:lstStyle/>
          <a:p>
            <a:endParaRPr lang="en-PH"/>
          </a:p>
        </p:txBody>
      </p:sp>
      <p:sp>
        <p:nvSpPr>
          <p:cNvPr id="33" name="AutoShape 33"/>
          <p:cNvSpPr/>
          <p:nvPr/>
        </p:nvSpPr>
        <p:spPr>
          <a:xfrm flipH="1">
            <a:off x="7075474" y="5335499"/>
            <a:ext cx="468947" cy="0"/>
          </a:xfrm>
          <a:prstGeom prst="line">
            <a:avLst/>
          </a:prstGeom>
          <a:ln w="57150" cap="rnd">
            <a:solidFill>
              <a:srgbClr val="38B6FF">
                <a:alpha val="29804"/>
              </a:srgbClr>
            </a:solidFill>
            <a:prstDash val="solid"/>
            <a:headEnd type="none" w="sm" len="sm"/>
            <a:tailEnd type="none" w="sm" len="sm"/>
          </a:ln>
        </p:spPr>
        <p:txBody>
          <a:bodyPr/>
          <a:lstStyle/>
          <a:p>
            <a:endParaRPr lang="en-PH"/>
          </a:p>
        </p:txBody>
      </p:sp>
      <p:sp>
        <p:nvSpPr>
          <p:cNvPr id="34" name="AutoShape 34"/>
          <p:cNvSpPr/>
          <p:nvPr/>
        </p:nvSpPr>
        <p:spPr>
          <a:xfrm flipH="1">
            <a:off x="11759354" y="4439975"/>
            <a:ext cx="285812" cy="6637"/>
          </a:xfrm>
          <a:prstGeom prst="line">
            <a:avLst/>
          </a:prstGeom>
          <a:ln w="57150" cap="rnd">
            <a:solidFill>
              <a:srgbClr val="C9E265">
                <a:alpha val="29804"/>
              </a:srgbClr>
            </a:solidFill>
            <a:prstDash val="solid"/>
            <a:headEnd type="none" w="sm" len="sm"/>
            <a:tailEnd type="none" w="sm" len="sm"/>
          </a:ln>
        </p:spPr>
        <p:txBody>
          <a:bodyPr/>
          <a:lstStyle/>
          <a:p>
            <a:endParaRPr lang="en-PH"/>
          </a:p>
        </p:txBody>
      </p:sp>
      <p:sp>
        <p:nvSpPr>
          <p:cNvPr id="35" name="AutoShape 35"/>
          <p:cNvSpPr/>
          <p:nvPr/>
        </p:nvSpPr>
        <p:spPr>
          <a:xfrm>
            <a:off x="12042060" y="3939712"/>
            <a:ext cx="0" cy="530501"/>
          </a:xfrm>
          <a:prstGeom prst="line">
            <a:avLst/>
          </a:prstGeom>
          <a:ln w="57150" cap="rnd">
            <a:solidFill>
              <a:srgbClr val="C9E265">
                <a:alpha val="29804"/>
              </a:srgbClr>
            </a:solidFill>
            <a:prstDash val="solid"/>
            <a:headEnd type="none" w="sm" len="sm"/>
            <a:tailEnd type="none" w="sm" len="sm"/>
          </a:ln>
        </p:spPr>
        <p:txBody>
          <a:bodyPr/>
          <a:lstStyle/>
          <a:p>
            <a:endParaRPr lang="en-PH"/>
          </a:p>
        </p:txBody>
      </p:sp>
      <p:sp>
        <p:nvSpPr>
          <p:cNvPr id="36" name="AutoShape 36"/>
          <p:cNvSpPr/>
          <p:nvPr/>
        </p:nvSpPr>
        <p:spPr>
          <a:xfrm>
            <a:off x="11768432" y="3939728"/>
            <a:ext cx="277250" cy="0"/>
          </a:xfrm>
          <a:prstGeom prst="line">
            <a:avLst/>
          </a:prstGeom>
          <a:ln w="57150" cap="rnd">
            <a:solidFill>
              <a:srgbClr val="C9E265">
                <a:alpha val="29804"/>
              </a:srgbClr>
            </a:solidFill>
            <a:prstDash val="solid"/>
            <a:headEnd type="none" w="sm" len="sm"/>
            <a:tailEnd type="none" w="sm" len="sm"/>
          </a:ln>
        </p:spPr>
        <p:txBody>
          <a:bodyPr/>
          <a:lstStyle/>
          <a:p>
            <a:endParaRPr lang="en-PH"/>
          </a:p>
        </p:txBody>
      </p:sp>
      <p:sp>
        <p:nvSpPr>
          <p:cNvPr id="37" name="TextBox 37"/>
          <p:cNvSpPr txBox="1"/>
          <p:nvPr/>
        </p:nvSpPr>
        <p:spPr>
          <a:xfrm>
            <a:off x="8396266" y="5180307"/>
            <a:ext cx="596412" cy="222918"/>
          </a:xfrm>
          <a:prstGeom prst="rect">
            <a:avLst/>
          </a:prstGeom>
        </p:spPr>
        <p:txBody>
          <a:bodyPr lIns="0" tIns="0" rIns="0" bIns="0" rtlCol="0" anchor="t">
            <a:spAutoFit/>
          </a:bodyPr>
          <a:lstStyle/>
          <a:p>
            <a:pPr algn="ctr">
              <a:lnSpc>
                <a:spcPts val="1772"/>
              </a:lnSpc>
            </a:pPr>
            <a:r>
              <a:rPr lang="en-US" sz="1266" b="1">
                <a:solidFill>
                  <a:srgbClr val="000000">
                    <a:alpha val="29804"/>
                  </a:srgbClr>
                </a:solidFill>
                <a:latin typeface="Now Bold"/>
                <a:ea typeface="Now Bold"/>
                <a:cs typeface="Now Bold"/>
                <a:sym typeface="Now Bold"/>
              </a:rPr>
              <a:t>CIR</a:t>
            </a:r>
          </a:p>
        </p:txBody>
      </p:sp>
      <p:grpSp>
        <p:nvGrpSpPr>
          <p:cNvPr id="38" name="Group 38"/>
          <p:cNvGrpSpPr/>
          <p:nvPr/>
        </p:nvGrpSpPr>
        <p:grpSpPr>
          <a:xfrm>
            <a:off x="5762290" y="3244102"/>
            <a:ext cx="2680657" cy="376320"/>
            <a:chOff x="0" y="0"/>
            <a:chExt cx="2652321" cy="372342"/>
          </a:xfrm>
        </p:grpSpPr>
        <p:sp>
          <p:nvSpPr>
            <p:cNvPr id="39" name="Freeform 3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29804"/>
              </a:srgbClr>
            </a:solidFill>
          </p:spPr>
          <p:txBody>
            <a:bodyPr/>
            <a:lstStyle/>
            <a:p>
              <a:endParaRPr lang="en-PH"/>
            </a:p>
          </p:txBody>
        </p:sp>
      </p:grpSp>
      <p:grpSp>
        <p:nvGrpSpPr>
          <p:cNvPr id="40" name="Group 40"/>
          <p:cNvGrpSpPr/>
          <p:nvPr/>
        </p:nvGrpSpPr>
        <p:grpSpPr>
          <a:xfrm>
            <a:off x="9078168" y="3244102"/>
            <a:ext cx="2680657" cy="376320"/>
            <a:chOff x="0" y="0"/>
            <a:chExt cx="2652321" cy="372342"/>
          </a:xfrm>
        </p:grpSpPr>
        <p:sp>
          <p:nvSpPr>
            <p:cNvPr id="41" name="Freeform 4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29804"/>
              </a:srgbClr>
            </a:solidFill>
          </p:spPr>
          <p:txBody>
            <a:bodyPr/>
            <a:lstStyle/>
            <a:p>
              <a:endParaRPr lang="en-PH"/>
            </a:p>
          </p:txBody>
        </p:sp>
      </p:grpSp>
      <p:sp>
        <p:nvSpPr>
          <p:cNvPr id="42" name="AutoShape 42"/>
          <p:cNvSpPr/>
          <p:nvPr/>
        </p:nvSpPr>
        <p:spPr>
          <a:xfrm flipH="1">
            <a:off x="7425977" y="3967235"/>
            <a:ext cx="703640" cy="0"/>
          </a:xfrm>
          <a:prstGeom prst="line">
            <a:avLst/>
          </a:prstGeom>
          <a:ln w="57150" cap="rnd">
            <a:solidFill>
              <a:srgbClr val="38B6FF">
                <a:alpha val="29804"/>
              </a:srgbClr>
            </a:solidFill>
            <a:prstDash val="solid"/>
            <a:headEnd type="none" w="sm" len="sm"/>
            <a:tailEnd type="none" w="sm" len="sm"/>
          </a:ln>
        </p:spPr>
        <p:txBody>
          <a:bodyPr/>
          <a:lstStyle/>
          <a:p>
            <a:endParaRPr lang="en-PH"/>
          </a:p>
        </p:txBody>
      </p:sp>
      <p:sp>
        <p:nvSpPr>
          <p:cNvPr id="43" name="AutoShape 43"/>
          <p:cNvSpPr/>
          <p:nvPr/>
        </p:nvSpPr>
        <p:spPr>
          <a:xfrm flipH="1">
            <a:off x="7367776" y="5335499"/>
            <a:ext cx="1155076" cy="996"/>
          </a:xfrm>
          <a:prstGeom prst="line">
            <a:avLst/>
          </a:prstGeom>
          <a:ln w="57150" cap="rnd">
            <a:solidFill>
              <a:srgbClr val="38B6FF">
                <a:alpha val="29804"/>
              </a:srgbClr>
            </a:solidFill>
            <a:prstDash val="solid"/>
            <a:headEnd type="none" w="sm" len="sm"/>
            <a:tailEnd type="none" w="sm" len="sm"/>
          </a:ln>
        </p:spPr>
        <p:txBody>
          <a:bodyPr/>
          <a:lstStyle/>
          <a:p>
            <a:endParaRPr lang="en-PH"/>
          </a:p>
        </p:txBody>
      </p:sp>
      <p:sp>
        <p:nvSpPr>
          <p:cNvPr id="44" name="AutoShape 44"/>
          <p:cNvSpPr/>
          <p:nvPr/>
        </p:nvSpPr>
        <p:spPr>
          <a:xfrm flipH="1">
            <a:off x="11759354" y="5328869"/>
            <a:ext cx="285812" cy="6637"/>
          </a:xfrm>
          <a:prstGeom prst="line">
            <a:avLst/>
          </a:prstGeom>
          <a:ln w="57150" cap="rnd">
            <a:solidFill>
              <a:srgbClr val="FF5757">
                <a:alpha val="29804"/>
              </a:srgbClr>
            </a:solidFill>
            <a:prstDash val="solid"/>
            <a:headEnd type="none" w="sm" len="sm"/>
            <a:tailEnd type="none" w="sm" len="sm"/>
          </a:ln>
        </p:spPr>
        <p:txBody>
          <a:bodyPr/>
          <a:lstStyle/>
          <a:p>
            <a:endParaRPr lang="en-PH"/>
          </a:p>
        </p:txBody>
      </p:sp>
      <p:sp>
        <p:nvSpPr>
          <p:cNvPr id="45" name="AutoShape 45"/>
          <p:cNvSpPr/>
          <p:nvPr/>
        </p:nvSpPr>
        <p:spPr>
          <a:xfrm>
            <a:off x="12042060" y="4828605"/>
            <a:ext cx="0" cy="530501"/>
          </a:xfrm>
          <a:prstGeom prst="line">
            <a:avLst/>
          </a:prstGeom>
          <a:ln w="57150" cap="rnd">
            <a:solidFill>
              <a:srgbClr val="FF5757">
                <a:alpha val="29804"/>
              </a:srgbClr>
            </a:solidFill>
            <a:prstDash val="solid"/>
            <a:headEnd type="none" w="sm" len="sm"/>
            <a:tailEnd type="none" w="sm" len="sm"/>
          </a:ln>
        </p:spPr>
        <p:txBody>
          <a:bodyPr/>
          <a:lstStyle/>
          <a:p>
            <a:endParaRPr lang="en-PH"/>
          </a:p>
        </p:txBody>
      </p:sp>
      <p:sp>
        <p:nvSpPr>
          <p:cNvPr id="46" name="AutoShape 46"/>
          <p:cNvSpPr/>
          <p:nvPr/>
        </p:nvSpPr>
        <p:spPr>
          <a:xfrm>
            <a:off x="11768432" y="4828621"/>
            <a:ext cx="277250" cy="0"/>
          </a:xfrm>
          <a:prstGeom prst="line">
            <a:avLst/>
          </a:prstGeom>
          <a:ln w="57150" cap="rnd">
            <a:solidFill>
              <a:srgbClr val="FF5757">
                <a:alpha val="29804"/>
              </a:srgbClr>
            </a:solidFill>
            <a:prstDash val="solid"/>
            <a:headEnd type="none" w="sm" len="sm"/>
            <a:tailEnd type="none" w="sm" len="sm"/>
          </a:ln>
        </p:spPr>
        <p:txBody>
          <a:bodyPr/>
          <a:lstStyle/>
          <a:p>
            <a:endParaRPr lang="en-PH"/>
          </a:p>
        </p:txBody>
      </p:sp>
      <p:sp>
        <p:nvSpPr>
          <p:cNvPr id="47" name="Freeform 47"/>
          <p:cNvSpPr/>
          <p:nvPr/>
        </p:nvSpPr>
        <p:spPr>
          <a:xfrm>
            <a:off x="500044" y="1882234"/>
            <a:ext cx="704850" cy="704850"/>
          </a:xfrm>
          <a:custGeom>
            <a:avLst/>
            <a:gdLst/>
            <a:ahLst/>
            <a:cxnLst/>
            <a:rect l="l" t="t" r="r" b="b"/>
            <a:pathLst>
              <a:path w="704850" h="704850">
                <a:moveTo>
                  <a:pt x="0" y="0"/>
                </a:moveTo>
                <a:lnTo>
                  <a:pt x="704850" y="0"/>
                </a:lnTo>
                <a:lnTo>
                  <a:pt x="704850" y="704850"/>
                </a:lnTo>
                <a:lnTo>
                  <a:pt x="0" y="70485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grpSp>
        <p:nvGrpSpPr>
          <p:cNvPr id="48" name="Group 48"/>
          <p:cNvGrpSpPr/>
          <p:nvPr/>
        </p:nvGrpSpPr>
        <p:grpSpPr>
          <a:xfrm rot="5400000">
            <a:off x="4697156" y="4926722"/>
            <a:ext cx="1630871" cy="423150"/>
            <a:chOff x="0" y="0"/>
            <a:chExt cx="3824203" cy="992238"/>
          </a:xfrm>
        </p:grpSpPr>
        <p:sp>
          <p:nvSpPr>
            <p:cNvPr id="49" name="Freeform 49"/>
            <p:cNvSpPr/>
            <p:nvPr/>
          </p:nvSpPr>
          <p:spPr>
            <a:xfrm>
              <a:off x="0" y="0"/>
              <a:ext cx="3824203" cy="992238"/>
            </a:xfrm>
            <a:custGeom>
              <a:avLst/>
              <a:gdLst/>
              <a:ahLst/>
              <a:cxnLst/>
              <a:rect l="l" t="t" r="r" b="b"/>
              <a:pathLst>
                <a:path w="3824203" h="992238">
                  <a:moveTo>
                    <a:pt x="0" y="0"/>
                  </a:moveTo>
                  <a:lnTo>
                    <a:pt x="3824203" y="0"/>
                  </a:lnTo>
                  <a:lnTo>
                    <a:pt x="3824203" y="992238"/>
                  </a:lnTo>
                  <a:lnTo>
                    <a:pt x="0" y="992238"/>
                  </a:lnTo>
                  <a:close/>
                </a:path>
              </a:pathLst>
            </a:custGeom>
            <a:solidFill>
              <a:srgbClr val="642EC7"/>
            </a:solidFill>
          </p:spPr>
          <p:txBody>
            <a:bodyPr/>
            <a:lstStyle/>
            <a:p>
              <a:endParaRPr lang="en-PH"/>
            </a:p>
          </p:txBody>
        </p:sp>
      </p:grpSp>
      <p:sp>
        <p:nvSpPr>
          <p:cNvPr id="50" name="Freeform 50"/>
          <p:cNvSpPr/>
          <p:nvPr/>
        </p:nvSpPr>
        <p:spPr>
          <a:xfrm rot="-5400000" flipH="1">
            <a:off x="3819797" y="6303013"/>
            <a:ext cx="2112110" cy="755079"/>
          </a:xfrm>
          <a:custGeom>
            <a:avLst/>
            <a:gdLst/>
            <a:ahLst/>
            <a:cxnLst/>
            <a:rect l="l" t="t" r="r" b="b"/>
            <a:pathLst>
              <a:path w="2112110" h="755079">
                <a:moveTo>
                  <a:pt x="2112110" y="0"/>
                </a:moveTo>
                <a:lnTo>
                  <a:pt x="0" y="0"/>
                </a:lnTo>
                <a:lnTo>
                  <a:pt x="0" y="755079"/>
                </a:lnTo>
                <a:lnTo>
                  <a:pt x="2112110" y="755079"/>
                </a:lnTo>
                <a:lnTo>
                  <a:pt x="211211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PH"/>
          </a:p>
        </p:txBody>
      </p:sp>
      <p:sp>
        <p:nvSpPr>
          <p:cNvPr id="51" name="TextBox 51"/>
          <p:cNvSpPr txBox="1"/>
          <p:nvPr/>
        </p:nvSpPr>
        <p:spPr>
          <a:xfrm>
            <a:off x="8467690" y="3316873"/>
            <a:ext cx="596412" cy="223805"/>
          </a:xfrm>
          <a:prstGeom prst="rect">
            <a:avLst/>
          </a:prstGeom>
        </p:spPr>
        <p:txBody>
          <a:bodyPr lIns="0" tIns="0" rIns="0" bIns="0" rtlCol="0" anchor="t">
            <a:spAutoFit/>
          </a:bodyPr>
          <a:lstStyle/>
          <a:p>
            <a:pPr algn="ctr">
              <a:lnSpc>
                <a:spcPts val="1772"/>
              </a:lnSpc>
            </a:pPr>
            <a:r>
              <a:rPr lang="en-US" sz="1266" b="1">
                <a:solidFill>
                  <a:srgbClr val="000000">
                    <a:alpha val="29804"/>
                  </a:srgbClr>
                </a:solidFill>
                <a:latin typeface="Now Bold"/>
                <a:ea typeface="Now Bold"/>
                <a:cs typeface="Now Bold"/>
                <a:sym typeface="Now Bold"/>
              </a:rPr>
              <a:t>SR</a:t>
            </a:r>
          </a:p>
        </p:txBody>
      </p:sp>
      <p:sp>
        <p:nvSpPr>
          <p:cNvPr id="52" name="TextBox 52"/>
          <p:cNvSpPr txBox="1"/>
          <p:nvPr/>
        </p:nvSpPr>
        <p:spPr>
          <a:xfrm>
            <a:off x="6194235" y="5555228"/>
            <a:ext cx="377468" cy="261645"/>
          </a:xfrm>
          <a:prstGeom prst="rect">
            <a:avLst/>
          </a:prstGeom>
        </p:spPr>
        <p:txBody>
          <a:bodyPr lIns="0" tIns="0" rIns="0" bIns="0" rtlCol="0" anchor="t">
            <a:spAutoFit/>
          </a:bodyPr>
          <a:lstStyle/>
          <a:p>
            <a:pPr algn="ctr">
              <a:lnSpc>
                <a:spcPts val="2181"/>
              </a:lnSpc>
              <a:spcBef>
                <a:spcPct val="0"/>
              </a:spcBef>
            </a:pPr>
            <a:r>
              <a:rPr lang="en-US" sz="1558">
                <a:solidFill>
                  <a:srgbClr val="000000">
                    <a:alpha val="29804"/>
                  </a:srgbClr>
                </a:solidFill>
                <a:latin typeface="Gagalin"/>
                <a:ea typeface="Gagalin"/>
                <a:cs typeface="Gagalin"/>
                <a:sym typeface="Gagalin"/>
              </a:rPr>
              <a:t>ALU</a:t>
            </a:r>
          </a:p>
        </p:txBody>
      </p:sp>
      <p:sp>
        <p:nvSpPr>
          <p:cNvPr id="53" name="TextBox 53"/>
          <p:cNvSpPr txBox="1"/>
          <p:nvPr/>
        </p:nvSpPr>
        <p:spPr>
          <a:xfrm>
            <a:off x="6643487" y="4065669"/>
            <a:ext cx="377468" cy="261645"/>
          </a:xfrm>
          <a:prstGeom prst="rect">
            <a:avLst/>
          </a:prstGeom>
        </p:spPr>
        <p:txBody>
          <a:bodyPr lIns="0" tIns="0" rIns="0" bIns="0" rtlCol="0" anchor="t">
            <a:spAutoFit/>
          </a:bodyPr>
          <a:lstStyle/>
          <a:p>
            <a:pPr algn="ctr">
              <a:lnSpc>
                <a:spcPts val="2181"/>
              </a:lnSpc>
              <a:spcBef>
                <a:spcPct val="0"/>
              </a:spcBef>
            </a:pPr>
            <a:r>
              <a:rPr lang="en-US" sz="1558">
                <a:solidFill>
                  <a:srgbClr val="000000">
                    <a:alpha val="29804"/>
                  </a:srgbClr>
                </a:solidFill>
                <a:latin typeface="Gagalin"/>
                <a:ea typeface="Gagalin"/>
                <a:cs typeface="Gagalin"/>
                <a:sym typeface="Gagalin"/>
              </a:rPr>
              <a:t>CU</a:t>
            </a:r>
          </a:p>
        </p:txBody>
      </p:sp>
      <p:sp>
        <p:nvSpPr>
          <p:cNvPr id="54" name="TextBox 54"/>
          <p:cNvSpPr txBox="1"/>
          <p:nvPr/>
        </p:nvSpPr>
        <p:spPr>
          <a:xfrm>
            <a:off x="8396266" y="4298739"/>
            <a:ext cx="596412" cy="221578"/>
          </a:xfrm>
          <a:prstGeom prst="rect">
            <a:avLst/>
          </a:prstGeom>
        </p:spPr>
        <p:txBody>
          <a:bodyPr lIns="0" tIns="0" rIns="0" bIns="0" rtlCol="0" anchor="t">
            <a:spAutoFit/>
          </a:bodyPr>
          <a:lstStyle/>
          <a:p>
            <a:pPr algn="ctr">
              <a:lnSpc>
                <a:spcPts val="1772"/>
              </a:lnSpc>
            </a:pPr>
            <a:r>
              <a:rPr lang="en-US" sz="1266" b="1">
                <a:solidFill>
                  <a:srgbClr val="000000">
                    <a:alpha val="29804"/>
                  </a:srgbClr>
                </a:solidFill>
                <a:latin typeface="Now Bold"/>
                <a:ea typeface="Now Bold"/>
                <a:cs typeface="Now Bold"/>
                <a:sym typeface="Now Bold"/>
              </a:rPr>
              <a:t>PC</a:t>
            </a:r>
          </a:p>
        </p:txBody>
      </p:sp>
      <p:sp>
        <p:nvSpPr>
          <p:cNvPr id="55" name="TextBox 55"/>
          <p:cNvSpPr txBox="1"/>
          <p:nvPr/>
        </p:nvSpPr>
        <p:spPr>
          <a:xfrm>
            <a:off x="8396266" y="5614221"/>
            <a:ext cx="596412" cy="221578"/>
          </a:xfrm>
          <a:prstGeom prst="rect">
            <a:avLst/>
          </a:prstGeom>
        </p:spPr>
        <p:txBody>
          <a:bodyPr lIns="0" tIns="0" rIns="0" bIns="0" rtlCol="0" anchor="t">
            <a:spAutoFit/>
          </a:bodyPr>
          <a:lstStyle/>
          <a:p>
            <a:pPr algn="ctr">
              <a:lnSpc>
                <a:spcPts val="1772"/>
              </a:lnSpc>
            </a:pPr>
            <a:r>
              <a:rPr lang="en-US" sz="1266" b="1">
                <a:solidFill>
                  <a:srgbClr val="000000">
                    <a:alpha val="29804"/>
                  </a:srgbClr>
                </a:solidFill>
                <a:latin typeface="Now Bold"/>
                <a:ea typeface="Now Bold"/>
                <a:cs typeface="Now Bold"/>
                <a:sym typeface="Now Bold"/>
              </a:rPr>
              <a:t>ACC</a:t>
            </a:r>
          </a:p>
        </p:txBody>
      </p:sp>
      <p:sp>
        <p:nvSpPr>
          <p:cNvPr id="56" name="TextBox 56"/>
          <p:cNvSpPr txBox="1"/>
          <p:nvPr/>
        </p:nvSpPr>
        <p:spPr>
          <a:xfrm>
            <a:off x="8455551" y="3938660"/>
            <a:ext cx="596412" cy="221578"/>
          </a:xfrm>
          <a:prstGeom prst="rect">
            <a:avLst/>
          </a:prstGeom>
        </p:spPr>
        <p:txBody>
          <a:bodyPr lIns="0" tIns="0" rIns="0" bIns="0" rtlCol="0" anchor="t">
            <a:spAutoFit/>
          </a:bodyPr>
          <a:lstStyle/>
          <a:p>
            <a:pPr algn="ctr">
              <a:lnSpc>
                <a:spcPts val="1772"/>
              </a:lnSpc>
            </a:pPr>
            <a:r>
              <a:rPr lang="en-US" sz="1266" b="1">
                <a:solidFill>
                  <a:srgbClr val="000000">
                    <a:alpha val="29804"/>
                  </a:srgbClr>
                </a:solidFill>
                <a:latin typeface="Now Bold"/>
                <a:ea typeface="Now Bold"/>
                <a:cs typeface="Now Bold"/>
                <a:sym typeface="Now Bold"/>
              </a:rPr>
              <a:t>MAR</a:t>
            </a:r>
          </a:p>
        </p:txBody>
      </p:sp>
      <p:sp>
        <p:nvSpPr>
          <p:cNvPr id="57" name="TextBox 57"/>
          <p:cNvSpPr txBox="1"/>
          <p:nvPr/>
        </p:nvSpPr>
        <p:spPr>
          <a:xfrm>
            <a:off x="5165878" y="3306073"/>
            <a:ext cx="596412" cy="223805"/>
          </a:xfrm>
          <a:prstGeom prst="rect">
            <a:avLst/>
          </a:prstGeom>
        </p:spPr>
        <p:txBody>
          <a:bodyPr lIns="0" tIns="0" rIns="0" bIns="0" rtlCol="0" anchor="t">
            <a:spAutoFit/>
          </a:bodyPr>
          <a:lstStyle/>
          <a:p>
            <a:pPr algn="ctr">
              <a:lnSpc>
                <a:spcPts val="1772"/>
              </a:lnSpc>
            </a:pPr>
            <a:r>
              <a:rPr lang="en-US" sz="1266" b="1">
                <a:solidFill>
                  <a:srgbClr val="000000">
                    <a:alpha val="29804"/>
                  </a:srgbClr>
                </a:solidFill>
                <a:latin typeface="Now Bold"/>
                <a:ea typeface="Now Bold"/>
                <a:cs typeface="Now Bold"/>
                <a:sym typeface="Now Bold"/>
              </a:rPr>
              <a:t>IR</a:t>
            </a:r>
          </a:p>
        </p:txBody>
      </p:sp>
      <p:sp>
        <p:nvSpPr>
          <p:cNvPr id="58" name="TextBox 58"/>
          <p:cNvSpPr txBox="1"/>
          <p:nvPr/>
        </p:nvSpPr>
        <p:spPr>
          <a:xfrm>
            <a:off x="1027804" y="15807"/>
            <a:ext cx="7619350" cy="1012893"/>
          </a:xfrm>
          <a:prstGeom prst="rect">
            <a:avLst/>
          </a:prstGeom>
        </p:spPr>
        <p:txBody>
          <a:bodyPr lIns="0" tIns="0" rIns="0" bIns="0" rtlCol="0" anchor="t">
            <a:spAutoFit/>
          </a:bodyPr>
          <a:lstStyle/>
          <a:p>
            <a:pPr marL="0" lvl="0" indent="0" algn="l">
              <a:lnSpc>
                <a:spcPts val="3876"/>
              </a:lnSpc>
              <a:spcBef>
                <a:spcPct val="0"/>
              </a:spcBef>
            </a:pPr>
            <a:r>
              <a:rPr lang="en-US" sz="3461" b="1" spc="-103">
                <a:solidFill>
                  <a:srgbClr val="FF1495"/>
                </a:solidFill>
                <a:latin typeface="Poppins Bold"/>
                <a:ea typeface="Poppins Bold"/>
                <a:cs typeface="Poppins Bold"/>
                <a:sym typeface="Poppins Bold"/>
              </a:rPr>
              <a:t>5.4 Factors contributing to system performance</a:t>
            </a:r>
          </a:p>
        </p:txBody>
      </p:sp>
      <p:sp>
        <p:nvSpPr>
          <p:cNvPr id="59" name="TextBox 59"/>
          <p:cNvSpPr txBox="1"/>
          <p:nvPr/>
        </p:nvSpPr>
        <p:spPr>
          <a:xfrm>
            <a:off x="1353981" y="1802925"/>
            <a:ext cx="435091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Usage of cache</a:t>
            </a:r>
          </a:p>
        </p:txBody>
      </p:sp>
      <p:sp>
        <p:nvSpPr>
          <p:cNvPr id="60" name="TextBox 60"/>
          <p:cNvSpPr txBox="1"/>
          <p:nvPr/>
        </p:nvSpPr>
        <p:spPr>
          <a:xfrm rot="5400000">
            <a:off x="4919658" y="4871384"/>
            <a:ext cx="1338268" cy="491679"/>
          </a:xfrm>
          <a:prstGeom prst="rect">
            <a:avLst/>
          </a:prstGeom>
        </p:spPr>
        <p:txBody>
          <a:bodyPr lIns="0" tIns="0" rIns="0" bIns="0" rtlCol="0" anchor="t">
            <a:spAutoFit/>
          </a:bodyPr>
          <a:lstStyle/>
          <a:p>
            <a:pPr algn="ctr">
              <a:lnSpc>
                <a:spcPts val="4007"/>
              </a:lnSpc>
            </a:pPr>
            <a:r>
              <a:rPr lang="en-US" sz="2226">
                <a:solidFill>
                  <a:srgbClr val="FFFFFF"/>
                </a:solidFill>
                <a:latin typeface="Poppins"/>
                <a:ea typeface="Poppins"/>
                <a:cs typeface="Poppins"/>
                <a:sym typeface="Poppins"/>
              </a:rPr>
              <a:t>Cache</a:t>
            </a:r>
          </a:p>
        </p:txBody>
      </p:sp>
      <p:grpSp>
        <p:nvGrpSpPr>
          <p:cNvPr id="61" name="Group 61"/>
          <p:cNvGrpSpPr/>
          <p:nvPr/>
        </p:nvGrpSpPr>
        <p:grpSpPr>
          <a:xfrm>
            <a:off x="10163676" y="7840416"/>
            <a:ext cx="4596892" cy="477372"/>
            <a:chOff x="0" y="0"/>
            <a:chExt cx="1210704" cy="125728"/>
          </a:xfrm>
        </p:grpSpPr>
        <p:sp>
          <p:nvSpPr>
            <p:cNvPr id="62" name="Freeform 62"/>
            <p:cNvSpPr/>
            <p:nvPr/>
          </p:nvSpPr>
          <p:spPr>
            <a:xfrm>
              <a:off x="0" y="0"/>
              <a:ext cx="1210704" cy="125728"/>
            </a:xfrm>
            <a:custGeom>
              <a:avLst/>
              <a:gdLst/>
              <a:ahLst/>
              <a:cxnLst/>
              <a:rect l="l" t="t" r="r" b="b"/>
              <a:pathLst>
                <a:path w="1210704" h="125728">
                  <a:moveTo>
                    <a:pt x="62864" y="0"/>
                  </a:moveTo>
                  <a:lnTo>
                    <a:pt x="1147840" y="0"/>
                  </a:lnTo>
                  <a:cubicBezTo>
                    <a:pt x="1164513" y="0"/>
                    <a:pt x="1180502" y="6623"/>
                    <a:pt x="1192292" y="18412"/>
                  </a:cubicBezTo>
                  <a:cubicBezTo>
                    <a:pt x="1204081" y="30202"/>
                    <a:pt x="1210704" y="46191"/>
                    <a:pt x="1210704" y="62864"/>
                  </a:cubicBezTo>
                  <a:lnTo>
                    <a:pt x="1210704" y="62864"/>
                  </a:lnTo>
                  <a:cubicBezTo>
                    <a:pt x="1210704" y="79536"/>
                    <a:pt x="1204081" y="95526"/>
                    <a:pt x="1192292" y="107315"/>
                  </a:cubicBezTo>
                  <a:cubicBezTo>
                    <a:pt x="1180502" y="119105"/>
                    <a:pt x="1164513" y="125728"/>
                    <a:pt x="1147840" y="125728"/>
                  </a:cubicBezTo>
                  <a:lnTo>
                    <a:pt x="62864" y="125728"/>
                  </a:lnTo>
                  <a:cubicBezTo>
                    <a:pt x="46191" y="125728"/>
                    <a:pt x="30202" y="119105"/>
                    <a:pt x="18412" y="107315"/>
                  </a:cubicBezTo>
                  <a:cubicBezTo>
                    <a:pt x="6623" y="95526"/>
                    <a:pt x="0" y="79536"/>
                    <a:pt x="0" y="62864"/>
                  </a:cubicBezTo>
                  <a:lnTo>
                    <a:pt x="0" y="62864"/>
                  </a:lnTo>
                  <a:cubicBezTo>
                    <a:pt x="0" y="46191"/>
                    <a:pt x="6623" y="30202"/>
                    <a:pt x="18412" y="18412"/>
                  </a:cubicBezTo>
                  <a:cubicBezTo>
                    <a:pt x="30202" y="6623"/>
                    <a:pt x="46191" y="0"/>
                    <a:pt x="62864" y="0"/>
                  </a:cubicBezTo>
                  <a:close/>
                </a:path>
              </a:pathLst>
            </a:custGeom>
            <a:solidFill>
              <a:srgbClr val="642EC7"/>
            </a:solidFill>
          </p:spPr>
          <p:txBody>
            <a:bodyPr/>
            <a:lstStyle/>
            <a:p>
              <a:endParaRPr lang="en-PH"/>
            </a:p>
          </p:txBody>
        </p:sp>
        <p:sp>
          <p:nvSpPr>
            <p:cNvPr id="63" name="TextBox 63"/>
            <p:cNvSpPr txBox="1"/>
            <p:nvPr/>
          </p:nvSpPr>
          <p:spPr>
            <a:xfrm>
              <a:off x="0" y="-28575"/>
              <a:ext cx="1210704" cy="154303"/>
            </a:xfrm>
            <a:prstGeom prst="rect">
              <a:avLst/>
            </a:prstGeom>
          </p:spPr>
          <p:txBody>
            <a:bodyPr lIns="50800" tIns="50800" rIns="50800" bIns="50800" rtlCol="0" anchor="ctr"/>
            <a:lstStyle/>
            <a:p>
              <a:pPr algn="ctr">
                <a:lnSpc>
                  <a:spcPts val="2595"/>
                </a:lnSpc>
              </a:pPr>
              <a:endParaRPr/>
            </a:p>
          </p:txBody>
        </p:sp>
      </p:grpSp>
      <p:grpSp>
        <p:nvGrpSpPr>
          <p:cNvPr id="64" name="Group 64"/>
          <p:cNvGrpSpPr/>
          <p:nvPr/>
        </p:nvGrpSpPr>
        <p:grpSpPr>
          <a:xfrm>
            <a:off x="11292206" y="8936913"/>
            <a:ext cx="4054757" cy="559069"/>
            <a:chOff x="0" y="0"/>
            <a:chExt cx="1067920" cy="147244"/>
          </a:xfrm>
        </p:grpSpPr>
        <p:sp>
          <p:nvSpPr>
            <p:cNvPr id="65" name="Freeform 65"/>
            <p:cNvSpPr/>
            <p:nvPr/>
          </p:nvSpPr>
          <p:spPr>
            <a:xfrm>
              <a:off x="0" y="0"/>
              <a:ext cx="1067920" cy="147244"/>
            </a:xfrm>
            <a:custGeom>
              <a:avLst/>
              <a:gdLst/>
              <a:ahLst/>
              <a:cxnLst/>
              <a:rect l="l" t="t" r="r" b="b"/>
              <a:pathLst>
                <a:path w="1067920" h="147244">
                  <a:moveTo>
                    <a:pt x="73622" y="0"/>
                  </a:moveTo>
                  <a:lnTo>
                    <a:pt x="994297" y="0"/>
                  </a:lnTo>
                  <a:cubicBezTo>
                    <a:pt x="1034958" y="0"/>
                    <a:pt x="1067920" y="32962"/>
                    <a:pt x="1067920" y="73622"/>
                  </a:cubicBezTo>
                  <a:lnTo>
                    <a:pt x="1067920" y="73622"/>
                  </a:lnTo>
                  <a:cubicBezTo>
                    <a:pt x="1067920" y="93148"/>
                    <a:pt x="1060163" y="111874"/>
                    <a:pt x="1046356" y="125681"/>
                  </a:cubicBezTo>
                  <a:cubicBezTo>
                    <a:pt x="1032549" y="139488"/>
                    <a:pt x="1013823" y="147244"/>
                    <a:pt x="994297" y="147244"/>
                  </a:cubicBezTo>
                  <a:lnTo>
                    <a:pt x="73622" y="147244"/>
                  </a:lnTo>
                  <a:cubicBezTo>
                    <a:pt x="54096" y="147244"/>
                    <a:pt x="35370" y="139488"/>
                    <a:pt x="21563" y="125681"/>
                  </a:cubicBezTo>
                  <a:cubicBezTo>
                    <a:pt x="7757" y="111874"/>
                    <a:pt x="0" y="93148"/>
                    <a:pt x="0" y="73622"/>
                  </a:cubicBezTo>
                  <a:lnTo>
                    <a:pt x="0" y="73622"/>
                  </a:lnTo>
                  <a:cubicBezTo>
                    <a:pt x="0" y="54096"/>
                    <a:pt x="7757" y="35370"/>
                    <a:pt x="21563" y="21563"/>
                  </a:cubicBezTo>
                  <a:cubicBezTo>
                    <a:pt x="35370" y="7757"/>
                    <a:pt x="54096" y="0"/>
                    <a:pt x="73622" y="0"/>
                  </a:cubicBezTo>
                  <a:close/>
                </a:path>
              </a:pathLst>
            </a:custGeom>
            <a:solidFill>
              <a:srgbClr val="642EC7"/>
            </a:solidFill>
          </p:spPr>
          <p:txBody>
            <a:bodyPr/>
            <a:lstStyle/>
            <a:p>
              <a:endParaRPr lang="en-PH"/>
            </a:p>
          </p:txBody>
        </p:sp>
        <p:sp>
          <p:nvSpPr>
            <p:cNvPr id="66" name="TextBox 66"/>
            <p:cNvSpPr txBox="1"/>
            <p:nvPr/>
          </p:nvSpPr>
          <p:spPr>
            <a:xfrm>
              <a:off x="0" y="-28575"/>
              <a:ext cx="1067920" cy="175819"/>
            </a:xfrm>
            <a:prstGeom prst="rect">
              <a:avLst/>
            </a:prstGeom>
          </p:spPr>
          <p:txBody>
            <a:bodyPr lIns="50800" tIns="50800" rIns="50800" bIns="50800" rtlCol="0" anchor="ctr"/>
            <a:lstStyle/>
            <a:p>
              <a:pPr algn="ctr">
                <a:lnSpc>
                  <a:spcPts val="2595"/>
                </a:lnSpc>
              </a:pPr>
              <a:endParaRPr/>
            </a:p>
          </p:txBody>
        </p:sp>
      </p:grpSp>
      <p:grpSp>
        <p:nvGrpSpPr>
          <p:cNvPr id="67" name="Group 67"/>
          <p:cNvGrpSpPr/>
          <p:nvPr/>
        </p:nvGrpSpPr>
        <p:grpSpPr>
          <a:xfrm>
            <a:off x="8980256" y="9562657"/>
            <a:ext cx="4623900" cy="559069"/>
            <a:chOff x="0" y="0"/>
            <a:chExt cx="1217817" cy="147244"/>
          </a:xfrm>
        </p:grpSpPr>
        <p:sp>
          <p:nvSpPr>
            <p:cNvPr id="68" name="Freeform 68"/>
            <p:cNvSpPr/>
            <p:nvPr/>
          </p:nvSpPr>
          <p:spPr>
            <a:xfrm>
              <a:off x="0" y="0"/>
              <a:ext cx="1217817" cy="147244"/>
            </a:xfrm>
            <a:custGeom>
              <a:avLst/>
              <a:gdLst/>
              <a:ahLst/>
              <a:cxnLst/>
              <a:rect l="l" t="t" r="r" b="b"/>
              <a:pathLst>
                <a:path w="1217817" h="147244">
                  <a:moveTo>
                    <a:pt x="73622" y="0"/>
                  </a:moveTo>
                  <a:lnTo>
                    <a:pt x="1144195" y="0"/>
                  </a:lnTo>
                  <a:cubicBezTo>
                    <a:pt x="1163721" y="0"/>
                    <a:pt x="1182447" y="7757"/>
                    <a:pt x="1196254" y="21563"/>
                  </a:cubicBezTo>
                  <a:cubicBezTo>
                    <a:pt x="1210061" y="35370"/>
                    <a:pt x="1217817" y="54096"/>
                    <a:pt x="1217817" y="73622"/>
                  </a:cubicBezTo>
                  <a:lnTo>
                    <a:pt x="1217817" y="73622"/>
                  </a:lnTo>
                  <a:cubicBezTo>
                    <a:pt x="1217817" y="114283"/>
                    <a:pt x="1184855" y="147244"/>
                    <a:pt x="1144195" y="147244"/>
                  </a:cubicBezTo>
                  <a:lnTo>
                    <a:pt x="73622" y="147244"/>
                  </a:lnTo>
                  <a:cubicBezTo>
                    <a:pt x="54096" y="147244"/>
                    <a:pt x="35370" y="139488"/>
                    <a:pt x="21563" y="125681"/>
                  </a:cubicBezTo>
                  <a:cubicBezTo>
                    <a:pt x="7757" y="111874"/>
                    <a:pt x="0" y="93148"/>
                    <a:pt x="0" y="73622"/>
                  </a:cubicBezTo>
                  <a:lnTo>
                    <a:pt x="0" y="73622"/>
                  </a:lnTo>
                  <a:cubicBezTo>
                    <a:pt x="0" y="54096"/>
                    <a:pt x="7757" y="35370"/>
                    <a:pt x="21563" y="21563"/>
                  </a:cubicBezTo>
                  <a:cubicBezTo>
                    <a:pt x="35370" y="7757"/>
                    <a:pt x="54096" y="0"/>
                    <a:pt x="73622" y="0"/>
                  </a:cubicBezTo>
                  <a:close/>
                </a:path>
              </a:pathLst>
            </a:custGeom>
            <a:solidFill>
              <a:srgbClr val="642EC7"/>
            </a:solidFill>
          </p:spPr>
          <p:txBody>
            <a:bodyPr/>
            <a:lstStyle/>
            <a:p>
              <a:endParaRPr lang="en-PH"/>
            </a:p>
          </p:txBody>
        </p:sp>
        <p:sp>
          <p:nvSpPr>
            <p:cNvPr id="69" name="TextBox 69"/>
            <p:cNvSpPr txBox="1"/>
            <p:nvPr/>
          </p:nvSpPr>
          <p:spPr>
            <a:xfrm>
              <a:off x="0" y="-28575"/>
              <a:ext cx="1217817" cy="175819"/>
            </a:xfrm>
            <a:prstGeom prst="rect">
              <a:avLst/>
            </a:prstGeom>
          </p:spPr>
          <p:txBody>
            <a:bodyPr lIns="50800" tIns="50800" rIns="50800" bIns="50800" rtlCol="0" anchor="ctr"/>
            <a:lstStyle/>
            <a:p>
              <a:pPr algn="ctr">
                <a:lnSpc>
                  <a:spcPts val="2595"/>
                </a:lnSpc>
              </a:pPr>
              <a:endParaRPr/>
            </a:p>
          </p:txBody>
        </p:sp>
      </p:grpSp>
      <p:sp>
        <p:nvSpPr>
          <p:cNvPr id="70" name="TextBox 70"/>
          <p:cNvSpPr txBox="1"/>
          <p:nvPr/>
        </p:nvSpPr>
        <p:spPr>
          <a:xfrm>
            <a:off x="5521495" y="7175847"/>
            <a:ext cx="12139496" cy="2828860"/>
          </a:xfrm>
          <a:prstGeom prst="rect">
            <a:avLst/>
          </a:prstGeom>
        </p:spPr>
        <p:txBody>
          <a:bodyPr lIns="0" tIns="0" rIns="0" bIns="0" rtlCol="0" anchor="t">
            <a:spAutoFit/>
          </a:bodyPr>
          <a:lstStyle/>
          <a:p>
            <a:pPr marL="703739" lvl="1" indent="-351870" algn="l">
              <a:lnSpc>
                <a:spcPts val="4563"/>
              </a:lnSpc>
              <a:buFont typeface="Arial"/>
              <a:buChar char="•"/>
            </a:pPr>
            <a:r>
              <a:rPr lang="en-US" sz="3259">
                <a:solidFill>
                  <a:srgbClr val="000000"/>
                </a:solidFill>
                <a:latin typeface="Alatsi"/>
                <a:ea typeface="Alatsi"/>
                <a:cs typeface="Alatsi"/>
                <a:sym typeface="Alatsi"/>
              </a:rPr>
              <a:t>Fastest component of the IAS</a:t>
            </a:r>
          </a:p>
          <a:p>
            <a:pPr marL="703739" lvl="1" indent="-351870" algn="l">
              <a:lnSpc>
                <a:spcPts val="4563"/>
              </a:lnSpc>
              <a:buFont typeface="Arial"/>
              <a:buChar char="•"/>
            </a:pPr>
            <a:r>
              <a:rPr lang="en-US" sz="3259">
                <a:solidFill>
                  <a:srgbClr val="000000"/>
                </a:solidFill>
                <a:latin typeface="Alatsi"/>
                <a:ea typeface="Alatsi"/>
                <a:cs typeface="Alatsi"/>
                <a:sym typeface="Alatsi"/>
              </a:rPr>
              <a:t>Cache memory stores  </a:t>
            </a:r>
            <a:r>
              <a:rPr lang="en-US" sz="3259">
                <a:solidFill>
                  <a:srgbClr val="FFFFFF"/>
                </a:solidFill>
                <a:latin typeface="Alatsi"/>
                <a:ea typeface="Alatsi"/>
                <a:cs typeface="Alatsi"/>
                <a:sym typeface="Alatsi"/>
              </a:rPr>
              <a:t>frequently accessed data</a:t>
            </a:r>
            <a:r>
              <a:rPr lang="en-US" sz="3259">
                <a:solidFill>
                  <a:srgbClr val="000000"/>
                </a:solidFill>
                <a:latin typeface="Alatsi"/>
                <a:ea typeface="Alatsi"/>
                <a:cs typeface="Alatsi"/>
                <a:sym typeface="Alatsi"/>
              </a:rPr>
              <a:t>  and instructions from the main memory (RAM).</a:t>
            </a:r>
          </a:p>
          <a:p>
            <a:pPr marL="703739" lvl="1" indent="-351870" algn="l">
              <a:lnSpc>
                <a:spcPts val="4563"/>
              </a:lnSpc>
              <a:buFont typeface="Arial"/>
              <a:buChar char="•"/>
            </a:pPr>
            <a:r>
              <a:rPr lang="en-US" sz="3259">
                <a:solidFill>
                  <a:srgbClr val="000000"/>
                </a:solidFill>
                <a:latin typeface="Alatsi"/>
                <a:ea typeface="Alatsi"/>
                <a:cs typeface="Alatsi"/>
                <a:sym typeface="Alatsi"/>
              </a:rPr>
              <a:t>Performance improves with  </a:t>
            </a:r>
            <a:r>
              <a:rPr lang="en-US" sz="3259">
                <a:solidFill>
                  <a:srgbClr val="FFFFFF"/>
                </a:solidFill>
                <a:latin typeface="Alatsi"/>
                <a:ea typeface="Alatsi"/>
                <a:cs typeface="Alatsi"/>
                <a:sym typeface="Alatsi"/>
              </a:rPr>
              <a:t>increased storage size</a:t>
            </a:r>
            <a:r>
              <a:rPr lang="en-US" sz="3259">
                <a:solidFill>
                  <a:srgbClr val="000000"/>
                </a:solidFill>
                <a:latin typeface="Alatsi"/>
                <a:ea typeface="Alatsi"/>
                <a:cs typeface="Alatsi"/>
                <a:sym typeface="Alatsi"/>
              </a:rPr>
              <a:t> for the cache and with  </a:t>
            </a:r>
            <a:r>
              <a:rPr lang="en-US" sz="3259">
                <a:solidFill>
                  <a:srgbClr val="FFFFFF"/>
                </a:solidFill>
                <a:latin typeface="Alatsi"/>
                <a:ea typeface="Alatsi"/>
                <a:cs typeface="Alatsi"/>
                <a:sym typeface="Alatsi"/>
              </a:rPr>
              <a:t>increased rate of access.</a:t>
            </a:r>
            <a:r>
              <a:rPr lang="en-US" sz="3259">
                <a:solidFill>
                  <a:srgbClr val="000000"/>
                </a:solidFill>
                <a:latin typeface="Alatsi"/>
                <a:ea typeface="Alatsi"/>
                <a:cs typeface="Alatsi"/>
                <a:sym typeface="Alatsi"/>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AutoShape 7"/>
          <p:cNvSpPr/>
          <p:nvPr/>
        </p:nvSpPr>
        <p:spPr>
          <a:xfrm flipV="1">
            <a:off x="384934" y="2627897"/>
            <a:ext cx="3618838" cy="13553"/>
          </a:xfrm>
          <a:prstGeom prst="line">
            <a:avLst/>
          </a:prstGeom>
          <a:ln w="66675" cap="rnd">
            <a:solidFill>
              <a:srgbClr val="FFDE59"/>
            </a:solidFill>
            <a:prstDash val="solid"/>
            <a:headEnd type="none" w="sm" len="sm"/>
            <a:tailEnd type="oval" w="lg" len="lg"/>
          </a:ln>
        </p:spPr>
        <p:txBody>
          <a:bodyPr/>
          <a:lstStyle/>
          <a:p>
            <a:endParaRPr lang="en-PH"/>
          </a:p>
        </p:txBody>
      </p:sp>
      <p:grpSp>
        <p:nvGrpSpPr>
          <p:cNvPr id="8" name="Group 8"/>
          <p:cNvGrpSpPr/>
          <p:nvPr/>
        </p:nvGrpSpPr>
        <p:grpSpPr>
          <a:xfrm>
            <a:off x="6719851" y="2940404"/>
            <a:ext cx="4922173" cy="696447"/>
            <a:chOff x="0" y="0"/>
            <a:chExt cx="1296375" cy="183426"/>
          </a:xfrm>
        </p:grpSpPr>
        <p:sp>
          <p:nvSpPr>
            <p:cNvPr id="9" name="Freeform 9"/>
            <p:cNvSpPr/>
            <p:nvPr/>
          </p:nvSpPr>
          <p:spPr>
            <a:xfrm>
              <a:off x="0" y="0"/>
              <a:ext cx="1296375" cy="183426"/>
            </a:xfrm>
            <a:custGeom>
              <a:avLst/>
              <a:gdLst/>
              <a:ahLst/>
              <a:cxnLst/>
              <a:rect l="l" t="t" r="r" b="b"/>
              <a:pathLst>
                <a:path w="1296375" h="183426">
                  <a:moveTo>
                    <a:pt x="80216" y="0"/>
                  </a:moveTo>
                  <a:lnTo>
                    <a:pt x="1216159" y="0"/>
                  </a:lnTo>
                  <a:cubicBezTo>
                    <a:pt x="1260461" y="0"/>
                    <a:pt x="1296375" y="35914"/>
                    <a:pt x="1296375" y="80216"/>
                  </a:cubicBezTo>
                  <a:lnTo>
                    <a:pt x="1296375" y="103210"/>
                  </a:lnTo>
                  <a:cubicBezTo>
                    <a:pt x="1296375" y="147512"/>
                    <a:pt x="1260461" y="183426"/>
                    <a:pt x="1216159" y="183426"/>
                  </a:cubicBezTo>
                  <a:lnTo>
                    <a:pt x="80216" y="183426"/>
                  </a:lnTo>
                  <a:cubicBezTo>
                    <a:pt x="35914" y="183426"/>
                    <a:pt x="0" y="147512"/>
                    <a:pt x="0" y="103210"/>
                  </a:cubicBezTo>
                  <a:lnTo>
                    <a:pt x="0" y="80216"/>
                  </a:lnTo>
                  <a:cubicBezTo>
                    <a:pt x="0" y="35914"/>
                    <a:pt x="35914" y="0"/>
                    <a:pt x="80216" y="0"/>
                  </a:cubicBezTo>
                  <a:close/>
                </a:path>
              </a:pathLst>
            </a:custGeom>
            <a:solidFill>
              <a:srgbClr val="642EC7"/>
            </a:solidFill>
          </p:spPr>
          <p:txBody>
            <a:bodyPr/>
            <a:lstStyle/>
            <a:p>
              <a:endParaRPr lang="en-PH"/>
            </a:p>
          </p:txBody>
        </p:sp>
        <p:sp>
          <p:nvSpPr>
            <p:cNvPr id="10" name="TextBox 10"/>
            <p:cNvSpPr txBox="1"/>
            <p:nvPr/>
          </p:nvSpPr>
          <p:spPr>
            <a:xfrm>
              <a:off x="0" y="-28575"/>
              <a:ext cx="1296375" cy="212001"/>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a:off x="384809" y="1839126"/>
            <a:ext cx="755433" cy="755433"/>
          </a:xfrm>
          <a:custGeom>
            <a:avLst/>
            <a:gdLst/>
            <a:ahLst/>
            <a:cxnLst/>
            <a:rect l="l" t="t" r="r" b="b"/>
            <a:pathLst>
              <a:path w="755433" h="755433">
                <a:moveTo>
                  <a:pt x="0" y="0"/>
                </a:moveTo>
                <a:lnTo>
                  <a:pt x="755433" y="0"/>
                </a:lnTo>
                <a:lnTo>
                  <a:pt x="755433" y="755434"/>
                </a:lnTo>
                <a:lnTo>
                  <a:pt x="0" y="7554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12" name="Group 12"/>
          <p:cNvGrpSpPr/>
          <p:nvPr/>
        </p:nvGrpSpPr>
        <p:grpSpPr>
          <a:xfrm>
            <a:off x="3216521" y="3795125"/>
            <a:ext cx="12918665" cy="1089495"/>
            <a:chOff x="0" y="0"/>
            <a:chExt cx="3402447" cy="286945"/>
          </a:xfrm>
        </p:grpSpPr>
        <p:sp>
          <p:nvSpPr>
            <p:cNvPr id="13" name="Freeform 13"/>
            <p:cNvSpPr/>
            <p:nvPr/>
          </p:nvSpPr>
          <p:spPr>
            <a:xfrm>
              <a:off x="0" y="0"/>
              <a:ext cx="3402447" cy="286945"/>
            </a:xfrm>
            <a:custGeom>
              <a:avLst/>
              <a:gdLst/>
              <a:ahLst/>
              <a:cxnLst/>
              <a:rect l="l" t="t" r="r" b="b"/>
              <a:pathLst>
                <a:path w="3402447" h="286945">
                  <a:moveTo>
                    <a:pt x="30563" y="0"/>
                  </a:moveTo>
                  <a:lnTo>
                    <a:pt x="3371884" y="0"/>
                  </a:lnTo>
                  <a:cubicBezTo>
                    <a:pt x="3379989" y="0"/>
                    <a:pt x="3387763" y="3220"/>
                    <a:pt x="3393495" y="8952"/>
                  </a:cubicBezTo>
                  <a:cubicBezTo>
                    <a:pt x="3399227" y="14684"/>
                    <a:pt x="3402447" y="22457"/>
                    <a:pt x="3402447" y="30563"/>
                  </a:cubicBezTo>
                  <a:lnTo>
                    <a:pt x="3402447" y="256382"/>
                  </a:lnTo>
                  <a:cubicBezTo>
                    <a:pt x="3402447" y="264488"/>
                    <a:pt x="3399227" y="272262"/>
                    <a:pt x="3393495" y="277993"/>
                  </a:cubicBezTo>
                  <a:cubicBezTo>
                    <a:pt x="3387763" y="283725"/>
                    <a:pt x="3379989" y="286945"/>
                    <a:pt x="3371884" y="286945"/>
                  </a:cubicBezTo>
                  <a:lnTo>
                    <a:pt x="30563" y="286945"/>
                  </a:lnTo>
                  <a:cubicBezTo>
                    <a:pt x="13684" y="286945"/>
                    <a:pt x="0" y="273262"/>
                    <a:pt x="0" y="256382"/>
                  </a:cubicBezTo>
                  <a:lnTo>
                    <a:pt x="0" y="30563"/>
                  </a:lnTo>
                  <a:cubicBezTo>
                    <a:pt x="0" y="22457"/>
                    <a:pt x="3220" y="14684"/>
                    <a:pt x="8952" y="8952"/>
                  </a:cubicBezTo>
                  <a:cubicBezTo>
                    <a:pt x="14684" y="3220"/>
                    <a:pt x="22457" y="0"/>
                    <a:pt x="30563" y="0"/>
                  </a:cubicBezTo>
                  <a:close/>
                </a:path>
              </a:pathLst>
            </a:custGeom>
            <a:solidFill>
              <a:srgbClr val="019D97"/>
            </a:solidFill>
          </p:spPr>
          <p:txBody>
            <a:bodyPr/>
            <a:lstStyle/>
            <a:p>
              <a:endParaRPr lang="en-PH"/>
            </a:p>
          </p:txBody>
        </p:sp>
        <p:sp>
          <p:nvSpPr>
            <p:cNvPr id="14" name="TextBox 14"/>
            <p:cNvSpPr txBox="1"/>
            <p:nvPr/>
          </p:nvSpPr>
          <p:spPr>
            <a:xfrm>
              <a:off x="0" y="-28575"/>
              <a:ext cx="3402447" cy="315520"/>
            </a:xfrm>
            <a:prstGeom prst="rect">
              <a:avLst/>
            </a:prstGeom>
          </p:spPr>
          <p:txBody>
            <a:bodyPr lIns="50800" tIns="50800" rIns="50800" bIns="50800" rtlCol="0" anchor="ctr"/>
            <a:lstStyle/>
            <a:p>
              <a:pPr algn="ctr">
                <a:lnSpc>
                  <a:spcPts val="2595"/>
                </a:lnSpc>
              </a:pPr>
              <a:endParaRPr/>
            </a:p>
          </p:txBody>
        </p:sp>
      </p:grpSp>
      <p:sp>
        <p:nvSpPr>
          <p:cNvPr id="15" name="Freeform 15"/>
          <p:cNvSpPr/>
          <p:nvPr/>
        </p:nvSpPr>
        <p:spPr>
          <a:xfrm>
            <a:off x="3298716" y="3908877"/>
            <a:ext cx="861990" cy="861990"/>
          </a:xfrm>
          <a:custGeom>
            <a:avLst/>
            <a:gdLst/>
            <a:ahLst/>
            <a:cxnLst/>
            <a:rect l="l" t="t" r="r" b="b"/>
            <a:pathLst>
              <a:path w="861990" h="861990">
                <a:moveTo>
                  <a:pt x="0" y="0"/>
                </a:moveTo>
                <a:lnTo>
                  <a:pt x="861990" y="0"/>
                </a:lnTo>
                <a:lnTo>
                  <a:pt x="861990" y="861990"/>
                </a:lnTo>
                <a:lnTo>
                  <a:pt x="0" y="8619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6" name="TextBox 16"/>
          <p:cNvSpPr txBox="1"/>
          <p:nvPr/>
        </p:nvSpPr>
        <p:spPr>
          <a:xfrm>
            <a:off x="1027804" y="15807"/>
            <a:ext cx="7619350" cy="1012893"/>
          </a:xfrm>
          <a:prstGeom prst="rect">
            <a:avLst/>
          </a:prstGeom>
        </p:spPr>
        <p:txBody>
          <a:bodyPr lIns="0" tIns="0" rIns="0" bIns="0" rtlCol="0" anchor="t">
            <a:spAutoFit/>
          </a:bodyPr>
          <a:lstStyle/>
          <a:p>
            <a:pPr marL="0" lvl="0" indent="0" algn="l">
              <a:lnSpc>
                <a:spcPts val="3876"/>
              </a:lnSpc>
              <a:spcBef>
                <a:spcPct val="0"/>
              </a:spcBef>
            </a:pPr>
            <a:r>
              <a:rPr lang="en-US" sz="3461" b="1" spc="-103">
                <a:solidFill>
                  <a:srgbClr val="FF1495"/>
                </a:solidFill>
                <a:latin typeface="Poppins Bold"/>
                <a:ea typeface="Poppins Bold"/>
                <a:cs typeface="Poppins Bold"/>
                <a:sym typeface="Poppins Bold"/>
              </a:rPr>
              <a:t>5.4 Factors contributing to system performance</a:t>
            </a:r>
          </a:p>
        </p:txBody>
      </p:sp>
      <p:sp>
        <p:nvSpPr>
          <p:cNvPr id="17" name="TextBox 17"/>
          <p:cNvSpPr txBox="1"/>
          <p:nvPr/>
        </p:nvSpPr>
        <p:spPr>
          <a:xfrm>
            <a:off x="1310122" y="1800951"/>
            <a:ext cx="2827191"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Bus Width</a:t>
            </a:r>
          </a:p>
        </p:txBody>
      </p:sp>
      <p:sp>
        <p:nvSpPr>
          <p:cNvPr id="18" name="TextBox 18"/>
          <p:cNvSpPr txBox="1"/>
          <p:nvPr/>
        </p:nvSpPr>
        <p:spPr>
          <a:xfrm>
            <a:off x="7115270" y="2860020"/>
            <a:ext cx="4063569" cy="657192"/>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Concept of a Word</a:t>
            </a:r>
          </a:p>
        </p:txBody>
      </p:sp>
      <p:sp>
        <p:nvSpPr>
          <p:cNvPr id="19" name="TextBox 19"/>
          <p:cNvSpPr txBox="1"/>
          <p:nvPr/>
        </p:nvSpPr>
        <p:spPr>
          <a:xfrm>
            <a:off x="4350816" y="3766002"/>
            <a:ext cx="11368839" cy="965769"/>
          </a:xfrm>
          <a:prstGeom prst="rect">
            <a:avLst/>
          </a:prstGeom>
        </p:spPr>
        <p:txBody>
          <a:bodyPr lIns="0" tIns="0" rIns="0" bIns="0" rtlCol="0" anchor="t">
            <a:spAutoFit/>
          </a:bodyPr>
          <a:lstStyle/>
          <a:p>
            <a:pPr algn="l">
              <a:lnSpc>
                <a:spcPts val="3959"/>
              </a:lnSpc>
            </a:pPr>
            <a:r>
              <a:rPr lang="en-US" sz="2199">
                <a:solidFill>
                  <a:srgbClr val="FFFFFF"/>
                </a:solidFill>
                <a:latin typeface="Poppins"/>
                <a:ea typeface="Poppins"/>
                <a:cs typeface="Poppins"/>
                <a:sym typeface="Poppins"/>
              </a:rPr>
              <a:t>A "word" is a fixed-size unit of data that is processed as a </a:t>
            </a:r>
            <a:r>
              <a:rPr lang="en-US" sz="2199" u="sng">
                <a:solidFill>
                  <a:srgbClr val="FFFFFF"/>
                </a:solidFill>
                <a:latin typeface="Poppins"/>
                <a:ea typeface="Poppins"/>
                <a:cs typeface="Poppins"/>
                <a:sym typeface="Poppins"/>
              </a:rPr>
              <a:t>single entity</a:t>
            </a:r>
            <a:r>
              <a:rPr lang="en-US" sz="2199">
                <a:solidFill>
                  <a:srgbClr val="FFFFFF"/>
                </a:solidFill>
                <a:latin typeface="Poppins"/>
                <a:ea typeface="Poppins"/>
                <a:cs typeface="Poppins"/>
                <a:sym typeface="Poppins"/>
              </a:rPr>
              <a:t> by a computer's architecture, typically consisting of a specific number of bits.</a:t>
            </a:r>
          </a:p>
        </p:txBody>
      </p:sp>
      <p:grpSp>
        <p:nvGrpSpPr>
          <p:cNvPr id="20" name="Group 20"/>
          <p:cNvGrpSpPr/>
          <p:nvPr/>
        </p:nvGrpSpPr>
        <p:grpSpPr>
          <a:xfrm>
            <a:off x="3216521" y="4960820"/>
            <a:ext cx="12918665" cy="1089495"/>
            <a:chOff x="0" y="0"/>
            <a:chExt cx="3402447" cy="286945"/>
          </a:xfrm>
        </p:grpSpPr>
        <p:sp>
          <p:nvSpPr>
            <p:cNvPr id="21" name="Freeform 21"/>
            <p:cNvSpPr/>
            <p:nvPr/>
          </p:nvSpPr>
          <p:spPr>
            <a:xfrm>
              <a:off x="0" y="0"/>
              <a:ext cx="3402447" cy="286945"/>
            </a:xfrm>
            <a:custGeom>
              <a:avLst/>
              <a:gdLst/>
              <a:ahLst/>
              <a:cxnLst/>
              <a:rect l="l" t="t" r="r" b="b"/>
              <a:pathLst>
                <a:path w="3402447" h="286945">
                  <a:moveTo>
                    <a:pt x="30563" y="0"/>
                  </a:moveTo>
                  <a:lnTo>
                    <a:pt x="3371884" y="0"/>
                  </a:lnTo>
                  <a:cubicBezTo>
                    <a:pt x="3379989" y="0"/>
                    <a:pt x="3387763" y="3220"/>
                    <a:pt x="3393495" y="8952"/>
                  </a:cubicBezTo>
                  <a:cubicBezTo>
                    <a:pt x="3399227" y="14684"/>
                    <a:pt x="3402447" y="22457"/>
                    <a:pt x="3402447" y="30563"/>
                  </a:cubicBezTo>
                  <a:lnTo>
                    <a:pt x="3402447" y="256382"/>
                  </a:lnTo>
                  <a:cubicBezTo>
                    <a:pt x="3402447" y="264488"/>
                    <a:pt x="3399227" y="272262"/>
                    <a:pt x="3393495" y="277993"/>
                  </a:cubicBezTo>
                  <a:cubicBezTo>
                    <a:pt x="3387763" y="283725"/>
                    <a:pt x="3379989" y="286945"/>
                    <a:pt x="3371884" y="286945"/>
                  </a:cubicBezTo>
                  <a:lnTo>
                    <a:pt x="30563" y="286945"/>
                  </a:lnTo>
                  <a:cubicBezTo>
                    <a:pt x="13684" y="286945"/>
                    <a:pt x="0" y="273262"/>
                    <a:pt x="0" y="256382"/>
                  </a:cubicBezTo>
                  <a:lnTo>
                    <a:pt x="0" y="30563"/>
                  </a:lnTo>
                  <a:cubicBezTo>
                    <a:pt x="0" y="22457"/>
                    <a:pt x="3220" y="14684"/>
                    <a:pt x="8952" y="8952"/>
                  </a:cubicBezTo>
                  <a:cubicBezTo>
                    <a:pt x="14684" y="3220"/>
                    <a:pt x="22457" y="0"/>
                    <a:pt x="30563" y="0"/>
                  </a:cubicBezTo>
                  <a:close/>
                </a:path>
              </a:pathLst>
            </a:custGeom>
            <a:solidFill>
              <a:srgbClr val="019D97"/>
            </a:solidFill>
          </p:spPr>
          <p:txBody>
            <a:bodyPr/>
            <a:lstStyle/>
            <a:p>
              <a:endParaRPr lang="en-PH"/>
            </a:p>
          </p:txBody>
        </p:sp>
        <p:sp>
          <p:nvSpPr>
            <p:cNvPr id="22" name="TextBox 22"/>
            <p:cNvSpPr txBox="1"/>
            <p:nvPr/>
          </p:nvSpPr>
          <p:spPr>
            <a:xfrm>
              <a:off x="0" y="-28575"/>
              <a:ext cx="3402447" cy="315520"/>
            </a:xfrm>
            <a:prstGeom prst="rect">
              <a:avLst/>
            </a:prstGeom>
          </p:spPr>
          <p:txBody>
            <a:bodyPr lIns="50800" tIns="50800" rIns="50800" bIns="50800" rtlCol="0" anchor="ctr"/>
            <a:lstStyle/>
            <a:p>
              <a:pPr algn="ctr">
                <a:lnSpc>
                  <a:spcPts val="2595"/>
                </a:lnSpc>
              </a:pPr>
              <a:endParaRPr/>
            </a:p>
          </p:txBody>
        </p:sp>
      </p:grpSp>
      <p:sp>
        <p:nvSpPr>
          <p:cNvPr id="23" name="Freeform 23"/>
          <p:cNvSpPr/>
          <p:nvPr/>
        </p:nvSpPr>
        <p:spPr>
          <a:xfrm>
            <a:off x="3298716" y="5074573"/>
            <a:ext cx="861990" cy="861990"/>
          </a:xfrm>
          <a:custGeom>
            <a:avLst/>
            <a:gdLst/>
            <a:ahLst/>
            <a:cxnLst/>
            <a:rect l="l" t="t" r="r" b="b"/>
            <a:pathLst>
              <a:path w="861990" h="861990">
                <a:moveTo>
                  <a:pt x="0" y="0"/>
                </a:moveTo>
                <a:lnTo>
                  <a:pt x="861990" y="0"/>
                </a:lnTo>
                <a:lnTo>
                  <a:pt x="861990" y="861989"/>
                </a:lnTo>
                <a:lnTo>
                  <a:pt x="0" y="8619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4" name="TextBox 24"/>
          <p:cNvSpPr txBox="1"/>
          <p:nvPr/>
        </p:nvSpPr>
        <p:spPr>
          <a:xfrm>
            <a:off x="4323129" y="5132270"/>
            <a:ext cx="11368839" cy="470502"/>
          </a:xfrm>
          <a:prstGeom prst="rect">
            <a:avLst/>
          </a:prstGeom>
        </p:spPr>
        <p:txBody>
          <a:bodyPr lIns="0" tIns="0" rIns="0" bIns="0" rtlCol="0" anchor="t">
            <a:spAutoFit/>
          </a:bodyPr>
          <a:lstStyle/>
          <a:p>
            <a:pPr algn="l">
              <a:lnSpc>
                <a:spcPts val="3959"/>
              </a:lnSpc>
            </a:pPr>
            <a:r>
              <a:rPr lang="en-US" sz="2199">
                <a:solidFill>
                  <a:srgbClr val="FFFFFF"/>
                </a:solidFill>
                <a:latin typeface="Poppins"/>
                <a:ea typeface="Poppins"/>
                <a:cs typeface="Poppins"/>
                <a:sym typeface="Poppins"/>
              </a:rPr>
              <a:t>Typical word lengths are 16, 32, or 64 bits. </a:t>
            </a:r>
          </a:p>
        </p:txBody>
      </p:sp>
      <p:grpSp>
        <p:nvGrpSpPr>
          <p:cNvPr id="25" name="Group 25"/>
          <p:cNvGrpSpPr/>
          <p:nvPr/>
        </p:nvGrpSpPr>
        <p:grpSpPr>
          <a:xfrm>
            <a:off x="3216521" y="6126515"/>
            <a:ext cx="12918665" cy="1089495"/>
            <a:chOff x="0" y="0"/>
            <a:chExt cx="3402447" cy="286945"/>
          </a:xfrm>
        </p:grpSpPr>
        <p:sp>
          <p:nvSpPr>
            <p:cNvPr id="26" name="Freeform 26"/>
            <p:cNvSpPr/>
            <p:nvPr/>
          </p:nvSpPr>
          <p:spPr>
            <a:xfrm>
              <a:off x="0" y="0"/>
              <a:ext cx="3402447" cy="286945"/>
            </a:xfrm>
            <a:custGeom>
              <a:avLst/>
              <a:gdLst/>
              <a:ahLst/>
              <a:cxnLst/>
              <a:rect l="l" t="t" r="r" b="b"/>
              <a:pathLst>
                <a:path w="3402447" h="286945">
                  <a:moveTo>
                    <a:pt x="30563" y="0"/>
                  </a:moveTo>
                  <a:lnTo>
                    <a:pt x="3371884" y="0"/>
                  </a:lnTo>
                  <a:cubicBezTo>
                    <a:pt x="3379989" y="0"/>
                    <a:pt x="3387763" y="3220"/>
                    <a:pt x="3393495" y="8952"/>
                  </a:cubicBezTo>
                  <a:cubicBezTo>
                    <a:pt x="3399227" y="14684"/>
                    <a:pt x="3402447" y="22457"/>
                    <a:pt x="3402447" y="30563"/>
                  </a:cubicBezTo>
                  <a:lnTo>
                    <a:pt x="3402447" y="256382"/>
                  </a:lnTo>
                  <a:cubicBezTo>
                    <a:pt x="3402447" y="264488"/>
                    <a:pt x="3399227" y="272262"/>
                    <a:pt x="3393495" y="277993"/>
                  </a:cubicBezTo>
                  <a:cubicBezTo>
                    <a:pt x="3387763" y="283725"/>
                    <a:pt x="3379989" y="286945"/>
                    <a:pt x="3371884" y="286945"/>
                  </a:cubicBezTo>
                  <a:lnTo>
                    <a:pt x="30563" y="286945"/>
                  </a:lnTo>
                  <a:cubicBezTo>
                    <a:pt x="13684" y="286945"/>
                    <a:pt x="0" y="273262"/>
                    <a:pt x="0" y="256382"/>
                  </a:cubicBezTo>
                  <a:lnTo>
                    <a:pt x="0" y="30563"/>
                  </a:lnTo>
                  <a:cubicBezTo>
                    <a:pt x="0" y="22457"/>
                    <a:pt x="3220" y="14684"/>
                    <a:pt x="8952" y="8952"/>
                  </a:cubicBezTo>
                  <a:cubicBezTo>
                    <a:pt x="14684" y="3220"/>
                    <a:pt x="22457" y="0"/>
                    <a:pt x="30563" y="0"/>
                  </a:cubicBezTo>
                  <a:close/>
                </a:path>
              </a:pathLst>
            </a:custGeom>
            <a:solidFill>
              <a:srgbClr val="019D97"/>
            </a:solidFill>
          </p:spPr>
          <p:txBody>
            <a:bodyPr/>
            <a:lstStyle/>
            <a:p>
              <a:endParaRPr lang="en-PH"/>
            </a:p>
          </p:txBody>
        </p:sp>
        <p:sp>
          <p:nvSpPr>
            <p:cNvPr id="27" name="TextBox 27"/>
            <p:cNvSpPr txBox="1"/>
            <p:nvPr/>
          </p:nvSpPr>
          <p:spPr>
            <a:xfrm>
              <a:off x="0" y="-28575"/>
              <a:ext cx="3402447" cy="315520"/>
            </a:xfrm>
            <a:prstGeom prst="rect">
              <a:avLst/>
            </a:prstGeom>
          </p:spPr>
          <p:txBody>
            <a:bodyPr lIns="50800" tIns="50800" rIns="50800" bIns="50800" rtlCol="0" anchor="ctr"/>
            <a:lstStyle/>
            <a:p>
              <a:pPr algn="ctr">
                <a:lnSpc>
                  <a:spcPts val="2595"/>
                </a:lnSpc>
              </a:pPr>
              <a:endParaRPr/>
            </a:p>
          </p:txBody>
        </p:sp>
      </p:grpSp>
      <p:sp>
        <p:nvSpPr>
          <p:cNvPr id="28" name="Freeform 28"/>
          <p:cNvSpPr/>
          <p:nvPr/>
        </p:nvSpPr>
        <p:spPr>
          <a:xfrm>
            <a:off x="3298716" y="6240268"/>
            <a:ext cx="861990" cy="861990"/>
          </a:xfrm>
          <a:custGeom>
            <a:avLst/>
            <a:gdLst/>
            <a:ahLst/>
            <a:cxnLst/>
            <a:rect l="l" t="t" r="r" b="b"/>
            <a:pathLst>
              <a:path w="861990" h="861990">
                <a:moveTo>
                  <a:pt x="0" y="0"/>
                </a:moveTo>
                <a:lnTo>
                  <a:pt x="861990" y="0"/>
                </a:lnTo>
                <a:lnTo>
                  <a:pt x="861990" y="861989"/>
                </a:lnTo>
                <a:lnTo>
                  <a:pt x="0" y="8619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9" name="TextBox 29"/>
          <p:cNvSpPr txBox="1"/>
          <p:nvPr/>
        </p:nvSpPr>
        <p:spPr>
          <a:xfrm>
            <a:off x="4350816" y="6097393"/>
            <a:ext cx="11368839" cy="965769"/>
          </a:xfrm>
          <a:prstGeom prst="rect">
            <a:avLst/>
          </a:prstGeom>
        </p:spPr>
        <p:txBody>
          <a:bodyPr lIns="0" tIns="0" rIns="0" bIns="0" rtlCol="0" anchor="t">
            <a:spAutoFit/>
          </a:bodyPr>
          <a:lstStyle/>
          <a:p>
            <a:pPr algn="l">
              <a:lnSpc>
                <a:spcPts val="3959"/>
              </a:lnSpc>
            </a:pPr>
            <a:r>
              <a:rPr lang="en-US" sz="2199">
                <a:solidFill>
                  <a:srgbClr val="FFFFFF"/>
                </a:solidFill>
                <a:latin typeface="Poppins"/>
                <a:ea typeface="Poppins"/>
                <a:cs typeface="Poppins"/>
                <a:sym typeface="Poppins"/>
              </a:rPr>
              <a:t>The system's architecture design will be impacted by the word size in terms of the capabilities of the components it can accommodate.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AutoShape 7"/>
          <p:cNvSpPr/>
          <p:nvPr/>
        </p:nvSpPr>
        <p:spPr>
          <a:xfrm flipV="1">
            <a:off x="384934" y="2627897"/>
            <a:ext cx="3618838" cy="13553"/>
          </a:xfrm>
          <a:prstGeom prst="line">
            <a:avLst/>
          </a:prstGeom>
          <a:ln w="66675" cap="rnd">
            <a:solidFill>
              <a:srgbClr val="FFDE59"/>
            </a:solidFill>
            <a:prstDash val="solid"/>
            <a:headEnd type="none" w="sm" len="sm"/>
            <a:tailEnd type="oval" w="lg" len="lg"/>
          </a:ln>
        </p:spPr>
        <p:txBody>
          <a:bodyPr/>
          <a:lstStyle/>
          <a:p>
            <a:endParaRPr lang="en-PH"/>
          </a:p>
        </p:txBody>
      </p:sp>
      <p:grpSp>
        <p:nvGrpSpPr>
          <p:cNvPr id="8" name="Group 8"/>
          <p:cNvGrpSpPr/>
          <p:nvPr/>
        </p:nvGrpSpPr>
        <p:grpSpPr>
          <a:xfrm>
            <a:off x="4998572" y="3077895"/>
            <a:ext cx="8364731" cy="1414776"/>
            <a:chOff x="0" y="0"/>
            <a:chExt cx="2203057" cy="372616"/>
          </a:xfrm>
        </p:grpSpPr>
        <p:sp>
          <p:nvSpPr>
            <p:cNvPr id="9" name="Freeform 9"/>
            <p:cNvSpPr/>
            <p:nvPr/>
          </p:nvSpPr>
          <p:spPr>
            <a:xfrm>
              <a:off x="0" y="0"/>
              <a:ext cx="2203057" cy="372616"/>
            </a:xfrm>
            <a:custGeom>
              <a:avLst/>
              <a:gdLst/>
              <a:ahLst/>
              <a:cxnLst/>
              <a:rect l="l" t="t" r="r" b="b"/>
              <a:pathLst>
                <a:path w="2203057" h="372616">
                  <a:moveTo>
                    <a:pt x="47203" y="0"/>
                  </a:moveTo>
                  <a:lnTo>
                    <a:pt x="2155854" y="0"/>
                  </a:lnTo>
                  <a:cubicBezTo>
                    <a:pt x="2181923" y="0"/>
                    <a:pt x="2203057" y="21133"/>
                    <a:pt x="2203057" y="47203"/>
                  </a:cubicBezTo>
                  <a:lnTo>
                    <a:pt x="2203057" y="325413"/>
                  </a:lnTo>
                  <a:cubicBezTo>
                    <a:pt x="2203057" y="351483"/>
                    <a:pt x="2181923" y="372616"/>
                    <a:pt x="2155854" y="372616"/>
                  </a:cubicBezTo>
                  <a:lnTo>
                    <a:pt x="47203" y="372616"/>
                  </a:lnTo>
                  <a:cubicBezTo>
                    <a:pt x="21133" y="372616"/>
                    <a:pt x="0" y="351483"/>
                    <a:pt x="0" y="325413"/>
                  </a:cubicBezTo>
                  <a:lnTo>
                    <a:pt x="0" y="47203"/>
                  </a:lnTo>
                  <a:cubicBezTo>
                    <a:pt x="0" y="21133"/>
                    <a:pt x="21133" y="0"/>
                    <a:pt x="47203" y="0"/>
                  </a:cubicBezTo>
                  <a:close/>
                </a:path>
              </a:pathLst>
            </a:custGeom>
            <a:solidFill>
              <a:srgbClr val="642EC7"/>
            </a:solidFill>
          </p:spPr>
          <p:txBody>
            <a:bodyPr/>
            <a:lstStyle/>
            <a:p>
              <a:endParaRPr lang="en-PH"/>
            </a:p>
          </p:txBody>
        </p:sp>
        <p:sp>
          <p:nvSpPr>
            <p:cNvPr id="10" name="TextBox 10"/>
            <p:cNvSpPr txBox="1"/>
            <p:nvPr/>
          </p:nvSpPr>
          <p:spPr>
            <a:xfrm>
              <a:off x="0" y="-28575"/>
              <a:ext cx="2203057" cy="401191"/>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a:off x="384809" y="1839126"/>
            <a:ext cx="755433" cy="755433"/>
          </a:xfrm>
          <a:custGeom>
            <a:avLst/>
            <a:gdLst/>
            <a:ahLst/>
            <a:cxnLst/>
            <a:rect l="l" t="t" r="r" b="b"/>
            <a:pathLst>
              <a:path w="755433" h="755433">
                <a:moveTo>
                  <a:pt x="0" y="0"/>
                </a:moveTo>
                <a:lnTo>
                  <a:pt x="755433" y="0"/>
                </a:lnTo>
                <a:lnTo>
                  <a:pt x="755433" y="755434"/>
                </a:lnTo>
                <a:lnTo>
                  <a:pt x="0" y="7554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1027804" y="15807"/>
            <a:ext cx="7619350" cy="1012893"/>
          </a:xfrm>
          <a:prstGeom prst="rect">
            <a:avLst/>
          </a:prstGeom>
        </p:spPr>
        <p:txBody>
          <a:bodyPr lIns="0" tIns="0" rIns="0" bIns="0" rtlCol="0" anchor="t">
            <a:spAutoFit/>
          </a:bodyPr>
          <a:lstStyle/>
          <a:p>
            <a:pPr marL="0" lvl="0" indent="0" algn="l">
              <a:lnSpc>
                <a:spcPts val="3876"/>
              </a:lnSpc>
              <a:spcBef>
                <a:spcPct val="0"/>
              </a:spcBef>
            </a:pPr>
            <a:r>
              <a:rPr lang="en-US" sz="3461" b="1" spc="-103">
                <a:solidFill>
                  <a:srgbClr val="FF1495"/>
                </a:solidFill>
                <a:latin typeface="Poppins Bold"/>
                <a:ea typeface="Poppins Bold"/>
                <a:cs typeface="Poppins Bold"/>
                <a:sym typeface="Poppins Bold"/>
              </a:rPr>
              <a:t>5.4 Factors contributing to system performance</a:t>
            </a:r>
          </a:p>
        </p:txBody>
      </p:sp>
      <p:sp>
        <p:nvSpPr>
          <p:cNvPr id="13" name="TextBox 13"/>
          <p:cNvSpPr txBox="1"/>
          <p:nvPr/>
        </p:nvSpPr>
        <p:spPr>
          <a:xfrm>
            <a:off x="1310122" y="1800951"/>
            <a:ext cx="2827191"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Bus Width</a:t>
            </a:r>
          </a:p>
        </p:txBody>
      </p:sp>
      <p:sp>
        <p:nvSpPr>
          <p:cNvPr id="14" name="TextBox 14"/>
          <p:cNvSpPr txBox="1"/>
          <p:nvPr/>
        </p:nvSpPr>
        <p:spPr>
          <a:xfrm>
            <a:off x="5185136" y="2997511"/>
            <a:ext cx="7858514" cy="1342959"/>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How do word length and bus width affect  system performance?</a:t>
            </a:r>
          </a:p>
        </p:txBody>
      </p:sp>
      <p:grpSp>
        <p:nvGrpSpPr>
          <p:cNvPr id="15" name="Group 15"/>
          <p:cNvGrpSpPr/>
          <p:nvPr/>
        </p:nvGrpSpPr>
        <p:grpSpPr>
          <a:xfrm>
            <a:off x="516349" y="5901055"/>
            <a:ext cx="3919223" cy="1414776"/>
            <a:chOff x="0" y="0"/>
            <a:chExt cx="1032223" cy="372616"/>
          </a:xfrm>
        </p:grpSpPr>
        <p:sp>
          <p:nvSpPr>
            <p:cNvPr id="16" name="Freeform 16"/>
            <p:cNvSpPr/>
            <p:nvPr/>
          </p:nvSpPr>
          <p:spPr>
            <a:xfrm>
              <a:off x="0" y="0"/>
              <a:ext cx="1032223" cy="372616"/>
            </a:xfrm>
            <a:custGeom>
              <a:avLst/>
              <a:gdLst/>
              <a:ahLst/>
              <a:cxnLst/>
              <a:rect l="l" t="t" r="r" b="b"/>
              <a:pathLst>
                <a:path w="1032223" h="372616">
                  <a:moveTo>
                    <a:pt x="100744" y="0"/>
                  </a:moveTo>
                  <a:lnTo>
                    <a:pt x="931479" y="0"/>
                  </a:lnTo>
                  <a:cubicBezTo>
                    <a:pt x="958198" y="0"/>
                    <a:pt x="983823" y="10614"/>
                    <a:pt x="1002716" y="29507"/>
                  </a:cubicBezTo>
                  <a:cubicBezTo>
                    <a:pt x="1021609" y="48400"/>
                    <a:pt x="1032223" y="74025"/>
                    <a:pt x="1032223" y="100744"/>
                  </a:cubicBezTo>
                  <a:lnTo>
                    <a:pt x="1032223" y="271872"/>
                  </a:lnTo>
                  <a:cubicBezTo>
                    <a:pt x="1032223" y="298591"/>
                    <a:pt x="1021609" y="324216"/>
                    <a:pt x="1002716" y="343109"/>
                  </a:cubicBezTo>
                  <a:cubicBezTo>
                    <a:pt x="983823" y="362002"/>
                    <a:pt x="958198" y="372616"/>
                    <a:pt x="931479" y="372616"/>
                  </a:cubicBezTo>
                  <a:lnTo>
                    <a:pt x="100744" y="372616"/>
                  </a:lnTo>
                  <a:cubicBezTo>
                    <a:pt x="74025" y="372616"/>
                    <a:pt x="48400" y="362002"/>
                    <a:pt x="29507" y="343109"/>
                  </a:cubicBezTo>
                  <a:cubicBezTo>
                    <a:pt x="10614" y="324216"/>
                    <a:pt x="0" y="298591"/>
                    <a:pt x="0" y="271872"/>
                  </a:cubicBezTo>
                  <a:lnTo>
                    <a:pt x="0" y="100744"/>
                  </a:lnTo>
                  <a:cubicBezTo>
                    <a:pt x="0" y="74025"/>
                    <a:pt x="10614" y="48400"/>
                    <a:pt x="29507" y="29507"/>
                  </a:cubicBezTo>
                  <a:cubicBezTo>
                    <a:pt x="48400" y="10614"/>
                    <a:pt x="74025" y="0"/>
                    <a:pt x="100744" y="0"/>
                  </a:cubicBezTo>
                  <a:close/>
                </a:path>
              </a:pathLst>
            </a:custGeom>
            <a:solidFill>
              <a:srgbClr val="FFDE59"/>
            </a:solidFill>
          </p:spPr>
          <p:txBody>
            <a:bodyPr/>
            <a:lstStyle/>
            <a:p>
              <a:endParaRPr lang="en-PH"/>
            </a:p>
          </p:txBody>
        </p:sp>
        <p:sp>
          <p:nvSpPr>
            <p:cNvPr id="17" name="TextBox 17"/>
            <p:cNvSpPr txBox="1"/>
            <p:nvPr/>
          </p:nvSpPr>
          <p:spPr>
            <a:xfrm>
              <a:off x="0" y="-28575"/>
              <a:ext cx="1032223" cy="401191"/>
            </a:xfrm>
            <a:prstGeom prst="rect">
              <a:avLst/>
            </a:prstGeom>
          </p:spPr>
          <p:txBody>
            <a:bodyPr lIns="50800" tIns="50800" rIns="50800" bIns="50800" rtlCol="0" anchor="ctr"/>
            <a:lstStyle/>
            <a:p>
              <a:pPr algn="ctr">
                <a:lnSpc>
                  <a:spcPts val="2595"/>
                </a:lnSpc>
              </a:pPr>
              <a:endParaRPr/>
            </a:p>
          </p:txBody>
        </p:sp>
      </p:grpSp>
      <p:sp>
        <p:nvSpPr>
          <p:cNvPr id="18" name="TextBox 18"/>
          <p:cNvSpPr txBox="1"/>
          <p:nvPr/>
        </p:nvSpPr>
        <p:spPr>
          <a:xfrm>
            <a:off x="979551" y="5311730"/>
            <a:ext cx="2992821" cy="519488"/>
          </a:xfrm>
          <a:prstGeom prst="rect">
            <a:avLst/>
          </a:prstGeom>
        </p:spPr>
        <p:txBody>
          <a:bodyPr lIns="0" tIns="0" rIns="0" bIns="0" rtlCol="0" anchor="t">
            <a:spAutoFit/>
          </a:bodyPr>
          <a:lstStyle/>
          <a:p>
            <a:pPr algn="ctr">
              <a:lnSpc>
                <a:spcPts val="4223"/>
              </a:lnSpc>
            </a:pPr>
            <a:r>
              <a:rPr lang="en-US" sz="2346">
                <a:solidFill>
                  <a:srgbClr val="000000"/>
                </a:solidFill>
                <a:latin typeface="Poppins"/>
                <a:ea typeface="Poppins"/>
                <a:cs typeface="Poppins"/>
                <a:sym typeface="Poppins"/>
              </a:rPr>
              <a:t>Word length: 16 bits</a:t>
            </a:r>
          </a:p>
        </p:txBody>
      </p:sp>
      <p:sp>
        <p:nvSpPr>
          <p:cNvPr id="19" name="TextBox 19"/>
          <p:cNvSpPr txBox="1"/>
          <p:nvPr/>
        </p:nvSpPr>
        <p:spPr>
          <a:xfrm>
            <a:off x="979551" y="5958506"/>
            <a:ext cx="2992821" cy="519488"/>
          </a:xfrm>
          <a:prstGeom prst="rect">
            <a:avLst/>
          </a:prstGeom>
        </p:spPr>
        <p:txBody>
          <a:bodyPr lIns="0" tIns="0" rIns="0" bIns="0" rtlCol="0" anchor="t">
            <a:spAutoFit/>
          </a:bodyPr>
          <a:lstStyle/>
          <a:p>
            <a:pPr algn="ctr">
              <a:lnSpc>
                <a:spcPts val="4223"/>
              </a:lnSpc>
            </a:pPr>
            <a:r>
              <a:rPr lang="en-US" sz="2346">
                <a:solidFill>
                  <a:srgbClr val="000000"/>
                </a:solidFill>
                <a:latin typeface="Poppins"/>
                <a:ea typeface="Poppins"/>
                <a:cs typeface="Poppins"/>
                <a:sym typeface="Poppins"/>
              </a:rPr>
              <a:t>10010011</a:t>
            </a:r>
          </a:p>
        </p:txBody>
      </p:sp>
      <p:sp>
        <p:nvSpPr>
          <p:cNvPr id="20" name="TextBox 20"/>
          <p:cNvSpPr txBox="1"/>
          <p:nvPr/>
        </p:nvSpPr>
        <p:spPr>
          <a:xfrm>
            <a:off x="979551" y="6446519"/>
            <a:ext cx="2992821" cy="519488"/>
          </a:xfrm>
          <a:prstGeom prst="rect">
            <a:avLst/>
          </a:prstGeom>
        </p:spPr>
        <p:txBody>
          <a:bodyPr lIns="0" tIns="0" rIns="0" bIns="0" rtlCol="0" anchor="t">
            <a:spAutoFit/>
          </a:bodyPr>
          <a:lstStyle/>
          <a:p>
            <a:pPr algn="ctr">
              <a:lnSpc>
                <a:spcPts val="4223"/>
              </a:lnSpc>
            </a:pPr>
            <a:r>
              <a:rPr lang="en-US" sz="2346">
                <a:solidFill>
                  <a:srgbClr val="000000"/>
                </a:solidFill>
                <a:latin typeface="Poppins"/>
                <a:ea typeface="Poppins"/>
                <a:cs typeface="Poppins"/>
                <a:sym typeface="Poppins"/>
              </a:rPr>
              <a:t>11100011</a:t>
            </a:r>
          </a:p>
        </p:txBody>
      </p:sp>
      <p:grpSp>
        <p:nvGrpSpPr>
          <p:cNvPr id="21" name="Group 21"/>
          <p:cNvGrpSpPr/>
          <p:nvPr/>
        </p:nvGrpSpPr>
        <p:grpSpPr>
          <a:xfrm>
            <a:off x="5274641" y="5945518"/>
            <a:ext cx="3466905" cy="625748"/>
            <a:chOff x="0" y="0"/>
            <a:chExt cx="1032223" cy="186308"/>
          </a:xfrm>
        </p:grpSpPr>
        <p:sp>
          <p:nvSpPr>
            <p:cNvPr id="22" name="Freeform 22"/>
            <p:cNvSpPr/>
            <p:nvPr/>
          </p:nvSpPr>
          <p:spPr>
            <a:xfrm>
              <a:off x="0" y="0"/>
              <a:ext cx="1032223" cy="186308"/>
            </a:xfrm>
            <a:custGeom>
              <a:avLst/>
              <a:gdLst/>
              <a:ahLst/>
              <a:cxnLst/>
              <a:rect l="l" t="t" r="r" b="b"/>
              <a:pathLst>
                <a:path w="1032223" h="186308">
                  <a:moveTo>
                    <a:pt x="93154" y="0"/>
                  </a:moveTo>
                  <a:lnTo>
                    <a:pt x="939069" y="0"/>
                  </a:lnTo>
                  <a:cubicBezTo>
                    <a:pt x="963775" y="0"/>
                    <a:pt x="987469" y="9814"/>
                    <a:pt x="1004939" y="27284"/>
                  </a:cubicBezTo>
                  <a:cubicBezTo>
                    <a:pt x="1022409" y="44754"/>
                    <a:pt x="1032223" y="68448"/>
                    <a:pt x="1032223" y="93154"/>
                  </a:cubicBezTo>
                  <a:lnTo>
                    <a:pt x="1032223" y="93154"/>
                  </a:lnTo>
                  <a:cubicBezTo>
                    <a:pt x="1032223" y="117860"/>
                    <a:pt x="1022409" y="141554"/>
                    <a:pt x="1004939" y="159024"/>
                  </a:cubicBezTo>
                  <a:cubicBezTo>
                    <a:pt x="987469" y="176494"/>
                    <a:pt x="963775" y="186308"/>
                    <a:pt x="939069" y="186308"/>
                  </a:cubicBezTo>
                  <a:lnTo>
                    <a:pt x="93154" y="186308"/>
                  </a:lnTo>
                  <a:cubicBezTo>
                    <a:pt x="68448" y="186308"/>
                    <a:pt x="44754" y="176494"/>
                    <a:pt x="27284" y="159024"/>
                  </a:cubicBezTo>
                  <a:cubicBezTo>
                    <a:pt x="9814" y="141554"/>
                    <a:pt x="0" y="117860"/>
                    <a:pt x="0" y="93154"/>
                  </a:cubicBezTo>
                  <a:lnTo>
                    <a:pt x="0" y="93154"/>
                  </a:lnTo>
                  <a:cubicBezTo>
                    <a:pt x="0" y="68448"/>
                    <a:pt x="9814" y="44754"/>
                    <a:pt x="27284" y="27284"/>
                  </a:cubicBezTo>
                  <a:cubicBezTo>
                    <a:pt x="44754" y="9814"/>
                    <a:pt x="68448" y="0"/>
                    <a:pt x="93154" y="0"/>
                  </a:cubicBezTo>
                  <a:close/>
                </a:path>
              </a:pathLst>
            </a:custGeom>
            <a:solidFill>
              <a:srgbClr val="019D97"/>
            </a:solidFill>
          </p:spPr>
          <p:txBody>
            <a:bodyPr/>
            <a:lstStyle/>
            <a:p>
              <a:endParaRPr lang="en-PH"/>
            </a:p>
          </p:txBody>
        </p:sp>
        <p:sp>
          <p:nvSpPr>
            <p:cNvPr id="23" name="TextBox 23"/>
            <p:cNvSpPr txBox="1"/>
            <p:nvPr/>
          </p:nvSpPr>
          <p:spPr>
            <a:xfrm>
              <a:off x="0" y="-28575"/>
              <a:ext cx="1032223" cy="214883"/>
            </a:xfrm>
            <a:prstGeom prst="rect">
              <a:avLst/>
            </a:prstGeom>
          </p:spPr>
          <p:txBody>
            <a:bodyPr lIns="50800" tIns="50800" rIns="50800" bIns="50800" rtlCol="0" anchor="ctr"/>
            <a:lstStyle/>
            <a:p>
              <a:pPr algn="ctr">
                <a:lnSpc>
                  <a:spcPts val="2595"/>
                </a:lnSpc>
              </a:pPr>
              <a:endParaRPr/>
            </a:p>
          </p:txBody>
        </p:sp>
      </p:grpSp>
      <p:sp>
        <p:nvSpPr>
          <p:cNvPr id="24" name="TextBox 24"/>
          <p:cNvSpPr txBox="1"/>
          <p:nvPr/>
        </p:nvSpPr>
        <p:spPr>
          <a:xfrm>
            <a:off x="5511683" y="5311730"/>
            <a:ext cx="2992821" cy="519488"/>
          </a:xfrm>
          <a:prstGeom prst="rect">
            <a:avLst/>
          </a:prstGeom>
        </p:spPr>
        <p:txBody>
          <a:bodyPr lIns="0" tIns="0" rIns="0" bIns="0" rtlCol="0" anchor="t">
            <a:spAutoFit/>
          </a:bodyPr>
          <a:lstStyle/>
          <a:p>
            <a:pPr algn="ctr">
              <a:lnSpc>
                <a:spcPts val="4223"/>
              </a:lnSpc>
            </a:pPr>
            <a:r>
              <a:rPr lang="en-US" sz="2346">
                <a:solidFill>
                  <a:srgbClr val="000000"/>
                </a:solidFill>
                <a:latin typeface="Poppins"/>
                <a:ea typeface="Poppins"/>
                <a:cs typeface="Poppins"/>
                <a:sym typeface="Poppins"/>
              </a:rPr>
              <a:t>Bus width: 8 bits</a:t>
            </a:r>
          </a:p>
        </p:txBody>
      </p:sp>
      <p:grpSp>
        <p:nvGrpSpPr>
          <p:cNvPr id="25" name="Group 25"/>
          <p:cNvGrpSpPr/>
          <p:nvPr/>
        </p:nvGrpSpPr>
        <p:grpSpPr>
          <a:xfrm>
            <a:off x="5274641" y="6690084"/>
            <a:ext cx="3466905" cy="625748"/>
            <a:chOff x="0" y="0"/>
            <a:chExt cx="1032223" cy="186308"/>
          </a:xfrm>
        </p:grpSpPr>
        <p:sp>
          <p:nvSpPr>
            <p:cNvPr id="26" name="Freeform 26"/>
            <p:cNvSpPr/>
            <p:nvPr/>
          </p:nvSpPr>
          <p:spPr>
            <a:xfrm>
              <a:off x="0" y="0"/>
              <a:ext cx="1032223" cy="186308"/>
            </a:xfrm>
            <a:custGeom>
              <a:avLst/>
              <a:gdLst/>
              <a:ahLst/>
              <a:cxnLst/>
              <a:rect l="l" t="t" r="r" b="b"/>
              <a:pathLst>
                <a:path w="1032223" h="186308">
                  <a:moveTo>
                    <a:pt x="93154" y="0"/>
                  </a:moveTo>
                  <a:lnTo>
                    <a:pt x="939069" y="0"/>
                  </a:lnTo>
                  <a:cubicBezTo>
                    <a:pt x="963775" y="0"/>
                    <a:pt x="987469" y="9814"/>
                    <a:pt x="1004939" y="27284"/>
                  </a:cubicBezTo>
                  <a:cubicBezTo>
                    <a:pt x="1022409" y="44754"/>
                    <a:pt x="1032223" y="68448"/>
                    <a:pt x="1032223" y="93154"/>
                  </a:cubicBezTo>
                  <a:lnTo>
                    <a:pt x="1032223" y="93154"/>
                  </a:lnTo>
                  <a:cubicBezTo>
                    <a:pt x="1032223" y="117860"/>
                    <a:pt x="1022409" y="141554"/>
                    <a:pt x="1004939" y="159024"/>
                  </a:cubicBezTo>
                  <a:cubicBezTo>
                    <a:pt x="987469" y="176494"/>
                    <a:pt x="963775" y="186308"/>
                    <a:pt x="939069" y="186308"/>
                  </a:cubicBezTo>
                  <a:lnTo>
                    <a:pt x="93154" y="186308"/>
                  </a:lnTo>
                  <a:cubicBezTo>
                    <a:pt x="68448" y="186308"/>
                    <a:pt x="44754" y="176494"/>
                    <a:pt x="27284" y="159024"/>
                  </a:cubicBezTo>
                  <a:cubicBezTo>
                    <a:pt x="9814" y="141554"/>
                    <a:pt x="0" y="117860"/>
                    <a:pt x="0" y="93154"/>
                  </a:cubicBezTo>
                  <a:lnTo>
                    <a:pt x="0" y="93154"/>
                  </a:lnTo>
                  <a:cubicBezTo>
                    <a:pt x="0" y="68448"/>
                    <a:pt x="9814" y="44754"/>
                    <a:pt x="27284" y="27284"/>
                  </a:cubicBezTo>
                  <a:cubicBezTo>
                    <a:pt x="44754" y="9814"/>
                    <a:pt x="68448" y="0"/>
                    <a:pt x="93154" y="0"/>
                  </a:cubicBezTo>
                  <a:close/>
                </a:path>
              </a:pathLst>
            </a:custGeom>
            <a:solidFill>
              <a:srgbClr val="019D97"/>
            </a:solidFill>
          </p:spPr>
          <p:txBody>
            <a:bodyPr/>
            <a:lstStyle/>
            <a:p>
              <a:endParaRPr lang="en-PH"/>
            </a:p>
          </p:txBody>
        </p:sp>
        <p:sp>
          <p:nvSpPr>
            <p:cNvPr id="27" name="TextBox 27"/>
            <p:cNvSpPr txBox="1"/>
            <p:nvPr/>
          </p:nvSpPr>
          <p:spPr>
            <a:xfrm>
              <a:off x="0" y="-28575"/>
              <a:ext cx="1032223" cy="214883"/>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5594424" y="5832042"/>
            <a:ext cx="2631949" cy="657192"/>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10010011</a:t>
            </a:r>
          </a:p>
        </p:txBody>
      </p:sp>
      <p:sp>
        <p:nvSpPr>
          <p:cNvPr id="29" name="TextBox 29"/>
          <p:cNvSpPr txBox="1"/>
          <p:nvPr/>
        </p:nvSpPr>
        <p:spPr>
          <a:xfrm>
            <a:off x="5594424" y="6571267"/>
            <a:ext cx="2631949" cy="657192"/>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11100011</a:t>
            </a:r>
          </a:p>
        </p:txBody>
      </p:sp>
      <p:sp>
        <p:nvSpPr>
          <p:cNvPr id="30" name="TextBox 30"/>
          <p:cNvSpPr txBox="1"/>
          <p:nvPr/>
        </p:nvSpPr>
        <p:spPr>
          <a:xfrm>
            <a:off x="8919474" y="5600930"/>
            <a:ext cx="7858483" cy="1592204"/>
          </a:xfrm>
          <a:prstGeom prst="rect">
            <a:avLst/>
          </a:prstGeom>
        </p:spPr>
        <p:txBody>
          <a:bodyPr lIns="0" tIns="0" rIns="0" bIns="0" rtlCol="0" anchor="t">
            <a:spAutoFit/>
          </a:bodyPr>
          <a:lstStyle/>
          <a:p>
            <a:pPr algn="ctr">
              <a:lnSpc>
                <a:spcPts val="4223"/>
              </a:lnSpc>
            </a:pPr>
            <a:r>
              <a:rPr lang="en-US" sz="2346">
                <a:solidFill>
                  <a:srgbClr val="000000"/>
                </a:solidFill>
                <a:latin typeface="Poppins"/>
                <a:ea typeface="Poppins"/>
                <a:cs typeface="Poppins"/>
                <a:sym typeface="Poppins"/>
              </a:rPr>
              <a:t>= A full word needs to be transmitted by two consecutive data transfer </a:t>
            </a:r>
          </a:p>
          <a:p>
            <a:pPr algn="ctr">
              <a:lnSpc>
                <a:spcPts val="4223"/>
              </a:lnSpc>
            </a:pPr>
            <a:r>
              <a:rPr lang="en-US" sz="2346">
                <a:solidFill>
                  <a:srgbClr val="000000"/>
                </a:solidFill>
                <a:latin typeface="Poppins"/>
                <a:ea typeface="Poppins"/>
                <a:cs typeface="Poppins"/>
                <a:sym typeface="Poppins"/>
              </a:rPr>
              <a:t>= Affect system performance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05342" y="215647"/>
            <a:ext cx="8482213" cy="551083"/>
          </a:xfrm>
          <a:prstGeom prst="rect">
            <a:avLst/>
          </a:prstGeom>
        </p:spPr>
        <p:txBody>
          <a:bodyPr lIns="0" tIns="0" rIns="0" bIns="0" rtlCol="0" anchor="t">
            <a:spAutoFit/>
          </a:bodyPr>
          <a:lstStyle/>
          <a:p>
            <a:pPr marL="0" lvl="0" indent="0" algn="l">
              <a:lnSpc>
                <a:spcPts val="4049"/>
              </a:lnSpc>
              <a:spcBef>
                <a:spcPct val="0"/>
              </a:spcBef>
            </a:pPr>
            <a:r>
              <a:rPr lang="en-US" sz="3615" b="1" spc="-108">
                <a:solidFill>
                  <a:srgbClr val="FFFFFF"/>
                </a:solidFill>
                <a:latin typeface="Poppins Bold"/>
                <a:ea typeface="Poppins Bold"/>
                <a:cs typeface="Poppins Bold"/>
                <a:sym typeface="Poppins Bold"/>
              </a:rPr>
              <a:t>5.5 Input/Output Ports and Interfaces</a:t>
            </a:r>
          </a:p>
        </p:txBody>
      </p:sp>
      <p:sp>
        <p:nvSpPr>
          <p:cNvPr id="5" name="Freeform 5"/>
          <p:cNvSpPr/>
          <p:nvPr/>
        </p:nvSpPr>
        <p:spPr>
          <a:xfrm>
            <a:off x="8546288" y="-66210"/>
            <a:ext cx="1130462" cy="1130462"/>
          </a:xfrm>
          <a:custGeom>
            <a:avLst/>
            <a:gdLst/>
            <a:ahLst/>
            <a:cxnLst/>
            <a:rect l="l" t="t" r="r" b="b"/>
            <a:pathLst>
              <a:path w="1130462" h="1130462">
                <a:moveTo>
                  <a:pt x="0" y="0"/>
                </a:moveTo>
                <a:lnTo>
                  <a:pt x="1130462" y="0"/>
                </a:lnTo>
                <a:lnTo>
                  <a:pt x="1130462" y="1130461"/>
                </a:lnTo>
                <a:lnTo>
                  <a:pt x="0" y="1130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2112013" y="1589353"/>
            <a:ext cx="14320031" cy="8079519"/>
            <a:chOff x="0" y="0"/>
            <a:chExt cx="3603388" cy="2033071"/>
          </a:xfrm>
        </p:grpSpPr>
        <p:sp>
          <p:nvSpPr>
            <p:cNvPr id="7" name="Freeform 7"/>
            <p:cNvSpPr/>
            <p:nvPr/>
          </p:nvSpPr>
          <p:spPr>
            <a:xfrm>
              <a:off x="0" y="0"/>
              <a:ext cx="3603389" cy="2033071"/>
            </a:xfrm>
            <a:custGeom>
              <a:avLst/>
              <a:gdLst/>
              <a:ahLst/>
              <a:cxnLst/>
              <a:rect l="l" t="t" r="r" b="b"/>
              <a:pathLst>
                <a:path w="3603389" h="2033071">
                  <a:moveTo>
                    <a:pt x="31898" y="0"/>
                  </a:moveTo>
                  <a:lnTo>
                    <a:pt x="3571491" y="0"/>
                  </a:lnTo>
                  <a:cubicBezTo>
                    <a:pt x="3579951" y="0"/>
                    <a:pt x="3588064" y="3361"/>
                    <a:pt x="3594046" y="9343"/>
                  </a:cubicBezTo>
                  <a:cubicBezTo>
                    <a:pt x="3600028" y="15325"/>
                    <a:pt x="3603389" y="23438"/>
                    <a:pt x="3603389" y="31898"/>
                  </a:cubicBezTo>
                  <a:lnTo>
                    <a:pt x="3603389" y="2001174"/>
                  </a:lnTo>
                  <a:cubicBezTo>
                    <a:pt x="3603389" y="2018790"/>
                    <a:pt x="3589108" y="2033071"/>
                    <a:pt x="3571491" y="2033071"/>
                  </a:cubicBezTo>
                  <a:lnTo>
                    <a:pt x="31898" y="2033071"/>
                  </a:lnTo>
                  <a:cubicBezTo>
                    <a:pt x="14281" y="2033071"/>
                    <a:pt x="0" y="2018790"/>
                    <a:pt x="0" y="2001174"/>
                  </a:cubicBezTo>
                  <a:lnTo>
                    <a:pt x="0" y="31898"/>
                  </a:lnTo>
                  <a:cubicBezTo>
                    <a:pt x="0" y="14281"/>
                    <a:pt x="14281" y="0"/>
                    <a:pt x="31898" y="0"/>
                  </a:cubicBezTo>
                  <a:close/>
                </a:path>
              </a:pathLst>
            </a:custGeom>
            <a:solidFill>
              <a:srgbClr val="F4F3F3"/>
            </a:solidFill>
          </p:spPr>
          <p:txBody>
            <a:bodyPr/>
            <a:lstStyle/>
            <a:p>
              <a:endParaRPr lang="en-PH"/>
            </a:p>
          </p:txBody>
        </p:sp>
        <p:sp>
          <p:nvSpPr>
            <p:cNvPr id="8" name="TextBox 8"/>
            <p:cNvSpPr txBox="1"/>
            <p:nvPr/>
          </p:nvSpPr>
          <p:spPr>
            <a:xfrm>
              <a:off x="0" y="-28575"/>
              <a:ext cx="3603388" cy="2061646"/>
            </a:xfrm>
            <a:prstGeom prst="rect">
              <a:avLst/>
            </a:prstGeom>
          </p:spPr>
          <p:txBody>
            <a:bodyPr lIns="42076" tIns="42076" rIns="42076" bIns="42076" rtlCol="0" anchor="ctr"/>
            <a:lstStyle/>
            <a:p>
              <a:pPr algn="ctr">
                <a:lnSpc>
                  <a:spcPts val="2595"/>
                </a:lnSpc>
              </a:pPr>
              <a:endParaRPr/>
            </a:p>
          </p:txBody>
        </p:sp>
      </p:grpSp>
      <p:grpSp>
        <p:nvGrpSpPr>
          <p:cNvPr id="9" name="Group 9"/>
          <p:cNvGrpSpPr/>
          <p:nvPr/>
        </p:nvGrpSpPr>
        <p:grpSpPr>
          <a:xfrm>
            <a:off x="4281341" y="5934653"/>
            <a:ext cx="1471704" cy="747653"/>
            <a:chOff x="0" y="0"/>
            <a:chExt cx="1193287" cy="606212"/>
          </a:xfrm>
        </p:grpSpPr>
        <p:sp>
          <p:nvSpPr>
            <p:cNvPr id="10" name="Freeform 10"/>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solidFill>
          </p:spPr>
          <p:txBody>
            <a:bodyPr/>
            <a:lstStyle/>
            <a:p>
              <a:endParaRPr lang="en-PH"/>
            </a:p>
          </p:txBody>
        </p:sp>
      </p:grpSp>
      <p:grpSp>
        <p:nvGrpSpPr>
          <p:cNvPr id="11" name="Group 11"/>
          <p:cNvGrpSpPr/>
          <p:nvPr/>
        </p:nvGrpSpPr>
        <p:grpSpPr>
          <a:xfrm>
            <a:off x="12586890" y="5897956"/>
            <a:ext cx="1471704" cy="657846"/>
            <a:chOff x="0" y="0"/>
            <a:chExt cx="1193287" cy="533394"/>
          </a:xfrm>
        </p:grpSpPr>
        <p:sp>
          <p:nvSpPr>
            <p:cNvPr id="12" name="Freeform 12"/>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642EC7"/>
            </a:solidFill>
          </p:spPr>
          <p:txBody>
            <a:bodyPr/>
            <a:lstStyle/>
            <a:p>
              <a:endParaRPr lang="en-PH"/>
            </a:p>
          </p:txBody>
        </p:sp>
      </p:grpSp>
      <p:grpSp>
        <p:nvGrpSpPr>
          <p:cNvPr id="13" name="Group 13"/>
          <p:cNvGrpSpPr/>
          <p:nvPr/>
        </p:nvGrpSpPr>
        <p:grpSpPr>
          <a:xfrm>
            <a:off x="5017193" y="1996321"/>
            <a:ext cx="7954605" cy="3356665"/>
            <a:chOff x="0" y="0"/>
            <a:chExt cx="2966297" cy="1251711"/>
          </a:xfrm>
        </p:grpSpPr>
        <p:sp>
          <p:nvSpPr>
            <p:cNvPr id="14" name="Freeform 14"/>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11765"/>
              </a:srgbClr>
            </a:solidFill>
          </p:spPr>
          <p:txBody>
            <a:bodyPr/>
            <a:lstStyle/>
            <a:p>
              <a:endParaRPr lang="en-PH"/>
            </a:p>
          </p:txBody>
        </p:sp>
      </p:grpSp>
      <p:sp>
        <p:nvSpPr>
          <p:cNvPr id="15" name="Freeform 15"/>
          <p:cNvSpPr/>
          <p:nvPr/>
        </p:nvSpPr>
        <p:spPr>
          <a:xfrm>
            <a:off x="5972375" y="4284968"/>
            <a:ext cx="939137" cy="783753"/>
          </a:xfrm>
          <a:custGeom>
            <a:avLst/>
            <a:gdLst/>
            <a:ahLst/>
            <a:cxnLst/>
            <a:rect l="l" t="t" r="r" b="b"/>
            <a:pathLst>
              <a:path w="939137" h="783753">
                <a:moveTo>
                  <a:pt x="0" y="0"/>
                </a:moveTo>
                <a:lnTo>
                  <a:pt x="939137" y="0"/>
                </a:lnTo>
                <a:lnTo>
                  <a:pt x="939137" y="783753"/>
                </a:lnTo>
                <a:lnTo>
                  <a:pt x="0" y="783753"/>
                </a:lnTo>
                <a:lnTo>
                  <a:pt x="0" y="0"/>
                </a:lnTo>
                <a:close/>
              </a:path>
            </a:pathLst>
          </a:custGeom>
          <a:blipFill>
            <a:blip r:embed="rId4">
              <a:alphaModFix amt="12000"/>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6" name="Group 16"/>
          <p:cNvGrpSpPr/>
          <p:nvPr/>
        </p:nvGrpSpPr>
        <p:grpSpPr>
          <a:xfrm>
            <a:off x="6682227" y="2815173"/>
            <a:ext cx="853109" cy="853109"/>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DE59">
                <a:alpha val="11765"/>
              </a:srgbClr>
            </a:solidFill>
          </p:spPr>
          <p:txBody>
            <a:bodyPr/>
            <a:lstStyle/>
            <a:p>
              <a:endParaRPr lang="en-PH"/>
            </a:p>
          </p:txBody>
        </p:sp>
      </p:grpSp>
      <p:grpSp>
        <p:nvGrpSpPr>
          <p:cNvPr id="18" name="Group 18"/>
          <p:cNvGrpSpPr/>
          <p:nvPr/>
        </p:nvGrpSpPr>
        <p:grpSpPr>
          <a:xfrm>
            <a:off x="9269169" y="2784900"/>
            <a:ext cx="2801884" cy="393338"/>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20" name="Freeform 20"/>
          <p:cNvSpPr/>
          <p:nvPr/>
        </p:nvSpPr>
        <p:spPr>
          <a:xfrm>
            <a:off x="6011321" y="2848390"/>
            <a:ext cx="468090" cy="468090"/>
          </a:xfrm>
          <a:custGeom>
            <a:avLst/>
            <a:gdLst/>
            <a:ahLst/>
            <a:cxnLst/>
            <a:rect l="l" t="t" r="r" b="b"/>
            <a:pathLst>
              <a:path w="468090" h="468090">
                <a:moveTo>
                  <a:pt x="0" y="0"/>
                </a:moveTo>
                <a:lnTo>
                  <a:pt x="468090" y="0"/>
                </a:lnTo>
                <a:lnTo>
                  <a:pt x="468090" y="468090"/>
                </a:lnTo>
                <a:lnTo>
                  <a:pt x="0" y="468090"/>
                </a:lnTo>
                <a:lnTo>
                  <a:pt x="0" y="0"/>
                </a:lnTo>
                <a:close/>
              </a:path>
            </a:pathLst>
          </a:custGeom>
          <a:blipFill>
            <a:blip r:embed="rId6">
              <a:alphaModFix amt="12000"/>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1" name="Group 21"/>
          <p:cNvGrpSpPr/>
          <p:nvPr/>
        </p:nvGrpSpPr>
        <p:grpSpPr>
          <a:xfrm>
            <a:off x="9269169" y="3267729"/>
            <a:ext cx="2801884" cy="393338"/>
            <a:chOff x="0" y="0"/>
            <a:chExt cx="2652321" cy="372342"/>
          </a:xfrm>
        </p:grpSpPr>
        <p:sp>
          <p:nvSpPr>
            <p:cNvPr id="22" name="Freeform 2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3" name="Group 23"/>
          <p:cNvGrpSpPr/>
          <p:nvPr/>
        </p:nvGrpSpPr>
        <p:grpSpPr>
          <a:xfrm>
            <a:off x="9269169" y="3726831"/>
            <a:ext cx="2801884" cy="393338"/>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5" name="Group 25"/>
          <p:cNvGrpSpPr/>
          <p:nvPr/>
        </p:nvGrpSpPr>
        <p:grpSpPr>
          <a:xfrm>
            <a:off x="9269169" y="4189164"/>
            <a:ext cx="2801884" cy="393338"/>
            <a:chOff x="0" y="0"/>
            <a:chExt cx="2652321" cy="372342"/>
          </a:xfrm>
        </p:grpSpPr>
        <p:sp>
          <p:nvSpPr>
            <p:cNvPr id="26" name="Freeform 2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7" name="Group 27"/>
          <p:cNvGrpSpPr/>
          <p:nvPr/>
        </p:nvGrpSpPr>
        <p:grpSpPr>
          <a:xfrm>
            <a:off x="9269169" y="4670165"/>
            <a:ext cx="2801884" cy="393338"/>
            <a:chOff x="0" y="0"/>
            <a:chExt cx="2652321" cy="372342"/>
          </a:xfrm>
        </p:grpSpPr>
        <p:sp>
          <p:nvSpPr>
            <p:cNvPr id="28" name="Freeform 2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29" name="AutoShape 29"/>
          <p:cNvSpPr/>
          <p:nvPr/>
        </p:nvSpPr>
        <p:spPr>
          <a:xfrm flipV="1">
            <a:off x="8299948" y="2981569"/>
            <a:ext cx="0" cy="2871483"/>
          </a:xfrm>
          <a:prstGeom prst="line">
            <a:avLst/>
          </a:prstGeom>
          <a:ln w="47625" cap="rnd">
            <a:solidFill>
              <a:srgbClr val="C9E265">
                <a:alpha val="11765"/>
              </a:srgbClr>
            </a:solidFill>
            <a:prstDash val="solid"/>
            <a:headEnd type="none" w="sm" len="sm"/>
            <a:tailEnd type="none" w="sm" len="sm"/>
          </a:ln>
        </p:spPr>
        <p:txBody>
          <a:bodyPr/>
          <a:lstStyle/>
          <a:p>
            <a:endParaRPr lang="en-PH"/>
          </a:p>
        </p:txBody>
      </p:sp>
      <p:sp>
        <p:nvSpPr>
          <p:cNvPr id="30" name="AutoShape 30"/>
          <p:cNvSpPr/>
          <p:nvPr/>
        </p:nvSpPr>
        <p:spPr>
          <a:xfrm flipV="1">
            <a:off x="8462137" y="3877123"/>
            <a:ext cx="0" cy="1975929"/>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31" name="AutoShape 31"/>
          <p:cNvSpPr/>
          <p:nvPr/>
        </p:nvSpPr>
        <p:spPr>
          <a:xfrm flipV="1">
            <a:off x="7655920" y="4386186"/>
            <a:ext cx="0" cy="1437005"/>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2" name="AutoShape 32"/>
          <p:cNvSpPr/>
          <p:nvPr/>
        </p:nvSpPr>
        <p:spPr>
          <a:xfrm flipH="1" flipV="1">
            <a:off x="8567031" y="6180647"/>
            <a:ext cx="4019720" cy="23668"/>
          </a:xfrm>
          <a:prstGeom prst="line">
            <a:avLst/>
          </a:prstGeom>
          <a:ln w="47625" cap="rnd">
            <a:solidFill>
              <a:srgbClr val="64656B"/>
            </a:solidFill>
            <a:prstDash val="solid"/>
            <a:headEnd type="none" w="sm" len="sm"/>
            <a:tailEnd type="none" w="sm" len="sm"/>
          </a:ln>
        </p:spPr>
        <p:txBody>
          <a:bodyPr/>
          <a:lstStyle/>
          <a:p>
            <a:endParaRPr lang="en-PH"/>
          </a:p>
        </p:txBody>
      </p:sp>
      <p:sp>
        <p:nvSpPr>
          <p:cNvPr id="33" name="TextBox 33"/>
          <p:cNvSpPr txBox="1"/>
          <p:nvPr/>
        </p:nvSpPr>
        <p:spPr>
          <a:xfrm>
            <a:off x="8620941" y="2299164"/>
            <a:ext cx="623384" cy="242158"/>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SR</a:t>
            </a:r>
          </a:p>
        </p:txBody>
      </p:sp>
      <p:sp>
        <p:nvSpPr>
          <p:cNvPr id="34" name="TextBox 34"/>
          <p:cNvSpPr txBox="1"/>
          <p:nvPr/>
        </p:nvSpPr>
        <p:spPr>
          <a:xfrm>
            <a:off x="8567031" y="3784534"/>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MDR</a:t>
            </a:r>
          </a:p>
        </p:txBody>
      </p:sp>
      <p:sp>
        <p:nvSpPr>
          <p:cNvPr id="35" name="AutoShape 35"/>
          <p:cNvSpPr/>
          <p:nvPr/>
        </p:nvSpPr>
        <p:spPr>
          <a:xfrm flipH="1">
            <a:off x="8267580" y="2981569"/>
            <a:ext cx="342615" cy="0"/>
          </a:xfrm>
          <a:prstGeom prst="line">
            <a:avLst/>
          </a:prstGeom>
          <a:ln w="47625" cap="rnd">
            <a:solidFill>
              <a:srgbClr val="C9E265">
                <a:alpha val="11765"/>
              </a:srgbClr>
            </a:solidFill>
            <a:prstDash val="solid"/>
            <a:headEnd type="none" w="sm" len="sm"/>
            <a:tailEnd type="none" w="sm" len="sm"/>
          </a:ln>
        </p:spPr>
        <p:txBody>
          <a:bodyPr/>
          <a:lstStyle/>
          <a:p>
            <a:endParaRPr lang="en-PH"/>
          </a:p>
        </p:txBody>
      </p:sp>
      <p:sp>
        <p:nvSpPr>
          <p:cNvPr id="36" name="AutoShape 36"/>
          <p:cNvSpPr/>
          <p:nvPr/>
        </p:nvSpPr>
        <p:spPr>
          <a:xfrm>
            <a:off x="8441279" y="3900373"/>
            <a:ext cx="207788" cy="0"/>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37" name="AutoShape 37"/>
          <p:cNvSpPr/>
          <p:nvPr/>
        </p:nvSpPr>
        <p:spPr>
          <a:xfrm flipV="1">
            <a:off x="7282800" y="3651783"/>
            <a:ext cx="0" cy="765527"/>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8" name="AutoShape 38"/>
          <p:cNvSpPr/>
          <p:nvPr/>
        </p:nvSpPr>
        <p:spPr>
          <a:xfrm flipH="1">
            <a:off x="6815896" y="4417311"/>
            <a:ext cx="490154" cy="0"/>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9" name="AutoShape 39"/>
          <p:cNvSpPr/>
          <p:nvPr/>
        </p:nvSpPr>
        <p:spPr>
          <a:xfrm flipH="1">
            <a:off x="7165766" y="4417311"/>
            <a:ext cx="490154" cy="0"/>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40" name="AutoShape 40"/>
          <p:cNvSpPr/>
          <p:nvPr/>
        </p:nvSpPr>
        <p:spPr>
          <a:xfrm flipH="1">
            <a:off x="12061464" y="3481289"/>
            <a:ext cx="298737" cy="6937"/>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1" name="AutoShape 41"/>
          <p:cNvSpPr/>
          <p:nvPr/>
        </p:nvSpPr>
        <p:spPr>
          <a:xfrm>
            <a:off x="12356954" y="2958402"/>
            <a:ext cx="0" cy="554491"/>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2" name="AutoShape 42"/>
          <p:cNvSpPr/>
          <p:nvPr/>
        </p:nvSpPr>
        <p:spPr>
          <a:xfrm>
            <a:off x="12070953" y="2958419"/>
            <a:ext cx="289788" cy="0"/>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3" name="AutoShape 43"/>
          <p:cNvSpPr/>
          <p:nvPr/>
        </p:nvSpPr>
        <p:spPr>
          <a:xfrm flipH="1">
            <a:off x="15352337" y="2049469"/>
            <a:ext cx="945794" cy="0"/>
          </a:xfrm>
          <a:prstGeom prst="line">
            <a:avLst/>
          </a:prstGeom>
          <a:ln w="85725" cap="rnd">
            <a:solidFill>
              <a:srgbClr val="38B6FF">
                <a:alpha val="11765"/>
              </a:srgbClr>
            </a:solidFill>
            <a:prstDash val="solid"/>
            <a:headEnd type="none" w="sm" len="sm"/>
            <a:tailEnd type="none" w="sm" len="sm"/>
          </a:ln>
        </p:spPr>
        <p:txBody>
          <a:bodyPr/>
          <a:lstStyle/>
          <a:p>
            <a:endParaRPr lang="en-PH"/>
          </a:p>
        </p:txBody>
      </p:sp>
      <p:sp>
        <p:nvSpPr>
          <p:cNvPr id="44" name="AutoShape 44"/>
          <p:cNvSpPr/>
          <p:nvPr/>
        </p:nvSpPr>
        <p:spPr>
          <a:xfrm flipH="1">
            <a:off x="15352337" y="2540327"/>
            <a:ext cx="945794" cy="0"/>
          </a:xfrm>
          <a:prstGeom prst="line">
            <a:avLst/>
          </a:prstGeom>
          <a:ln w="85725" cap="rnd">
            <a:solidFill>
              <a:srgbClr val="C9E265">
                <a:alpha val="11765"/>
              </a:srgbClr>
            </a:solidFill>
            <a:prstDash val="solid"/>
            <a:headEnd type="none" w="sm" len="sm"/>
            <a:tailEnd type="none" w="sm" len="sm"/>
          </a:ln>
        </p:spPr>
        <p:txBody>
          <a:bodyPr/>
          <a:lstStyle/>
          <a:p>
            <a:endParaRPr lang="en-PH"/>
          </a:p>
        </p:txBody>
      </p:sp>
      <p:sp>
        <p:nvSpPr>
          <p:cNvPr id="45" name="AutoShape 45"/>
          <p:cNvSpPr/>
          <p:nvPr/>
        </p:nvSpPr>
        <p:spPr>
          <a:xfrm flipH="1">
            <a:off x="15352337" y="3001232"/>
            <a:ext cx="945794" cy="0"/>
          </a:xfrm>
          <a:prstGeom prst="line">
            <a:avLst/>
          </a:prstGeom>
          <a:ln w="85725" cap="rnd">
            <a:solidFill>
              <a:srgbClr val="FF5757">
                <a:alpha val="11765"/>
              </a:srgbClr>
            </a:solidFill>
            <a:prstDash val="solid"/>
            <a:headEnd type="none" w="sm" len="sm"/>
            <a:tailEnd type="none" w="sm" len="sm"/>
          </a:ln>
        </p:spPr>
        <p:txBody>
          <a:bodyPr/>
          <a:lstStyle/>
          <a:p>
            <a:endParaRPr lang="en-PH"/>
          </a:p>
        </p:txBody>
      </p:sp>
      <p:grpSp>
        <p:nvGrpSpPr>
          <p:cNvPr id="46" name="Group 46"/>
          <p:cNvGrpSpPr/>
          <p:nvPr/>
        </p:nvGrpSpPr>
        <p:grpSpPr>
          <a:xfrm>
            <a:off x="7371866" y="5934653"/>
            <a:ext cx="1238280" cy="303244"/>
            <a:chOff x="0" y="0"/>
            <a:chExt cx="1520437" cy="372342"/>
          </a:xfrm>
        </p:grpSpPr>
        <p:sp>
          <p:nvSpPr>
            <p:cNvPr id="47" name="Freeform 4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48" name="Group 48"/>
          <p:cNvGrpSpPr/>
          <p:nvPr/>
        </p:nvGrpSpPr>
        <p:grpSpPr>
          <a:xfrm>
            <a:off x="7371866" y="6233945"/>
            <a:ext cx="1238280" cy="303244"/>
            <a:chOff x="0" y="0"/>
            <a:chExt cx="1520437" cy="372342"/>
          </a:xfrm>
        </p:grpSpPr>
        <p:sp>
          <p:nvSpPr>
            <p:cNvPr id="49" name="Freeform 4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0" name="Group 50"/>
          <p:cNvGrpSpPr/>
          <p:nvPr/>
        </p:nvGrpSpPr>
        <p:grpSpPr>
          <a:xfrm>
            <a:off x="7371866" y="6489848"/>
            <a:ext cx="1238280" cy="303244"/>
            <a:chOff x="0" y="0"/>
            <a:chExt cx="1520437" cy="372342"/>
          </a:xfrm>
        </p:grpSpPr>
        <p:sp>
          <p:nvSpPr>
            <p:cNvPr id="51" name="Freeform 5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2" name="Group 52"/>
          <p:cNvGrpSpPr/>
          <p:nvPr/>
        </p:nvGrpSpPr>
        <p:grpSpPr>
          <a:xfrm>
            <a:off x="7371866" y="6789140"/>
            <a:ext cx="1238280" cy="303244"/>
            <a:chOff x="0" y="0"/>
            <a:chExt cx="1520437" cy="372342"/>
          </a:xfrm>
        </p:grpSpPr>
        <p:sp>
          <p:nvSpPr>
            <p:cNvPr id="53" name="Freeform 5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4" name="Group 54"/>
          <p:cNvGrpSpPr/>
          <p:nvPr/>
        </p:nvGrpSpPr>
        <p:grpSpPr>
          <a:xfrm>
            <a:off x="7371866" y="7092384"/>
            <a:ext cx="1238280" cy="303244"/>
            <a:chOff x="0" y="0"/>
            <a:chExt cx="1520437" cy="372342"/>
          </a:xfrm>
        </p:grpSpPr>
        <p:sp>
          <p:nvSpPr>
            <p:cNvPr id="55" name="Freeform 5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6" name="Group 56"/>
          <p:cNvGrpSpPr/>
          <p:nvPr/>
        </p:nvGrpSpPr>
        <p:grpSpPr>
          <a:xfrm>
            <a:off x="7375849" y="7391676"/>
            <a:ext cx="1238280" cy="303244"/>
            <a:chOff x="0" y="0"/>
            <a:chExt cx="1520437" cy="372342"/>
          </a:xfrm>
        </p:grpSpPr>
        <p:sp>
          <p:nvSpPr>
            <p:cNvPr id="57" name="Freeform 5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8" name="Group 58"/>
          <p:cNvGrpSpPr/>
          <p:nvPr/>
        </p:nvGrpSpPr>
        <p:grpSpPr>
          <a:xfrm>
            <a:off x="7375849" y="8158313"/>
            <a:ext cx="1238280" cy="303244"/>
            <a:chOff x="0" y="0"/>
            <a:chExt cx="1520437" cy="372342"/>
          </a:xfrm>
        </p:grpSpPr>
        <p:sp>
          <p:nvSpPr>
            <p:cNvPr id="59" name="Freeform 5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0" name="Group 60"/>
          <p:cNvGrpSpPr/>
          <p:nvPr/>
        </p:nvGrpSpPr>
        <p:grpSpPr>
          <a:xfrm>
            <a:off x="7375849" y="8461557"/>
            <a:ext cx="1238280" cy="303244"/>
            <a:chOff x="0" y="0"/>
            <a:chExt cx="1520437" cy="372342"/>
          </a:xfrm>
        </p:grpSpPr>
        <p:sp>
          <p:nvSpPr>
            <p:cNvPr id="61" name="Freeform 6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2" name="Group 62"/>
          <p:cNvGrpSpPr/>
          <p:nvPr/>
        </p:nvGrpSpPr>
        <p:grpSpPr>
          <a:xfrm>
            <a:off x="7375849" y="8760849"/>
            <a:ext cx="1238280" cy="303244"/>
            <a:chOff x="0" y="0"/>
            <a:chExt cx="1520437" cy="372342"/>
          </a:xfrm>
        </p:grpSpPr>
        <p:sp>
          <p:nvSpPr>
            <p:cNvPr id="63" name="Freeform 6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4" name="Group 64"/>
          <p:cNvGrpSpPr/>
          <p:nvPr/>
        </p:nvGrpSpPr>
        <p:grpSpPr>
          <a:xfrm>
            <a:off x="7375849" y="9016752"/>
            <a:ext cx="1238280" cy="303244"/>
            <a:chOff x="0" y="0"/>
            <a:chExt cx="1520437" cy="372342"/>
          </a:xfrm>
        </p:grpSpPr>
        <p:sp>
          <p:nvSpPr>
            <p:cNvPr id="65" name="Freeform 6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6" name="Group 66"/>
          <p:cNvGrpSpPr/>
          <p:nvPr/>
        </p:nvGrpSpPr>
        <p:grpSpPr>
          <a:xfrm>
            <a:off x="7375849" y="9316044"/>
            <a:ext cx="1238280" cy="303244"/>
            <a:chOff x="0" y="0"/>
            <a:chExt cx="1520437" cy="372342"/>
          </a:xfrm>
        </p:grpSpPr>
        <p:sp>
          <p:nvSpPr>
            <p:cNvPr id="67" name="Freeform 6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8" name="Group 68"/>
          <p:cNvGrpSpPr/>
          <p:nvPr/>
        </p:nvGrpSpPr>
        <p:grpSpPr>
          <a:xfrm>
            <a:off x="7371866" y="5629113"/>
            <a:ext cx="1174422" cy="274344"/>
            <a:chOff x="0" y="0"/>
            <a:chExt cx="373441" cy="87235"/>
          </a:xfrm>
        </p:grpSpPr>
        <p:sp>
          <p:nvSpPr>
            <p:cNvPr id="69" name="Freeform 69"/>
            <p:cNvSpPr/>
            <p:nvPr/>
          </p:nvSpPr>
          <p:spPr>
            <a:xfrm>
              <a:off x="0" y="0"/>
              <a:ext cx="373441" cy="87235"/>
            </a:xfrm>
            <a:custGeom>
              <a:avLst/>
              <a:gdLst/>
              <a:ahLst/>
              <a:cxnLst/>
              <a:rect l="l" t="t" r="r" b="b"/>
              <a:pathLst>
                <a:path w="373441" h="87235">
                  <a:moveTo>
                    <a:pt x="43618" y="0"/>
                  </a:moveTo>
                  <a:lnTo>
                    <a:pt x="329823" y="0"/>
                  </a:lnTo>
                  <a:cubicBezTo>
                    <a:pt x="353913" y="0"/>
                    <a:pt x="373441" y="19528"/>
                    <a:pt x="373441" y="43618"/>
                  </a:cubicBezTo>
                  <a:lnTo>
                    <a:pt x="373441" y="43618"/>
                  </a:lnTo>
                  <a:cubicBezTo>
                    <a:pt x="373441" y="67707"/>
                    <a:pt x="353913" y="87235"/>
                    <a:pt x="329823" y="87235"/>
                  </a:cubicBezTo>
                  <a:lnTo>
                    <a:pt x="43618" y="87235"/>
                  </a:lnTo>
                  <a:cubicBezTo>
                    <a:pt x="19528" y="87235"/>
                    <a:pt x="0" y="67707"/>
                    <a:pt x="0" y="43618"/>
                  </a:cubicBezTo>
                  <a:lnTo>
                    <a:pt x="0" y="43618"/>
                  </a:lnTo>
                  <a:cubicBezTo>
                    <a:pt x="0" y="19528"/>
                    <a:pt x="19528" y="0"/>
                    <a:pt x="43618" y="0"/>
                  </a:cubicBezTo>
                  <a:close/>
                </a:path>
              </a:pathLst>
            </a:custGeom>
            <a:solidFill>
              <a:srgbClr val="642EC7">
                <a:alpha val="11765"/>
              </a:srgbClr>
            </a:solidFill>
          </p:spPr>
          <p:txBody>
            <a:bodyPr/>
            <a:lstStyle/>
            <a:p>
              <a:endParaRPr lang="en-PH"/>
            </a:p>
          </p:txBody>
        </p:sp>
        <p:sp>
          <p:nvSpPr>
            <p:cNvPr id="70" name="TextBox 70"/>
            <p:cNvSpPr txBox="1"/>
            <p:nvPr/>
          </p:nvSpPr>
          <p:spPr>
            <a:xfrm>
              <a:off x="0" y="-28575"/>
              <a:ext cx="373441" cy="115810"/>
            </a:xfrm>
            <a:prstGeom prst="rect">
              <a:avLst/>
            </a:prstGeom>
          </p:spPr>
          <p:txBody>
            <a:bodyPr lIns="42076" tIns="42076" rIns="42076" bIns="42076" rtlCol="0" anchor="ctr"/>
            <a:lstStyle/>
            <a:p>
              <a:pPr algn="ctr">
                <a:lnSpc>
                  <a:spcPts val="2185"/>
                </a:lnSpc>
              </a:pPr>
              <a:endParaRPr/>
            </a:p>
          </p:txBody>
        </p:sp>
      </p:grpSp>
      <p:sp>
        <p:nvSpPr>
          <p:cNvPr id="71" name="TextBox 71"/>
          <p:cNvSpPr txBox="1"/>
          <p:nvPr/>
        </p:nvSpPr>
        <p:spPr>
          <a:xfrm>
            <a:off x="4612681" y="6074317"/>
            <a:ext cx="809024" cy="411174"/>
          </a:xfrm>
          <a:prstGeom prst="rect">
            <a:avLst/>
          </a:prstGeom>
        </p:spPr>
        <p:txBody>
          <a:bodyPr lIns="0" tIns="0" rIns="0" bIns="0" rtlCol="0" anchor="t">
            <a:spAutoFit/>
          </a:bodyPr>
          <a:lstStyle/>
          <a:p>
            <a:pPr algn="ctr">
              <a:lnSpc>
                <a:spcPts val="3252"/>
              </a:lnSpc>
            </a:pPr>
            <a:r>
              <a:rPr lang="en-US" sz="2322" b="1">
                <a:solidFill>
                  <a:srgbClr val="000000"/>
                </a:solidFill>
                <a:latin typeface="Now Bold"/>
                <a:ea typeface="Now Bold"/>
                <a:cs typeface="Now Bold"/>
                <a:sym typeface="Now Bold"/>
              </a:rPr>
              <a:t>Input</a:t>
            </a:r>
          </a:p>
        </p:txBody>
      </p:sp>
      <p:sp>
        <p:nvSpPr>
          <p:cNvPr id="72" name="TextBox 72"/>
          <p:cNvSpPr txBox="1"/>
          <p:nvPr/>
        </p:nvSpPr>
        <p:spPr>
          <a:xfrm>
            <a:off x="12812531" y="6014147"/>
            <a:ext cx="1020424" cy="377840"/>
          </a:xfrm>
          <a:prstGeom prst="rect">
            <a:avLst/>
          </a:prstGeom>
        </p:spPr>
        <p:txBody>
          <a:bodyPr lIns="0" tIns="0" rIns="0" bIns="0" rtlCol="0" anchor="t">
            <a:spAutoFit/>
          </a:bodyPr>
          <a:lstStyle/>
          <a:p>
            <a:pPr algn="ctr">
              <a:lnSpc>
                <a:spcPts val="3033"/>
              </a:lnSpc>
            </a:pPr>
            <a:r>
              <a:rPr lang="en-US" sz="2166" b="1">
                <a:solidFill>
                  <a:srgbClr val="000000"/>
                </a:solidFill>
                <a:latin typeface="Now Bold"/>
                <a:ea typeface="Now Bold"/>
                <a:cs typeface="Now Bold"/>
                <a:sym typeface="Now Bold"/>
              </a:rPr>
              <a:t>Output</a:t>
            </a:r>
          </a:p>
        </p:txBody>
      </p:sp>
      <p:sp>
        <p:nvSpPr>
          <p:cNvPr id="73" name="TextBox 73"/>
          <p:cNvSpPr txBox="1"/>
          <p:nvPr/>
        </p:nvSpPr>
        <p:spPr>
          <a:xfrm>
            <a:off x="7578294" y="1620938"/>
            <a:ext cx="3296755" cy="289658"/>
          </a:xfrm>
          <a:prstGeom prst="rect">
            <a:avLst/>
          </a:prstGeom>
        </p:spPr>
        <p:txBody>
          <a:bodyPr lIns="0" tIns="0" rIns="0" bIns="0" rtlCol="0" anchor="t">
            <a:spAutoFit/>
          </a:bodyPr>
          <a:lstStyle/>
          <a:p>
            <a:pPr algn="ctr">
              <a:lnSpc>
                <a:spcPts val="2371"/>
              </a:lnSpc>
            </a:pPr>
            <a:r>
              <a:rPr lang="en-US" sz="1693" b="1">
                <a:solidFill>
                  <a:srgbClr val="000000">
                    <a:alpha val="11765"/>
                  </a:srgbClr>
                </a:solidFill>
                <a:latin typeface="Now Bold"/>
                <a:ea typeface="Now Bold"/>
                <a:cs typeface="Now Bold"/>
                <a:sym typeface="Now Bold"/>
              </a:rPr>
              <a:t>Central Processing Unit (CPU)</a:t>
            </a:r>
          </a:p>
        </p:txBody>
      </p:sp>
      <p:sp>
        <p:nvSpPr>
          <p:cNvPr id="74" name="TextBox 74"/>
          <p:cNvSpPr txBox="1"/>
          <p:nvPr/>
        </p:nvSpPr>
        <p:spPr>
          <a:xfrm>
            <a:off x="6244674" y="4648269"/>
            <a:ext cx="394538" cy="272185"/>
          </a:xfrm>
          <a:prstGeom prst="rect">
            <a:avLst/>
          </a:prstGeom>
        </p:spPr>
        <p:txBody>
          <a:bodyPr lIns="0" tIns="0" rIns="0" bIns="0" rtlCol="0" anchor="t">
            <a:spAutoFit/>
          </a:bodyPr>
          <a:lstStyle/>
          <a:p>
            <a:pPr algn="ctr">
              <a:lnSpc>
                <a:spcPts val="2280"/>
              </a:lnSpc>
              <a:spcBef>
                <a:spcPct val="0"/>
              </a:spcBef>
            </a:pPr>
            <a:r>
              <a:rPr lang="en-US" sz="1628">
                <a:solidFill>
                  <a:srgbClr val="000000">
                    <a:alpha val="11765"/>
                  </a:srgbClr>
                </a:solidFill>
                <a:latin typeface="Gagalin"/>
                <a:ea typeface="Gagalin"/>
                <a:cs typeface="Gagalin"/>
                <a:sym typeface="Gagalin"/>
              </a:rPr>
              <a:t>ALU</a:t>
            </a:r>
          </a:p>
        </p:txBody>
      </p:sp>
      <p:sp>
        <p:nvSpPr>
          <p:cNvPr id="75" name="TextBox 75"/>
          <p:cNvSpPr txBox="1"/>
          <p:nvPr/>
        </p:nvSpPr>
        <p:spPr>
          <a:xfrm>
            <a:off x="6911512" y="3091348"/>
            <a:ext cx="394538" cy="272185"/>
          </a:xfrm>
          <a:prstGeom prst="rect">
            <a:avLst/>
          </a:prstGeom>
        </p:spPr>
        <p:txBody>
          <a:bodyPr lIns="0" tIns="0" rIns="0" bIns="0" rtlCol="0" anchor="t">
            <a:spAutoFit/>
          </a:bodyPr>
          <a:lstStyle/>
          <a:p>
            <a:pPr algn="ctr">
              <a:lnSpc>
                <a:spcPts val="2280"/>
              </a:lnSpc>
              <a:spcBef>
                <a:spcPct val="0"/>
              </a:spcBef>
            </a:pPr>
            <a:r>
              <a:rPr lang="en-US" sz="1628">
                <a:solidFill>
                  <a:srgbClr val="000000">
                    <a:alpha val="11765"/>
                  </a:srgbClr>
                </a:solidFill>
                <a:latin typeface="Gagalin"/>
                <a:ea typeface="Gagalin"/>
                <a:cs typeface="Gagalin"/>
                <a:sym typeface="Gagalin"/>
              </a:rPr>
              <a:t>CU</a:t>
            </a:r>
          </a:p>
        </p:txBody>
      </p:sp>
      <p:sp>
        <p:nvSpPr>
          <p:cNvPr id="76" name="TextBox 76"/>
          <p:cNvSpPr txBox="1"/>
          <p:nvPr/>
        </p:nvSpPr>
        <p:spPr>
          <a:xfrm>
            <a:off x="8546288" y="3325433"/>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PC</a:t>
            </a:r>
          </a:p>
        </p:txBody>
      </p:sp>
      <p:sp>
        <p:nvSpPr>
          <p:cNvPr id="77" name="TextBox 77"/>
          <p:cNvSpPr txBox="1"/>
          <p:nvPr/>
        </p:nvSpPr>
        <p:spPr>
          <a:xfrm>
            <a:off x="8546288" y="4246868"/>
            <a:ext cx="623384" cy="241232"/>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CIR</a:t>
            </a:r>
          </a:p>
        </p:txBody>
      </p:sp>
      <p:sp>
        <p:nvSpPr>
          <p:cNvPr id="78" name="TextBox 78"/>
          <p:cNvSpPr txBox="1"/>
          <p:nvPr/>
        </p:nvSpPr>
        <p:spPr>
          <a:xfrm>
            <a:off x="8546288" y="4700405"/>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ACC</a:t>
            </a:r>
          </a:p>
        </p:txBody>
      </p:sp>
      <p:sp>
        <p:nvSpPr>
          <p:cNvPr id="79" name="TextBox 79"/>
          <p:cNvSpPr txBox="1"/>
          <p:nvPr/>
        </p:nvSpPr>
        <p:spPr>
          <a:xfrm>
            <a:off x="13988156" y="1931024"/>
            <a:ext cx="3637956" cy="219155"/>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CONTROL BUS</a:t>
            </a:r>
          </a:p>
        </p:txBody>
      </p:sp>
      <p:sp>
        <p:nvSpPr>
          <p:cNvPr id="80" name="TextBox 80"/>
          <p:cNvSpPr txBox="1"/>
          <p:nvPr/>
        </p:nvSpPr>
        <p:spPr>
          <a:xfrm>
            <a:off x="14058595" y="2420244"/>
            <a:ext cx="3637956" cy="214119"/>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ADDRESS BUS</a:t>
            </a:r>
          </a:p>
        </p:txBody>
      </p:sp>
      <p:sp>
        <p:nvSpPr>
          <p:cNvPr id="81" name="TextBox 81"/>
          <p:cNvSpPr txBox="1"/>
          <p:nvPr/>
        </p:nvSpPr>
        <p:spPr>
          <a:xfrm>
            <a:off x="14289226" y="2884648"/>
            <a:ext cx="3637956" cy="214119"/>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DATA BUS</a:t>
            </a:r>
          </a:p>
        </p:txBody>
      </p:sp>
      <p:sp>
        <p:nvSpPr>
          <p:cNvPr id="82" name="TextBox 82"/>
          <p:cNvSpPr txBox="1"/>
          <p:nvPr/>
        </p:nvSpPr>
        <p:spPr>
          <a:xfrm>
            <a:off x="7783755" y="7427818"/>
            <a:ext cx="414504" cy="640258"/>
          </a:xfrm>
          <a:prstGeom prst="rect">
            <a:avLst/>
          </a:prstGeom>
        </p:spPr>
        <p:txBody>
          <a:bodyPr lIns="0" tIns="0" rIns="0" bIns="0" rtlCol="0" anchor="t">
            <a:spAutoFit/>
          </a:bodyPr>
          <a:lstStyle/>
          <a:p>
            <a:pPr algn="ctr">
              <a:lnSpc>
                <a:spcPts val="5269"/>
              </a:lnSpc>
            </a:pPr>
            <a:r>
              <a:rPr lang="en-US" sz="3763">
                <a:solidFill>
                  <a:srgbClr val="000000">
                    <a:alpha val="11765"/>
                  </a:srgbClr>
                </a:solidFill>
                <a:latin typeface="Open Sans Extra Bold"/>
                <a:ea typeface="Open Sans Extra Bold"/>
                <a:cs typeface="Open Sans Extra Bold"/>
                <a:sym typeface="Open Sans Extra Bold"/>
              </a:rPr>
              <a:t>...</a:t>
            </a:r>
          </a:p>
        </p:txBody>
      </p:sp>
      <p:sp>
        <p:nvSpPr>
          <p:cNvPr id="83" name="TextBox 83"/>
          <p:cNvSpPr txBox="1"/>
          <p:nvPr/>
        </p:nvSpPr>
        <p:spPr>
          <a:xfrm>
            <a:off x="7578294" y="5608560"/>
            <a:ext cx="799213" cy="254338"/>
          </a:xfrm>
          <a:prstGeom prst="rect">
            <a:avLst/>
          </a:prstGeom>
        </p:spPr>
        <p:txBody>
          <a:bodyPr lIns="0" tIns="0" rIns="0" bIns="0" rtlCol="0" anchor="t">
            <a:spAutoFit/>
          </a:bodyPr>
          <a:lstStyle/>
          <a:p>
            <a:pPr algn="l">
              <a:lnSpc>
                <a:spcPts val="2017"/>
              </a:lnSpc>
            </a:pPr>
            <a:r>
              <a:rPr lang="en-US" sz="1440" b="1">
                <a:solidFill>
                  <a:srgbClr val="FFFFFF">
                    <a:alpha val="11765"/>
                  </a:srgbClr>
                </a:solidFill>
                <a:latin typeface="Now Bold"/>
                <a:ea typeface="Now Bold"/>
                <a:cs typeface="Now Bold"/>
                <a:sym typeface="Now Bold"/>
              </a:rPr>
              <a:t>Memory</a:t>
            </a:r>
          </a:p>
        </p:txBody>
      </p:sp>
      <p:sp>
        <p:nvSpPr>
          <p:cNvPr id="84" name="TextBox 84"/>
          <p:cNvSpPr txBox="1"/>
          <p:nvPr/>
        </p:nvSpPr>
        <p:spPr>
          <a:xfrm>
            <a:off x="8698833" y="593780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8</a:t>
            </a:r>
          </a:p>
        </p:txBody>
      </p:sp>
      <p:sp>
        <p:nvSpPr>
          <p:cNvPr id="85" name="TextBox 85"/>
          <p:cNvSpPr txBox="1"/>
          <p:nvPr/>
        </p:nvSpPr>
        <p:spPr>
          <a:xfrm>
            <a:off x="8698833" y="6228249"/>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9</a:t>
            </a:r>
          </a:p>
        </p:txBody>
      </p:sp>
      <p:sp>
        <p:nvSpPr>
          <p:cNvPr id="86" name="TextBox 86"/>
          <p:cNvSpPr txBox="1"/>
          <p:nvPr/>
        </p:nvSpPr>
        <p:spPr>
          <a:xfrm>
            <a:off x="8698833" y="6508078"/>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a:t>
            </a:r>
          </a:p>
        </p:txBody>
      </p:sp>
      <p:sp>
        <p:nvSpPr>
          <p:cNvPr id="87" name="TextBox 87"/>
          <p:cNvSpPr txBox="1"/>
          <p:nvPr/>
        </p:nvSpPr>
        <p:spPr>
          <a:xfrm>
            <a:off x="8711817" y="6808917"/>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11</a:t>
            </a:r>
          </a:p>
        </p:txBody>
      </p:sp>
      <p:sp>
        <p:nvSpPr>
          <p:cNvPr id="88" name="TextBox 88"/>
          <p:cNvSpPr txBox="1"/>
          <p:nvPr/>
        </p:nvSpPr>
        <p:spPr>
          <a:xfrm>
            <a:off x="8711817" y="7098359"/>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12</a:t>
            </a:r>
          </a:p>
        </p:txBody>
      </p:sp>
      <p:sp>
        <p:nvSpPr>
          <p:cNvPr id="89" name="TextBox 89"/>
          <p:cNvSpPr txBox="1"/>
          <p:nvPr/>
        </p:nvSpPr>
        <p:spPr>
          <a:xfrm>
            <a:off x="8698833" y="7425810"/>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13</a:t>
            </a:r>
          </a:p>
        </p:txBody>
      </p:sp>
      <p:sp>
        <p:nvSpPr>
          <p:cNvPr id="90" name="TextBox 90"/>
          <p:cNvSpPr txBox="1"/>
          <p:nvPr/>
        </p:nvSpPr>
        <p:spPr>
          <a:xfrm>
            <a:off x="8705325" y="8184936"/>
            <a:ext cx="261753"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99</a:t>
            </a:r>
          </a:p>
        </p:txBody>
      </p:sp>
      <p:sp>
        <p:nvSpPr>
          <p:cNvPr id="91" name="TextBox 91"/>
          <p:cNvSpPr txBox="1"/>
          <p:nvPr/>
        </p:nvSpPr>
        <p:spPr>
          <a:xfrm>
            <a:off x="8658052" y="8475382"/>
            <a:ext cx="30902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100</a:t>
            </a:r>
          </a:p>
        </p:txBody>
      </p:sp>
      <p:sp>
        <p:nvSpPr>
          <p:cNvPr id="92" name="TextBox 92"/>
          <p:cNvSpPr txBox="1"/>
          <p:nvPr/>
        </p:nvSpPr>
        <p:spPr>
          <a:xfrm>
            <a:off x="8667271" y="8742571"/>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101</a:t>
            </a:r>
          </a:p>
        </p:txBody>
      </p:sp>
      <p:sp>
        <p:nvSpPr>
          <p:cNvPr id="93" name="TextBox 93"/>
          <p:cNvSpPr txBox="1"/>
          <p:nvPr/>
        </p:nvSpPr>
        <p:spPr>
          <a:xfrm>
            <a:off x="8676491" y="9025993"/>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102</a:t>
            </a:r>
          </a:p>
        </p:txBody>
      </p:sp>
      <p:sp>
        <p:nvSpPr>
          <p:cNvPr id="94" name="TextBox 94"/>
          <p:cNvSpPr txBox="1"/>
          <p:nvPr/>
        </p:nvSpPr>
        <p:spPr>
          <a:xfrm>
            <a:off x="8676491" y="9329904"/>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103</a:t>
            </a:r>
          </a:p>
        </p:txBody>
      </p:sp>
      <p:sp>
        <p:nvSpPr>
          <p:cNvPr id="95" name="TextBox 95"/>
          <p:cNvSpPr txBox="1"/>
          <p:nvPr/>
        </p:nvSpPr>
        <p:spPr>
          <a:xfrm>
            <a:off x="7882309" y="595112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96" name="TextBox 96"/>
          <p:cNvSpPr txBox="1"/>
          <p:nvPr/>
        </p:nvSpPr>
        <p:spPr>
          <a:xfrm>
            <a:off x="7886292" y="625764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97" name="TextBox 97"/>
          <p:cNvSpPr txBox="1"/>
          <p:nvPr/>
        </p:nvSpPr>
        <p:spPr>
          <a:xfrm>
            <a:off x="7886292" y="6510044"/>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2</a:t>
            </a:r>
          </a:p>
        </p:txBody>
      </p:sp>
      <p:sp>
        <p:nvSpPr>
          <p:cNvPr id="98" name="TextBox 98"/>
          <p:cNvSpPr txBox="1"/>
          <p:nvPr/>
        </p:nvSpPr>
        <p:spPr>
          <a:xfrm>
            <a:off x="7890275" y="6816564"/>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3</a:t>
            </a:r>
          </a:p>
        </p:txBody>
      </p:sp>
      <p:sp>
        <p:nvSpPr>
          <p:cNvPr id="99" name="TextBox 99"/>
          <p:cNvSpPr txBox="1"/>
          <p:nvPr/>
        </p:nvSpPr>
        <p:spPr>
          <a:xfrm>
            <a:off x="7890275" y="7117733"/>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0" name="TextBox 100"/>
          <p:cNvSpPr txBox="1"/>
          <p:nvPr/>
        </p:nvSpPr>
        <p:spPr>
          <a:xfrm>
            <a:off x="7894259" y="7424253"/>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1" name="TextBox 101"/>
          <p:cNvSpPr txBox="1"/>
          <p:nvPr/>
        </p:nvSpPr>
        <p:spPr>
          <a:xfrm>
            <a:off x="7882309" y="817478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2" name="TextBox 102"/>
          <p:cNvSpPr txBox="1"/>
          <p:nvPr/>
        </p:nvSpPr>
        <p:spPr>
          <a:xfrm>
            <a:off x="7886292" y="8491188"/>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3" name="TextBox 103"/>
          <p:cNvSpPr txBox="1"/>
          <p:nvPr/>
        </p:nvSpPr>
        <p:spPr>
          <a:xfrm>
            <a:off x="7652651" y="8777318"/>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Load 10</a:t>
            </a:r>
          </a:p>
        </p:txBody>
      </p:sp>
      <p:sp>
        <p:nvSpPr>
          <p:cNvPr id="104" name="TextBox 104"/>
          <p:cNvSpPr txBox="1"/>
          <p:nvPr/>
        </p:nvSpPr>
        <p:spPr>
          <a:xfrm>
            <a:off x="7665000" y="9025993"/>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Add 11</a:t>
            </a:r>
          </a:p>
        </p:txBody>
      </p:sp>
      <p:sp>
        <p:nvSpPr>
          <p:cNvPr id="105" name="TextBox 105"/>
          <p:cNvSpPr txBox="1"/>
          <p:nvPr/>
        </p:nvSpPr>
        <p:spPr>
          <a:xfrm>
            <a:off x="7648668" y="9332513"/>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Store 12</a:t>
            </a:r>
          </a:p>
        </p:txBody>
      </p:sp>
      <p:grpSp>
        <p:nvGrpSpPr>
          <p:cNvPr id="106" name="Group 106"/>
          <p:cNvGrpSpPr/>
          <p:nvPr/>
        </p:nvGrpSpPr>
        <p:grpSpPr>
          <a:xfrm>
            <a:off x="5793196" y="2231335"/>
            <a:ext cx="2801884" cy="393338"/>
            <a:chOff x="0" y="0"/>
            <a:chExt cx="2652321" cy="372342"/>
          </a:xfrm>
        </p:grpSpPr>
        <p:sp>
          <p:nvSpPr>
            <p:cNvPr id="107" name="Freeform 10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108" name="Group 108"/>
          <p:cNvGrpSpPr/>
          <p:nvPr/>
        </p:nvGrpSpPr>
        <p:grpSpPr>
          <a:xfrm>
            <a:off x="9259028" y="2231335"/>
            <a:ext cx="2801884" cy="393338"/>
            <a:chOff x="0" y="0"/>
            <a:chExt cx="2652321" cy="372342"/>
          </a:xfrm>
        </p:grpSpPr>
        <p:sp>
          <p:nvSpPr>
            <p:cNvPr id="109" name="Freeform 10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110" name="TextBox 110"/>
          <p:cNvSpPr txBox="1"/>
          <p:nvPr/>
        </p:nvSpPr>
        <p:spPr>
          <a:xfrm>
            <a:off x="8614130" y="2876052"/>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MAR</a:t>
            </a:r>
          </a:p>
        </p:txBody>
      </p:sp>
      <p:sp>
        <p:nvSpPr>
          <p:cNvPr id="111" name="TextBox 111"/>
          <p:cNvSpPr txBox="1"/>
          <p:nvPr/>
        </p:nvSpPr>
        <p:spPr>
          <a:xfrm>
            <a:off x="5169812" y="2287875"/>
            <a:ext cx="623384" cy="242158"/>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IR</a:t>
            </a:r>
          </a:p>
        </p:txBody>
      </p:sp>
      <p:sp>
        <p:nvSpPr>
          <p:cNvPr id="112" name="AutoShape 112"/>
          <p:cNvSpPr/>
          <p:nvPr/>
        </p:nvSpPr>
        <p:spPr>
          <a:xfrm flipH="1">
            <a:off x="5673690" y="6290161"/>
            <a:ext cx="1702159" cy="0"/>
          </a:xfrm>
          <a:prstGeom prst="line">
            <a:avLst/>
          </a:prstGeom>
          <a:ln w="47625" cap="rnd">
            <a:solidFill>
              <a:srgbClr val="64656B"/>
            </a:solidFill>
            <a:prstDash val="solid"/>
            <a:headEnd type="none" w="sm" len="sm"/>
            <a:tailEnd type="none" w="sm" len="sm"/>
          </a:ln>
        </p:spPr>
        <p:txBody>
          <a:bodyPr/>
          <a:lstStyle/>
          <a:p>
            <a:endParaRPr lang="en-PH"/>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46288" y="-66210"/>
            <a:ext cx="1130462" cy="1130462"/>
          </a:xfrm>
          <a:custGeom>
            <a:avLst/>
            <a:gdLst/>
            <a:ahLst/>
            <a:cxnLst/>
            <a:rect l="l" t="t" r="r" b="b"/>
            <a:pathLst>
              <a:path w="1130462" h="1130462">
                <a:moveTo>
                  <a:pt x="0" y="0"/>
                </a:moveTo>
                <a:lnTo>
                  <a:pt x="1130462" y="0"/>
                </a:lnTo>
                <a:lnTo>
                  <a:pt x="1130462" y="1130461"/>
                </a:lnTo>
                <a:lnTo>
                  <a:pt x="0" y="1130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166235" y="1539769"/>
            <a:ext cx="15173894" cy="8079519"/>
            <a:chOff x="0" y="0"/>
            <a:chExt cx="3818248" cy="2033071"/>
          </a:xfrm>
        </p:grpSpPr>
        <p:sp>
          <p:nvSpPr>
            <p:cNvPr id="6" name="Freeform 6"/>
            <p:cNvSpPr/>
            <p:nvPr/>
          </p:nvSpPr>
          <p:spPr>
            <a:xfrm>
              <a:off x="0" y="0"/>
              <a:ext cx="3818248" cy="2033071"/>
            </a:xfrm>
            <a:custGeom>
              <a:avLst/>
              <a:gdLst/>
              <a:ahLst/>
              <a:cxnLst/>
              <a:rect l="l" t="t" r="r" b="b"/>
              <a:pathLst>
                <a:path w="3818248" h="2033071">
                  <a:moveTo>
                    <a:pt x="30103" y="0"/>
                  </a:moveTo>
                  <a:lnTo>
                    <a:pt x="3788146" y="0"/>
                  </a:lnTo>
                  <a:cubicBezTo>
                    <a:pt x="3804771" y="0"/>
                    <a:pt x="3818248" y="13477"/>
                    <a:pt x="3818248" y="30103"/>
                  </a:cubicBezTo>
                  <a:lnTo>
                    <a:pt x="3818248" y="2002969"/>
                  </a:lnTo>
                  <a:cubicBezTo>
                    <a:pt x="3818248" y="2019594"/>
                    <a:pt x="3804771" y="2033071"/>
                    <a:pt x="3788146" y="2033071"/>
                  </a:cubicBezTo>
                  <a:lnTo>
                    <a:pt x="30103" y="2033071"/>
                  </a:lnTo>
                  <a:cubicBezTo>
                    <a:pt x="13477" y="2033071"/>
                    <a:pt x="0" y="2019594"/>
                    <a:pt x="0" y="2002969"/>
                  </a:cubicBezTo>
                  <a:lnTo>
                    <a:pt x="0" y="30103"/>
                  </a:lnTo>
                  <a:cubicBezTo>
                    <a:pt x="0" y="13477"/>
                    <a:pt x="13477" y="0"/>
                    <a:pt x="30103" y="0"/>
                  </a:cubicBezTo>
                  <a:close/>
                </a:path>
              </a:pathLst>
            </a:custGeom>
            <a:solidFill>
              <a:srgbClr val="F4F3F3"/>
            </a:solidFill>
          </p:spPr>
          <p:txBody>
            <a:bodyPr/>
            <a:lstStyle/>
            <a:p>
              <a:endParaRPr lang="en-PH"/>
            </a:p>
          </p:txBody>
        </p:sp>
        <p:sp>
          <p:nvSpPr>
            <p:cNvPr id="7" name="TextBox 7"/>
            <p:cNvSpPr txBox="1"/>
            <p:nvPr/>
          </p:nvSpPr>
          <p:spPr>
            <a:xfrm>
              <a:off x="0" y="-28575"/>
              <a:ext cx="3818248" cy="2061646"/>
            </a:xfrm>
            <a:prstGeom prst="rect">
              <a:avLst/>
            </a:prstGeom>
          </p:spPr>
          <p:txBody>
            <a:bodyPr lIns="42076" tIns="42076" rIns="42076" bIns="42076" rtlCol="0" anchor="ctr"/>
            <a:lstStyle/>
            <a:p>
              <a:pPr algn="ctr">
                <a:lnSpc>
                  <a:spcPts val="2595"/>
                </a:lnSpc>
              </a:pPr>
              <a:endParaRPr/>
            </a:p>
          </p:txBody>
        </p:sp>
      </p:grpSp>
      <p:grpSp>
        <p:nvGrpSpPr>
          <p:cNvPr id="8" name="Group 8"/>
          <p:cNvGrpSpPr/>
          <p:nvPr/>
        </p:nvGrpSpPr>
        <p:grpSpPr>
          <a:xfrm>
            <a:off x="1843329" y="5804148"/>
            <a:ext cx="1471704" cy="747653"/>
            <a:chOff x="0" y="0"/>
            <a:chExt cx="1193287" cy="606212"/>
          </a:xfrm>
        </p:grpSpPr>
        <p:sp>
          <p:nvSpPr>
            <p:cNvPr id="9" name="Freeform 9"/>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solidFill>
          </p:spPr>
          <p:txBody>
            <a:bodyPr/>
            <a:lstStyle/>
            <a:p>
              <a:endParaRPr lang="en-PH"/>
            </a:p>
          </p:txBody>
        </p:sp>
      </p:grpSp>
      <p:grpSp>
        <p:nvGrpSpPr>
          <p:cNvPr id="10" name="Group 10"/>
          <p:cNvGrpSpPr/>
          <p:nvPr/>
        </p:nvGrpSpPr>
        <p:grpSpPr>
          <a:xfrm>
            <a:off x="12586890" y="5897956"/>
            <a:ext cx="1471704" cy="657846"/>
            <a:chOff x="0" y="0"/>
            <a:chExt cx="1193287" cy="533394"/>
          </a:xfrm>
        </p:grpSpPr>
        <p:sp>
          <p:nvSpPr>
            <p:cNvPr id="11" name="Freeform 11"/>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642EC7"/>
            </a:solidFill>
          </p:spPr>
          <p:txBody>
            <a:bodyPr/>
            <a:lstStyle/>
            <a:p>
              <a:endParaRPr lang="en-PH"/>
            </a:p>
          </p:txBody>
        </p:sp>
      </p:grpSp>
      <p:grpSp>
        <p:nvGrpSpPr>
          <p:cNvPr id="12" name="Group 12"/>
          <p:cNvGrpSpPr/>
          <p:nvPr/>
        </p:nvGrpSpPr>
        <p:grpSpPr>
          <a:xfrm>
            <a:off x="5017193" y="1996321"/>
            <a:ext cx="7954605" cy="3356665"/>
            <a:chOff x="0" y="0"/>
            <a:chExt cx="2966297" cy="1251711"/>
          </a:xfrm>
        </p:grpSpPr>
        <p:sp>
          <p:nvSpPr>
            <p:cNvPr id="13" name="Freeform 13"/>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11765"/>
              </a:srgbClr>
            </a:solidFill>
          </p:spPr>
          <p:txBody>
            <a:bodyPr/>
            <a:lstStyle/>
            <a:p>
              <a:endParaRPr lang="en-PH"/>
            </a:p>
          </p:txBody>
        </p:sp>
      </p:grpSp>
      <p:sp>
        <p:nvSpPr>
          <p:cNvPr id="14" name="Freeform 14"/>
          <p:cNvSpPr/>
          <p:nvPr/>
        </p:nvSpPr>
        <p:spPr>
          <a:xfrm>
            <a:off x="5972375" y="4284968"/>
            <a:ext cx="939137" cy="783753"/>
          </a:xfrm>
          <a:custGeom>
            <a:avLst/>
            <a:gdLst/>
            <a:ahLst/>
            <a:cxnLst/>
            <a:rect l="l" t="t" r="r" b="b"/>
            <a:pathLst>
              <a:path w="939137" h="783753">
                <a:moveTo>
                  <a:pt x="0" y="0"/>
                </a:moveTo>
                <a:lnTo>
                  <a:pt x="939137" y="0"/>
                </a:lnTo>
                <a:lnTo>
                  <a:pt x="939137" y="783753"/>
                </a:lnTo>
                <a:lnTo>
                  <a:pt x="0" y="783753"/>
                </a:lnTo>
                <a:lnTo>
                  <a:pt x="0" y="0"/>
                </a:lnTo>
                <a:close/>
              </a:path>
            </a:pathLst>
          </a:custGeom>
          <a:blipFill>
            <a:blip r:embed="rId4">
              <a:alphaModFix amt="12000"/>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5" name="Group 15"/>
          <p:cNvGrpSpPr/>
          <p:nvPr/>
        </p:nvGrpSpPr>
        <p:grpSpPr>
          <a:xfrm>
            <a:off x="6682227" y="2815173"/>
            <a:ext cx="853109" cy="853109"/>
            <a:chOff x="0" y="0"/>
            <a:chExt cx="1913890" cy="1913890"/>
          </a:xfrm>
        </p:grpSpPr>
        <p:sp>
          <p:nvSpPr>
            <p:cNvPr id="16" name="Freeform 1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DE59">
                <a:alpha val="11765"/>
              </a:srgbClr>
            </a:solidFill>
          </p:spPr>
          <p:txBody>
            <a:bodyPr/>
            <a:lstStyle/>
            <a:p>
              <a:endParaRPr lang="en-PH"/>
            </a:p>
          </p:txBody>
        </p:sp>
      </p:grpSp>
      <p:grpSp>
        <p:nvGrpSpPr>
          <p:cNvPr id="17" name="Group 17"/>
          <p:cNvGrpSpPr/>
          <p:nvPr/>
        </p:nvGrpSpPr>
        <p:grpSpPr>
          <a:xfrm>
            <a:off x="9269169" y="2784900"/>
            <a:ext cx="2801884" cy="393338"/>
            <a:chOff x="0" y="0"/>
            <a:chExt cx="2652321" cy="372342"/>
          </a:xfrm>
        </p:grpSpPr>
        <p:sp>
          <p:nvSpPr>
            <p:cNvPr id="18" name="Freeform 1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19" name="Freeform 19"/>
          <p:cNvSpPr/>
          <p:nvPr/>
        </p:nvSpPr>
        <p:spPr>
          <a:xfrm>
            <a:off x="6011321" y="2848390"/>
            <a:ext cx="468090" cy="468090"/>
          </a:xfrm>
          <a:custGeom>
            <a:avLst/>
            <a:gdLst/>
            <a:ahLst/>
            <a:cxnLst/>
            <a:rect l="l" t="t" r="r" b="b"/>
            <a:pathLst>
              <a:path w="468090" h="468090">
                <a:moveTo>
                  <a:pt x="0" y="0"/>
                </a:moveTo>
                <a:lnTo>
                  <a:pt x="468090" y="0"/>
                </a:lnTo>
                <a:lnTo>
                  <a:pt x="468090" y="468090"/>
                </a:lnTo>
                <a:lnTo>
                  <a:pt x="0" y="468090"/>
                </a:lnTo>
                <a:lnTo>
                  <a:pt x="0" y="0"/>
                </a:lnTo>
                <a:close/>
              </a:path>
            </a:pathLst>
          </a:custGeom>
          <a:blipFill>
            <a:blip r:embed="rId6">
              <a:alphaModFix amt="12000"/>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0" name="Group 20"/>
          <p:cNvGrpSpPr/>
          <p:nvPr/>
        </p:nvGrpSpPr>
        <p:grpSpPr>
          <a:xfrm>
            <a:off x="9269169" y="3267729"/>
            <a:ext cx="2801884" cy="393338"/>
            <a:chOff x="0" y="0"/>
            <a:chExt cx="2652321" cy="372342"/>
          </a:xfrm>
        </p:grpSpPr>
        <p:sp>
          <p:nvSpPr>
            <p:cNvPr id="21" name="Freeform 2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2" name="Group 22"/>
          <p:cNvGrpSpPr/>
          <p:nvPr/>
        </p:nvGrpSpPr>
        <p:grpSpPr>
          <a:xfrm>
            <a:off x="9269169" y="3726831"/>
            <a:ext cx="2801884" cy="393338"/>
            <a:chOff x="0" y="0"/>
            <a:chExt cx="2652321" cy="372342"/>
          </a:xfrm>
        </p:grpSpPr>
        <p:sp>
          <p:nvSpPr>
            <p:cNvPr id="23" name="Freeform 2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4" name="Group 24"/>
          <p:cNvGrpSpPr/>
          <p:nvPr/>
        </p:nvGrpSpPr>
        <p:grpSpPr>
          <a:xfrm>
            <a:off x="9269169" y="4189164"/>
            <a:ext cx="2801884" cy="393338"/>
            <a:chOff x="0" y="0"/>
            <a:chExt cx="2652321" cy="372342"/>
          </a:xfrm>
        </p:grpSpPr>
        <p:sp>
          <p:nvSpPr>
            <p:cNvPr id="25" name="Freeform 2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6" name="Group 26"/>
          <p:cNvGrpSpPr/>
          <p:nvPr/>
        </p:nvGrpSpPr>
        <p:grpSpPr>
          <a:xfrm>
            <a:off x="9269169" y="4670165"/>
            <a:ext cx="2801884" cy="393338"/>
            <a:chOff x="0" y="0"/>
            <a:chExt cx="2652321" cy="372342"/>
          </a:xfrm>
        </p:grpSpPr>
        <p:sp>
          <p:nvSpPr>
            <p:cNvPr id="27" name="Freeform 2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28" name="AutoShape 28"/>
          <p:cNvSpPr/>
          <p:nvPr/>
        </p:nvSpPr>
        <p:spPr>
          <a:xfrm flipV="1">
            <a:off x="8299948" y="2981569"/>
            <a:ext cx="0" cy="2871483"/>
          </a:xfrm>
          <a:prstGeom prst="line">
            <a:avLst/>
          </a:prstGeom>
          <a:ln w="47625" cap="rnd">
            <a:solidFill>
              <a:srgbClr val="C9E265">
                <a:alpha val="11765"/>
              </a:srgbClr>
            </a:solidFill>
            <a:prstDash val="solid"/>
            <a:headEnd type="none" w="sm" len="sm"/>
            <a:tailEnd type="none" w="sm" len="sm"/>
          </a:ln>
        </p:spPr>
        <p:txBody>
          <a:bodyPr/>
          <a:lstStyle/>
          <a:p>
            <a:endParaRPr lang="en-PH"/>
          </a:p>
        </p:txBody>
      </p:sp>
      <p:sp>
        <p:nvSpPr>
          <p:cNvPr id="29" name="AutoShape 29"/>
          <p:cNvSpPr/>
          <p:nvPr/>
        </p:nvSpPr>
        <p:spPr>
          <a:xfrm flipV="1">
            <a:off x="8462137" y="3877123"/>
            <a:ext cx="0" cy="1975929"/>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30" name="AutoShape 30"/>
          <p:cNvSpPr/>
          <p:nvPr/>
        </p:nvSpPr>
        <p:spPr>
          <a:xfrm flipV="1">
            <a:off x="7655920" y="4386186"/>
            <a:ext cx="0" cy="1437005"/>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1" name="AutoShape 31"/>
          <p:cNvSpPr/>
          <p:nvPr/>
        </p:nvSpPr>
        <p:spPr>
          <a:xfrm flipH="1" flipV="1">
            <a:off x="8567031" y="6180647"/>
            <a:ext cx="4019720" cy="23668"/>
          </a:xfrm>
          <a:prstGeom prst="line">
            <a:avLst/>
          </a:prstGeom>
          <a:ln w="47625" cap="rnd">
            <a:solidFill>
              <a:srgbClr val="64656B"/>
            </a:solidFill>
            <a:prstDash val="solid"/>
            <a:headEnd type="none" w="sm" len="sm"/>
            <a:tailEnd type="none" w="sm" len="sm"/>
          </a:ln>
        </p:spPr>
        <p:txBody>
          <a:bodyPr/>
          <a:lstStyle/>
          <a:p>
            <a:endParaRPr lang="en-PH"/>
          </a:p>
        </p:txBody>
      </p:sp>
      <p:sp>
        <p:nvSpPr>
          <p:cNvPr id="32" name="TextBox 32"/>
          <p:cNvSpPr txBox="1"/>
          <p:nvPr/>
        </p:nvSpPr>
        <p:spPr>
          <a:xfrm>
            <a:off x="8620941" y="2299164"/>
            <a:ext cx="623384" cy="242158"/>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SR</a:t>
            </a:r>
          </a:p>
        </p:txBody>
      </p:sp>
      <p:sp>
        <p:nvSpPr>
          <p:cNvPr id="33" name="TextBox 33"/>
          <p:cNvSpPr txBox="1"/>
          <p:nvPr/>
        </p:nvSpPr>
        <p:spPr>
          <a:xfrm>
            <a:off x="8567031" y="3784534"/>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MDR</a:t>
            </a:r>
          </a:p>
        </p:txBody>
      </p:sp>
      <p:sp>
        <p:nvSpPr>
          <p:cNvPr id="34" name="AutoShape 34"/>
          <p:cNvSpPr/>
          <p:nvPr/>
        </p:nvSpPr>
        <p:spPr>
          <a:xfrm flipH="1">
            <a:off x="8267580" y="2981569"/>
            <a:ext cx="342615" cy="0"/>
          </a:xfrm>
          <a:prstGeom prst="line">
            <a:avLst/>
          </a:prstGeom>
          <a:ln w="47625" cap="rnd">
            <a:solidFill>
              <a:srgbClr val="C9E265">
                <a:alpha val="11765"/>
              </a:srgbClr>
            </a:solidFill>
            <a:prstDash val="solid"/>
            <a:headEnd type="none" w="sm" len="sm"/>
            <a:tailEnd type="none" w="sm" len="sm"/>
          </a:ln>
        </p:spPr>
        <p:txBody>
          <a:bodyPr/>
          <a:lstStyle/>
          <a:p>
            <a:endParaRPr lang="en-PH"/>
          </a:p>
        </p:txBody>
      </p:sp>
      <p:sp>
        <p:nvSpPr>
          <p:cNvPr id="35" name="AutoShape 35"/>
          <p:cNvSpPr/>
          <p:nvPr/>
        </p:nvSpPr>
        <p:spPr>
          <a:xfrm>
            <a:off x="8441279" y="3900373"/>
            <a:ext cx="207788" cy="0"/>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36" name="AutoShape 36"/>
          <p:cNvSpPr/>
          <p:nvPr/>
        </p:nvSpPr>
        <p:spPr>
          <a:xfrm flipV="1">
            <a:off x="7282800" y="3651783"/>
            <a:ext cx="0" cy="765527"/>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7" name="AutoShape 37"/>
          <p:cNvSpPr/>
          <p:nvPr/>
        </p:nvSpPr>
        <p:spPr>
          <a:xfrm flipH="1">
            <a:off x="6815896" y="4417311"/>
            <a:ext cx="490154" cy="0"/>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8" name="AutoShape 38"/>
          <p:cNvSpPr/>
          <p:nvPr/>
        </p:nvSpPr>
        <p:spPr>
          <a:xfrm flipH="1">
            <a:off x="7165766" y="4417311"/>
            <a:ext cx="490154" cy="0"/>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9" name="AutoShape 39"/>
          <p:cNvSpPr/>
          <p:nvPr/>
        </p:nvSpPr>
        <p:spPr>
          <a:xfrm flipH="1">
            <a:off x="12061464" y="3481289"/>
            <a:ext cx="298737" cy="6937"/>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0" name="AutoShape 40"/>
          <p:cNvSpPr/>
          <p:nvPr/>
        </p:nvSpPr>
        <p:spPr>
          <a:xfrm>
            <a:off x="12356954" y="2958402"/>
            <a:ext cx="0" cy="554491"/>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1" name="AutoShape 41"/>
          <p:cNvSpPr/>
          <p:nvPr/>
        </p:nvSpPr>
        <p:spPr>
          <a:xfrm>
            <a:off x="12070953" y="2958419"/>
            <a:ext cx="289788" cy="0"/>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2" name="AutoShape 42"/>
          <p:cNvSpPr/>
          <p:nvPr/>
        </p:nvSpPr>
        <p:spPr>
          <a:xfrm flipH="1">
            <a:off x="15352337" y="2049469"/>
            <a:ext cx="945794" cy="0"/>
          </a:xfrm>
          <a:prstGeom prst="line">
            <a:avLst/>
          </a:prstGeom>
          <a:ln w="85725" cap="rnd">
            <a:solidFill>
              <a:srgbClr val="38B6FF">
                <a:alpha val="11765"/>
              </a:srgbClr>
            </a:solidFill>
            <a:prstDash val="solid"/>
            <a:headEnd type="none" w="sm" len="sm"/>
            <a:tailEnd type="none" w="sm" len="sm"/>
          </a:ln>
        </p:spPr>
        <p:txBody>
          <a:bodyPr/>
          <a:lstStyle/>
          <a:p>
            <a:endParaRPr lang="en-PH"/>
          </a:p>
        </p:txBody>
      </p:sp>
      <p:sp>
        <p:nvSpPr>
          <p:cNvPr id="43" name="AutoShape 43"/>
          <p:cNvSpPr/>
          <p:nvPr/>
        </p:nvSpPr>
        <p:spPr>
          <a:xfrm flipH="1">
            <a:off x="15352337" y="2540327"/>
            <a:ext cx="945794" cy="0"/>
          </a:xfrm>
          <a:prstGeom prst="line">
            <a:avLst/>
          </a:prstGeom>
          <a:ln w="85725" cap="rnd">
            <a:solidFill>
              <a:srgbClr val="C9E265">
                <a:alpha val="11765"/>
              </a:srgbClr>
            </a:solidFill>
            <a:prstDash val="solid"/>
            <a:headEnd type="none" w="sm" len="sm"/>
            <a:tailEnd type="none" w="sm" len="sm"/>
          </a:ln>
        </p:spPr>
        <p:txBody>
          <a:bodyPr/>
          <a:lstStyle/>
          <a:p>
            <a:endParaRPr lang="en-PH"/>
          </a:p>
        </p:txBody>
      </p:sp>
      <p:sp>
        <p:nvSpPr>
          <p:cNvPr id="44" name="AutoShape 44"/>
          <p:cNvSpPr/>
          <p:nvPr/>
        </p:nvSpPr>
        <p:spPr>
          <a:xfrm flipH="1">
            <a:off x="15352337" y="3001232"/>
            <a:ext cx="945794" cy="0"/>
          </a:xfrm>
          <a:prstGeom prst="line">
            <a:avLst/>
          </a:prstGeom>
          <a:ln w="85725" cap="rnd">
            <a:solidFill>
              <a:srgbClr val="FF5757">
                <a:alpha val="11765"/>
              </a:srgbClr>
            </a:solidFill>
            <a:prstDash val="solid"/>
            <a:headEnd type="none" w="sm" len="sm"/>
            <a:tailEnd type="none" w="sm" len="sm"/>
          </a:ln>
        </p:spPr>
        <p:txBody>
          <a:bodyPr/>
          <a:lstStyle/>
          <a:p>
            <a:endParaRPr lang="en-PH"/>
          </a:p>
        </p:txBody>
      </p:sp>
      <p:grpSp>
        <p:nvGrpSpPr>
          <p:cNvPr id="45" name="Group 45"/>
          <p:cNvGrpSpPr/>
          <p:nvPr/>
        </p:nvGrpSpPr>
        <p:grpSpPr>
          <a:xfrm>
            <a:off x="7371866" y="5934653"/>
            <a:ext cx="1238280" cy="303244"/>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47" name="Group 47"/>
          <p:cNvGrpSpPr/>
          <p:nvPr/>
        </p:nvGrpSpPr>
        <p:grpSpPr>
          <a:xfrm>
            <a:off x="7371866" y="6233945"/>
            <a:ext cx="1238280" cy="303244"/>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49" name="Group 49"/>
          <p:cNvGrpSpPr/>
          <p:nvPr/>
        </p:nvGrpSpPr>
        <p:grpSpPr>
          <a:xfrm>
            <a:off x="7371866" y="6489848"/>
            <a:ext cx="1238280" cy="303244"/>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1" name="Group 51"/>
          <p:cNvGrpSpPr/>
          <p:nvPr/>
        </p:nvGrpSpPr>
        <p:grpSpPr>
          <a:xfrm>
            <a:off x="7371866" y="6789140"/>
            <a:ext cx="1238280" cy="303244"/>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3" name="Group 53"/>
          <p:cNvGrpSpPr/>
          <p:nvPr/>
        </p:nvGrpSpPr>
        <p:grpSpPr>
          <a:xfrm>
            <a:off x="7371866" y="7092384"/>
            <a:ext cx="1238280" cy="303244"/>
            <a:chOff x="0" y="0"/>
            <a:chExt cx="1520437" cy="372342"/>
          </a:xfrm>
        </p:grpSpPr>
        <p:sp>
          <p:nvSpPr>
            <p:cNvPr id="54" name="Freeform 5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5" name="Group 55"/>
          <p:cNvGrpSpPr/>
          <p:nvPr/>
        </p:nvGrpSpPr>
        <p:grpSpPr>
          <a:xfrm>
            <a:off x="7375849" y="7391676"/>
            <a:ext cx="1238280" cy="303244"/>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7" name="Group 57"/>
          <p:cNvGrpSpPr/>
          <p:nvPr/>
        </p:nvGrpSpPr>
        <p:grpSpPr>
          <a:xfrm>
            <a:off x="7375849" y="8158313"/>
            <a:ext cx="1238280" cy="303244"/>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9" name="Group 59"/>
          <p:cNvGrpSpPr/>
          <p:nvPr/>
        </p:nvGrpSpPr>
        <p:grpSpPr>
          <a:xfrm>
            <a:off x="7375849" y="8461557"/>
            <a:ext cx="1238280" cy="303244"/>
            <a:chOff x="0" y="0"/>
            <a:chExt cx="1520437" cy="372342"/>
          </a:xfrm>
        </p:grpSpPr>
        <p:sp>
          <p:nvSpPr>
            <p:cNvPr id="60" name="Freeform 6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1" name="Group 61"/>
          <p:cNvGrpSpPr/>
          <p:nvPr/>
        </p:nvGrpSpPr>
        <p:grpSpPr>
          <a:xfrm>
            <a:off x="7375849" y="8760849"/>
            <a:ext cx="1238280" cy="303244"/>
            <a:chOff x="0" y="0"/>
            <a:chExt cx="1520437" cy="372342"/>
          </a:xfrm>
        </p:grpSpPr>
        <p:sp>
          <p:nvSpPr>
            <p:cNvPr id="62" name="Freeform 6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3" name="Group 63"/>
          <p:cNvGrpSpPr/>
          <p:nvPr/>
        </p:nvGrpSpPr>
        <p:grpSpPr>
          <a:xfrm>
            <a:off x="7375849" y="9016752"/>
            <a:ext cx="1238280" cy="303244"/>
            <a:chOff x="0" y="0"/>
            <a:chExt cx="1520437" cy="372342"/>
          </a:xfrm>
        </p:grpSpPr>
        <p:sp>
          <p:nvSpPr>
            <p:cNvPr id="64" name="Freeform 6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5" name="Group 65"/>
          <p:cNvGrpSpPr/>
          <p:nvPr/>
        </p:nvGrpSpPr>
        <p:grpSpPr>
          <a:xfrm>
            <a:off x="7375849" y="9316044"/>
            <a:ext cx="1238280" cy="303244"/>
            <a:chOff x="0" y="0"/>
            <a:chExt cx="1520437" cy="372342"/>
          </a:xfrm>
        </p:grpSpPr>
        <p:sp>
          <p:nvSpPr>
            <p:cNvPr id="66" name="Freeform 6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7" name="Group 67"/>
          <p:cNvGrpSpPr/>
          <p:nvPr/>
        </p:nvGrpSpPr>
        <p:grpSpPr>
          <a:xfrm>
            <a:off x="7371866" y="5629113"/>
            <a:ext cx="1174422" cy="274344"/>
            <a:chOff x="0" y="0"/>
            <a:chExt cx="373441" cy="87235"/>
          </a:xfrm>
        </p:grpSpPr>
        <p:sp>
          <p:nvSpPr>
            <p:cNvPr id="68" name="Freeform 68"/>
            <p:cNvSpPr/>
            <p:nvPr/>
          </p:nvSpPr>
          <p:spPr>
            <a:xfrm>
              <a:off x="0" y="0"/>
              <a:ext cx="373441" cy="87235"/>
            </a:xfrm>
            <a:custGeom>
              <a:avLst/>
              <a:gdLst/>
              <a:ahLst/>
              <a:cxnLst/>
              <a:rect l="l" t="t" r="r" b="b"/>
              <a:pathLst>
                <a:path w="373441" h="87235">
                  <a:moveTo>
                    <a:pt x="43618" y="0"/>
                  </a:moveTo>
                  <a:lnTo>
                    <a:pt x="329823" y="0"/>
                  </a:lnTo>
                  <a:cubicBezTo>
                    <a:pt x="353913" y="0"/>
                    <a:pt x="373441" y="19528"/>
                    <a:pt x="373441" y="43618"/>
                  </a:cubicBezTo>
                  <a:lnTo>
                    <a:pt x="373441" y="43618"/>
                  </a:lnTo>
                  <a:cubicBezTo>
                    <a:pt x="373441" y="67707"/>
                    <a:pt x="353913" y="87235"/>
                    <a:pt x="329823" y="87235"/>
                  </a:cubicBezTo>
                  <a:lnTo>
                    <a:pt x="43618" y="87235"/>
                  </a:lnTo>
                  <a:cubicBezTo>
                    <a:pt x="19528" y="87235"/>
                    <a:pt x="0" y="67707"/>
                    <a:pt x="0" y="43618"/>
                  </a:cubicBezTo>
                  <a:lnTo>
                    <a:pt x="0" y="43618"/>
                  </a:lnTo>
                  <a:cubicBezTo>
                    <a:pt x="0" y="19528"/>
                    <a:pt x="19528" y="0"/>
                    <a:pt x="43618" y="0"/>
                  </a:cubicBezTo>
                  <a:close/>
                </a:path>
              </a:pathLst>
            </a:custGeom>
            <a:solidFill>
              <a:srgbClr val="642EC7">
                <a:alpha val="11765"/>
              </a:srgbClr>
            </a:solidFill>
          </p:spPr>
          <p:txBody>
            <a:bodyPr/>
            <a:lstStyle/>
            <a:p>
              <a:endParaRPr lang="en-PH"/>
            </a:p>
          </p:txBody>
        </p:sp>
        <p:sp>
          <p:nvSpPr>
            <p:cNvPr id="69" name="TextBox 69"/>
            <p:cNvSpPr txBox="1"/>
            <p:nvPr/>
          </p:nvSpPr>
          <p:spPr>
            <a:xfrm>
              <a:off x="0" y="-28575"/>
              <a:ext cx="373441" cy="115810"/>
            </a:xfrm>
            <a:prstGeom prst="rect">
              <a:avLst/>
            </a:prstGeom>
          </p:spPr>
          <p:txBody>
            <a:bodyPr lIns="42076" tIns="42076" rIns="42076" bIns="42076" rtlCol="0" anchor="ctr"/>
            <a:lstStyle/>
            <a:p>
              <a:pPr algn="ctr">
                <a:lnSpc>
                  <a:spcPts val="2185"/>
                </a:lnSpc>
              </a:pPr>
              <a:endParaRPr/>
            </a:p>
          </p:txBody>
        </p:sp>
      </p:grpSp>
      <p:sp>
        <p:nvSpPr>
          <p:cNvPr id="70" name="TextBox 70"/>
          <p:cNvSpPr txBox="1"/>
          <p:nvPr/>
        </p:nvSpPr>
        <p:spPr>
          <a:xfrm>
            <a:off x="1965739" y="5816204"/>
            <a:ext cx="1226885" cy="675916"/>
          </a:xfrm>
          <a:prstGeom prst="rect">
            <a:avLst/>
          </a:prstGeom>
        </p:spPr>
        <p:txBody>
          <a:bodyPr lIns="0" tIns="0" rIns="0" bIns="0" rtlCol="0" anchor="t">
            <a:spAutoFit/>
          </a:bodyPr>
          <a:lstStyle/>
          <a:p>
            <a:pPr algn="ctr">
              <a:lnSpc>
                <a:spcPts val="2635"/>
              </a:lnSpc>
            </a:pPr>
            <a:r>
              <a:rPr lang="en-US" sz="1882" b="1">
                <a:solidFill>
                  <a:srgbClr val="000000"/>
                </a:solidFill>
                <a:latin typeface="Now Bold"/>
                <a:ea typeface="Now Bold"/>
                <a:cs typeface="Now Bold"/>
                <a:sym typeface="Now Bold"/>
              </a:rPr>
              <a:t>Input device</a:t>
            </a:r>
          </a:p>
        </p:txBody>
      </p:sp>
      <p:sp>
        <p:nvSpPr>
          <p:cNvPr id="71" name="TextBox 71"/>
          <p:cNvSpPr txBox="1"/>
          <p:nvPr/>
        </p:nvSpPr>
        <p:spPr>
          <a:xfrm>
            <a:off x="12812531" y="6014147"/>
            <a:ext cx="1020424" cy="377840"/>
          </a:xfrm>
          <a:prstGeom prst="rect">
            <a:avLst/>
          </a:prstGeom>
        </p:spPr>
        <p:txBody>
          <a:bodyPr lIns="0" tIns="0" rIns="0" bIns="0" rtlCol="0" anchor="t">
            <a:spAutoFit/>
          </a:bodyPr>
          <a:lstStyle/>
          <a:p>
            <a:pPr algn="ctr">
              <a:lnSpc>
                <a:spcPts val="3033"/>
              </a:lnSpc>
            </a:pPr>
            <a:r>
              <a:rPr lang="en-US" sz="2166" b="1">
                <a:solidFill>
                  <a:srgbClr val="000000"/>
                </a:solidFill>
                <a:latin typeface="Now Bold"/>
                <a:ea typeface="Now Bold"/>
                <a:cs typeface="Now Bold"/>
                <a:sym typeface="Now Bold"/>
              </a:rPr>
              <a:t>Output</a:t>
            </a:r>
          </a:p>
        </p:txBody>
      </p:sp>
      <p:sp>
        <p:nvSpPr>
          <p:cNvPr id="72" name="TextBox 72"/>
          <p:cNvSpPr txBox="1"/>
          <p:nvPr/>
        </p:nvSpPr>
        <p:spPr>
          <a:xfrm>
            <a:off x="7578294" y="1620938"/>
            <a:ext cx="3296755" cy="289658"/>
          </a:xfrm>
          <a:prstGeom prst="rect">
            <a:avLst/>
          </a:prstGeom>
        </p:spPr>
        <p:txBody>
          <a:bodyPr lIns="0" tIns="0" rIns="0" bIns="0" rtlCol="0" anchor="t">
            <a:spAutoFit/>
          </a:bodyPr>
          <a:lstStyle/>
          <a:p>
            <a:pPr algn="ctr">
              <a:lnSpc>
                <a:spcPts val="2371"/>
              </a:lnSpc>
            </a:pPr>
            <a:r>
              <a:rPr lang="en-US" sz="1693" b="1">
                <a:solidFill>
                  <a:srgbClr val="000000">
                    <a:alpha val="11765"/>
                  </a:srgbClr>
                </a:solidFill>
                <a:latin typeface="Now Bold"/>
                <a:ea typeface="Now Bold"/>
                <a:cs typeface="Now Bold"/>
                <a:sym typeface="Now Bold"/>
              </a:rPr>
              <a:t>Central Processing Unit (CPU)</a:t>
            </a:r>
          </a:p>
        </p:txBody>
      </p:sp>
      <p:sp>
        <p:nvSpPr>
          <p:cNvPr id="73" name="TextBox 73"/>
          <p:cNvSpPr txBox="1"/>
          <p:nvPr/>
        </p:nvSpPr>
        <p:spPr>
          <a:xfrm>
            <a:off x="6244674" y="4648269"/>
            <a:ext cx="394538" cy="272185"/>
          </a:xfrm>
          <a:prstGeom prst="rect">
            <a:avLst/>
          </a:prstGeom>
        </p:spPr>
        <p:txBody>
          <a:bodyPr lIns="0" tIns="0" rIns="0" bIns="0" rtlCol="0" anchor="t">
            <a:spAutoFit/>
          </a:bodyPr>
          <a:lstStyle/>
          <a:p>
            <a:pPr algn="ctr">
              <a:lnSpc>
                <a:spcPts val="2280"/>
              </a:lnSpc>
              <a:spcBef>
                <a:spcPct val="0"/>
              </a:spcBef>
            </a:pPr>
            <a:r>
              <a:rPr lang="en-US" sz="1628">
                <a:solidFill>
                  <a:srgbClr val="000000">
                    <a:alpha val="11765"/>
                  </a:srgbClr>
                </a:solidFill>
                <a:latin typeface="Gagalin"/>
                <a:ea typeface="Gagalin"/>
                <a:cs typeface="Gagalin"/>
                <a:sym typeface="Gagalin"/>
              </a:rPr>
              <a:t>ALU</a:t>
            </a:r>
          </a:p>
        </p:txBody>
      </p:sp>
      <p:sp>
        <p:nvSpPr>
          <p:cNvPr id="74" name="TextBox 74"/>
          <p:cNvSpPr txBox="1"/>
          <p:nvPr/>
        </p:nvSpPr>
        <p:spPr>
          <a:xfrm>
            <a:off x="6911512" y="3091348"/>
            <a:ext cx="394538" cy="272185"/>
          </a:xfrm>
          <a:prstGeom prst="rect">
            <a:avLst/>
          </a:prstGeom>
        </p:spPr>
        <p:txBody>
          <a:bodyPr lIns="0" tIns="0" rIns="0" bIns="0" rtlCol="0" anchor="t">
            <a:spAutoFit/>
          </a:bodyPr>
          <a:lstStyle/>
          <a:p>
            <a:pPr algn="ctr">
              <a:lnSpc>
                <a:spcPts val="2280"/>
              </a:lnSpc>
              <a:spcBef>
                <a:spcPct val="0"/>
              </a:spcBef>
            </a:pPr>
            <a:r>
              <a:rPr lang="en-US" sz="1628">
                <a:solidFill>
                  <a:srgbClr val="000000">
                    <a:alpha val="11765"/>
                  </a:srgbClr>
                </a:solidFill>
                <a:latin typeface="Gagalin"/>
                <a:ea typeface="Gagalin"/>
                <a:cs typeface="Gagalin"/>
                <a:sym typeface="Gagalin"/>
              </a:rPr>
              <a:t>CU</a:t>
            </a:r>
          </a:p>
        </p:txBody>
      </p:sp>
      <p:sp>
        <p:nvSpPr>
          <p:cNvPr id="75" name="TextBox 75"/>
          <p:cNvSpPr txBox="1"/>
          <p:nvPr/>
        </p:nvSpPr>
        <p:spPr>
          <a:xfrm>
            <a:off x="8546288" y="3325433"/>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PC</a:t>
            </a:r>
          </a:p>
        </p:txBody>
      </p:sp>
      <p:sp>
        <p:nvSpPr>
          <p:cNvPr id="76" name="TextBox 76"/>
          <p:cNvSpPr txBox="1"/>
          <p:nvPr/>
        </p:nvSpPr>
        <p:spPr>
          <a:xfrm>
            <a:off x="8546288" y="4246868"/>
            <a:ext cx="623384" cy="241232"/>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CIR</a:t>
            </a:r>
          </a:p>
        </p:txBody>
      </p:sp>
      <p:sp>
        <p:nvSpPr>
          <p:cNvPr id="77" name="TextBox 77"/>
          <p:cNvSpPr txBox="1"/>
          <p:nvPr/>
        </p:nvSpPr>
        <p:spPr>
          <a:xfrm>
            <a:off x="8546288" y="4700405"/>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ACC</a:t>
            </a:r>
          </a:p>
        </p:txBody>
      </p:sp>
      <p:sp>
        <p:nvSpPr>
          <p:cNvPr id="78" name="TextBox 78"/>
          <p:cNvSpPr txBox="1"/>
          <p:nvPr/>
        </p:nvSpPr>
        <p:spPr>
          <a:xfrm>
            <a:off x="13988156" y="1931024"/>
            <a:ext cx="3637956" cy="219155"/>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CONTROL BUS</a:t>
            </a:r>
          </a:p>
        </p:txBody>
      </p:sp>
      <p:sp>
        <p:nvSpPr>
          <p:cNvPr id="79" name="TextBox 79"/>
          <p:cNvSpPr txBox="1"/>
          <p:nvPr/>
        </p:nvSpPr>
        <p:spPr>
          <a:xfrm>
            <a:off x="14058595" y="2420244"/>
            <a:ext cx="3637956" cy="214119"/>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ADDRESS BUS</a:t>
            </a:r>
          </a:p>
        </p:txBody>
      </p:sp>
      <p:sp>
        <p:nvSpPr>
          <p:cNvPr id="80" name="TextBox 80"/>
          <p:cNvSpPr txBox="1"/>
          <p:nvPr/>
        </p:nvSpPr>
        <p:spPr>
          <a:xfrm>
            <a:off x="14289226" y="2884648"/>
            <a:ext cx="3637956" cy="214119"/>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DATA BUS</a:t>
            </a:r>
          </a:p>
        </p:txBody>
      </p:sp>
      <p:sp>
        <p:nvSpPr>
          <p:cNvPr id="81" name="TextBox 81"/>
          <p:cNvSpPr txBox="1"/>
          <p:nvPr/>
        </p:nvSpPr>
        <p:spPr>
          <a:xfrm>
            <a:off x="7783755" y="7427818"/>
            <a:ext cx="414504" cy="640258"/>
          </a:xfrm>
          <a:prstGeom prst="rect">
            <a:avLst/>
          </a:prstGeom>
        </p:spPr>
        <p:txBody>
          <a:bodyPr lIns="0" tIns="0" rIns="0" bIns="0" rtlCol="0" anchor="t">
            <a:spAutoFit/>
          </a:bodyPr>
          <a:lstStyle/>
          <a:p>
            <a:pPr algn="ctr">
              <a:lnSpc>
                <a:spcPts val="5269"/>
              </a:lnSpc>
            </a:pPr>
            <a:r>
              <a:rPr lang="en-US" sz="3763">
                <a:solidFill>
                  <a:srgbClr val="000000">
                    <a:alpha val="11765"/>
                  </a:srgbClr>
                </a:solidFill>
                <a:latin typeface="Open Sans Extra Bold"/>
                <a:ea typeface="Open Sans Extra Bold"/>
                <a:cs typeface="Open Sans Extra Bold"/>
                <a:sym typeface="Open Sans Extra Bold"/>
              </a:rPr>
              <a:t>...</a:t>
            </a:r>
          </a:p>
        </p:txBody>
      </p:sp>
      <p:sp>
        <p:nvSpPr>
          <p:cNvPr id="82" name="TextBox 82"/>
          <p:cNvSpPr txBox="1"/>
          <p:nvPr/>
        </p:nvSpPr>
        <p:spPr>
          <a:xfrm>
            <a:off x="7578294" y="5608560"/>
            <a:ext cx="799213" cy="254338"/>
          </a:xfrm>
          <a:prstGeom prst="rect">
            <a:avLst/>
          </a:prstGeom>
        </p:spPr>
        <p:txBody>
          <a:bodyPr lIns="0" tIns="0" rIns="0" bIns="0" rtlCol="0" anchor="t">
            <a:spAutoFit/>
          </a:bodyPr>
          <a:lstStyle/>
          <a:p>
            <a:pPr algn="l">
              <a:lnSpc>
                <a:spcPts val="2017"/>
              </a:lnSpc>
            </a:pPr>
            <a:r>
              <a:rPr lang="en-US" sz="1440" b="1">
                <a:solidFill>
                  <a:srgbClr val="FFFFFF">
                    <a:alpha val="11765"/>
                  </a:srgbClr>
                </a:solidFill>
                <a:latin typeface="Now Bold"/>
                <a:ea typeface="Now Bold"/>
                <a:cs typeface="Now Bold"/>
                <a:sym typeface="Now Bold"/>
              </a:rPr>
              <a:t>Memory</a:t>
            </a:r>
          </a:p>
        </p:txBody>
      </p:sp>
      <p:sp>
        <p:nvSpPr>
          <p:cNvPr id="83" name="TextBox 83"/>
          <p:cNvSpPr txBox="1"/>
          <p:nvPr/>
        </p:nvSpPr>
        <p:spPr>
          <a:xfrm>
            <a:off x="8698833" y="593780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8</a:t>
            </a:r>
          </a:p>
        </p:txBody>
      </p:sp>
      <p:sp>
        <p:nvSpPr>
          <p:cNvPr id="84" name="TextBox 84"/>
          <p:cNvSpPr txBox="1"/>
          <p:nvPr/>
        </p:nvSpPr>
        <p:spPr>
          <a:xfrm>
            <a:off x="8698833" y="6228249"/>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9</a:t>
            </a:r>
          </a:p>
        </p:txBody>
      </p:sp>
      <p:sp>
        <p:nvSpPr>
          <p:cNvPr id="85" name="TextBox 85"/>
          <p:cNvSpPr txBox="1"/>
          <p:nvPr/>
        </p:nvSpPr>
        <p:spPr>
          <a:xfrm>
            <a:off x="8698833" y="6508078"/>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a:t>
            </a:r>
          </a:p>
        </p:txBody>
      </p:sp>
      <p:sp>
        <p:nvSpPr>
          <p:cNvPr id="86" name="TextBox 86"/>
          <p:cNvSpPr txBox="1"/>
          <p:nvPr/>
        </p:nvSpPr>
        <p:spPr>
          <a:xfrm>
            <a:off x="8711817" y="6808917"/>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11</a:t>
            </a:r>
          </a:p>
        </p:txBody>
      </p:sp>
      <p:sp>
        <p:nvSpPr>
          <p:cNvPr id="87" name="TextBox 87"/>
          <p:cNvSpPr txBox="1"/>
          <p:nvPr/>
        </p:nvSpPr>
        <p:spPr>
          <a:xfrm>
            <a:off x="8711817" y="7098359"/>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12</a:t>
            </a:r>
          </a:p>
        </p:txBody>
      </p:sp>
      <p:sp>
        <p:nvSpPr>
          <p:cNvPr id="88" name="TextBox 88"/>
          <p:cNvSpPr txBox="1"/>
          <p:nvPr/>
        </p:nvSpPr>
        <p:spPr>
          <a:xfrm>
            <a:off x="8698833" y="7425810"/>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13</a:t>
            </a:r>
          </a:p>
        </p:txBody>
      </p:sp>
      <p:sp>
        <p:nvSpPr>
          <p:cNvPr id="89" name="TextBox 89"/>
          <p:cNvSpPr txBox="1"/>
          <p:nvPr/>
        </p:nvSpPr>
        <p:spPr>
          <a:xfrm>
            <a:off x="8705325" y="8184936"/>
            <a:ext cx="261753"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99</a:t>
            </a:r>
          </a:p>
        </p:txBody>
      </p:sp>
      <p:sp>
        <p:nvSpPr>
          <p:cNvPr id="90" name="TextBox 90"/>
          <p:cNvSpPr txBox="1"/>
          <p:nvPr/>
        </p:nvSpPr>
        <p:spPr>
          <a:xfrm>
            <a:off x="8658052" y="8475382"/>
            <a:ext cx="30902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100</a:t>
            </a:r>
          </a:p>
        </p:txBody>
      </p:sp>
      <p:sp>
        <p:nvSpPr>
          <p:cNvPr id="91" name="TextBox 91"/>
          <p:cNvSpPr txBox="1"/>
          <p:nvPr/>
        </p:nvSpPr>
        <p:spPr>
          <a:xfrm>
            <a:off x="8667271" y="8742571"/>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101</a:t>
            </a:r>
          </a:p>
        </p:txBody>
      </p:sp>
      <p:sp>
        <p:nvSpPr>
          <p:cNvPr id="92" name="TextBox 92"/>
          <p:cNvSpPr txBox="1"/>
          <p:nvPr/>
        </p:nvSpPr>
        <p:spPr>
          <a:xfrm>
            <a:off x="8676491" y="9025993"/>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102</a:t>
            </a:r>
          </a:p>
        </p:txBody>
      </p:sp>
      <p:sp>
        <p:nvSpPr>
          <p:cNvPr id="93" name="TextBox 93"/>
          <p:cNvSpPr txBox="1"/>
          <p:nvPr/>
        </p:nvSpPr>
        <p:spPr>
          <a:xfrm>
            <a:off x="8676491" y="9329904"/>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103</a:t>
            </a:r>
          </a:p>
        </p:txBody>
      </p:sp>
      <p:sp>
        <p:nvSpPr>
          <p:cNvPr id="94" name="TextBox 94"/>
          <p:cNvSpPr txBox="1"/>
          <p:nvPr/>
        </p:nvSpPr>
        <p:spPr>
          <a:xfrm>
            <a:off x="7882309" y="595112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95" name="TextBox 95"/>
          <p:cNvSpPr txBox="1"/>
          <p:nvPr/>
        </p:nvSpPr>
        <p:spPr>
          <a:xfrm>
            <a:off x="7886292" y="625764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96" name="TextBox 96"/>
          <p:cNvSpPr txBox="1"/>
          <p:nvPr/>
        </p:nvSpPr>
        <p:spPr>
          <a:xfrm>
            <a:off x="7886292" y="6510044"/>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2</a:t>
            </a:r>
          </a:p>
        </p:txBody>
      </p:sp>
      <p:sp>
        <p:nvSpPr>
          <p:cNvPr id="97" name="TextBox 97"/>
          <p:cNvSpPr txBox="1"/>
          <p:nvPr/>
        </p:nvSpPr>
        <p:spPr>
          <a:xfrm>
            <a:off x="7890275" y="6816564"/>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3</a:t>
            </a:r>
          </a:p>
        </p:txBody>
      </p:sp>
      <p:sp>
        <p:nvSpPr>
          <p:cNvPr id="98" name="TextBox 98"/>
          <p:cNvSpPr txBox="1"/>
          <p:nvPr/>
        </p:nvSpPr>
        <p:spPr>
          <a:xfrm>
            <a:off x="7890275" y="7117733"/>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99" name="TextBox 99"/>
          <p:cNvSpPr txBox="1"/>
          <p:nvPr/>
        </p:nvSpPr>
        <p:spPr>
          <a:xfrm>
            <a:off x="7894259" y="7424253"/>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0" name="TextBox 100"/>
          <p:cNvSpPr txBox="1"/>
          <p:nvPr/>
        </p:nvSpPr>
        <p:spPr>
          <a:xfrm>
            <a:off x="7882309" y="817478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1" name="TextBox 101"/>
          <p:cNvSpPr txBox="1"/>
          <p:nvPr/>
        </p:nvSpPr>
        <p:spPr>
          <a:xfrm>
            <a:off x="7886292" y="8491188"/>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2" name="TextBox 102"/>
          <p:cNvSpPr txBox="1"/>
          <p:nvPr/>
        </p:nvSpPr>
        <p:spPr>
          <a:xfrm>
            <a:off x="7652651" y="8777318"/>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Load 10</a:t>
            </a:r>
          </a:p>
        </p:txBody>
      </p:sp>
      <p:sp>
        <p:nvSpPr>
          <p:cNvPr id="103" name="TextBox 103"/>
          <p:cNvSpPr txBox="1"/>
          <p:nvPr/>
        </p:nvSpPr>
        <p:spPr>
          <a:xfrm>
            <a:off x="7665000" y="9025993"/>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Add 11</a:t>
            </a:r>
          </a:p>
        </p:txBody>
      </p:sp>
      <p:sp>
        <p:nvSpPr>
          <p:cNvPr id="104" name="TextBox 104"/>
          <p:cNvSpPr txBox="1"/>
          <p:nvPr/>
        </p:nvSpPr>
        <p:spPr>
          <a:xfrm>
            <a:off x="7648668" y="9332513"/>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Store 12</a:t>
            </a:r>
          </a:p>
        </p:txBody>
      </p:sp>
      <p:grpSp>
        <p:nvGrpSpPr>
          <p:cNvPr id="105" name="Group 105"/>
          <p:cNvGrpSpPr/>
          <p:nvPr/>
        </p:nvGrpSpPr>
        <p:grpSpPr>
          <a:xfrm>
            <a:off x="5793196" y="2231335"/>
            <a:ext cx="2801884" cy="393338"/>
            <a:chOff x="0" y="0"/>
            <a:chExt cx="2652321" cy="372342"/>
          </a:xfrm>
        </p:grpSpPr>
        <p:sp>
          <p:nvSpPr>
            <p:cNvPr id="106" name="Freeform 10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107" name="Group 107"/>
          <p:cNvGrpSpPr/>
          <p:nvPr/>
        </p:nvGrpSpPr>
        <p:grpSpPr>
          <a:xfrm>
            <a:off x="9259028" y="2231335"/>
            <a:ext cx="2801884" cy="393338"/>
            <a:chOff x="0" y="0"/>
            <a:chExt cx="2652321" cy="372342"/>
          </a:xfrm>
        </p:grpSpPr>
        <p:sp>
          <p:nvSpPr>
            <p:cNvPr id="108" name="Freeform 10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109" name="TextBox 109"/>
          <p:cNvSpPr txBox="1"/>
          <p:nvPr/>
        </p:nvSpPr>
        <p:spPr>
          <a:xfrm>
            <a:off x="8614130" y="2876052"/>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MAR</a:t>
            </a:r>
          </a:p>
        </p:txBody>
      </p:sp>
      <p:sp>
        <p:nvSpPr>
          <p:cNvPr id="110" name="TextBox 110"/>
          <p:cNvSpPr txBox="1"/>
          <p:nvPr/>
        </p:nvSpPr>
        <p:spPr>
          <a:xfrm>
            <a:off x="5169812" y="2287875"/>
            <a:ext cx="623384" cy="242158"/>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IR</a:t>
            </a:r>
          </a:p>
        </p:txBody>
      </p:sp>
      <p:sp>
        <p:nvSpPr>
          <p:cNvPr id="111" name="AutoShape 111"/>
          <p:cNvSpPr/>
          <p:nvPr/>
        </p:nvSpPr>
        <p:spPr>
          <a:xfrm flipH="1" flipV="1">
            <a:off x="3315034" y="6146195"/>
            <a:ext cx="858389" cy="0"/>
          </a:xfrm>
          <a:prstGeom prst="line">
            <a:avLst/>
          </a:prstGeom>
          <a:ln w="47625" cap="rnd">
            <a:solidFill>
              <a:srgbClr val="64656B"/>
            </a:solidFill>
            <a:prstDash val="solid"/>
            <a:headEnd type="none" w="sm" len="sm"/>
            <a:tailEnd type="none" w="sm" len="sm"/>
          </a:ln>
        </p:spPr>
        <p:txBody>
          <a:bodyPr/>
          <a:lstStyle/>
          <a:p>
            <a:endParaRPr lang="en-PH"/>
          </a:p>
        </p:txBody>
      </p:sp>
      <p:grpSp>
        <p:nvGrpSpPr>
          <p:cNvPr id="112" name="Group 112"/>
          <p:cNvGrpSpPr/>
          <p:nvPr/>
        </p:nvGrpSpPr>
        <p:grpSpPr>
          <a:xfrm>
            <a:off x="1843329" y="6674258"/>
            <a:ext cx="1471704" cy="747653"/>
            <a:chOff x="0" y="0"/>
            <a:chExt cx="1193287" cy="606212"/>
          </a:xfrm>
        </p:grpSpPr>
        <p:sp>
          <p:nvSpPr>
            <p:cNvPr id="113" name="Freeform 113"/>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solidFill>
          </p:spPr>
          <p:txBody>
            <a:bodyPr/>
            <a:lstStyle/>
            <a:p>
              <a:endParaRPr lang="en-PH"/>
            </a:p>
          </p:txBody>
        </p:sp>
      </p:grpSp>
      <p:sp>
        <p:nvSpPr>
          <p:cNvPr id="114" name="TextBox 114"/>
          <p:cNvSpPr txBox="1"/>
          <p:nvPr/>
        </p:nvSpPr>
        <p:spPr>
          <a:xfrm>
            <a:off x="1965739" y="6686314"/>
            <a:ext cx="1226885" cy="675916"/>
          </a:xfrm>
          <a:prstGeom prst="rect">
            <a:avLst/>
          </a:prstGeom>
        </p:spPr>
        <p:txBody>
          <a:bodyPr lIns="0" tIns="0" rIns="0" bIns="0" rtlCol="0" anchor="t">
            <a:spAutoFit/>
          </a:bodyPr>
          <a:lstStyle/>
          <a:p>
            <a:pPr algn="ctr">
              <a:lnSpc>
                <a:spcPts val="2635"/>
              </a:lnSpc>
            </a:pPr>
            <a:r>
              <a:rPr lang="en-US" sz="1882" b="1">
                <a:solidFill>
                  <a:srgbClr val="000000"/>
                </a:solidFill>
                <a:latin typeface="Now Bold"/>
                <a:ea typeface="Now Bold"/>
                <a:cs typeface="Now Bold"/>
                <a:sym typeface="Now Bold"/>
              </a:rPr>
              <a:t>Input device</a:t>
            </a:r>
          </a:p>
        </p:txBody>
      </p:sp>
      <p:grpSp>
        <p:nvGrpSpPr>
          <p:cNvPr id="115" name="Group 115"/>
          <p:cNvGrpSpPr/>
          <p:nvPr/>
        </p:nvGrpSpPr>
        <p:grpSpPr>
          <a:xfrm>
            <a:off x="1843329" y="7545737"/>
            <a:ext cx="1471704" cy="747653"/>
            <a:chOff x="0" y="0"/>
            <a:chExt cx="1193287" cy="606212"/>
          </a:xfrm>
        </p:grpSpPr>
        <p:sp>
          <p:nvSpPr>
            <p:cNvPr id="116" name="Freeform 116"/>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solidFill>
          </p:spPr>
          <p:txBody>
            <a:bodyPr/>
            <a:lstStyle/>
            <a:p>
              <a:endParaRPr lang="en-PH"/>
            </a:p>
          </p:txBody>
        </p:sp>
      </p:grpSp>
      <p:sp>
        <p:nvSpPr>
          <p:cNvPr id="117" name="TextBox 117"/>
          <p:cNvSpPr txBox="1"/>
          <p:nvPr/>
        </p:nvSpPr>
        <p:spPr>
          <a:xfrm>
            <a:off x="1965739" y="7557793"/>
            <a:ext cx="1226885" cy="675916"/>
          </a:xfrm>
          <a:prstGeom prst="rect">
            <a:avLst/>
          </a:prstGeom>
        </p:spPr>
        <p:txBody>
          <a:bodyPr lIns="0" tIns="0" rIns="0" bIns="0" rtlCol="0" anchor="t">
            <a:spAutoFit/>
          </a:bodyPr>
          <a:lstStyle/>
          <a:p>
            <a:pPr algn="ctr">
              <a:lnSpc>
                <a:spcPts val="2635"/>
              </a:lnSpc>
            </a:pPr>
            <a:r>
              <a:rPr lang="en-US" sz="1882" b="1">
                <a:solidFill>
                  <a:srgbClr val="000000"/>
                </a:solidFill>
                <a:latin typeface="Now Bold"/>
                <a:ea typeface="Now Bold"/>
                <a:cs typeface="Now Bold"/>
                <a:sym typeface="Now Bold"/>
              </a:rPr>
              <a:t>Input device</a:t>
            </a:r>
          </a:p>
        </p:txBody>
      </p:sp>
      <p:sp>
        <p:nvSpPr>
          <p:cNvPr id="118" name="AutoShape 118"/>
          <p:cNvSpPr/>
          <p:nvPr/>
        </p:nvSpPr>
        <p:spPr>
          <a:xfrm flipH="1" flipV="1">
            <a:off x="3315034" y="7064935"/>
            <a:ext cx="858389" cy="0"/>
          </a:xfrm>
          <a:prstGeom prst="line">
            <a:avLst/>
          </a:prstGeom>
          <a:ln w="47625" cap="rnd">
            <a:solidFill>
              <a:srgbClr val="64656B"/>
            </a:solidFill>
            <a:prstDash val="solid"/>
            <a:headEnd type="none" w="sm" len="sm"/>
            <a:tailEnd type="none" w="sm" len="sm"/>
          </a:ln>
        </p:spPr>
        <p:txBody>
          <a:bodyPr/>
          <a:lstStyle/>
          <a:p>
            <a:endParaRPr lang="en-PH"/>
          </a:p>
        </p:txBody>
      </p:sp>
      <p:sp>
        <p:nvSpPr>
          <p:cNvPr id="119" name="AutoShape 119"/>
          <p:cNvSpPr/>
          <p:nvPr/>
        </p:nvSpPr>
        <p:spPr>
          <a:xfrm flipH="1" flipV="1">
            <a:off x="3315034" y="7943376"/>
            <a:ext cx="858389" cy="0"/>
          </a:xfrm>
          <a:prstGeom prst="line">
            <a:avLst/>
          </a:prstGeom>
          <a:ln w="47625" cap="rnd">
            <a:solidFill>
              <a:srgbClr val="64656B"/>
            </a:solidFill>
            <a:prstDash val="solid"/>
            <a:headEnd type="none" w="sm" len="sm"/>
            <a:tailEnd type="none" w="sm" len="sm"/>
          </a:ln>
        </p:spPr>
        <p:txBody>
          <a:bodyPr/>
          <a:lstStyle/>
          <a:p>
            <a:endParaRPr lang="en-PH"/>
          </a:p>
        </p:txBody>
      </p:sp>
      <p:grpSp>
        <p:nvGrpSpPr>
          <p:cNvPr id="120" name="Group 120"/>
          <p:cNvGrpSpPr/>
          <p:nvPr/>
        </p:nvGrpSpPr>
        <p:grpSpPr>
          <a:xfrm>
            <a:off x="4173423" y="5796181"/>
            <a:ext cx="843770" cy="747653"/>
            <a:chOff x="0" y="0"/>
            <a:chExt cx="684145" cy="606212"/>
          </a:xfrm>
        </p:grpSpPr>
        <p:sp>
          <p:nvSpPr>
            <p:cNvPr id="121" name="Freeform 121"/>
            <p:cNvSpPr/>
            <p:nvPr/>
          </p:nvSpPr>
          <p:spPr>
            <a:xfrm>
              <a:off x="0" y="0"/>
              <a:ext cx="684145" cy="606212"/>
            </a:xfrm>
            <a:custGeom>
              <a:avLst/>
              <a:gdLst/>
              <a:ahLst/>
              <a:cxnLst/>
              <a:rect l="l" t="t" r="r" b="b"/>
              <a:pathLst>
                <a:path w="684145" h="606212">
                  <a:moveTo>
                    <a:pt x="0" y="0"/>
                  </a:moveTo>
                  <a:lnTo>
                    <a:pt x="0" y="606212"/>
                  </a:lnTo>
                  <a:lnTo>
                    <a:pt x="684145" y="606212"/>
                  </a:lnTo>
                  <a:lnTo>
                    <a:pt x="684145" y="0"/>
                  </a:lnTo>
                  <a:lnTo>
                    <a:pt x="0" y="0"/>
                  </a:lnTo>
                  <a:close/>
                  <a:moveTo>
                    <a:pt x="623185" y="545252"/>
                  </a:moveTo>
                  <a:lnTo>
                    <a:pt x="59690" y="545252"/>
                  </a:lnTo>
                  <a:lnTo>
                    <a:pt x="59690" y="59690"/>
                  </a:lnTo>
                  <a:lnTo>
                    <a:pt x="623185" y="59690"/>
                  </a:lnTo>
                  <a:lnTo>
                    <a:pt x="623185" y="545252"/>
                  </a:lnTo>
                  <a:close/>
                </a:path>
              </a:pathLst>
            </a:custGeom>
            <a:solidFill>
              <a:srgbClr val="38B6FF"/>
            </a:solidFill>
          </p:spPr>
          <p:txBody>
            <a:bodyPr/>
            <a:lstStyle/>
            <a:p>
              <a:endParaRPr lang="en-PH"/>
            </a:p>
          </p:txBody>
        </p:sp>
      </p:grpSp>
      <p:sp>
        <p:nvSpPr>
          <p:cNvPr id="122" name="TextBox 122"/>
          <p:cNvSpPr txBox="1"/>
          <p:nvPr/>
        </p:nvSpPr>
        <p:spPr>
          <a:xfrm>
            <a:off x="4231561" y="5977265"/>
            <a:ext cx="698556" cy="337860"/>
          </a:xfrm>
          <a:prstGeom prst="rect">
            <a:avLst/>
          </a:prstGeom>
        </p:spPr>
        <p:txBody>
          <a:bodyPr lIns="0" tIns="0" rIns="0" bIns="0" rtlCol="0" anchor="t">
            <a:spAutoFit/>
          </a:bodyPr>
          <a:lstStyle/>
          <a:p>
            <a:pPr algn="ctr">
              <a:lnSpc>
                <a:spcPts val="2635"/>
              </a:lnSpc>
            </a:pPr>
            <a:r>
              <a:rPr lang="en-US" sz="1882" b="1">
                <a:solidFill>
                  <a:srgbClr val="000000"/>
                </a:solidFill>
                <a:latin typeface="Now Bold"/>
                <a:ea typeface="Now Bold"/>
                <a:cs typeface="Now Bold"/>
                <a:sym typeface="Now Bold"/>
              </a:rPr>
              <a:t>Port</a:t>
            </a:r>
          </a:p>
        </p:txBody>
      </p:sp>
      <p:grpSp>
        <p:nvGrpSpPr>
          <p:cNvPr id="123" name="Group 123"/>
          <p:cNvGrpSpPr/>
          <p:nvPr/>
        </p:nvGrpSpPr>
        <p:grpSpPr>
          <a:xfrm>
            <a:off x="4160946" y="6691109"/>
            <a:ext cx="843770" cy="747653"/>
            <a:chOff x="0" y="0"/>
            <a:chExt cx="684145" cy="606212"/>
          </a:xfrm>
        </p:grpSpPr>
        <p:sp>
          <p:nvSpPr>
            <p:cNvPr id="124" name="Freeform 124"/>
            <p:cNvSpPr/>
            <p:nvPr/>
          </p:nvSpPr>
          <p:spPr>
            <a:xfrm>
              <a:off x="0" y="0"/>
              <a:ext cx="684145" cy="606212"/>
            </a:xfrm>
            <a:custGeom>
              <a:avLst/>
              <a:gdLst/>
              <a:ahLst/>
              <a:cxnLst/>
              <a:rect l="l" t="t" r="r" b="b"/>
              <a:pathLst>
                <a:path w="684145" h="606212">
                  <a:moveTo>
                    <a:pt x="0" y="0"/>
                  </a:moveTo>
                  <a:lnTo>
                    <a:pt x="0" y="606212"/>
                  </a:lnTo>
                  <a:lnTo>
                    <a:pt x="684145" y="606212"/>
                  </a:lnTo>
                  <a:lnTo>
                    <a:pt x="684145" y="0"/>
                  </a:lnTo>
                  <a:lnTo>
                    <a:pt x="0" y="0"/>
                  </a:lnTo>
                  <a:close/>
                  <a:moveTo>
                    <a:pt x="623185" y="545252"/>
                  </a:moveTo>
                  <a:lnTo>
                    <a:pt x="59690" y="545252"/>
                  </a:lnTo>
                  <a:lnTo>
                    <a:pt x="59690" y="59690"/>
                  </a:lnTo>
                  <a:lnTo>
                    <a:pt x="623185" y="59690"/>
                  </a:lnTo>
                  <a:lnTo>
                    <a:pt x="623185" y="545252"/>
                  </a:lnTo>
                  <a:close/>
                </a:path>
              </a:pathLst>
            </a:custGeom>
            <a:solidFill>
              <a:srgbClr val="38B6FF"/>
            </a:solidFill>
          </p:spPr>
          <p:txBody>
            <a:bodyPr/>
            <a:lstStyle/>
            <a:p>
              <a:endParaRPr lang="en-PH"/>
            </a:p>
          </p:txBody>
        </p:sp>
      </p:grpSp>
      <p:sp>
        <p:nvSpPr>
          <p:cNvPr id="125" name="TextBox 125"/>
          <p:cNvSpPr txBox="1"/>
          <p:nvPr/>
        </p:nvSpPr>
        <p:spPr>
          <a:xfrm>
            <a:off x="4219084" y="6872193"/>
            <a:ext cx="698556" cy="337860"/>
          </a:xfrm>
          <a:prstGeom prst="rect">
            <a:avLst/>
          </a:prstGeom>
        </p:spPr>
        <p:txBody>
          <a:bodyPr lIns="0" tIns="0" rIns="0" bIns="0" rtlCol="0" anchor="t">
            <a:spAutoFit/>
          </a:bodyPr>
          <a:lstStyle/>
          <a:p>
            <a:pPr algn="ctr">
              <a:lnSpc>
                <a:spcPts val="2635"/>
              </a:lnSpc>
            </a:pPr>
            <a:r>
              <a:rPr lang="en-US" sz="1882" b="1">
                <a:solidFill>
                  <a:srgbClr val="000000"/>
                </a:solidFill>
                <a:latin typeface="Now Bold"/>
                <a:ea typeface="Now Bold"/>
                <a:cs typeface="Now Bold"/>
                <a:sym typeface="Now Bold"/>
              </a:rPr>
              <a:t>Port</a:t>
            </a:r>
          </a:p>
        </p:txBody>
      </p:sp>
      <p:grpSp>
        <p:nvGrpSpPr>
          <p:cNvPr id="126" name="Group 126"/>
          <p:cNvGrpSpPr/>
          <p:nvPr/>
        </p:nvGrpSpPr>
        <p:grpSpPr>
          <a:xfrm>
            <a:off x="4146477" y="7572436"/>
            <a:ext cx="843770" cy="747653"/>
            <a:chOff x="0" y="0"/>
            <a:chExt cx="684145" cy="606212"/>
          </a:xfrm>
        </p:grpSpPr>
        <p:sp>
          <p:nvSpPr>
            <p:cNvPr id="127" name="Freeform 127"/>
            <p:cNvSpPr/>
            <p:nvPr/>
          </p:nvSpPr>
          <p:spPr>
            <a:xfrm>
              <a:off x="0" y="0"/>
              <a:ext cx="684145" cy="606212"/>
            </a:xfrm>
            <a:custGeom>
              <a:avLst/>
              <a:gdLst/>
              <a:ahLst/>
              <a:cxnLst/>
              <a:rect l="l" t="t" r="r" b="b"/>
              <a:pathLst>
                <a:path w="684145" h="606212">
                  <a:moveTo>
                    <a:pt x="0" y="0"/>
                  </a:moveTo>
                  <a:lnTo>
                    <a:pt x="0" y="606212"/>
                  </a:lnTo>
                  <a:lnTo>
                    <a:pt x="684145" y="606212"/>
                  </a:lnTo>
                  <a:lnTo>
                    <a:pt x="684145" y="0"/>
                  </a:lnTo>
                  <a:lnTo>
                    <a:pt x="0" y="0"/>
                  </a:lnTo>
                  <a:close/>
                  <a:moveTo>
                    <a:pt x="623185" y="545252"/>
                  </a:moveTo>
                  <a:lnTo>
                    <a:pt x="59690" y="545252"/>
                  </a:lnTo>
                  <a:lnTo>
                    <a:pt x="59690" y="59690"/>
                  </a:lnTo>
                  <a:lnTo>
                    <a:pt x="623185" y="59690"/>
                  </a:lnTo>
                  <a:lnTo>
                    <a:pt x="623185" y="545252"/>
                  </a:lnTo>
                  <a:close/>
                </a:path>
              </a:pathLst>
            </a:custGeom>
            <a:solidFill>
              <a:srgbClr val="38B6FF"/>
            </a:solidFill>
          </p:spPr>
          <p:txBody>
            <a:bodyPr/>
            <a:lstStyle/>
            <a:p>
              <a:endParaRPr lang="en-PH"/>
            </a:p>
          </p:txBody>
        </p:sp>
      </p:grpSp>
      <p:sp>
        <p:nvSpPr>
          <p:cNvPr id="128" name="TextBox 128"/>
          <p:cNvSpPr txBox="1"/>
          <p:nvPr/>
        </p:nvSpPr>
        <p:spPr>
          <a:xfrm>
            <a:off x="4204615" y="7753520"/>
            <a:ext cx="698556" cy="337860"/>
          </a:xfrm>
          <a:prstGeom prst="rect">
            <a:avLst/>
          </a:prstGeom>
        </p:spPr>
        <p:txBody>
          <a:bodyPr lIns="0" tIns="0" rIns="0" bIns="0" rtlCol="0" anchor="t">
            <a:spAutoFit/>
          </a:bodyPr>
          <a:lstStyle/>
          <a:p>
            <a:pPr algn="ctr">
              <a:lnSpc>
                <a:spcPts val="2635"/>
              </a:lnSpc>
            </a:pPr>
            <a:r>
              <a:rPr lang="en-US" sz="1882" b="1">
                <a:solidFill>
                  <a:srgbClr val="000000"/>
                </a:solidFill>
                <a:latin typeface="Now Bold"/>
                <a:ea typeface="Now Bold"/>
                <a:cs typeface="Now Bold"/>
                <a:sym typeface="Now Bold"/>
              </a:rPr>
              <a:t>Port</a:t>
            </a:r>
          </a:p>
        </p:txBody>
      </p:sp>
      <p:grpSp>
        <p:nvGrpSpPr>
          <p:cNvPr id="129" name="Group 129"/>
          <p:cNvGrpSpPr/>
          <p:nvPr/>
        </p:nvGrpSpPr>
        <p:grpSpPr>
          <a:xfrm>
            <a:off x="5574225" y="6593727"/>
            <a:ext cx="1241671" cy="952010"/>
            <a:chOff x="0" y="0"/>
            <a:chExt cx="1006771" cy="771908"/>
          </a:xfrm>
        </p:grpSpPr>
        <p:sp>
          <p:nvSpPr>
            <p:cNvPr id="130" name="Freeform 130"/>
            <p:cNvSpPr/>
            <p:nvPr/>
          </p:nvSpPr>
          <p:spPr>
            <a:xfrm>
              <a:off x="0" y="0"/>
              <a:ext cx="1006771" cy="771908"/>
            </a:xfrm>
            <a:custGeom>
              <a:avLst/>
              <a:gdLst/>
              <a:ahLst/>
              <a:cxnLst/>
              <a:rect l="l" t="t" r="r" b="b"/>
              <a:pathLst>
                <a:path w="1006771" h="771908">
                  <a:moveTo>
                    <a:pt x="0" y="0"/>
                  </a:moveTo>
                  <a:lnTo>
                    <a:pt x="0" y="771908"/>
                  </a:lnTo>
                  <a:lnTo>
                    <a:pt x="1006771" y="771908"/>
                  </a:lnTo>
                  <a:lnTo>
                    <a:pt x="1006771" y="0"/>
                  </a:lnTo>
                  <a:lnTo>
                    <a:pt x="0" y="0"/>
                  </a:lnTo>
                  <a:close/>
                  <a:moveTo>
                    <a:pt x="945811" y="710948"/>
                  </a:moveTo>
                  <a:lnTo>
                    <a:pt x="59690" y="710948"/>
                  </a:lnTo>
                  <a:lnTo>
                    <a:pt x="59690" y="59690"/>
                  </a:lnTo>
                  <a:lnTo>
                    <a:pt x="945811" y="59690"/>
                  </a:lnTo>
                  <a:lnTo>
                    <a:pt x="945811" y="710948"/>
                  </a:lnTo>
                  <a:close/>
                </a:path>
              </a:pathLst>
            </a:custGeom>
            <a:solidFill>
              <a:srgbClr val="004AAD"/>
            </a:solidFill>
          </p:spPr>
          <p:txBody>
            <a:bodyPr/>
            <a:lstStyle/>
            <a:p>
              <a:endParaRPr lang="en-PH"/>
            </a:p>
          </p:txBody>
        </p:sp>
      </p:grpSp>
      <p:sp>
        <p:nvSpPr>
          <p:cNvPr id="131" name="TextBox 131"/>
          <p:cNvSpPr txBox="1"/>
          <p:nvPr/>
        </p:nvSpPr>
        <p:spPr>
          <a:xfrm>
            <a:off x="5678535" y="6764158"/>
            <a:ext cx="1033052" cy="563455"/>
          </a:xfrm>
          <a:prstGeom prst="rect">
            <a:avLst/>
          </a:prstGeom>
        </p:spPr>
        <p:txBody>
          <a:bodyPr lIns="0" tIns="0" rIns="0" bIns="0" rtlCol="0" anchor="t">
            <a:spAutoFit/>
          </a:bodyPr>
          <a:lstStyle/>
          <a:p>
            <a:pPr algn="ctr">
              <a:lnSpc>
                <a:spcPts val="2203"/>
              </a:lnSpc>
            </a:pPr>
            <a:r>
              <a:rPr lang="en-US" sz="1574" b="1">
                <a:solidFill>
                  <a:srgbClr val="000000"/>
                </a:solidFill>
                <a:latin typeface="Now Bold"/>
                <a:ea typeface="Now Bold"/>
                <a:cs typeface="Now Bold"/>
                <a:sym typeface="Now Bold"/>
              </a:rPr>
              <a:t>Device Controller</a:t>
            </a:r>
          </a:p>
        </p:txBody>
      </p:sp>
      <p:sp>
        <p:nvSpPr>
          <p:cNvPr id="132" name="AutoShape 132"/>
          <p:cNvSpPr/>
          <p:nvPr/>
        </p:nvSpPr>
        <p:spPr>
          <a:xfrm flipH="1" flipV="1">
            <a:off x="4990247" y="6204315"/>
            <a:ext cx="491257" cy="715503"/>
          </a:xfrm>
          <a:prstGeom prst="line">
            <a:avLst/>
          </a:prstGeom>
          <a:ln w="47625" cap="rnd">
            <a:solidFill>
              <a:srgbClr val="64656B"/>
            </a:solidFill>
            <a:prstDash val="solid"/>
            <a:headEnd type="none" w="sm" len="sm"/>
            <a:tailEnd type="none" w="sm" len="sm"/>
          </a:ln>
        </p:spPr>
        <p:txBody>
          <a:bodyPr/>
          <a:lstStyle/>
          <a:p>
            <a:endParaRPr lang="en-PH"/>
          </a:p>
        </p:txBody>
      </p:sp>
      <p:sp>
        <p:nvSpPr>
          <p:cNvPr id="133" name="AutoShape 133"/>
          <p:cNvSpPr/>
          <p:nvPr/>
        </p:nvSpPr>
        <p:spPr>
          <a:xfrm flipH="1" flipV="1">
            <a:off x="4970508" y="7059239"/>
            <a:ext cx="603717" cy="10493"/>
          </a:xfrm>
          <a:prstGeom prst="line">
            <a:avLst/>
          </a:prstGeom>
          <a:ln w="47625" cap="rnd">
            <a:solidFill>
              <a:srgbClr val="64656B"/>
            </a:solidFill>
            <a:prstDash val="solid"/>
            <a:headEnd type="none" w="sm" len="sm"/>
            <a:tailEnd type="none" w="sm" len="sm"/>
          </a:ln>
        </p:spPr>
        <p:txBody>
          <a:bodyPr/>
          <a:lstStyle/>
          <a:p>
            <a:endParaRPr lang="en-PH"/>
          </a:p>
        </p:txBody>
      </p:sp>
      <p:sp>
        <p:nvSpPr>
          <p:cNvPr id="134" name="AutoShape 134"/>
          <p:cNvSpPr/>
          <p:nvPr/>
        </p:nvSpPr>
        <p:spPr>
          <a:xfrm flipH="1">
            <a:off x="4990247" y="7069732"/>
            <a:ext cx="583978" cy="876530"/>
          </a:xfrm>
          <a:prstGeom prst="line">
            <a:avLst/>
          </a:prstGeom>
          <a:ln w="47625" cap="rnd">
            <a:solidFill>
              <a:srgbClr val="64656B"/>
            </a:solidFill>
            <a:prstDash val="solid"/>
            <a:headEnd type="none" w="sm" len="sm"/>
            <a:tailEnd type="none" w="sm" len="sm"/>
          </a:ln>
        </p:spPr>
        <p:txBody>
          <a:bodyPr/>
          <a:lstStyle/>
          <a:p>
            <a:endParaRPr lang="en-PH"/>
          </a:p>
        </p:txBody>
      </p:sp>
      <p:sp>
        <p:nvSpPr>
          <p:cNvPr id="135" name="AutoShape 135"/>
          <p:cNvSpPr/>
          <p:nvPr/>
        </p:nvSpPr>
        <p:spPr>
          <a:xfrm flipV="1">
            <a:off x="6503223" y="5364399"/>
            <a:ext cx="0" cy="1249646"/>
          </a:xfrm>
          <a:prstGeom prst="line">
            <a:avLst/>
          </a:prstGeom>
          <a:ln w="47625" cap="rnd">
            <a:solidFill>
              <a:srgbClr val="64656B"/>
            </a:solidFill>
            <a:prstDash val="solid"/>
            <a:headEnd type="none" w="sm" len="sm"/>
            <a:tailEnd type="none" w="sm" len="sm"/>
          </a:ln>
        </p:spPr>
        <p:txBody>
          <a:bodyPr/>
          <a:lstStyle/>
          <a:p>
            <a:endParaRPr lang="en-PH"/>
          </a:p>
        </p:txBody>
      </p:sp>
      <p:sp>
        <p:nvSpPr>
          <p:cNvPr id="136" name="TextBox 136"/>
          <p:cNvSpPr txBox="1"/>
          <p:nvPr/>
        </p:nvSpPr>
        <p:spPr>
          <a:xfrm>
            <a:off x="10218295" y="6784402"/>
            <a:ext cx="5889908" cy="884747"/>
          </a:xfrm>
          <a:prstGeom prst="rect">
            <a:avLst/>
          </a:prstGeom>
        </p:spPr>
        <p:txBody>
          <a:bodyPr lIns="0" tIns="0" rIns="0" bIns="0" rtlCol="0" anchor="t">
            <a:spAutoFit/>
          </a:bodyPr>
          <a:lstStyle/>
          <a:p>
            <a:pPr algn="l">
              <a:lnSpc>
                <a:spcPts val="3628"/>
              </a:lnSpc>
            </a:pPr>
            <a:r>
              <a:rPr lang="en-US" sz="2015" b="1">
                <a:solidFill>
                  <a:srgbClr val="000000"/>
                </a:solidFill>
                <a:latin typeface="Poppins Bold"/>
                <a:ea typeface="Poppins Bold"/>
                <a:cs typeface="Poppins Bold"/>
                <a:sym typeface="Poppins Bold"/>
              </a:rPr>
              <a:t>The device controller handles the interaction between the CPU and an I/O device. </a:t>
            </a:r>
          </a:p>
        </p:txBody>
      </p:sp>
      <p:sp>
        <p:nvSpPr>
          <p:cNvPr id="137" name="TextBox 137"/>
          <p:cNvSpPr txBox="1"/>
          <p:nvPr/>
        </p:nvSpPr>
        <p:spPr>
          <a:xfrm>
            <a:off x="205342" y="215647"/>
            <a:ext cx="8482213" cy="551083"/>
          </a:xfrm>
          <a:prstGeom prst="rect">
            <a:avLst/>
          </a:prstGeom>
        </p:spPr>
        <p:txBody>
          <a:bodyPr lIns="0" tIns="0" rIns="0" bIns="0" rtlCol="0" anchor="t">
            <a:spAutoFit/>
          </a:bodyPr>
          <a:lstStyle/>
          <a:p>
            <a:pPr marL="0" lvl="0" indent="0" algn="l">
              <a:lnSpc>
                <a:spcPts val="4049"/>
              </a:lnSpc>
              <a:spcBef>
                <a:spcPct val="0"/>
              </a:spcBef>
            </a:pPr>
            <a:r>
              <a:rPr lang="en-US" sz="3615" b="1" spc="-108">
                <a:solidFill>
                  <a:srgbClr val="FFFFFF"/>
                </a:solidFill>
                <a:latin typeface="Poppins Bold"/>
                <a:ea typeface="Poppins Bold"/>
                <a:cs typeface="Poppins Bold"/>
                <a:sym typeface="Poppins Bold"/>
              </a:rPr>
              <a:t>5.5 Input/Output Ports and Interfaces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46288" y="-66210"/>
            <a:ext cx="1130462" cy="1130462"/>
          </a:xfrm>
          <a:custGeom>
            <a:avLst/>
            <a:gdLst/>
            <a:ahLst/>
            <a:cxnLst/>
            <a:rect l="l" t="t" r="r" b="b"/>
            <a:pathLst>
              <a:path w="1130462" h="1130462">
                <a:moveTo>
                  <a:pt x="0" y="0"/>
                </a:moveTo>
                <a:lnTo>
                  <a:pt x="1130462" y="0"/>
                </a:lnTo>
                <a:lnTo>
                  <a:pt x="1130462" y="1130461"/>
                </a:lnTo>
                <a:lnTo>
                  <a:pt x="0" y="1130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1125168" y="1469037"/>
            <a:ext cx="16122630" cy="8391246"/>
            <a:chOff x="0" y="0"/>
            <a:chExt cx="4056981" cy="2111512"/>
          </a:xfrm>
        </p:grpSpPr>
        <p:sp>
          <p:nvSpPr>
            <p:cNvPr id="6" name="Freeform 6"/>
            <p:cNvSpPr/>
            <p:nvPr/>
          </p:nvSpPr>
          <p:spPr>
            <a:xfrm>
              <a:off x="0" y="0"/>
              <a:ext cx="4056981" cy="2111512"/>
            </a:xfrm>
            <a:custGeom>
              <a:avLst/>
              <a:gdLst/>
              <a:ahLst/>
              <a:cxnLst/>
              <a:rect l="l" t="t" r="r" b="b"/>
              <a:pathLst>
                <a:path w="4056981" h="2111512">
                  <a:moveTo>
                    <a:pt x="28331" y="0"/>
                  </a:moveTo>
                  <a:lnTo>
                    <a:pt x="4028650" y="0"/>
                  </a:lnTo>
                  <a:cubicBezTo>
                    <a:pt x="4044297" y="0"/>
                    <a:pt x="4056981" y="12684"/>
                    <a:pt x="4056981" y="28331"/>
                  </a:cubicBezTo>
                  <a:lnTo>
                    <a:pt x="4056981" y="2083181"/>
                  </a:lnTo>
                  <a:cubicBezTo>
                    <a:pt x="4056981" y="2098828"/>
                    <a:pt x="4044297" y="2111512"/>
                    <a:pt x="4028650" y="2111512"/>
                  </a:cubicBezTo>
                  <a:lnTo>
                    <a:pt x="28331" y="2111512"/>
                  </a:lnTo>
                  <a:cubicBezTo>
                    <a:pt x="12684" y="2111512"/>
                    <a:pt x="0" y="2098828"/>
                    <a:pt x="0" y="2083181"/>
                  </a:cubicBezTo>
                  <a:lnTo>
                    <a:pt x="0" y="28331"/>
                  </a:lnTo>
                  <a:cubicBezTo>
                    <a:pt x="0" y="12684"/>
                    <a:pt x="12684" y="0"/>
                    <a:pt x="28331" y="0"/>
                  </a:cubicBezTo>
                  <a:close/>
                </a:path>
              </a:pathLst>
            </a:custGeom>
            <a:solidFill>
              <a:srgbClr val="F4F3F3"/>
            </a:solidFill>
          </p:spPr>
          <p:txBody>
            <a:bodyPr/>
            <a:lstStyle/>
            <a:p>
              <a:endParaRPr lang="en-PH"/>
            </a:p>
          </p:txBody>
        </p:sp>
        <p:sp>
          <p:nvSpPr>
            <p:cNvPr id="7" name="TextBox 7"/>
            <p:cNvSpPr txBox="1"/>
            <p:nvPr/>
          </p:nvSpPr>
          <p:spPr>
            <a:xfrm>
              <a:off x="0" y="-28575"/>
              <a:ext cx="4056981" cy="2140087"/>
            </a:xfrm>
            <a:prstGeom prst="rect">
              <a:avLst/>
            </a:prstGeom>
          </p:spPr>
          <p:txBody>
            <a:bodyPr lIns="42076" tIns="42076" rIns="42076" bIns="42076" rtlCol="0" anchor="ctr"/>
            <a:lstStyle/>
            <a:p>
              <a:pPr algn="ctr">
                <a:lnSpc>
                  <a:spcPts val="2595"/>
                </a:lnSpc>
              </a:pPr>
              <a:endParaRPr/>
            </a:p>
          </p:txBody>
        </p:sp>
      </p:grpSp>
      <p:grpSp>
        <p:nvGrpSpPr>
          <p:cNvPr id="8" name="Group 8"/>
          <p:cNvGrpSpPr/>
          <p:nvPr/>
        </p:nvGrpSpPr>
        <p:grpSpPr>
          <a:xfrm>
            <a:off x="1423175" y="5339432"/>
            <a:ext cx="2596635" cy="1198816"/>
            <a:chOff x="0" y="0"/>
            <a:chExt cx="2105402" cy="972023"/>
          </a:xfrm>
        </p:grpSpPr>
        <p:sp>
          <p:nvSpPr>
            <p:cNvPr id="9" name="Freeform 9"/>
            <p:cNvSpPr/>
            <p:nvPr/>
          </p:nvSpPr>
          <p:spPr>
            <a:xfrm>
              <a:off x="0" y="0"/>
              <a:ext cx="2105402" cy="972023"/>
            </a:xfrm>
            <a:custGeom>
              <a:avLst/>
              <a:gdLst/>
              <a:ahLst/>
              <a:cxnLst/>
              <a:rect l="l" t="t" r="r" b="b"/>
              <a:pathLst>
                <a:path w="2105402" h="972023">
                  <a:moveTo>
                    <a:pt x="0" y="0"/>
                  </a:moveTo>
                  <a:lnTo>
                    <a:pt x="0" y="972023"/>
                  </a:lnTo>
                  <a:lnTo>
                    <a:pt x="2105402" y="972023"/>
                  </a:lnTo>
                  <a:lnTo>
                    <a:pt x="2105402" y="0"/>
                  </a:lnTo>
                  <a:lnTo>
                    <a:pt x="0" y="0"/>
                  </a:lnTo>
                  <a:close/>
                  <a:moveTo>
                    <a:pt x="2044442" y="911063"/>
                  </a:moveTo>
                  <a:lnTo>
                    <a:pt x="59690" y="911063"/>
                  </a:lnTo>
                  <a:lnTo>
                    <a:pt x="59690" y="59690"/>
                  </a:lnTo>
                  <a:lnTo>
                    <a:pt x="2044442" y="59690"/>
                  </a:lnTo>
                  <a:lnTo>
                    <a:pt x="2044442" y="911063"/>
                  </a:lnTo>
                  <a:close/>
                </a:path>
              </a:pathLst>
            </a:custGeom>
            <a:solidFill>
              <a:srgbClr val="642EC7"/>
            </a:solidFill>
          </p:spPr>
          <p:txBody>
            <a:bodyPr/>
            <a:lstStyle/>
            <a:p>
              <a:endParaRPr lang="en-PH"/>
            </a:p>
          </p:txBody>
        </p:sp>
      </p:grpSp>
      <p:grpSp>
        <p:nvGrpSpPr>
          <p:cNvPr id="10" name="Group 10"/>
          <p:cNvGrpSpPr/>
          <p:nvPr/>
        </p:nvGrpSpPr>
        <p:grpSpPr>
          <a:xfrm>
            <a:off x="13291666" y="5884403"/>
            <a:ext cx="1471704" cy="657846"/>
            <a:chOff x="0" y="0"/>
            <a:chExt cx="1193287" cy="533394"/>
          </a:xfrm>
        </p:grpSpPr>
        <p:sp>
          <p:nvSpPr>
            <p:cNvPr id="11" name="Freeform 11"/>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642EC7"/>
            </a:solidFill>
          </p:spPr>
          <p:txBody>
            <a:bodyPr/>
            <a:lstStyle/>
            <a:p>
              <a:endParaRPr lang="en-PH"/>
            </a:p>
          </p:txBody>
        </p:sp>
      </p:grpSp>
      <p:grpSp>
        <p:nvGrpSpPr>
          <p:cNvPr id="12" name="Group 12"/>
          <p:cNvGrpSpPr/>
          <p:nvPr/>
        </p:nvGrpSpPr>
        <p:grpSpPr>
          <a:xfrm>
            <a:off x="5721968" y="1982767"/>
            <a:ext cx="7954605" cy="3356665"/>
            <a:chOff x="0" y="0"/>
            <a:chExt cx="2966297" cy="1251711"/>
          </a:xfrm>
        </p:grpSpPr>
        <p:sp>
          <p:nvSpPr>
            <p:cNvPr id="13" name="Freeform 13"/>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11765"/>
              </a:srgbClr>
            </a:solidFill>
          </p:spPr>
          <p:txBody>
            <a:bodyPr/>
            <a:lstStyle/>
            <a:p>
              <a:endParaRPr lang="en-PH"/>
            </a:p>
          </p:txBody>
        </p:sp>
      </p:grpSp>
      <p:sp>
        <p:nvSpPr>
          <p:cNvPr id="14" name="Freeform 14"/>
          <p:cNvSpPr/>
          <p:nvPr/>
        </p:nvSpPr>
        <p:spPr>
          <a:xfrm>
            <a:off x="6677151" y="4271415"/>
            <a:ext cx="939137" cy="783753"/>
          </a:xfrm>
          <a:custGeom>
            <a:avLst/>
            <a:gdLst/>
            <a:ahLst/>
            <a:cxnLst/>
            <a:rect l="l" t="t" r="r" b="b"/>
            <a:pathLst>
              <a:path w="939137" h="783753">
                <a:moveTo>
                  <a:pt x="0" y="0"/>
                </a:moveTo>
                <a:lnTo>
                  <a:pt x="939137" y="0"/>
                </a:lnTo>
                <a:lnTo>
                  <a:pt x="939137" y="783752"/>
                </a:lnTo>
                <a:lnTo>
                  <a:pt x="0" y="783752"/>
                </a:lnTo>
                <a:lnTo>
                  <a:pt x="0" y="0"/>
                </a:lnTo>
                <a:close/>
              </a:path>
            </a:pathLst>
          </a:custGeom>
          <a:blipFill>
            <a:blip r:embed="rId4">
              <a:alphaModFix amt="12000"/>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5" name="Group 15"/>
          <p:cNvGrpSpPr/>
          <p:nvPr/>
        </p:nvGrpSpPr>
        <p:grpSpPr>
          <a:xfrm>
            <a:off x="7387002" y="2801620"/>
            <a:ext cx="853109" cy="853109"/>
            <a:chOff x="0" y="0"/>
            <a:chExt cx="1913890" cy="1913890"/>
          </a:xfrm>
        </p:grpSpPr>
        <p:sp>
          <p:nvSpPr>
            <p:cNvPr id="16" name="Freeform 1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DE59">
                <a:alpha val="11765"/>
              </a:srgbClr>
            </a:solidFill>
          </p:spPr>
          <p:txBody>
            <a:bodyPr/>
            <a:lstStyle/>
            <a:p>
              <a:endParaRPr lang="en-PH"/>
            </a:p>
          </p:txBody>
        </p:sp>
      </p:grpSp>
      <p:grpSp>
        <p:nvGrpSpPr>
          <p:cNvPr id="17" name="Group 17"/>
          <p:cNvGrpSpPr/>
          <p:nvPr/>
        </p:nvGrpSpPr>
        <p:grpSpPr>
          <a:xfrm>
            <a:off x="9973944" y="2771347"/>
            <a:ext cx="2801884" cy="393338"/>
            <a:chOff x="0" y="0"/>
            <a:chExt cx="2652321" cy="372342"/>
          </a:xfrm>
        </p:grpSpPr>
        <p:sp>
          <p:nvSpPr>
            <p:cNvPr id="18" name="Freeform 1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19" name="Freeform 19"/>
          <p:cNvSpPr/>
          <p:nvPr/>
        </p:nvSpPr>
        <p:spPr>
          <a:xfrm>
            <a:off x="6716096" y="2834837"/>
            <a:ext cx="468090" cy="468090"/>
          </a:xfrm>
          <a:custGeom>
            <a:avLst/>
            <a:gdLst/>
            <a:ahLst/>
            <a:cxnLst/>
            <a:rect l="l" t="t" r="r" b="b"/>
            <a:pathLst>
              <a:path w="468090" h="468090">
                <a:moveTo>
                  <a:pt x="0" y="0"/>
                </a:moveTo>
                <a:lnTo>
                  <a:pt x="468090" y="0"/>
                </a:lnTo>
                <a:lnTo>
                  <a:pt x="468090" y="468089"/>
                </a:lnTo>
                <a:lnTo>
                  <a:pt x="0" y="468089"/>
                </a:lnTo>
                <a:lnTo>
                  <a:pt x="0" y="0"/>
                </a:lnTo>
                <a:close/>
              </a:path>
            </a:pathLst>
          </a:custGeom>
          <a:blipFill>
            <a:blip r:embed="rId6">
              <a:alphaModFix amt="12000"/>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0" name="Group 20"/>
          <p:cNvGrpSpPr/>
          <p:nvPr/>
        </p:nvGrpSpPr>
        <p:grpSpPr>
          <a:xfrm>
            <a:off x="9973944" y="3254176"/>
            <a:ext cx="2801884" cy="393338"/>
            <a:chOff x="0" y="0"/>
            <a:chExt cx="2652321" cy="372342"/>
          </a:xfrm>
        </p:grpSpPr>
        <p:sp>
          <p:nvSpPr>
            <p:cNvPr id="21" name="Freeform 2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2" name="Group 22"/>
          <p:cNvGrpSpPr/>
          <p:nvPr/>
        </p:nvGrpSpPr>
        <p:grpSpPr>
          <a:xfrm>
            <a:off x="9973944" y="3713277"/>
            <a:ext cx="2801884" cy="393338"/>
            <a:chOff x="0" y="0"/>
            <a:chExt cx="2652321" cy="372342"/>
          </a:xfrm>
        </p:grpSpPr>
        <p:sp>
          <p:nvSpPr>
            <p:cNvPr id="23" name="Freeform 2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4" name="Group 24"/>
          <p:cNvGrpSpPr/>
          <p:nvPr/>
        </p:nvGrpSpPr>
        <p:grpSpPr>
          <a:xfrm>
            <a:off x="9973944" y="4175611"/>
            <a:ext cx="2801884" cy="393338"/>
            <a:chOff x="0" y="0"/>
            <a:chExt cx="2652321" cy="372342"/>
          </a:xfrm>
        </p:grpSpPr>
        <p:sp>
          <p:nvSpPr>
            <p:cNvPr id="25" name="Freeform 2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6" name="Group 26"/>
          <p:cNvGrpSpPr/>
          <p:nvPr/>
        </p:nvGrpSpPr>
        <p:grpSpPr>
          <a:xfrm>
            <a:off x="9973944" y="4656611"/>
            <a:ext cx="2801884" cy="393338"/>
            <a:chOff x="0" y="0"/>
            <a:chExt cx="2652321" cy="372342"/>
          </a:xfrm>
        </p:grpSpPr>
        <p:sp>
          <p:nvSpPr>
            <p:cNvPr id="27" name="Freeform 2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28" name="AutoShape 28"/>
          <p:cNvSpPr/>
          <p:nvPr/>
        </p:nvSpPr>
        <p:spPr>
          <a:xfrm flipV="1">
            <a:off x="9004724" y="2968016"/>
            <a:ext cx="0" cy="2871483"/>
          </a:xfrm>
          <a:prstGeom prst="line">
            <a:avLst/>
          </a:prstGeom>
          <a:ln w="47625" cap="rnd">
            <a:solidFill>
              <a:srgbClr val="C9E265">
                <a:alpha val="11765"/>
              </a:srgbClr>
            </a:solidFill>
            <a:prstDash val="solid"/>
            <a:headEnd type="none" w="sm" len="sm"/>
            <a:tailEnd type="none" w="sm" len="sm"/>
          </a:ln>
        </p:spPr>
        <p:txBody>
          <a:bodyPr/>
          <a:lstStyle/>
          <a:p>
            <a:endParaRPr lang="en-PH"/>
          </a:p>
        </p:txBody>
      </p:sp>
      <p:sp>
        <p:nvSpPr>
          <p:cNvPr id="29" name="AutoShape 29"/>
          <p:cNvSpPr/>
          <p:nvPr/>
        </p:nvSpPr>
        <p:spPr>
          <a:xfrm flipV="1">
            <a:off x="9166913" y="3863570"/>
            <a:ext cx="0" cy="1975929"/>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30" name="AutoShape 30"/>
          <p:cNvSpPr/>
          <p:nvPr/>
        </p:nvSpPr>
        <p:spPr>
          <a:xfrm flipV="1">
            <a:off x="8360695" y="4372633"/>
            <a:ext cx="0" cy="1437005"/>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1" name="AutoShape 31"/>
          <p:cNvSpPr/>
          <p:nvPr/>
        </p:nvSpPr>
        <p:spPr>
          <a:xfrm flipH="1" flipV="1">
            <a:off x="9271806" y="6167094"/>
            <a:ext cx="4019720" cy="23668"/>
          </a:xfrm>
          <a:prstGeom prst="line">
            <a:avLst/>
          </a:prstGeom>
          <a:ln w="47625" cap="rnd">
            <a:solidFill>
              <a:srgbClr val="64656B"/>
            </a:solidFill>
            <a:prstDash val="solid"/>
            <a:headEnd type="none" w="sm" len="sm"/>
            <a:tailEnd type="none" w="sm" len="sm"/>
          </a:ln>
        </p:spPr>
        <p:txBody>
          <a:bodyPr/>
          <a:lstStyle/>
          <a:p>
            <a:endParaRPr lang="en-PH"/>
          </a:p>
        </p:txBody>
      </p:sp>
      <p:sp>
        <p:nvSpPr>
          <p:cNvPr id="32" name="TextBox 32"/>
          <p:cNvSpPr txBox="1"/>
          <p:nvPr/>
        </p:nvSpPr>
        <p:spPr>
          <a:xfrm>
            <a:off x="9325717" y="2285611"/>
            <a:ext cx="623384" cy="242158"/>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SR</a:t>
            </a:r>
          </a:p>
        </p:txBody>
      </p:sp>
      <p:sp>
        <p:nvSpPr>
          <p:cNvPr id="33" name="TextBox 33"/>
          <p:cNvSpPr txBox="1"/>
          <p:nvPr/>
        </p:nvSpPr>
        <p:spPr>
          <a:xfrm>
            <a:off x="9271806" y="3770981"/>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MDR</a:t>
            </a:r>
          </a:p>
        </p:txBody>
      </p:sp>
      <p:sp>
        <p:nvSpPr>
          <p:cNvPr id="34" name="AutoShape 34"/>
          <p:cNvSpPr/>
          <p:nvPr/>
        </p:nvSpPr>
        <p:spPr>
          <a:xfrm flipH="1">
            <a:off x="8972356" y="2968016"/>
            <a:ext cx="342615" cy="0"/>
          </a:xfrm>
          <a:prstGeom prst="line">
            <a:avLst/>
          </a:prstGeom>
          <a:ln w="47625" cap="rnd">
            <a:solidFill>
              <a:srgbClr val="C9E265">
                <a:alpha val="11765"/>
              </a:srgbClr>
            </a:solidFill>
            <a:prstDash val="solid"/>
            <a:headEnd type="none" w="sm" len="sm"/>
            <a:tailEnd type="none" w="sm" len="sm"/>
          </a:ln>
        </p:spPr>
        <p:txBody>
          <a:bodyPr/>
          <a:lstStyle/>
          <a:p>
            <a:endParaRPr lang="en-PH"/>
          </a:p>
        </p:txBody>
      </p:sp>
      <p:sp>
        <p:nvSpPr>
          <p:cNvPr id="35" name="AutoShape 35"/>
          <p:cNvSpPr/>
          <p:nvPr/>
        </p:nvSpPr>
        <p:spPr>
          <a:xfrm>
            <a:off x="9146055" y="3886820"/>
            <a:ext cx="207788" cy="0"/>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36" name="AutoShape 36"/>
          <p:cNvSpPr/>
          <p:nvPr/>
        </p:nvSpPr>
        <p:spPr>
          <a:xfrm flipV="1">
            <a:off x="7987576" y="3638230"/>
            <a:ext cx="0" cy="765527"/>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7" name="AutoShape 37"/>
          <p:cNvSpPr/>
          <p:nvPr/>
        </p:nvSpPr>
        <p:spPr>
          <a:xfrm flipH="1">
            <a:off x="7520672" y="4403758"/>
            <a:ext cx="490154" cy="0"/>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8" name="AutoShape 38"/>
          <p:cNvSpPr/>
          <p:nvPr/>
        </p:nvSpPr>
        <p:spPr>
          <a:xfrm flipH="1">
            <a:off x="7870541" y="4403758"/>
            <a:ext cx="490154" cy="0"/>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9" name="AutoShape 39"/>
          <p:cNvSpPr/>
          <p:nvPr/>
        </p:nvSpPr>
        <p:spPr>
          <a:xfrm flipH="1">
            <a:off x="12766240" y="3467736"/>
            <a:ext cx="298737" cy="6937"/>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0" name="AutoShape 40"/>
          <p:cNvSpPr/>
          <p:nvPr/>
        </p:nvSpPr>
        <p:spPr>
          <a:xfrm>
            <a:off x="13061730" y="2944849"/>
            <a:ext cx="0" cy="554491"/>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1" name="AutoShape 41"/>
          <p:cNvSpPr/>
          <p:nvPr/>
        </p:nvSpPr>
        <p:spPr>
          <a:xfrm>
            <a:off x="12775728" y="2944866"/>
            <a:ext cx="289788" cy="0"/>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2" name="AutoShape 42"/>
          <p:cNvSpPr/>
          <p:nvPr/>
        </p:nvSpPr>
        <p:spPr>
          <a:xfrm flipH="1">
            <a:off x="16057113" y="2035916"/>
            <a:ext cx="945794" cy="0"/>
          </a:xfrm>
          <a:prstGeom prst="line">
            <a:avLst/>
          </a:prstGeom>
          <a:ln w="85725" cap="rnd">
            <a:solidFill>
              <a:srgbClr val="38B6FF">
                <a:alpha val="11765"/>
              </a:srgbClr>
            </a:solidFill>
            <a:prstDash val="solid"/>
            <a:headEnd type="none" w="sm" len="sm"/>
            <a:tailEnd type="none" w="sm" len="sm"/>
          </a:ln>
        </p:spPr>
        <p:txBody>
          <a:bodyPr/>
          <a:lstStyle/>
          <a:p>
            <a:endParaRPr lang="en-PH"/>
          </a:p>
        </p:txBody>
      </p:sp>
      <p:sp>
        <p:nvSpPr>
          <p:cNvPr id="43" name="AutoShape 43"/>
          <p:cNvSpPr/>
          <p:nvPr/>
        </p:nvSpPr>
        <p:spPr>
          <a:xfrm flipH="1">
            <a:off x="16057113" y="2526774"/>
            <a:ext cx="945794" cy="0"/>
          </a:xfrm>
          <a:prstGeom prst="line">
            <a:avLst/>
          </a:prstGeom>
          <a:ln w="85725" cap="rnd">
            <a:solidFill>
              <a:srgbClr val="C9E265">
                <a:alpha val="11765"/>
              </a:srgbClr>
            </a:solidFill>
            <a:prstDash val="solid"/>
            <a:headEnd type="none" w="sm" len="sm"/>
            <a:tailEnd type="none" w="sm" len="sm"/>
          </a:ln>
        </p:spPr>
        <p:txBody>
          <a:bodyPr/>
          <a:lstStyle/>
          <a:p>
            <a:endParaRPr lang="en-PH"/>
          </a:p>
        </p:txBody>
      </p:sp>
      <p:sp>
        <p:nvSpPr>
          <p:cNvPr id="44" name="AutoShape 44"/>
          <p:cNvSpPr/>
          <p:nvPr/>
        </p:nvSpPr>
        <p:spPr>
          <a:xfrm flipH="1">
            <a:off x="16057113" y="2987679"/>
            <a:ext cx="945794" cy="0"/>
          </a:xfrm>
          <a:prstGeom prst="line">
            <a:avLst/>
          </a:prstGeom>
          <a:ln w="85725" cap="rnd">
            <a:solidFill>
              <a:srgbClr val="FF5757">
                <a:alpha val="11765"/>
              </a:srgbClr>
            </a:solidFill>
            <a:prstDash val="solid"/>
            <a:headEnd type="none" w="sm" len="sm"/>
            <a:tailEnd type="none" w="sm" len="sm"/>
          </a:ln>
        </p:spPr>
        <p:txBody>
          <a:bodyPr/>
          <a:lstStyle/>
          <a:p>
            <a:endParaRPr lang="en-PH"/>
          </a:p>
        </p:txBody>
      </p:sp>
      <p:grpSp>
        <p:nvGrpSpPr>
          <p:cNvPr id="45" name="Group 45"/>
          <p:cNvGrpSpPr/>
          <p:nvPr/>
        </p:nvGrpSpPr>
        <p:grpSpPr>
          <a:xfrm>
            <a:off x="8076642" y="5921099"/>
            <a:ext cx="1238280" cy="303244"/>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47" name="Group 47"/>
          <p:cNvGrpSpPr/>
          <p:nvPr/>
        </p:nvGrpSpPr>
        <p:grpSpPr>
          <a:xfrm>
            <a:off x="8076642" y="6220391"/>
            <a:ext cx="1238280" cy="303244"/>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49" name="Group 49"/>
          <p:cNvGrpSpPr/>
          <p:nvPr/>
        </p:nvGrpSpPr>
        <p:grpSpPr>
          <a:xfrm>
            <a:off x="8076642" y="6476294"/>
            <a:ext cx="1238280" cy="303244"/>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1" name="Group 51"/>
          <p:cNvGrpSpPr/>
          <p:nvPr/>
        </p:nvGrpSpPr>
        <p:grpSpPr>
          <a:xfrm>
            <a:off x="8076642" y="6775586"/>
            <a:ext cx="1238280" cy="303244"/>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3" name="Group 53"/>
          <p:cNvGrpSpPr/>
          <p:nvPr/>
        </p:nvGrpSpPr>
        <p:grpSpPr>
          <a:xfrm>
            <a:off x="8076642" y="7078830"/>
            <a:ext cx="1238280" cy="303244"/>
            <a:chOff x="0" y="0"/>
            <a:chExt cx="1520437" cy="372342"/>
          </a:xfrm>
        </p:grpSpPr>
        <p:sp>
          <p:nvSpPr>
            <p:cNvPr id="54" name="Freeform 5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5" name="Group 55"/>
          <p:cNvGrpSpPr/>
          <p:nvPr/>
        </p:nvGrpSpPr>
        <p:grpSpPr>
          <a:xfrm>
            <a:off x="8080625" y="7378122"/>
            <a:ext cx="1238280" cy="303244"/>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7" name="Group 57"/>
          <p:cNvGrpSpPr/>
          <p:nvPr/>
        </p:nvGrpSpPr>
        <p:grpSpPr>
          <a:xfrm>
            <a:off x="8080625" y="8144759"/>
            <a:ext cx="1238280" cy="303244"/>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9" name="Group 59"/>
          <p:cNvGrpSpPr/>
          <p:nvPr/>
        </p:nvGrpSpPr>
        <p:grpSpPr>
          <a:xfrm>
            <a:off x="8080625" y="8448003"/>
            <a:ext cx="1238280" cy="303244"/>
            <a:chOff x="0" y="0"/>
            <a:chExt cx="1520437" cy="372342"/>
          </a:xfrm>
        </p:grpSpPr>
        <p:sp>
          <p:nvSpPr>
            <p:cNvPr id="60" name="Freeform 6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1" name="Group 61"/>
          <p:cNvGrpSpPr/>
          <p:nvPr/>
        </p:nvGrpSpPr>
        <p:grpSpPr>
          <a:xfrm>
            <a:off x="8080625" y="8747295"/>
            <a:ext cx="1238280" cy="303244"/>
            <a:chOff x="0" y="0"/>
            <a:chExt cx="1520437" cy="372342"/>
          </a:xfrm>
        </p:grpSpPr>
        <p:sp>
          <p:nvSpPr>
            <p:cNvPr id="62" name="Freeform 6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3" name="Group 63"/>
          <p:cNvGrpSpPr/>
          <p:nvPr/>
        </p:nvGrpSpPr>
        <p:grpSpPr>
          <a:xfrm>
            <a:off x="8080625" y="9003198"/>
            <a:ext cx="1238280" cy="303244"/>
            <a:chOff x="0" y="0"/>
            <a:chExt cx="1520437" cy="372342"/>
          </a:xfrm>
        </p:grpSpPr>
        <p:sp>
          <p:nvSpPr>
            <p:cNvPr id="64" name="Freeform 6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5" name="Group 65"/>
          <p:cNvGrpSpPr/>
          <p:nvPr/>
        </p:nvGrpSpPr>
        <p:grpSpPr>
          <a:xfrm>
            <a:off x="8080625" y="9302490"/>
            <a:ext cx="1238280" cy="303244"/>
            <a:chOff x="0" y="0"/>
            <a:chExt cx="1520437" cy="372342"/>
          </a:xfrm>
        </p:grpSpPr>
        <p:sp>
          <p:nvSpPr>
            <p:cNvPr id="66" name="Freeform 6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7" name="Group 67"/>
          <p:cNvGrpSpPr/>
          <p:nvPr/>
        </p:nvGrpSpPr>
        <p:grpSpPr>
          <a:xfrm>
            <a:off x="8076642" y="5615559"/>
            <a:ext cx="1174422" cy="274344"/>
            <a:chOff x="0" y="0"/>
            <a:chExt cx="373441" cy="87235"/>
          </a:xfrm>
        </p:grpSpPr>
        <p:sp>
          <p:nvSpPr>
            <p:cNvPr id="68" name="Freeform 68"/>
            <p:cNvSpPr/>
            <p:nvPr/>
          </p:nvSpPr>
          <p:spPr>
            <a:xfrm>
              <a:off x="0" y="0"/>
              <a:ext cx="373441" cy="87235"/>
            </a:xfrm>
            <a:custGeom>
              <a:avLst/>
              <a:gdLst/>
              <a:ahLst/>
              <a:cxnLst/>
              <a:rect l="l" t="t" r="r" b="b"/>
              <a:pathLst>
                <a:path w="373441" h="87235">
                  <a:moveTo>
                    <a:pt x="43618" y="0"/>
                  </a:moveTo>
                  <a:lnTo>
                    <a:pt x="329823" y="0"/>
                  </a:lnTo>
                  <a:cubicBezTo>
                    <a:pt x="353913" y="0"/>
                    <a:pt x="373441" y="19528"/>
                    <a:pt x="373441" y="43618"/>
                  </a:cubicBezTo>
                  <a:lnTo>
                    <a:pt x="373441" y="43618"/>
                  </a:lnTo>
                  <a:cubicBezTo>
                    <a:pt x="373441" y="67707"/>
                    <a:pt x="353913" y="87235"/>
                    <a:pt x="329823" y="87235"/>
                  </a:cubicBezTo>
                  <a:lnTo>
                    <a:pt x="43618" y="87235"/>
                  </a:lnTo>
                  <a:cubicBezTo>
                    <a:pt x="19528" y="87235"/>
                    <a:pt x="0" y="67707"/>
                    <a:pt x="0" y="43618"/>
                  </a:cubicBezTo>
                  <a:lnTo>
                    <a:pt x="0" y="43618"/>
                  </a:lnTo>
                  <a:cubicBezTo>
                    <a:pt x="0" y="19528"/>
                    <a:pt x="19528" y="0"/>
                    <a:pt x="43618" y="0"/>
                  </a:cubicBezTo>
                  <a:close/>
                </a:path>
              </a:pathLst>
            </a:custGeom>
            <a:solidFill>
              <a:srgbClr val="642EC7">
                <a:alpha val="11765"/>
              </a:srgbClr>
            </a:solidFill>
          </p:spPr>
          <p:txBody>
            <a:bodyPr/>
            <a:lstStyle/>
            <a:p>
              <a:endParaRPr lang="en-PH"/>
            </a:p>
          </p:txBody>
        </p:sp>
        <p:sp>
          <p:nvSpPr>
            <p:cNvPr id="69" name="TextBox 69"/>
            <p:cNvSpPr txBox="1"/>
            <p:nvPr/>
          </p:nvSpPr>
          <p:spPr>
            <a:xfrm>
              <a:off x="0" y="-28575"/>
              <a:ext cx="373441" cy="115810"/>
            </a:xfrm>
            <a:prstGeom prst="rect">
              <a:avLst/>
            </a:prstGeom>
          </p:spPr>
          <p:txBody>
            <a:bodyPr lIns="42076" tIns="42076" rIns="42076" bIns="42076" rtlCol="0" anchor="ctr"/>
            <a:lstStyle/>
            <a:p>
              <a:pPr algn="ctr">
                <a:lnSpc>
                  <a:spcPts val="2185"/>
                </a:lnSpc>
              </a:pPr>
              <a:endParaRPr/>
            </a:p>
          </p:txBody>
        </p:sp>
      </p:grpSp>
      <p:sp>
        <p:nvSpPr>
          <p:cNvPr id="70" name="TextBox 70"/>
          <p:cNvSpPr txBox="1"/>
          <p:nvPr/>
        </p:nvSpPr>
        <p:spPr>
          <a:xfrm>
            <a:off x="1609674" y="5431550"/>
            <a:ext cx="2181536" cy="1013972"/>
          </a:xfrm>
          <a:prstGeom prst="rect">
            <a:avLst/>
          </a:prstGeom>
        </p:spPr>
        <p:txBody>
          <a:bodyPr lIns="0" tIns="0" rIns="0" bIns="0" rtlCol="0" anchor="t">
            <a:spAutoFit/>
          </a:bodyPr>
          <a:lstStyle/>
          <a:p>
            <a:pPr algn="ctr">
              <a:lnSpc>
                <a:spcPts val="2635"/>
              </a:lnSpc>
            </a:pPr>
            <a:r>
              <a:rPr lang="en-US" sz="1882" b="1">
                <a:solidFill>
                  <a:srgbClr val="000000"/>
                </a:solidFill>
                <a:latin typeface="Now Bold"/>
                <a:ea typeface="Now Bold"/>
                <a:cs typeface="Now Bold"/>
                <a:sym typeface="Now Bold"/>
              </a:rPr>
              <a:t>I/O device that is an integral part of the system</a:t>
            </a:r>
          </a:p>
        </p:txBody>
      </p:sp>
      <p:sp>
        <p:nvSpPr>
          <p:cNvPr id="71" name="TextBox 71"/>
          <p:cNvSpPr txBox="1"/>
          <p:nvPr/>
        </p:nvSpPr>
        <p:spPr>
          <a:xfrm>
            <a:off x="13517306" y="6000593"/>
            <a:ext cx="1020424" cy="377840"/>
          </a:xfrm>
          <a:prstGeom prst="rect">
            <a:avLst/>
          </a:prstGeom>
        </p:spPr>
        <p:txBody>
          <a:bodyPr lIns="0" tIns="0" rIns="0" bIns="0" rtlCol="0" anchor="t">
            <a:spAutoFit/>
          </a:bodyPr>
          <a:lstStyle/>
          <a:p>
            <a:pPr algn="ctr">
              <a:lnSpc>
                <a:spcPts val="3033"/>
              </a:lnSpc>
            </a:pPr>
            <a:r>
              <a:rPr lang="en-US" sz="2166" b="1">
                <a:solidFill>
                  <a:srgbClr val="000000"/>
                </a:solidFill>
                <a:latin typeface="Now Bold"/>
                <a:ea typeface="Now Bold"/>
                <a:cs typeface="Now Bold"/>
                <a:sym typeface="Now Bold"/>
              </a:rPr>
              <a:t>Output</a:t>
            </a:r>
          </a:p>
        </p:txBody>
      </p:sp>
      <p:sp>
        <p:nvSpPr>
          <p:cNvPr id="72" name="TextBox 72"/>
          <p:cNvSpPr txBox="1"/>
          <p:nvPr/>
        </p:nvSpPr>
        <p:spPr>
          <a:xfrm>
            <a:off x="8283070" y="1607385"/>
            <a:ext cx="3296755" cy="289658"/>
          </a:xfrm>
          <a:prstGeom prst="rect">
            <a:avLst/>
          </a:prstGeom>
        </p:spPr>
        <p:txBody>
          <a:bodyPr lIns="0" tIns="0" rIns="0" bIns="0" rtlCol="0" anchor="t">
            <a:spAutoFit/>
          </a:bodyPr>
          <a:lstStyle/>
          <a:p>
            <a:pPr algn="ctr">
              <a:lnSpc>
                <a:spcPts val="2371"/>
              </a:lnSpc>
            </a:pPr>
            <a:r>
              <a:rPr lang="en-US" sz="1693" b="1">
                <a:solidFill>
                  <a:srgbClr val="000000">
                    <a:alpha val="11765"/>
                  </a:srgbClr>
                </a:solidFill>
                <a:latin typeface="Now Bold"/>
                <a:ea typeface="Now Bold"/>
                <a:cs typeface="Now Bold"/>
                <a:sym typeface="Now Bold"/>
              </a:rPr>
              <a:t>Central Processing Unit (CPU)</a:t>
            </a:r>
          </a:p>
        </p:txBody>
      </p:sp>
      <p:sp>
        <p:nvSpPr>
          <p:cNvPr id="73" name="TextBox 73"/>
          <p:cNvSpPr txBox="1"/>
          <p:nvPr/>
        </p:nvSpPr>
        <p:spPr>
          <a:xfrm>
            <a:off x="6949450" y="4634716"/>
            <a:ext cx="394538" cy="272185"/>
          </a:xfrm>
          <a:prstGeom prst="rect">
            <a:avLst/>
          </a:prstGeom>
        </p:spPr>
        <p:txBody>
          <a:bodyPr lIns="0" tIns="0" rIns="0" bIns="0" rtlCol="0" anchor="t">
            <a:spAutoFit/>
          </a:bodyPr>
          <a:lstStyle/>
          <a:p>
            <a:pPr algn="ctr">
              <a:lnSpc>
                <a:spcPts val="2280"/>
              </a:lnSpc>
              <a:spcBef>
                <a:spcPct val="0"/>
              </a:spcBef>
            </a:pPr>
            <a:r>
              <a:rPr lang="en-US" sz="1628">
                <a:solidFill>
                  <a:srgbClr val="000000">
                    <a:alpha val="11765"/>
                  </a:srgbClr>
                </a:solidFill>
                <a:latin typeface="Gagalin"/>
                <a:ea typeface="Gagalin"/>
                <a:cs typeface="Gagalin"/>
                <a:sym typeface="Gagalin"/>
              </a:rPr>
              <a:t>ALU</a:t>
            </a:r>
          </a:p>
        </p:txBody>
      </p:sp>
      <p:sp>
        <p:nvSpPr>
          <p:cNvPr id="74" name="TextBox 74"/>
          <p:cNvSpPr txBox="1"/>
          <p:nvPr/>
        </p:nvSpPr>
        <p:spPr>
          <a:xfrm>
            <a:off x="7616288" y="3077795"/>
            <a:ext cx="394538" cy="272185"/>
          </a:xfrm>
          <a:prstGeom prst="rect">
            <a:avLst/>
          </a:prstGeom>
        </p:spPr>
        <p:txBody>
          <a:bodyPr lIns="0" tIns="0" rIns="0" bIns="0" rtlCol="0" anchor="t">
            <a:spAutoFit/>
          </a:bodyPr>
          <a:lstStyle/>
          <a:p>
            <a:pPr algn="ctr">
              <a:lnSpc>
                <a:spcPts val="2280"/>
              </a:lnSpc>
              <a:spcBef>
                <a:spcPct val="0"/>
              </a:spcBef>
            </a:pPr>
            <a:r>
              <a:rPr lang="en-US" sz="1628">
                <a:solidFill>
                  <a:srgbClr val="000000">
                    <a:alpha val="11765"/>
                  </a:srgbClr>
                </a:solidFill>
                <a:latin typeface="Gagalin"/>
                <a:ea typeface="Gagalin"/>
                <a:cs typeface="Gagalin"/>
                <a:sym typeface="Gagalin"/>
              </a:rPr>
              <a:t>CU</a:t>
            </a:r>
          </a:p>
        </p:txBody>
      </p:sp>
      <p:sp>
        <p:nvSpPr>
          <p:cNvPr id="75" name="TextBox 75"/>
          <p:cNvSpPr txBox="1"/>
          <p:nvPr/>
        </p:nvSpPr>
        <p:spPr>
          <a:xfrm>
            <a:off x="9251063" y="3311879"/>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PC</a:t>
            </a:r>
          </a:p>
        </p:txBody>
      </p:sp>
      <p:sp>
        <p:nvSpPr>
          <p:cNvPr id="76" name="TextBox 76"/>
          <p:cNvSpPr txBox="1"/>
          <p:nvPr/>
        </p:nvSpPr>
        <p:spPr>
          <a:xfrm>
            <a:off x="9251063" y="4233315"/>
            <a:ext cx="623384" cy="241232"/>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CIR</a:t>
            </a:r>
          </a:p>
        </p:txBody>
      </p:sp>
      <p:sp>
        <p:nvSpPr>
          <p:cNvPr id="77" name="TextBox 77"/>
          <p:cNvSpPr txBox="1"/>
          <p:nvPr/>
        </p:nvSpPr>
        <p:spPr>
          <a:xfrm>
            <a:off x="9251063" y="4686852"/>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ACC</a:t>
            </a:r>
          </a:p>
        </p:txBody>
      </p:sp>
      <p:sp>
        <p:nvSpPr>
          <p:cNvPr id="78" name="TextBox 78"/>
          <p:cNvSpPr txBox="1"/>
          <p:nvPr/>
        </p:nvSpPr>
        <p:spPr>
          <a:xfrm>
            <a:off x="14692931" y="1917471"/>
            <a:ext cx="3637956" cy="219155"/>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CONTROL BUS</a:t>
            </a:r>
          </a:p>
        </p:txBody>
      </p:sp>
      <p:sp>
        <p:nvSpPr>
          <p:cNvPr id="79" name="TextBox 79"/>
          <p:cNvSpPr txBox="1"/>
          <p:nvPr/>
        </p:nvSpPr>
        <p:spPr>
          <a:xfrm>
            <a:off x="14763370" y="2406690"/>
            <a:ext cx="3637956" cy="214119"/>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ADDRESS BUS</a:t>
            </a:r>
          </a:p>
        </p:txBody>
      </p:sp>
      <p:sp>
        <p:nvSpPr>
          <p:cNvPr id="80" name="TextBox 80"/>
          <p:cNvSpPr txBox="1"/>
          <p:nvPr/>
        </p:nvSpPr>
        <p:spPr>
          <a:xfrm>
            <a:off x="14994002" y="2871095"/>
            <a:ext cx="3637956" cy="214119"/>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DATA BUS</a:t>
            </a:r>
          </a:p>
        </p:txBody>
      </p:sp>
      <p:sp>
        <p:nvSpPr>
          <p:cNvPr id="81" name="TextBox 81"/>
          <p:cNvSpPr txBox="1"/>
          <p:nvPr/>
        </p:nvSpPr>
        <p:spPr>
          <a:xfrm>
            <a:off x="8488530" y="7414264"/>
            <a:ext cx="414504" cy="640258"/>
          </a:xfrm>
          <a:prstGeom prst="rect">
            <a:avLst/>
          </a:prstGeom>
        </p:spPr>
        <p:txBody>
          <a:bodyPr lIns="0" tIns="0" rIns="0" bIns="0" rtlCol="0" anchor="t">
            <a:spAutoFit/>
          </a:bodyPr>
          <a:lstStyle/>
          <a:p>
            <a:pPr algn="ctr">
              <a:lnSpc>
                <a:spcPts val="5269"/>
              </a:lnSpc>
            </a:pPr>
            <a:r>
              <a:rPr lang="en-US" sz="3763">
                <a:solidFill>
                  <a:srgbClr val="000000">
                    <a:alpha val="11765"/>
                  </a:srgbClr>
                </a:solidFill>
                <a:latin typeface="Open Sans Extra Bold"/>
                <a:ea typeface="Open Sans Extra Bold"/>
                <a:cs typeface="Open Sans Extra Bold"/>
                <a:sym typeface="Open Sans Extra Bold"/>
              </a:rPr>
              <a:t>...</a:t>
            </a:r>
          </a:p>
        </p:txBody>
      </p:sp>
      <p:sp>
        <p:nvSpPr>
          <p:cNvPr id="82" name="TextBox 82"/>
          <p:cNvSpPr txBox="1"/>
          <p:nvPr/>
        </p:nvSpPr>
        <p:spPr>
          <a:xfrm>
            <a:off x="8283070" y="5595006"/>
            <a:ext cx="799213" cy="254338"/>
          </a:xfrm>
          <a:prstGeom prst="rect">
            <a:avLst/>
          </a:prstGeom>
        </p:spPr>
        <p:txBody>
          <a:bodyPr lIns="0" tIns="0" rIns="0" bIns="0" rtlCol="0" anchor="t">
            <a:spAutoFit/>
          </a:bodyPr>
          <a:lstStyle/>
          <a:p>
            <a:pPr algn="l">
              <a:lnSpc>
                <a:spcPts val="2017"/>
              </a:lnSpc>
            </a:pPr>
            <a:r>
              <a:rPr lang="en-US" sz="1440" b="1">
                <a:solidFill>
                  <a:srgbClr val="FFFFFF">
                    <a:alpha val="11765"/>
                  </a:srgbClr>
                </a:solidFill>
                <a:latin typeface="Now Bold"/>
                <a:ea typeface="Now Bold"/>
                <a:cs typeface="Now Bold"/>
                <a:sym typeface="Now Bold"/>
              </a:rPr>
              <a:t>Memory</a:t>
            </a:r>
          </a:p>
        </p:txBody>
      </p:sp>
      <p:sp>
        <p:nvSpPr>
          <p:cNvPr id="83" name="TextBox 83"/>
          <p:cNvSpPr txBox="1"/>
          <p:nvPr/>
        </p:nvSpPr>
        <p:spPr>
          <a:xfrm>
            <a:off x="9403608" y="5924249"/>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8</a:t>
            </a:r>
          </a:p>
        </p:txBody>
      </p:sp>
      <p:sp>
        <p:nvSpPr>
          <p:cNvPr id="84" name="TextBox 84"/>
          <p:cNvSpPr txBox="1"/>
          <p:nvPr/>
        </p:nvSpPr>
        <p:spPr>
          <a:xfrm>
            <a:off x="9403608" y="6214695"/>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9</a:t>
            </a:r>
          </a:p>
        </p:txBody>
      </p:sp>
      <p:sp>
        <p:nvSpPr>
          <p:cNvPr id="85" name="TextBox 85"/>
          <p:cNvSpPr txBox="1"/>
          <p:nvPr/>
        </p:nvSpPr>
        <p:spPr>
          <a:xfrm>
            <a:off x="9403608" y="6494525"/>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a:t>
            </a:r>
          </a:p>
        </p:txBody>
      </p:sp>
      <p:sp>
        <p:nvSpPr>
          <p:cNvPr id="86" name="TextBox 86"/>
          <p:cNvSpPr txBox="1"/>
          <p:nvPr/>
        </p:nvSpPr>
        <p:spPr>
          <a:xfrm>
            <a:off x="9416593" y="6795364"/>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11</a:t>
            </a:r>
          </a:p>
        </p:txBody>
      </p:sp>
      <p:sp>
        <p:nvSpPr>
          <p:cNvPr id="87" name="TextBox 87"/>
          <p:cNvSpPr txBox="1"/>
          <p:nvPr/>
        </p:nvSpPr>
        <p:spPr>
          <a:xfrm>
            <a:off x="9416593" y="7084805"/>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12</a:t>
            </a:r>
          </a:p>
        </p:txBody>
      </p:sp>
      <p:sp>
        <p:nvSpPr>
          <p:cNvPr id="88" name="TextBox 88"/>
          <p:cNvSpPr txBox="1"/>
          <p:nvPr/>
        </p:nvSpPr>
        <p:spPr>
          <a:xfrm>
            <a:off x="9403608" y="7412257"/>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13</a:t>
            </a:r>
          </a:p>
        </p:txBody>
      </p:sp>
      <p:sp>
        <p:nvSpPr>
          <p:cNvPr id="89" name="TextBox 89"/>
          <p:cNvSpPr txBox="1"/>
          <p:nvPr/>
        </p:nvSpPr>
        <p:spPr>
          <a:xfrm>
            <a:off x="9410101" y="8171383"/>
            <a:ext cx="261753"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99</a:t>
            </a:r>
          </a:p>
        </p:txBody>
      </p:sp>
      <p:sp>
        <p:nvSpPr>
          <p:cNvPr id="90" name="TextBox 90"/>
          <p:cNvSpPr txBox="1"/>
          <p:nvPr/>
        </p:nvSpPr>
        <p:spPr>
          <a:xfrm>
            <a:off x="9362827" y="8461829"/>
            <a:ext cx="30902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100</a:t>
            </a:r>
          </a:p>
        </p:txBody>
      </p:sp>
      <p:sp>
        <p:nvSpPr>
          <p:cNvPr id="91" name="TextBox 91"/>
          <p:cNvSpPr txBox="1"/>
          <p:nvPr/>
        </p:nvSpPr>
        <p:spPr>
          <a:xfrm>
            <a:off x="9372047" y="8729018"/>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101</a:t>
            </a:r>
          </a:p>
        </p:txBody>
      </p:sp>
      <p:sp>
        <p:nvSpPr>
          <p:cNvPr id="92" name="TextBox 92"/>
          <p:cNvSpPr txBox="1"/>
          <p:nvPr/>
        </p:nvSpPr>
        <p:spPr>
          <a:xfrm>
            <a:off x="9381266" y="9012440"/>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102</a:t>
            </a:r>
          </a:p>
        </p:txBody>
      </p:sp>
      <p:sp>
        <p:nvSpPr>
          <p:cNvPr id="93" name="TextBox 93"/>
          <p:cNvSpPr txBox="1"/>
          <p:nvPr/>
        </p:nvSpPr>
        <p:spPr>
          <a:xfrm>
            <a:off x="9381266" y="9316351"/>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103</a:t>
            </a:r>
          </a:p>
        </p:txBody>
      </p:sp>
      <p:sp>
        <p:nvSpPr>
          <p:cNvPr id="94" name="TextBox 94"/>
          <p:cNvSpPr txBox="1"/>
          <p:nvPr/>
        </p:nvSpPr>
        <p:spPr>
          <a:xfrm>
            <a:off x="8587085" y="5937569"/>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95" name="TextBox 95"/>
          <p:cNvSpPr txBox="1"/>
          <p:nvPr/>
        </p:nvSpPr>
        <p:spPr>
          <a:xfrm>
            <a:off x="8591068" y="6244089"/>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96" name="TextBox 96"/>
          <p:cNvSpPr txBox="1"/>
          <p:nvPr/>
        </p:nvSpPr>
        <p:spPr>
          <a:xfrm>
            <a:off x="8591068" y="6496490"/>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2</a:t>
            </a:r>
          </a:p>
        </p:txBody>
      </p:sp>
      <p:sp>
        <p:nvSpPr>
          <p:cNvPr id="97" name="TextBox 97"/>
          <p:cNvSpPr txBox="1"/>
          <p:nvPr/>
        </p:nvSpPr>
        <p:spPr>
          <a:xfrm>
            <a:off x="8595051" y="6803010"/>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3</a:t>
            </a:r>
          </a:p>
        </p:txBody>
      </p:sp>
      <p:sp>
        <p:nvSpPr>
          <p:cNvPr id="98" name="TextBox 98"/>
          <p:cNvSpPr txBox="1"/>
          <p:nvPr/>
        </p:nvSpPr>
        <p:spPr>
          <a:xfrm>
            <a:off x="8595051" y="7104180"/>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99" name="TextBox 99"/>
          <p:cNvSpPr txBox="1"/>
          <p:nvPr/>
        </p:nvSpPr>
        <p:spPr>
          <a:xfrm>
            <a:off x="8599034" y="7410700"/>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0" name="TextBox 100"/>
          <p:cNvSpPr txBox="1"/>
          <p:nvPr/>
        </p:nvSpPr>
        <p:spPr>
          <a:xfrm>
            <a:off x="8587085" y="8161229"/>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1" name="TextBox 101"/>
          <p:cNvSpPr txBox="1"/>
          <p:nvPr/>
        </p:nvSpPr>
        <p:spPr>
          <a:xfrm>
            <a:off x="8591068" y="8477635"/>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2" name="TextBox 102"/>
          <p:cNvSpPr txBox="1"/>
          <p:nvPr/>
        </p:nvSpPr>
        <p:spPr>
          <a:xfrm>
            <a:off x="8357426" y="8763765"/>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Load 10</a:t>
            </a:r>
          </a:p>
        </p:txBody>
      </p:sp>
      <p:sp>
        <p:nvSpPr>
          <p:cNvPr id="103" name="TextBox 103"/>
          <p:cNvSpPr txBox="1"/>
          <p:nvPr/>
        </p:nvSpPr>
        <p:spPr>
          <a:xfrm>
            <a:off x="8369776" y="9012440"/>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Add 11</a:t>
            </a:r>
          </a:p>
        </p:txBody>
      </p:sp>
      <p:sp>
        <p:nvSpPr>
          <p:cNvPr id="104" name="TextBox 104"/>
          <p:cNvSpPr txBox="1"/>
          <p:nvPr/>
        </p:nvSpPr>
        <p:spPr>
          <a:xfrm>
            <a:off x="8353443" y="9318960"/>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Store 12</a:t>
            </a:r>
          </a:p>
        </p:txBody>
      </p:sp>
      <p:grpSp>
        <p:nvGrpSpPr>
          <p:cNvPr id="105" name="Group 105"/>
          <p:cNvGrpSpPr/>
          <p:nvPr/>
        </p:nvGrpSpPr>
        <p:grpSpPr>
          <a:xfrm>
            <a:off x="6497971" y="2217782"/>
            <a:ext cx="2801884" cy="393338"/>
            <a:chOff x="0" y="0"/>
            <a:chExt cx="2652321" cy="372342"/>
          </a:xfrm>
        </p:grpSpPr>
        <p:sp>
          <p:nvSpPr>
            <p:cNvPr id="106" name="Freeform 10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107" name="Group 107"/>
          <p:cNvGrpSpPr/>
          <p:nvPr/>
        </p:nvGrpSpPr>
        <p:grpSpPr>
          <a:xfrm>
            <a:off x="9963803" y="2217782"/>
            <a:ext cx="2801884" cy="393338"/>
            <a:chOff x="0" y="0"/>
            <a:chExt cx="2652321" cy="372342"/>
          </a:xfrm>
        </p:grpSpPr>
        <p:sp>
          <p:nvSpPr>
            <p:cNvPr id="108" name="Freeform 10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109" name="TextBox 109"/>
          <p:cNvSpPr txBox="1"/>
          <p:nvPr/>
        </p:nvSpPr>
        <p:spPr>
          <a:xfrm>
            <a:off x="9318905" y="2862499"/>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MAR</a:t>
            </a:r>
          </a:p>
        </p:txBody>
      </p:sp>
      <p:sp>
        <p:nvSpPr>
          <p:cNvPr id="110" name="TextBox 110"/>
          <p:cNvSpPr txBox="1"/>
          <p:nvPr/>
        </p:nvSpPr>
        <p:spPr>
          <a:xfrm>
            <a:off x="5874588" y="2274322"/>
            <a:ext cx="623384" cy="242158"/>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IR</a:t>
            </a:r>
          </a:p>
        </p:txBody>
      </p:sp>
      <p:sp>
        <p:nvSpPr>
          <p:cNvPr id="111" name="AutoShape 111"/>
          <p:cNvSpPr/>
          <p:nvPr/>
        </p:nvSpPr>
        <p:spPr>
          <a:xfrm flipH="1" flipV="1">
            <a:off x="4019809" y="6132642"/>
            <a:ext cx="858389" cy="0"/>
          </a:xfrm>
          <a:prstGeom prst="line">
            <a:avLst/>
          </a:prstGeom>
          <a:ln w="47625" cap="rnd">
            <a:solidFill>
              <a:srgbClr val="64656B"/>
            </a:solidFill>
            <a:prstDash val="solid"/>
            <a:headEnd type="none" w="sm" len="sm"/>
            <a:tailEnd type="none" w="sm" len="sm"/>
          </a:ln>
        </p:spPr>
        <p:txBody>
          <a:bodyPr/>
          <a:lstStyle/>
          <a:p>
            <a:endParaRPr lang="en-PH"/>
          </a:p>
        </p:txBody>
      </p:sp>
      <p:grpSp>
        <p:nvGrpSpPr>
          <p:cNvPr id="112" name="Group 112"/>
          <p:cNvGrpSpPr/>
          <p:nvPr/>
        </p:nvGrpSpPr>
        <p:grpSpPr>
          <a:xfrm>
            <a:off x="1423175" y="7336385"/>
            <a:ext cx="2596635" cy="1057049"/>
            <a:chOff x="0" y="0"/>
            <a:chExt cx="2105402" cy="857076"/>
          </a:xfrm>
        </p:grpSpPr>
        <p:sp>
          <p:nvSpPr>
            <p:cNvPr id="113" name="Freeform 113"/>
            <p:cNvSpPr/>
            <p:nvPr/>
          </p:nvSpPr>
          <p:spPr>
            <a:xfrm>
              <a:off x="0" y="0"/>
              <a:ext cx="2105402" cy="857076"/>
            </a:xfrm>
            <a:custGeom>
              <a:avLst/>
              <a:gdLst/>
              <a:ahLst/>
              <a:cxnLst/>
              <a:rect l="l" t="t" r="r" b="b"/>
              <a:pathLst>
                <a:path w="2105402" h="857076">
                  <a:moveTo>
                    <a:pt x="0" y="0"/>
                  </a:moveTo>
                  <a:lnTo>
                    <a:pt x="0" y="857076"/>
                  </a:lnTo>
                  <a:lnTo>
                    <a:pt x="2105402" y="857076"/>
                  </a:lnTo>
                  <a:lnTo>
                    <a:pt x="2105402" y="0"/>
                  </a:lnTo>
                  <a:lnTo>
                    <a:pt x="0" y="0"/>
                  </a:lnTo>
                  <a:close/>
                  <a:moveTo>
                    <a:pt x="2044442" y="796116"/>
                  </a:moveTo>
                  <a:lnTo>
                    <a:pt x="59690" y="796116"/>
                  </a:lnTo>
                  <a:lnTo>
                    <a:pt x="59690" y="59690"/>
                  </a:lnTo>
                  <a:lnTo>
                    <a:pt x="2044442" y="59690"/>
                  </a:lnTo>
                  <a:lnTo>
                    <a:pt x="2044442" y="796116"/>
                  </a:lnTo>
                  <a:close/>
                </a:path>
              </a:pathLst>
            </a:custGeom>
            <a:solidFill>
              <a:srgbClr val="642EC7"/>
            </a:solidFill>
          </p:spPr>
          <p:txBody>
            <a:bodyPr/>
            <a:lstStyle/>
            <a:p>
              <a:endParaRPr lang="en-PH"/>
            </a:p>
          </p:txBody>
        </p:sp>
      </p:grpSp>
      <p:sp>
        <p:nvSpPr>
          <p:cNvPr id="114" name="TextBox 114"/>
          <p:cNvSpPr txBox="1"/>
          <p:nvPr/>
        </p:nvSpPr>
        <p:spPr>
          <a:xfrm>
            <a:off x="1538236" y="7468843"/>
            <a:ext cx="2324411" cy="675916"/>
          </a:xfrm>
          <a:prstGeom prst="rect">
            <a:avLst/>
          </a:prstGeom>
        </p:spPr>
        <p:txBody>
          <a:bodyPr lIns="0" tIns="0" rIns="0" bIns="0" rtlCol="0" anchor="t">
            <a:spAutoFit/>
          </a:bodyPr>
          <a:lstStyle/>
          <a:p>
            <a:pPr algn="ctr">
              <a:lnSpc>
                <a:spcPts val="2635"/>
              </a:lnSpc>
            </a:pPr>
            <a:r>
              <a:rPr lang="en-US" sz="1882" b="1">
                <a:solidFill>
                  <a:srgbClr val="000000"/>
                </a:solidFill>
                <a:latin typeface="Now Bold"/>
                <a:ea typeface="Now Bold"/>
                <a:cs typeface="Now Bold"/>
                <a:sym typeface="Now Bold"/>
              </a:rPr>
              <a:t>Peripheral I/O device</a:t>
            </a:r>
          </a:p>
        </p:txBody>
      </p:sp>
      <p:sp>
        <p:nvSpPr>
          <p:cNvPr id="115" name="AutoShape 115"/>
          <p:cNvSpPr/>
          <p:nvPr/>
        </p:nvSpPr>
        <p:spPr>
          <a:xfrm flipH="1" flipV="1">
            <a:off x="4019809" y="7657554"/>
            <a:ext cx="858389" cy="0"/>
          </a:xfrm>
          <a:prstGeom prst="line">
            <a:avLst/>
          </a:prstGeom>
          <a:ln w="47625" cap="rnd">
            <a:solidFill>
              <a:srgbClr val="64656B"/>
            </a:solidFill>
            <a:prstDash val="solid"/>
            <a:headEnd type="none" w="sm" len="sm"/>
            <a:tailEnd type="none" w="sm" len="sm"/>
          </a:ln>
        </p:spPr>
        <p:txBody>
          <a:bodyPr/>
          <a:lstStyle/>
          <a:p>
            <a:endParaRPr lang="en-PH"/>
          </a:p>
        </p:txBody>
      </p:sp>
      <p:grpSp>
        <p:nvGrpSpPr>
          <p:cNvPr id="116" name="Group 116"/>
          <p:cNvGrpSpPr/>
          <p:nvPr/>
        </p:nvGrpSpPr>
        <p:grpSpPr>
          <a:xfrm>
            <a:off x="4878198" y="5508797"/>
            <a:ext cx="1539181" cy="1125758"/>
            <a:chOff x="0" y="0"/>
            <a:chExt cx="1247998" cy="912786"/>
          </a:xfrm>
        </p:grpSpPr>
        <p:sp>
          <p:nvSpPr>
            <p:cNvPr id="117" name="Freeform 117"/>
            <p:cNvSpPr/>
            <p:nvPr/>
          </p:nvSpPr>
          <p:spPr>
            <a:xfrm>
              <a:off x="0" y="0"/>
              <a:ext cx="1247998" cy="912786"/>
            </a:xfrm>
            <a:custGeom>
              <a:avLst/>
              <a:gdLst/>
              <a:ahLst/>
              <a:cxnLst/>
              <a:rect l="l" t="t" r="r" b="b"/>
              <a:pathLst>
                <a:path w="1247998" h="912786">
                  <a:moveTo>
                    <a:pt x="0" y="0"/>
                  </a:moveTo>
                  <a:lnTo>
                    <a:pt x="0" y="912786"/>
                  </a:lnTo>
                  <a:lnTo>
                    <a:pt x="1247998" y="912786"/>
                  </a:lnTo>
                  <a:lnTo>
                    <a:pt x="1247998" y="0"/>
                  </a:lnTo>
                  <a:lnTo>
                    <a:pt x="0" y="0"/>
                  </a:lnTo>
                  <a:close/>
                  <a:moveTo>
                    <a:pt x="1187038" y="851826"/>
                  </a:moveTo>
                  <a:lnTo>
                    <a:pt x="59690" y="851826"/>
                  </a:lnTo>
                  <a:lnTo>
                    <a:pt x="59690" y="59690"/>
                  </a:lnTo>
                  <a:lnTo>
                    <a:pt x="1187038" y="59690"/>
                  </a:lnTo>
                  <a:lnTo>
                    <a:pt x="1187038" y="851826"/>
                  </a:lnTo>
                  <a:close/>
                </a:path>
              </a:pathLst>
            </a:custGeom>
            <a:solidFill>
              <a:srgbClr val="38B6FF"/>
            </a:solidFill>
          </p:spPr>
          <p:txBody>
            <a:bodyPr/>
            <a:lstStyle/>
            <a:p>
              <a:endParaRPr lang="en-PH"/>
            </a:p>
          </p:txBody>
        </p:sp>
      </p:grpSp>
      <p:sp>
        <p:nvSpPr>
          <p:cNvPr id="118" name="TextBox 118"/>
          <p:cNvSpPr txBox="1"/>
          <p:nvPr/>
        </p:nvSpPr>
        <p:spPr>
          <a:xfrm>
            <a:off x="4975572" y="5696097"/>
            <a:ext cx="1308458" cy="675916"/>
          </a:xfrm>
          <a:prstGeom prst="rect">
            <a:avLst/>
          </a:prstGeom>
        </p:spPr>
        <p:txBody>
          <a:bodyPr lIns="0" tIns="0" rIns="0" bIns="0" rtlCol="0" anchor="t">
            <a:spAutoFit/>
          </a:bodyPr>
          <a:lstStyle/>
          <a:p>
            <a:pPr algn="ctr">
              <a:lnSpc>
                <a:spcPts val="2635"/>
              </a:lnSpc>
            </a:pPr>
            <a:r>
              <a:rPr lang="en-US" sz="1882" b="1">
                <a:solidFill>
                  <a:srgbClr val="000000"/>
                </a:solidFill>
                <a:latin typeface="Now Bold"/>
                <a:ea typeface="Now Bold"/>
                <a:cs typeface="Now Bold"/>
                <a:sym typeface="Now Bold"/>
              </a:rPr>
              <a:t>Internal</a:t>
            </a:r>
          </a:p>
          <a:p>
            <a:pPr algn="ctr">
              <a:lnSpc>
                <a:spcPts val="2635"/>
              </a:lnSpc>
            </a:pPr>
            <a:r>
              <a:rPr lang="en-US" sz="1882" b="1">
                <a:solidFill>
                  <a:srgbClr val="000000"/>
                </a:solidFill>
                <a:latin typeface="Now Bold"/>
                <a:ea typeface="Now Bold"/>
                <a:cs typeface="Now Bold"/>
                <a:sym typeface="Now Bold"/>
              </a:rPr>
              <a:t>port</a:t>
            </a:r>
          </a:p>
        </p:txBody>
      </p:sp>
      <p:grpSp>
        <p:nvGrpSpPr>
          <p:cNvPr id="119" name="Group 119"/>
          <p:cNvGrpSpPr/>
          <p:nvPr/>
        </p:nvGrpSpPr>
        <p:grpSpPr>
          <a:xfrm>
            <a:off x="4863730" y="7336385"/>
            <a:ext cx="1587728" cy="1057049"/>
            <a:chOff x="0" y="0"/>
            <a:chExt cx="1287361" cy="857076"/>
          </a:xfrm>
        </p:grpSpPr>
        <p:sp>
          <p:nvSpPr>
            <p:cNvPr id="120" name="Freeform 120"/>
            <p:cNvSpPr/>
            <p:nvPr/>
          </p:nvSpPr>
          <p:spPr>
            <a:xfrm>
              <a:off x="0" y="0"/>
              <a:ext cx="1287361" cy="857076"/>
            </a:xfrm>
            <a:custGeom>
              <a:avLst/>
              <a:gdLst/>
              <a:ahLst/>
              <a:cxnLst/>
              <a:rect l="l" t="t" r="r" b="b"/>
              <a:pathLst>
                <a:path w="1287361" h="857076">
                  <a:moveTo>
                    <a:pt x="0" y="0"/>
                  </a:moveTo>
                  <a:lnTo>
                    <a:pt x="0" y="857076"/>
                  </a:lnTo>
                  <a:lnTo>
                    <a:pt x="1287361" y="857076"/>
                  </a:lnTo>
                  <a:lnTo>
                    <a:pt x="1287361" y="0"/>
                  </a:lnTo>
                  <a:lnTo>
                    <a:pt x="0" y="0"/>
                  </a:lnTo>
                  <a:close/>
                  <a:moveTo>
                    <a:pt x="1226401" y="796116"/>
                  </a:moveTo>
                  <a:lnTo>
                    <a:pt x="59690" y="796116"/>
                  </a:lnTo>
                  <a:lnTo>
                    <a:pt x="59690" y="59690"/>
                  </a:lnTo>
                  <a:lnTo>
                    <a:pt x="1226401" y="59690"/>
                  </a:lnTo>
                  <a:lnTo>
                    <a:pt x="1226401" y="796116"/>
                  </a:lnTo>
                  <a:close/>
                </a:path>
              </a:pathLst>
            </a:custGeom>
            <a:solidFill>
              <a:srgbClr val="38B6FF"/>
            </a:solidFill>
          </p:spPr>
          <p:txBody>
            <a:bodyPr/>
            <a:lstStyle/>
            <a:p>
              <a:endParaRPr lang="en-PH"/>
            </a:p>
          </p:txBody>
        </p:sp>
      </p:grpSp>
      <p:grpSp>
        <p:nvGrpSpPr>
          <p:cNvPr id="121" name="Group 121"/>
          <p:cNvGrpSpPr/>
          <p:nvPr/>
        </p:nvGrpSpPr>
        <p:grpSpPr>
          <a:xfrm>
            <a:off x="6644471" y="6568761"/>
            <a:ext cx="1241671" cy="952010"/>
            <a:chOff x="0" y="0"/>
            <a:chExt cx="1006771" cy="771908"/>
          </a:xfrm>
        </p:grpSpPr>
        <p:sp>
          <p:nvSpPr>
            <p:cNvPr id="122" name="Freeform 122"/>
            <p:cNvSpPr/>
            <p:nvPr/>
          </p:nvSpPr>
          <p:spPr>
            <a:xfrm>
              <a:off x="0" y="0"/>
              <a:ext cx="1006771" cy="771908"/>
            </a:xfrm>
            <a:custGeom>
              <a:avLst/>
              <a:gdLst/>
              <a:ahLst/>
              <a:cxnLst/>
              <a:rect l="l" t="t" r="r" b="b"/>
              <a:pathLst>
                <a:path w="1006771" h="771908">
                  <a:moveTo>
                    <a:pt x="0" y="0"/>
                  </a:moveTo>
                  <a:lnTo>
                    <a:pt x="0" y="771908"/>
                  </a:lnTo>
                  <a:lnTo>
                    <a:pt x="1006771" y="771908"/>
                  </a:lnTo>
                  <a:lnTo>
                    <a:pt x="1006771" y="0"/>
                  </a:lnTo>
                  <a:lnTo>
                    <a:pt x="0" y="0"/>
                  </a:lnTo>
                  <a:close/>
                  <a:moveTo>
                    <a:pt x="945811" y="710948"/>
                  </a:moveTo>
                  <a:lnTo>
                    <a:pt x="59690" y="710948"/>
                  </a:lnTo>
                  <a:lnTo>
                    <a:pt x="59690" y="59690"/>
                  </a:lnTo>
                  <a:lnTo>
                    <a:pt x="945811" y="59690"/>
                  </a:lnTo>
                  <a:lnTo>
                    <a:pt x="945811" y="710948"/>
                  </a:lnTo>
                  <a:close/>
                </a:path>
              </a:pathLst>
            </a:custGeom>
            <a:solidFill>
              <a:srgbClr val="004AAD"/>
            </a:solidFill>
          </p:spPr>
          <p:txBody>
            <a:bodyPr/>
            <a:lstStyle/>
            <a:p>
              <a:endParaRPr lang="en-PH"/>
            </a:p>
          </p:txBody>
        </p:sp>
      </p:grpSp>
      <p:sp>
        <p:nvSpPr>
          <p:cNvPr id="123" name="TextBox 123"/>
          <p:cNvSpPr txBox="1"/>
          <p:nvPr/>
        </p:nvSpPr>
        <p:spPr>
          <a:xfrm>
            <a:off x="6748780" y="6739192"/>
            <a:ext cx="1033052" cy="563455"/>
          </a:xfrm>
          <a:prstGeom prst="rect">
            <a:avLst/>
          </a:prstGeom>
        </p:spPr>
        <p:txBody>
          <a:bodyPr lIns="0" tIns="0" rIns="0" bIns="0" rtlCol="0" anchor="t">
            <a:spAutoFit/>
          </a:bodyPr>
          <a:lstStyle/>
          <a:p>
            <a:pPr algn="ctr">
              <a:lnSpc>
                <a:spcPts val="2203"/>
              </a:lnSpc>
            </a:pPr>
            <a:r>
              <a:rPr lang="en-US" sz="1574" b="1">
                <a:solidFill>
                  <a:srgbClr val="000000"/>
                </a:solidFill>
                <a:latin typeface="Now Bold"/>
                <a:ea typeface="Now Bold"/>
                <a:cs typeface="Now Bold"/>
                <a:sym typeface="Now Bold"/>
              </a:rPr>
              <a:t>Device Controller</a:t>
            </a:r>
          </a:p>
        </p:txBody>
      </p:sp>
      <p:sp>
        <p:nvSpPr>
          <p:cNvPr id="124" name="AutoShape 124"/>
          <p:cNvSpPr/>
          <p:nvPr/>
        </p:nvSpPr>
        <p:spPr>
          <a:xfrm flipH="1" flipV="1">
            <a:off x="6417380" y="6071676"/>
            <a:ext cx="227091" cy="973090"/>
          </a:xfrm>
          <a:prstGeom prst="line">
            <a:avLst/>
          </a:prstGeom>
          <a:ln w="47625" cap="rnd">
            <a:solidFill>
              <a:srgbClr val="64656B"/>
            </a:solidFill>
            <a:prstDash val="solid"/>
            <a:headEnd type="none" w="sm" len="sm"/>
            <a:tailEnd type="none" w="sm" len="sm"/>
          </a:ln>
        </p:spPr>
        <p:txBody>
          <a:bodyPr/>
          <a:lstStyle/>
          <a:p>
            <a:endParaRPr lang="en-PH"/>
          </a:p>
        </p:txBody>
      </p:sp>
      <p:sp>
        <p:nvSpPr>
          <p:cNvPr id="125" name="AutoShape 125"/>
          <p:cNvSpPr/>
          <p:nvPr/>
        </p:nvSpPr>
        <p:spPr>
          <a:xfrm flipH="1">
            <a:off x="6451458" y="7044765"/>
            <a:ext cx="193013" cy="820144"/>
          </a:xfrm>
          <a:prstGeom prst="line">
            <a:avLst/>
          </a:prstGeom>
          <a:ln w="47625" cap="rnd">
            <a:solidFill>
              <a:srgbClr val="64656B"/>
            </a:solidFill>
            <a:prstDash val="solid"/>
            <a:headEnd type="none" w="sm" len="sm"/>
            <a:tailEnd type="none" w="sm" len="sm"/>
          </a:ln>
        </p:spPr>
        <p:txBody>
          <a:bodyPr/>
          <a:lstStyle/>
          <a:p>
            <a:endParaRPr lang="en-PH"/>
          </a:p>
        </p:txBody>
      </p:sp>
      <p:sp>
        <p:nvSpPr>
          <p:cNvPr id="126" name="AutoShape 126"/>
          <p:cNvSpPr/>
          <p:nvPr/>
        </p:nvSpPr>
        <p:spPr>
          <a:xfrm flipV="1">
            <a:off x="7573469" y="5339432"/>
            <a:ext cx="0" cy="1249646"/>
          </a:xfrm>
          <a:prstGeom prst="line">
            <a:avLst/>
          </a:prstGeom>
          <a:ln w="47625" cap="rnd">
            <a:solidFill>
              <a:srgbClr val="64656B"/>
            </a:solidFill>
            <a:prstDash val="solid"/>
            <a:headEnd type="none" w="sm" len="sm"/>
            <a:tailEnd type="none" w="sm" len="sm"/>
          </a:ln>
        </p:spPr>
        <p:txBody>
          <a:bodyPr/>
          <a:lstStyle/>
          <a:p>
            <a:endParaRPr lang="en-PH"/>
          </a:p>
        </p:txBody>
      </p:sp>
      <p:sp>
        <p:nvSpPr>
          <p:cNvPr id="127" name="TextBox 127"/>
          <p:cNvSpPr txBox="1"/>
          <p:nvPr/>
        </p:nvSpPr>
        <p:spPr>
          <a:xfrm>
            <a:off x="4975572" y="7473145"/>
            <a:ext cx="1308458" cy="675916"/>
          </a:xfrm>
          <a:prstGeom prst="rect">
            <a:avLst/>
          </a:prstGeom>
        </p:spPr>
        <p:txBody>
          <a:bodyPr lIns="0" tIns="0" rIns="0" bIns="0" rtlCol="0" anchor="t">
            <a:spAutoFit/>
          </a:bodyPr>
          <a:lstStyle/>
          <a:p>
            <a:pPr algn="ctr">
              <a:lnSpc>
                <a:spcPts val="2635"/>
              </a:lnSpc>
            </a:pPr>
            <a:r>
              <a:rPr lang="en-US" sz="1882" b="1">
                <a:solidFill>
                  <a:srgbClr val="000000"/>
                </a:solidFill>
                <a:latin typeface="Now Bold"/>
                <a:ea typeface="Now Bold"/>
                <a:cs typeface="Now Bold"/>
                <a:sym typeface="Now Bold"/>
              </a:rPr>
              <a:t>External</a:t>
            </a:r>
          </a:p>
          <a:p>
            <a:pPr algn="ctr">
              <a:lnSpc>
                <a:spcPts val="2635"/>
              </a:lnSpc>
            </a:pPr>
            <a:r>
              <a:rPr lang="en-US" sz="1882" b="1">
                <a:solidFill>
                  <a:srgbClr val="000000"/>
                </a:solidFill>
                <a:latin typeface="Now Bold"/>
                <a:ea typeface="Now Bold"/>
                <a:cs typeface="Now Bold"/>
                <a:sym typeface="Now Bold"/>
              </a:rPr>
              <a:t>port</a:t>
            </a:r>
          </a:p>
        </p:txBody>
      </p:sp>
      <p:sp>
        <p:nvSpPr>
          <p:cNvPr id="128" name="TextBox 128"/>
          <p:cNvSpPr txBox="1"/>
          <p:nvPr/>
        </p:nvSpPr>
        <p:spPr>
          <a:xfrm>
            <a:off x="205342" y="215647"/>
            <a:ext cx="8482213" cy="551083"/>
          </a:xfrm>
          <a:prstGeom prst="rect">
            <a:avLst/>
          </a:prstGeom>
        </p:spPr>
        <p:txBody>
          <a:bodyPr lIns="0" tIns="0" rIns="0" bIns="0" rtlCol="0" anchor="t">
            <a:spAutoFit/>
          </a:bodyPr>
          <a:lstStyle/>
          <a:p>
            <a:pPr marL="0" lvl="0" indent="0" algn="l">
              <a:lnSpc>
                <a:spcPts val="4049"/>
              </a:lnSpc>
              <a:spcBef>
                <a:spcPct val="0"/>
              </a:spcBef>
            </a:pPr>
            <a:r>
              <a:rPr lang="en-US" sz="3615" b="1" spc="-108">
                <a:solidFill>
                  <a:srgbClr val="FFFFFF"/>
                </a:solidFill>
                <a:latin typeface="Poppins Bold"/>
                <a:ea typeface="Poppins Bold"/>
                <a:cs typeface="Poppins Bold"/>
                <a:sym typeface="Poppins Bold"/>
              </a:rPr>
              <a:t>5.5 Input/Output Ports and Interfaces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46288" y="-66210"/>
            <a:ext cx="1130462" cy="1130462"/>
          </a:xfrm>
          <a:custGeom>
            <a:avLst/>
            <a:gdLst/>
            <a:ahLst/>
            <a:cxnLst/>
            <a:rect l="l" t="t" r="r" b="b"/>
            <a:pathLst>
              <a:path w="1130462" h="1130462">
                <a:moveTo>
                  <a:pt x="0" y="0"/>
                </a:moveTo>
                <a:lnTo>
                  <a:pt x="1130462" y="0"/>
                </a:lnTo>
                <a:lnTo>
                  <a:pt x="1130462" y="1130461"/>
                </a:lnTo>
                <a:lnTo>
                  <a:pt x="0" y="1130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AutoShape 5"/>
          <p:cNvSpPr/>
          <p:nvPr/>
        </p:nvSpPr>
        <p:spPr>
          <a:xfrm flipV="1">
            <a:off x="381736" y="2242261"/>
            <a:ext cx="6799627" cy="40660"/>
          </a:xfrm>
          <a:prstGeom prst="line">
            <a:avLst/>
          </a:prstGeom>
          <a:ln w="66675" cap="rnd">
            <a:solidFill>
              <a:srgbClr val="642EC7"/>
            </a:solidFill>
            <a:prstDash val="solid"/>
            <a:headEnd type="none" w="sm" len="sm"/>
            <a:tailEnd type="oval" w="lg" len="lg"/>
          </a:ln>
        </p:spPr>
        <p:txBody>
          <a:bodyPr/>
          <a:lstStyle/>
          <a:p>
            <a:endParaRPr lang="en-PH"/>
          </a:p>
        </p:txBody>
      </p:sp>
      <p:sp>
        <p:nvSpPr>
          <p:cNvPr id="6" name="Freeform 6"/>
          <p:cNvSpPr/>
          <p:nvPr/>
        </p:nvSpPr>
        <p:spPr>
          <a:xfrm rot="9586995" flipV="1">
            <a:off x="833164" y="2948645"/>
            <a:ext cx="3547085" cy="2289482"/>
          </a:xfrm>
          <a:custGeom>
            <a:avLst/>
            <a:gdLst/>
            <a:ahLst/>
            <a:cxnLst/>
            <a:rect l="l" t="t" r="r" b="b"/>
            <a:pathLst>
              <a:path w="3547085" h="2289482">
                <a:moveTo>
                  <a:pt x="0" y="2289482"/>
                </a:moveTo>
                <a:lnTo>
                  <a:pt x="3547085" y="2289482"/>
                </a:lnTo>
                <a:lnTo>
                  <a:pt x="3547085" y="0"/>
                </a:lnTo>
                <a:lnTo>
                  <a:pt x="0" y="0"/>
                </a:lnTo>
                <a:lnTo>
                  <a:pt x="0" y="228948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Freeform 7"/>
          <p:cNvSpPr/>
          <p:nvPr/>
        </p:nvSpPr>
        <p:spPr>
          <a:xfrm rot="-569234" flipH="1">
            <a:off x="907735" y="5240364"/>
            <a:ext cx="3772117" cy="3097851"/>
          </a:xfrm>
          <a:custGeom>
            <a:avLst/>
            <a:gdLst/>
            <a:ahLst/>
            <a:cxnLst/>
            <a:rect l="l" t="t" r="r" b="b"/>
            <a:pathLst>
              <a:path w="3772117" h="3097851">
                <a:moveTo>
                  <a:pt x="3772117" y="0"/>
                </a:moveTo>
                <a:lnTo>
                  <a:pt x="0" y="0"/>
                </a:lnTo>
                <a:lnTo>
                  <a:pt x="0" y="3097851"/>
                </a:lnTo>
                <a:lnTo>
                  <a:pt x="3772117" y="3097851"/>
                </a:lnTo>
                <a:lnTo>
                  <a:pt x="377211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8" name="Freeform 8"/>
          <p:cNvSpPr/>
          <p:nvPr/>
        </p:nvSpPr>
        <p:spPr>
          <a:xfrm>
            <a:off x="5427544" y="4093386"/>
            <a:ext cx="2307604" cy="2097036"/>
          </a:xfrm>
          <a:custGeom>
            <a:avLst/>
            <a:gdLst/>
            <a:ahLst/>
            <a:cxnLst/>
            <a:rect l="l" t="t" r="r" b="b"/>
            <a:pathLst>
              <a:path w="2307604" h="2097036">
                <a:moveTo>
                  <a:pt x="0" y="0"/>
                </a:moveTo>
                <a:lnTo>
                  <a:pt x="2307605" y="0"/>
                </a:lnTo>
                <a:lnTo>
                  <a:pt x="2307605" y="2097036"/>
                </a:lnTo>
                <a:lnTo>
                  <a:pt x="0" y="20970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TextBox 9"/>
          <p:cNvSpPr txBox="1"/>
          <p:nvPr/>
        </p:nvSpPr>
        <p:spPr>
          <a:xfrm>
            <a:off x="381536" y="1491440"/>
            <a:ext cx="6799760"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The Universal Serial Bus</a:t>
            </a:r>
          </a:p>
        </p:txBody>
      </p:sp>
      <p:grpSp>
        <p:nvGrpSpPr>
          <p:cNvPr id="10" name="Group 10"/>
          <p:cNvGrpSpPr/>
          <p:nvPr/>
        </p:nvGrpSpPr>
        <p:grpSpPr>
          <a:xfrm>
            <a:off x="7913815" y="4640861"/>
            <a:ext cx="2431625" cy="501043"/>
            <a:chOff x="0" y="0"/>
            <a:chExt cx="640428" cy="131962"/>
          </a:xfrm>
        </p:grpSpPr>
        <p:sp>
          <p:nvSpPr>
            <p:cNvPr id="11" name="Freeform 11"/>
            <p:cNvSpPr/>
            <p:nvPr/>
          </p:nvSpPr>
          <p:spPr>
            <a:xfrm>
              <a:off x="0" y="0"/>
              <a:ext cx="640428" cy="131962"/>
            </a:xfrm>
            <a:custGeom>
              <a:avLst/>
              <a:gdLst/>
              <a:ahLst/>
              <a:cxnLst/>
              <a:rect l="l" t="t" r="r" b="b"/>
              <a:pathLst>
                <a:path w="640428" h="131962">
                  <a:moveTo>
                    <a:pt x="65981" y="0"/>
                  </a:moveTo>
                  <a:lnTo>
                    <a:pt x="574447" y="0"/>
                  </a:lnTo>
                  <a:cubicBezTo>
                    <a:pt x="591946" y="0"/>
                    <a:pt x="608729" y="6952"/>
                    <a:pt x="621103" y="19325"/>
                  </a:cubicBezTo>
                  <a:cubicBezTo>
                    <a:pt x="633476" y="31699"/>
                    <a:pt x="640428" y="48482"/>
                    <a:pt x="640428" y="65981"/>
                  </a:cubicBezTo>
                  <a:lnTo>
                    <a:pt x="640428" y="65981"/>
                  </a:lnTo>
                  <a:cubicBezTo>
                    <a:pt x="640428" y="83480"/>
                    <a:pt x="633476" y="100263"/>
                    <a:pt x="621103" y="112636"/>
                  </a:cubicBezTo>
                  <a:cubicBezTo>
                    <a:pt x="608729" y="125010"/>
                    <a:pt x="591946" y="131962"/>
                    <a:pt x="574447" y="131962"/>
                  </a:cubicBezTo>
                  <a:lnTo>
                    <a:pt x="65981" y="131962"/>
                  </a:lnTo>
                  <a:cubicBezTo>
                    <a:pt x="48482" y="131962"/>
                    <a:pt x="31699" y="125010"/>
                    <a:pt x="19325" y="112636"/>
                  </a:cubicBezTo>
                  <a:cubicBezTo>
                    <a:pt x="6952" y="100263"/>
                    <a:pt x="0" y="83480"/>
                    <a:pt x="0" y="65981"/>
                  </a:cubicBezTo>
                  <a:lnTo>
                    <a:pt x="0" y="65981"/>
                  </a:lnTo>
                  <a:cubicBezTo>
                    <a:pt x="0" y="48482"/>
                    <a:pt x="6952" y="31699"/>
                    <a:pt x="19325" y="19325"/>
                  </a:cubicBezTo>
                  <a:cubicBezTo>
                    <a:pt x="31699" y="6952"/>
                    <a:pt x="48482" y="0"/>
                    <a:pt x="65981" y="0"/>
                  </a:cubicBezTo>
                  <a:close/>
                </a:path>
              </a:pathLst>
            </a:custGeom>
            <a:solidFill>
              <a:srgbClr val="019D97"/>
            </a:solidFill>
          </p:spPr>
          <p:txBody>
            <a:bodyPr/>
            <a:lstStyle/>
            <a:p>
              <a:endParaRPr lang="en-PH"/>
            </a:p>
          </p:txBody>
        </p:sp>
        <p:sp>
          <p:nvSpPr>
            <p:cNvPr id="12" name="TextBox 12"/>
            <p:cNvSpPr txBox="1"/>
            <p:nvPr/>
          </p:nvSpPr>
          <p:spPr>
            <a:xfrm>
              <a:off x="0" y="-28575"/>
              <a:ext cx="640428" cy="160537"/>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5994739" y="4583711"/>
            <a:ext cx="10816206" cy="2187653"/>
          </a:xfrm>
          <a:prstGeom prst="rect">
            <a:avLst/>
          </a:prstGeom>
        </p:spPr>
        <p:txBody>
          <a:bodyPr lIns="0" tIns="0" rIns="0" bIns="0" rtlCol="0" anchor="t">
            <a:spAutoFit/>
          </a:bodyPr>
          <a:lstStyle/>
          <a:p>
            <a:pPr algn="ctr">
              <a:lnSpc>
                <a:spcPts val="4359"/>
              </a:lnSpc>
              <a:spcBef>
                <a:spcPct val="0"/>
              </a:spcBef>
            </a:pPr>
            <a:r>
              <a:rPr lang="en-US" sz="3114">
                <a:solidFill>
                  <a:srgbClr val="000000"/>
                </a:solidFill>
                <a:latin typeface="Alatsi"/>
                <a:ea typeface="Alatsi"/>
                <a:cs typeface="Alatsi"/>
                <a:sym typeface="Alatsi"/>
              </a:rPr>
              <a:t>USB allows  </a:t>
            </a:r>
            <a:r>
              <a:rPr lang="en-US" sz="3114">
                <a:solidFill>
                  <a:srgbClr val="FFFFFF"/>
                </a:solidFill>
                <a:latin typeface="Alatsi"/>
                <a:ea typeface="Alatsi"/>
                <a:cs typeface="Alatsi"/>
                <a:sym typeface="Alatsi"/>
              </a:rPr>
              <a:t>plug and play</a:t>
            </a:r>
            <a:r>
              <a:rPr lang="en-US" sz="3114">
                <a:solidFill>
                  <a:srgbClr val="000000"/>
                </a:solidFill>
                <a:latin typeface="Alatsi"/>
                <a:ea typeface="Alatsi"/>
                <a:cs typeface="Alatsi"/>
                <a:sym typeface="Alatsi"/>
              </a:rPr>
              <a:t>  by providing a standardized interface that automatically detects and configures compatible devices when they are connected to a computer, enabling seamless integration without requiring manual driver installation.</a:t>
            </a:r>
          </a:p>
        </p:txBody>
      </p:sp>
      <p:sp>
        <p:nvSpPr>
          <p:cNvPr id="14" name="Freeform 14"/>
          <p:cNvSpPr/>
          <p:nvPr/>
        </p:nvSpPr>
        <p:spPr>
          <a:xfrm rot="-10800000">
            <a:off x="15073676" y="5127369"/>
            <a:ext cx="2307604" cy="2097036"/>
          </a:xfrm>
          <a:custGeom>
            <a:avLst/>
            <a:gdLst/>
            <a:ahLst/>
            <a:cxnLst/>
            <a:rect l="l" t="t" r="r" b="b"/>
            <a:pathLst>
              <a:path w="2307604" h="2097036">
                <a:moveTo>
                  <a:pt x="0" y="0"/>
                </a:moveTo>
                <a:lnTo>
                  <a:pt x="2307604" y="0"/>
                </a:lnTo>
                <a:lnTo>
                  <a:pt x="2307604" y="2097036"/>
                </a:lnTo>
                <a:lnTo>
                  <a:pt x="0" y="20970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5" name="TextBox 15"/>
          <p:cNvSpPr txBox="1"/>
          <p:nvPr/>
        </p:nvSpPr>
        <p:spPr>
          <a:xfrm>
            <a:off x="205342" y="215647"/>
            <a:ext cx="8482213" cy="551083"/>
          </a:xfrm>
          <a:prstGeom prst="rect">
            <a:avLst/>
          </a:prstGeom>
        </p:spPr>
        <p:txBody>
          <a:bodyPr lIns="0" tIns="0" rIns="0" bIns="0" rtlCol="0" anchor="t">
            <a:spAutoFit/>
          </a:bodyPr>
          <a:lstStyle/>
          <a:p>
            <a:pPr marL="0" lvl="0" indent="0" algn="l">
              <a:lnSpc>
                <a:spcPts val="4049"/>
              </a:lnSpc>
              <a:spcBef>
                <a:spcPct val="0"/>
              </a:spcBef>
            </a:pPr>
            <a:r>
              <a:rPr lang="en-US" sz="3615" b="1" spc="-108">
                <a:solidFill>
                  <a:srgbClr val="FFFFFF"/>
                </a:solidFill>
                <a:latin typeface="Poppins Bold"/>
                <a:ea typeface="Poppins Bold"/>
                <a:cs typeface="Poppins Bold"/>
                <a:sym typeface="Poppins Bold"/>
              </a:rPr>
              <a:t>5.5 Input/Output Ports and Interfaces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46288" y="-66210"/>
            <a:ext cx="1130462" cy="1130462"/>
          </a:xfrm>
          <a:custGeom>
            <a:avLst/>
            <a:gdLst/>
            <a:ahLst/>
            <a:cxnLst/>
            <a:rect l="l" t="t" r="r" b="b"/>
            <a:pathLst>
              <a:path w="1130462" h="1130462">
                <a:moveTo>
                  <a:pt x="0" y="0"/>
                </a:moveTo>
                <a:lnTo>
                  <a:pt x="1130462" y="0"/>
                </a:lnTo>
                <a:lnTo>
                  <a:pt x="1130462" y="1130461"/>
                </a:lnTo>
                <a:lnTo>
                  <a:pt x="0" y="1130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AutoShape 5"/>
          <p:cNvSpPr/>
          <p:nvPr/>
        </p:nvSpPr>
        <p:spPr>
          <a:xfrm flipV="1">
            <a:off x="381736" y="2242261"/>
            <a:ext cx="6799627" cy="40660"/>
          </a:xfrm>
          <a:prstGeom prst="line">
            <a:avLst/>
          </a:prstGeom>
          <a:ln w="66675" cap="rnd">
            <a:solidFill>
              <a:srgbClr val="642EC7"/>
            </a:solidFill>
            <a:prstDash val="solid"/>
            <a:headEnd type="none" w="sm" len="sm"/>
            <a:tailEnd type="oval" w="lg" len="lg"/>
          </a:ln>
        </p:spPr>
        <p:txBody>
          <a:bodyPr/>
          <a:lstStyle/>
          <a:p>
            <a:endParaRPr lang="en-PH"/>
          </a:p>
        </p:txBody>
      </p:sp>
      <p:sp>
        <p:nvSpPr>
          <p:cNvPr id="6" name="Freeform 6"/>
          <p:cNvSpPr/>
          <p:nvPr/>
        </p:nvSpPr>
        <p:spPr>
          <a:xfrm rot="9586995" flipV="1">
            <a:off x="833164" y="2948645"/>
            <a:ext cx="3547085" cy="2289482"/>
          </a:xfrm>
          <a:custGeom>
            <a:avLst/>
            <a:gdLst/>
            <a:ahLst/>
            <a:cxnLst/>
            <a:rect l="l" t="t" r="r" b="b"/>
            <a:pathLst>
              <a:path w="3547085" h="2289482">
                <a:moveTo>
                  <a:pt x="0" y="2289482"/>
                </a:moveTo>
                <a:lnTo>
                  <a:pt x="3547085" y="2289482"/>
                </a:lnTo>
                <a:lnTo>
                  <a:pt x="3547085" y="0"/>
                </a:lnTo>
                <a:lnTo>
                  <a:pt x="0" y="0"/>
                </a:lnTo>
                <a:lnTo>
                  <a:pt x="0" y="228948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Freeform 7"/>
          <p:cNvSpPr/>
          <p:nvPr/>
        </p:nvSpPr>
        <p:spPr>
          <a:xfrm rot="-569234" flipH="1">
            <a:off x="1895490" y="5844796"/>
            <a:ext cx="3772117" cy="3097851"/>
          </a:xfrm>
          <a:custGeom>
            <a:avLst/>
            <a:gdLst/>
            <a:ahLst/>
            <a:cxnLst/>
            <a:rect l="l" t="t" r="r" b="b"/>
            <a:pathLst>
              <a:path w="3772117" h="3097851">
                <a:moveTo>
                  <a:pt x="3772117" y="0"/>
                </a:moveTo>
                <a:lnTo>
                  <a:pt x="0" y="0"/>
                </a:lnTo>
                <a:lnTo>
                  <a:pt x="0" y="3097851"/>
                </a:lnTo>
                <a:lnTo>
                  <a:pt x="3772117" y="3097851"/>
                </a:lnTo>
                <a:lnTo>
                  <a:pt x="377211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8" name="Group 8"/>
          <p:cNvGrpSpPr/>
          <p:nvPr/>
        </p:nvGrpSpPr>
        <p:grpSpPr>
          <a:xfrm>
            <a:off x="6638660" y="3182304"/>
            <a:ext cx="10391370" cy="1543050"/>
            <a:chOff x="0" y="0"/>
            <a:chExt cx="2736822" cy="406400"/>
          </a:xfrm>
        </p:grpSpPr>
        <p:sp>
          <p:nvSpPr>
            <p:cNvPr id="9" name="Freeform 9"/>
            <p:cNvSpPr/>
            <p:nvPr/>
          </p:nvSpPr>
          <p:spPr>
            <a:xfrm>
              <a:off x="0" y="0"/>
              <a:ext cx="2736822" cy="406400"/>
            </a:xfrm>
            <a:custGeom>
              <a:avLst/>
              <a:gdLst/>
              <a:ahLst/>
              <a:cxnLst/>
              <a:rect l="l" t="t" r="r" b="b"/>
              <a:pathLst>
                <a:path w="2736822" h="406400">
                  <a:moveTo>
                    <a:pt x="2533622" y="0"/>
                  </a:moveTo>
                  <a:lnTo>
                    <a:pt x="0" y="0"/>
                  </a:lnTo>
                  <a:lnTo>
                    <a:pt x="0" y="406400"/>
                  </a:lnTo>
                  <a:lnTo>
                    <a:pt x="2533622" y="406400"/>
                  </a:lnTo>
                  <a:lnTo>
                    <a:pt x="2736822" y="203200"/>
                  </a:lnTo>
                  <a:lnTo>
                    <a:pt x="2533622" y="0"/>
                  </a:lnTo>
                  <a:close/>
                </a:path>
              </a:pathLst>
            </a:custGeom>
            <a:solidFill>
              <a:srgbClr val="019D97"/>
            </a:solidFill>
          </p:spPr>
          <p:txBody>
            <a:bodyPr/>
            <a:lstStyle/>
            <a:p>
              <a:endParaRPr lang="en-PH"/>
            </a:p>
          </p:txBody>
        </p:sp>
        <p:sp>
          <p:nvSpPr>
            <p:cNvPr id="10" name="TextBox 10"/>
            <p:cNvSpPr txBox="1"/>
            <p:nvPr/>
          </p:nvSpPr>
          <p:spPr>
            <a:xfrm>
              <a:off x="0" y="-47625"/>
              <a:ext cx="2622522" cy="454025"/>
            </a:xfrm>
            <a:prstGeom prst="rect">
              <a:avLst/>
            </a:prstGeom>
          </p:spPr>
          <p:txBody>
            <a:bodyPr lIns="50800" tIns="50800" rIns="50800" bIns="50800" rtlCol="0" anchor="ctr"/>
            <a:lstStyle/>
            <a:p>
              <a:pPr algn="ctr">
                <a:lnSpc>
                  <a:spcPts val="2780"/>
                </a:lnSpc>
              </a:pPr>
              <a:endParaRPr/>
            </a:p>
          </p:txBody>
        </p:sp>
      </p:grpSp>
      <p:sp>
        <p:nvSpPr>
          <p:cNvPr id="11" name="TextBox 11"/>
          <p:cNvSpPr txBox="1"/>
          <p:nvPr/>
        </p:nvSpPr>
        <p:spPr>
          <a:xfrm>
            <a:off x="381536" y="1491440"/>
            <a:ext cx="6799760"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The Universal Serial Bus</a:t>
            </a:r>
          </a:p>
        </p:txBody>
      </p:sp>
      <p:sp>
        <p:nvSpPr>
          <p:cNvPr id="12" name="TextBox 12"/>
          <p:cNvSpPr txBox="1"/>
          <p:nvPr/>
        </p:nvSpPr>
        <p:spPr>
          <a:xfrm>
            <a:off x="6638660" y="3125154"/>
            <a:ext cx="9405884" cy="1552888"/>
          </a:xfrm>
          <a:prstGeom prst="rect">
            <a:avLst/>
          </a:prstGeom>
        </p:spPr>
        <p:txBody>
          <a:bodyPr lIns="0" tIns="0" rIns="0" bIns="0" rtlCol="0" anchor="t">
            <a:spAutoFit/>
          </a:bodyPr>
          <a:lstStyle/>
          <a:p>
            <a:pPr algn="ctr">
              <a:lnSpc>
                <a:spcPts val="4182"/>
              </a:lnSpc>
              <a:spcBef>
                <a:spcPct val="0"/>
              </a:spcBef>
            </a:pPr>
            <a:r>
              <a:rPr lang="en-US" sz="2987">
                <a:solidFill>
                  <a:srgbClr val="FFFFFF"/>
                </a:solidFill>
                <a:latin typeface="Alatsi"/>
                <a:ea typeface="Alatsi"/>
                <a:cs typeface="Alatsi"/>
                <a:sym typeface="Alatsi"/>
              </a:rPr>
              <a:t>USB allows for a structured chain of connections, enabling the attachment of multiple devices to a single USB port through the use of hubs.</a:t>
            </a:r>
          </a:p>
        </p:txBody>
      </p:sp>
      <p:grpSp>
        <p:nvGrpSpPr>
          <p:cNvPr id="13" name="Group 13"/>
          <p:cNvGrpSpPr/>
          <p:nvPr/>
        </p:nvGrpSpPr>
        <p:grpSpPr>
          <a:xfrm>
            <a:off x="6638660" y="5006824"/>
            <a:ext cx="10391370" cy="1543050"/>
            <a:chOff x="0" y="0"/>
            <a:chExt cx="2736822" cy="406400"/>
          </a:xfrm>
        </p:grpSpPr>
        <p:sp>
          <p:nvSpPr>
            <p:cNvPr id="14" name="Freeform 14"/>
            <p:cNvSpPr/>
            <p:nvPr/>
          </p:nvSpPr>
          <p:spPr>
            <a:xfrm>
              <a:off x="0" y="0"/>
              <a:ext cx="2736822" cy="406400"/>
            </a:xfrm>
            <a:custGeom>
              <a:avLst/>
              <a:gdLst/>
              <a:ahLst/>
              <a:cxnLst/>
              <a:rect l="l" t="t" r="r" b="b"/>
              <a:pathLst>
                <a:path w="2736822" h="406400">
                  <a:moveTo>
                    <a:pt x="2533622" y="0"/>
                  </a:moveTo>
                  <a:lnTo>
                    <a:pt x="0" y="0"/>
                  </a:lnTo>
                  <a:lnTo>
                    <a:pt x="0" y="406400"/>
                  </a:lnTo>
                  <a:lnTo>
                    <a:pt x="2533622" y="406400"/>
                  </a:lnTo>
                  <a:lnTo>
                    <a:pt x="2736822" y="203200"/>
                  </a:lnTo>
                  <a:lnTo>
                    <a:pt x="2533622" y="0"/>
                  </a:lnTo>
                  <a:close/>
                </a:path>
              </a:pathLst>
            </a:custGeom>
            <a:solidFill>
              <a:srgbClr val="019D97"/>
            </a:solidFill>
          </p:spPr>
          <p:txBody>
            <a:bodyPr/>
            <a:lstStyle/>
            <a:p>
              <a:endParaRPr lang="en-PH"/>
            </a:p>
          </p:txBody>
        </p:sp>
        <p:sp>
          <p:nvSpPr>
            <p:cNvPr id="15" name="TextBox 15"/>
            <p:cNvSpPr txBox="1"/>
            <p:nvPr/>
          </p:nvSpPr>
          <p:spPr>
            <a:xfrm>
              <a:off x="0" y="-47625"/>
              <a:ext cx="2622522" cy="454025"/>
            </a:xfrm>
            <a:prstGeom prst="rect">
              <a:avLst/>
            </a:prstGeom>
          </p:spPr>
          <p:txBody>
            <a:bodyPr lIns="50800" tIns="50800" rIns="50800" bIns="50800" rtlCol="0" anchor="ctr"/>
            <a:lstStyle/>
            <a:p>
              <a:pPr algn="ctr">
                <a:lnSpc>
                  <a:spcPts val="2780"/>
                </a:lnSpc>
              </a:pPr>
              <a:endParaRPr/>
            </a:p>
          </p:txBody>
        </p:sp>
      </p:grpSp>
      <p:sp>
        <p:nvSpPr>
          <p:cNvPr id="16" name="TextBox 16"/>
          <p:cNvSpPr txBox="1"/>
          <p:nvPr/>
        </p:nvSpPr>
        <p:spPr>
          <a:xfrm>
            <a:off x="6882621" y="4949674"/>
            <a:ext cx="9636291" cy="1552888"/>
          </a:xfrm>
          <a:prstGeom prst="rect">
            <a:avLst/>
          </a:prstGeom>
        </p:spPr>
        <p:txBody>
          <a:bodyPr lIns="0" tIns="0" rIns="0" bIns="0" rtlCol="0" anchor="t">
            <a:spAutoFit/>
          </a:bodyPr>
          <a:lstStyle/>
          <a:p>
            <a:pPr algn="ctr">
              <a:lnSpc>
                <a:spcPts val="4182"/>
              </a:lnSpc>
              <a:spcBef>
                <a:spcPct val="0"/>
              </a:spcBef>
            </a:pPr>
            <a:r>
              <a:rPr lang="en-US" sz="2987">
                <a:solidFill>
                  <a:srgbClr val="FFFFFF"/>
                </a:solidFill>
                <a:latin typeface="Alatsi"/>
                <a:ea typeface="Alatsi"/>
                <a:cs typeface="Alatsi"/>
                <a:sym typeface="Alatsi"/>
              </a:rPr>
              <a:t>In the USB setup, the computer serves as the central hub and can manage up to 127 connected devices, including both hubs and devices directly connected to it.</a:t>
            </a:r>
          </a:p>
        </p:txBody>
      </p:sp>
      <p:grpSp>
        <p:nvGrpSpPr>
          <p:cNvPr id="17" name="Group 17"/>
          <p:cNvGrpSpPr/>
          <p:nvPr/>
        </p:nvGrpSpPr>
        <p:grpSpPr>
          <a:xfrm>
            <a:off x="6638660" y="6835624"/>
            <a:ext cx="10391370" cy="1543050"/>
            <a:chOff x="0" y="0"/>
            <a:chExt cx="2736822" cy="406400"/>
          </a:xfrm>
        </p:grpSpPr>
        <p:sp>
          <p:nvSpPr>
            <p:cNvPr id="18" name="Freeform 18"/>
            <p:cNvSpPr/>
            <p:nvPr/>
          </p:nvSpPr>
          <p:spPr>
            <a:xfrm>
              <a:off x="0" y="0"/>
              <a:ext cx="2736822" cy="406400"/>
            </a:xfrm>
            <a:custGeom>
              <a:avLst/>
              <a:gdLst/>
              <a:ahLst/>
              <a:cxnLst/>
              <a:rect l="l" t="t" r="r" b="b"/>
              <a:pathLst>
                <a:path w="2736822" h="406400">
                  <a:moveTo>
                    <a:pt x="2533622" y="0"/>
                  </a:moveTo>
                  <a:lnTo>
                    <a:pt x="0" y="0"/>
                  </a:lnTo>
                  <a:lnTo>
                    <a:pt x="0" y="406400"/>
                  </a:lnTo>
                  <a:lnTo>
                    <a:pt x="2533622" y="406400"/>
                  </a:lnTo>
                  <a:lnTo>
                    <a:pt x="2736822" y="203200"/>
                  </a:lnTo>
                  <a:lnTo>
                    <a:pt x="2533622" y="0"/>
                  </a:lnTo>
                  <a:close/>
                </a:path>
              </a:pathLst>
            </a:custGeom>
            <a:solidFill>
              <a:srgbClr val="019D97"/>
            </a:solidFill>
          </p:spPr>
          <p:txBody>
            <a:bodyPr/>
            <a:lstStyle/>
            <a:p>
              <a:endParaRPr lang="en-PH"/>
            </a:p>
          </p:txBody>
        </p:sp>
        <p:sp>
          <p:nvSpPr>
            <p:cNvPr id="19" name="TextBox 19"/>
            <p:cNvSpPr txBox="1"/>
            <p:nvPr/>
          </p:nvSpPr>
          <p:spPr>
            <a:xfrm>
              <a:off x="0" y="-47625"/>
              <a:ext cx="2622522" cy="454025"/>
            </a:xfrm>
            <a:prstGeom prst="rect">
              <a:avLst/>
            </a:prstGeom>
          </p:spPr>
          <p:txBody>
            <a:bodyPr lIns="50800" tIns="50800" rIns="50800" bIns="50800" rtlCol="0" anchor="ctr"/>
            <a:lstStyle/>
            <a:p>
              <a:pPr algn="ctr">
                <a:lnSpc>
                  <a:spcPts val="2780"/>
                </a:lnSpc>
              </a:pPr>
              <a:endParaRPr/>
            </a:p>
          </p:txBody>
        </p:sp>
      </p:grpSp>
      <p:sp>
        <p:nvSpPr>
          <p:cNvPr id="20" name="TextBox 20"/>
          <p:cNvSpPr txBox="1"/>
          <p:nvPr/>
        </p:nvSpPr>
        <p:spPr>
          <a:xfrm>
            <a:off x="6882621" y="7235674"/>
            <a:ext cx="9636291" cy="505137"/>
          </a:xfrm>
          <a:prstGeom prst="rect">
            <a:avLst/>
          </a:prstGeom>
        </p:spPr>
        <p:txBody>
          <a:bodyPr lIns="0" tIns="0" rIns="0" bIns="0" rtlCol="0" anchor="t">
            <a:spAutoFit/>
          </a:bodyPr>
          <a:lstStyle/>
          <a:p>
            <a:pPr algn="ctr">
              <a:lnSpc>
                <a:spcPts val="4182"/>
              </a:lnSpc>
              <a:spcBef>
                <a:spcPct val="0"/>
              </a:spcBef>
            </a:pPr>
            <a:r>
              <a:rPr lang="en-US" sz="2987">
                <a:solidFill>
                  <a:srgbClr val="FFFFFF"/>
                </a:solidFill>
                <a:latin typeface="Alatsi"/>
                <a:ea typeface="Alatsi"/>
                <a:cs typeface="Alatsi"/>
                <a:sym typeface="Alatsi"/>
              </a:rPr>
              <a:t>USB offers a "plug and play" feature</a:t>
            </a:r>
          </a:p>
        </p:txBody>
      </p:sp>
      <p:sp>
        <p:nvSpPr>
          <p:cNvPr id="21" name="TextBox 21"/>
          <p:cNvSpPr txBox="1"/>
          <p:nvPr/>
        </p:nvSpPr>
        <p:spPr>
          <a:xfrm>
            <a:off x="205342" y="215647"/>
            <a:ext cx="8482213" cy="551083"/>
          </a:xfrm>
          <a:prstGeom prst="rect">
            <a:avLst/>
          </a:prstGeom>
        </p:spPr>
        <p:txBody>
          <a:bodyPr lIns="0" tIns="0" rIns="0" bIns="0" rtlCol="0" anchor="t">
            <a:spAutoFit/>
          </a:bodyPr>
          <a:lstStyle/>
          <a:p>
            <a:pPr marL="0" lvl="0" indent="0" algn="l">
              <a:lnSpc>
                <a:spcPts val="4049"/>
              </a:lnSpc>
              <a:spcBef>
                <a:spcPct val="0"/>
              </a:spcBef>
            </a:pPr>
            <a:r>
              <a:rPr lang="en-US" sz="3615" b="1" spc="-108">
                <a:solidFill>
                  <a:srgbClr val="FFFFFF"/>
                </a:solidFill>
                <a:latin typeface="Poppins Bold"/>
                <a:ea typeface="Poppins Bold"/>
                <a:cs typeface="Poppins Bold"/>
                <a:sym typeface="Poppins Bold"/>
              </a:rPr>
              <a:t>5.5 Input/Output Ports and Interfaces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46288" y="-66210"/>
            <a:ext cx="1130462" cy="1130462"/>
          </a:xfrm>
          <a:custGeom>
            <a:avLst/>
            <a:gdLst/>
            <a:ahLst/>
            <a:cxnLst/>
            <a:rect l="l" t="t" r="r" b="b"/>
            <a:pathLst>
              <a:path w="1130462" h="1130462">
                <a:moveTo>
                  <a:pt x="0" y="0"/>
                </a:moveTo>
                <a:lnTo>
                  <a:pt x="1130462" y="0"/>
                </a:lnTo>
                <a:lnTo>
                  <a:pt x="1130462" y="1130461"/>
                </a:lnTo>
                <a:lnTo>
                  <a:pt x="0" y="1130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2112013" y="1589353"/>
            <a:ext cx="14320031" cy="8079519"/>
            <a:chOff x="0" y="0"/>
            <a:chExt cx="3603388" cy="2033071"/>
          </a:xfrm>
        </p:grpSpPr>
        <p:sp>
          <p:nvSpPr>
            <p:cNvPr id="6" name="Freeform 6"/>
            <p:cNvSpPr/>
            <p:nvPr/>
          </p:nvSpPr>
          <p:spPr>
            <a:xfrm>
              <a:off x="0" y="0"/>
              <a:ext cx="3603389" cy="2033071"/>
            </a:xfrm>
            <a:custGeom>
              <a:avLst/>
              <a:gdLst/>
              <a:ahLst/>
              <a:cxnLst/>
              <a:rect l="l" t="t" r="r" b="b"/>
              <a:pathLst>
                <a:path w="3603389" h="2033071">
                  <a:moveTo>
                    <a:pt x="31898" y="0"/>
                  </a:moveTo>
                  <a:lnTo>
                    <a:pt x="3571491" y="0"/>
                  </a:lnTo>
                  <a:cubicBezTo>
                    <a:pt x="3579951" y="0"/>
                    <a:pt x="3588064" y="3361"/>
                    <a:pt x="3594046" y="9343"/>
                  </a:cubicBezTo>
                  <a:cubicBezTo>
                    <a:pt x="3600028" y="15325"/>
                    <a:pt x="3603389" y="23438"/>
                    <a:pt x="3603389" y="31898"/>
                  </a:cubicBezTo>
                  <a:lnTo>
                    <a:pt x="3603389" y="2001174"/>
                  </a:lnTo>
                  <a:cubicBezTo>
                    <a:pt x="3603389" y="2018790"/>
                    <a:pt x="3589108" y="2033071"/>
                    <a:pt x="3571491" y="2033071"/>
                  </a:cubicBezTo>
                  <a:lnTo>
                    <a:pt x="31898" y="2033071"/>
                  </a:lnTo>
                  <a:cubicBezTo>
                    <a:pt x="14281" y="2033071"/>
                    <a:pt x="0" y="2018790"/>
                    <a:pt x="0" y="2001174"/>
                  </a:cubicBezTo>
                  <a:lnTo>
                    <a:pt x="0" y="31898"/>
                  </a:lnTo>
                  <a:cubicBezTo>
                    <a:pt x="0" y="14281"/>
                    <a:pt x="14281" y="0"/>
                    <a:pt x="31898" y="0"/>
                  </a:cubicBezTo>
                  <a:close/>
                </a:path>
              </a:pathLst>
            </a:custGeom>
            <a:solidFill>
              <a:srgbClr val="F4F3F3"/>
            </a:solidFill>
          </p:spPr>
          <p:txBody>
            <a:bodyPr/>
            <a:lstStyle/>
            <a:p>
              <a:endParaRPr lang="en-PH"/>
            </a:p>
          </p:txBody>
        </p:sp>
        <p:sp>
          <p:nvSpPr>
            <p:cNvPr id="7" name="TextBox 7"/>
            <p:cNvSpPr txBox="1"/>
            <p:nvPr/>
          </p:nvSpPr>
          <p:spPr>
            <a:xfrm>
              <a:off x="0" y="-28575"/>
              <a:ext cx="3603388" cy="2061646"/>
            </a:xfrm>
            <a:prstGeom prst="rect">
              <a:avLst/>
            </a:prstGeom>
          </p:spPr>
          <p:txBody>
            <a:bodyPr lIns="42076" tIns="42076" rIns="42076" bIns="42076" rtlCol="0" anchor="ctr"/>
            <a:lstStyle/>
            <a:p>
              <a:pPr algn="ctr">
                <a:lnSpc>
                  <a:spcPts val="2595"/>
                </a:lnSpc>
              </a:pPr>
              <a:endParaRPr/>
            </a:p>
          </p:txBody>
        </p:sp>
      </p:grpSp>
      <p:grpSp>
        <p:nvGrpSpPr>
          <p:cNvPr id="8" name="Group 8"/>
          <p:cNvGrpSpPr/>
          <p:nvPr/>
        </p:nvGrpSpPr>
        <p:grpSpPr>
          <a:xfrm>
            <a:off x="4281341" y="5934653"/>
            <a:ext cx="1471704" cy="747653"/>
            <a:chOff x="0" y="0"/>
            <a:chExt cx="1193287" cy="606212"/>
          </a:xfrm>
        </p:grpSpPr>
        <p:sp>
          <p:nvSpPr>
            <p:cNvPr id="9" name="Freeform 9"/>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alpha val="9804"/>
              </a:srgbClr>
            </a:solidFill>
          </p:spPr>
          <p:txBody>
            <a:bodyPr/>
            <a:lstStyle/>
            <a:p>
              <a:endParaRPr lang="en-PH"/>
            </a:p>
          </p:txBody>
        </p:sp>
      </p:grpSp>
      <p:grpSp>
        <p:nvGrpSpPr>
          <p:cNvPr id="10" name="Group 10"/>
          <p:cNvGrpSpPr/>
          <p:nvPr/>
        </p:nvGrpSpPr>
        <p:grpSpPr>
          <a:xfrm>
            <a:off x="12586890" y="5897956"/>
            <a:ext cx="1471704" cy="657846"/>
            <a:chOff x="0" y="0"/>
            <a:chExt cx="1193287" cy="533394"/>
          </a:xfrm>
        </p:grpSpPr>
        <p:sp>
          <p:nvSpPr>
            <p:cNvPr id="11" name="Freeform 11"/>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642EC7"/>
            </a:solidFill>
          </p:spPr>
          <p:txBody>
            <a:bodyPr/>
            <a:lstStyle/>
            <a:p>
              <a:endParaRPr lang="en-PH"/>
            </a:p>
          </p:txBody>
        </p:sp>
      </p:grpSp>
      <p:grpSp>
        <p:nvGrpSpPr>
          <p:cNvPr id="12" name="Group 12"/>
          <p:cNvGrpSpPr/>
          <p:nvPr/>
        </p:nvGrpSpPr>
        <p:grpSpPr>
          <a:xfrm>
            <a:off x="5017193" y="1996321"/>
            <a:ext cx="7954605" cy="3356665"/>
            <a:chOff x="0" y="0"/>
            <a:chExt cx="2966297" cy="1251711"/>
          </a:xfrm>
        </p:grpSpPr>
        <p:sp>
          <p:nvSpPr>
            <p:cNvPr id="13" name="Freeform 13"/>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11765"/>
              </a:srgbClr>
            </a:solidFill>
          </p:spPr>
          <p:txBody>
            <a:bodyPr/>
            <a:lstStyle/>
            <a:p>
              <a:endParaRPr lang="en-PH"/>
            </a:p>
          </p:txBody>
        </p:sp>
      </p:grpSp>
      <p:sp>
        <p:nvSpPr>
          <p:cNvPr id="14" name="Freeform 14"/>
          <p:cNvSpPr/>
          <p:nvPr/>
        </p:nvSpPr>
        <p:spPr>
          <a:xfrm>
            <a:off x="5972375" y="4284968"/>
            <a:ext cx="939137" cy="783753"/>
          </a:xfrm>
          <a:custGeom>
            <a:avLst/>
            <a:gdLst/>
            <a:ahLst/>
            <a:cxnLst/>
            <a:rect l="l" t="t" r="r" b="b"/>
            <a:pathLst>
              <a:path w="939137" h="783753">
                <a:moveTo>
                  <a:pt x="0" y="0"/>
                </a:moveTo>
                <a:lnTo>
                  <a:pt x="939137" y="0"/>
                </a:lnTo>
                <a:lnTo>
                  <a:pt x="939137" y="783753"/>
                </a:lnTo>
                <a:lnTo>
                  <a:pt x="0" y="783753"/>
                </a:lnTo>
                <a:lnTo>
                  <a:pt x="0" y="0"/>
                </a:lnTo>
                <a:close/>
              </a:path>
            </a:pathLst>
          </a:custGeom>
          <a:blipFill>
            <a:blip r:embed="rId4">
              <a:alphaModFix amt="12000"/>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5" name="Group 15"/>
          <p:cNvGrpSpPr/>
          <p:nvPr/>
        </p:nvGrpSpPr>
        <p:grpSpPr>
          <a:xfrm>
            <a:off x="6682227" y="2815173"/>
            <a:ext cx="853109" cy="853109"/>
            <a:chOff x="0" y="0"/>
            <a:chExt cx="1913890" cy="1913890"/>
          </a:xfrm>
        </p:grpSpPr>
        <p:sp>
          <p:nvSpPr>
            <p:cNvPr id="16" name="Freeform 1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DE59">
                <a:alpha val="11765"/>
              </a:srgbClr>
            </a:solidFill>
          </p:spPr>
          <p:txBody>
            <a:bodyPr/>
            <a:lstStyle/>
            <a:p>
              <a:endParaRPr lang="en-PH"/>
            </a:p>
          </p:txBody>
        </p:sp>
      </p:grpSp>
      <p:grpSp>
        <p:nvGrpSpPr>
          <p:cNvPr id="17" name="Group 17"/>
          <p:cNvGrpSpPr/>
          <p:nvPr/>
        </p:nvGrpSpPr>
        <p:grpSpPr>
          <a:xfrm>
            <a:off x="9269169" y="2784900"/>
            <a:ext cx="2801884" cy="393338"/>
            <a:chOff x="0" y="0"/>
            <a:chExt cx="2652321" cy="372342"/>
          </a:xfrm>
        </p:grpSpPr>
        <p:sp>
          <p:nvSpPr>
            <p:cNvPr id="18" name="Freeform 1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19" name="Freeform 19"/>
          <p:cNvSpPr/>
          <p:nvPr/>
        </p:nvSpPr>
        <p:spPr>
          <a:xfrm>
            <a:off x="6011321" y="2848390"/>
            <a:ext cx="468090" cy="468090"/>
          </a:xfrm>
          <a:custGeom>
            <a:avLst/>
            <a:gdLst/>
            <a:ahLst/>
            <a:cxnLst/>
            <a:rect l="l" t="t" r="r" b="b"/>
            <a:pathLst>
              <a:path w="468090" h="468090">
                <a:moveTo>
                  <a:pt x="0" y="0"/>
                </a:moveTo>
                <a:lnTo>
                  <a:pt x="468090" y="0"/>
                </a:lnTo>
                <a:lnTo>
                  <a:pt x="468090" y="468090"/>
                </a:lnTo>
                <a:lnTo>
                  <a:pt x="0" y="468090"/>
                </a:lnTo>
                <a:lnTo>
                  <a:pt x="0" y="0"/>
                </a:lnTo>
                <a:close/>
              </a:path>
            </a:pathLst>
          </a:custGeom>
          <a:blipFill>
            <a:blip r:embed="rId6">
              <a:alphaModFix amt="12000"/>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0" name="Group 20"/>
          <p:cNvGrpSpPr/>
          <p:nvPr/>
        </p:nvGrpSpPr>
        <p:grpSpPr>
          <a:xfrm>
            <a:off x="9269169" y="3267729"/>
            <a:ext cx="2801884" cy="393338"/>
            <a:chOff x="0" y="0"/>
            <a:chExt cx="2652321" cy="372342"/>
          </a:xfrm>
        </p:grpSpPr>
        <p:sp>
          <p:nvSpPr>
            <p:cNvPr id="21" name="Freeform 2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2" name="Group 22"/>
          <p:cNvGrpSpPr/>
          <p:nvPr/>
        </p:nvGrpSpPr>
        <p:grpSpPr>
          <a:xfrm>
            <a:off x="9269169" y="3726831"/>
            <a:ext cx="2801884" cy="393338"/>
            <a:chOff x="0" y="0"/>
            <a:chExt cx="2652321" cy="372342"/>
          </a:xfrm>
        </p:grpSpPr>
        <p:sp>
          <p:nvSpPr>
            <p:cNvPr id="23" name="Freeform 2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4" name="Group 24"/>
          <p:cNvGrpSpPr/>
          <p:nvPr/>
        </p:nvGrpSpPr>
        <p:grpSpPr>
          <a:xfrm>
            <a:off x="9269169" y="4189164"/>
            <a:ext cx="2801884" cy="393338"/>
            <a:chOff x="0" y="0"/>
            <a:chExt cx="2652321" cy="372342"/>
          </a:xfrm>
        </p:grpSpPr>
        <p:sp>
          <p:nvSpPr>
            <p:cNvPr id="25" name="Freeform 2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6" name="Group 26"/>
          <p:cNvGrpSpPr/>
          <p:nvPr/>
        </p:nvGrpSpPr>
        <p:grpSpPr>
          <a:xfrm>
            <a:off x="9269169" y="4670165"/>
            <a:ext cx="2801884" cy="393338"/>
            <a:chOff x="0" y="0"/>
            <a:chExt cx="2652321" cy="372342"/>
          </a:xfrm>
        </p:grpSpPr>
        <p:sp>
          <p:nvSpPr>
            <p:cNvPr id="27" name="Freeform 2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28" name="AutoShape 28"/>
          <p:cNvSpPr/>
          <p:nvPr/>
        </p:nvSpPr>
        <p:spPr>
          <a:xfrm flipV="1">
            <a:off x="8299948" y="2981569"/>
            <a:ext cx="0" cy="2871483"/>
          </a:xfrm>
          <a:prstGeom prst="line">
            <a:avLst/>
          </a:prstGeom>
          <a:ln w="47625" cap="rnd">
            <a:solidFill>
              <a:srgbClr val="C9E265">
                <a:alpha val="11765"/>
              </a:srgbClr>
            </a:solidFill>
            <a:prstDash val="solid"/>
            <a:headEnd type="none" w="sm" len="sm"/>
            <a:tailEnd type="none" w="sm" len="sm"/>
          </a:ln>
        </p:spPr>
        <p:txBody>
          <a:bodyPr/>
          <a:lstStyle/>
          <a:p>
            <a:endParaRPr lang="en-PH"/>
          </a:p>
        </p:txBody>
      </p:sp>
      <p:sp>
        <p:nvSpPr>
          <p:cNvPr id="29" name="AutoShape 29"/>
          <p:cNvSpPr/>
          <p:nvPr/>
        </p:nvSpPr>
        <p:spPr>
          <a:xfrm flipV="1">
            <a:off x="8462137" y="3877123"/>
            <a:ext cx="0" cy="1975929"/>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30" name="AutoShape 30"/>
          <p:cNvSpPr/>
          <p:nvPr/>
        </p:nvSpPr>
        <p:spPr>
          <a:xfrm flipV="1">
            <a:off x="7655920" y="4386186"/>
            <a:ext cx="0" cy="1437005"/>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1" name="AutoShape 31"/>
          <p:cNvSpPr/>
          <p:nvPr/>
        </p:nvSpPr>
        <p:spPr>
          <a:xfrm flipH="1" flipV="1">
            <a:off x="8567031" y="6180647"/>
            <a:ext cx="4019720" cy="23668"/>
          </a:xfrm>
          <a:prstGeom prst="line">
            <a:avLst/>
          </a:prstGeom>
          <a:ln w="47625" cap="rnd">
            <a:solidFill>
              <a:srgbClr val="64656B"/>
            </a:solidFill>
            <a:prstDash val="solid"/>
            <a:headEnd type="none" w="sm" len="sm"/>
            <a:tailEnd type="none" w="sm" len="sm"/>
          </a:ln>
        </p:spPr>
        <p:txBody>
          <a:bodyPr/>
          <a:lstStyle/>
          <a:p>
            <a:endParaRPr lang="en-PH"/>
          </a:p>
        </p:txBody>
      </p:sp>
      <p:sp>
        <p:nvSpPr>
          <p:cNvPr id="32" name="TextBox 32"/>
          <p:cNvSpPr txBox="1"/>
          <p:nvPr/>
        </p:nvSpPr>
        <p:spPr>
          <a:xfrm>
            <a:off x="8620941" y="2299164"/>
            <a:ext cx="623384" cy="242158"/>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SR</a:t>
            </a:r>
          </a:p>
        </p:txBody>
      </p:sp>
      <p:sp>
        <p:nvSpPr>
          <p:cNvPr id="33" name="TextBox 33"/>
          <p:cNvSpPr txBox="1"/>
          <p:nvPr/>
        </p:nvSpPr>
        <p:spPr>
          <a:xfrm>
            <a:off x="8567031" y="3784534"/>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MDR</a:t>
            </a:r>
          </a:p>
        </p:txBody>
      </p:sp>
      <p:sp>
        <p:nvSpPr>
          <p:cNvPr id="34" name="AutoShape 34"/>
          <p:cNvSpPr/>
          <p:nvPr/>
        </p:nvSpPr>
        <p:spPr>
          <a:xfrm flipH="1">
            <a:off x="8267580" y="2981569"/>
            <a:ext cx="342615" cy="0"/>
          </a:xfrm>
          <a:prstGeom prst="line">
            <a:avLst/>
          </a:prstGeom>
          <a:ln w="47625" cap="rnd">
            <a:solidFill>
              <a:srgbClr val="C9E265">
                <a:alpha val="11765"/>
              </a:srgbClr>
            </a:solidFill>
            <a:prstDash val="solid"/>
            <a:headEnd type="none" w="sm" len="sm"/>
            <a:tailEnd type="none" w="sm" len="sm"/>
          </a:ln>
        </p:spPr>
        <p:txBody>
          <a:bodyPr/>
          <a:lstStyle/>
          <a:p>
            <a:endParaRPr lang="en-PH"/>
          </a:p>
        </p:txBody>
      </p:sp>
      <p:sp>
        <p:nvSpPr>
          <p:cNvPr id="35" name="AutoShape 35"/>
          <p:cNvSpPr/>
          <p:nvPr/>
        </p:nvSpPr>
        <p:spPr>
          <a:xfrm>
            <a:off x="8441279" y="3900373"/>
            <a:ext cx="207788" cy="0"/>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36" name="AutoShape 36"/>
          <p:cNvSpPr/>
          <p:nvPr/>
        </p:nvSpPr>
        <p:spPr>
          <a:xfrm flipV="1">
            <a:off x="7282800" y="3651783"/>
            <a:ext cx="0" cy="765527"/>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7" name="AutoShape 37"/>
          <p:cNvSpPr/>
          <p:nvPr/>
        </p:nvSpPr>
        <p:spPr>
          <a:xfrm flipH="1">
            <a:off x="6815896" y="4417311"/>
            <a:ext cx="490154" cy="0"/>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8" name="AutoShape 38"/>
          <p:cNvSpPr/>
          <p:nvPr/>
        </p:nvSpPr>
        <p:spPr>
          <a:xfrm flipH="1">
            <a:off x="7165766" y="4417311"/>
            <a:ext cx="490154" cy="0"/>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9" name="AutoShape 39"/>
          <p:cNvSpPr/>
          <p:nvPr/>
        </p:nvSpPr>
        <p:spPr>
          <a:xfrm flipH="1">
            <a:off x="12061464" y="3481289"/>
            <a:ext cx="298737" cy="6937"/>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0" name="AutoShape 40"/>
          <p:cNvSpPr/>
          <p:nvPr/>
        </p:nvSpPr>
        <p:spPr>
          <a:xfrm>
            <a:off x="12356954" y="2958402"/>
            <a:ext cx="0" cy="554491"/>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1" name="AutoShape 41"/>
          <p:cNvSpPr/>
          <p:nvPr/>
        </p:nvSpPr>
        <p:spPr>
          <a:xfrm>
            <a:off x="12070953" y="2958419"/>
            <a:ext cx="289788" cy="0"/>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2" name="AutoShape 42"/>
          <p:cNvSpPr/>
          <p:nvPr/>
        </p:nvSpPr>
        <p:spPr>
          <a:xfrm flipH="1">
            <a:off x="15352337" y="2049469"/>
            <a:ext cx="945794" cy="0"/>
          </a:xfrm>
          <a:prstGeom prst="line">
            <a:avLst/>
          </a:prstGeom>
          <a:ln w="85725" cap="rnd">
            <a:solidFill>
              <a:srgbClr val="38B6FF">
                <a:alpha val="11765"/>
              </a:srgbClr>
            </a:solidFill>
            <a:prstDash val="solid"/>
            <a:headEnd type="none" w="sm" len="sm"/>
            <a:tailEnd type="none" w="sm" len="sm"/>
          </a:ln>
        </p:spPr>
        <p:txBody>
          <a:bodyPr/>
          <a:lstStyle/>
          <a:p>
            <a:endParaRPr lang="en-PH"/>
          </a:p>
        </p:txBody>
      </p:sp>
      <p:sp>
        <p:nvSpPr>
          <p:cNvPr id="43" name="AutoShape 43"/>
          <p:cNvSpPr/>
          <p:nvPr/>
        </p:nvSpPr>
        <p:spPr>
          <a:xfrm flipH="1">
            <a:off x="15352337" y="2540327"/>
            <a:ext cx="945794" cy="0"/>
          </a:xfrm>
          <a:prstGeom prst="line">
            <a:avLst/>
          </a:prstGeom>
          <a:ln w="85725" cap="rnd">
            <a:solidFill>
              <a:srgbClr val="C9E265">
                <a:alpha val="11765"/>
              </a:srgbClr>
            </a:solidFill>
            <a:prstDash val="solid"/>
            <a:headEnd type="none" w="sm" len="sm"/>
            <a:tailEnd type="none" w="sm" len="sm"/>
          </a:ln>
        </p:spPr>
        <p:txBody>
          <a:bodyPr/>
          <a:lstStyle/>
          <a:p>
            <a:endParaRPr lang="en-PH"/>
          </a:p>
        </p:txBody>
      </p:sp>
      <p:sp>
        <p:nvSpPr>
          <p:cNvPr id="44" name="AutoShape 44"/>
          <p:cNvSpPr/>
          <p:nvPr/>
        </p:nvSpPr>
        <p:spPr>
          <a:xfrm flipH="1">
            <a:off x="15352337" y="3001232"/>
            <a:ext cx="945794" cy="0"/>
          </a:xfrm>
          <a:prstGeom prst="line">
            <a:avLst/>
          </a:prstGeom>
          <a:ln w="85725" cap="rnd">
            <a:solidFill>
              <a:srgbClr val="FF5757">
                <a:alpha val="11765"/>
              </a:srgbClr>
            </a:solidFill>
            <a:prstDash val="solid"/>
            <a:headEnd type="none" w="sm" len="sm"/>
            <a:tailEnd type="none" w="sm" len="sm"/>
          </a:ln>
        </p:spPr>
        <p:txBody>
          <a:bodyPr/>
          <a:lstStyle/>
          <a:p>
            <a:endParaRPr lang="en-PH"/>
          </a:p>
        </p:txBody>
      </p:sp>
      <p:grpSp>
        <p:nvGrpSpPr>
          <p:cNvPr id="45" name="Group 45"/>
          <p:cNvGrpSpPr/>
          <p:nvPr/>
        </p:nvGrpSpPr>
        <p:grpSpPr>
          <a:xfrm>
            <a:off x="7371866" y="5934653"/>
            <a:ext cx="1238280" cy="303244"/>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47" name="Group 47"/>
          <p:cNvGrpSpPr/>
          <p:nvPr/>
        </p:nvGrpSpPr>
        <p:grpSpPr>
          <a:xfrm>
            <a:off x="7371866" y="6233945"/>
            <a:ext cx="1238280" cy="303244"/>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49" name="Group 49"/>
          <p:cNvGrpSpPr/>
          <p:nvPr/>
        </p:nvGrpSpPr>
        <p:grpSpPr>
          <a:xfrm>
            <a:off x="7371866" y="6489848"/>
            <a:ext cx="1238280" cy="303244"/>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1" name="Group 51"/>
          <p:cNvGrpSpPr/>
          <p:nvPr/>
        </p:nvGrpSpPr>
        <p:grpSpPr>
          <a:xfrm>
            <a:off x="7371866" y="6789140"/>
            <a:ext cx="1238280" cy="303244"/>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3" name="Group 53"/>
          <p:cNvGrpSpPr/>
          <p:nvPr/>
        </p:nvGrpSpPr>
        <p:grpSpPr>
          <a:xfrm>
            <a:off x="7371866" y="7092384"/>
            <a:ext cx="1238280" cy="303244"/>
            <a:chOff x="0" y="0"/>
            <a:chExt cx="1520437" cy="372342"/>
          </a:xfrm>
        </p:grpSpPr>
        <p:sp>
          <p:nvSpPr>
            <p:cNvPr id="54" name="Freeform 5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5" name="Group 55"/>
          <p:cNvGrpSpPr/>
          <p:nvPr/>
        </p:nvGrpSpPr>
        <p:grpSpPr>
          <a:xfrm>
            <a:off x="7375849" y="7391676"/>
            <a:ext cx="1238280" cy="303244"/>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7" name="Group 57"/>
          <p:cNvGrpSpPr/>
          <p:nvPr/>
        </p:nvGrpSpPr>
        <p:grpSpPr>
          <a:xfrm>
            <a:off x="7375849" y="8158313"/>
            <a:ext cx="1238280" cy="303244"/>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9" name="Group 59"/>
          <p:cNvGrpSpPr/>
          <p:nvPr/>
        </p:nvGrpSpPr>
        <p:grpSpPr>
          <a:xfrm>
            <a:off x="7375849" y="8461557"/>
            <a:ext cx="1238280" cy="303244"/>
            <a:chOff x="0" y="0"/>
            <a:chExt cx="1520437" cy="372342"/>
          </a:xfrm>
        </p:grpSpPr>
        <p:sp>
          <p:nvSpPr>
            <p:cNvPr id="60" name="Freeform 6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1" name="Group 61"/>
          <p:cNvGrpSpPr/>
          <p:nvPr/>
        </p:nvGrpSpPr>
        <p:grpSpPr>
          <a:xfrm>
            <a:off x="7375849" y="8760849"/>
            <a:ext cx="1238280" cy="303244"/>
            <a:chOff x="0" y="0"/>
            <a:chExt cx="1520437" cy="372342"/>
          </a:xfrm>
        </p:grpSpPr>
        <p:sp>
          <p:nvSpPr>
            <p:cNvPr id="62" name="Freeform 6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3" name="Group 63"/>
          <p:cNvGrpSpPr/>
          <p:nvPr/>
        </p:nvGrpSpPr>
        <p:grpSpPr>
          <a:xfrm>
            <a:off x="7375849" y="9016752"/>
            <a:ext cx="1238280" cy="303244"/>
            <a:chOff x="0" y="0"/>
            <a:chExt cx="1520437" cy="372342"/>
          </a:xfrm>
        </p:grpSpPr>
        <p:sp>
          <p:nvSpPr>
            <p:cNvPr id="64" name="Freeform 6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5" name="Group 65"/>
          <p:cNvGrpSpPr/>
          <p:nvPr/>
        </p:nvGrpSpPr>
        <p:grpSpPr>
          <a:xfrm>
            <a:off x="7375849" y="9316044"/>
            <a:ext cx="1238280" cy="303244"/>
            <a:chOff x="0" y="0"/>
            <a:chExt cx="1520437" cy="372342"/>
          </a:xfrm>
        </p:grpSpPr>
        <p:sp>
          <p:nvSpPr>
            <p:cNvPr id="66" name="Freeform 6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7" name="Group 67"/>
          <p:cNvGrpSpPr/>
          <p:nvPr/>
        </p:nvGrpSpPr>
        <p:grpSpPr>
          <a:xfrm>
            <a:off x="7371866" y="5629113"/>
            <a:ext cx="1174422" cy="274344"/>
            <a:chOff x="0" y="0"/>
            <a:chExt cx="373441" cy="87235"/>
          </a:xfrm>
        </p:grpSpPr>
        <p:sp>
          <p:nvSpPr>
            <p:cNvPr id="68" name="Freeform 68"/>
            <p:cNvSpPr/>
            <p:nvPr/>
          </p:nvSpPr>
          <p:spPr>
            <a:xfrm>
              <a:off x="0" y="0"/>
              <a:ext cx="373441" cy="87235"/>
            </a:xfrm>
            <a:custGeom>
              <a:avLst/>
              <a:gdLst/>
              <a:ahLst/>
              <a:cxnLst/>
              <a:rect l="l" t="t" r="r" b="b"/>
              <a:pathLst>
                <a:path w="373441" h="87235">
                  <a:moveTo>
                    <a:pt x="43618" y="0"/>
                  </a:moveTo>
                  <a:lnTo>
                    <a:pt x="329823" y="0"/>
                  </a:lnTo>
                  <a:cubicBezTo>
                    <a:pt x="353913" y="0"/>
                    <a:pt x="373441" y="19528"/>
                    <a:pt x="373441" y="43618"/>
                  </a:cubicBezTo>
                  <a:lnTo>
                    <a:pt x="373441" y="43618"/>
                  </a:lnTo>
                  <a:cubicBezTo>
                    <a:pt x="373441" y="67707"/>
                    <a:pt x="353913" y="87235"/>
                    <a:pt x="329823" y="87235"/>
                  </a:cubicBezTo>
                  <a:lnTo>
                    <a:pt x="43618" y="87235"/>
                  </a:lnTo>
                  <a:cubicBezTo>
                    <a:pt x="19528" y="87235"/>
                    <a:pt x="0" y="67707"/>
                    <a:pt x="0" y="43618"/>
                  </a:cubicBezTo>
                  <a:lnTo>
                    <a:pt x="0" y="43618"/>
                  </a:lnTo>
                  <a:cubicBezTo>
                    <a:pt x="0" y="19528"/>
                    <a:pt x="19528" y="0"/>
                    <a:pt x="43618" y="0"/>
                  </a:cubicBezTo>
                  <a:close/>
                </a:path>
              </a:pathLst>
            </a:custGeom>
            <a:solidFill>
              <a:srgbClr val="642EC7">
                <a:alpha val="11765"/>
              </a:srgbClr>
            </a:solidFill>
          </p:spPr>
          <p:txBody>
            <a:bodyPr/>
            <a:lstStyle/>
            <a:p>
              <a:endParaRPr lang="en-PH"/>
            </a:p>
          </p:txBody>
        </p:sp>
        <p:sp>
          <p:nvSpPr>
            <p:cNvPr id="69" name="TextBox 69"/>
            <p:cNvSpPr txBox="1"/>
            <p:nvPr/>
          </p:nvSpPr>
          <p:spPr>
            <a:xfrm>
              <a:off x="0" y="-28575"/>
              <a:ext cx="373441" cy="115810"/>
            </a:xfrm>
            <a:prstGeom prst="rect">
              <a:avLst/>
            </a:prstGeom>
          </p:spPr>
          <p:txBody>
            <a:bodyPr lIns="42076" tIns="42076" rIns="42076" bIns="42076" rtlCol="0" anchor="ctr"/>
            <a:lstStyle/>
            <a:p>
              <a:pPr algn="ctr">
                <a:lnSpc>
                  <a:spcPts val="2185"/>
                </a:lnSpc>
              </a:pPr>
              <a:endParaRPr/>
            </a:p>
          </p:txBody>
        </p:sp>
      </p:grpSp>
      <p:sp>
        <p:nvSpPr>
          <p:cNvPr id="70" name="TextBox 70"/>
          <p:cNvSpPr txBox="1"/>
          <p:nvPr/>
        </p:nvSpPr>
        <p:spPr>
          <a:xfrm>
            <a:off x="4612681" y="6074317"/>
            <a:ext cx="809024" cy="411174"/>
          </a:xfrm>
          <a:prstGeom prst="rect">
            <a:avLst/>
          </a:prstGeom>
        </p:spPr>
        <p:txBody>
          <a:bodyPr lIns="0" tIns="0" rIns="0" bIns="0" rtlCol="0" anchor="t">
            <a:spAutoFit/>
          </a:bodyPr>
          <a:lstStyle/>
          <a:p>
            <a:pPr algn="ctr">
              <a:lnSpc>
                <a:spcPts val="3252"/>
              </a:lnSpc>
            </a:pPr>
            <a:r>
              <a:rPr lang="en-US" sz="2322" b="1">
                <a:solidFill>
                  <a:srgbClr val="000000">
                    <a:alpha val="9804"/>
                  </a:srgbClr>
                </a:solidFill>
                <a:latin typeface="Now Bold"/>
                <a:ea typeface="Now Bold"/>
                <a:cs typeface="Now Bold"/>
                <a:sym typeface="Now Bold"/>
              </a:rPr>
              <a:t>Input</a:t>
            </a:r>
          </a:p>
        </p:txBody>
      </p:sp>
      <p:sp>
        <p:nvSpPr>
          <p:cNvPr id="71" name="TextBox 71"/>
          <p:cNvSpPr txBox="1"/>
          <p:nvPr/>
        </p:nvSpPr>
        <p:spPr>
          <a:xfrm>
            <a:off x="12812531" y="6014147"/>
            <a:ext cx="1020424" cy="377840"/>
          </a:xfrm>
          <a:prstGeom prst="rect">
            <a:avLst/>
          </a:prstGeom>
        </p:spPr>
        <p:txBody>
          <a:bodyPr lIns="0" tIns="0" rIns="0" bIns="0" rtlCol="0" anchor="t">
            <a:spAutoFit/>
          </a:bodyPr>
          <a:lstStyle/>
          <a:p>
            <a:pPr algn="ctr">
              <a:lnSpc>
                <a:spcPts val="3033"/>
              </a:lnSpc>
            </a:pPr>
            <a:r>
              <a:rPr lang="en-US" sz="2166" b="1">
                <a:solidFill>
                  <a:srgbClr val="000000"/>
                </a:solidFill>
                <a:latin typeface="Now Bold"/>
                <a:ea typeface="Now Bold"/>
                <a:cs typeface="Now Bold"/>
                <a:sym typeface="Now Bold"/>
              </a:rPr>
              <a:t>Output</a:t>
            </a:r>
          </a:p>
        </p:txBody>
      </p:sp>
      <p:sp>
        <p:nvSpPr>
          <p:cNvPr id="72" name="TextBox 72"/>
          <p:cNvSpPr txBox="1"/>
          <p:nvPr/>
        </p:nvSpPr>
        <p:spPr>
          <a:xfrm>
            <a:off x="7578294" y="1620938"/>
            <a:ext cx="3296755" cy="289658"/>
          </a:xfrm>
          <a:prstGeom prst="rect">
            <a:avLst/>
          </a:prstGeom>
        </p:spPr>
        <p:txBody>
          <a:bodyPr lIns="0" tIns="0" rIns="0" bIns="0" rtlCol="0" anchor="t">
            <a:spAutoFit/>
          </a:bodyPr>
          <a:lstStyle/>
          <a:p>
            <a:pPr algn="ctr">
              <a:lnSpc>
                <a:spcPts val="2371"/>
              </a:lnSpc>
            </a:pPr>
            <a:r>
              <a:rPr lang="en-US" sz="1693" b="1">
                <a:solidFill>
                  <a:srgbClr val="000000">
                    <a:alpha val="11765"/>
                  </a:srgbClr>
                </a:solidFill>
                <a:latin typeface="Now Bold"/>
                <a:ea typeface="Now Bold"/>
                <a:cs typeface="Now Bold"/>
                <a:sym typeface="Now Bold"/>
              </a:rPr>
              <a:t>Central Processing Unit (CPU)</a:t>
            </a:r>
          </a:p>
        </p:txBody>
      </p:sp>
      <p:sp>
        <p:nvSpPr>
          <p:cNvPr id="73" name="TextBox 73"/>
          <p:cNvSpPr txBox="1"/>
          <p:nvPr/>
        </p:nvSpPr>
        <p:spPr>
          <a:xfrm>
            <a:off x="6244674" y="4648269"/>
            <a:ext cx="394538" cy="272185"/>
          </a:xfrm>
          <a:prstGeom prst="rect">
            <a:avLst/>
          </a:prstGeom>
        </p:spPr>
        <p:txBody>
          <a:bodyPr lIns="0" tIns="0" rIns="0" bIns="0" rtlCol="0" anchor="t">
            <a:spAutoFit/>
          </a:bodyPr>
          <a:lstStyle/>
          <a:p>
            <a:pPr algn="ctr">
              <a:lnSpc>
                <a:spcPts val="2280"/>
              </a:lnSpc>
              <a:spcBef>
                <a:spcPct val="0"/>
              </a:spcBef>
            </a:pPr>
            <a:r>
              <a:rPr lang="en-US" sz="1628">
                <a:solidFill>
                  <a:srgbClr val="000000">
                    <a:alpha val="11765"/>
                  </a:srgbClr>
                </a:solidFill>
                <a:latin typeface="Gagalin"/>
                <a:ea typeface="Gagalin"/>
                <a:cs typeface="Gagalin"/>
                <a:sym typeface="Gagalin"/>
              </a:rPr>
              <a:t>ALU</a:t>
            </a:r>
          </a:p>
        </p:txBody>
      </p:sp>
      <p:sp>
        <p:nvSpPr>
          <p:cNvPr id="74" name="TextBox 74"/>
          <p:cNvSpPr txBox="1"/>
          <p:nvPr/>
        </p:nvSpPr>
        <p:spPr>
          <a:xfrm>
            <a:off x="6911512" y="3091348"/>
            <a:ext cx="394538" cy="272185"/>
          </a:xfrm>
          <a:prstGeom prst="rect">
            <a:avLst/>
          </a:prstGeom>
        </p:spPr>
        <p:txBody>
          <a:bodyPr lIns="0" tIns="0" rIns="0" bIns="0" rtlCol="0" anchor="t">
            <a:spAutoFit/>
          </a:bodyPr>
          <a:lstStyle/>
          <a:p>
            <a:pPr algn="ctr">
              <a:lnSpc>
                <a:spcPts val="2280"/>
              </a:lnSpc>
              <a:spcBef>
                <a:spcPct val="0"/>
              </a:spcBef>
            </a:pPr>
            <a:r>
              <a:rPr lang="en-US" sz="1628">
                <a:solidFill>
                  <a:srgbClr val="000000">
                    <a:alpha val="11765"/>
                  </a:srgbClr>
                </a:solidFill>
                <a:latin typeface="Gagalin"/>
                <a:ea typeface="Gagalin"/>
                <a:cs typeface="Gagalin"/>
                <a:sym typeface="Gagalin"/>
              </a:rPr>
              <a:t>CU</a:t>
            </a:r>
          </a:p>
        </p:txBody>
      </p:sp>
      <p:sp>
        <p:nvSpPr>
          <p:cNvPr id="75" name="TextBox 75"/>
          <p:cNvSpPr txBox="1"/>
          <p:nvPr/>
        </p:nvSpPr>
        <p:spPr>
          <a:xfrm>
            <a:off x="8546288" y="3325433"/>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PC</a:t>
            </a:r>
          </a:p>
        </p:txBody>
      </p:sp>
      <p:sp>
        <p:nvSpPr>
          <p:cNvPr id="76" name="TextBox 76"/>
          <p:cNvSpPr txBox="1"/>
          <p:nvPr/>
        </p:nvSpPr>
        <p:spPr>
          <a:xfrm>
            <a:off x="8546288" y="4246868"/>
            <a:ext cx="623384" cy="241232"/>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CIR</a:t>
            </a:r>
          </a:p>
        </p:txBody>
      </p:sp>
      <p:sp>
        <p:nvSpPr>
          <p:cNvPr id="77" name="TextBox 77"/>
          <p:cNvSpPr txBox="1"/>
          <p:nvPr/>
        </p:nvSpPr>
        <p:spPr>
          <a:xfrm>
            <a:off x="8546288" y="4700405"/>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ACC</a:t>
            </a:r>
          </a:p>
        </p:txBody>
      </p:sp>
      <p:sp>
        <p:nvSpPr>
          <p:cNvPr id="78" name="TextBox 78"/>
          <p:cNvSpPr txBox="1"/>
          <p:nvPr/>
        </p:nvSpPr>
        <p:spPr>
          <a:xfrm>
            <a:off x="13988156" y="1931024"/>
            <a:ext cx="3637956" cy="219155"/>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CONTROL BUS</a:t>
            </a:r>
          </a:p>
        </p:txBody>
      </p:sp>
      <p:sp>
        <p:nvSpPr>
          <p:cNvPr id="79" name="TextBox 79"/>
          <p:cNvSpPr txBox="1"/>
          <p:nvPr/>
        </p:nvSpPr>
        <p:spPr>
          <a:xfrm>
            <a:off x="14058595" y="2420244"/>
            <a:ext cx="3637956" cy="214119"/>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ADDRESS BUS</a:t>
            </a:r>
          </a:p>
        </p:txBody>
      </p:sp>
      <p:sp>
        <p:nvSpPr>
          <p:cNvPr id="80" name="TextBox 80"/>
          <p:cNvSpPr txBox="1"/>
          <p:nvPr/>
        </p:nvSpPr>
        <p:spPr>
          <a:xfrm>
            <a:off x="14289226" y="2884648"/>
            <a:ext cx="3637956" cy="214119"/>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DATA BUS</a:t>
            </a:r>
          </a:p>
        </p:txBody>
      </p:sp>
      <p:sp>
        <p:nvSpPr>
          <p:cNvPr id="81" name="TextBox 81"/>
          <p:cNvSpPr txBox="1"/>
          <p:nvPr/>
        </p:nvSpPr>
        <p:spPr>
          <a:xfrm>
            <a:off x="7783755" y="7427818"/>
            <a:ext cx="414504" cy="640258"/>
          </a:xfrm>
          <a:prstGeom prst="rect">
            <a:avLst/>
          </a:prstGeom>
        </p:spPr>
        <p:txBody>
          <a:bodyPr lIns="0" tIns="0" rIns="0" bIns="0" rtlCol="0" anchor="t">
            <a:spAutoFit/>
          </a:bodyPr>
          <a:lstStyle/>
          <a:p>
            <a:pPr algn="ctr">
              <a:lnSpc>
                <a:spcPts val="5269"/>
              </a:lnSpc>
            </a:pPr>
            <a:r>
              <a:rPr lang="en-US" sz="3763">
                <a:solidFill>
                  <a:srgbClr val="000000">
                    <a:alpha val="11765"/>
                  </a:srgbClr>
                </a:solidFill>
                <a:latin typeface="Open Sans Extra Bold"/>
                <a:ea typeface="Open Sans Extra Bold"/>
                <a:cs typeface="Open Sans Extra Bold"/>
                <a:sym typeface="Open Sans Extra Bold"/>
              </a:rPr>
              <a:t>...</a:t>
            </a:r>
          </a:p>
        </p:txBody>
      </p:sp>
      <p:sp>
        <p:nvSpPr>
          <p:cNvPr id="82" name="TextBox 82"/>
          <p:cNvSpPr txBox="1"/>
          <p:nvPr/>
        </p:nvSpPr>
        <p:spPr>
          <a:xfrm>
            <a:off x="7578294" y="5608560"/>
            <a:ext cx="799213" cy="254338"/>
          </a:xfrm>
          <a:prstGeom prst="rect">
            <a:avLst/>
          </a:prstGeom>
        </p:spPr>
        <p:txBody>
          <a:bodyPr lIns="0" tIns="0" rIns="0" bIns="0" rtlCol="0" anchor="t">
            <a:spAutoFit/>
          </a:bodyPr>
          <a:lstStyle/>
          <a:p>
            <a:pPr algn="l">
              <a:lnSpc>
                <a:spcPts val="2017"/>
              </a:lnSpc>
            </a:pPr>
            <a:r>
              <a:rPr lang="en-US" sz="1440" b="1">
                <a:solidFill>
                  <a:srgbClr val="FFFFFF">
                    <a:alpha val="11765"/>
                  </a:srgbClr>
                </a:solidFill>
                <a:latin typeface="Now Bold"/>
                <a:ea typeface="Now Bold"/>
                <a:cs typeface="Now Bold"/>
                <a:sym typeface="Now Bold"/>
              </a:rPr>
              <a:t>Memory</a:t>
            </a:r>
          </a:p>
        </p:txBody>
      </p:sp>
      <p:sp>
        <p:nvSpPr>
          <p:cNvPr id="83" name="TextBox 83"/>
          <p:cNvSpPr txBox="1"/>
          <p:nvPr/>
        </p:nvSpPr>
        <p:spPr>
          <a:xfrm>
            <a:off x="8698833" y="593780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8</a:t>
            </a:r>
          </a:p>
        </p:txBody>
      </p:sp>
      <p:sp>
        <p:nvSpPr>
          <p:cNvPr id="84" name="TextBox 84"/>
          <p:cNvSpPr txBox="1"/>
          <p:nvPr/>
        </p:nvSpPr>
        <p:spPr>
          <a:xfrm>
            <a:off x="8698833" y="6228249"/>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9</a:t>
            </a:r>
          </a:p>
        </p:txBody>
      </p:sp>
      <p:sp>
        <p:nvSpPr>
          <p:cNvPr id="85" name="TextBox 85"/>
          <p:cNvSpPr txBox="1"/>
          <p:nvPr/>
        </p:nvSpPr>
        <p:spPr>
          <a:xfrm>
            <a:off x="8698833" y="6508078"/>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a:t>
            </a:r>
          </a:p>
        </p:txBody>
      </p:sp>
      <p:sp>
        <p:nvSpPr>
          <p:cNvPr id="86" name="TextBox 86"/>
          <p:cNvSpPr txBox="1"/>
          <p:nvPr/>
        </p:nvSpPr>
        <p:spPr>
          <a:xfrm>
            <a:off x="8711817" y="6808917"/>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11</a:t>
            </a:r>
          </a:p>
        </p:txBody>
      </p:sp>
      <p:sp>
        <p:nvSpPr>
          <p:cNvPr id="87" name="TextBox 87"/>
          <p:cNvSpPr txBox="1"/>
          <p:nvPr/>
        </p:nvSpPr>
        <p:spPr>
          <a:xfrm>
            <a:off x="8711817" y="7098359"/>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12</a:t>
            </a:r>
          </a:p>
        </p:txBody>
      </p:sp>
      <p:sp>
        <p:nvSpPr>
          <p:cNvPr id="88" name="TextBox 88"/>
          <p:cNvSpPr txBox="1"/>
          <p:nvPr/>
        </p:nvSpPr>
        <p:spPr>
          <a:xfrm>
            <a:off x="8698833" y="7425810"/>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13</a:t>
            </a:r>
          </a:p>
        </p:txBody>
      </p:sp>
      <p:sp>
        <p:nvSpPr>
          <p:cNvPr id="89" name="TextBox 89"/>
          <p:cNvSpPr txBox="1"/>
          <p:nvPr/>
        </p:nvSpPr>
        <p:spPr>
          <a:xfrm>
            <a:off x="8705325" y="8184936"/>
            <a:ext cx="261753"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99</a:t>
            </a:r>
          </a:p>
        </p:txBody>
      </p:sp>
      <p:sp>
        <p:nvSpPr>
          <p:cNvPr id="90" name="TextBox 90"/>
          <p:cNvSpPr txBox="1"/>
          <p:nvPr/>
        </p:nvSpPr>
        <p:spPr>
          <a:xfrm>
            <a:off x="8658052" y="8475382"/>
            <a:ext cx="30902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100</a:t>
            </a:r>
          </a:p>
        </p:txBody>
      </p:sp>
      <p:sp>
        <p:nvSpPr>
          <p:cNvPr id="91" name="TextBox 91"/>
          <p:cNvSpPr txBox="1"/>
          <p:nvPr/>
        </p:nvSpPr>
        <p:spPr>
          <a:xfrm>
            <a:off x="8667271" y="8742571"/>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101</a:t>
            </a:r>
          </a:p>
        </p:txBody>
      </p:sp>
      <p:sp>
        <p:nvSpPr>
          <p:cNvPr id="92" name="TextBox 92"/>
          <p:cNvSpPr txBox="1"/>
          <p:nvPr/>
        </p:nvSpPr>
        <p:spPr>
          <a:xfrm>
            <a:off x="8676491" y="9025993"/>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102</a:t>
            </a:r>
          </a:p>
        </p:txBody>
      </p:sp>
      <p:sp>
        <p:nvSpPr>
          <p:cNvPr id="93" name="TextBox 93"/>
          <p:cNvSpPr txBox="1"/>
          <p:nvPr/>
        </p:nvSpPr>
        <p:spPr>
          <a:xfrm>
            <a:off x="8676491" y="9329904"/>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103</a:t>
            </a:r>
          </a:p>
        </p:txBody>
      </p:sp>
      <p:sp>
        <p:nvSpPr>
          <p:cNvPr id="94" name="TextBox 94"/>
          <p:cNvSpPr txBox="1"/>
          <p:nvPr/>
        </p:nvSpPr>
        <p:spPr>
          <a:xfrm>
            <a:off x="7882309" y="595112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95" name="TextBox 95"/>
          <p:cNvSpPr txBox="1"/>
          <p:nvPr/>
        </p:nvSpPr>
        <p:spPr>
          <a:xfrm>
            <a:off x="7886292" y="625764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96" name="TextBox 96"/>
          <p:cNvSpPr txBox="1"/>
          <p:nvPr/>
        </p:nvSpPr>
        <p:spPr>
          <a:xfrm>
            <a:off x="7886292" y="6510044"/>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2</a:t>
            </a:r>
          </a:p>
        </p:txBody>
      </p:sp>
      <p:sp>
        <p:nvSpPr>
          <p:cNvPr id="97" name="TextBox 97"/>
          <p:cNvSpPr txBox="1"/>
          <p:nvPr/>
        </p:nvSpPr>
        <p:spPr>
          <a:xfrm>
            <a:off x="7890275" y="6816564"/>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3</a:t>
            </a:r>
          </a:p>
        </p:txBody>
      </p:sp>
      <p:sp>
        <p:nvSpPr>
          <p:cNvPr id="98" name="TextBox 98"/>
          <p:cNvSpPr txBox="1"/>
          <p:nvPr/>
        </p:nvSpPr>
        <p:spPr>
          <a:xfrm>
            <a:off x="7890275" y="7117733"/>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99" name="TextBox 99"/>
          <p:cNvSpPr txBox="1"/>
          <p:nvPr/>
        </p:nvSpPr>
        <p:spPr>
          <a:xfrm>
            <a:off x="7894259" y="7424253"/>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0" name="TextBox 100"/>
          <p:cNvSpPr txBox="1"/>
          <p:nvPr/>
        </p:nvSpPr>
        <p:spPr>
          <a:xfrm>
            <a:off x="7882309" y="817478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1" name="TextBox 101"/>
          <p:cNvSpPr txBox="1"/>
          <p:nvPr/>
        </p:nvSpPr>
        <p:spPr>
          <a:xfrm>
            <a:off x="7886292" y="8491188"/>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2" name="TextBox 102"/>
          <p:cNvSpPr txBox="1"/>
          <p:nvPr/>
        </p:nvSpPr>
        <p:spPr>
          <a:xfrm>
            <a:off x="7652651" y="8777318"/>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Load 10</a:t>
            </a:r>
          </a:p>
        </p:txBody>
      </p:sp>
      <p:sp>
        <p:nvSpPr>
          <p:cNvPr id="103" name="TextBox 103"/>
          <p:cNvSpPr txBox="1"/>
          <p:nvPr/>
        </p:nvSpPr>
        <p:spPr>
          <a:xfrm>
            <a:off x="7665000" y="9025993"/>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Add 11</a:t>
            </a:r>
          </a:p>
        </p:txBody>
      </p:sp>
      <p:sp>
        <p:nvSpPr>
          <p:cNvPr id="104" name="TextBox 104"/>
          <p:cNvSpPr txBox="1"/>
          <p:nvPr/>
        </p:nvSpPr>
        <p:spPr>
          <a:xfrm>
            <a:off x="7648668" y="9332513"/>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Store 12</a:t>
            </a:r>
          </a:p>
        </p:txBody>
      </p:sp>
      <p:grpSp>
        <p:nvGrpSpPr>
          <p:cNvPr id="105" name="Group 105"/>
          <p:cNvGrpSpPr/>
          <p:nvPr/>
        </p:nvGrpSpPr>
        <p:grpSpPr>
          <a:xfrm>
            <a:off x="5793196" y="2231335"/>
            <a:ext cx="2801884" cy="393338"/>
            <a:chOff x="0" y="0"/>
            <a:chExt cx="2652321" cy="372342"/>
          </a:xfrm>
        </p:grpSpPr>
        <p:sp>
          <p:nvSpPr>
            <p:cNvPr id="106" name="Freeform 10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107" name="Group 107"/>
          <p:cNvGrpSpPr/>
          <p:nvPr/>
        </p:nvGrpSpPr>
        <p:grpSpPr>
          <a:xfrm>
            <a:off x="9259028" y="2231335"/>
            <a:ext cx="2801884" cy="393338"/>
            <a:chOff x="0" y="0"/>
            <a:chExt cx="2652321" cy="372342"/>
          </a:xfrm>
        </p:grpSpPr>
        <p:sp>
          <p:nvSpPr>
            <p:cNvPr id="108" name="Freeform 10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109" name="TextBox 109"/>
          <p:cNvSpPr txBox="1"/>
          <p:nvPr/>
        </p:nvSpPr>
        <p:spPr>
          <a:xfrm>
            <a:off x="8614130" y="2876052"/>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MAR</a:t>
            </a:r>
          </a:p>
        </p:txBody>
      </p:sp>
      <p:sp>
        <p:nvSpPr>
          <p:cNvPr id="110" name="TextBox 110"/>
          <p:cNvSpPr txBox="1"/>
          <p:nvPr/>
        </p:nvSpPr>
        <p:spPr>
          <a:xfrm>
            <a:off x="5169812" y="2287875"/>
            <a:ext cx="623384" cy="242158"/>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IR</a:t>
            </a:r>
          </a:p>
        </p:txBody>
      </p:sp>
      <p:sp>
        <p:nvSpPr>
          <p:cNvPr id="111" name="AutoShape 111"/>
          <p:cNvSpPr/>
          <p:nvPr/>
        </p:nvSpPr>
        <p:spPr>
          <a:xfrm flipH="1">
            <a:off x="5673690" y="6290161"/>
            <a:ext cx="1702159" cy="0"/>
          </a:xfrm>
          <a:prstGeom prst="line">
            <a:avLst/>
          </a:prstGeom>
          <a:ln w="47625" cap="rnd">
            <a:solidFill>
              <a:srgbClr val="64656B">
                <a:alpha val="9804"/>
              </a:srgbClr>
            </a:solidFill>
            <a:prstDash val="solid"/>
            <a:headEnd type="none" w="sm" len="sm"/>
            <a:tailEnd type="none" w="sm" len="sm"/>
          </a:ln>
        </p:spPr>
        <p:txBody>
          <a:bodyPr/>
          <a:lstStyle/>
          <a:p>
            <a:endParaRPr lang="en-PH"/>
          </a:p>
        </p:txBody>
      </p:sp>
      <p:sp>
        <p:nvSpPr>
          <p:cNvPr id="112" name="TextBox 112"/>
          <p:cNvSpPr txBox="1"/>
          <p:nvPr/>
        </p:nvSpPr>
        <p:spPr>
          <a:xfrm>
            <a:off x="205342" y="215647"/>
            <a:ext cx="8482213" cy="551083"/>
          </a:xfrm>
          <a:prstGeom prst="rect">
            <a:avLst/>
          </a:prstGeom>
        </p:spPr>
        <p:txBody>
          <a:bodyPr lIns="0" tIns="0" rIns="0" bIns="0" rtlCol="0" anchor="t">
            <a:spAutoFit/>
          </a:bodyPr>
          <a:lstStyle/>
          <a:p>
            <a:pPr marL="0" lvl="0" indent="0" algn="l">
              <a:lnSpc>
                <a:spcPts val="4049"/>
              </a:lnSpc>
              <a:spcBef>
                <a:spcPct val="0"/>
              </a:spcBef>
            </a:pPr>
            <a:r>
              <a:rPr lang="en-US" sz="3615" b="1" spc="-108">
                <a:solidFill>
                  <a:srgbClr val="FFFFFF"/>
                </a:solidFill>
                <a:latin typeface="Poppins Bold"/>
                <a:ea typeface="Poppins Bold"/>
                <a:cs typeface="Poppins Bold"/>
                <a:sym typeface="Poppins Bold"/>
              </a:rPr>
              <a:t>5.5 Input/Output Ports and Interfaces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96"/>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5.1 Von Neumann Model</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983984" y="1616460"/>
            <a:ext cx="14320031" cy="8079519"/>
            <a:chOff x="0" y="0"/>
            <a:chExt cx="3603388" cy="2033071"/>
          </a:xfrm>
        </p:grpSpPr>
        <p:sp>
          <p:nvSpPr>
            <p:cNvPr id="7" name="Freeform 7"/>
            <p:cNvSpPr/>
            <p:nvPr/>
          </p:nvSpPr>
          <p:spPr>
            <a:xfrm>
              <a:off x="0" y="0"/>
              <a:ext cx="3603389" cy="2033071"/>
            </a:xfrm>
            <a:custGeom>
              <a:avLst/>
              <a:gdLst/>
              <a:ahLst/>
              <a:cxnLst/>
              <a:rect l="l" t="t" r="r" b="b"/>
              <a:pathLst>
                <a:path w="3603389" h="2033071">
                  <a:moveTo>
                    <a:pt x="31898" y="0"/>
                  </a:moveTo>
                  <a:lnTo>
                    <a:pt x="3571491" y="0"/>
                  </a:lnTo>
                  <a:cubicBezTo>
                    <a:pt x="3579951" y="0"/>
                    <a:pt x="3588064" y="3361"/>
                    <a:pt x="3594046" y="9343"/>
                  </a:cubicBezTo>
                  <a:cubicBezTo>
                    <a:pt x="3600028" y="15325"/>
                    <a:pt x="3603389" y="23438"/>
                    <a:pt x="3603389" y="31898"/>
                  </a:cubicBezTo>
                  <a:lnTo>
                    <a:pt x="3603389" y="2001174"/>
                  </a:lnTo>
                  <a:cubicBezTo>
                    <a:pt x="3603389" y="2018790"/>
                    <a:pt x="3589108" y="2033071"/>
                    <a:pt x="3571491" y="2033071"/>
                  </a:cubicBezTo>
                  <a:lnTo>
                    <a:pt x="31898" y="2033071"/>
                  </a:lnTo>
                  <a:cubicBezTo>
                    <a:pt x="14281" y="2033071"/>
                    <a:pt x="0" y="2018790"/>
                    <a:pt x="0" y="2001174"/>
                  </a:cubicBezTo>
                  <a:lnTo>
                    <a:pt x="0" y="31898"/>
                  </a:lnTo>
                  <a:cubicBezTo>
                    <a:pt x="0" y="14281"/>
                    <a:pt x="14281" y="0"/>
                    <a:pt x="31898" y="0"/>
                  </a:cubicBezTo>
                  <a:close/>
                </a:path>
              </a:pathLst>
            </a:custGeom>
            <a:solidFill>
              <a:srgbClr val="F4F3F3"/>
            </a:solidFill>
          </p:spPr>
          <p:txBody>
            <a:bodyPr/>
            <a:lstStyle/>
            <a:p>
              <a:endParaRPr lang="en-PH"/>
            </a:p>
          </p:txBody>
        </p:sp>
        <p:sp>
          <p:nvSpPr>
            <p:cNvPr id="8" name="TextBox 8"/>
            <p:cNvSpPr txBox="1"/>
            <p:nvPr/>
          </p:nvSpPr>
          <p:spPr>
            <a:xfrm>
              <a:off x="0" y="-28575"/>
              <a:ext cx="3603388" cy="2061646"/>
            </a:xfrm>
            <a:prstGeom prst="rect">
              <a:avLst/>
            </a:prstGeom>
          </p:spPr>
          <p:txBody>
            <a:bodyPr lIns="42076" tIns="42076" rIns="42076" bIns="42076" rtlCol="0" anchor="ctr"/>
            <a:lstStyle/>
            <a:p>
              <a:pPr algn="ctr">
                <a:lnSpc>
                  <a:spcPts val="2595"/>
                </a:lnSpc>
              </a:pPr>
              <a:endParaRPr/>
            </a:p>
          </p:txBody>
        </p:sp>
      </p:grpSp>
      <p:grpSp>
        <p:nvGrpSpPr>
          <p:cNvPr id="9" name="Group 9"/>
          <p:cNvGrpSpPr/>
          <p:nvPr/>
        </p:nvGrpSpPr>
        <p:grpSpPr>
          <a:xfrm>
            <a:off x="4153312" y="5961759"/>
            <a:ext cx="1471704" cy="747653"/>
            <a:chOff x="0" y="0"/>
            <a:chExt cx="1193287" cy="606212"/>
          </a:xfrm>
        </p:grpSpPr>
        <p:sp>
          <p:nvSpPr>
            <p:cNvPr id="10" name="Freeform 10"/>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solidFill>
          </p:spPr>
          <p:txBody>
            <a:bodyPr/>
            <a:lstStyle/>
            <a:p>
              <a:endParaRPr lang="en-PH"/>
            </a:p>
          </p:txBody>
        </p:sp>
      </p:grpSp>
      <p:grpSp>
        <p:nvGrpSpPr>
          <p:cNvPr id="11" name="Group 11"/>
          <p:cNvGrpSpPr/>
          <p:nvPr/>
        </p:nvGrpSpPr>
        <p:grpSpPr>
          <a:xfrm>
            <a:off x="12458862" y="5925063"/>
            <a:ext cx="1471704" cy="657846"/>
            <a:chOff x="0" y="0"/>
            <a:chExt cx="1193287" cy="533394"/>
          </a:xfrm>
        </p:grpSpPr>
        <p:sp>
          <p:nvSpPr>
            <p:cNvPr id="12" name="Freeform 12"/>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642EC7"/>
            </a:solidFill>
          </p:spPr>
          <p:txBody>
            <a:bodyPr/>
            <a:lstStyle/>
            <a:p>
              <a:endParaRPr lang="en-PH"/>
            </a:p>
          </p:txBody>
        </p:sp>
      </p:grpSp>
      <p:grpSp>
        <p:nvGrpSpPr>
          <p:cNvPr id="13" name="Group 13"/>
          <p:cNvGrpSpPr/>
          <p:nvPr/>
        </p:nvGrpSpPr>
        <p:grpSpPr>
          <a:xfrm>
            <a:off x="4889164" y="2023427"/>
            <a:ext cx="7954605" cy="3356665"/>
            <a:chOff x="0" y="0"/>
            <a:chExt cx="2966297" cy="1251711"/>
          </a:xfrm>
        </p:grpSpPr>
        <p:sp>
          <p:nvSpPr>
            <p:cNvPr id="14" name="Freeform 14"/>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solidFill>
          </p:spPr>
          <p:txBody>
            <a:bodyPr/>
            <a:lstStyle/>
            <a:p>
              <a:endParaRPr lang="en-PH"/>
            </a:p>
          </p:txBody>
        </p:sp>
      </p:grpSp>
      <p:sp>
        <p:nvSpPr>
          <p:cNvPr id="15" name="Freeform 15"/>
          <p:cNvSpPr/>
          <p:nvPr/>
        </p:nvSpPr>
        <p:spPr>
          <a:xfrm>
            <a:off x="5844346" y="4312075"/>
            <a:ext cx="939137" cy="783753"/>
          </a:xfrm>
          <a:custGeom>
            <a:avLst/>
            <a:gdLst/>
            <a:ahLst/>
            <a:cxnLst/>
            <a:rect l="l" t="t" r="r" b="b"/>
            <a:pathLst>
              <a:path w="939137" h="783753">
                <a:moveTo>
                  <a:pt x="0" y="0"/>
                </a:moveTo>
                <a:lnTo>
                  <a:pt x="939138" y="0"/>
                </a:lnTo>
                <a:lnTo>
                  <a:pt x="939138" y="783752"/>
                </a:lnTo>
                <a:lnTo>
                  <a:pt x="0" y="7837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6" name="Group 16"/>
          <p:cNvGrpSpPr/>
          <p:nvPr/>
        </p:nvGrpSpPr>
        <p:grpSpPr>
          <a:xfrm>
            <a:off x="6554198" y="2842280"/>
            <a:ext cx="853109" cy="853109"/>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DE59"/>
            </a:solidFill>
          </p:spPr>
          <p:txBody>
            <a:bodyPr/>
            <a:lstStyle/>
            <a:p>
              <a:endParaRPr lang="en-PH"/>
            </a:p>
          </p:txBody>
        </p:sp>
      </p:grpSp>
      <p:grpSp>
        <p:nvGrpSpPr>
          <p:cNvPr id="18" name="Group 18"/>
          <p:cNvGrpSpPr/>
          <p:nvPr/>
        </p:nvGrpSpPr>
        <p:grpSpPr>
          <a:xfrm>
            <a:off x="9141140" y="2812007"/>
            <a:ext cx="2801884" cy="393338"/>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20" name="Freeform 20"/>
          <p:cNvSpPr/>
          <p:nvPr/>
        </p:nvSpPr>
        <p:spPr>
          <a:xfrm>
            <a:off x="5883292" y="2875497"/>
            <a:ext cx="468090" cy="468090"/>
          </a:xfrm>
          <a:custGeom>
            <a:avLst/>
            <a:gdLst/>
            <a:ahLst/>
            <a:cxnLst/>
            <a:rect l="l" t="t" r="r" b="b"/>
            <a:pathLst>
              <a:path w="468090" h="468090">
                <a:moveTo>
                  <a:pt x="0" y="0"/>
                </a:moveTo>
                <a:lnTo>
                  <a:pt x="468090" y="0"/>
                </a:lnTo>
                <a:lnTo>
                  <a:pt x="468090" y="468089"/>
                </a:lnTo>
                <a:lnTo>
                  <a:pt x="0" y="4680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1" name="Group 21"/>
          <p:cNvGrpSpPr/>
          <p:nvPr/>
        </p:nvGrpSpPr>
        <p:grpSpPr>
          <a:xfrm>
            <a:off x="9141140" y="3294836"/>
            <a:ext cx="2801884" cy="393338"/>
            <a:chOff x="0" y="0"/>
            <a:chExt cx="2652321" cy="372342"/>
          </a:xfrm>
        </p:grpSpPr>
        <p:sp>
          <p:nvSpPr>
            <p:cNvPr id="22" name="Freeform 2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3" name="Group 23"/>
          <p:cNvGrpSpPr/>
          <p:nvPr/>
        </p:nvGrpSpPr>
        <p:grpSpPr>
          <a:xfrm>
            <a:off x="9141140" y="3753938"/>
            <a:ext cx="2801884" cy="393338"/>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5" name="Group 25"/>
          <p:cNvGrpSpPr/>
          <p:nvPr/>
        </p:nvGrpSpPr>
        <p:grpSpPr>
          <a:xfrm>
            <a:off x="9141140" y="4216271"/>
            <a:ext cx="2801884" cy="393338"/>
            <a:chOff x="0" y="0"/>
            <a:chExt cx="2652321" cy="372342"/>
          </a:xfrm>
        </p:grpSpPr>
        <p:sp>
          <p:nvSpPr>
            <p:cNvPr id="26" name="Freeform 2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7" name="Group 27"/>
          <p:cNvGrpSpPr/>
          <p:nvPr/>
        </p:nvGrpSpPr>
        <p:grpSpPr>
          <a:xfrm>
            <a:off x="9141140" y="4697271"/>
            <a:ext cx="2801884" cy="393338"/>
            <a:chOff x="0" y="0"/>
            <a:chExt cx="2652321" cy="372342"/>
          </a:xfrm>
        </p:grpSpPr>
        <p:sp>
          <p:nvSpPr>
            <p:cNvPr id="28" name="Freeform 2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29" name="AutoShape 29"/>
          <p:cNvSpPr/>
          <p:nvPr/>
        </p:nvSpPr>
        <p:spPr>
          <a:xfrm flipV="1">
            <a:off x="8171920" y="3008676"/>
            <a:ext cx="0" cy="2871483"/>
          </a:xfrm>
          <a:prstGeom prst="line">
            <a:avLst/>
          </a:prstGeom>
          <a:ln w="47625" cap="rnd">
            <a:solidFill>
              <a:srgbClr val="C9E265"/>
            </a:solidFill>
            <a:prstDash val="solid"/>
            <a:headEnd type="none" w="sm" len="sm"/>
            <a:tailEnd type="none" w="sm" len="sm"/>
          </a:ln>
        </p:spPr>
        <p:txBody>
          <a:bodyPr/>
          <a:lstStyle/>
          <a:p>
            <a:endParaRPr lang="en-PH"/>
          </a:p>
        </p:txBody>
      </p:sp>
      <p:sp>
        <p:nvSpPr>
          <p:cNvPr id="30" name="AutoShape 30"/>
          <p:cNvSpPr/>
          <p:nvPr/>
        </p:nvSpPr>
        <p:spPr>
          <a:xfrm flipV="1">
            <a:off x="8334109" y="3904230"/>
            <a:ext cx="0" cy="1975929"/>
          </a:xfrm>
          <a:prstGeom prst="line">
            <a:avLst/>
          </a:prstGeom>
          <a:ln w="47625" cap="rnd">
            <a:solidFill>
              <a:srgbClr val="FF5757"/>
            </a:solidFill>
            <a:prstDash val="solid"/>
            <a:headEnd type="none" w="sm" len="sm"/>
            <a:tailEnd type="none" w="sm" len="sm"/>
          </a:ln>
        </p:spPr>
        <p:txBody>
          <a:bodyPr/>
          <a:lstStyle/>
          <a:p>
            <a:endParaRPr lang="en-PH"/>
          </a:p>
        </p:txBody>
      </p:sp>
      <p:sp>
        <p:nvSpPr>
          <p:cNvPr id="31" name="AutoShape 31"/>
          <p:cNvSpPr/>
          <p:nvPr/>
        </p:nvSpPr>
        <p:spPr>
          <a:xfrm flipV="1">
            <a:off x="7527891" y="4413293"/>
            <a:ext cx="0" cy="1437005"/>
          </a:xfrm>
          <a:prstGeom prst="line">
            <a:avLst/>
          </a:prstGeom>
          <a:ln w="47625" cap="rnd">
            <a:solidFill>
              <a:srgbClr val="38B6FF"/>
            </a:solidFill>
            <a:prstDash val="solid"/>
            <a:headEnd type="none" w="sm" len="sm"/>
            <a:tailEnd type="none" w="sm" len="sm"/>
          </a:ln>
        </p:spPr>
        <p:txBody>
          <a:bodyPr/>
          <a:lstStyle/>
          <a:p>
            <a:endParaRPr lang="en-PH"/>
          </a:p>
        </p:txBody>
      </p:sp>
      <p:sp>
        <p:nvSpPr>
          <p:cNvPr id="32" name="AutoShape 32"/>
          <p:cNvSpPr/>
          <p:nvPr/>
        </p:nvSpPr>
        <p:spPr>
          <a:xfrm flipH="1" flipV="1">
            <a:off x="8439002" y="6207754"/>
            <a:ext cx="4019720" cy="23668"/>
          </a:xfrm>
          <a:prstGeom prst="line">
            <a:avLst/>
          </a:prstGeom>
          <a:ln w="47625" cap="rnd">
            <a:solidFill>
              <a:srgbClr val="64656B"/>
            </a:solidFill>
            <a:prstDash val="solid"/>
            <a:headEnd type="none" w="sm" len="sm"/>
            <a:tailEnd type="none" w="sm" len="sm"/>
          </a:ln>
        </p:spPr>
        <p:txBody>
          <a:bodyPr/>
          <a:lstStyle/>
          <a:p>
            <a:endParaRPr lang="en-PH"/>
          </a:p>
        </p:txBody>
      </p:sp>
      <p:sp>
        <p:nvSpPr>
          <p:cNvPr id="33" name="TextBox 33"/>
          <p:cNvSpPr txBox="1"/>
          <p:nvPr/>
        </p:nvSpPr>
        <p:spPr>
          <a:xfrm>
            <a:off x="8492913" y="2326271"/>
            <a:ext cx="623384" cy="242158"/>
          </a:xfrm>
          <a:prstGeom prst="rect">
            <a:avLst/>
          </a:prstGeom>
        </p:spPr>
        <p:txBody>
          <a:bodyPr lIns="0" tIns="0" rIns="0" bIns="0" rtlCol="0" anchor="t">
            <a:spAutoFit/>
          </a:bodyPr>
          <a:lstStyle/>
          <a:p>
            <a:pPr algn="ctr">
              <a:lnSpc>
                <a:spcPts val="1853"/>
              </a:lnSpc>
            </a:pPr>
            <a:r>
              <a:rPr lang="en-US" sz="1323" b="1">
                <a:solidFill>
                  <a:srgbClr val="000000"/>
                </a:solidFill>
                <a:latin typeface="Now Bold"/>
                <a:ea typeface="Now Bold"/>
                <a:cs typeface="Now Bold"/>
                <a:sym typeface="Now Bold"/>
              </a:rPr>
              <a:t>SR</a:t>
            </a:r>
          </a:p>
        </p:txBody>
      </p:sp>
      <p:sp>
        <p:nvSpPr>
          <p:cNvPr id="34" name="TextBox 34"/>
          <p:cNvSpPr txBox="1"/>
          <p:nvPr/>
        </p:nvSpPr>
        <p:spPr>
          <a:xfrm>
            <a:off x="8439002" y="3811641"/>
            <a:ext cx="623384" cy="239831"/>
          </a:xfrm>
          <a:prstGeom prst="rect">
            <a:avLst/>
          </a:prstGeom>
        </p:spPr>
        <p:txBody>
          <a:bodyPr lIns="0" tIns="0" rIns="0" bIns="0" rtlCol="0" anchor="t">
            <a:spAutoFit/>
          </a:bodyPr>
          <a:lstStyle/>
          <a:p>
            <a:pPr algn="ctr">
              <a:lnSpc>
                <a:spcPts val="1853"/>
              </a:lnSpc>
            </a:pPr>
            <a:r>
              <a:rPr lang="en-US" sz="1323" b="1">
                <a:solidFill>
                  <a:srgbClr val="000000"/>
                </a:solidFill>
                <a:latin typeface="Now Bold"/>
                <a:ea typeface="Now Bold"/>
                <a:cs typeface="Now Bold"/>
                <a:sym typeface="Now Bold"/>
              </a:rPr>
              <a:t>MDR</a:t>
            </a:r>
          </a:p>
        </p:txBody>
      </p:sp>
      <p:sp>
        <p:nvSpPr>
          <p:cNvPr id="35" name="AutoShape 35"/>
          <p:cNvSpPr/>
          <p:nvPr/>
        </p:nvSpPr>
        <p:spPr>
          <a:xfrm flipH="1">
            <a:off x="8139552" y="3008676"/>
            <a:ext cx="342615" cy="0"/>
          </a:xfrm>
          <a:prstGeom prst="line">
            <a:avLst/>
          </a:prstGeom>
          <a:ln w="47625" cap="rnd">
            <a:solidFill>
              <a:srgbClr val="C9E265"/>
            </a:solidFill>
            <a:prstDash val="solid"/>
            <a:headEnd type="none" w="sm" len="sm"/>
            <a:tailEnd type="none" w="sm" len="sm"/>
          </a:ln>
        </p:spPr>
        <p:txBody>
          <a:bodyPr/>
          <a:lstStyle/>
          <a:p>
            <a:endParaRPr lang="en-PH"/>
          </a:p>
        </p:txBody>
      </p:sp>
      <p:sp>
        <p:nvSpPr>
          <p:cNvPr id="36" name="AutoShape 36"/>
          <p:cNvSpPr/>
          <p:nvPr/>
        </p:nvSpPr>
        <p:spPr>
          <a:xfrm>
            <a:off x="8313251" y="3927480"/>
            <a:ext cx="207788" cy="0"/>
          </a:xfrm>
          <a:prstGeom prst="line">
            <a:avLst/>
          </a:prstGeom>
          <a:ln w="47625" cap="rnd">
            <a:solidFill>
              <a:srgbClr val="FF5757"/>
            </a:solidFill>
            <a:prstDash val="solid"/>
            <a:headEnd type="none" w="sm" len="sm"/>
            <a:tailEnd type="none" w="sm" len="sm"/>
          </a:ln>
        </p:spPr>
        <p:txBody>
          <a:bodyPr/>
          <a:lstStyle/>
          <a:p>
            <a:endParaRPr lang="en-PH"/>
          </a:p>
        </p:txBody>
      </p:sp>
      <p:sp>
        <p:nvSpPr>
          <p:cNvPr id="37" name="AutoShape 37"/>
          <p:cNvSpPr/>
          <p:nvPr/>
        </p:nvSpPr>
        <p:spPr>
          <a:xfrm flipV="1">
            <a:off x="7154772" y="3678890"/>
            <a:ext cx="0" cy="765527"/>
          </a:xfrm>
          <a:prstGeom prst="line">
            <a:avLst/>
          </a:prstGeom>
          <a:ln w="47625" cap="rnd">
            <a:solidFill>
              <a:srgbClr val="38B6FF"/>
            </a:solidFill>
            <a:prstDash val="solid"/>
            <a:headEnd type="none" w="sm" len="sm"/>
            <a:tailEnd type="none" w="sm" len="sm"/>
          </a:ln>
        </p:spPr>
        <p:txBody>
          <a:bodyPr/>
          <a:lstStyle/>
          <a:p>
            <a:endParaRPr lang="en-PH"/>
          </a:p>
        </p:txBody>
      </p:sp>
      <p:sp>
        <p:nvSpPr>
          <p:cNvPr id="38" name="AutoShape 38"/>
          <p:cNvSpPr/>
          <p:nvPr/>
        </p:nvSpPr>
        <p:spPr>
          <a:xfrm flipH="1">
            <a:off x="6687868" y="4444418"/>
            <a:ext cx="490154" cy="0"/>
          </a:xfrm>
          <a:prstGeom prst="line">
            <a:avLst/>
          </a:prstGeom>
          <a:ln w="47625" cap="rnd">
            <a:solidFill>
              <a:srgbClr val="38B6FF"/>
            </a:solidFill>
            <a:prstDash val="solid"/>
            <a:headEnd type="none" w="sm" len="sm"/>
            <a:tailEnd type="none" w="sm" len="sm"/>
          </a:ln>
        </p:spPr>
        <p:txBody>
          <a:bodyPr/>
          <a:lstStyle/>
          <a:p>
            <a:endParaRPr lang="en-PH"/>
          </a:p>
        </p:txBody>
      </p:sp>
      <p:sp>
        <p:nvSpPr>
          <p:cNvPr id="39" name="AutoShape 39"/>
          <p:cNvSpPr/>
          <p:nvPr/>
        </p:nvSpPr>
        <p:spPr>
          <a:xfrm flipH="1">
            <a:off x="7037737" y="4444418"/>
            <a:ext cx="490154" cy="0"/>
          </a:xfrm>
          <a:prstGeom prst="line">
            <a:avLst/>
          </a:prstGeom>
          <a:ln w="47625" cap="rnd">
            <a:solidFill>
              <a:srgbClr val="38B6FF"/>
            </a:solidFill>
            <a:prstDash val="solid"/>
            <a:headEnd type="none" w="sm" len="sm"/>
            <a:tailEnd type="none" w="sm" len="sm"/>
          </a:ln>
        </p:spPr>
        <p:txBody>
          <a:bodyPr/>
          <a:lstStyle/>
          <a:p>
            <a:endParaRPr lang="en-PH"/>
          </a:p>
        </p:txBody>
      </p:sp>
      <p:sp>
        <p:nvSpPr>
          <p:cNvPr id="40" name="AutoShape 40"/>
          <p:cNvSpPr/>
          <p:nvPr/>
        </p:nvSpPr>
        <p:spPr>
          <a:xfrm flipH="1">
            <a:off x="11933436" y="3508396"/>
            <a:ext cx="298737" cy="6937"/>
          </a:xfrm>
          <a:prstGeom prst="line">
            <a:avLst/>
          </a:prstGeom>
          <a:ln w="47625" cap="rnd">
            <a:solidFill>
              <a:srgbClr val="FF5757"/>
            </a:solidFill>
            <a:prstDash val="solid"/>
            <a:headEnd type="none" w="sm" len="sm"/>
            <a:tailEnd type="none" w="sm" len="sm"/>
          </a:ln>
        </p:spPr>
        <p:txBody>
          <a:bodyPr/>
          <a:lstStyle/>
          <a:p>
            <a:endParaRPr lang="en-PH"/>
          </a:p>
        </p:txBody>
      </p:sp>
      <p:sp>
        <p:nvSpPr>
          <p:cNvPr id="41" name="AutoShape 41"/>
          <p:cNvSpPr/>
          <p:nvPr/>
        </p:nvSpPr>
        <p:spPr>
          <a:xfrm>
            <a:off x="12228926" y="2985509"/>
            <a:ext cx="0" cy="554491"/>
          </a:xfrm>
          <a:prstGeom prst="line">
            <a:avLst/>
          </a:prstGeom>
          <a:ln w="47625" cap="rnd">
            <a:solidFill>
              <a:srgbClr val="FF5757"/>
            </a:solidFill>
            <a:prstDash val="solid"/>
            <a:headEnd type="none" w="sm" len="sm"/>
            <a:tailEnd type="none" w="sm" len="sm"/>
          </a:ln>
        </p:spPr>
        <p:txBody>
          <a:bodyPr/>
          <a:lstStyle/>
          <a:p>
            <a:endParaRPr lang="en-PH"/>
          </a:p>
        </p:txBody>
      </p:sp>
      <p:sp>
        <p:nvSpPr>
          <p:cNvPr id="42" name="AutoShape 42"/>
          <p:cNvSpPr/>
          <p:nvPr/>
        </p:nvSpPr>
        <p:spPr>
          <a:xfrm>
            <a:off x="11942924" y="2985526"/>
            <a:ext cx="289788" cy="0"/>
          </a:xfrm>
          <a:prstGeom prst="line">
            <a:avLst/>
          </a:prstGeom>
          <a:ln w="47625" cap="rnd">
            <a:solidFill>
              <a:srgbClr val="FF5757"/>
            </a:solidFill>
            <a:prstDash val="solid"/>
            <a:headEnd type="none" w="sm" len="sm"/>
            <a:tailEnd type="none" w="sm" len="sm"/>
          </a:ln>
        </p:spPr>
        <p:txBody>
          <a:bodyPr/>
          <a:lstStyle/>
          <a:p>
            <a:endParaRPr lang="en-PH"/>
          </a:p>
        </p:txBody>
      </p:sp>
      <p:sp>
        <p:nvSpPr>
          <p:cNvPr id="43" name="AutoShape 43"/>
          <p:cNvSpPr/>
          <p:nvPr/>
        </p:nvSpPr>
        <p:spPr>
          <a:xfrm flipH="1">
            <a:off x="15224308" y="2076576"/>
            <a:ext cx="945794" cy="0"/>
          </a:xfrm>
          <a:prstGeom prst="line">
            <a:avLst/>
          </a:prstGeom>
          <a:ln w="85725" cap="rnd">
            <a:solidFill>
              <a:srgbClr val="38B6FF"/>
            </a:solidFill>
            <a:prstDash val="solid"/>
            <a:headEnd type="none" w="sm" len="sm"/>
            <a:tailEnd type="none" w="sm" len="sm"/>
          </a:ln>
        </p:spPr>
        <p:txBody>
          <a:bodyPr/>
          <a:lstStyle/>
          <a:p>
            <a:endParaRPr lang="en-PH"/>
          </a:p>
        </p:txBody>
      </p:sp>
      <p:sp>
        <p:nvSpPr>
          <p:cNvPr id="44" name="AutoShape 44"/>
          <p:cNvSpPr/>
          <p:nvPr/>
        </p:nvSpPr>
        <p:spPr>
          <a:xfrm flipH="1">
            <a:off x="15224308" y="2567434"/>
            <a:ext cx="945794" cy="0"/>
          </a:xfrm>
          <a:prstGeom prst="line">
            <a:avLst/>
          </a:prstGeom>
          <a:ln w="85725" cap="rnd">
            <a:solidFill>
              <a:srgbClr val="C9E265"/>
            </a:solidFill>
            <a:prstDash val="solid"/>
            <a:headEnd type="none" w="sm" len="sm"/>
            <a:tailEnd type="none" w="sm" len="sm"/>
          </a:ln>
        </p:spPr>
        <p:txBody>
          <a:bodyPr/>
          <a:lstStyle/>
          <a:p>
            <a:endParaRPr lang="en-PH"/>
          </a:p>
        </p:txBody>
      </p:sp>
      <p:sp>
        <p:nvSpPr>
          <p:cNvPr id="45" name="AutoShape 45"/>
          <p:cNvSpPr/>
          <p:nvPr/>
        </p:nvSpPr>
        <p:spPr>
          <a:xfrm flipH="1">
            <a:off x="15224308" y="3028339"/>
            <a:ext cx="945794" cy="0"/>
          </a:xfrm>
          <a:prstGeom prst="line">
            <a:avLst/>
          </a:prstGeom>
          <a:ln w="85725" cap="rnd">
            <a:solidFill>
              <a:srgbClr val="FF5757"/>
            </a:solidFill>
            <a:prstDash val="solid"/>
            <a:headEnd type="none" w="sm" len="sm"/>
            <a:tailEnd type="none" w="sm" len="sm"/>
          </a:ln>
        </p:spPr>
        <p:txBody>
          <a:bodyPr/>
          <a:lstStyle/>
          <a:p>
            <a:endParaRPr lang="en-PH"/>
          </a:p>
        </p:txBody>
      </p:sp>
      <p:grpSp>
        <p:nvGrpSpPr>
          <p:cNvPr id="46" name="Group 46"/>
          <p:cNvGrpSpPr/>
          <p:nvPr/>
        </p:nvGrpSpPr>
        <p:grpSpPr>
          <a:xfrm>
            <a:off x="7243838" y="5961759"/>
            <a:ext cx="1238280" cy="303244"/>
            <a:chOff x="0" y="0"/>
            <a:chExt cx="1520437" cy="372342"/>
          </a:xfrm>
        </p:grpSpPr>
        <p:sp>
          <p:nvSpPr>
            <p:cNvPr id="47" name="Freeform 4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48" name="Group 48"/>
          <p:cNvGrpSpPr/>
          <p:nvPr/>
        </p:nvGrpSpPr>
        <p:grpSpPr>
          <a:xfrm>
            <a:off x="7243838" y="6261051"/>
            <a:ext cx="1238280" cy="303244"/>
            <a:chOff x="0" y="0"/>
            <a:chExt cx="1520437" cy="372342"/>
          </a:xfrm>
        </p:grpSpPr>
        <p:sp>
          <p:nvSpPr>
            <p:cNvPr id="49" name="Freeform 4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0" name="Group 50"/>
          <p:cNvGrpSpPr/>
          <p:nvPr/>
        </p:nvGrpSpPr>
        <p:grpSpPr>
          <a:xfrm>
            <a:off x="7243838" y="6516954"/>
            <a:ext cx="1238280" cy="303244"/>
            <a:chOff x="0" y="0"/>
            <a:chExt cx="1520437" cy="372342"/>
          </a:xfrm>
        </p:grpSpPr>
        <p:sp>
          <p:nvSpPr>
            <p:cNvPr id="51" name="Freeform 5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2" name="Group 52"/>
          <p:cNvGrpSpPr/>
          <p:nvPr/>
        </p:nvGrpSpPr>
        <p:grpSpPr>
          <a:xfrm>
            <a:off x="7243838" y="6816246"/>
            <a:ext cx="1238280" cy="303244"/>
            <a:chOff x="0" y="0"/>
            <a:chExt cx="1520437" cy="372342"/>
          </a:xfrm>
        </p:grpSpPr>
        <p:sp>
          <p:nvSpPr>
            <p:cNvPr id="53" name="Freeform 5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4" name="Group 54"/>
          <p:cNvGrpSpPr/>
          <p:nvPr/>
        </p:nvGrpSpPr>
        <p:grpSpPr>
          <a:xfrm>
            <a:off x="7243838" y="7119490"/>
            <a:ext cx="1238280" cy="303244"/>
            <a:chOff x="0" y="0"/>
            <a:chExt cx="1520437" cy="372342"/>
          </a:xfrm>
        </p:grpSpPr>
        <p:sp>
          <p:nvSpPr>
            <p:cNvPr id="55" name="Freeform 5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6" name="Group 56"/>
          <p:cNvGrpSpPr/>
          <p:nvPr/>
        </p:nvGrpSpPr>
        <p:grpSpPr>
          <a:xfrm>
            <a:off x="7247821" y="7418782"/>
            <a:ext cx="1238280" cy="303244"/>
            <a:chOff x="0" y="0"/>
            <a:chExt cx="1520437" cy="372342"/>
          </a:xfrm>
        </p:grpSpPr>
        <p:sp>
          <p:nvSpPr>
            <p:cNvPr id="57" name="Freeform 5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8" name="Group 58"/>
          <p:cNvGrpSpPr/>
          <p:nvPr/>
        </p:nvGrpSpPr>
        <p:grpSpPr>
          <a:xfrm>
            <a:off x="7247821" y="8185419"/>
            <a:ext cx="1238280" cy="303244"/>
            <a:chOff x="0" y="0"/>
            <a:chExt cx="1520437" cy="372342"/>
          </a:xfrm>
        </p:grpSpPr>
        <p:sp>
          <p:nvSpPr>
            <p:cNvPr id="59" name="Freeform 5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60" name="Group 60"/>
          <p:cNvGrpSpPr/>
          <p:nvPr/>
        </p:nvGrpSpPr>
        <p:grpSpPr>
          <a:xfrm>
            <a:off x="7247821" y="8488664"/>
            <a:ext cx="1238280" cy="303244"/>
            <a:chOff x="0" y="0"/>
            <a:chExt cx="1520437" cy="372342"/>
          </a:xfrm>
        </p:grpSpPr>
        <p:sp>
          <p:nvSpPr>
            <p:cNvPr id="61" name="Freeform 6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62" name="Group 62"/>
          <p:cNvGrpSpPr/>
          <p:nvPr/>
        </p:nvGrpSpPr>
        <p:grpSpPr>
          <a:xfrm>
            <a:off x="7247821" y="8787956"/>
            <a:ext cx="1238280" cy="303244"/>
            <a:chOff x="0" y="0"/>
            <a:chExt cx="1520437" cy="372342"/>
          </a:xfrm>
        </p:grpSpPr>
        <p:sp>
          <p:nvSpPr>
            <p:cNvPr id="63" name="Freeform 6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64" name="Group 64"/>
          <p:cNvGrpSpPr/>
          <p:nvPr/>
        </p:nvGrpSpPr>
        <p:grpSpPr>
          <a:xfrm>
            <a:off x="7247821" y="9043858"/>
            <a:ext cx="1238280" cy="303244"/>
            <a:chOff x="0" y="0"/>
            <a:chExt cx="1520437" cy="372342"/>
          </a:xfrm>
        </p:grpSpPr>
        <p:sp>
          <p:nvSpPr>
            <p:cNvPr id="65" name="Freeform 6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66" name="Group 66"/>
          <p:cNvGrpSpPr/>
          <p:nvPr/>
        </p:nvGrpSpPr>
        <p:grpSpPr>
          <a:xfrm>
            <a:off x="7247821" y="9343150"/>
            <a:ext cx="1238280" cy="303244"/>
            <a:chOff x="0" y="0"/>
            <a:chExt cx="1520437" cy="372342"/>
          </a:xfrm>
        </p:grpSpPr>
        <p:sp>
          <p:nvSpPr>
            <p:cNvPr id="67" name="Freeform 6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68" name="Group 68"/>
          <p:cNvGrpSpPr/>
          <p:nvPr/>
        </p:nvGrpSpPr>
        <p:grpSpPr>
          <a:xfrm>
            <a:off x="7243838" y="5656219"/>
            <a:ext cx="1174422" cy="274344"/>
            <a:chOff x="0" y="0"/>
            <a:chExt cx="373441" cy="87235"/>
          </a:xfrm>
        </p:grpSpPr>
        <p:sp>
          <p:nvSpPr>
            <p:cNvPr id="69" name="Freeform 69"/>
            <p:cNvSpPr/>
            <p:nvPr/>
          </p:nvSpPr>
          <p:spPr>
            <a:xfrm>
              <a:off x="0" y="0"/>
              <a:ext cx="373441" cy="87235"/>
            </a:xfrm>
            <a:custGeom>
              <a:avLst/>
              <a:gdLst/>
              <a:ahLst/>
              <a:cxnLst/>
              <a:rect l="l" t="t" r="r" b="b"/>
              <a:pathLst>
                <a:path w="373441" h="87235">
                  <a:moveTo>
                    <a:pt x="43618" y="0"/>
                  </a:moveTo>
                  <a:lnTo>
                    <a:pt x="329823" y="0"/>
                  </a:lnTo>
                  <a:cubicBezTo>
                    <a:pt x="353913" y="0"/>
                    <a:pt x="373441" y="19528"/>
                    <a:pt x="373441" y="43618"/>
                  </a:cubicBezTo>
                  <a:lnTo>
                    <a:pt x="373441" y="43618"/>
                  </a:lnTo>
                  <a:cubicBezTo>
                    <a:pt x="373441" y="67707"/>
                    <a:pt x="353913" y="87235"/>
                    <a:pt x="329823" y="87235"/>
                  </a:cubicBezTo>
                  <a:lnTo>
                    <a:pt x="43618" y="87235"/>
                  </a:lnTo>
                  <a:cubicBezTo>
                    <a:pt x="19528" y="87235"/>
                    <a:pt x="0" y="67707"/>
                    <a:pt x="0" y="43618"/>
                  </a:cubicBezTo>
                  <a:lnTo>
                    <a:pt x="0" y="43618"/>
                  </a:lnTo>
                  <a:cubicBezTo>
                    <a:pt x="0" y="19528"/>
                    <a:pt x="19528" y="0"/>
                    <a:pt x="43618" y="0"/>
                  </a:cubicBezTo>
                  <a:close/>
                </a:path>
              </a:pathLst>
            </a:custGeom>
            <a:solidFill>
              <a:srgbClr val="642EC7"/>
            </a:solidFill>
          </p:spPr>
          <p:txBody>
            <a:bodyPr/>
            <a:lstStyle/>
            <a:p>
              <a:endParaRPr lang="en-PH"/>
            </a:p>
          </p:txBody>
        </p:sp>
        <p:sp>
          <p:nvSpPr>
            <p:cNvPr id="70" name="TextBox 70"/>
            <p:cNvSpPr txBox="1"/>
            <p:nvPr/>
          </p:nvSpPr>
          <p:spPr>
            <a:xfrm>
              <a:off x="0" y="-28575"/>
              <a:ext cx="373441" cy="115810"/>
            </a:xfrm>
            <a:prstGeom prst="rect">
              <a:avLst/>
            </a:prstGeom>
          </p:spPr>
          <p:txBody>
            <a:bodyPr lIns="42076" tIns="42076" rIns="42076" bIns="42076" rtlCol="0" anchor="ctr"/>
            <a:lstStyle/>
            <a:p>
              <a:pPr algn="ctr">
                <a:lnSpc>
                  <a:spcPts val="2185"/>
                </a:lnSpc>
              </a:pPr>
              <a:endParaRPr/>
            </a:p>
          </p:txBody>
        </p:sp>
      </p:grpSp>
      <p:sp>
        <p:nvSpPr>
          <p:cNvPr id="71" name="TextBox 71"/>
          <p:cNvSpPr txBox="1"/>
          <p:nvPr/>
        </p:nvSpPr>
        <p:spPr>
          <a:xfrm>
            <a:off x="4484652" y="6101424"/>
            <a:ext cx="809024" cy="411174"/>
          </a:xfrm>
          <a:prstGeom prst="rect">
            <a:avLst/>
          </a:prstGeom>
        </p:spPr>
        <p:txBody>
          <a:bodyPr lIns="0" tIns="0" rIns="0" bIns="0" rtlCol="0" anchor="t">
            <a:spAutoFit/>
          </a:bodyPr>
          <a:lstStyle/>
          <a:p>
            <a:pPr algn="ctr">
              <a:lnSpc>
                <a:spcPts val="3252"/>
              </a:lnSpc>
            </a:pPr>
            <a:r>
              <a:rPr lang="en-US" sz="2322" b="1">
                <a:solidFill>
                  <a:srgbClr val="000000"/>
                </a:solidFill>
                <a:latin typeface="Now Bold"/>
                <a:ea typeface="Now Bold"/>
                <a:cs typeface="Now Bold"/>
                <a:sym typeface="Now Bold"/>
              </a:rPr>
              <a:t>Input</a:t>
            </a:r>
          </a:p>
        </p:txBody>
      </p:sp>
      <p:sp>
        <p:nvSpPr>
          <p:cNvPr id="72" name="TextBox 72"/>
          <p:cNvSpPr txBox="1"/>
          <p:nvPr/>
        </p:nvSpPr>
        <p:spPr>
          <a:xfrm>
            <a:off x="12684502" y="6041253"/>
            <a:ext cx="1020424" cy="377840"/>
          </a:xfrm>
          <a:prstGeom prst="rect">
            <a:avLst/>
          </a:prstGeom>
        </p:spPr>
        <p:txBody>
          <a:bodyPr lIns="0" tIns="0" rIns="0" bIns="0" rtlCol="0" anchor="t">
            <a:spAutoFit/>
          </a:bodyPr>
          <a:lstStyle/>
          <a:p>
            <a:pPr algn="ctr">
              <a:lnSpc>
                <a:spcPts val="3033"/>
              </a:lnSpc>
            </a:pPr>
            <a:r>
              <a:rPr lang="en-US" sz="2166" b="1">
                <a:solidFill>
                  <a:srgbClr val="000000"/>
                </a:solidFill>
                <a:latin typeface="Now Bold"/>
                <a:ea typeface="Now Bold"/>
                <a:cs typeface="Now Bold"/>
                <a:sym typeface="Now Bold"/>
              </a:rPr>
              <a:t>Output</a:t>
            </a:r>
          </a:p>
        </p:txBody>
      </p:sp>
      <p:sp>
        <p:nvSpPr>
          <p:cNvPr id="73" name="TextBox 73"/>
          <p:cNvSpPr txBox="1"/>
          <p:nvPr/>
        </p:nvSpPr>
        <p:spPr>
          <a:xfrm>
            <a:off x="7450266" y="1648045"/>
            <a:ext cx="3296755" cy="289658"/>
          </a:xfrm>
          <a:prstGeom prst="rect">
            <a:avLst/>
          </a:prstGeom>
        </p:spPr>
        <p:txBody>
          <a:bodyPr lIns="0" tIns="0" rIns="0" bIns="0" rtlCol="0" anchor="t">
            <a:spAutoFit/>
          </a:bodyPr>
          <a:lstStyle/>
          <a:p>
            <a:pPr algn="ctr">
              <a:lnSpc>
                <a:spcPts val="2371"/>
              </a:lnSpc>
            </a:pPr>
            <a:r>
              <a:rPr lang="en-US" sz="1693" b="1">
                <a:solidFill>
                  <a:srgbClr val="000000"/>
                </a:solidFill>
                <a:latin typeface="Now Bold"/>
                <a:ea typeface="Now Bold"/>
                <a:cs typeface="Now Bold"/>
                <a:sym typeface="Now Bold"/>
              </a:rPr>
              <a:t>Central Processing Unit (CPU)</a:t>
            </a:r>
          </a:p>
        </p:txBody>
      </p:sp>
      <p:sp>
        <p:nvSpPr>
          <p:cNvPr id="74" name="TextBox 74"/>
          <p:cNvSpPr txBox="1"/>
          <p:nvPr/>
        </p:nvSpPr>
        <p:spPr>
          <a:xfrm>
            <a:off x="6116646" y="4675376"/>
            <a:ext cx="394538" cy="272185"/>
          </a:xfrm>
          <a:prstGeom prst="rect">
            <a:avLst/>
          </a:prstGeom>
        </p:spPr>
        <p:txBody>
          <a:bodyPr lIns="0" tIns="0" rIns="0" bIns="0" rtlCol="0" anchor="t">
            <a:spAutoFit/>
          </a:bodyPr>
          <a:lstStyle/>
          <a:p>
            <a:pPr algn="ctr">
              <a:lnSpc>
                <a:spcPts val="2280"/>
              </a:lnSpc>
              <a:spcBef>
                <a:spcPct val="0"/>
              </a:spcBef>
            </a:pPr>
            <a:r>
              <a:rPr lang="en-US" sz="1628">
                <a:solidFill>
                  <a:srgbClr val="000000"/>
                </a:solidFill>
                <a:latin typeface="Gagalin"/>
                <a:ea typeface="Gagalin"/>
                <a:cs typeface="Gagalin"/>
                <a:sym typeface="Gagalin"/>
              </a:rPr>
              <a:t>ALU</a:t>
            </a:r>
          </a:p>
        </p:txBody>
      </p:sp>
      <p:sp>
        <p:nvSpPr>
          <p:cNvPr id="75" name="TextBox 75"/>
          <p:cNvSpPr txBox="1"/>
          <p:nvPr/>
        </p:nvSpPr>
        <p:spPr>
          <a:xfrm>
            <a:off x="6783484" y="3118455"/>
            <a:ext cx="394538" cy="272185"/>
          </a:xfrm>
          <a:prstGeom prst="rect">
            <a:avLst/>
          </a:prstGeom>
        </p:spPr>
        <p:txBody>
          <a:bodyPr lIns="0" tIns="0" rIns="0" bIns="0" rtlCol="0" anchor="t">
            <a:spAutoFit/>
          </a:bodyPr>
          <a:lstStyle/>
          <a:p>
            <a:pPr algn="ctr">
              <a:lnSpc>
                <a:spcPts val="2280"/>
              </a:lnSpc>
              <a:spcBef>
                <a:spcPct val="0"/>
              </a:spcBef>
            </a:pPr>
            <a:r>
              <a:rPr lang="en-US" sz="1628">
                <a:solidFill>
                  <a:srgbClr val="000000"/>
                </a:solidFill>
                <a:latin typeface="Gagalin"/>
                <a:ea typeface="Gagalin"/>
                <a:cs typeface="Gagalin"/>
                <a:sym typeface="Gagalin"/>
              </a:rPr>
              <a:t>CU</a:t>
            </a:r>
          </a:p>
        </p:txBody>
      </p:sp>
      <p:sp>
        <p:nvSpPr>
          <p:cNvPr id="76" name="TextBox 76"/>
          <p:cNvSpPr txBox="1"/>
          <p:nvPr/>
        </p:nvSpPr>
        <p:spPr>
          <a:xfrm>
            <a:off x="8418259" y="3352540"/>
            <a:ext cx="623384" cy="239831"/>
          </a:xfrm>
          <a:prstGeom prst="rect">
            <a:avLst/>
          </a:prstGeom>
        </p:spPr>
        <p:txBody>
          <a:bodyPr lIns="0" tIns="0" rIns="0" bIns="0" rtlCol="0" anchor="t">
            <a:spAutoFit/>
          </a:bodyPr>
          <a:lstStyle/>
          <a:p>
            <a:pPr algn="ctr">
              <a:lnSpc>
                <a:spcPts val="1853"/>
              </a:lnSpc>
            </a:pPr>
            <a:r>
              <a:rPr lang="en-US" sz="1323" b="1">
                <a:solidFill>
                  <a:srgbClr val="000000"/>
                </a:solidFill>
                <a:latin typeface="Now Bold"/>
                <a:ea typeface="Now Bold"/>
                <a:cs typeface="Now Bold"/>
                <a:sym typeface="Now Bold"/>
              </a:rPr>
              <a:t>PC</a:t>
            </a:r>
          </a:p>
        </p:txBody>
      </p:sp>
      <p:sp>
        <p:nvSpPr>
          <p:cNvPr id="77" name="TextBox 77"/>
          <p:cNvSpPr txBox="1"/>
          <p:nvPr/>
        </p:nvSpPr>
        <p:spPr>
          <a:xfrm>
            <a:off x="8418259" y="4273975"/>
            <a:ext cx="623384" cy="241232"/>
          </a:xfrm>
          <a:prstGeom prst="rect">
            <a:avLst/>
          </a:prstGeom>
        </p:spPr>
        <p:txBody>
          <a:bodyPr lIns="0" tIns="0" rIns="0" bIns="0" rtlCol="0" anchor="t">
            <a:spAutoFit/>
          </a:bodyPr>
          <a:lstStyle/>
          <a:p>
            <a:pPr algn="ctr">
              <a:lnSpc>
                <a:spcPts val="1853"/>
              </a:lnSpc>
            </a:pPr>
            <a:r>
              <a:rPr lang="en-US" sz="1323" b="1">
                <a:solidFill>
                  <a:srgbClr val="000000"/>
                </a:solidFill>
                <a:latin typeface="Now Bold"/>
                <a:ea typeface="Now Bold"/>
                <a:cs typeface="Now Bold"/>
                <a:sym typeface="Now Bold"/>
              </a:rPr>
              <a:t>CIR</a:t>
            </a:r>
          </a:p>
        </p:txBody>
      </p:sp>
      <p:sp>
        <p:nvSpPr>
          <p:cNvPr id="78" name="TextBox 78"/>
          <p:cNvSpPr txBox="1"/>
          <p:nvPr/>
        </p:nvSpPr>
        <p:spPr>
          <a:xfrm>
            <a:off x="8418259" y="4727512"/>
            <a:ext cx="623384" cy="239831"/>
          </a:xfrm>
          <a:prstGeom prst="rect">
            <a:avLst/>
          </a:prstGeom>
        </p:spPr>
        <p:txBody>
          <a:bodyPr lIns="0" tIns="0" rIns="0" bIns="0" rtlCol="0" anchor="t">
            <a:spAutoFit/>
          </a:bodyPr>
          <a:lstStyle/>
          <a:p>
            <a:pPr algn="ctr">
              <a:lnSpc>
                <a:spcPts val="1853"/>
              </a:lnSpc>
            </a:pPr>
            <a:r>
              <a:rPr lang="en-US" sz="1323" b="1">
                <a:solidFill>
                  <a:srgbClr val="000000"/>
                </a:solidFill>
                <a:latin typeface="Now Bold"/>
                <a:ea typeface="Now Bold"/>
                <a:cs typeface="Now Bold"/>
                <a:sym typeface="Now Bold"/>
              </a:rPr>
              <a:t>ACC</a:t>
            </a:r>
          </a:p>
        </p:txBody>
      </p:sp>
      <p:sp>
        <p:nvSpPr>
          <p:cNvPr id="79" name="TextBox 79"/>
          <p:cNvSpPr txBox="1"/>
          <p:nvPr/>
        </p:nvSpPr>
        <p:spPr>
          <a:xfrm>
            <a:off x="13860127" y="1958131"/>
            <a:ext cx="3637956" cy="219155"/>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CONTROL BUS</a:t>
            </a:r>
          </a:p>
        </p:txBody>
      </p:sp>
      <p:sp>
        <p:nvSpPr>
          <p:cNvPr id="80" name="TextBox 80"/>
          <p:cNvSpPr txBox="1"/>
          <p:nvPr/>
        </p:nvSpPr>
        <p:spPr>
          <a:xfrm>
            <a:off x="13930566" y="2447350"/>
            <a:ext cx="3637956"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81" name="TextBox 81"/>
          <p:cNvSpPr txBox="1"/>
          <p:nvPr/>
        </p:nvSpPr>
        <p:spPr>
          <a:xfrm>
            <a:off x="14161197" y="2911755"/>
            <a:ext cx="3637956"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sp>
        <p:nvSpPr>
          <p:cNvPr id="82" name="TextBox 82"/>
          <p:cNvSpPr txBox="1"/>
          <p:nvPr/>
        </p:nvSpPr>
        <p:spPr>
          <a:xfrm>
            <a:off x="7655726" y="7454924"/>
            <a:ext cx="414504" cy="640258"/>
          </a:xfrm>
          <a:prstGeom prst="rect">
            <a:avLst/>
          </a:prstGeom>
        </p:spPr>
        <p:txBody>
          <a:bodyPr lIns="0" tIns="0" rIns="0" bIns="0" rtlCol="0" anchor="t">
            <a:spAutoFit/>
          </a:bodyPr>
          <a:lstStyle/>
          <a:p>
            <a:pPr algn="ctr">
              <a:lnSpc>
                <a:spcPts val="5269"/>
              </a:lnSpc>
            </a:pPr>
            <a:r>
              <a:rPr lang="en-US" sz="3763">
                <a:solidFill>
                  <a:srgbClr val="000000"/>
                </a:solidFill>
                <a:latin typeface="Open Sans Extra Bold"/>
                <a:ea typeface="Open Sans Extra Bold"/>
                <a:cs typeface="Open Sans Extra Bold"/>
                <a:sym typeface="Open Sans Extra Bold"/>
              </a:rPr>
              <a:t>...</a:t>
            </a:r>
          </a:p>
        </p:txBody>
      </p:sp>
      <p:sp>
        <p:nvSpPr>
          <p:cNvPr id="83" name="TextBox 83"/>
          <p:cNvSpPr txBox="1"/>
          <p:nvPr/>
        </p:nvSpPr>
        <p:spPr>
          <a:xfrm>
            <a:off x="7450266" y="5635667"/>
            <a:ext cx="799213" cy="254338"/>
          </a:xfrm>
          <a:prstGeom prst="rect">
            <a:avLst/>
          </a:prstGeom>
        </p:spPr>
        <p:txBody>
          <a:bodyPr lIns="0" tIns="0" rIns="0" bIns="0" rtlCol="0" anchor="t">
            <a:spAutoFit/>
          </a:bodyPr>
          <a:lstStyle/>
          <a:p>
            <a:pPr algn="l">
              <a:lnSpc>
                <a:spcPts val="2017"/>
              </a:lnSpc>
            </a:pPr>
            <a:r>
              <a:rPr lang="en-US" sz="1440" b="1">
                <a:solidFill>
                  <a:srgbClr val="FFFFFF"/>
                </a:solidFill>
                <a:latin typeface="Now Bold"/>
                <a:ea typeface="Now Bold"/>
                <a:cs typeface="Now Bold"/>
                <a:sym typeface="Now Bold"/>
              </a:rPr>
              <a:t>Memory</a:t>
            </a:r>
          </a:p>
        </p:txBody>
      </p:sp>
      <p:sp>
        <p:nvSpPr>
          <p:cNvPr id="84" name="TextBox 84"/>
          <p:cNvSpPr txBox="1"/>
          <p:nvPr/>
        </p:nvSpPr>
        <p:spPr>
          <a:xfrm>
            <a:off x="8570804" y="5964909"/>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8</a:t>
            </a:r>
          </a:p>
        </p:txBody>
      </p:sp>
      <p:sp>
        <p:nvSpPr>
          <p:cNvPr id="85" name="TextBox 85"/>
          <p:cNvSpPr txBox="1"/>
          <p:nvPr/>
        </p:nvSpPr>
        <p:spPr>
          <a:xfrm>
            <a:off x="8570804" y="6255355"/>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9</a:t>
            </a:r>
          </a:p>
        </p:txBody>
      </p:sp>
      <p:sp>
        <p:nvSpPr>
          <p:cNvPr id="86" name="TextBox 86"/>
          <p:cNvSpPr txBox="1"/>
          <p:nvPr/>
        </p:nvSpPr>
        <p:spPr>
          <a:xfrm>
            <a:off x="8570804" y="6535185"/>
            <a:ext cx="191426"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10</a:t>
            </a:r>
          </a:p>
        </p:txBody>
      </p:sp>
      <p:sp>
        <p:nvSpPr>
          <p:cNvPr id="87" name="TextBox 87"/>
          <p:cNvSpPr txBox="1"/>
          <p:nvPr/>
        </p:nvSpPr>
        <p:spPr>
          <a:xfrm>
            <a:off x="8583789" y="6836024"/>
            <a:ext cx="191426"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11</a:t>
            </a:r>
          </a:p>
        </p:txBody>
      </p:sp>
      <p:sp>
        <p:nvSpPr>
          <p:cNvPr id="88" name="TextBox 88"/>
          <p:cNvSpPr txBox="1"/>
          <p:nvPr/>
        </p:nvSpPr>
        <p:spPr>
          <a:xfrm>
            <a:off x="8583789" y="7125465"/>
            <a:ext cx="191426"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12</a:t>
            </a:r>
          </a:p>
        </p:txBody>
      </p:sp>
      <p:sp>
        <p:nvSpPr>
          <p:cNvPr id="89" name="TextBox 89"/>
          <p:cNvSpPr txBox="1"/>
          <p:nvPr/>
        </p:nvSpPr>
        <p:spPr>
          <a:xfrm>
            <a:off x="8570804" y="7452917"/>
            <a:ext cx="191426"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13</a:t>
            </a:r>
          </a:p>
        </p:txBody>
      </p:sp>
      <p:sp>
        <p:nvSpPr>
          <p:cNvPr id="90" name="TextBox 90"/>
          <p:cNvSpPr txBox="1"/>
          <p:nvPr/>
        </p:nvSpPr>
        <p:spPr>
          <a:xfrm>
            <a:off x="8577297" y="8212043"/>
            <a:ext cx="261753"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99</a:t>
            </a:r>
          </a:p>
        </p:txBody>
      </p:sp>
      <p:sp>
        <p:nvSpPr>
          <p:cNvPr id="91" name="TextBox 91"/>
          <p:cNvSpPr txBox="1"/>
          <p:nvPr/>
        </p:nvSpPr>
        <p:spPr>
          <a:xfrm>
            <a:off x="8530023" y="8502489"/>
            <a:ext cx="30902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100</a:t>
            </a:r>
          </a:p>
        </p:txBody>
      </p:sp>
      <p:sp>
        <p:nvSpPr>
          <p:cNvPr id="92" name="TextBox 92"/>
          <p:cNvSpPr txBox="1"/>
          <p:nvPr/>
        </p:nvSpPr>
        <p:spPr>
          <a:xfrm>
            <a:off x="8539243" y="8769678"/>
            <a:ext cx="290588"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101</a:t>
            </a:r>
          </a:p>
        </p:txBody>
      </p:sp>
      <p:sp>
        <p:nvSpPr>
          <p:cNvPr id="93" name="TextBox 93"/>
          <p:cNvSpPr txBox="1"/>
          <p:nvPr/>
        </p:nvSpPr>
        <p:spPr>
          <a:xfrm>
            <a:off x="8548462" y="9053100"/>
            <a:ext cx="290588"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102</a:t>
            </a:r>
          </a:p>
        </p:txBody>
      </p:sp>
      <p:sp>
        <p:nvSpPr>
          <p:cNvPr id="94" name="TextBox 94"/>
          <p:cNvSpPr txBox="1"/>
          <p:nvPr/>
        </p:nvSpPr>
        <p:spPr>
          <a:xfrm>
            <a:off x="8548462" y="9357011"/>
            <a:ext cx="290588"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103</a:t>
            </a:r>
          </a:p>
        </p:txBody>
      </p:sp>
      <p:sp>
        <p:nvSpPr>
          <p:cNvPr id="95" name="TextBox 95"/>
          <p:cNvSpPr txBox="1"/>
          <p:nvPr/>
        </p:nvSpPr>
        <p:spPr>
          <a:xfrm>
            <a:off x="7754280" y="5978229"/>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0</a:t>
            </a:r>
          </a:p>
        </p:txBody>
      </p:sp>
      <p:sp>
        <p:nvSpPr>
          <p:cNvPr id="96" name="TextBox 96"/>
          <p:cNvSpPr txBox="1"/>
          <p:nvPr/>
        </p:nvSpPr>
        <p:spPr>
          <a:xfrm>
            <a:off x="7758264" y="6284749"/>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0</a:t>
            </a:r>
          </a:p>
        </p:txBody>
      </p:sp>
      <p:sp>
        <p:nvSpPr>
          <p:cNvPr id="97" name="TextBox 97"/>
          <p:cNvSpPr txBox="1"/>
          <p:nvPr/>
        </p:nvSpPr>
        <p:spPr>
          <a:xfrm>
            <a:off x="7758264" y="6537150"/>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2</a:t>
            </a:r>
          </a:p>
        </p:txBody>
      </p:sp>
      <p:sp>
        <p:nvSpPr>
          <p:cNvPr id="98" name="TextBox 98"/>
          <p:cNvSpPr txBox="1"/>
          <p:nvPr/>
        </p:nvSpPr>
        <p:spPr>
          <a:xfrm>
            <a:off x="7762247" y="6843670"/>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3</a:t>
            </a:r>
          </a:p>
        </p:txBody>
      </p:sp>
      <p:sp>
        <p:nvSpPr>
          <p:cNvPr id="99" name="TextBox 99"/>
          <p:cNvSpPr txBox="1"/>
          <p:nvPr/>
        </p:nvSpPr>
        <p:spPr>
          <a:xfrm>
            <a:off x="7762247" y="7144840"/>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0</a:t>
            </a:r>
          </a:p>
        </p:txBody>
      </p:sp>
      <p:sp>
        <p:nvSpPr>
          <p:cNvPr id="100" name="TextBox 100"/>
          <p:cNvSpPr txBox="1"/>
          <p:nvPr/>
        </p:nvSpPr>
        <p:spPr>
          <a:xfrm>
            <a:off x="7766230" y="7451360"/>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0</a:t>
            </a:r>
          </a:p>
        </p:txBody>
      </p:sp>
      <p:sp>
        <p:nvSpPr>
          <p:cNvPr id="101" name="TextBox 101"/>
          <p:cNvSpPr txBox="1"/>
          <p:nvPr/>
        </p:nvSpPr>
        <p:spPr>
          <a:xfrm>
            <a:off x="7754280" y="8201889"/>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0</a:t>
            </a:r>
          </a:p>
        </p:txBody>
      </p:sp>
      <p:sp>
        <p:nvSpPr>
          <p:cNvPr id="102" name="TextBox 102"/>
          <p:cNvSpPr txBox="1"/>
          <p:nvPr/>
        </p:nvSpPr>
        <p:spPr>
          <a:xfrm>
            <a:off x="7758264" y="8518295"/>
            <a:ext cx="108697"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0</a:t>
            </a:r>
          </a:p>
        </p:txBody>
      </p:sp>
      <p:sp>
        <p:nvSpPr>
          <p:cNvPr id="103" name="TextBox 103"/>
          <p:cNvSpPr txBox="1"/>
          <p:nvPr/>
        </p:nvSpPr>
        <p:spPr>
          <a:xfrm>
            <a:off x="7524622" y="8804425"/>
            <a:ext cx="684678"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Load 10</a:t>
            </a:r>
          </a:p>
        </p:txBody>
      </p:sp>
      <p:sp>
        <p:nvSpPr>
          <p:cNvPr id="104" name="TextBox 104"/>
          <p:cNvSpPr txBox="1"/>
          <p:nvPr/>
        </p:nvSpPr>
        <p:spPr>
          <a:xfrm>
            <a:off x="7536972" y="9053100"/>
            <a:ext cx="684678"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Add 11</a:t>
            </a:r>
          </a:p>
        </p:txBody>
      </p:sp>
      <p:sp>
        <p:nvSpPr>
          <p:cNvPr id="105" name="TextBox 105"/>
          <p:cNvSpPr txBox="1"/>
          <p:nvPr/>
        </p:nvSpPr>
        <p:spPr>
          <a:xfrm>
            <a:off x="7520639" y="9359620"/>
            <a:ext cx="684678" cy="232206"/>
          </a:xfrm>
          <a:prstGeom prst="rect">
            <a:avLst/>
          </a:prstGeom>
        </p:spPr>
        <p:txBody>
          <a:bodyPr lIns="0" tIns="0" rIns="0" bIns="0" rtlCol="0" anchor="t">
            <a:spAutoFit/>
          </a:bodyPr>
          <a:lstStyle/>
          <a:p>
            <a:pPr algn="l">
              <a:lnSpc>
                <a:spcPts val="1810"/>
              </a:lnSpc>
            </a:pPr>
            <a:r>
              <a:rPr lang="en-US" sz="1293" b="1">
                <a:solidFill>
                  <a:srgbClr val="000000"/>
                </a:solidFill>
                <a:latin typeface="Now Bold"/>
                <a:ea typeface="Now Bold"/>
                <a:cs typeface="Now Bold"/>
                <a:sym typeface="Now Bold"/>
              </a:rPr>
              <a:t>Store 12</a:t>
            </a:r>
          </a:p>
        </p:txBody>
      </p:sp>
      <p:grpSp>
        <p:nvGrpSpPr>
          <p:cNvPr id="106" name="Group 106"/>
          <p:cNvGrpSpPr/>
          <p:nvPr/>
        </p:nvGrpSpPr>
        <p:grpSpPr>
          <a:xfrm>
            <a:off x="5665167" y="2258442"/>
            <a:ext cx="2801884" cy="393338"/>
            <a:chOff x="0" y="0"/>
            <a:chExt cx="2652321" cy="372342"/>
          </a:xfrm>
        </p:grpSpPr>
        <p:sp>
          <p:nvSpPr>
            <p:cNvPr id="107" name="Freeform 10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108" name="Group 108"/>
          <p:cNvGrpSpPr/>
          <p:nvPr/>
        </p:nvGrpSpPr>
        <p:grpSpPr>
          <a:xfrm>
            <a:off x="9130999" y="2258442"/>
            <a:ext cx="2801884" cy="393338"/>
            <a:chOff x="0" y="0"/>
            <a:chExt cx="2652321" cy="372342"/>
          </a:xfrm>
        </p:grpSpPr>
        <p:sp>
          <p:nvSpPr>
            <p:cNvPr id="109" name="Freeform 10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110" name="TextBox 110"/>
          <p:cNvSpPr txBox="1"/>
          <p:nvPr/>
        </p:nvSpPr>
        <p:spPr>
          <a:xfrm>
            <a:off x="8486101" y="2903159"/>
            <a:ext cx="623384" cy="239831"/>
          </a:xfrm>
          <a:prstGeom prst="rect">
            <a:avLst/>
          </a:prstGeom>
        </p:spPr>
        <p:txBody>
          <a:bodyPr lIns="0" tIns="0" rIns="0" bIns="0" rtlCol="0" anchor="t">
            <a:spAutoFit/>
          </a:bodyPr>
          <a:lstStyle/>
          <a:p>
            <a:pPr algn="ctr">
              <a:lnSpc>
                <a:spcPts val="1853"/>
              </a:lnSpc>
            </a:pPr>
            <a:r>
              <a:rPr lang="en-US" sz="1323" b="1">
                <a:solidFill>
                  <a:srgbClr val="000000"/>
                </a:solidFill>
                <a:latin typeface="Now Bold"/>
                <a:ea typeface="Now Bold"/>
                <a:cs typeface="Now Bold"/>
                <a:sym typeface="Now Bold"/>
              </a:rPr>
              <a:t>MAR</a:t>
            </a:r>
          </a:p>
        </p:txBody>
      </p:sp>
      <p:sp>
        <p:nvSpPr>
          <p:cNvPr id="111" name="TextBox 111"/>
          <p:cNvSpPr txBox="1"/>
          <p:nvPr/>
        </p:nvSpPr>
        <p:spPr>
          <a:xfrm>
            <a:off x="5041783" y="2314982"/>
            <a:ext cx="623384" cy="242158"/>
          </a:xfrm>
          <a:prstGeom prst="rect">
            <a:avLst/>
          </a:prstGeom>
        </p:spPr>
        <p:txBody>
          <a:bodyPr lIns="0" tIns="0" rIns="0" bIns="0" rtlCol="0" anchor="t">
            <a:spAutoFit/>
          </a:bodyPr>
          <a:lstStyle/>
          <a:p>
            <a:pPr algn="ctr">
              <a:lnSpc>
                <a:spcPts val="1853"/>
              </a:lnSpc>
            </a:pPr>
            <a:r>
              <a:rPr lang="en-US" sz="1323" b="1">
                <a:solidFill>
                  <a:srgbClr val="000000"/>
                </a:solidFill>
                <a:latin typeface="Now Bold"/>
                <a:ea typeface="Now Bold"/>
                <a:cs typeface="Now Bold"/>
                <a:sym typeface="Now Bold"/>
              </a:rPr>
              <a:t>IR</a:t>
            </a:r>
          </a:p>
        </p:txBody>
      </p:sp>
      <p:sp>
        <p:nvSpPr>
          <p:cNvPr id="112" name="AutoShape 112"/>
          <p:cNvSpPr/>
          <p:nvPr/>
        </p:nvSpPr>
        <p:spPr>
          <a:xfrm flipH="1">
            <a:off x="5545662" y="6317268"/>
            <a:ext cx="1702159" cy="0"/>
          </a:xfrm>
          <a:prstGeom prst="line">
            <a:avLst/>
          </a:prstGeom>
          <a:ln w="47625" cap="rnd">
            <a:solidFill>
              <a:srgbClr val="64656B"/>
            </a:solidFill>
            <a:prstDash val="solid"/>
            <a:headEnd type="none" w="sm" len="sm"/>
            <a:tailEnd type="none" w="sm" len="sm"/>
          </a:ln>
        </p:spPr>
        <p:txBody>
          <a:bodyPr/>
          <a:lstStyle/>
          <a:p>
            <a:endParaRPr lang="en-PH"/>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46288" y="-66210"/>
            <a:ext cx="1130462" cy="1130462"/>
          </a:xfrm>
          <a:custGeom>
            <a:avLst/>
            <a:gdLst/>
            <a:ahLst/>
            <a:cxnLst/>
            <a:rect l="l" t="t" r="r" b="b"/>
            <a:pathLst>
              <a:path w="1130462" h="1130462">
                <a:moveTo>
                  <a:pt x="0" y="0"/>
                </a:moveTo>
                <a:lnTo>
                  <a:pt x="1130462" y="0"/>
                </a:lnTo>
                <a:lnTo>
                  <a:pt x="1130462" y="1130461"/>
                </a:lnTo>
                <a:lnTo>
                  <a:pt x="0" y="1130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2112013" y="1589353"/>
            <a:ext cx="14320031" cy="8079519"/>
            <a:chOff x="0" y="0"/>
            <a:chExt cx="3603388" cy="2033071"/>
          </a:xfrm>
        </p:grpSpPr>
        <p:sp>
          <p:nvSpPr>
            <p:cNvPr id="6" name="Freeform 6"/>
            <p:cNvSpPr/>
            <p:nvPr/>
          </p:nvSpPr>
          <p:spPr>
            <a:xfrm>
              <a:off x="0" y="0"/>
              <a:ext cx="3603389" cy="2033071"/>
            </a:xfrm>
            <a:custGeom>
              <a:avLst/>
              <a:gdLst/>
              <a:ahLst/>
              <a:cxnLst/>
              <a:rect l="l" t="t" r="r" b="b"/>
              <a:pathLst>
                <a:path w="3603389" h="2033071">
                  <a:moveTo>
                    <a:pt x="31898" y="0"/>
                  </a:moveTo>
                  <a:lnTo>
                    <a:pt x="3571491" y="0"/>
                  </a:lnTo>
                  <a:cubicBezTo>
                    <a:pt x="3579951" y="0"/>
                    <a:pt x="3588064" y="3361"/>
                    <a:pt x="3594046" y="9343"/>
                  </a:cubicBezTo>
                  <a:cubicBezTo>
                    <a:pt x="3600028" y="15325"/>
                    <a:pt x="3603389" y="23438"/>
                    <a:pt x="3603389" y="31898"/>
                  </a:cubicBezTo>
                  <a:lnTo>
                    <a:pt x="3603389" y="2001174"/>
                  </a:lnTo>
                  <a:cubicBezTo>
                    <a:pt x="3603389" y="2018790"/>
                    <a:pt x="3589108" y="2033071"/>
                    <a:pt x="3571491" y="2033071"/>
                  </a:cubicBezTo>
                  <a:lnTo>
                    <a:pt x="31898" y="2033071"/>
                  </a:lnTo>
                  <a:cubicBezTo>
                    <a:pt x="14281" y="2033071"/>
                    <a:pt x="0" y="2018790"/>
                    <a:pt x="0" y="2001174"/>
                  </a:cubicBezTo>
                  <a:lnTo>
                    <a:pt x="0" y="31898"/>
                  </a:lnTo>
                  <a:cubicBezTo>
                    <a:pt x="0" y="14281"/>
                    <a:pt x="14281" y="0"/>
                    <a:pt x="31898" y="0"/>
                  </a:cubicBezTo>
                  <a:close/>
                </a:path>
              </a:pathLst>
            </a:custGeom>
            <a:solidFill>
              <a:srgbClr val="F4F3F3"/>
            </a:solidFill>
          </p:spPr>
          <p:txBody>
            <a:bodyPr/>
            <a:lstStyle/>
            <a:p>
              <a:endParaRPr lang="en-PH"/>
            </a:p>
          </p:txBody>
        </p:sp>
        <p:sp>
          <p:nvSpPr>
            <p:cNvPr id="7" name="TextBox 7"/>
            <p:cNvSpPr txBox="1"/>
            <p:nvPr/>
          </p:nvSpPr>
          <p:spPr>
            <a:xfrm>
              <a:off x="0" y="-28575"/>
              <a:ext cx="3603388" cy="2061646"/>
            </a:xfrm>
            <a:prstGeom prst="rect">
              <a:avLst/>
            </a:prstGeom>
          </p:spPr>
          <p:txBody>
            <a:bodyPr lIns="42076" tIns="42076" rIns="42076" bIns="42076" rtlCol="0" anchor="ctr"/>
            <a:lstStyle/>
            <a:p>
              <a:pPr algn="ctr">
                <a:lnSpc>
                  <a:spcPts val="2595"/>
                </a:lnSpc>
              </a:pPr>
              <a:endParaRPr/>
            </a:p>
          </p:txBody>
        </p:sp>
      </p:grpSp>
      <p:grpSp>
        <p:nvGrpSpPr>
          <p:cNvPr id="8" name="Group 8"/>
          <p:cNvGrpSpPr/>
          <p:nvPr/>
        </p:nvGrpSpPr>
        <p:grpSpPr>
          <a:xfrm>
            <a:off x="4281341" y="5934653"/>
            <a:ext cx="1471704" cy="747653"/>
            <a:chOff x="0" y="0"/>
            <a:chExt cx="1193287" cy="606212"/>
          </a:xfrm>
        </p:grpSpPr>
        <p:sp>
          <p:nvSpPr>
            <p:cNvPr id="9" name="Freeform 9"/>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alpha val="9804"/>
              </a:srgbClr>
            </a:solidFill>
          </p:spPr>
          <p:txBody>
            <a:bodyPr/>
            <a:lstStyle/>
            <a:p>
              <a:endParaRPr lang="en-PH"/>
            </a:p>
          </p:txBody>
        </p:sp>
      </p:grpSp>
      <p:grpSp>
        <p:nvGrpSpPr>
          <p:cNvPr id="10" name="Group 10"/>
          <p:cNvGrpSpPr/>
          <p:nvPr/>
        </p:nvGrpSpPr>
        <p:grpSpPr>
          <a:xfrm>
            <a:off x="12586890" y="5832002"/>
            <a:ext cx="1471704" cy="657846"/>
            <a:chOff x="0" y="0"/>
            <a:chExt cx="1193287" cy="533394"/>
          </a:xfrm>
        </p:grpSpPr>
        <p:sp>
          <p:nvSpPr>
            <p:cNvPr id="11" name="Freeform 11"/>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642EC7"/>
            </a:solidFill>
          </p:spPr>
          <p:txBody>
            <a:bodyPr/>
            <a:lstStyle/>
            <a:p>
              <a:endParaRPr lang="en-PH"/>
            </a:p>
          </p:txBody>
        </p:sp>
      </p:grpSp>
      <p:grpSp>
        <p:nvGrpSpPr>
          <p:cNvPr id="12" name="Group 12"/>
          <p:cNvGrpSpPr/>
          <p:nvPr/>
        </p:nvGrpSpPr>
        <p:grpSpPr>
          <a:xfrm>
            <a:off x="5017193" y="1996321"/>
            <a:ext cx="7954605" cy="3356665"/>
            <a:chOff x="0" y="0"/>
            <a:chExt cx="2966297" cy="1251711"/>
          </a:xfrm>
        </p:grpSpPr>
        <p:sp>
          <p:nvSpPr>
            <p:cNvPr id="13" name="Freeform 13"/>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11765"/>
              </a:srgbClr>
            </a:solidFill>
          </p:spPr>
          <p:txBody>
            <a:bodyPr/>
            <a:lstStyle/>
            <a:p>
              <a:endParaRPr lang="en-PH"/>
            </a:p>
          </p:txBody>
        </p:sp>
      </p:grpSp>
      <p:sp>
        <p:nvSpPr>
          <p:cNvPr id="14" name="Freeform 14"/>
          <p:cNvSpPr/>
          <p:nvPr/>
        </p:nvSpPr>
        <p:spPr>
          <a:xfrm>
            <a:off x="5972375" y="4284968"/>
            <a:ext cx="939137" cy="783753"/>
          </a:xfrm>
          <a:custGeom>
            <a:avLst/>
            <a:gdLst/>
            <a:ahLst/>
            <a:cxnLst/>
            <a:rect l="l" t="t" r="r" b="b"/>
            <a:pathLst>
              <a:path w="939137" h="783753">
                <a:moveTo>
                  <a:pt x="0" y="0"/>
                </a:moveTo>
                <a:lnTo>
                  <a:pt x="939137" y="0"/>
                </a:lnTo>
                <a:lnTo>
                  <a:pt x="939137" y="783753"/>
                </a:lnTo>
                <a:lnTo>
                  <a:pt x="0" y="783753"/>
                </a:lnTo>
                <a:lnTo>
                  <a:pt x="0" y="0"/>
                </a:lnTo>
                <a:close/>
              </a:path>
            </a:pathLst>
          </a:custGeom>
          <a:blipFill>
            <a:blip r:embed="rId4">
              <a:alphaModFix amt="12000"/>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5" name="Group 15"/>
          <p:cNvGrpSpPr/>
          <p:nvPr/>
        </p:nvGrpSpPr>
        <p:grpSpPr>
          <a:xfrm>
            <a:off x="6682227" y="2815173"/>
            <a:ext cx="853109" cy="853109"/>
            <a:chOff x="0" y="0"/>
            <a:chExt cx="1913890" cy="1913890"/>
          </a:xfrm>
        </p:grpSpPr>
        <p:sp>
          <p:nvSpPr>
            <p:cNvPr id="16" name="Freeform 1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DE59">
                <a:alpha val="11765"/>
              </a:srgbClr>
            </a:solidFill>
          </p:spPr>
          <p:txBody>
            <a:bodyPr/>
            <a:lstStyle/>
            <a:p>
              <a:endParaRPr lang="en-PH"/>
            </a:p>
          </p:txBody>
        </p:sp>
      </p:grpSp>
      <p:grpSp>
        <p:nvGrpSpPr>
          <p:cNvPr id="17" name="Group 17"/>
          <p:cNvGrpSpPr/>
          <p:nvPr/>
        </p:nvGrpSpPr>
        <p:grpSpPr>
          <a:xfrm>
            <a:off x="9269169" y="2784900"/>
            <a:ext cx="2801884" cy="393338"/>
            <a:chOff x="0" y="0"/>
            <a:chExt cx="2652321" cy="372342"/>
          </a:xfrm>
        </p:grpSpPr>
        <p:sp>
          <p:nvSpPr>
            <p:cNvPr id="18" name="Freeform 1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19" name="Freeform 19"/>
          <p:cNvSpPr/>
          <p:nvPr/>
        </p:nvSpPr>
        <p:spPr>
          <a:xfrm>
            <a:off x="6011321" y="2848390"/>
            <a:ext cx="468090" cy="468090"/>
          </a:xfrm>
          <a:custGeom>
            <a:avLst/>
            <a:gdLst/>
            <a:ahLst/>
            <a:cxnLst/>
            <a:rect l="l" t="t" r="r" b="b"/>
            <a:pathLst>
              <a:path w="468090" h="468090">
                <a:moveTo>
                  <a:pt x="0" y="0"/>
                </a:moveTo>
                <a:lnTo>
                  <a:pt x="468090" y="0"/>
                </a:lnTo>
                <a:lnTo>
                  <a:pt x="468090" y="468090"/>
                </a:lnTo>
                <a:lnTo>
                  <a:pt x="0" y="468090"/>
                </a:lnTo>
                <a:lnTo>
                  <a:pt x="0" y="0"/>
                </a:lnTo>
                <a:close/>
              </a:path>
            </a:pathLst>
          </a:custGeom>
          <a:blipFill>
            <a:blip r:embed="rId6">
              <a:alphaModFix amt="12000"/>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0" name="Group 20"/>
          <p:cNvGrpSpPr/>
          <p:nvPr/>
        </p:nvGrpSpPr>
        <p:grpSpPr>
          <a:xfrm>
            <a:off x="9269169" y="3267729"/>
            <a:ext cx="2801884" cy="393338"/>
            <a:chOff x="0" y="0"/>
            <a:chExt cx="2652321" cy="372342"/>
          </a:xfrm>
        </p:grpSpPr>
        <p:sp>
          <p:nvSpPr>
            <p:cNvPr id="21" name="Freeform 2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2" name="Group 22"/>
          <p:cNvGrpSpPr/>
          <p:nvPr/>
        </p:nvGrpSpPr>
        <p:grpSpPr>
          <a:xfrm>
            <a:off x="9269169" y="3726831"/>
            <a:ext cx="2801884" cy="393338"/>
            <a:chOff x="0" y="0"/>
            <a:chExt cx="2652321" cy="372342"/>
          </a:xfrm>
        </p:grpSpPr>
        <p:sp>
          <p:nvSpPr>
            <p:cNvPr id="23" name="Freeform 2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4" name="Group 24"/>
          <p:cNvGrpSpPr/>
          <p:nvPr/>
        </p:nvGrpSpPr>
        <p:grpSpPr>
          <a:xfrm>
            <a:off x="9269169" y="4189164"/>
            <a:ext cx="2801884" cy="393338"/>
            <a:chOff x="0" y="0"/>
            <a:chExt cx="2652321" cy="372342"/>
          </a:xfrm>
        </p:grpSpPr>
        <p:sp>
          <p:nvSpPr>
            <p:cNvPr id="25" name="Freeform 2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6" name="Group 26"/>
          <p:cNvGrpSpPr/>
          <p:nvPr/>
        </p:nvGrpSpPr>
        <p:grpSpPr>
          <a:xfrm>
            <a:off x="9269169" y="4670165"/>
            <a:ext cx="2801884" cy="393338"/>
            <a:chOff x="0" y="0"/>
            <a:chExt cx="2652321" cy="372342"/>
          </a:xfrm>
        </p:grpSpPr>
        <p:sp>
          <p:nvSpPr>
            <p:cNvPr id="27" name="Freeform 2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28" name="AutoShape 28"/>
          <p:cNvSpPr/>
          <p:nvPr/>
        </p:nvSpPr>
        <p:spPr>
          <a:xfrm flipV="1">
            <a:off x="8299948" y="2981569"/>
            <a:ext cx="0" cy="2871483"/>
          </a:xfrm>
          <a:prstGeom prst="line">
            <a:avLst/>
          </a:prstGeom>
          <a:ln w="47625" cap="rnd">
            <a:solidFill>
              <a:srgbClr val="C9E265">
                <a:alpha val="11765"/>
              </a:srgbClr>
            </a:solidFill>
            <a:prstDash val="solid"/>
            <a:headEnd type="none" w="sm" len="sm"/>
            <a:tailEnd type="none" w="sm" len="sm"/>
          </a:ln>
        </p:spPr>
        <p:txBody>
          <a:bodyPr/>
          <a:lstStyle/>
          <a:p>
            <a:endParaRPr lang="en-PH"/>
          </a:p>
        </p:txBody>
      </p:sp>
      <p:sp>
        <p:nvSpPr>
          <p:cNvPr id="29" name="AutoShape 29"/>
          <p:cNvSpPr/>
          <p:nvPr/>
        </p:nvSpPr>
        <p:spPr>
          <a:xfrm flipV="1">
            <a:off x="8462137" y="3877123"/>
            <a:ext cx="0" cy="1975929"/>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30" name="AutoShape 30"/>
          <p:cNvSpPr/>
          <p:nvPr/>
        </p:nvSpPr>
        <p:spPr>
          <a:xfrm flipV="1">
            <a:off x="7655920" y="4386186"/>
            <a:ext cx="0" cy="1437005"/>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1" name="AutoShape 31"/>
          <p:cNvSpPr/>
          <p:nvPr/>
        </p:nvSpPr>
        <p:spPr>
          <a:xfrm flipH="1" flipV="1">
            <a:off x="8567031" y="6180647"/>
            <a:ext cx="1458132" cy="2680"/>
          </a:xfrm>
          <a:prstGeom prst="line">
            <a:avLst/>
          </a:prstGeom>
          <a:ln w="47625" cap="rnd">
            <a:solidFill>
              <a:srgbClr val="64656B"/>
            </a:solidFill>
            <a:prstDash val="solid"/>
            <a:headEnd type="none" w="sm" len="sm"/>
            <a:tailEnd type="none" w="sm" len="sm"/>
          </a:ln>
        </p:spPr>
        <p:txBody>
          <a:bodyPr/>
          <a:lstStyle/>
          <a:p>
            <a:endParaRPr lang="en-PH"/>
          </a:p>
        </p:txBody>
      </p:sp>
      <p:sp>
        <p:nvSpPr>
          <p:cNvPr id="32" name="TextBox 32"/>
          <p:cNvSpPr txBox="1"/>
          <p:nvPr/>
        </p:nvSpPr>
        <p:spPr>
          <a:xfrm>
            <a:off x="8620941" y="2299164"/>
            <a:ext cx="623384" cy="242158"/>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SR</a:t>
            </a:r>
          </a:p>
        </p:txBody>
      </p:sp>
      <p:sp>
        <p:nvSpPr>
          <p:cNvPr id="33" name="TextBox 33"/>
          <p:cNvSpPr txBox="1"/>
          <p:nvPr/>
        </p:nvSpPr>
        <p:spPr>
          <a:xfrm>
            <a:off x="8567031" y="3784534"/>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MDR</a:t>
            </a:r>
          </a:p>
        </p:txBody>
      </p:sp>
      <p:sp>
        <p:nvSpPr>
          <p:cNvPr id="34" name="AutoShape 34"/>
          <p:cNvSpPr/>
          <p:nvPr/>
        </p:nvSpPr>
        <p:spPr>
          <a:xfrm flipH="1">
            <a:off x="8267580" y="2981569"/>
            <a:ext cx="342615" cy="0"/>
          </a:xfrm>
          <a:prstGeom prst="line">
            <a:avLst/>
          </a:prstGeom>
          <a:ln w="47625" cap="rnd">
            <a:solidFill>
              <a:srgbClr val="C9E265">
                <a:alpha val="11765"/>
              </a:srgbClr>
            </a:solidFill>
            <a:prstDash val="solid"/>
            <a:headEnd type="none" w="sm" len="sm"/>
            <a:tailEnd type="none" w="sm" len="sm"/>
          </a:ln>
        </p:spPr>
        <p:txBody>
          <a:bodyPr/>
          <a:lstStyle/>
          <a:p>
            <a:endParaRPr lang="en-PH"/>
          </a:p>
        </p:txBody>
      </p:sp>
      <p:sp>
        <p:nvSpPr>
          <p:cNvPr id="35" name="AutoShape 35"/>
          <p:cNvSpPr/>
          <p:nvPr/>
        </p:nvSpPr>
        <p:spPr>
          <a:xfrm>
            <a:off x="8441279" y="3900373"/>
            <a:ext cx="207788" cy="0"/>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36" name="AutoShape 36"/>
          <p:cNvSpPr/>
          <p:nvPr/>
        </p:nvSpPr>
        <p:spPr>
          <a:xfrm flipV="1">
            <a:off x="7282800" y="3651783"/>
            <a:ext cx="0" cy="765527"/>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7" name="AutoShape 37"/>
          <p:cNvSpPr/>
          <p:nvPr/>
        </p:nvSpPr>
        <p:spPr>
          <a:xfrm flipH="1">
            <a:off x="6815896" y="4417311"/>
            <a:ext cx="490154" cy="0"/>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8" name="AutoShape 38"/>
          <p:cNvSpPr/>
          <p:nvPr/>
        </p:nvSpPr>
        <p:spPr>
          <a:xfrm flipH="1">
            <a:off x="7165766" y="4417311"/>
            <a:ext cx="490154" cy="0"/>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9" name="AutoShape 39"/>
          <p:cNvSpPr/>
          <p:nvPr/>
        </p:nvSpPr>
        <p:spPr>
          <a:xfrm flipH="1">
            <a:off x="12061464" y="3481289"/>
            <a:ext cx="298737" cy="6937"/>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0" name="AutoShape 40"/>
          <p:cNvSpPr/>
          <p:nvPr/>
        </p:nvSpPr>
        <p:spPr>
          <a:xfrm>
            <a:off x="12356954" y="2958402"/>
            <a:ext cx="0" cy="554491"/>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1" name="AutoShape 41"/>
          <p:cNvSpPr/>
          <p:nvPr/>
        </p:nvSpPr>
        <p:spPr>
          <a:xfrm>
            <a:off x="12070953" y="2958419"/>
            <a:ext cx="289788" cy="0"/>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2" name="AutoShape 42"/>
          <p:cNvSpPr/>
          <p:nvPr/>
        </p:nvSpPr>
        <p:spPr>
          <a:xfrm flipH="1">
            <a:off x="15352337" y="2049469"/>
            <a:ext cx="945794" cy="0"/>
          </a:xfrm>
          <a:prstGeom prst="line">
            <a:avLst/>
          </a:prstGeom>
          <a:ln w="85725" cap="rnd">
            <a:solidFill>
              <a:srgbClr val="38B6FF">
                <a:alpha val="11765"/>
              </a:srgbClr>
            </a:solidFill>
            <a:prstDash val="solid"/>
            <a:headEnd type="none" w="sm" len="sm"/>
            <a:tailEnd type="none" w="sm" len="sm"/>
          </a:ln>
        </p:spPr>
        <p:txBody>
          <a:bodyPr/>
          <a:lstStyle/>
          <a:p>
            <a:endParaRPr lang="en-PH"/>
          </a:p>
        </p:txBody>
      </p:sp>
      <p:sp>
        <p:nvSpPr>
          <p:cNvPr id="43" name="AutoShape 43"/>
          <p:cNvSpPr/>
          <p:nvPr/>
        </p:nvSpPr>
        <p:spPr>
          <a:xfrm flipH="1">
            <a:off x="15352337" y="2540327"/>
            <a:ext cx="945794" cy="0"/>
          </a:xfrm>
          <a:prstGeom prst="line">
            <a:avLst/>
          </a:prstGeom>
          <a:ln w="85725" cap="rnd">
            <a:solidFill>
              <a:srgbClr val="C9E265">
                <a:alpha val="11765"/>
              </a:srgbClr>
            </a:solidFill>
            <a:prstDash val="solid"/>
            <a:headEnd type="none" w="sm" len="sm"/>
            <a:tailEnd type="none" w="sm" len="sm"/>
          </a:ln>
        </p:spPr>
        <p:txBody>
          <a:bodyPr/>
          <a:lstStyle/>
          <a:p>
            <a:endParaRPr lang="en-PH"/>
          </a:p>
        </p:txBody>
      </p:sp>
      <p:sp>
        <p:nvSpPr>
          <p:cNvPr id="44" name="AutoShape 44"/>
          <p:cNvSpPr/>
          <p:nvPr/>
        </p:nvSpPr>
        <p:spPr>
          <a:xfrm flipH="1">
            <a:off x="15352337" y="3001232"/>
            <a:ext cx="945794" cy="0"/>
          </a:xfrm>
          <a:prstGeom prst="line">
            <a:avLst/>
          </a:prstGeom>
          <a:ln w="85725" cap="rnd">
            <a:solidFill>
              <a:srgbClr val="FF5757">
                <a:alpha val="11765"/>
              </a:srgbClr>
            </a:solidFill>
            <a:prstDash val="solid"/>
            <a:headEnd type="none" w="sm" len="sm"/>
            <a:tailEnd type="none" w="sm" len="sm"/>
          </a:ln>
        </p:spPr>
        <p:txBody>
          <a:bodyPr/>
          <a:lstStyle/>
          <a:p>
            <a:endParaRPr lang="en-PH"/>
          </a:p>
        </p:txBody>
      </p:sp>
      <p:grpSp>
        <p:nvGrpSpPr>
          <p:cNvPr id="45" name="Group 45"/>
          <p:cNvGrpSpPr/>
          <p:nvPr/>
        </p:nvGrpSpPr>
        <p:grpSpPr>
          <a:xfrm>
            <a:off x="7371866" y="5934653"/>
            <a:ext cx="1238280" cy="303244"/>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47" name="Group 47"/>
          <p:cNvGrpSpPr/>
          <p:nvPr/>
        </p:nvGrpSpPr>
        <p:grpSpPr>
          <a:xfrm>
            <a:off x="7371866" y="6233945"/>
            <a:ext cx="1238280" cy="303244"/>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49" name="Group 49"/>
          <p:cNvGrpSpPr/>
          <p:nvPr/>
        </p:nvGrpSpPr>
        <p:grpSpPr>
          <a:xfrm>
            <a:off x="7371866" y="6489848"/>
            <a:ext cx="1238280" cy="303244"/>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1" name="Group 51"/>
          <p:cNvGrpSpPr/>
          <p:nvPr/>
        </p:nvGrpSpPr>
        <p:grpSpPr>
          <a:xfrm>
            <a:off x="7371866" y="6789140"/>
            <a:ext cx="1238280" cy="303244"/>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3" name="Group 53"/>
          <p:cNvGrpSpPr/>
          <p:nvPr/>
        </p:nvGrpSpPr>
        <p:grpSpPr>
          <a:xfrm>
            <a:off x="7371866" y="7092384"/>
            <a:ext cx="1238280" cy="303244"/>
            <a:chOff x="0" y="0"/>
            <a:chExt cx="1520437" cy="372342"/>
          </a:xfrm>
        </p:grpSpPr>
        <p:sp>
          <p:nvSpPr>
            <p:cNvPr id="54" name="Freeform 5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5" name="Group 55"/>
          <p:cNvGrpSpPr/>
          <p:nvPr/>
        </p:nvGrpSpPr>
        <p:grpSpPr>
          <a:xfrm>
            <a:off x="7375849" y="7391676"/>
            <a:ext cx="1238280" cy="303244"/>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7" name="Group 57"/>
          <p:cNvGrpSpPr/>
          <p:nvPr/>
        </p:nvGrpSpPr>
        <p:grpSpPr>
          <a:xfrm>
            <a:off x="7375849" y="8158313"/>
            <a:ext cx="1238280" cy="303244"/>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9" name="Group 59"/>
          <p:cNvGrpSpPr/>
          <p:nvPr/>
        </p:nvGrpSpPr>
        <p:grpSpPr>
          <a:xfrm>
            <a:off x="7375849" y="8461557"/>
            <a:ext cx="1238280" cy="303244"/>
            <a:chOff x="0" y="0"/>
            <a:chExt cx="1520437" cy="372342"/>
          </a:xfrm>
        </p:grpSpPr>
        <p:sp>
          <p:nvSpPr>
            <p:cNvPr id="60" name="Freeform 6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1" name="Group 61"/>
          <p:cNvGrpSpPr/>
          <p:nvPr/>
        </p:nvGrpSpPr>
        <p:grpSpPr>
          <a:xfrm>
            <a:off x="7375849" y="8760849"/>
            <a:ext cx="1238280" cy="303244"/>
            <a:chOff x="0" y="0"/>
            <a:chExt cx="1520437" cy="372342"/>
          </a:xfrm>
        </p:grpSpPr>
        <p:sp>
          <p:nvSpPr>
            <p:cNvPr id="62" name="Freeform 6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3" name="Group 63"/>
          <p:cNvGrpSpPr/>
          <p:nvPr/>
        </p:nvGrpSpPr>
        <p:grpSpPr>
          <a:xfrm>
            <a:off x="7375849" y="9016752"/>
            <a:ext cx="1238280" cy="303244"/>
            <a:chOff x="0" y="0"/>
            <a:chExt cx="1520437" cy="372342"/>
          </a:xfrm>
        </p:grpSpPr>
        <p:sp>
          <p:nvSpPr>
            <p:cNvPr id="64" name="Freeform 6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5" name="Group 65"/>
          <p:cNvGrpSpPr/>
          <p:nvPr/>
        </p:nvGrpSpPr>
        <p:grpSpPr>
          <a:xfrm>
            <a:off x="7375849" y="9316044"/>
            <a:ext cx="1238280" cy="303244"/>
            <a:chOff x="0" y="0"/>
            <a:chExt cx="1520437" cy="372342"/>
          </a:xfrm>
        </p:grpSpPr>
        <p:sp>
          <p:nvSpPr>
            <p:cNvPr id="66" name="Freeform 6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7" name="Group 67"/>
          <p:cNvGrpSpPr/>
          <p:nvPr/>
        </p:nvGrpSpPr>
        <p:grpSpPr>
          <a:xfrm>
            <a:off x="7371866" y="5629113"/>
            <a:ext cx="1174422" cy="274344"/>
            <a:chOff x="0" y="0"/>
            <a:chExt cx="373441" cy="87235"/>
          </a:xfrm>
        </p:grpSpPr>
        <p:sp>
          <p:nvSpPr>
            <p:cNvPr id="68" name="Freeform 68"/>
            <p:cNvSpPr/>
            <p:nvPr/>
          </p:nvSpPr>
          <p:spPr>
            <a:xfrm>
              <a:off x="0" y="0"/>
              <a:ext cx="373441" cy="87235"/>
            </a:xfrm>
            <a:custGeom>
              <a:avLst/>
              <a:gdLst/>
              <a:ahLst/>
              <a:cxnLst/>
              <a:rect l="l" t="t" r="r" b="b"/>
              <a:pathLst>
                <a:path w="373441" h="87235">
                  <a:moveTo>
                    <a:pt x="43618" y="0"/>
                  </a:moveTo>
                  <a:lnTo>
                    <a:pt x="329823" y="0"/>
                  </a:lnTo>
                  <a:cubicBezTo>
                    <a:pt x="353913" y="0"/>
                    <a:pt x="373441" y="19528"/>
                    <a:pt x="373441" y="43618"/>
                  </a:cubicBezTo>
                  <a:lnTo>
                    <a:pt x="373441" y="43618"/>
                  </a:lnTo>
                  <a:cubicBezTo>
                    <a:pt x="373441" y="67707"/>
                    <a:pt x="353913" y="87235"/>
                    <a:pt x="329823" y="87235"/>
                  </a:cubicBezTo>
                  <a:lnTo>
                    <a:pt x="43618" y="87235"/>
                  </a:lnTo>
                  <a:cubicBezTo>
                    <a:pt x="19528" y="87235"/>
                    <a:pt x="0" y="67707"/>
                    <a:pt x="0" y="43618"/>
                  </a:cubicBezTo>
                  <a:lnTo>
                    <a:pt x="0" y="43618"/>
                  </a:lnTo>
                  <a:cubicBezTo>
                    <a:pt x="0" y="19528"/>
                    <a:pt x="19528" y="0"/>
                    <a:pt x="43618" y="0"/>
                  </a:cubicBezTo>
                  <a:close/>
                </a:path>
              </a:pathLst>
            </a:custGeom>
            <a:solidFill>
              <a:srgbClr val="642EC7">
                <a:alpha val="11765"/>
              </a:srgbClr>
            </a:solidFill>
          </p:spPr>
          <p:txBody>
            <a:bodyPr/>
            <a:lstStyle/>
            <a:p>
              <a:endParaRPr lang="en-PH"/>
            </a:p>
          </p:txBody>
        </p:sp>
        <p:sp>
          <p:nvSpPr>
            <p:cNvPr id="69" name="TextBox 69"/>
            <p:cNvSpPr txBox="1"/>
            <p:nvPr/>
          </p:nvSpPr>
          <p:spPr>
            <a:xfrm>
              <a:off x="0" y="-28575"/>
              <a:ext cx="373441" cy="115810"/>
            </a:xfrm>
            <a:prstGeom prst="rect">
              <a:avLst/>
            </a:prstGeom>
          </p:spPr>
          <p:txBody>
            <a:bodyPr lIns="42076" tIns="42076" rIns="42076" bIns="42076" rtlCol="0" anchor="ctr"/>
            <a:lstStyle/>
            <a:p>
              <a:pPr algn="ctr">
                <a:lnSpc>
                  <a:spcPts val="2185"/>
                </a:lnSpc>
              </a:pPr>
              <a:endParaRPr/>
            </a:p>
          </p:txBody>
        </p:sp>
      </p:grpSp>
      <p:sp>
        <p:nvSpPr>
          <p:cNvPr id="70" name="TextBox 70"/>
          <p:cNvSpPr txBox="1"/>
          <p:nvPr/>
        </p:nvSpPr>
        <p:spPr>
          <a:xfrm>
            <a:off x="4612681" y="6074317"/>
            <a:ext cx="809024" cy="411174"/>
          </a:xfrm>
          <a:prstGeom prst="rect">
            <a:avLst/>
          </a:prstGeom>
        </p:spPr>
        <p:txBody>
          <a:bodyPr lIns="0" tIns="0" rIns="0" bIns="0" rtlCol="0" anchor="t">
            <a:spAutoFit/>
          </a:bodyPr>
          <a:lstStyle/>
          <a:p>
            <a:pPr algn="ctr">
              <a:lnSpc>
                <a:spcPts val="3252"/>
              </a:lnSpc>
            </a:pPr>
            <a:r>
              <a:rPr lang="en-US" sz="2322" b="1">
                <a:solidFill>
                  <a:srgbClr val="000000">
                    <a:alpha val="9804"/>
                  </a:srgbClr>
                </a:solidFill>
                <a:latin typeface="Now Bold"/>
                <a:ea typeface="Now Bold"/>
                <a:cs typeface="Now Bold"/>
                <a:sym typeface="Now Bold"/>
              </a:rPr>
              <a:t>Input</a:t>
            </a:r>
          </a:p>
        </p:txBody>
      </p:sp>
      <p:sp>
        <p:nvSpPr>
          <p:cNvPr id="71" name="TextBox 71"/>
          <p:cNvSpPr txBox="1"/>
          <p:nvPr/>
        </p:nvSpPr>
        <p:spPr>
          <a:xfrm>
            <a:off x="12812531" y="5948192"/>
            <a:ext cx="1020424" cy="377840"/>
          </a:xfrm>
          <a:prstGeom prst="rect">
            <a:avLst/>
          </a:prstGeom>
        </p:spPr>
        <p:txBody>
          <a:bodyPr lIns="0" tIns="0" rIns="0" bIns="0" rtlCol="0" anchor="t">
            <a:spAutoFit/>
          </a:bodyPr>
          <a:lstStyle/>
          <a:p>
            <a:pPr algn="ctr">
              <a:lnSpc>
                <a:spcPts val="3033"/>
              </a:lnSpc>
            </a:pPr>
            <a:r>
              <a:rPr lang="en-US" sz="2166" b="1">
                <a:solidFill>
                  <a:srgbClr val="000000"/>
                </a:solidFill>
                <a:latin typeface="Now Bold"/>
                <a:ea typeface="Now Bold"/>
                <a:cs typeface="Now Bold"/>
                <a:sym typeface="Now Bold"/>
              </a:rPr>
              <a:t>Output</a:t>
            </a:r>
          </a:p>
        </p:txBody>
      </p:sp>
      <p:sp>
        <p:nvSpPr>
          <p:cNvPr id="72" name="TextBox 72"/>
          <p:cNvSpPr txBox="1"/>
          <p:nvPr/>
        </p:nvSpPr>
        <p:spPr>
          <a:xfrm>
            <a:off x="7578294" y="1620938"/>
            <a:ext cx="3296755" cy="289658"/>
          </a:xfrm>
          <a:prstGeom prst="rect">
            <a:avLst/>
          </a:prstGeom>
        </p:spPr>
        <p:txBody>
          <a:bodyPr lIns="0" tIns="0" rIns="0" bIns="0" rtlCol="0" anchor="t">
            <a:spAutoFit/>
          </a:bodyPr>
          <a:lstStyle/>
          <a:p>
            <a:pPr algn="ctr">
              <a:lnSpc>
                <a:spcPts val="2371"/>
              </a:lnSpc>
            </a:pPr>
            <a:r>
              <a:rPr lang="en-US" sz="1693" b="1">
                <a:solidFill>
                  <a:srgbClr val="000000">
                    <a:alpha val="11765"/>
                  </a:srgbClr>
                </a:solidFill>
                <a:latin typeface="Now Bold"/>
                <a:ea typeface="Now Bold"/>
                <a:cs typeface="Now Bold"/>
                <a:sym typeface="Now Bold"/>
              </a:rPr>
              <a:t>Central Processing Unit (CPU)</a:t>
            </a:r>
          </a:p>
        </p:txBody>
      </p:sp>
      <p:sp>
        <p:nvSpPr>
          <p:cNvPr id="73" name="TextBox 73"/>
          <p:cNvSpPr txBox="1"/>
          <p:nvPr/>
        </p:nvSpPr>
        <p:spPr>
          <a:xfrm>
            <a:off x="6244674" y="4648269"/>
            <a:ext cx="394538" cy="272185"/>
          </a:xfrm>
          <a:prstGeom prst="rect">
            <a:avLst/>
          </a:prstGeom>
        </p:spPr>
        <p:txBody>
          <a:bodyPr lIns="0" tIns="0" rIns="0" bIns="0" rtlCol="0" anchor="t">
            <a:spAutoFit/>
          </a:bodyPr>
          <a:lstStyle/>
          <a:p>
            <a:pPr algn="ctr">
              <a:lnSpc>
                <a:spcPts val="2280"/>
              </a:lnSpc>
              <a:spcBef>
                <a:spcPct val="0"/>
              </a:spcBef>
            </a:pPr>
            <a:r>
              <a:rPr lang="en-US" sz="1628">
                <a:solidFill>
                  <a:srgbClr val="000000">
                    <a:alpha val="11765"/>
                  </a:srgbClr>
                </a:solidFill>
                <a:latin typeface="Gagalin"/>
                <a:ea typeface="Gagalin"/>
                <a:cs typeface="Gagalin"/>
                <a:sym typeface="Gagalin"/>
              </a:rPr>
              <a:t>ALU</a:t>
            </a:r>
          </a:p>
        </p:txBody>
      </p:sp>
      <p:sp>
        <p:nvSpPr>
          <p:cNvPr id="74" name="TextBox 74"/>
          <p:cNvSpPr txBox="1"/>
          <p:nvPr/>
        </p:nvSpPr>
        <p:spPr>
          <a:xfrm>
            <a:off x="6911512" y="3091348"/>
            <a:ext cx="394538" cy="272185"/>
          </a:xfrm>
          <a:prstGeom prst="rect">
            <a:avLst/>
          </a:prstGeom>
        </p:spPr>
        <p:txBody>
          <a:bodyPr lIns="0" tIns="0" rIns="0" bIns="0" rtlCol="0" anchor="t">
            <a:spAutoFit/>
          </a:bodyPr>
          <a:lstStyle/>
          <a:p>
            <a:pPr algn="ctr">
              <a:lnSpc>
                <a:spcPts val="2280"/>
              </a:lnSpc>
              <a:spcBef>
                <a:spcPct val="0"/>
              </a:spcBef>
            </a:pPr>
            <a:r>
              <a:rPr lang="en-US" sz="1628">
                <a:solidFill>
                  <a:srgbClr val="000000">
                    <a:alpha val="11765"/>
                  </a:srgbClr>
                </a:solidFill>
                <a:latin typeface="Gagalin"/>
                <a:ea typeface="Gagalin"/>
                <a:cs typeface="Gagalin"/>
                <a:sym typeface="Gagalin"/>
              </a:rPr>
              <a:t>CU</a:t>
            </a:r>
          </a:p>
        </p:txBody>
      </p:sp>
      <p:sp>
        <p:nvSpPr>
          <p:cNvPr id="75" name="TextBox 75"/>
          <p:cNvSpPr txBox="1"/>
          <p:nvPr/>
        </p:nvSpPr>
        <p:spPr>
          <a:xfrm>
            <a:off x="8546288" y="3325433"/>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PC</a:t>
            </a:r>
          </a:p>
        </p:txBody>
      </p:sp>
      <p:sp>
        <p:nvSpPr>
          <p:cNvPr id="76" name="TextBox 76"/>
          <p:cNvSpPr txBox="1"/>
          <p:nvPr/>
        </p:nvSpPr>
        <p:spPr>
          <a:xfrm>
            <a:off x="8546288" y="4246868"/>
            <a:ext cx="623384" cy="241232"/>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CIR</a:t>
            </a:r>
          </a:p>
        </p:txBody>
      </p:sp>
      <p:sp>
        <p:nvSpPr>
          <p:cNvPr id="77" name="TextBox 77"/>
          <p:cNvSpPr txBox="1"/>
          <p:nvPr/>
        </p:nvSpPr>
        <p:spPr>
          <a:xfrm>
            <a:off x="8546288" y="4700405"/>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ACC</a:t>
            </a:r>
          </a:p>
        </p:txBody>
      </p:sp>
      <p:sp>
        <p:nvSpPr>
          <p:cNvPr id="78" name="TextBox 78"/>
          <p:cNvSpPr txBox="1"/>
          <p:nvPr/>
        </p:nvSpPr>
        <p:spPr>
          <a:xfrm>
            <a:off x="13988156" y="1931024"/>
            <a:ext cx="3637956" cy="219155"/>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CONTROL BUS</a:t>
            </a:r>
          </a:p>
        </p:txBody>
      </p:sp>
      <p:sp>
        <p:nvSpPr>
          <p:cNvPr id="79" name="TextBox 79"/>
          <p:cNvSpPr txBox="1"/>
          <p:nvPr/>
        </p:nvSpPr>
        <p:spPr>
          <a:xfrm>
            <a:off x="14058595" y="2420244"/>
            <a:ext cx="3637956" cy="214119"/>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ADDRESS BUS</a:t>
            </a:r>
          </a:p>
        </p:txBody>
      </p:sp>
      <p:sp>
        <p:nvSpPr>
          <p:cNvPr id="80" name="TextBox 80"/>
          <p:cNvSpPr txBox="1"/>
          <p:nvPr/>
        </p:nvSpPr>
        <p:spPr>
          <a:xfrm>
            <a:off x="14289226" y="2884648"/>
            <a:ext cx="3637956" cy="214119"/>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DATA BUS</a:t>
            </a:r>
          </a:p>
        </p:txBody>
      </p:sp>
      <p:sp>
        <p:nvSpPr>
          <p:cNvPr id="81" name="TextBox 81"/>
          <p:cNvSpPr txBox="1"/>
          <p:nvPr/>
        </p:nvSpPr>
        <p:spPr>
          <a:xfrm>
            <a:off x="7783755" y="7427818"/>
            <a:ext cx="414504" cy="640258"/>
          </a:xfrm>
          <a:prstGeom prst="rect">
            <a:avLst/>
          </a:prstGeom>
        </p:spPr>
        <p:txBody>
          <a:bodyPr lIns="0" tIns="0" rIns="0" bIns="0" rtlCol="0" anchor="t">
            <a:spAutoFit/>
          </a:bodyPr>
          <a:lstStyle/>
          <a:p>
            <a:pPr algn="ctr">
              <a:lnSpc>
                <a:spcPts val="5269"/>
              </a:lnSpc>
            </a:pPr>
            <a:r>
              <a:rPr lang="en-US" sz="3763">
                <a:solidFill>
                  <a:srgbClr val="000000">
                    <a:alpha val="11765"/>
                  </a:srgbClr>
                </a:solidFill>
                <a:latin typeface="Open Sans Extra Bold"/>
                <a:ea typeface="Open Sans Extra Bold"/>
                <a:cs typeface="Open Sans Extra Bold"/>
                <a:sym typeface="Open Sans Extra Bold"/>
              </a:rPr>
              <a:t>...</a:t>
            </a:r>
          </a:p>
        </p:txBody>
      </p:sp>
      <p:sp>
        <p:nvSpPr>
          <p:cNvPr id="82" name="TextBox 82"/>
          <p:cNvSpPr txBox="1"/>
          <p:nvPr/>
        </p:nvSpPr>
        <p:spPr>
          <a:xfrm>
            <a:off x="7578294" y="5608560"/>
            <a:ext cx="799213" cy="254338"/>
          </a:xfrm>
          <a:prstGeom prst="rect">
            <a:avLst/>
          </a:prstGeom>
        </p:spPr>
        <p:txBody>
          <a:bodyPr lIns="0" tIns="0" rIns="0" bIns="0" rtlCol="0" anchor="t">
            <a:spAutoFit/>
          </a:bodyPr>
          <a:lstStyle/>
          <a:p>
            <a:pPr algn="l">
              <a:lnSpc>
                <a:spcPts val="2017"/>
              </a:lnSpc>
            </a:pPr>
            <a:r>
              <a:rPr lang="en-US" sz="1440" b="1">
                <a:solidFill>
                  <a:srgbClr val="FFFFFF">
                    <a:alpha val="11765"/>
                  </a:srgbClr>
                </a:solidFill>
                <a:latin typeface="Now Bold"/>
                <a:ea typeface="Now Bold"/>
                <a:cs typeface="Now Bold"/>
                <a:sym typeface="Now Bold"/>
              </a:rPr>
              <a:t>Memory</a:t>
            </a:r>
          </a:p>
        </p:txBody>
      </p:sp>
      <p:sp>
        <p:nvSpPr>
          <p:cNvPr id="83" name="TextBox 83"/>
          <p:cNvSpPr txBox="1"/>
          <p:nvPr/>
        </p:nvSpPr>
        <p:spPr>
          <a:xfrm>
            <a:off x="8698833" y="593780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8</a:t>
            </a:r>
          </a:p>
        </p:txBody>
      </p:sp>
      <p:sp>
        <p:nvSpPr>
          <p:cNvPr id="84" name="TextBox 84"/>
          <p:cNvSpPr txBox="1"/>
          <p:nvPr/>
        </p:nvSpPr>
        <p:spPr>
          <a:xfrm>
            <a:off x="8698833" y="6228249"/>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9</a:t>
            </a:r>
          </a:p>
        </p:txBody>
      </p:sp>
      <p:sp>
        <p:nvSpPr>
          <p:cNvPr id="85" name="TextBox 85"/>
          <p:cNvSpPr txBox="1"/>
          <p:nvPr/>
        </p:nvSpPr>
        <p:spPr>
          <a:xfrm>
            <a:off x="8698833" y="6508078"/>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a:t>
            </a:r>
          </a:p>
        </p:txBody>
      </p:sp>
      <p:sp>
        <p:nvSpPr>
          <p:cNvPr id="86" name="TextBox 86"/>
          <p:cNvSpPr txBox="1"/>
          <p:nvPr/>
        </p:nvSpPr>
        <p:spPr>
          <a:xfrm>
            <a:off x="8711817" y="6808917"/>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11</a:t>
            </a:r>
          </a:p>
        </p:txBody>
      </p:sp>
      <p:sp>
        <p:nvSpPr>
          <p:cNvPr id="87" name="TextBox 87"/>
          <p:cNvSpPr txBox="1"/>
          <p:nvPr/>
        </p:nvSpPr>
        <p:spPr>
          <a:xfrm>
            <a:off x="8711817" y="7098359"/>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12</a:t>
            </a:r>
          </a:p>
        </p:txBody>
      </p:sp>
      <p:sp>
        <p:nvSpPr>
          <p:cNvPr id="88" name="TextBox 88"/>
          <p:cNvSpPr txBox="1"/>
          <p:nvPr/>
        </p:nvSpPr>
        <p:spPr>
          <a:xfrm>
            <a:off x="8698833" y="7425810"/>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13</a:t>
            </a:r>
          </a:p>
        </p:txBody>
      </p:sp>
      <p:sp>
        <p:nvSpPr>
          <p:cNvPr id="89" name="TextBox 89"/>
          <p:cNvSpPr txBox="1"/>
          <p:nvPr/>
        </p:nvSpPr>
        <p:spPr>
          <a:xfrm>
            <a:off x="8705325" y="8184936"/>
            <a:ext cx="261753"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99</a:t>
            </a:r>
          </a:p>
        </p:txBody>
      </p:sp>
      <p:sp>
        <p:nvSpPr>
          <p:cNvPr id="90" name="TextBox 90"/>
          <p:cNvSpPr txBox="1"/>
          <p:nvPr/>
        </p:nvSpPr>
        <p:spPr>
          <a:xfrm>
            <a:off x="8658052" y="8475382"/>
            <a:ext cx="30902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100</a:t>
            </a:r>
          </a:p>
        </p:txBody>
      </p:sp>
      <p:sp>
        <p:nvSpPr>
          <p:cNvPr id="91" name="TextBox 91"/>
          <p:cNvSpPr txBox="1"/>
          <p:nvPr/>
        </p:nvSpPr>
        <p:spPr>
          <a:xfrm>
            <a:off x="8667271" y="8742571"/>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101</a:t>
            </a:r>
          </a:p>
        </p:txBody>
      </p:sp>
      <p:sp>
        <p:nvSpPr>
          <p:cNvPr id="92" name="TextBox 92"/>
          <p:cNvSpPr txBox="1"/>
          <p:nvPr/>
        </p:nvSpPr>
        <p:spPr>
          <a:xfrm>
            <a:off x="8676491" y="9025993"/>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102</a:t>
            </a:r>
          </a:p>
        </p:txBody>
      </p:sp>
      <p:sp>
        <p:nvSpPr>
          <p:cNvPr id="93" name="TextBox 93"/>
          <p:cNvSpPr txBox="1"/>
          <p:nvPr/>
        </p:nvSpPr>
        <p:spPr>
          <a:xfrm>
            <a:off x="8676491" y="9329904"/>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103</a:t>
            </a:r>
          </a:p>
        </p:txBody>
      </p:sp>
      <p:sp>
        <p:nvSpPr>
          <p:cNvPr id="94" name="TextBox 94"/>
          <p:cNvSpPr txBox="1"/>
          <p:nvPr/>
        </p:nvSpPr>
        <p:spPr>
          <a:xfrm>
            <a:off x="7882309" y="595112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95" name="TextBox 95"/>
          <p:cNvSpPr txBox="1"/>
          <p:nvPr/>
        </p:nvSpPr>
        <p:spPr>
          <a:xfrm>
            <a:off x="7886292" y="625764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96" name="TextBox 96"/>
          <p:cNvSpPr txBox="1"/>
          <p:nvPr/>
        </p:nvSpPr>
        <p:spPr>
          <a:xfrm>
            <a:off x="7886292" y="6510044"/>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2</a:t>
            </a:r>
          </a:p>
        </p:txBody>
      </p:sp>
      <p:sp>
        <p:nvSpPr>
          <p:cNvPr id="97" name="TextBox 97"/>
          <p:cNvSpPr txBox="1"/>
          <p:nvPr/>
        </p:nvSpPr>
        <p:spPr>
          <a:xfrm>
            <a:off x="7890275" y="6816564"/>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3</a:t>
            </a:r>
          </a:p>
        </p:txBody>
      </p:sp>
      <p:sp>
        <p:nvSpPr>
          <p:cNvPr id="98" name="TextBox 98"/>
          <p:cNvSpPr txBox="1"/>
          <p:nvPr/>
        </p:nvSpPr>
        <p:spPr>
          <a:xfrm>
            <a:off x="7890275" y="7117733"/>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99" name="TextBox 99"/>
          <p:cNvSpPr txBox="1"/>
          <p:nvPr/>
        </p:nvSpPr>
        <p:spPr>
          <a:xfrm>
            <a:off x="7894259" y="7424253"/>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0" name="TextBox 100"/>
          <p:cNvSpPr txBox="1"/>
          <p:nvPr/>
        </p:nvSpPr>
        <p:spPr>
          <a:xfrm>
            <a:off x="7882309" y="817478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1" name="TextBox 101"/>
          <p:cNvSpPr txBox="1"/>
          <p:nvPr/>
        </p:nvSpPr>
        <p:spPr>
          <a:xfrm>
            <a:off x="7886292" y="8491188"/>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2" name="TextBox 102"/>
          <p:cNvSpPr txBox="1"/>
          <p:nvPr/>
        </p:nvSpPr>
        <p:spPr>
          <a:xfrm>
            <a:off x="7652651" y="8777318"/>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Load 10</a:t>
            </a:r>
          </a:p>
        </p:txBody>
      </p:sp>
      <p:sp>
        <p:nvSpPr>
          <p:cNvPr id="103" name="TextBox 103"/>
          <p:cNvSpPr txBox="1"/>
          <p:nvPr/>
        </p:nvSpPr>
        <p:spPr>
          <a:xfrm>
            <a:off x="7665000" y="9025993"/>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Add 11</a:t>
            </a:r>
          </a:p>
        </p:txBody>
      </p:sp>
      <p:sp>
        <p:nvSpPr>
          <p:cNvPr id="104" name="TextBox 104"/>
          <p:cNvSpPr txBox="1"/>
          <p:nvPr/>
        </p:nvSpPr>
        <p:spPr>
          <a:xfrm>
            <a:off x="7648668" y="9332513"/>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Store 12</a:t>
            </a:r>
          </a:p>
        </p:txBody>
      </p:sp>
      <p:grpSp>
        <p:nvGrpSpPr>
          <p:cNvPr id="105" name="Group 105"/>
          <p:cNvGrpSpPr/>
          <p:nvPr/>
        </p:nvGrpSpPr>
        <p:grpSpPr>
          <a:xfrm>
            <a:off x="5793196" y="2231335"/>
            <a:ext cx="2801884" cy="393338"/>
            <a:chOff x="0" y="0"/>
            <a:chExt cx="2652321" cy="372342"/>
          </a:xfrm>
        </p:grpSpPr>
        <p:sp>
          <p:nvSpPr>
            <p:cNvPr id="106" name="Freeform 10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107" name="Group 107"/>
          <p:cNvGrpSpPr/>
          <p:nvPr/>
        </p:nvGrpSpPr>
        <p:grpSpPr>
          <a:xfrm>
            <a:off x="9259028" y="2231335"/>
            <a:ext cx="2801884" cy="393338"/>
            <a:chOff x="0" y="0"/>
            <a:chExt cx="2652321" cy="372342"/>
          </a:xfrm>
        </p:grpSpPr>
        <p:sp>
          <p:nvSpPr>
            <p:cNvPr id="108" name="Freeform 10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109" name="TextBox 109"/>
          <p:cNvSpPr txBox="1"/>
          <p:nvPr/>
        </p:nvSpPr>
        <p:spPr>
          <a:xfrm>
            <a:off x="8614130" y="2876052"/>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MAR</a:t>
            </a:r>
          </a:p>
        </p:txBody>
      </p:sp>
      <p:sp>
        <p:nvSpPr>
          <p:cNvPr id="110" name="TextBox 110"/>
          <p:cNvSpPr txBox="1"/>
          <p:nvPr/>
        </p:nvSpPr>
        <p:spPr>
          <a:xfrm>
            <a:off x="5169812" y="2287875"/>
            <a:ext cx="623384" cy="242158"/>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IR</a:t>
            </a:r>
          </a:p>
        </p:txBody>
      </p:sp>
      <p:sp>
        <p:nvSpPr>
          <p:cNvPr id="111" name="AutoShape 111"/>
          <p:cNvSpPr/>
          <p:nvPr/>
        </p:nvSpPr>
        <p:spPr>
          <a:xfrm flipH="1">
            <a:off x="5673690" y="6290161"/>
            <a:ext cx="1702159" cy="0"/>
          </a:xfrm>
          <a:prstGeom prst="line">
            <a:avLst/>
          </a:prstGeom>
          <a:ln w="47625" cap="rnd">
            <a:solidFill>
              <a:srgbClr val="64656B">
                <a:alpha val="9804"/>
              </a:srgbClr>
            </a:solidFill>
            <a:prstDash val="solid"/>
            <a:headEnd type="none" w="sm" len="sm"/>
            <a:tailEnd type="none" w="sm" len="sm"/>
          </a:ln>
        </p:spPr>
        <p:txBody>
          <a:bodyPr/>
          <a:lstStyle/>
          <a:p>
            <a:endParaRPr lang="en-PH"/>
          </a:p>
        </p:txBody>
      </p:sp>
      <p:grpSp>
        <p:nvGrpSpPr>
          <p:cNvPr id="112" name="Group 112"/>
          <p:cNvGrpSpPr/>
          <p:nvPr/>
        </p:nvGrpSpPr>
        <p:grpSpPr>
          <a:xfrm>
            <a:off x="10025207" y="5862897"/>
            <a:ext cx="1471704" cy="657846"/>
            <a:chOff x="0" y="0"/>
            <a:chExt cx="1193287" cy="533394"/>
          </a:xfrm>
        </p:grpSpPr>
        <p:sp>
          <p:nvSpPr>
            <p:cNvPr id="113" name="Freeform 113"/>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38B6FF"/>
            </a:solidFill>
          </p:spPr>
          <p:txBody>
            <a:bodyPr/>
            <a:lstStyle/>
            <a:p>
              <a:endParaRPr lang="en-PH"/>
            </a:p>
          </p:txBody>
        </p:sp>
      </p:grpSp>
      <p:sp>
        <p:nvSpPr>
          <p:cNvPr id="114" name="TextBox 114"/>
          <p:cNvSpPr txBox="1"/>
          <p:nvPr/>
        </p:nvSpPr>
        <p:spPr>
          <a:xfrm>
            <a:off x="10250847" y="5979087"/>
            <a:ext cx="1020424" cy="381650"/>
          </a:xfrm>
          <a:prstGeom prst="rect">
            <a:avLst/>
          </a:prstGeom>
        </p:spPr>
        <p:txBody>
          <a:bodyPr lIns="0" tIns="0" rIns="0" bIns="0" rtlCol="0" anchor="t">
            <a:spAutoFit/>
          </a:bodyPr>
          <a:lstStyle/>
          <a:p>
            <a:pPr algn="ctr">
              <a:lnSpc>
                <a:spcPts val="3033"/>
              </a:lnSpc>
            </a:pPr>
            <a:r>
              <a:rPr lang="en-US" sz="2166" b="1">
                <a:solidFill>
                  <a:srgbClr val="000000"/>
                </a:solidFill>
                <a:latin typeface="Now Bold"/>
                <a:ea typeface="Now Bold"/>
                <a:cs typeface="Now Bold"/>
                <a:sym typeface="Now Bold"/>
              </a:rPr>
              <a:t>VGA</a:t>
            </a:r>
          </a:p>
        </p:txBody>
      </p:sp>
      <p:sp>
        <p:nvSpPr>
          <p:cNvPr id="115" name="AutoShape 115"/>
          <p:cNvSpPr/>
          <p:nvPr/>
        </p:nvSpPr>
        <p:spPr>
          <a:xfrm flipH="1">
            <a:off x="11496911" y="6193820"/>
            <a:ext cx="1089979" cy="0"/>
          </a:xfrm>
          <a:prstGeom prst="line">
            <a:avLst/>
          </a:prstGeom>
          <a:ln w="47625" cap="rnd">
            <a:solidFill>
              <a:srgbClr val="64656B"/>
            </a:solidFill>
            <a:prstDash val="solid"/>
            <a:headEnd type="none" w="sm" len="sm"/>
            <a:tailEnd type="none" w="sm" len="sm"/>
          </a:ln>
        </p:spPr>
        <p:txBody>
          <a:bodyPr/>
          <a:lstStyle/>
          <a:p>
            <a:endParaRPr lang="en-PH"/>
          </a:p>
        </p:txBody>
      </p:sp>
      <p:sp>
        <p:nvSpPr>
          <p:cNvPr id="116" name="TextBox 116"/>
          <p:cNvSpPr txBox="1"/>
          <p:nvPr/>
        </p:nvSpPr>
        <p:spPr>
          <a:xfrm>
            <a:off x="10178822" y="6866175"/>
            <a:ext cx="4816138" cy="1506058"/>
          </a:xfrm>
          <a:prstGeom prst="rect">
            <a:avLst/>
          </a:prstGeom>
        </p:spPr>
        <p:txBody>
          <a:bodyPr lIns="0" tIns="0" rIns="0" bIns="0" rtlCol="0" anchor="t">
            <a:spAutoFit/>
          </a:bodyPr>
          <a:lstStyle/>
          <a:p>
            <a:pPr algn="ctr">
              <a:lnSpc>
                <a:spcPts val="2371"/>
              </a:lnSpc>
            </a:pPr>
            <a:r>
              <a:rPr lang="en-US" sz="1693" b="1">
                <a:solidFill>
                  <a:srgbClr val="000000"/>
                </a:solidFill>
                <a:latin typeface="Now Bold"/>
                <a:ea typeface="Now Bold"/>
                <a:cs typeface="Now Bold"/>
                <a:sym typeface="Now Bold"/>
              </a:rPr>
              <a:t>VGA offers a high-quality screen display with resolutions that meet most visual needs, but it lacks compatibility with audio transmission, making it unsuitable for video applications.</a:t>
            </a:r>
          </a:p>
        </p:txBody>
      </p:sp>
      <p:sp>
        <p:nvSpPr>
          <p:cNvPr id="117" name="TextBox 117"/>
          <p:cNvSpPr txBox="1"/>
          <p:nvPr/>
        </p:nvSpPr>
        <p:spPr>
          <a:xfrm>
            <a:off x="355773" y="1171091"/>
            <a:ext cx="3998890" cy="1582563"/>
          </a:xfrm>
          <a:prstGeom prst="rect">
            <a:avLst/>
          </a:prstGeom>
        </p:spPr>
        <p:txBody>
          <a:bodyPr lIns="0" tIns="0" rIns="0" bIns="0" rtlCol="0" anchor="t">
            <a:spAutoFit/>
          </a:bodyPr>
          <a:lstStyle/>
          <a:p>
            <a:pPr marL="0" lvl="0" indent="0" algn="ctr">
              <a:lnSpc>
                <a:spcPts val="6218"/>
              </a:lnSpc>
              <a:spcBef>
                <a:spcPct val="0"/>
              </a:spcBef>
            </a:pPr>
            <a:r>
              <a:rPr lang="en-US" sz="4441" b="1" i="1">
                <a:solidFill>
                  <a:srgbClr val="642EC7"/>
                </a:solidFill>
                <a:latin typeface="Poppins Bold Italics"/>
                <a:ea typeface="Poppins Bold Italics"/>
                <a:cs typeface="Poppins Bold Italics"/>
                <a:sym typeface="Poppins Bold Italics"/>
              </a:rPr>
              <a:t>Multimedia port</a:t>
            </a:r>
          </a:p>
        </p:txBody>
      </p:sp>
      <p:sp>
        <p:nvSpPr>
          <p:cNvPr id="118" name="TextBox 118"/>
          <p:cNvSpPr txBox="1"/>
          <p:nvPr/>
        </p:nvSpPr>
        <p:spPr>
          <a:xfrm>
            <a:off x="205342" y="215647"/>
            <a:ext cx="8482213" cy="551083"/>
          </a:xfrm>
          <a:prstGeom prst="rect">
            <a:avLst/>
          </a:prstGeom>
        </p:spPr>
        <p:txBody>
          <a:bodyPr lIns="0" tIns="0" rIns="0" bIns="0" rtlCol="0" anchor="t">
            <a:spAutoFit/>
          </a:bodyPr>
          <a:lstStyle/>
          <a:p>
            <a:pPr marL="0" lvl="0" indent="0" algn="l">
              <a:lnSpc>
                <a:spcPts val="4049"/>
              </a:lnSpc>
              <a:spcBef>
                <a:spcPct val="0"/>
              </a:spcBef>
            </a:pPr>
            <a:r>
              <a:rPr lang="en-US" sz="3615" b="1" spc="-108">
                <a:solidFill>
                  <a:srgbClr val="FFFFFF"/>
                </a:solidFill>
                <a:latin typeface="Poppins Bold"/>
                <a:ea typeface="Poppins Bold"/>
                <a:cs typeface="Poppins Bold"/>
                <a:sym typeface="Poppins Bold"/>
              </a:rPr>
              <a:t>5.5 Input/Output Ports and Interfaces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46288" y="-66210"/>
            <a:ext cx="1130462" cy="1130462"/>
          </a:xfrm>
          <a:custGeom>
            <a:avLst/>
            <a:gdLst/>
            <a:ahLst/>
            <a:cxnLst/>
            <a:rect l="l" t="t" r="r" b="b"/>
            <a:pathLst>
              <a:path w="1130462" h="1130462">
                <a:moveTo>
                  <a:pt x="0" y="0"/>
                </a:moveTo>
                <a:lnTo>
                  <a:pt x="1130462" y="0"/>
                </a:lnTo>
                <a:lnTo>
                  <a:pt x="1130462" y="1130461"/>
                </a:lnTo>
                <a:lnTo>
                  <a:pt x="0" y="1130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2112013" y="1589353"/>
            <a:ext cx="14320031" cy="8079519"/>
            <a:chOff x="0" y="0"/>
            <a:chExt cx="3603388" cy="2033071"/>
          </a:xfrm>
        </p:grpSpPr>
        <p:sp>
          <p:nvSpPr>
            <p:cNvPr id="6" name="Freeform 6"/>
            <p:cNvSpPr/>
            <p:nvPr/>
          </p:nvSpPr>
          <p:spPr>
            <a:xfrm>
              <a:off x="0" y="0"/>
              <a:ext cx="3603389" cy="2033071"/>
            </a:xfrm>
            <a:custGeom>
              <a:avLst/>
              <a:gdLst/>
              <a:ahLst/>
              <a:cxnLst/>
              <a:rect l="l" t="t" r="r" b="b"/>
              <a:pathLst>
                <a:path w="3603389" h="2033071">
                  <a:moveTo>
                    <a:pt x="31898" y="0"/>
                  </a:moveTo>
                  <a:lnTo>
                    <a:pt x="3571491" y="0"/>
                  </a:lnTo>
                  <a:cubicBezTo>
                    <a:pt x="3579951" y="0"/>
                    <a:pt x="3588064" y="3361"/>
                    <a:pt x="3594046" y="9343"/>
                  </a:cubicBezTo>
                  <a:cubicBezTo>
                    <a:pt x="3600028" y="15325"/>
                    <a:pt x="3603389" y="23438"/>
                    <a:pt x="3603389" y="31898"/>
                  </a:cubicBezTo>
                  <a:lnTo>
                    <a:pt x="3603389" y="2001174"/>
                  </a:lnTo>
                  <a:cubicBezTo>
                    <a:pt x="3603389" y="2018790"/>
                    <a:pt x="3589108" y="2033071"/>
                    <a:pt x="3571491" y="2033071"/>
                  </a:cubicBezTo>
                  <a:lnTo>
                    <a:pt x="31898" y="2033071"/>
                  </a:lnTo>
                  <a:cubicBezTo>
                    <a:pt x="14281" y="2033071"/>
                    <a:pt x="0" y="2018790"/>
                    <a:pt x="0" y="2001174"/>
                  </a:cubicBezTo>
                  <a:lnTo>
                    <a:pt x="0" y="31898"/>
                  </a:lnTo>
                  <a:cubicBezTo>
                    <a:pt x="0" y="14281"/>
                    <a:pt x="14281" y="0"/>
                    <a:pt x="31898" y="0"/>
                  </a:cubicBezTo>
                  <a:close/>
                </a:path>
              </a:pathLst>
            </a:custGeom>
            <a:solidFill>
              <a:srgbClr val="F4F3F3"/>
            </a:solidFill>
          </p:spPr>
          <p:txBody>
            <a:bodyPr/>
            <a:lstStyle/>
            <a:p>
              <a:endParaRPr lang="en-PH"/>
            </a:p>
          </p:txBody>
        </p:sp>
        <p:sp>
          <p:nvSpPr>
            <p:cNvPr id="7" name="TextBox 7"/>
            <p:cNvSpPr txBox="1"/>
            <p:nvPr/>
          </p:nvSpPr>
          <p:spPr>
            <a:xfrm>
              <a:off x="0" y="-28575"/>
              <a:ext cx="3603388" cy="2061646"/>
            </a:xfrm>
            <a:prstGeom prst="rect">
              <a:avLst/>
            </a:prstGeom>
          </p:spPr>
          <p:txBody>
            <a:bodyPr lIns="42076" tIns="42076" rIns="42076" bIns="42076" rtlCol="0" anchor="ctr"/>
            <a:lstStyle/>
            <a:p>
              <a:pPr algn="ctr">
                <a:lnSpc>
                  <a:spcPts val="2595"/>
                </a:lnSpc>
              </a:pPr>
              <a:endParaRPr/>
            </a:p>
          </p:txBody>
        </p:sp>
      </p:grpSp>
      <p:grpSp>
        <p:nvGrpSpPr>
          <p:cNvPr id="8" name="Group 8"/>
          <p:cNvGrpSpPr/>
          <p:nvPr/>
        </p:nvGrpSpPr>
        <p:grpSpPr>
          <a:xfrm>
            <a:off x="4281341" y="5934653"/>
            <a:ext cx="1471704" cy="747653"/>
            <a:chOff x="0" y="0"/>
            <a:chExt cx="1193287" cy="606212"/>
          </a:xfrm>
        </p:grpSpPr>
        <p:sp>
          <p:nvSpPr>
            <p:cNvPr id="9" name="Freeform 9"/>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alpha val="9804"/>
              </a:srgbClr>
            </a:solidFill>
          </p:spPr>
          <p:txBody>
            <a:bodyPr/>
            <a:lstStyle/>
            <a:p>
              <a:endParaRPr lang="en-PH"/>
            </a:p>
          </p:txBody>
        </p:sp>
      </p:grpSp>
      <p:grpSp>
        <p:nvGrpSpPr>
          <p:cNvPr id="10" name="Group 10"/>
          <p:cNvGrpSpPr/>
          <p:nvPr/>
        </p:nvGrpSpPr>
        <p:grpSpPr>
          <a:xfrm>
            <a:off x="12586890" y="5832002"/>
            <a:ext cx="1471704" cy="657846"/>
            <a:chOff x="0" y="0"/>
            <a:chExt cx="1193287" cy="533394"/>
          </a:xfrm>
        </p:grpSpPr>
        <p:sp>
          <p:nvSpPr>
            <p:cNvPr id="11" name="Freeform 11"/>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642EC7"/>
            </a:solidFill>
          </p:spPr>
          <p:txBody>
            <a:bodyPr/>
            <a:lstStyle/>
            <a:p>
              <a:endParaRPr lang="en-PH"/>
            </a:p>
          </p:txBody>
        </p:sp>
      </p:grpSp>
      <p:grpSp>
        <p:nvGrpSpPr>
          <p:cNvPr id="12" name="Group 12"/>
          <p:cNvGrpSpPr/>
          <p:nvPr/>
        </p:nvGrpSpPr>
        <p:grpSpPr>
          <a:xfrm>
            <a:off x="5017193" y="1996321"/>
            <a:ext cx="7954605" cy="3356665"/>
            <a:chOff x="0" y="0"/>
            <a:chExt cx="2966297" cy="1251711"/>
          </a:xfrm>
        </p:grpSpPr>
        <p:sp>
          <p:nvSpPr>
            <p:cNvPr id="13" name="Freeform 13"/>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11765"/>
              </a:srgbClr>
            </a:solidFill>
          </p:spPr>
          <p:txBody>
            <a:bodyPr/>
            <a:lstStyle/>
            <a:p>
              <a:endParaRPr lang="en-PH"/>
            </a:p>
          </p:txBody>
        </p:sp>
      </p:grpSp>
      <p:sp>
        <p:nvSpPr>
          <p:cNvPr id="14" name="Freeform 14"/>
          <p:cNvSpPr/>
          <p:nvPr/>
        </p:nvSpPr>
        <p:spPr>
          <a:xfrm>
            <a:off x="5972375" y="4284968"/>
            <a:ext cx="939137" cy="783753"/>
          </a:xfrm>
          <a:custGeom>
            <a:avLst/>
            <a:gdLst/>
            <a:ahLst/>
            <a:cxnLst/>
            <a:rect l="l" t="t" r="r" b="b"/>
            <a:pathLst>
              <a:path w="939137" h="783753">
                <a:moveTo>
                  <a:pt x="0" y="0"/>
                </a:moveTo>
                <a:lnTo>
                  <a:pt x="939137" y="0"/>
                </a:lnTo>
                <a:lnTo>
                  <a:pt x="939137" y="783753"/>
                </a:lnTo>
                <a:lnTo>
                  <a:pt x="0" y="783753"/>
                </a:lnTo>
                <a:lnTo>
                  <a:pt x="0" y="0"/>
                </a:lnTo>
                <a:close/>
              </a:path>
            </a:pathLst>
          </a:custGeom>
          <a:blipFill>
            <a:blip r:embed="rId4">
              <a:alphaModFix amt="12000"/>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5" name="Group 15"/>
          <p:cNvGrpSpPr/>
          <p:nvPr/>
        </p:nvGrpSpPr>
        <p:grpSpPr>
          <a:xfrm>
            <a:off x="6682227" y="2815173"/>
            <a:ext cx="853109" cy="853109"/>
            <a:chOff x="0" y="0"/>
            <a:chExt cx="1913890" cy="1913890"/>
          </a:xfrm>
        </p:grpSpPr>
        <p:sp>
          <p:nvSpPr>
            <p:cNvPr id="16" name="Freeform 1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DE59">
                <a:alpha val="11765"/>
              </a:srgbClr>
            </a:solidFill>
          </p:spPr>
          <p:txBody>
            <a:bodyPr/>
            <a:lstStyle/>
            <a:p>
              <a:endParaRPr lang="en-PH"/>
            </a:p>
          </p:txBody>
        </p:sp>
      </p:grpSp>
      <p:grpSp>
        <p:nvGrpSpPr>
          <p:cNvPr id="17" name="Group 17"/>
          <p:cNvGrpSpPr/>
          <p:nvPr/>
        </p:nvGrpSpPr>
        <p:grpSpPr>
          <a:xfrm>
            <a:off x="9269169" y="2784900"/>
            <a:ext cx="2801884" cy="393338"/>
            <a:chOff x="0" y="0"/>
            <a:chExt cx="2652321" cy="372342"/>
          </a:xfrm>
        </p:grpSpPr>
        <p:sp>
          <p:nvSpPr>
            <p:cNvPr id="18" name="Freeform 1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19" name="Freeform 19"/>
          <p:cNvSpPr/>
          <p:nvPr/>
        </p:nvSpPr>
        <p:spPr>
          <a:xfrm>
            <a:off x="6011321" y="2848390"/>
            <a:ext cx="468090" cy="468090"/>
          </a:xfrm>
          <a:custGeom>
            <a:avLst/>
            <a:gdLst/>
            <a:ahLst/>
            <a:cxnLst/>
            <a:rect l="l" t="t" r="r" b="b"/>
            <a:pathLst>
              <a:path w="468090" h="468090">
                <a:moveTo>
                  <a:pt x="0" y="0"/>
                </a:moveTo>
                <a:lnTo>
                  <a:pt x="468090" y="0"/>
                </a:lnTo>
                <a:lnTo>
                  <a:pt x="468090" y="468090"/>
                </a:lnTo>
                <a:lnTo>
                  <a:pt x="0" y="468090"/>
                </a:lnTo>
                <a:lnTo>
                  <a:pt x="0" y="0"/>
                </a:lnTo>
                <a:close/>
              </a:path>
            </a:pathLst>
          </a:custGeom>
          <a:blipFill>
            <a:blip r:embed="rId6">
              <a:alphaModFix amt="12000"/>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0" name="Group 20"/>
          <p:cNvGrpSpPr/>
          <p:nvPr/>
        </p:nvGrpSpPr>
        <p:grpSpPr>
          <a:xfrm>
            <a:off x="9269169" y="3267729"/>
            <a:ext cx="2801884" cy="393338"/>
            <a:chOff x="0" y="0"/>
            <a:chExt cx="2652321" cy="372342"/>
          </a:xfrm>
        </p:grpSpPr>
        <p:sp>
          <p:nvSpPr>
            <p:cNvPr id="21" name="Freeform 2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2" name="Group 22"/>
          <p:cNvGrpSpPr/>
          <p:nvPr/>
        </p:nvGrpSpPr>
        <p:grpSpPr>
          <a:xfrm>
            <a:off x="9269169" y="3726831"/>
            <a:ext cx="2801884" cy="393338"/>
            <a:chOff x="0" y="0"/>
            <a:chExt cx="2652321" cy="372342"/>
          </a:xfrm>
        </p:grpSpPr>
        <p:sp>
          <p:nvSpPr>
            <p:cNvPr id="23" name="Freeform 2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4" name="Group 24"/>
          <p:cNvGrpSpPr/>
          <p:nvPr/>
        </p:nvGrpSpPr>
        <p:grpSpPr>
          <a:xfrm>
            <a:off x="9269169" y="4189164"/>
            <a:ext cx="2801884" cy="393338"/>
            <a:chOff x="0" y="0"/>
            <a:chExt cx="2652321" cy="372342"/>
          </a:xfrm>
        </p:grpSpPr>
        <p:sp>
          <p:nvSpPr>
            <p:cNvPr id="25" name="Freeform 2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26" name="Group 26"/>
          <p:cNvGrpSpPr/>
          <p:nvPr/>
        </p:nvGrpSpPr>
        <p:grpSpPr>
          <a:xfrm>
            <a:off x="9269169" y="4670165"/>
            <a:ext cx="2801884" cy="393338"/>
            <a:chOff x="0" y="0"/>
            <a:chExt cx="2652321" cy="372342"/>
          </a:xfrm>
        </p:grpSpPr>
        <p:sp>
          <p:nvSpPr>
            <p:cNvPr id="27" name="Freeform 2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28" name="AutoShape 28"/>
          <p:cNvSpPr/>
          <p:nvPr/>
        </p:nvSpPr>
        <p:spPr>
          <a:xfrm flipV="1">
            <a:off x="8299948" y="2981569"/>
            <a:ext cx="0" cy="2871483"/>
          </a:xfrm>
          <a:prstGeom prst="line">
            <a:avLst/>
          </a:prstGeom>
          <a:ln w="47625" cap="rnd">
            <a:solidFill>
              <a:srgbClr val="C9E265">
                <a:alpha val="11765"/>
              </a:srgbClr>
            </a:solidFill>
            <a:prstDash val="solid"/>
            <a:headEnd type="none" w="sm" len="sm"/>
            <a:tailEnd type="none" w="sm" len="sm"/>
          </a:ln>
        </p:spPr>
        <p:txBody>
          <a:bodyPr/>
          <a:lstStyle/>
          <a:p>
            <a:endParaRPr lang="en-PH"/>
          </a:p>
        </p:txBody>
      </p:sp>
      <p:sp>
        <p:nvSpPr>
          <p:cNvPr id="29" name="AutoShape 29"/>
          <p:cNvSpPr/>
          <p:nvPr/>
        </p:nvSpPr>
        <p:spPr>
          <a:xfrm flipV="1">
            <a:off x="8462137" y="3877123"/>
            <a:ext cx="0" cy="1975929"/>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30" name="AutoShape 30"/>
          <p:cNvSpPr/>
          <p:nvPr/>
        </p:nvSpPr>
        <p:spPr>
          <a:xfrm flipV="1">
            <a:off x="7655920" y="4386186"/>
            <a:ext cx="0" cy="1437005"/>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1" name="AutoShape 31"/>
          <p:cNvSpPr/>
          <p:nvPr/>
        </p:nvSpPr>
        <p:spPr>
          <a:xfrm flipH="1" flipV="1">
            <a:off x="8567031" y="6180647"/>
            <a:ext cx="1458132" cy="2680"/>
          </a:xfrm>
          <a:prstGeom prst="line">
            <a:avLst/>
          </a:prstGeom>
          <a:ln w="47625" cap="rnd">
            <a:solidFill>
              <a:srgbClr val="64656B"/>
            </a:solidFill>
            <a:prstDash val="solid"/>
            <a:headEnd type="none" w="sm" len="sm"/>
            <a:tailEnd type="none" w="sm" len="sm"/>
          </a:ln>
        </p:spPr>
        <p:txBody>
          <a:bodyPr/>
          <a:lstStyle/>
          <a:p>
            <a:endParaRPr lang="en-PH"/>
          </a:p>
        </p:txBody>
      </p:sp>
      <p:sp>
        <p:nvSpPr>
          <p:cNvPr id="32" name="TextBox 32"/>
          <p:cNvSpPr txBox="1"/>
          <p:nvPr/>
        </p:nvSpPr>
        <p:spPr>
          <a:xfrm>
            <a:off x="8620941" y="2299164"/>
            <a:ext cx="623384" cy="242158"/>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SR</a:t>
            </a:r>
          </a:p>
        </p:txBody>
      </p:sp>
      <p:sp>
        <p:nvSpPr>
          <p:cNvPr id="33" name="TextBox 33"/>
          <p:cNvSpPr txBox="1"/>
          <p:nvPr/>
        </p:nvSpPr>
        <p:spPr>
          <a:xfrm>
            <a:off x="8567031" y="3784534"/>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MDR</a:t>
            </a:r>
          </a:p>
        </p:txBody>
      </p:sp>
      <p:sp>
        <p:nvSpPr>
          <p:cNvPr id="34" name="AutoShape 34"/>
          <p:cNvSpPr/>
          <p:nvPr/>
        </p:nvSpPr>
        <p:spPr>
          <a:xfrm flipH="1">
            <a:off x="8267580" y="2981569"/>
            <a:ext cx="342615" cy="0"/>
          </a:xfrm>
          <a:prstGeom prst="line">
            <a:avLst/>
          </a:prstGeom>
          <a:ln w="47625" cap="rnd">
            <a:solidFill>
              <a:srgbClr val="C9E265">
                <a:alpha val="11765"/>
              </a:srgbClr>
            </a:solidFill>
            <a:prstDash val="solid"/>
            <a:headEnd type="none" w="sm" len="sm"/>
            <a:tailEnd type="none" w="sm" len="sm"/>
          </a:ln>
        </p:spPr>
        <p:txBody>
          <a:bodyPr/>
          <a:lstStyle/>
          <a:p>
            <a:endParaRPr lang="en-PH"/>
          </a:p>
        </p:txBody>
      </p:sp>
      <p:sp>
        <p:nvSpPr>
          <p:cNvPr id="35" name="AutoShape 35"/>
          <p:cNvSpPr/>
          <p:nvPr/>
        </p:nvSpPr>
        <p:spPr>
          <a:xfrm>
            <a:off x="8441279" y="3900373"/>
            <a:ext cx="207788" cy="0"/>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36" name="AutoShape 36"/>
          <p:cNvSpPr/>
          <p:nvPr/>
        </p:nvSpPr>
        <p:spPr>
          <a:xfrm flipV="1">
            <a:off x="7282800" y="3651783"/>
            <a:ext cx="0" cy="765527"/>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7" name="AutoShape 37"/>
          <p:cNvSpPr/>
          <p:nvPr/>
        </p:nvSpPr>
        <p:spPr>
          <a:xfrm flipH="1">
            <a:off x="6815896" y="4417311"/>
            <a:ext cx="490154" cy="0"/>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8" name="AutoShape 38"/>
          <p:cNvSpPr/>
          <p:nvPr/>
        </p:nvSpPr>
        <p:spPr>
          <a:xfrm flipH="1">
            <a:off x="7165766" y="4417311"/>
            <a:ext cx="490154" cy="0"/>
          </a:xfrm>
          <a:prstGeom prst="line">
            <a:avLst/>
          </a:prstGeom>
          <a:ln w="47625" cap="rnd">
            <a:solidFill>
              <a:srgbClr val="38B6FF">
                <a:alpha val="11765"/>
              </a:srgbClr>
            </a:solidFill>
            <a:prstDash val="solid"/>
            <a:headEnd type="none" w="sm" len="sm"/>
            <a:tailEnd type="none" w="sm" len="sm"/>
          </a:ln>
        </p:spPr>
        <p:txBody>
          <a:bodyPr/>
          <a:lstStyle/>
          <a:p>
            <a:endParaRPr lang="en-PH"/>
          </a:p>
        </p:txBody>
      </p:sp>
      <p:sp>
        <p:nvSpPr>
          <p:cNvPr id="39" name="AutoShape 39"/>
          <p:cNvSpPr/>
          <p:nvPr/>
        </p:nvSpPr>
        <p:spPr>
          <a:xfrm flipH="1">
            <a:off x="12061464" y="3481289"/>
            <a:ext cx="298737" cy="6937"/>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0" name="AutoShape 40"/>
          <p:cNvSpPr/>
          <p:nvPr/>
        </p:nvSpPr>
        <p:spPr>
          <a:xfrm>
            <a:off x="12356954" y="2958402"/>
            <a:ext cx="0" cy="554491"/>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1" name="AutoShape 41"/>
          <p:cNvSpPr/>
          <p:nvPr/>
        </p:nvSpPr>
        <p:spPr>
          <a:xfrm>
            <a:off x="12070953" y="2958419"/>
            <a:ext cx="289788" cy="0"/>
          </a:xfrm>
          <a:prstGeom prst="line">
            <a:avLst/>
          </a:prstGeom>
          <a:ln w="47625" cap="rnd">
            <a:solidFill>
              <a:srgbClr val="FF5757">
                <a:alpha val="11765"/>
              </a:srgbClr>
            </a:solidFill>
            <a:prstDash val="solid"/>
            <a:headEnd type="none" w="sm" len="sm"/>
            <a:tailEnd type="none" w="sm" len="sm"/>
          </a:ln>
        </p:spPr>
        <p:txBody>
          <a:bodyPr/>
          <a:lstStyle/>
          <a:p>
            <a:endParaRPr lang="en-PH"/>
          </a:p>
        </p:txBody>
      </p:sp>
      <p:sp>
        <p:nvSpPr>
          <p:cNvPr id="42" name="AutoShape 42"/>
          <p:cNvSpPr/>
          <p:nvPr/>
        </p:nvSpPr>
        <p:spPr>
          <a:xfrm flipH="1">
            <a:off x="15352337" y="2049469"/>
            <a:ext cx="945794" cy="0"/>
          </a:xfrm>
          <a:prstGeom prst="line">
            <a:avLst/>
          </a:prstGeom>
          <a:ln w="85725" cap="rnd">
            <a:solidFill>
              <a:srgbClr val="38B6FF">
                <a:alpha val="11765"/>
              </a:srgbClr>
            </a:solidFill>
            <a:prstDash val="solid"/>
            <a:headEnd type="none" w="sm" len="sm"/>
            <a:tailEnd type="none" w="sm" len="sm"/>
          </a:ln>
        </p:spPr>
        <p:txBody>
          <a:bodyPr/>
          <a:lstStyle/>
          <a:p>
            <a:endParaRPr lang="en-PH"/>
          </a:p>
        </p:txBody>
      </p:sp>
      <p:sp>
        <p:nvSpPr>
          <p:cNvPr id="43" name="AutoShape 43"/>
          <p:cNvSpPr/>
          <p:nvPr/>
        </p:nvSpPr>
        <p:spPr>
          <a:xfrm flipH="1">
            <a:off x="15352337" y="2540327"/>
            <a:ext cx="945794" cy="0"/>
          </a:xfrm>
          <a:prstGeom prst="line">
            <a:avLst/>
          </a:prstGeom>
          <a:ln w="85725" cap="rnd">
            <a:solidFill>
              <a:srgbClr val="C9E265">
                <a:alpha val="11765"/>
              </a:srgbClr>
            </a:solidFill>
            <a:prstDash val="solid"/>
            <a:headEnd type="none" w="sm" len="sm"/>
            <a:tailEnd type="none" w="sm" len="sm"/>
          </a:ln>
        </p:spPr>
        <p:txBody>
          <a:bodyPr/>
          <a:lstStyle/>
          <a:p>
            <a:endParaRPr lang="en-PH"/>
          </a:p>
        </p:txBody>
      </p:sp>
      <p:sp>
        <p:nvSpPr>
          <p:cNvPr id="44" name="AutoShape 44"/>
          <p:cNvSpPr/>
          <p:nvPr/>
        </p:nvSpPr>
        <p:spPr>
          <a:xfrm flipH="1">
            <a:off x="15352337" y="3001232"/>
            <a:ext cx="945794" cy="0"/>
          </a:xfrm>
          <a:prstGeom prst="line">
            <a:avLst/>
          </a:prstGeom>
          <a:ln w="85725" cap="rnd">
            <a:solidFill>
              <a:srgbClr val="FF5757">
                <a:alpha val="11765"/>
              </a:srgbClr>
            </a:solidFill>
            <a:prstDash val="solid"/>
            <a:headEnd type="none" w="sm" len="sm"/>
            <a:tailEnd type="none" w="sm" len="sm"/>
          </a:ln>
        </p:spPr>
        <p:txBody>
          <a:bodyPr/>
          <a:lstStyle/>
          <a:p>
            <a:endParaRPr lang="en-PH"/>
          </a:p>
        </p:txBody>
      </p:sp>
      <p:grpSp>
        <p:nvGrpSpPr>
          <p:cNvPr id="45" name="Group 45"/>
          <p:cNvGrpSpPr/>
          <p:nvPr/>
        </p:nvGrpSpPr>
        <p:grpSpPr>
          <a:xfrm>
            <a:off x="7371866" y="5934653"/>
            <a:ext cx="1238280" cy="303244"/>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47" name="Group 47"/>
          <p:cNvGrpSpPr/>
          <p:nvPr/>
        </p:nvGrpSpPr>
        <p:grpSpPr>
          <a:xfrm>
            <a:off x="7371866" y="6233945"/>
            <a:ext cx="1238280" cy="303244"/>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49" name="Group 49"/>
          <p:cNvGrpSpPr/>
          <p:nvPr/>
        </p:nvGrpSpPr>
        <p:grpSpPr>
          <a:xfrm>
            <a:off x="7371866" y="6489848"/>
            <a:ext cx="1238280" cy="303244"/>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1" name="Group 51"/>
          <p:cNvGrpSpPr/>
          <p:nvPr/>
        </p:nvGrpSpPr>
        <p:grpSpPr>
          <a:xfrm>
            <a:off x="7371866" y="6789140"/>
            <a:ext cx="1238280" cy="303244"/>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3" name="Group 53"/>
          <p:cNvGrpSpPr/>
          <p:nvPr/>
        </p:nvGrpSpPr>
        <p:grpSpPr>
          <a:xfrm>
            <a:off x="7371866" y="7092384"/>
            <a:ext cx="1238280" cy="303244"/>
            <a:chOff x="0" y="0"/>
            <a:chExt cx="1520437" cy="372342"/>
          </a:xfrm>
        </p:grpSpPr>
        <p:sp>
          <p:nvSpPr>
            <p:cNvPr id="54" name="Freeform 5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5" name="Group 55"/>
          <p:cNvGrpSpPr/>
          <p:nvPr/>
        </p:nvGrpSpPr>
        <p:grpSpPr>
          <a:xfrm>
            <a:off x="7375849" y="7391676"/>
            <a:ext cx="1238280" cy="303244"/>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7" name="Group 57"/>
          <p:cNvGrpSpPr/>
          <p:nvPr/>
        </p:nvGrpSpPr>
        <p:grpSpPr>
          <a:xfrm>
            <a:off x="7375849" y="8158313"/>
            <a:ext cx="1238280" cy="303244"/>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59" name="Group 59"/>
          <p:cNvGrpSpPr/>
          <p:nvPr/>
        </p:nvGrpSpPr>
        <p:grpSpPr>
          <a:xfrm>
            <a:off x="7375849" y="8461557"/>
            <a:ext cx="1238280" cy="303244"/>
            <a:chOff x="0" y="0"/>
            <a:chExt cx="1520437" cy="372342"/>
          </a:xfrm>
        </p:grpSpPr>
        <p:sp>
          <p:nvSpPr>
            <p:cNvPr id="60" name="Freeform 6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1" name="Group 61"/>
          <p:cNvGrpSpPr/>
          <p:nvPr/>
        </p:nvGrpSpPr>
        <p:grpSpPr>
          <a:xfrm>
            <a:off x="7375849" y="8760849"/>
            <a:ext cx="1238280" cy="303244"/>
            <a:chOff x="0" y="0"/>
            <a:chExt cx="1520437" cy="372342"/>
          </a:xfrm>
        </p:grpSpPr>
        <p:sp>
          <p:nvSpPr>
            <p:cNvPr id="62" name="Freeform 6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3" name="Group 63"/>
          <p:cNvGrpSpPr/>
          <p:nvPr/>
        </p:nvGrpSpPr>
        <p:grpSpPr>
          <a:xfrm>
            <a:off x="7375849" y="9016752"/>
            <a:ext cx="1238280" cy="303244"/>
            <a:chOff x="0" y="0"/>
            <a:chExt cx="1520437" cy="372342"/>
          </a:xfrm>
        </p:grpSpPr>
        <p:sp>
          <p:nvSpPr>
            <p:cNvPr id="64" name="Freeform 6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5" name="Group 65"/>
          <p:cNvGrpSpPr/>
          <p:nvPr/>
        </p:nvGrpSpPr>
        <p:grpSpPr>
          <a:xfrm>
            <a:off x="7375849" y="9316044"/>
            <a:ext cx="1238280" cy="303244"/>
            <a:chOff x="0" y="0"/>
            <a:chExt cx="1520437" cy="372342"/>
          </a:xfrm>
        </p:grpSpPr>
        <p:sp>
          <p:nvSpPr>
            <p:cNvPr id="66" name="Freeform 6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1765"/>
              </a:srgbClr>
            </a:solidFill>
          </p:spPr>
          <p:txBody>
            <a:bodyPr/>
            <a:lstStyle/>
            <a:p>
              <a:endParaRPr lang="en-PH"/>
            </a:p>
          </p:txBody>
        </p:sp>
      </p:grpSp>
      <p:grpSp>
        <p:nvGrpSpPr>
          <p:cNvPr id="67" name="Group 67"/>
          <p:cNvGrpSpPr/>
          <p:nvPr/>
        </p:nvGrpSpPr>
        <p:grpSpPr>
          <a:xfrm>
            <a:off x="7371866" y="5629113"/>
            <a:ext cx="1174422" cy="274344"/>
            <a:chOff x="0" y="0"/>
            <a:chExt cx="373441" cy="87235"/>
          </a:xfrm>
        </p:grpSpPr>
        <p:sp>
          <p:nvSpPr>
            <p:cNvPr id="68" name="Freeform 68"/>
            <p:cNvSpPr/>
            <p:nvPr/>
          </p:nvSpPr>
          <p:spPr>
            <a:xfrm>
              <a:off x="0" y="0"/>
              <a:ext cx="373441" cy="87235"/>
            </a:xfrm>
            <a:custGeom>
              <a:avLst/>
              <a:gdLst/>
              <a:ahLst/>
              <a:cxnLst/>
              <a:rect l="l" t="t" r="r" b="b"/>
              <a:pathLst>
                <a:path w="373441" h="87235">
                  <a:moveTo>
                    <a:pt x="43618" y="0"/>
                  </a:moveTo>
                  <a:lnTo>
                    <a:pt x="329823" y="0"/>
                  </a:lnTo>
                  <a:cubicBezTo>
                    <a:pt x="353913" y="0"/>
                    <a:pt x="373441" y="19528"/>
                    <a:pt x="373441" y="43618"/>
                  </a:cubicBezTo>
                  <a:lnTo>
                    <a:pt x="373441" y="43618"/>
                  </a:lnTo>
                  <a:cubicBezTo>
                    <a:pt x="373441" y="67707"/>
                    <a:pt x="353913" y="87235"/>
                    <a:pt x="329823" y="87235"/>
                  </a:cubicBezTo>
                  <a:lnTo>
                    <a:pt x="43618" y="87235"/>
                  </a:lnTo>
                  <a:cubicBezTo>
                    <a:pt x="19528" y="87235"/>
                    <a:pt x="0" y="67707"/>
                    <a:pt x="0" y="43618"/>
                  </a:cubicBezTo>
                  <a:lnTo>
                    <a:pt x="0" y="43618"/>
                  </a:lnTo>
                  <a:cubicBezTo>
                    <a:pt x="0" y="19528"/>
                    <a:pt x="19528" y="0"/>
                    <a:pt x="43618" y="0"/>
                  </a:cubicBezTo>
                  <a:close/>
                </a:path>
              </a:pathLst>
            </a:custGeom>
            <a:solidFill>
              <a:srgbClr val="642EC7">
                <a:alpha val="11765"/>
              </a:srgbClr>
            </a:solidFill>
          </p:spPr>
          <p:txBody>
            <a:bodyPr/>
            <a:lstStyle/>
            <a:p>
              <a:endParaRPr lang="en-PH"/>
            </a:p>
          </p:txBody>
        </p:sp>
        <p:sp>
          <p:nvSpPr>
            <p:cNvPr id="69" name="TextBox 69"/>
            <p:cNvSpPr txBox="1"/>
            <p:nvPr/>
          </p:nvSpPr>
          <p:spPr>
            <a:xfrm>
              <a:off x="0" y="-28575"/>
              <a:ext cx="373441" cy="115810"/>
            </a:xfrm>
            <a:prstGeom prst="rect">
              <a:avLst/>
            </a:prstGeom>
          </p:spPr>
          <p:txBody>
            <a:bodyPr lIns="42076" tIns="42076" rIns="42076" bIns="42076" rtlCol="0" anchor="ctr"/>
            <a:lstStyle/>
            <a:p>
              <a:pPr algn="ctr">
                <a:lnSpc>
                  <a:spcPts val="2185"/>
                </a:lnSpc>
              </a:pPr>
              <a:endParaRPr/>
            </a:p>
          </p:txBody>
        </p:sp>
      </p:grpSp>
      <p:sp>
        <p:nvSpPr>
          <p:cNvPr id="70" name="TextBox 70"/>
          <p:cNvSpPr txBox="1"/>
          <p:nvPr/>
        </p:nvSpPr>
        <p:spPr>
          <a:xfrm>
            <a:off x="4612681" y="6074317"/>
            <a:ext cx="809024" cy="411174"/>
          </a:xfrm>
          <a:prstGeom prst="rect">
            <a:avLst/>
          </a:prstGeom>
        </p:spPr>
        <p:txBody>
          <a:bodyPr lIns="0" tIns="0" rIns="0" bIns="0" rtlCol="0" anchor="t">
            <a:spAutoFit/>
          </a:bodyPr>
          <a:lstStyle/>
          <a:p>
            <a:pPr algn="ctr">
              <a:lnSpc>
                <a:spcPts val="3252"/>
              </a:lnSpc>
            </a:pPr>
            <a:r>
              <a:rPr lang="en-US" sz="2322" b="1">
                <a:solidFill>
                  <a:srgbClr val="000000">
                    <a:alpha val="9804"/>
                  </a:srgbClr>
                </a:solidFill>
                <a:latin typeface="Now Bold"/>
                <a:ea typeface="Now Bold"/>
                <a:cs typeface="Now Bold"/>
                <a:sym typeface="Now Bold"/>
              </a:rPr>
              <a:t>Input</a:t>
            </a:r>
          </a:p>
        </p:txBody>
      </p:sp>
      <p:sp>
        <p:nvSpPr>
          <p:cNvPr id="71" name="TextBox 71"/>
          <p:cNvSpPr txBox="1"/>
          <p:nvPr/>
        </p:nvSpPr>
        <p:spPr>
          <a:xfrm>
            <a:off x="12812531" y="5948192"/>
            <a:ext cx="1020424" cy="377840"/>
          </a:xfrm>
          <a:prstGeom prst="rect">
            <a:avLst/>
          </a:prstGeom>
        </p:spPr>
        <p:txBody>
          <a:bodyPr lIns="0" tIns="0" rIns="0" bIns="0" rtlCol="0" anchor="t">
            <a:spAutoFit/>
          </a:bodyPr>
          <a:lstStyle/>
          <a:p>
            <a:pPr algn="ctr">
              <a:lnSpc>
                <a:spcPts val="3033"/>
              </a:lnSpc>
            </a:pPr>
            <a:r>
              <a:rPr lang="en-US" sz="2166" b="1">
                <a:solidFill>
                  <a:srgbClr val="000000"/>
                </a:solidFill>
                <a:latin typeface="Now Bold"/>
                <a:ea typeface="Now Bold"/>
                <a:cs typeface="Now Bold"/>
                <a:sym typeface="Now Bold"/>
              </a:rPr>
              <a:t>Output</a:t>
            </a:r>
          </a:p>
        </p:txBody>
      </p:sp>
      <p:sp>
        <p:nvSpPr>
          <p:cNvPr id="72" name="TextBox 72"/>
          <p:cNvSpPr txBox="1"/>
          <p:nvPr/>
        </p:nvSpPr>
        <p:spPr>
          <a:xfrm>
            <a:off x="7578294" y="1620938"/>
            <a:ext cx="3296755" cy="289658"/>
          </a:xfrm>
          <a:prstGeom prst="rect">
            <a:avLst/>
          </a:prstGeom>
        </p:spPr>
        <p:txBody>
          <a:bodyPr lIns="0" tIns="0" rIns="0" bIns="0" rtlCol="0" anchor="t">
            <a:spAutoFit/>
          </a:bodyPr>
          <a:lstStyle/>
          <a:p>
            <a:pPr algn="ctr">
              <a:lnSpc>
                <a:spcPts val="2371"/>
              </a:lnSpc>
            </a:pPr>
            <a:r>
              <a:rPr lang="en-US" sz="1693" b="1">
                <a:solidFill>
                  <a:srgbClr val="000000">
                    <a:alpha val="11765"/>
                  </a:srgbClr>
                </a:solidFill>
                <a:latin typeface="Now Bold"/>
                <a:ea typeface="Now Bold"/>
                <a:cs typeface="Now Bold"/>
                <a:sym typeface="Now Bold"/>
              </a:rPr>
              <a:t>Central Processing Unit (CPU)</a:t>
            </a:r>
          </a:p>
        </p:txBody>
      </p:sp>
      <p:sp>
        <p:nvSpPr>
          <p:cNvPr id="73" name="TextBox 73"/>
          <p:cNvSpPr txBox="1"/>
          <p:nvPr/>
        </p:nvSpPr>
        <p:spPr>
          <a:xfrm>
            <a:off x="6244674" y="4648269"/>
            <a:ext cx="394538" cy="272185"/>
          </a:xfrm>
          <a:prstGeom prst="rect">
            <a:avLst/>
          </a:prstGeom>
        </p:spPr>
        <p:txBody>
          <a:bodyPr lIns="0" tIns="0" rIns="0" bIns="0" rtlCol="0" anchor="t">
            <a:spAutoFit/>
          </a:bodyPr>
          <a:lstStyle/>
          <a:p>
            <a:pPr algn="ctr">
              <a:lnSpc>
                <a:spcPts val="2280"/>
              </a:lnSpc>
              <a:spcBef>
                <a:spcPct val="0"/>
              </a:spcBef>
            </a:pPr>
            <a:r>
              <a:rPr lang="en-US" sz="1628">
                <a:solidFill>
                  <a:srgbClr val="000000">
                    <a:alpha val="11765"/>
                  </a:srgbClr>
                </a:solidFill>
                <a:latin typeface="Gagalin"/>
                <a:ea typeface="Gagalin"/>
                <a:cs typeface="Gagalin"/>
                <a:sym typeface="Gagalin"/>
              </a:rPr>
              <a:t>ALU</a:t>
            </a:r>
          </a:p>
        </p:txBody>
      </p:sp>
      <p:sp>
        <p:nvSpPr>
          <p:cNvPr id="74" name="TextBox 74"/>
          <p:cNvSpPr txBox="1"/>
          <p:nvPr/>
        </p:nvSpPr>
        <p:spPr>
          <a:xfrm>
            <a:off x="6911512" y="3091348"/>
            <a:ext cx="394538" cy="272185"/>
          </a:xfrm>
          <a:prstGeom prst="rect">
            <a:avLst/>
          </a:prstGeom>
        </p:spPr>
        <p:txBody>
          <a:bodyPr lIns="0" tIns="0" rIns="0" bIns="0" rtlCol="0" anchor="t">
            <a:spAutoFit/>
          </a:bodyPr>
          <a:lstStyle/>
          <a:p>
            <a:pPr algn="ctr">
              <a:lnSpc>
                <a:spcPts val="2280"/>
              </a:lnSpc>
              <a:spcBef>
                <a:spcPct val="0"/>
              </a:spcBef>
            </a:pPr>
            <a:r>
              <a:rPr lang="en-US" sz="1628">
                <a:solidFill>
                  <a:srgbClr val="000000">
                    <a:alpha val="11765"/>
                  </a:srgbClr>
                </a:solidFill>
                <a:latin typeface="Gagalin"/>
                <a:ea typeface="Gagalin"/>
                <a:cs typeface="Gagalin"/>
                <a:sym typeface="Gagalin"/>
              </a:rPr>
              <a:t>CU</a:t>
            </a:r>
          </a:p>
        </p:txBody>
      </p:sp>
      <p:sp>
        <p:nvSpPr>
          <p:cNvPr id="75" name="TextBox 75"/>
          <p:cNvSpPr txBox="1"/>
          <p:nvPr/>
        </p:nvSpPr>
        <p:spPr>
          <a:xfrm>
            <a:off x="8546288" y="3325433"/>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PC</a:t>
            </a:r>
          </a:p>
        </p:txBody>
      </p:sp>
      <p:sp>
        <p:nvSpPr>
          <p:cNvPr id="76" name="TextBox 76"/>
          <p:cNvSpPr txBox="1"/>
          <p:nvPr/>
        </p:nvSpPr>
        <p:spPr>
          <a:xfrm>
            <a:off x="8546288" y="4246868"/>
            <a:ext cx="623384" cy="241232"/>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CIR</a:t>
            </a:r>
          </a:p>
        </p:txBody>
      </p:sp>
      <p:sp>
        <p:nvSpPr>
          <p:cNvPr id="77" name="TextBox 77"/>
          <p:cNvSpPr txBox="1"/>
          <p:nvPr/>
        </p:nvSpPr>
        <p:spPr>
          <a:xfrm>
            <a:off x="8546288" y="4700405"/>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ACC</a:t>
            </a:r>
          </a:p>
        </p:txBody>
      </p:sp>
      <p:sp>
        <p:nvSpPr>
          <p:cNvPr id="78" name="TextBox 78"/>
          <p:cNvSpPr txBox="1"/>
          <p:nvPr/>
        </p:nvSpPr>
        <p:spPr>
          <a:xfrm>
            <a:off x="13988156" y="1931024"/>
            <a:ext cx="3637956" cy="219155"/>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CONTROL BUS</a:t>
            </a:r>
          </a:p>
        </p:txBody>
      </p:sp>
      <p:sp>
        <p:nvSpPr>
          <p:cNvPr id="79" name="TextBox 79"/>
          <p:cNvSpPr txBox="1"/>
          <p:nvPr/>
        </p:nvSpPr>
        <p:spPr>
          <a:xfrm>
            <a:off x="14058595" y="2420244"/>
            <a:ext cx="3637956" cy="214119"/>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ADDRESS BUS</a:t>
            </a:r>
          </a:p>
        </p:txBody>
      </p:sp>
      <p:sp>
        <p:nvSpPr>
          <p:cNvPr id="80" name="TextBox 80"/>
          <p:cNvSpPr txBox="1"/>
          <p:nvPr/>
        </p:nvSpPr>
        <p:spPr>
          <a:xfrm>
            <a:off x="14289226" y="2884648"/>
            <a:ext cx="3637956" cy="214119"/>
          </a:xfrm>
          <a:prstGeom prst="rect">
            <a:avLst/>
          </a:prstGeom>
        </p:spPr>
        <p:txBody>
          <a:bodyPr lIns="0" tIns="0" rIns="0" bIns="0" rtlCol="0" anchor="t">
            <a:spAutoFit/>
          </a:bodyPr>
          <a:lstStyle/>
          <a:p>
            <a:pPr algn="l">
              <a:lnSpc>
                <a:spcPts val="1883"/>
              </a:lnSpc>
            </a:pPr>
            <a:r>
              <a:rPr lang="en-US" sz="1345" b="1">
                <a:solidFill>
                  <a:srgbClr val="000000">
                    <a:alpha val="11765"/>
                  </a:srgbClr>
                </a:solidFill>
                <a:latin typeface="Now Bold"/>
                <a:ea typeface="Now Bold"/>
                <a:cs typeface="Now Bold"/>
                <a:sym typeface="Now Bold"/>
              </a:rPr>
              <a:t>DATA BUS</a:t>
            </a:r>
          </a:p>
        </p:txBody>
      </p:sp>
      <p:sp>
        <p:nvSpPr>
          <p:cNvPr id="81" name="TextBox 81"/>
          <p:cNvSpPr txBox="1"/>
          <p:nvPr/>
        </p:nvSpPr>
        <p:spPr>
          <a:xfrm>
            <a:off x="7783755" y="7427818"/>
            <a:ext cx="414504" cy="640258"/>
          </a:xfrm>
          <a:prstGeom prst="rect">
            <a:avLst/>
          </a:prstGeom>
        </p:spPr>
        <p:txBody>
          <a:bodyPr lIns="0" tIns="0" rIns="0" bIns="0" rtlCol="0" anchor="t">
            <a:spAutoFit/>
          </a:bodyPr>
          <a:lstStyle/>
          <a:p>
            <a:pPr algn="ctr">
              <a:lnSpc>
                <a:spcPts val="5269"/>
              </a:lnSpc>
            </a:pPr>
            <a:r>
              <a:rPr lang="en-US" sz="3763">
                <a:solidFill>
                  <a:srgbClr val="000000">
                    <a:alpha val="11765"/>
                  </a:srgbClr>
                </a:solidFill>
                <a:latin typeface="Open Sans Extra Bold"/>
                <a:ea typeface="Open Sans Extra Bold"/>
                <a:cs typeface="Open Sans Extra Bold"/>
                <a:sym typeface="Open Sans Extra Bold"/>
              </a:rPr>
              <a:t>...</a:t>
            </a:r>
          </a:p>
        </p:txBody>
      </p:sp>
      <p:sp>
        <p:nvSpPr>
          <p:cNvPr id="82" name="TextBox 82"/>
          <p:cNvSpPr txBox="1"/>
          <p:nvPr/>
        </p:nvSpPr>
        <p:spPr>
          <a:xfrm>
            <a:off x="7578294" y="5608560"/>
            <a:ext cx="799213" cy="254338"/>
          </a:xfrm>
          <a:prstGeom prst="rect">
            <a:avLst/>
          </a:prstGeom>
        </p:spPr>
        <p:txBody>
          <a:bodyPr lIns="0" tIns="0" rIns="0" bIns="0" rtlCol="0" anchor="t">
            <a:spAutoFit/>
          </a:bodyPr>
          <a:lstStyle/>
          <a:p>
            <a:pPr algn="l">
              <a:lnSpc>
                <a:spcPts val="2017"/>
              </a:lnSpc>
            </a:pPr>
            <a:r>
              <a:rPr lang="en-US" sz="1440" b="1">
                <a:solidFill>
                  <a:srgbClr val="FFFFFF">
                    <a:alpha val="11765"/>
                  </a:srgbClr>
                </a:solidFill>
                <a:latin typeface="Now Bold"/>
                <a:ea typeface="Now Bold"/>
                <a:cs typeface="Now Bold"/>
                <a:sym typeface="Now Bold"/>
              </a:rPr>
              <a:t>Memory</a:t>
            </a:r>
          </a:p>
        </p:txBody>
      </p:sp>
      <p:sp>
        <p:nvSpPr>
          <p:cNvPr id="83" name="TextBox 83"/>
          <p:cNvSpPr txBox="1"/>
          <p:nvPr/>
        </p:nvSpPr>
        <p:spPr>
          <a:xfrm>
            <a:off x="8698833" y="593780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8</a:t>
            </a:r>
          </a:p>
        </p:txBody>
      </p:sp>
      <p:sp>
        <p:nvSpPr>
          <p:cNvPr id="84" name="TextBox 84"/>
          <p:cNvSpPr txBox="1"/>
          <p:nvPr/>
        </p:nvSpPr>
        <p:spPr>
          <a:xfrm>
            <a:off x="8698833" y="6228249"/>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9</a:t>
            </a:r>
          </a:p>
        </p:txBody>
      </p:sp>
      <p:sp>
        <p:nvSpPr>
          <p:cNvPr id="85" name="TextBox 85"/>
          <p:cNvSpPr txBox="1"/>
          <p:nvPr/>
        </p:nvSpPr>
        <p:spPr>
          <a:xfrm>
            <a:off x="8698833" y="6508078"/>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a:t>
            </a:r>
          </a:p>
        </p:txBody>
      </p:sp>
      <p:sp>
        <p:nvSpPr>
          <p:cNvPr id="86" name="TextBox 86"/>
          <p:cNvSpPr txBox="1"/>
          <p:nvPr/>
        </p:nvSpPr>
        <p:spPr>
          <a:xfrm>
            <a:off x="8711817" y="6808917"/>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11</a:t>
            </a:r>
          </a:p>
        </p:txBody>
      </p:sp>
      <p:sp>
        <p:nvSpPr>
          <p:cNvPr id="87" name="TextBox 87"/>
          <p:cNvSpPr txBox="1"/>
          <p:nvPr/>
        </p:nvSpPr>
        <p:spPr>
          <a:xfrm>
            <a:off x="8711817" y="7098359"/>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12</a:t>
            </a:r>
          </a:p>
        </p:txBody>
      </p:sp>
      <p:sp>
        <p:nvSpPr>
          <p:cNvPr id="88" name="TextBox 88"/>
          <p:cNvSpPr txBox="1"/>
          <p:nvPr/>
        </p:nvSpPr>
        <p:spPr>
          <a:xfrm>
            <a:off x="8698833" y="7425810"/>
            <a:ext cx="191426"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13</a:t>
            </a:r>
          </a:p>
        </p:txBody>
      </p:sp>
      <p:sp>
        <p:nvSpPr>
          <p:cNvPr id="89" name="TextBox 89"/>
          <p:cNvSpPr txBox="1"/>
          <p:nvPr/>
        </p:nvSpPr>
        <p:spPr>
          <a:xfrm>
            <a:off x="8705325" y="8184936"/>
            <a:ext cx="261753"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99</a:t>
            </a:r>
          </a:p>
        </p:txBody>
      </p:sp>
      <p:sp>
        <p:nvSpPr>
          <p:cNvPr id="90" name="TextBox 90"/>
          <p:cNvSpPr txBox="1"/>
          <p:nvPr/>
        </p:nvSpPr>
        <p:spPr>
          <a:xfrm>
            <a:off x="8658052" y="8475382"/>
            <a:ext cx="30902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100</a:t>
            </a:r>
          </a:p>
        </p:txBody>
      </p:sp>
      <p:sp>
        <p:nvSpPr>
          <p:cNvPr id="91" name="TextBox 91"/>
          <p:cNvSpPr txBox="1"/>
          <p:nvPr/>
        </p:nvSpPr>
        <p:spPr>
          <a:xfrm>
            <a:off x="8667271" y="8742571"/>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101</a:t>
            </a:r>
          </a:p>
        </p:txBody>
      </p:sp>
      <p:sp>
        <p:nvSpPr>
          <p:cNvPr id="92" name="TextBox 92"/>
          <p:cNvSpPr txBox="1"/>
          <p:nvPr/>
        </p:nvSpPr>
        <p:spPr>
          <a:xfrm>
            <a:off x="8676491" y="9025993"/>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102</a:t>
            </a:r>
          </a:p>
        </p:txBody>
      </p:sp>
      <p:sp>
        <p:nvSpPr>
          <p:cNvPr id="93" name="TextBox 93"/>
          <p:cNvSpPr txBox="1"/>
          <p:nvPr/>
        </p:nvSpPr>
        <p:spPr>
          <a:xfrm>
            <a:off x="8676491" y="9329904"/>
            <a:ext cx="29058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103</a:t>
            </a:r>
          </a:p>
        </p:txBody>
      </p:sp>
      <p:sp>
        <p:nvSpPr>
          <p:cNvPr id="94" name="TextBox 94"/>
          <p:cNvSpPr txBox="1"/>
          <p:nvPr/>
        </p:nvSpPr>
        <p:spPr>
          <a:xfrm>
            <a:off x="7882309" y="595112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95" name="TextBox 95"/>
          <p:cNvSpPr txBox="1"/>
          <p:nvPr/>
        </p:nvSpPr>
        <p:spPr>
          <a:xfrm>
            <a:off x="7886292" y="625764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96" name="TextBox 96"/>
          <p:cNvSpPr txBox="1"/>
          <p:nvPr/>
        </p:nvSpPr>
        <p:spPr>
          <a:xfrm>
            <a:off x="7886292" y="6510044"/>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2</a:t>
            </a:r>
          </a:p>
        </p:txBody>
      </p:sp>
      <p:sp>
        <p:nvSpPr>
          <p:cNvPr id="97" name="TextBox 97"/>
          <p:cNvSpPr txBox="1"/>
          <p:nvPr/>
        </p:nvSpPr>
        <p:spPr>
          <a:xfrm>
            <a:off x="7890275" y="6816564"/>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3</a:t>
            </a:r>
          </a:p>
        </p:txBody>
      </p:sp>
      <p:sp>
        <p:nvSpPr>
          <p:cNvPr id="98" name="TextBox 98"/>
          <p:cNvSpPr txBox="1"/>
          <p:nvPr/>
        </p:nvSpPr>
        <p:spPr>
          <a:xfrm>
            <a:off x="7890275" y="7117733"/>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99" name="TextBox 99"/>
          <p:cNvSpPr txBox="1"/>
          <p:nvPr/>
        </p:nvSpPr>
        <p:spPr>
          <a:xfrm>
            <a:off x="7894259" y="7424253"/>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0" name="TextBox 100"/>
          <p:cNvSpPr txBox="1"/>
          <p:nvPr/>
        </p:nvSpPr>
        <p:spPr>
          <a:xfrm>
            <a:off x="7882309" y="8174782"/>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1" name="TextBox 101"/>
          <p:cNvSpPr txBox="1"/>
          <p:nvPr/>
        </p:nvSpPr>
        <p:spPr>
          <a:xfrm>
            <a:off x="7886292" y="8491188"/>
            <a:ext cx="108697"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0</a:t>
            </a:r>
          </a:p>
        </p:txBody>
      </p:sp>
      <p:sp>
        <p:nvSpPr>
          <p:cNvPr id="102" name="TextBox 102"/>
          <p:cNvSpPr txBox="1"/>
          <p:nvPr/>
        </p:nvSpPr>
        <p:spPr>
          <a:xfrm>
            <a:off x="7652651" y="8777318"/>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Load 10</a:t>
            </a:r>
          </a:p>
        </p:txBody>
      </p:sp>
      <p:sp>
        <p:nvSpPr>
          <p:cNvPr id="103" name="TextBox 103"/>
          <p:cNvSpPr txBox="1"/>
          <p:nvPr/>
        </p:nvSpPr>
        <p:spPr>
          <a:xfrm>
            <a:off x="7665000" y="9025993"/>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Add 11</a:t>
            </a:r>
          </a:p>
        </p:txBody>
      </p:sp>
      <p:sp>
        <p:nvSpPr>
          <p:cNvPr id="104" name="TextBox 104"/>
          <p:cNvSpPr txBox="1"/>
          <p:nvPr/>
        </p:nvSpPr>
        <p:spPr>
          <a:xfrm>
            <a:off x="7648668" y="9332513"/>
            <a:ext cx="684678" cy="232206"/>
          </a:xfrm>
          <a:prstGeom prst="rect">
            <a:avLst/>
          </a:prstGeom>
        </p:spPr>
        <p:txBody>
          <a:bodyPr lIns="0" tIns="0" rIns="0" bIns="0" rtlCol="0" anchor="t">
            <a:spAutoFit/>
          </a:bodyPr>
          <a:lstStyle/>
          <a:p>
            <a:pPr algn="l">
              <a:lnSpc>
                <a:spcPts val="1810"/>
              </a:lnSpc>
            </a:pPr>
            <a:r>
              <a:rPr lang="en-US" sz="1293" b="1">
                <a:solidFill>
                  <a:srgbClr val="000000">
                    <a:alpha val="11765"/>
                  </a:srgbClr>
                </a:solidFill>
                <a:latin typeface="Now Bold"/>
                <a:ea typeface="Now Bold"/>
                <a:cs typeface="Now Bold"/>
                <a:sym typeface="Now Bold"/>
              </a:rPr>
              <a:t>Store 12</a:t>
            </a:r>
          </a:p>
        </p:txBody>
      </p:sp>
      <p:grpSp>
        <p:nvGrpSpPr>
          <p:cNvPr id="105" name="Group 105"/>
          <p:cNvGrpSpPr/>
          <p:nvPr/>
        </p:nvGrpSpPr>
        <p:grpSpPr>
          <a:xfrm>
            <a:off x="5793196" y="2231335"/>
            <a:ext cx="2801884" cy="393338"/>
            <a:chOff x="0" y="0"/>
            <a:chExt cx="2652321" cy="372342"/>
          </a:xfrm>
        </p:grpSpPr>
        <p:sp>
          <p:nvSpPr>
            <p:cNvPr id="106" name="Freeform 10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grpSp>
        <p:nvGrpSpPr>
          <p:cNvPr id="107" name="Group 107"/>
          <p:cNvGrpSpPr/>
          <p:nvPr/>
        </p:nvGrpSpPr>
        <p:grpSpPr>
          <a:xfrm>
            <a:off x="9259028" y="2231335"/>
            <a:ext cx="2801884" cy="393338"/>
            <a:chOff x="0" y="0"/>
            <a:chExt cx="2652321" cy="372342"/>
          </a:xfrm>
        </p:grpSpPr>
        <p:sp>
          <p:nvSpPr>
            <p:cNvPr id="108" name="Freeform 10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1765"/>
              </a:srgbClr>
            </a:solidFill>
          </p:spPr>
          <p:txBody>
            <a:bodyPr/>
            <a:lstStyle/>
            <a:p>
              <a:endParaRPr lang="en-PH"/>
            </a:p>
          </p:txBody>
        </p:sp>
      </p:grpSp>
      <p:sp>
        <p:nvSpPr>
          <p:cNvPr id="109" name="TextBox 109"/>
          <p:cNvSpPr txBox="1"/>
          <p:nvPr/>
        </p:nvSpPr>
        <p:spPr>
          <a:xfrm>
            <a:off x="8614130" y="2876052"/>
            <a:ext cx="623384" cy="239831"/>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MAR</a:t>
            </a:r>
          </a:p>
        </p:txBody>
      </p:sp>
      <p:sp>
        <p:nvSpPr>
          <p:cNvPr id="110" name="TextBox 110"/>
          <p:cNvSpPr txBox="1"/>
          <p:nvPr/>
        </p:nvSpPr>
        <p:spPr>
          <a:xfrm>
            <a:off x="5169812" y="2287875"/>
            <a:ext cx="623384" cy="242158"/>
          </a:xfrm>
          <a:prstGeom prst="rect">
            <a:avLst/>
          </a:prstGeom>
        </p:spPr>
        <p:txBody>
          <a:bodyPr lIns="0" tIns="0" rIns="0" bIns="0" rtlCol="0" anchor="t">
            <a:spAutoFit/>
          </a:bodyPr>
          <a:lstStyle/>
          <a:p>
            <a:pPr algn="ctr">
              <a:lnSpc>
                <a:spcPts val="1853"/>
              </a:lnSpc>
            </a:pPr>
            <a:r>
              <a:rPr lang="en-US" sz="1323" b="1">
                <a:solidFill>
                  <a:srgbClr val="000000">
                    <a:alpha val="11765"/>
                  </a:srgbClr>
                </a:solidFill>
                <a:latin typeface="Now Bold"/>
                <a:ea typeface="Now Bold"/>
                <a:cs typeface="Now Bold"/>
                <a:sym typeface="Now Bold"/>
              </a:rPr>
              <a:t>IR</a:t>
            </a:r>
          </a:p>
        </p:txBody>
      </p:sp>
      <p:sp>
        <p:nvSpPr>
          <p:cNvPr id="111" name="AutoShape 111"/>
          <p:cNvSpPr/>
          <p:nvPr/>
        </p:nvSpPr>
        <p:spPr>
          <a:xfrm flipH="1">
            <a:off x="5673690" y="6290161"/>
            <a:ext cx="1702159" cy="0"/>
          </a:xfrm>
          <a:prstGeom prst="line">
            <a:avLst/>
          </a:prstGeom>
          <a:ln w="47625" cap="rnd">
            <a:solidFill>
              <a:srgbClr val="64656B">
                <a:alpha val="9804"/>
              </a:srgbClr>
            </a:solidFill>
            <a:prstDash val="solid"/>
            <a:headEnd type="none" w="sm" len="sm"/>
            <a:tailEnd type="none" w="sm" len="sm"/>
          </a:ln>
        </p:spPr>
        <p:txBody>
          <a:bodyPr/>
          <a:lstStyle/>
          <a:p>
            <a:endParaRPr lang="en-PH"/>
          </a:p>
        </p:txBody>
      </p:sp>
      <p:grpSp>
        <p:nvGrpSpPr>
          <p:cNvPr id="112" name="Group 112"/>
          <p:cNvGrpSpPr/>
          <p:nvPr/>
        </p:nvGrpSpPr>
        <p:grpSpPr>
          <a:xfrm>
            <a:off x="10025207" y="5862897"/>
            <a:ext cx="1471704" cy="657846"/>
            <a:chOff x="0" y="0"/>
            <a:chExt cx="1193287" cy="533394"/>
          </a:xfrm>
        </p:grpSpPr>
        <p:sp>
          <p:nvSpPr>
            <p:cNvPr id="113" name="Freeform 113"/>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38B6FF"/>
            </a:solidFill>
          </p:spPr>
          <p:txBody>
            <a:bodyPr/>
            <a:lstStyle/>
            <a:p>
              <a:endParaRPr lang="en-PH"/>
            </a:p>
          </p:txBody>
        </p:sp>
      </p:grpSp>
      <p:sp>
        <p:nvSpPr>
          <p:cNvPr id="114" name="TextBox 114"/>
          <p:cNvSpPr txBox="1"/>
          <p:nvPr/>
        </p:nvSpPr>
        <p:spPr>
          <a:xfrm>
            <a:off x="10250847" y="5979087"/>
            <a:ext cx="1020424" cy="381650"/>
          </a:xfrm>
          <a:prstGeom prst="rect">
            <a:avLst/>
          </a:prstGeom>
        </p:spPr>
        <p:txBody>
          <a:bodyPr lIns="0" tIns="0" rIns="0" bIns="0" rtlCol="0" anchor="t">
            <a:spAutoFit/>
          </a:bodyPr>
          <a:lstStyle/>
          <a:p>
            <a:pPr algn="ctr">
              <a:lnSpc>
                <a:spcPts val="3033"/>
              </a:lnSpc>
            </a:pPr>
            <a:r>
              <a:rPr lang="en-US" sz="2166" b="1">
                <a:solidFill>
                  <a:srgbClr val="000000"/>
                </a:solidFill>
                <a:latin typeface="Now Bold"/>
                <a:ea typeface="Now Bold"/>
                <a:cs typeface="Now Bold"/>
                <a:sym typeface="Now Bold"/>
              </a:rPr>
              <a:t>HDMI</a:t>
            </a:r>
          </a:p>
        </p:txBody>
      </p:sp>
      <p:sp>
        <p:nvSpPr>
          <p:cNvPr id="115" name="AutoShape 115"/>
          <p:cNvSpPr/>
          <p:nvPr/>
        </p:nvSpPr>
        <p:spPr>
          <a:xfrm flipH="1">
            <a:off x="11496911" y="6193820"/>
            <a:ext cx="1089979" cy="0"/>
          </a:xfrm>
          <a:prstGeom prst="line">
            <a:avLst/>
          </a:prstGeom>
          <a:ln w="47625" cap="rnd">
            <a:solidFill>
              <a:srgbClr val="64656B"/>
            </a:solidFill>
            <a:prstDash val="solid"/>
            <a:headEnd type="none" w="sm" len="sm"/>
            <a:tailEnd type="none" w="sm" len="sm"/>
          </a:ln>
        </p:spPr>
        <p:txBody>
          <a:bodyPr/>
          <a:lstStyle/>
          <a:p>
            <a:endParaRPr lang="en-PH"/>
          </a:p>
        </p:txBody>
      </p:sp>
      <p:sp>
        <p:nvSpPr>
          <p:cNvPr id="116" name="TextBox 116"/>
          <p:cNvSpPr txBox="1"/>
          <p:nvPr/>
        </p:nvSpPr>
        <p:spPr>
          <a:xfrm>
            <a:off x="10178822" y="6796968"/>
            <a:ext cx="4816138" cy="1506058"/>
          </a:xfrm>
          <a:prstGeom prst="rect">
            <a:avLst/>
          </a:prstGeom>
        </p:spPr>
        <p:txBody>
          <a:bodyPr lIns="0" tIns="0" rIns="0" bIns="0" rtlCol="0" anchor="t">
            <a:spAutoFit/>
          </a:bodyPr>
          <a:lstStyle/>
          <a:p>
            <a:pPr algn="ctr">
              <a:lnSpc>
                <a:spcPts val="2371"/>
              </a:lnSpc>
            </a:pPr>
            <a:r>
              <a:rPr lang="en-US" sz="1693" b="1">
                <a:solidFill>
                  <a:srgbClr val="000000"/>
                </a:solidFill>
                <a:latin typeface="Now Bold"/>
                <a:ea typeface="Now Bold"/>
                <a:cs typeface="Now Bold"/>
                <a:sym typeface="Now Bold"/>
              </a:rPr>
              <a:t>HDMI is superior because it provides a structured and standardized way to create web content with high-resolution visual displays and audio capabilities, addressing the limitations of VGA.</a:t>
            </a:r>
          </a:p>
        </p:txBody>
      </p:sp>
      <p:sp>
        <p:nvSpPr>
          <p:cNvPr id="117" name="TextBox 117"/>
          <p:cNvSpPr txBox="1"/>
          <p:nvPr/>
        </p:nvSpPr>
        <p:spPr>
          <a:xfrm>
            <a:off x="355773" y="1171091"/>
            <a:ext cx="3998890" cy="1582563"/>
          </a:xfrm>
          <a:prstGeom prst="rect">
            <a:avLst/>
          </a:prstGeom>
        </p:spPr>
        <p:txBody>
          <a:bodyPr lIns="0" tIns="0" rIns="0" bIns="0" rtlCol="0" anchor="t">
            <a:spAutoFit/>
          </a:bodyPr>
          <a:lstStyle/>
          <a:p>
            <a:pPr marL="0" lvl="0" indent="0" algn="ctr">
              <a:lnSpc>
                <a:spcPts val="6218"/>
              </a:lnSpc>
              <a:spcBef>
                <a:spcPct val="0"/>
              </a:spcBef>
            </a:pPr>
            <a:r>
              <a:rPr lang="en-US" sz="4441" b="1" i="1">
                <a:solidFill>
                  <a:srgbClr val="642EC7"/>
                </a:solidFill>
                <a:latin typeface="Poppins Bold Italics"/>
                <a:ea typeface="Poppins Bold Italics"/>
                <a:cs typeface="Poppins Bold Italics"/>
                <a:sym typeface="Poppins Bold Italics"/>
              </a:rPr>
              <a:t>Multimedia port</a:t>
            </a:r>
          </a:p>
        </p:txBody>
      </p:sp>
      <p:sp>
        <p:nvSpPr>
          <p:cNvPr id="121" name="TextBox 121"/>
          <p:cNvSpPr txBox="1"/>
          <p:nvPr/>
        </p:nvSpPr>
        <p:spPr>
          <a:xfrm>
            <a:off x="205342" y="215647"/>
            <a:ext cx="8482213" cy="551083"/>
          </a:xfrm>
          <a:prstGeom prst="rect">
            <a:avLst/>
          </a:prstGeom>
        </p:spPr>
        <p:txBody>
          <a:bodyPr lIns="0" tIns="0" rIns="0" bIns="0" rtlCol="0" anchor="t">
            <a:spAutoFit/>
          </a:bodyPr>
          <a:lstStyle/>
          <a:p>
            <a:pPr marL="0" lvl="0" indent="0" algn="l">
              <a:lnSpc>
                <a:spcPts val="4049"/>
              </a:lnSpc>
              <a:spcBef>
                <a:spcPct val="0"/>
              </a:spcBef>
            </a:pPr>
            <a:r>
              <a:rPr lang="en-US" sz="3615" b="1" spc="-108">
                <a:solidFill>
                  <a:srgbClr val="FFFFFF"/>
                </a:solidFill>
                <a:latin typeface="Poppins Bold"/>
                <a:ea typeface="Poppins Bold"/>
                <a:cs typeface="Poppins Bold"/>
                <a:sym typeface="Poppins Bold"/>
              </a:rPr>
              <a:t>5.5 Input/Output Ports and Interfaces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96"/>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5.6 FDE Cycle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12592527" y="3090061"/>
            <a:ext cx="3821443" cy="6602201"/>
            <a:chOff x="0" y="0"/>
            <a:chExt cx="961600" cy="1661330"/>
          </a:xfrm>
        </p:grpSpPr>
        <p:sp>
          <p:nvSpPr>
            <p:cNvPr id="8" name="Freeform 8"/>
            <p:cNvSpPr/>
            <p:nvPr/>
          </p:nvSpPr>
          <p:spPr>
            <a:xfrm>
              <a:off x="0" y="0"/>
              <a:ext cx="961600" cy="1661330"/>
            </a:xfrm>
            <a:custGeom>
              <a:avLst/>
              <a:gdLst/>
              <a:ahLst/>
              <a:cxnLst/>
              <a:rect l="l" t="t" r="r" b="b"/>
              <a:pathLst>
                <a:path w="961600" h="1661330">
                  <a:moveTo>
                    <a:pt x="119529" y="0"/>
                  </a:moveTo>
                  <a:lnTo>
                    <a:pt x="842071" y="0"/>
                  </a:lnTo>
                  <a:cubicBezTo>
                    <a:pt x="908085" y="0"/>
                    <a:pt x="961600" y="53515"/>
                    <a:pt x="961600" y="119529"/>
                  </a:cubicBezTo>
                  <a:lnTo>
                    <a:pt x="961600" y="1541801"/>
                  </a:lnTo>
                  <a:cubicBezTo>
                    <a:pt x="961600" y="1607815"/>
                    <a:pt x="908085" y="1661330"/>
                    <a:pt x="842071" y="1661330"/>
                  </a:cubicBezTo>
                  <a:lnTo>
                    <a:pt x="119529" y="1661330"/>
                  </a:lnTo>
                  <a:cubicBezTo>
                    <a:pt x="87828" y="1661330"/>
                    <a:pt x="57425" y="1648737"/>
                    <a:pt x="35009" y="1626320"/>
                  </a:cubicBezTo>
                  <a:cubicBezTo>
                    <a:pt x="12593" y="1603905"/>
                    <a:pt x="0" y="1573502"/>
                    <a:pt x="0" y="1541801"/>
                  </a:cubicBezTo>
                  <a:lnTo>
                    <a:pt x="0" y="119529"/>
                  </a:lnTo>
                  <a:cubicBezTo>
                    <a:pt x="0" y="53515"/>
                    <a:pt x="53515" y="0"/>
                    <a:pt x="119529" y="0"/>
                  </a:cubicBezTo>
                  <a:close/>
                </a:path>
              </a:pathLst>
            </a:custGeom>
            <a:solidFill>
              <a:srgbClr val="642EC7"/>
            </a:solidFill>
          </p:spPr>
          <p:txBody>
            <a:bodyPr/>
            <a:lstStyle/>
            <a:p>
              <a:endParaRPr lang="en-PH"/>
            </a:p>
          </p:txBody>
        </p:sp>
        <p:sp>
          <p:nvSpPr>
            <p:cNvPr id="9" name="TextBox 9"/>
            <p:cNvSpPr txBox="1"/>
            <p:nvPr/>
          </p:nvSpPr>
          <p:spPr>
            <a:xfrm>
              <a:off x="0" y="-28575"/>
              <a:ext cx="961600" cy="1689905"/>
            </a:xfrm>
            <a:prstGeom prst="rect">
              <a:avLst/>
            </a:prstGeom>
          </p:spPr>
          <p:txBody>
            <a:bodyPr lIns="42076" tIns="42076" rIns="42076" bIns="42076" rtlCol="0" anchor="ctr"/>
            <a:lstStyle/>
            <a:p>
              <a:pPr algn="ctr">
                <a:lnSpc>
                  <a:spcPts val="2595"/>
                </a:lnSpc>
              </a:pPr>
              <a:endParaRPr/>
            </a:p>
          </p:txBody>
        </p:sp>
      </p:grpSp>
      <p:grpSp>
        <p:nvGrpSpPr>
          <p:cNvPr id="10" name="Group 10"/>
          <p:cNvGrpSpPr/>
          <p:nvPr/>
        </p:nvGrpSpPr>
        <p:grpSpPr>
          <a:xfrm>
            <a:off x="1520339" y="3090061"/>
            <a:ext cx="9901630" cy="6602201"/>
            <a:chOff x="0" y="0"/>
            <a:chExt cx="2491574" cy="1661330"/>
          </a:xfrm>
        </p:grpSpPr>
        <p:sp>
          <p:nvSpPr>
            <p:cNvPr id="11" name="Freeform 11"/>
            <p:cNvSpPr/>
            <p:nvPr/>
          </p:nvSpPr>
          <p:spPr>
            <a:xfrm>
              <a:off x="0" y="0"/>
              <a:ext cx="2491574" cy="1661330"/>
            </a:xfrm>
            <a:custGeom>
              <a:avLst/>
              <a:gdLst/>
              <a:ahLst/>
              <a:cxnLst/>
              <a:rect l="l" t="t" r="r" b="b"/>
              <a:pathLst>
                <a:path w="2491574" h="1661330">
                  <a:moveTo>
                    <a:pt x="46131" y="0"/>
                  </a:moveTo>
                  <a:lnTo>
                    <a:pt x="2445443" y="0"/>
                  </a:lnTo>
                  <a:cubicBezTo>
                    <a:pt x="2470921" y="0"/>
                    <a:pt x="2491574" y="20654"/>
                    <a:pt x="2491574" y="46131"/>
                  </a:cubicBezTo>
                  <a:lnTo>
                    <a:pt x="2491574" y="1615199"/>
                  </a:lnTo>
                  <a:cubicBezTo>
                    <a:pt x="2491574" y="1627433"/>
                    <a:pt x="2486714" y="1639167"/>
                    <a:pt x="2478063" y="1647818"/>
                  </a:cubicBezTo>
                  <a:cubicBezTo>
                    <a:pt x="2469411" y="1656470"/>
                    <a:pt x="2457678" y="1661330"/>
                    <a:pt x="2445443" y="1661330"/>
                  </a:cubicBezTo>
                  <a:lnTo>
                    <a:pt x="46131" y="1661330"/>
                  </a:lnTo>
                  <a:cubicBezTo>
                    <a:pt x="33896" y="1661330"/>
                    <a:pt x="22163" y="1656470"/>
                    <a:pt x="13511" y="1647818"/>
                  </a:cubicBezTo>
                  <a:cubicBezTo>
                    <a:pt x="4860" y="1639167"/>
                    <a:pt x="0" y="1627433"/>
                    <a:pt x="0" y="1615199"/>
                  </a:cubicBezTo>
                  <a:lnTo>
                    <a:pt x="0" y="46131"/>
                  </a:lnTo>
                  <a:cubicBezTo>
                    <a:pt x="0" y="20654"/>
                    <a:pt x="20654" y="0"/>
                    <a:pt x="46131" y="0"/>
                  </a:cubicBezTo>
                  <a:close/>
                </a:path>
              </a:pathLst>
            </a:custGeom>
            <a:solidFill>
              <a:srgbClr val="FFDE59"/>
            </a:solidFill>
          </p:spPr>
          <p:txBody>
            <a:bodyPr/>
            <a:lstStyle/>
            <a:p>
              <a:endParaRPr lang="en-PH"/>
            </a:p>
          </p:txBody>
        </p:sp>
        <p:sp>
          <p:nvSpPr>
            <p:cNvPr id="12" name="TextBox 12"/>
            <p:cNvSpPr txBox="1"/>
            <p:nvPr/>
          </p:nvSpPr>
          <p:spPr>
            <a:xfrm>
              <a:off x="0" y="-28575"/>
              <a:ext cx="2491574" cy="1689905"/>
            </a:xfrm>
            <a:prstGeom prst="rect">
              <a:avLst/>
            </a:prstGeom>
          </p:spPr>
          <p:txBody>
            <a:bodyPr lIns="42076" tIns="42076" rIns="42076" bIns="42076" rtlCol="0" anchor="ctr"/>
            <a:lstStyle/>
            <a:p>
              <a:pPr algn="ctr">
                <a:lnSpc>
                  <a:spcPts val="2595"/>
                </a:lnSpc>
              </a:pPr>
              <a:endParaRPr/>
            </a:p>
          </p:txBody>
        </p:sp>
      </p:grpSp>
      <p:grpSp>
        <p:nvGrpSpPr>
          <p:cNvPr id="13" name="Group 13"/>
          <p:cNvGrpSpPr/>
          <p:nvPr/>
        </p:nvGrpSpPr>
        <p:grpSpPr>
          <a:xfrm>
            <a:off x="3744061" y="4238310"/>
            <a:ext cx="1813206" cy="1370081"/>
            <a:chOff x="0" y="0"/>
            <a:chExt cx="1913890" cy="1446159"/>
          </a:xfrm>
        </p:grpSpPr>
        <p:sp>
          <p:nvSpPr>
            <p:cNvPr id="14" name="Freeform 14"/>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5" name="Group 15"/>
          <p:cNvGrpSpPr/>
          <p:nvPr/>
        </p:nvGrpSpPr>
        <p:grpSpPr>
          <a:xfrm>
            <a:off x="3744061" y="6136339"/>
            <a:ext cx="1813206" cy="1370081"/>
            <a:chOff x="0" y="0"/>
            <a:chExt cx="1913890" cy="1446159"/>
          </a:xfrm>
        </p:grpSpPr>
        <p:sp>
          <p:nvSpPr>
            <p:cNvPr id="16" name="Freeform 16"/>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7" name="Group 17"/>
          <p:cNvGrpSpPr/>
          <p:nvPr/>
        </p:nvGrpSpPr>
        <p:grpSpPr>
          <a:xfrm>
            <a:off x="3744061" y="8070297"/>
            <a:ext cx="1813206" cy="1370081"/>
            <a:chOff x="0" y="0"/>
            <a:chExt cx="1913890" cy="1446159"/>
          </a:xfrm>
        </p:grpSpPr>
        <p:sp>
          <p:nvSpPr>
            <p:cNvPr id="18" name="Freeform 18"/>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9" name="Group 19"/>
          <p:cNvGrpSpPr/>
          <p:nvPr/>
        </p:nvGrpSpPr>
        <p:grpSpPr>
          <a:xfrm>
            <a:off x="4103351" y="8681090"/>
            <a:ext cx="1453916" cy="759288"/>
            <a:chOff x="0" y="0"/>
            <a:chExt cx="1587062" cy="828821"/>
          </a:xfrm>
        </p:grpSpPr>
        <p:sp>
          <p:nvSpPr>
            <p:cNvPr id="20" name="Freeform 20"/>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1" name="Group 21"/>
          <p:cNvGrpSpPr/>
          <p:nvPr/>
        </p:nvGrpSpPr>
        <p:grpSpPr>
          <a:xfrm>
            <a:off x="4103351" y="6747133"/>
            <a:ext cx="1453916" cy="759288"/>
            <a:chOff x="0" y="0"/>
            <a:chExt cx="1587062" cy="828821"/>
          </a:xfrm>
        </p:grpSpPr>
        <p:sp>
          <p:nvSpPr>
            <p:cNvPr id="22" name="Freeform 22"/>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3" name="Group 23"/>
          <p:cNvGrpSpPr/>
          <p:nvPr/>
        </p:nvGrpSpPr>
        <p:grpSpPr>
          <a:xfrm>
            <a:off x="4103351" y="4849104"/>
            <a:ext cx="1453916" cy="759288"/>
            <a:chOff x="0" y="0"/>
            <a:chExt cx="1587062" cy="828821"/>
          </a:xfrm>
        </p:grpSpPr>
        <p:sp>
          <p:nvSpPr>
            <p:cNvPr id="24" name="Freeform 24"/>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sp>
        <p:nvSpPr>
          <p:cNvPr id="25" name="AutoShape 25"/>
          <p:cNvSpPr/>
          <p:nvPr/>
        </p:nvSpPr>
        <p:spPr>
          <a:xfrm flipV="1">
            <a:off x="2832140" y="4576042"/>
            <a:ext cx="0" cy="4401059"/>
          </a:xfrm>
          <a:prstGeom prst="line">
            <a:avLst/>
          </a:prstGeom>
          <a:ln w="66675" cap="rnd">
            <a:solidFill>
              <a:srgbClr val="38B6FF"/>
            </a:solidFill>
            <a:prstDash val="solid"/>
            <a:headEnd type="none" w="sm" len="sm"/>
            <a:tailEnd type="none" w="sm" len="sm"/>
          </a:ln>
        </p:spPr>
        <p:txBody>
          <a:bodyPr/>
          <a:lstStyle/>
          <a:p>
            <a:endParaRPr lang="en-PH"/>
          </a:p>
        </p:txBody>
      </p:sp>
      <p:sp>
        <p:nvSpPr>
          <p:cNvPr id="26" name="AutoShape 26"/>
          <p:cNvSpPr/>
          <p:nvPr/>
        </p:nvSpPr>
        <p:spPr>
          <a:xfrm flipH="1">
            <a:off x="2797974" y="4612733"/>
            <a:ext cx="961275" cy="0"/>
          </a:xfrm>
          <a:prstGeom prst="line">
            <a:avLst/>
          </a:prstGeom>
          <a:ln w="66675" cap="rnd">
            <a:solidFill>
              <a:srgbClr val="38B6FF"/>
            </a:solidFill>
            <a:prstDash val="solid"/>
            <a:headEnd type="none" w="sm" len="sm"/>
            <a:tailEnd type="none" w="sm" len="sm"/>
          </a:ln>
        </p:spPr>
        <p:txBody>
          <a:bodyPr/>
          <a:lstStyle/>
          <a:p>
            <a:endParaRPr lang="en-PH"/>
          </a:p>
        </p:txBody>
      </p:sp>
      <p:sp>
        <p:nvSpPr>
          <p:cNvPr id="27" name="AutoShape 27"/>
          <p:cNvSpPr/>
          <p:nvPr/>
        </p:nvSpPr>
        <p:spPr>
          <a:xfrm flipH="1">
            <a:off x="2782786" y="6776572"/>
            <a:ext cx="961275" cy="0"/>
          </a:xfrm>
          <a:prstGeom prst="line">
            <a:avLst/>
          </a:prstGeom>
          <a:ln w="66675" cap="rnd">
            <a:solidFill>
              <a:srgbClr val="38B6FF"/>
            </a:solidFill>
            <a:prstDash val="solid"/>
            <a:headEnd type="none" w="sm" len="sm"/>
            <a:tailEnd type="none" w="sm" len="sm"/>
          </a:ln>
        </p:spPr>
        <p:txBody>
          <a:bodyPr/>
          <a:lstStyle/>
          <a:p>
            <a:endParaRPr lang="en-PH"/>
          </a:p>
        </p:txBody>
      </p:sp>
      <p:sp>
        <p:nvSpPr>
          <p:cNvPr id="28" name="AutoShape 28"/>
          <p:cNvSpPr/>
          <p:nvPr/>
        </p:nvSpPr>
        <p:spPr>
          <a:xfrm flipH="1">
            <a:off x="2797974" y="8940773"/>
            <a:ext cx="961275" cy="0"/>
          </a:xfrm>
          <a:prstGeom prst="line">
            <a:avLst/>
          </a:prstGeom>
          <a:ln w="66675" cap="rnd">
            <a:solidFill>
              <a:srgbClr val="38B6FF"/>
            </a:solidFill>
            <a:prstDash val="solid"/>
            <a:headEnd type="none" w="sm" len="sm"/>
            <a:tailEnd type="none" w="sm" len="sm"/>
          </a:ln>
        </p:spPr>
        <p:txBody>
          <a:bodyPr/>
          <a:lstStyle/>
          <a:p>
            <a:endParaRPr lang="en-PH"/>
          </a:p>
        </p:txBody>
      </p:sp>
      <p:grpSp>
        <p:nvGrpSpPr>
          <p:cNvPr id="29" name="Group 29"/>
          <p:cNvGrpSpPr/>
          <p:nvPr/>
        </p:nvGrpSpPr>
        <p:grpSpPr>
          <a:xfrm>
            <a:off x="8372697" y="4904697"/>
            <a:ext cx="2412024" cy="627548"/>
            <a:chOff x="0" y="0"/>
            <a:chExt cx="2545959" cy="662394"/>
          </a:xfrm>
        </p:grpSpPr>
        <p:sp>
          <p:nvSpPr>
            <p:cNvPr id="30" name="Freeform 30"/>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1" name="Group 31"/>
          <p:cNvGrpSpPr/>
          <p:nvPr/>
        </p:nvGrpSpPr>
        <p:grpSpPr>
          <a:xfrm>
            <a:off x="8372697" y="6154976"/>
            <a:ext cx="2412024" cy="627548"/>
            <a:chOff x="0" y="0"/>
            <a:chExt cx="2545959" cy="662394"/>
          </a:xfrm>
        </p:grpSpPr>
        <p:sp>
          <p:nvSpPr>
            <p:cNvPr id="32" name="Freeform 32"/>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3" name="Group 33"/>
          <p:cNvGrpSpPr/>
          <p:nvPr/>
        </p:nvGrpSpPr>
        <p:grpSpPr>
          <a:xfrm>
            <a:off x="8372697" y="7267886"/>
            <a:ext cx="2412024" cy="627548"/>
            <a:chOff x="0" y="0"/>
            <a:chExt cx="2545959" cy="662394"/>
          </a:xfrm>
        </p:grpSpPr>
        <p:sp>
          <p:nvSpPr>
            <p:cNvPr id="34" name="Freeform 34"/>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5" name="Group 35"/>
          <p:cNvGrpSpPr/>
          <p:nvPr/>
        </p:nvGrpSpPr>
        <p:grpSpPr>
          <a:xfrm>
            <a:off x="8372697" y="8431287"/>
            <a:ext cx="2412024" cy="627548"/>
            <a:chOff x="0" y="0"/>
            <a:chExt cx="2545959" cy="662394"/>
          </a:xfrm>
        </p:grpSpPr>
        <p:sp>
          <p:nvSpPr>
            <p:cNvPr id="36" name="Freeform 36"/>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7" name="Group 37"/>
          <p:cNvGrpSpPr/>
          <p:nvPr/>
        </p:nvGrpSpPr>
        <p:grpSpPr>
          <a:xfrm>
            <a:off x="13404237" y="3897807"/>
            <a:ext cx="1886761" cy="462051"/>
            <a:chOff x="0" y="0"/>
            <a:chExt cx="1520437" cy="372342"/>
          </a:xfrm>
        </p:grpSpPr>
        <p:sp>
          <p:nvSpPr>
            <p:cNvPr id="38" name="Freeform 3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9" name="Group 39"/>
          <p:cNvGrpSpPr/>
          <p:nvPr/>
        </p:nvGrpSpPr>
        <p:grpSpPr>
          <a:xfrm>
            <a:off x="13404237" y="4353837"/>
            <a:ext cx="1886761" cy="462051"/>
            <a:chOff x="0" y="0"/>
            <a:chExt cx="1520437" cy="372342"/>
          </a:xfrm>
        </p:grpSpPr>
        <p:sp>
          <p:nvSpPr>
            <p:cNvPr id="40" name="Freeform 4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1" name="Group 41"/>
          <p:cNvGrpSpPr/>
          <p:nvPr/>
        </p:nvGrpSpPr>
        <p:grpSpPr>
          <a:xfrm>
            <a:off x="13404237" y="4743754"/>
            <a:ext cx="1886761" cy="462051"/>
            <a:chOff x="0" y="0"/>
            <a:chExt cx="1520437" cy="372342"/>
          </a:xfrm>
        </p:grpSpPr>
        <p:sp>
          <p:nvSpPr>
            <p:cNvPr id="42" name="Freeform 4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3" name="Group 43"/>
          <p:cNvGrpSpPr/>
          <p:nvPr/>
        </p:nvGrpSpPr>
        <p:grpSpPr>
          <a:xfrm>
            <a:off x="13404237" y="5199784"/>
            <a:ext cx="1886761" cy="462051"/>
            <a:chOff x="0" y="0"/>
            <a:chExt cx="1520437" cy="372342"/>
          </a:xfrm>
        </p:grpSpPr>
        <p:sp>
          <p:nvSpPr>
            <p:cNvPr id="44" name="Freeform 4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5" name="Group 45"/>
          <p:cNvGrpSpPr/>
          <p:nvPr/>
        </p:nvGrpSpPr>
        <p:grpSpPr>
          <a:xfrm>
            <a:off x="13404237" y="5661835"/>
            <a:ext cx="1886761" cy="462051"/>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7" name="Group 47"/>
          <p:cNvGrpSpPr/>
          <p:nvPr/>
        </p:nvGrpSpPr>
        <p:grpSpPr>
          <a:xfrm>
            <a:off x="13410306" y="6117864"/>
            <a:ext cx="1886761" cy="462051"/>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9" name="Group 49"/>
          <p:cNvGrpSpPr/>
          <p:nvPr/>
        </p:nvGrpSpPr>
        <p:grpSpPr>
          <a:xfrm>
            <a:off x="13410306" y="7285985"/>
            <a:ext cx="1886761" cy="462051"/>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1" name="Group 51"/>
          <p:cNvGrpSpPr/>
          <p:nvPr/>
        </p:nvGrpSpPr>
        <p:grpSpPr>
          <a:xfrm>
            <a:off x="13410306" y="7748036"/>
            <a:ext cx="1886761" cy="462051"/>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3" name="Group 53"/>
          <p:cNvGrpSpPr/>
          <p:nvPr/>
        </p:nvGrpSpPr>
        <p:grpSpPr>
          <a:xfrm>
            <a:off x="13410306" y="8204066"/>
            <a:ext cx="1886761" cy="462051"/>
            <a:chOff x="0" y="0"/>
            <a:chExt cx="1520437" cy="372342"/>
          </a:xfrm>
        </p:grpSpPr>
        <p:sp>
          <p:nvSpPr>
            <p:cNvPr id="54" name="Freeform 5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5" name="Group 55"/>
          <p:cNvGrpSpPr/>
          <p:nvPr/>
        </p:nvGrpSpPr>
        <p:grpSpPr>
          <a:xfrm>
            <a:off x="13410306" y="8593983"/>
            <a:ext cx="1886761" cy="462051"/>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7" name="Group 57"/>
          <p:cNvGrpSpPr/>
          <p:nvPr/>
        </p:nvGrpSpPr>
        <p:grpSpPr>
          <a:xfrm>
            <a:off x="13410306" y="9050013"/>
            <a:ext cx="1886761" cy="462051"/>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59" name="AutoShape 59"/>
          <p:cNvSpPr/>
          <p:nvPr/>
        </p:nvSpPr>
        <p:spPr>
          <a:xfrm flipH="1" flipV="1">
            <a:off x="11421970" y="6523686"/>
            <a:ext cx="1170558" cy="0"/>
          </a:xfrm>
          <a:prstGeom prst="line">
            <a:avLst/>
          </a:prstGeom>
          <a:ln w="47625" cap="rnd">
            <a:solidFill>
              <a:srgbClr val="64656B"/>
            </a:solidFill>
            <a:prstDash val="solid"/>
            <a:headEnd type="none" w="sm" len="sm"/>
            <a:tailEnd type="none" w="sm" len="sm"/>
          </a:ln>
        </p:spPr>
        <p:txBody>
          <a:bodyPr/>
          <a:lstStyle/>
          <a:p>
            <a:endParaRPr lang="en-PH"/>
          </a:p>
        </p:txBody>
      </p:sp>
      <p:grpSp>
        <p:nvGrpSpPr>
          <p:cNvPr id="60" name="Group 60"/>
          <p:cNvGrpSpPr/>
          <p:nvPr/>
        </p:nvGrpSpPr>
        <p:grpSpPr>
          <a:xfrm>
            <a:off x="1520339" y="2048331"/>
            <a:ext cx="14893631" cy="860755"/>
            <a:chOff x="0" y="0"/>
            <a:chExt cx="3747725" cy="216594"/>
          </a:xfrm>
        </p:grpSpPr>
        <p:sp>
          <p:nvSpPr>
            <p:cNvPr id="61" name="Freeform 61"/>
            <p:cNvSpPr/>
            <p:nvPr/>
          </p:nvSpPr>
          <p:spPr>
            <a:xfrm>
              <a:off x="0" y="0"/>
              <a:ext cx="3747725" cy="216594"/>
            </a:xfrm>
            <a:custGeom>
              <a:avLst/>
              <a:gdLst/>
              <a:ahLst/>
              <a:cxnLst/>
              <a:rect l="l" t="t" r="r" b="b"/>
              <a:pathLst>
                <a:path w="3747725" h="216594">
                  <a:moveTo>
                    <a:pt x="30669" y="0"/>
                  </a:moveTo>
                  <a:lnTo>
                    <a:pt x="3717056" y="0"/>
                  </a:lnTo>
                  <a:cubicBezTo>
                    <a:pt x="3725190" y="0"/>
                    <a:pt x="3732991" y="3231"/>
                    <a:pt x="3738742" y="8983"/>
                  </a:cubicBezTo>
                  <a:cubicBezTo>
                    <a:pt x="3744494" y="14734"/>
                    <a:pt x="3747725" y="22535"/>
                    <a:pt x="3747725" y="30669"/>
                  </a:cubicBezTo>
                  <a:lnTo>
                    <a:pt x="3747725" y="185925"/>
                  </a:lnTo>
                  <a:cubicBezTo>
                    <a:pt x="3747725" y="194059"/>
                    <a:pt x="3744494" y="201860"/>
                    <a:pt x="3738742" y="207611"/>
                  </a:cubicBezTo>
                  <a:cubicBezTo>
                    <a:pt x="3732991" y="213363"/>
                    <a:pt x="3725190" y="216594"/>
                    <a:pt x="3717056" y="216594"/>
                  </a:cubicBezTo>
                  <a:lnTo>
                    <a:pt x="30669" y="216594"/>
                  </a:lnTo>
                  <a:cubicBezTo>
                    <a:pt x="22535" y="216594"/>
                    <a:pt x="14734" y="213363"/>
                    <a:pt x="8983" y="207611"/>
                  </a:cubicBezTo>
                  <a:cubicBezTo>
                    <a:pt x="3231" y="201860"/>
                    <a:pt x="0" y="194059"/>
                    <a:pt x="0" y="185925"/>
                  </a:cubicBezTo>
                  <a:lnTo>
                    <a:pt x="0" y="30669"/>
                  </a:lnTo>
                  <a:cubicBezTo>
                    <a:pt x="0" y="22535"/>
                    <a:pt x="3231" y="14734"/>
                    <a:pt x="8983" y="8983"/>
                  </a:cubicBezTo>
                  <a:cubicBezTo>
                    <a:pt x="14734" y="3231"/>
                    <a:pt x="22535" y="0"/>
                    <a:pt x="30669" y="0"/>
                  </a:cubicBezTo>
                  <a:close/>
                </a:path>
              </a:pathLst>
            </a:custGeom>
            <a:solidFill>
              <a:srgbClr val="019D97"/>
            </a:solidFill>
          </p:spPr>
          <p:txBody>
            <a:bodyPr/>
            <a:lstStyle/>
            <a:p>
              <a:endParaRPr lang="en-PH"/>
            </a:p>
          </p:txBody>
        </p:sp>
        <p:sp>
          <p:nvSpPr>
            <p:cNvPr id="62" name="TextBox 62"/>
            <p:cNvSpPr txBox="1"/>
            <p:nvPr/>
          </p:nvSpPr>
          <p:spPr>
            <a:xfrm>
              <a:off x="0" y="-28575"/>
              <a:ext cx="3747725" cy="245169"/>
            </a:xfrm>
            <a:prstGeom prst="rect">
              <a:avLst/>
            </a:prstGeom>
          </p:spPr>
          <p:txBody>
            <a:bodyPr lIns="42076" tIns="42076" rIns="42076" bIns="42076" rtlCol="0" anchor="ctr"/>
            <a:lstStyle/>
            <a:p>
              <a:pPr algn="ctr">
                <a:lnSpc>
                  <a:spcPts val="2595"/>
                </a:lnSpc>
              </a:pPr>
              <a:endParaRPr/>
            </a:p>
          </p:txBody>
        </p:sp>
      </p:grpSp>
      <p:sp>
        <p:nvSpPr>
          <p:cNvPr id="63" name="Freeform 63"/>
          <p:cNvSpPr/>
          <p:nvPr/>
        </p:nvSpPr>
        <p:spPr>
          <a:xfrm>
            <a:off x="1667340" y="2132319"/>
            <a:ext cx="692779" cy="692779"/>
          </a:xfrm>
          <a:custGeom>
            <a:avLst/>
            <a:gdLst/>
            <a:ahLst/>
            <a:cxnLst/>
            <a:rect l="l" t="t" r="r" b="b"/>
            <a:pathLst>
              <a:path w="692779" h="692779">
                <a:moveTo>
                  <a:pt x="0" y="0"/>
                </a:moveTo>
                <a:lnTo>
                  <a:pt x="692779" y="0"/>
                </a:lnTo>
                <a:lnTo>
                  <a:pt x="692779" y="692779"/>
                </a:lnTo>
                <a:lnTo>
                  <a:pt x="0" y="6927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4" name="TextBox 64"/>
          <p:cNvSpPr txBox="1"/>
          <p:nvPr/>
        </p:nvSpPr>
        <p:spPr>
          <a:xfrm>
            <a:off x="3886758" y="4364425"/>
            <a:ext cx="1527812" cy="337613"/>
          </a:xfrm>
          <a:prstGeom prst="rect">
            <a:avLst/>
          </a:prstGeom>
        </p:spPr>
        <p:txBody>
          <a:bodyPr lIns="0" tIns="0" rIns="0" bIns="0" rtlCol="0" anchor="t">
            <a:spAutoFit/>
          </a:bodyPr>
          <a:lstStyle/>
          <a:p>
            <a:pPr algn="l">
              <a:lnSpc>
                <a:spcPts val="2704"/>
              </a:lnSpc>
            </a:pPr>
            <a:r>
              <a:rPr lang="en-US" sz="1932" b="1">
                <a:solidFill>
                  <a:srgbClr val="FFFFFF"/>
                </a:solidFill>
                <a:latin typeface="Now Bold"/>
                <a:ea typeface="Now Bold"/>
                <a:cs typeface="Now Bold"/>
                <a:sym typeface="Now Bold"/>
              </a:rPr>
              <a:t>Control Unit</a:t>
            </a:r>
          </a:p>
        </p:txBody>
      </p:sp>
      <p:sp>
        <p:nvSpPr>
          <p:cNvPr id="65" name="TextBox 65"/>
          <p:cNvSpPr txBox="1"/>
          <p:nvPr/>
        </p:nvSpPr>
        <p:spPr>
          <a:xfrm>
            <a:off x="3886758" y="6286406"/>
            <a:ext cx="1670509" cy="337613"/>
          </a:xfrm>
          <a:prstGeom prst="rect">
            <a:avLst/>
          </a:prstGeom>
        </p:spPr>
        <p:txBody>
          <a:bodyPr lIns="0" tIns="0" rIns="0" bIns="0" rtlCol="0" anchor="t">
            <a:spAutoFit/>
          </a:bodyPr>
          <a:lstStyle/>
          <a:p>
            <a:pPr algn="l">
              <a:lnSpc>
                <a:spcPts val="2704"/>
              </a:lnSpc>
            </a:pPr>
            <a:r>
              <a:rPr lang="en-US" sz="1932" b="1">
                <a:solidFill>
                  <a:srgbClr val="FFFFFF"/>
                </a:solidFill>
                <a:latin typeface="Now Bold"/>
                <a:ea typeface="Now Bold"/>
                <a:cs typeface="Now Bold"/>
                <a:sym typeface="Now Bold"/>
              </a:rPr>
              <a:t>Accumulator</a:t>
            </a:r>
          </a:p>
        </p:txBody>
      </p:sp>
      <p:sp>
        <p:nvSpPr>
          <p:cNvPr id="66" name="TextBox 66"/>
          <p:cNvSpPr txBox="1"/>
          <p:nvPr/>
        </p:nvSpPr>
        <p:spPr>
          <a:xfrm>
            <a:off x="3815409" y="8232341"/>
            <a:ext cx="1670509" cy="337613"/>
          </a:xfrm>
          <a:prstGeom prst="rect">
            <a:avLst/>
          </a:prstGeom>
        </p:spPr>
        <p:txBody>
          <a:bodyPr lIns="0" tIns="0" rIns="0" bIns="0" rtlCol="0" anchor="t">
            <a:spAutoFit/>
          </a:bodyPr>
          <a:lstStyle/>
          <a:p>
            <a:pPr algn="ctr">
              <a:lnSpc>
                <a:spcPts val="2704"/>
              </a:lnSpc>
            </a:pPr>
            <a:r>
              <a:rPr lang="en-US" sz="1932" b="1">
                <a:solidFill>
                  <a:srgbClr val="FFFFFF"/>
                </a:solidFill>
                <a:latin typeface="Now Bold"/>
                <a:ea typeface="Now Bold"/>
                <a:cs typeface="Now Bold"/>
                <a:sym typeface="Now Bold"/>
              </a:rPr>
              <a:t>ALU</a:t>
            </a:r>
          </a:p>
        </p:txBody>
      </p:sp>
      <p:sp>
        <p:nvSpPr>
          <p:cNvPr id="67" name="TextBox 67"/>
          <p:cNvSpPr txBox="1"/>
          <p:nvPr/>
        </p:nvSpPr>
        <p:spPr>
          <a:xfrm>
            <a:off x="2265245" y="4194893"/>
            <a:ext cx="964924" cy="676676"/>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Control bus</a:t>
            </a:r>
          </a:p>
        </p:txBody>
      </p:sp>
      <p:sp>
        <p:nvSpPr>
          <p:cNvPr id="68" name="TextBox 68"/>
          <p:cNvSpPr txBox="1"/>
          <p:nvPr/>
        </p:nvSpPr>
        <p:spPr>
          <a:xfrm>
            <a:off x="7504618" y="4519340"/>
            <a:ext cx="2233398"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Program Counter</a:t>
            </a:r>
          </a:p>
        </p:txBody>
      </p:sp>
      <p:sp>
        <p:nvSpPr>
          <p:cNvPr id="69" name="TextBox 69"/>
          <p:cNvSpPr txBox="1"/>
          <p:nvPr/>
        </p:nvSpPr>
        <p:spPr>
          <a:xfrm>
            <a:off x="7504618" y="5781717"/>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Current Instruction Register</a:t>
            </a:r>
          </a:p>
        </p:txBody>
      </p:sp>
      <p:sp>
        <p:nvSpPr>
          <p:cNvPr id="70" name="TextBox 70"/>
          <p:cNvSpPr txBox="1"/>
          <p:nvPr/>
        </p:nvSpPr>
        <p:spPr>
          <a:xfrm>
            <a:off x="7504618" y="6917489"/>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Memory Address Register</a:t>
            </a:r>
          </a:p>
        </p:txBody>
      </p:sp>
      <p:sp>
        <p:nvSpPr>
          <p:cNvPr id="71" name="TextBox 71"/>
          <p:cNvSpPr txBox="1"/>
          <p:nvPr/>
        </p:nvSpPr>
        <p:spPr>
          <a:xfrm>
            <a:off x="7504618" y="8093674"/>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Memory Data Register</a:t>
            </a:r>
          </a:p>
        </p:txBody>
      </p:sp>
      <p:sp>
        <p:nvSpPr>
          <p:cNvPr id="72" name="TextBox 72"/>
          <p:cNvSpPr txBox="1"/>
          <p:nvPr/>
        </p:nvSpPr>
        <p:spPr>
          <a:xfrm>
            <a:off x="14031829" y="6160226"/>
            <a:ext cx="631577" cy="988266"/>
          </a:xfrm>
          <a:prstGeom prst="rect">
            <a:avLst/>
          </a:prstGeom>
        </p:spPr>
        <p:txBody>
          <a:bodyPr lIns="0" tIns="0" rIns="0" bIns="0" rtlCol="0" anchor="t">
            <a:spAutoFit/>
          </a:bodyPr>
          <a:lstStyle/>
          <a:p>
            <a:pPr algn="ctr">
              <a:lnSpc>
                <a:spcPts val="8028"/>
              </a:lnSpc>
            </a:pPr>
            <a:r>
              <a:rPr lang="en-US" sz="5734">
                <a:solidFill>
                  <a:srgbClr val="FFFFFF"/>
                </a:solidFill>
                <a:latin typeface="Open Sans Extra Bold"/>
                <a:ea typeface="Open Sans Extra Bold"/>
                <a:cs typeface="Open Sans Extra Bold"/>
                <a:sym typeface="Open Sans Extra Bold"/>
              </a:rPr>
              <a:t>...</a:t>
            </a:r>
          </a:p>
        </p:txBody>
      </p:sp>
      <p:sp>
        <p:nvSpPr>
          <p:cNvPr id="73" name="TextBox 73"/>
          <p:cNvSpPr txBox="1"/>
          <p:nvPr/>
        </p:nvSpPr>
        <p:spPr>
          <a:xfrm>
            <a:off x="13382756" y="3176252"/>
            <a:ext cx="2126183" cy="578680"/>
          </a:xfrm>
          <a:prstGeom prst="rect">
            <a:avLst/>
          </a:prstGeom>
        </p:spPr>
        <p:txBody>
          <a:bodyPr lIns="0" tIns="0" rIns="0" bIns="0" rtlCol="0" anchor="t">
            <a:spAutoFit/>
          </a:bodyPr>
          <a:lstStyle/>
          <a:p>
            <a:pPr algn="ctr">
              <a:lnSpc>
                <a:spcPts val="4620"/>
              </a:lnSpc>
            </a:pPr>
            <a:r>
              <a:rPr lang="en-US" sz="3300" b="1">
                <a:solidFill>
                  <a:srgbClr val="FFFFFF"/>
                </a:solidFill>
                <a:latin typeface="Now Bold"/>
                <a:ea typeface="Now Bold"/>
                <a:cs typeface="Now Bold"/>
                <a:sym typeface="Now Bold"/>
              </a:rPr>
              <a:t>Memory</a:t>
            </a:r>
          </a:p>
        </p:txBody>
      </p:sp>
      <p:sp>
        <p:nvSpPr>
          <p:cNvPr id="74" name="TextBox 74"/>
          <p:cNvSpPr txBox="1"/>
          <p:nvPr/>
        </p:nvSpPr>
        <p:spPr>
          <a:xfrm>
            <a:off x="15426128" y="3913034"/>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8</a:t>
            </a:r>
          </a:p>
        </p:txBody>
      </p:sp>
      <p:sp>
        <p:nvSpPr>
          <p:cNvPr id="75" name="TextBox 75"/>
          <p:cNvSpPr txBox="1"/>
          <p:nvPr/>
        </p:nvSpPr>
        <p:spPr>
          <a:xfrm>
            <a:off x="15426128" y="4355585"/>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9</a:t>
            </a:r>
          </a:p>
        </p:txBody>
      </p:sp>
      <p:sp>
        <p:nvSpPr>
          <p:cNvPr id="76" name="TextBox 76"/>
          <p:cNvSpPr txBox="1"/>
          <p:nvPr/>
        </p:nvSpPr>
        <p:spPr>
          <a:xfrm>
            <a:off x="15426128" y="4781960"/>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a:t>
            </a:r>
          </a:p>
        </p:txBody>
      </p:sp>
      <p:sp>
        <p:nvSpPr>
          <p:cNvPr id="77" name="TextBox 77"/>
          <p:cNvSpPr txBox="1"/>
          <p:nvPr/>
        </p:nvSpPr>
        <p:spPr>
          <a:xfrm>
            <a:off x="15445913" y="5240347"/>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11</a:t>
            </a:r>
          </a:p>
        </p:txBody>
      </p:sp>
      <p:sp>
        <p:nvSpPr>
          <p:cNvPr id="78" name="TextBox 78"/>
          <p:cNvSpPr txBox="1"/>
          <p:nvPr/>
        </p:nvSpPr>
        <p:spPr>
          <a:xfrm>
            <a:off x="15445913" y="5681367"/>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12</a:t>
            </a:r>
          </a:p>
        </p:txBody>
      </p:sp>
      <p:sp>
        <p:nvSpPr>
          <p:cNvPr id="79" name="TextBox 79"/>
          <p:cNvSpPr txBox="1"/>
          <p:nvPr/>
        </p:nvSpPr>
        <p:spPr>
          <a:xfrm>
            <a:off x="15426128" y="6180303"/>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13</a:t>
            </a:r>
          </a:p>
        </p:txBody>
      </p:sp>
      <p:sp>
        <p:nvSpPr>
          <p:cNvPr id="80" name="TextBox 80"/>
          <p:cNvSpPr txBox="1"/>
          <p:nvPr/>
        </p:nvSpPr>
        <p:spPr>
          <a:xfrm>
            <a:off x="15436021" y="7336979"/>
            <a:ext cx="39883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99</a:t>
            </a:r>
          </a:p>
        </p:txBody>
      </p:sp>
      <p:sp>
        <p:nvSpPr>
          <p:cNvPr id="81" name="TextBox 81"/>
          <p:cNvSpPr txBox="1"/>
          <p:nvPr/>
        </p:nvSpPr>
        <p:spPr>
          <a:xfrm>
            <a:off x="15363990" y="7779530"/>
            <a:ext cx="47086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100</a:t>
            </a:r>
          </a:p>
        </p:txBody>
      </p:sp>
      <p:sp>
        <p:nvSpPr>
          <p:cNvPr id="82" name="TextBox 82"/>
          <p:cNvSpPr txBox="1"/>
          <p:nvPr/>
        </p:nvSpPr>
        <p:spPr>
          <a:xfrm>
            <a:off x="15378038" y="8186644"/>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101</a:t>
            </a:r>
          </a:p>
        </p:txBody>
      </p:sp>
      <p:sp>
        <p:nvSpPr>
          <p:cNvPr id="83" name="TextBox 83"/>
          <p:cNvSpPr txBox="1"/>
          <p:nvPr/>
        </p:nvSpPr>
        <p:spPr>
          <a:xfrm>
            <a:off x="15392086" y="8618492"/>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102</a:t>
            </a:r>
          </a:p>
        </p:txBody>
      </p:sp>
      <p:sp>
        <p:nvSpPr>
          <p:cNvPr id="84" name="TextBox 84"/>
          <p:cNvSpPr txBox="1"/>
          <p:nvPr/>
        </p:nvSpPr>
        <p:spPr>
          <a:xfrm>
            <a:off x="15392086" y="9081559"/>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103</a:t>
            </a:r>
          </a:p>
        </p:txBody>
      </p:sp>
      <p:sp>
        <p:nvSpPr>
          <p:cNvPr id="85" name="TextBox 85"/>
          <p:cNvSpPr txBox="1"/>
          <p:nvPr/>
        </p:nvSpPr>
        <p:spPr>
          <a:xfrm>
            <a:off x="13533358" y="3932145"/>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100</a:t>
            </a:r>
          </a:p>
        </p:txBody>
      </p:sp>
      <p:sp>
        <p:nvSpPr>
          <p:cNvPr id="86" name="TextBox 86"/>
          <p:cNvSpPr txBox="1"/>
          <p:nvPr/>
        </p:nvSpPr>
        <p:spPr>
          <a:xfrm>
            <a:off x="14181996" y="7321507"/>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0</a:t>
            </a:r>
          </a:p>
        </p:txBody>
      </p:sp>
      <p:sp>
        <p:nvSpPr>
          <p:cNvPr id="87" name="TextBox 87"/>
          <p:cNvSpPr txBox="1"/>
          <p:nvPr/>
        </p:nvSpPr>
        <p:spPr>
          <a:xfrm>
            <a:off x="14188065" y="7803613"/>
            <a:ext cx="165622"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5</a:t>
            </a:r>
          </a:p>
        </p:txBody>
      </p:sp>
      <p:sp>
        <p:nvSpPr>
          <p:cNvPr id="88" name="TextBox 88"/>
          <p:cNvSpPr txBox="1"/>
          <p:nvPr/>
        </p:nvSpPr>
        <p:spPr>
          <a:xfrm>
            <a:off x="13832067" y="8239588"/>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LDD 10</a:t>
            </a:r>
          </a:p>
        </p:txBody>
      </p:sp>
      <p:sp>
        <p:nvSpPr>
          <p:cNvPr id="89" name="TextBox 89"/>
          <p:cNvSpPr txBox="1"/>
          <p:nvPr/>
        </p:nvSpPr>
        <p:spPr>
          <a:xfrm>
            <a:off x="13850884" y="8618492"/>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ADD 11</a:t>
            </a:r>
          </a:p>
        </p:txBody>
      </p:sp>
      <p:sp>
        <p:nvSpPr>
          <p:cNvPr id="90" name="TextBox 90"/>
          <p:cNvSpPr txBox="1"/>
          <p:nvPr/>
        </p:nvSpPr>
        <p:spPr>
          <a:xfrm>
            <a:off x="13825998" y="9085535"/>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STO 12</a:t>
            </a:r>
          </a:p>
        </p:txBody>
      </p:sp>
      <p:sp>
        <p:nvSpPr>
          <p:cNvPr id="91" name="TextBox 91"/>
          <p:cNvSpPr txBox="1"/>
          <p:nvPr/>
        </p:nvSpPr>
        <p:spPr>
          <a:xfrm>
            <a:off x="5885307" y="3180153"/>
            <a:ext cx="1171694" cy="577203"/>
          </a:xfrm>
          <a:prstGeom prst="rect">
            <a:avLst/>
          </a:prstGeom>
        </p:spPr>
        <p:txBody>
          <a:bodyPr lIns="0" tIns="0" rIns="0" bIns="0" rtlCol="0" anchor="t">
            <a:spAutoFit/>
          </a:bodyPr>
          <a:lstStyle/>
          <a:p>
            <a:pPr algn="ctr">
              <a:lnSpc>
                <a:spcPts val="4600"/>
              </a:lnSpc>
            </a:pPr>
            <a:r>
              <a:rPr lang="en-US" sz="3285" b="1">
                <a:solidFill>
                  <a:srgbClr val="000000"/>
                </a:solidFill>
                <a:latin typeface="Now Bold"/>
                <a:ea typeface="Now Bold"/>
                <a:cs typeface="Now Bold"/>
                <a:sym typeface="Now Bold"/>
              </a:rPr>
              <a:t>CPU</a:t>
            </a:r>
          </a:p>
        </p:txBody>
      </p:sp>
      <p:sp>
        <p:nvSpPr>
          <p:cNvPr id="92" name="TextBox 92"/>
          <p:cNvSpPr txBox="1"/>
          <p:nvPr/>
        </p:nvSpPr>
        <p:spPr>
          <a:xfrm>
            <a:off x="2432520" y="2149890"/>
            <a:ext cx="13742898" cy="454396"/>
          </a:xfrm>
          <a:prstGeom prst="rect">
            <a:avLst/>
          </a:prstGeom>
        </p:spPr>
        <p:txBody>
          <a:bodyPr lIns="0" tIns="0" rIns="0" bIns="0" rtlCol="0" anchor="t">
            <a:spAutoFit/>
          </a:bodyPr>
          <a:lstStyle/>
          <a:p>
            <a:pPr algn="l">
              <a:lnSpc>
                <a:spcPts val="3794"/>
              </a:lnSpc>
            </a:pPr>
            <a:r>
              <a:rPr lang="en-US" sz="2710" b="1">
                <a:solidFill>
                  <a:srgbClr val="FFFFFF"/>
                </a:solidFill>
                <a:latin typeface="Now Bold"/>
                <a:ea typeface="Now Bold"/>
                <a:cs typeface="Now Bold"/>
                <a:sym typeface="Now Bold"/>
              </a:rPr>
              <a:t>Program counter holds the address for the next instruction. </a:t>
            </a:r>
          </a:p>
        </p:txBody>
      </p:sp>
      <p:sp>
        <p:nvSpPr>
          <p:cNvPr id="93" name="TextBox 93"/>
          <p:cNvSpPr txBox="1"/>
          <p:nvPr/>
        </p:nvSpPr>
        <p:spPr>
          <a:xfrm>
            <a:off x="13533358" y="4406359"/>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STO 102</a:t>
            </a:r>
          </a:p>
        </p:txBody>
      </p:sp>
      <p:sp>
        <p:nvSpPr>
          <p:cNvPr id="94" name="TextBox 94"/>
          <p:cNvSpPr txBox="1"/>
          <p:nvPr/>
        </p:nvSpPr>
        <p:spPr>
          <a:xfrm>
            <a:off x="13533358" y="4781960"/>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STO 103</a:t>
            </a:r>
          </a:p>
        </p:txBody>
      </p:sp>
      <p:sp>
        <p:nvSpPr>
          <p:cNvPr id="95" name="TextBox 95"/>
          <p:cNvSpPr txBox="1"/>
          <p:nvPr/>
        </p:nvSpPr>
        <p:spPr>
          <a:xfrm>
            <a:off x="13527288" y="5258936"/>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102</a:t>
            </a:r>
          </a:p>
        </p:txBody>
      </p:sp>
      <p:sp>
        <p:nvSpPr>
          <p:cNvPr id="96" name="TextBox 96"/>
          <p:cNvSpPr txBox="1"/>
          <p:nvPr/>
        </p:nvSpPr>
        <p:spPr>
          <a:xfrm>
            <a:off x="13527288" y="5718985"/>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103</a:t>
            </a:r>
          </a:p>
        </p:txBody>
      </p:sp>
      <p:sp>
        <p:nvSpPr>
          <p:cNvPr id="97" name="TextBox 97"/>
          <p:cNvSpPr txBox="1"/>
          <p:nvPr/>
        </p:nvSpPr>
        <p:spPr>
          <a:xfrm>
            <a:off x="13552175" y="6181036"/>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OUT 103</a:t>
            </a:r>
          </a:p>
        </p:txBody>
      </p:sp>
      <p:sp>
        <p:nvSpPr>
          <p:cNvPr id="98" name="TextBox 98"/>
          <p:cNvSpPr txBox="1"/>
          <p:nvPr/>
        </p:nvSpPr>
        <p:spPr>
          <a:xfrm>
            <a:off x="9287424" y="4974774"/>
            <a:ext cx="582570"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8</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96"/>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5.6 FDE Cycle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12592527" y="3090061"/>
            <a:ext cx="3821443" cy="6602201"/>
            <a:chOff x="0" y="0"/>
            <a:chExt cx="961600" cy="1661330"/>
          </a:xfrm>
        </p:grpSpPr>
        <p:sp>
          <p:nvSpPr>
            <p:cNvPr id="8" name="Freeform 8"/>
            <p:cNvSpPr/>
            <p:nvPr/>
          </p:nvSpPr>
          <p:spPr>
            <a:xfrm>
              <a:off x="0" y="0"/>
              <a:ext cx="961600" cy="1661330"/>
            </a:xfrm>
            <a:custGeom>
              <a:avLst/>
              <a:gdLst/>
              <a:ahLst/>
              <a:cxnLst/>
              <a:rect l="l" t="t" r="r" b="b"/>
              <a:pathLst>
                <a:path w="961600" h="1661330">
                  <a:moveTo>
                    <a:pt x="119529" y="0"/>
                  </a:moveTo>
                  <a:lnTo>
                    <a:pt x="842071" y="0"/>
                  </a:lnTo>
                  <a:cubicBezTo>
                    <a:pt x="908085" y="0"/>
                    <a:pt x="961600" y="53515"/>
                    <a:pt x="961600" y="119529"/>
                  </a:cubicBezTo>
                  <a:lnTo>
                    <a:pt x="961600" y="1541801"/>
                  </a:lnTo>
                  <a:cubicBezTo>
                    <a:pt x="961600" y="1607815"/>
                    <a:pt x="908085" y="1661330"/>
                    <a:pt x="842071" y="1661330"/>
                  </a:cubicBezTo>
                  <a:lnTo>
                    <a:pt x="119529" y="1661330"/>
                  </a:lnTo>
                  <a:cubicBezTo>
                    <a:pt x="87828" y="1661330"/>
                    <a:pt x="57425" y="1648737"/>
                    <a:pt x="35009" y="1626320"/>
                  </a:cubicBezTo>
                  <a:cubicBezTo>
                    <a:pt x="12593" y="1603905"/>
                    <a:pt x="0" y="1573502"/>
                    <a:pt x="0" y="1541801"/>
                  </a:cubicBezTo>
                  <a:lnTo>
                    <a:pt x="0" y="119529"/>
                  </a:lnTo>
                  <a:cubicBezTo>
                    <a:pt x="0" y="53515"/>
                    <a:pt x="53515" y="0"/>
                    <a:pt x="119529" y="0"/>
                  </a:cubicBezTo>
                  <a:close/>
                </a:path>
              </a:pathLst>
            </a:custGeom>
            <a:solidFill>
              <a:srgbClr val="642EC7"/>
            </a:solidFill>
          </p:spPr>
          <p:txBody>
            <a:bodyPr/>
            <a:lstStyle/>
            <a:p>
              <a:endParaRPr lang="en-PH"/>
            </a:p>
          </p:txBody>
        </p:sp>
        <p:sp>
          <p:nvSpPr>
            <p:cNvPr id="9" name="TextBox 9"/>
            <p:cNvSpPr txBox="1"/>
            <p:nvPr/>
          </p:nvSpPr>
          <p:spPr>
            <a:xfrm>
              <a:off x="0" y="-28575"/>
              <a:ext cx="961600" cy="1689905"/>
            </a:xfrm>
            <a:prstGeom prst="rect">
              <a:avLst/>
            </a:prstGeom>
          </p:spPr>
          <p:txBody>
            <a:bodyPr lIns="42076" tIns="42076" rIns="42076" bIns="42076" rtlCol="0" anchor="ctr"/>
            <a:lstStyle/>
            <a:p>
              <a:pPr algn="ctr">
                <a:lnSpc>
                  <a:spcPts val="2595"/>
                </a:lnSpc>
              </a:pPr>
              <a:endParaRPr/>
            </a:p>
          </p:txBody>
        </p:sp>
      </p:grpSp>
      <p:grpSp>
        <p:nvGrpSpPr>
          <p:cNvPr id="10" name="Group 10"/>
          <p:cNvGrpSpPr/>
          <p:nvPr/>
        </p:nvGrpSpPr>
        <p:grpSpPr>
          <a:xfrm>
            <a:off x="1520339" y="3090061"/>
            <a:ext cx="9901630" cy="6602201"/>
            <a:chOff x="0" y="0"/>
            <a:chExt cx="2491574" cy="1661330"/>
          </a:xfrm>
        </p:grpSpPr>
        <p:sp>
          <p:nvSpPr>
            <p:cNvPr id="11" name="Freeform 11"/>
            <p:cNvSpPr/>
            <p:nvPr/>
          </p:nvSpPr>
          <p:spPr>
            <a:xfrm>
              <a:off x="0" y="0"/>
              <a:ext cx="2491574" cy="1661330"/>
            </a:xfrm>
            <a:custGeom>
              <a:avLst/>
              <a:gdLst/>
              <a:ahLst/>
              <a:cxnLst/>
              <a:rect l="l" t="t" r="r" b="b"/>
              <a:pathLst>
                <a:path w="2491574" h="1661330">
                  <a:moveTo>
                    <a:pt x="46131" y="0"/>
                  </a:moveTo>
                  <a:lnTo>
                    <a:pt x="2445443" y="0"/>
                  </a:lnTo>
                  <a:cubicBezTo>
                    <a:pt x="2470921" y="0"/>
                    <a:pt x="2491574" y="20654"/>
                    <a:pt x="2491574" y="46131"/>
                  </a:cubicBezTo>
                  <a:lnTo>
                    <a:pt x="2491574" y="1615199"/>
                  </a:lnTo>
                  <a:cubicBezTo>
                    <a:pt x="2491574" y="1627433"/>
                    <a:pt x="2486714" y="1639167"/>
                    <a:pt x="2478063" y="1647818"/>
                  </a:cubicBezTo>
                  <a:cubicBezTo>
                    <a:pt x="2469411" y="1656470"/>
                    <a:pt x="2457678" y="1661330"/>
                    <a:pt x="2445443" y="1661330"/>
                  </a:cubicBezTo>
                  <a:lnTo>
                    <a:pt x="46131" y="1661330"/>
                  </a:lnTo>
                  <a:cubicBezTo>
                    <a:pt x="33896" y="1661330"/>
                    <a:pt x="22163" y="1656470"/>
                    <a:pt x="13511" y="1647818"/>
                  </a:cubicBezTo>
                  <a:cubicBezTo>
                    <a:pt x="4860" y="1639167"/>
                    <a:pt x="0" y="1627433"/>
                    <a:pt x="0" y="1615199"/>
                  </a:cubicBezTo>
                  <a:lnTo>
                    <a:pt x="0" y="46131"/>
                  </a:lnTo>
                  <a:cubicBezTo>
                    <a:pt x="0" y="20654"/>
                    <a:pt x="20654" y="0"/>
                    <a:pt x="46131" y="0"/>
                  </a:cubicBezTo>
                  <a:close/>
                </a:path>
              </a:pathLst>
            </a:custGeom>
            <a:solidFill>
              <a:srgbClr val="FFDE59"/>
            </a:solidFill>
          </p:spPr>
          <p:txBody>
            <a:bodyPr/>
            <a:lstStyle/>
            <a:p>
              <a:endParaRPr lang="en-PH"/>
            </a:p>
          </p:txBody>
        </p:sp>
        <p:sp>
          <p:nvSpPr>
            <p:cNvPr id="12" name="TextBox 12"/>
            <p:cNvSpPr txBox="1"/>
            <p:nvPr/>
          </p:nvSpPr>
          <p:spPr>
            <a:xfrm>
              <a:off x="0" y="-28575"/>
              <a:ext cx="2491574" cy="1689905"/>
            </a:xfrm>
            <a:prstGeom prst="rect">
              <a:avLst/>
            </a:prstGeom>
          </p:spPr>
          <p:txBody>
            <a:bodyPr lIns="42076" tIns="42076" rIns="42076" bIns="42076" rtlCol="0" anchor="ctr"/>
            <a:lstStyle/>
            <a:p>
              <a:pPr algn="ctr">
                <a:lnSpc>
                  <a:spcPts val="2595"/>
                </a:lnSpc>
              </a:pPr>
              <a:endParaRPr/>
            </a:p>
          </p:txBody>
        </p:sp>
      </p:grpSp>
      <p:grpSp>
        <p:nvGrpSpPr>
          <p:cNvPr id="13" name="Group 13"/>
          <p:cNvGrpSpPr/>
          <p:nvPr/>
        </p:nvGrpSpPr>
        <p:grpSpPr>
          <a:xfrm>
            <a:off x="3744061" y="4238310"/>
            <a:ext cx="1813206" cy="1370081"/>
            <a:chOff x="0" y="0"/>
            <a:chExt cx="1913890" cy="1446159"/>
          </a:xfrm>
        </p:grpSpPr>
        <p:sp>
          <p:nvSpPr>
            <p:cNvPr id="14" name="Freeform 14"/>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5" name="Group 15"/>
          <p:cNvGrpSpPr/>
          <p:nvPr/>
        </p:nvGrpSpPr>
        <p:grpSpPr>
          <a:xfrm>
            <a:off x="3744061" y="6136339"/>
            <a:ext cx="1813206" cy="1370081"/>
            <a:chOff x="0" y="0"/>
            <a:chExt cx="1913890" cy="1446159"/>
          </a:xfrm>
        </p:grpSpPr>
        <p:sp>
          <p:nvSpPr>
            <p:cNvPr id="16" name="Freeform 16"/>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7" name="Group 17"/>
          <p:cNvGrpSpPr/>
          <p:nvPr/>
        </p:nvGrpSpPr>
        <p:grpSpPr>
          <a:xfrm>
            <a:off x="3744061" y="8070297"/>
            <a:ext cx="1813206" cy="1370081"/>
            <a:chOff x="0" y="0"/>
            <a:chExt cx="1913890" cy="1446159"/>
          </a:xfrm>
        </p:grpSpPr>
        <p:sp>
          <p:nvSpPr>
            <p:cNvPr id="18" name="Freeform 18"/>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9" name="Group 19"/>
          <p:cNvGrpSpPr/>
          <p:nvPr/>
        </p:nvGrpSpPr>
        <p:grpSpPr>
          <a:xfrm>
            <a:off x="4103351" y="8681090"/>
            <a:ext cx="1453916" cy="759288"/>
            <a:chOff x="0" y="0"/>
            <a:chExt cx="1587062" cy="828821"/>
          </a:xfrm>
        </p:grpSpPr>
        <p:sp>
          <p:nvSpPr>
            <p:cNvPr id="20" name="Freeform 20"/>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1" name="Group 21"/>
          <p:cNvGrpSpPr/>
          <p:nvPr/>
        </p:nvGrpSpPr>
        <p:grpSpPr>
          <a:xfrm>
            <a:off x="4103351" y="6747133"/>
            <a:ext cx="1453916" cy="759288"/>
            <a:chOff x="0" y="0"/>
            <a:chExt cx="1587062" cy="828821"/>
          </a:xfrm>
        </p:grpSpPr>
        <p:sp>
          <p:nvSpPr>
            <p:cNvPr id="22" name="Freeform 22"/>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3" name="Group 23"/>
          <p:cNvGrpSpPr/>
          <p:nvPr/>
        </p:nvGrpSpPr>
        <p:grpSpPr>
          <a:xfrm>
            <a:off x="4103351" y="4849104"/>
            <a:ext cx="1453916" cy="759288"/>
            <a:chOff x="0" y="0"/>
            <a:chExt cx="1587062" cy="828821"/>
          </a:xfrm>
        </p:grpSpPr>
        <p:sp>
          <p:nvSpPr>
            <p:cNvPr id="24" name="Freeform 24"/>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sp>
        <p:nvSpPr>
          <p:cNvPr id="25" name="AutoShape 25"/>
          <p:cNvSpPr/>
          <p:nvPr/>
        </p:nvSpPr>
        <p:spPr>
          <a:xfrm flipV="1">
            <a:off x="2832140" y="4576042"/>
            <a:ext cx="0" cy="4401059"/>
          </a:xfrm>
          <a:prstGeom prst="line">
            <a:avLst/>
          </a:prstGeom>
          <a:ln w="66675" cap="rnd">
            <a:solidFill>
              <a:srgbClr val="38B6FF"/>
            </a:solidFill>
            <a:prstDash val="solid"/>
            <a:headEnd type="none" w="sm" len="sm"/>
            <a:tailEnd type="none" w="sm" len="sm"/>
          </a:ln>
        </p:spPr>
        <p:txBody>
          <a:bodyPr/>
          <a:lstStyle/>
          <a:p>
            <a:endParaRPr lang="en-PH"/>
          </a:p>
        </p:txBody>
      </p:sp>
      <p:sp>
        <p:nvSpPr>
          <p:cNvPr id="26" name="AutoShape 26"/>
          <p:cNvSpPr/>
          <p:nvPr/>
        </p:nvSpPr>
        <p:spPr>
          <a:xfrm flipH="1">
            <a:off x="2797974" y="4612733"/>
            <a:ext cx="961275" cy="0"/>
          </a:xfrm>
          <a:prstGeom prst="line">
            <a:avLst/>
          </a:prstGeom>
          <a:ln w="66675" cap="rnd">
            <a:solidFill>
              <a:srgbClr val="38B6FF"/>
            </a:solidFill>
            <a:prstDash val="solid"/>
            <a:headEnd type="none" w="sm" len="sm"/>
            <a:tailEnd type="none" w="sm" len="sm"/>
          </a:ln>
        </p:spPr>
        <p:txBody>
          <a:bodyPr/>
          <a:lstStyle/>
          <a:p>
            <a:endParaRPr lang="en-PH"/>
          </a:p>
        </p:txBody>
      </p:sp>
      <p:sp>
        <p:nvSpPr>
          <p:cNvPr id="27" name="AutoShape 27"/>
          <p:cNvSpPr/>
          <p:nvPr/>
        </p:nvSpPr>
        <p:spPr>
          <a:xfrm flipH="1">
            <a:off x="2782786" y="6776572"/>
            <a:ext cx="961275" cy="0"/>
          </a:xfrm>
          <a:prstGeom prst="line">
            <a:avLst/>
          </a:prstGeom>
          <a:ln w="66675" cap="rnd">
            <a:solidFill>
              <a:srgbClr val="38B6FF"/>
            </a:solidFill>
            <a:prstDash val="solid"/>
            <a:headEnd type="none" w="sm" len="sm"/>
            <a:tailEnd type="none" w="sm" len="sm"/>
          </a:ln>
        </p:spPr>
        <p:txBody>
          <a:bodyPr/>
          <a:lstStyle/>
          <a:p>
            <a:endParaRPr lang="en-PH"/>
          </a:p>
        </p:txBody>
      </p:sp>
      <p:sp>
        <p:nvSpPr>
          <p:cNvPr id="28" name="AutoShape 28"/>
          <p:cNvSpPr/>
          <p:nvPr/>
        </p:nvSpPr>
        <p:spPr>
          <a:xfrm flipH="1">
            <a:off x="2797974" y="8940773"/>
            <a:ext cx="961275" cy="0"/>
          </a:xfrm>
          <a:prstGeom prst="line">
            <a:avLst/>
          </a:prstGeom>
          <a:ln w="66675" cap="rnd">
            <a:solidFill>
              <a:srgbClr val="38B6FF"/>
            </a:solidFill>
            <a:prstDash val="solid"/>
            <a:headEnd type="none" w="sm" len="sm"/>
            <a:tailEnd type="none" w="sm" len="sm"/>
          </a:ln>
        </p:spPr>
        <p:txBody>
          <a:bodyPr/>
          <a:lstStyle/>
          <a:p>
            <a:endParaRPr lang="en-PH"/>
          </a:p>
        </p:txBody>
      </p:sp>
      <p:grpSp>
        <p:nvGrpSpPr>
          <p:cNvPr id="29" name="Group 29"/>
          <p:cNvGrpSpPr/>
          <p:nvPr/>
        </p:nvGrpSpPr>
        <p:grpSpPr>
          <a:xfrm>
            <a:off x="8372697" y="4904697"/>
            <a:ext cx="2412024" cy="627548"/>
            <a:chOff x="0" y="0"/>
            <a:chExt cx="2545959" cy="662394"/>
          </a:xfrm>
        </p:grpSpPr>
        <p:sp>
          <p:nvSpPr>
            <p:cNvPr id="30" name="Freeform 30"/>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1" name="Group 31"/>
          <p:cNvGrpSpPr/>
          <p:nvPr/>
        </p:nvGrpSpPr>
        <p:grpSpPr>
          <a:xfrm>
            <a:off x="8372697" y="6154976"/>
            <a:ext cx="2412024" cy="627548"/>
            <a:chOff x="0" y="0"/>
            <a:chExt cx="2545959" cy="662394"/>
          </a:xfrm>
        </p:grpSpPr>
        <p:sp>
          <p:nvSpPr>
            <p:cNvPr id="32" name="Freeform 32"/>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3" name="Group 33"/>
          <p:cNvGrpSpPr/>
          <p:nvPr/>
        </p:nvGrpSpPr>
        <p:grpSpPr>
          <a:xfrm>
            <a:off x="8372697" y="7267886"/>
            <a:ext cx="2412024" cy="627548"/>
            <a:chOff x="0" y="0"/>
            <a:chExt cx="2545959" cy="662394"/>
          </a:xfrm>
        </p:grpSpPr>
        <p:sp>
          <p:nvSpPr>
            <p:cNvPr id="34" name="Freeform 34"/>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5" name="Group 35"/>
          <p:cNvGrpSpPr/>
          <p:nvPr/>
        </p:nvGrpSpPr>
        <p:grpSpPr>
          <a:xfrm>
            <a:off x="8372697" y="8431287"/>
            <a:ext cx="2412024" cy="627548"/>
            <a:chOff x="0" y="0"/>
            <a:chExt cx="2545959" cy="662394"/>
          </a:xfrm>
        </p:grpSpPr>
        <p:sp>
          <p:nvSpPr>
            <p:cNvPr id="36" name="Freeform 36"/>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7" name="Group 37"/>
          <p:cNvGrpSpPr/>
          <p:nvPr/>
        </p:nvGrpSpPr>
        <p:grpSpPr>
          <a:xfrm>
            <a:off x="13404237" y="3897807"/>
            <a:ext cx="1886761" cy="462051"/>
            <a:chOff x="0" y="0"/>
            <a:chExt cx="1520437" cy="372342"/>
          </a:xfrm>
        </p:grpSpPr>
        <p:sp>
          <p:nvSpPr>
            <p:cNvPr id="38" name="Freeform 3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9" name="Group 39"/>
          <p:cNvGrpSpPr/>
          <p:nvPr/>
        </p:nvGrpSpPr>
        <p:grpSpPr>
          <a:xfrm>
            <a:off x="13404237" y="4353837"/>
            <a:ext cx="1886761" cy="462051"/>
            <a:chOff x="0" y="0"/>
            <a:chExt cx="1520437" cy="372342"/>
          </a:xfrm>
        </p:grpSpPr>
        <p:sp>
          <p:nvSpPr>
            <p:cNvPr id="40" name="Freeform 4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1" name="Group 41"/>
          <p:cNvGrpSpPr/>
          <p:nvPr/>
        </p:nvGrpSpPr>
        <p:grpSpPr>
          <a:xfrm>
            <a:off x="13404237" y="4743754"/>
            <a:ext cx="1886761" cy="462051"/>
            <a:chOff x="0" y="0"/>
            <a:chExt cx="1520437" cy="372342"/>
          </a:xfrm>
        </p:grpSpPr>
        <p:sp>
          <p:nvSpPr>
            <p:cNvPr id="42" name="Freeform 4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3" name="Group 43"/>
          <p:cNvGrpSpPr/>
          <p:nvPr/>
        </p:nvGrpSpPr>
        <p:grpSpPr>
          <a:xfrm>
            <a:off x="13404237" y="5199784"/>
            <a:ext cx="1886761" cy="462051"/>
            <a:chOff x="0" y="0"/>
            <a:chExt cx="1520437" cy="372342"/>
          </a:xfrm>
        </p:grpSpPr>
        <p:sp>
          <p:nvSpPr>
            <p:cNvPr id="44" name="Freeform 4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5" name="Group 45"/>
          <p:cNvGrpSpPr/>
          <p:nvPr/>
        </p:nvGrpSpPr>
        <p:grpSpPr>
          <a:xfrm>
            <a:off x="13404237" y="5661835"/>
            <a:ext cx="1886761" cy="462051"/>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7" name="Group 47"/>
          <p:cNvGrpSpPr/>
          <p:nvPr/>
        </p:nvGrpSpPr>
        <p:grpSpPr>
          <a:xfrm>
            <a:off x="13410306" y="6117864"/>
            <a:ext cx="1886761" cy="462051"/>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9" name="Group 49"/>
          <p:cNvGrpSpPr/>
          <p:nvPr/>
        </p:nvGrpSpPr>
        <p:grpSpPr>
          <a:xfrm>
            <a:off x="13410306" y="7285985"/>
            <a:ext cx="1886761" cy="462051"/>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1" name="Group 51"/>
          <p:cNvGrpSpPr/>
          <p:nvPr/>
        </p:nvGrpSpPr>
        <p:grpSpPr>
          <a:xfrm>
            <a:off x="13410306" y="7748036"/>
            <a:ext cx="1886761" cy="462051"/>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3" name="Group 53"/>
          <p:cNvGrpSpPr/>
          <p:nvPr/>
        </p:nvGrpSpPr>
        <p:grpSpPr>
          <a:xfrm>
            <a:off x="13410306" y="8204066"/>
            <a:ext cx="1886761" cy="462051"/>
            <a:chOff x="0" y="0"/>
            <a:chExt cx="1520437" cy="372342"/>
          </a:xfrm>
        </p:grpSpPr>
        <p:sp>
          <p:nvSpPr>
            <p:cNvPr id="54" name="Freeform 5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5" name="Group 55"/>
          <p:cNvGrpSpPr/>
          <p:nvPr/>
        </p:nvGrpSpPr>
        <p:grpSpPr>
          <a:xfrm>
            <a:off x="13410306" y="8593983"/>
            <a:ext cx="1886761" cy="462051"/>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7" name="Group 57"/>
          <p:cNvGrpSpPr/>
          <p:nvPr/>
        </p:nvGrpSpPr>
        <p:grpSpPr>
          <a:xfrm>
            <a:off x="13410306" y="9050013"/>
            <a:ext cx="1886761" cy="462051"/>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59" name="AutoShape 59"/>
          <p:cNvSpPr/>
          <p:nvPr/>
        </p:nvSpPr>
        <p:spPr>
          <a:xfrm flipH="1" flipV="1">
            <a:off x="11421970" y="6523686"/>
            <a:ext cx="1170558" cy="0"/>
          </a:xfrm>
          <a:prstGeom prst="line">
            <a:avLst/>
          </a:prstGeom>
          <a:ln w="47625" cap="rnd">
            <a:solidFill>
              <a:srgbClr val="64656B"/>
            </a:solidFill>
            <a:prstDash val="solid"/>
            <a:headEnd type="none" w="sm" len="sm"/>
            <a:tailEnd type="none" w="sm" len="sm"/>
          </a:ln>
        </p:spPr>
        <p:txBody>
          <a:bodyPr/>
          <a:lstStyle/>
          <a:p>
            <a:endParaRPr lang="en-PH"/>
          </a:p>
        </p:txBody>
      </p:sp>
      <p:grpSp>
        <p:nvGrpSpPr>
          <p:cNvPr id="60" name="Group 60"/>
          <p:cNvGrpSpPr/>
          <p:nvPr/>
        </p:nvGrpSpPr>
        <p:grpSpPr>
          <a:xfrm>
            <a:off x="1520339" y="2048331"/>
            <a:ext cx="14893631" cy="860755"/>
            <a:chOff x="0" y="0"/>
            <a:chExt cx="3747725" cy="216594"/>
          </a:xfrm>
        </p:grpSpPr>
        <p:sp>
          <p:nvSpPr>
            <p:cNvPr id="61" name="Freeform 61"/>
            <p:cNvSpPr/>
            <p:nvPr/>
          </p:nvSpPr>
          <p:spPr>
            <a:xfrm>
              <a:off x="0" y="0"/>
              <a:ext cx="3747725" cy="216594"/>
            </a:xfrm>
            <a:custGeom>
              <a:avLst/>
              <a:gdLst/>
              <a:ahLst/>
              <a:cxnLst/>
              <a:rect l="l" t="t" r="r" b="b"/>
              <a:pathLst>
                <a:path w="3747725" h="216594">
                  <a:moveTo>
                    <a:pt x="30669" y="0"/>
                  </a:moveTo>
                  <a:lnTo>
                    <a:pt x="3717056" y="0"/>
                  </a:lnTo>
                  <a:cubicBezTo>
                    <a:pt x="3725190" y="0"/>
                    <a:pt x="3732991" y="3231"/>
                    <a:pt x="3738742" y="8983"/>
                  </a:cubicBezTo>
                  <a:cubicBezTo>
                    <a:pt x="3744494" y="14734"/>
                    <a:pt x="3747725" y="22535"/>
                    <a:pt x="3747725" y="30669"/>
                  </a:cubicBezTo>
                  <a:lnTo>
                    <a:pt x="3747725" y="185925"/>
                  </a:lnTo>
                  <a:cubicBezTo>
                    <a:pt x="3747725" y="194059"/>
                    <a:pt x="3744494" y="201860"/>
                    <a:pt x="3738742" y="207611"/>
                  </a:cubicBezTo>
                  <a:cubicBezTo>
                    <a:pt x="3732991" y="213363"/>
                    <a:pt x="3725190" y="216594"/>
                    <a:pt x="3717056" y="216594"/>
                  </a:cubicBezTo>
                  <a:lnTo>
                    <a:pt x="30669" y="216594"/>
                  </a:lnTo>
                  <a:cubicBezTo>
                    <a:pt x="22535" y="216594"/>
                    <a:pt x="14734" y="213363"/>
                    <a:pt x="8983" y="207611"/>
                  </a:cubicBezTo>
                  <a:cubicBezTo>
                    <a:pt x="3231" y="201860"/>
                    <a:pt x="0" y="194059"/>
                    <a:pt x="0" y="185925"/>
                  </a:cubicBezTo>
                  <a:lnTo>
                    <a:pt x="0" y="30669"/>
                  </a:lnTo>
                  <a:cubicBezTo>
                    <a:pt x="0" y="22535"/>
                    <a:pt x="3231" y="14734"/>
                    <a:pt x="8983" y="8983"/>
                  </a:cubicBezTo>
                  <a:cubicBezTo>
                    <a:pt x="14734" y="3231"/>
                    <a:pt x="22535" y="0"/>
                    <a:pt x="30669" y="0"/>
                  </a:cubicBezTo>
                  <a:close/>
                </a:path>
              </a:pathLst>
            </a:custGeom>
            <a:solidFill>
              <a:srgbClr val="019D97"/>
            </a:solidFill>
          </p:spPr>
          <p:txBody>
            <a:bodyPr/>
            <a:lstStyle/>
            <a:p>
              <a:endParaRPr lang="en-PH"/>
            </a:p>
          </p:txBody>
        </p:sp>
        <p:sp>
          <p:nvSpPr>
            <p:cNvPr id="62" name="TextBox 62"/>
            <p:cNvSpPr txBox="1"/>
            <p:nvPr/>
          </p:nvSpPr>
          <p:spPr>
            <a:xfrm>
              <a:off x="0" y="-28575"/>
              <a:ext cx="3747725" cy="245169"/>
            </a:xfrm>
            <a:prstGeom prst="rect">
              <a:avLst/>
            </a:prstGeom>
          </p:spPr>
          <p:txBody>
            <a:bodyPr lIns="42076" tIns="42076" rIns="42076" bIns="42076" rtlCol="0" anchor="ctr"/>
            <a:lstStyle/>
            <a:p>
              <a:pPr algn="ctr">
                <a:lnSpc>
                  <a:spcPts val="2595"/>
                </a:lnSpc>
              </a:pPr>
              <a:endParaRPr/>
            </a:p>
          </p:txBody>
        </p:sp>
      </p:grpSp>
      <p:sp>
        <p:nvSpPr>
          <p:cNvPr id="63" name="Freeform 63"/>
          <p:cNvSpPr/>
          <p:nvPr/>
        </p:nvSpPr>
        <p:spPr>
          <a:xfrm>
            <a:off x="1615361" y="2106252"/>
            <a:ext cx="744912" cy="744912"/>
          </a:xfrm>
          <a:custGeom>
            <a:avLst/>
            <a:gdLst/>
            <a:ahLst/>
            <a:cxnLst/>
            <a:rect l="l" t="t" r="r" b="b"/>
            <a:pathLst>
              <a:path w="744912" h="744912">
                <a:moveTo>
                  <a:pt x="0" y="0"/>
                </a:moveTo>
                <a:lnTo>
                  <a:pt x="744912" y="0"/>
                </a:lnTo>
                <a:lnTo>
                  <a:pt x="744912" y="744913"/>
                </a:lnTo>
                <a:lnTo>
                  <a:pt x="0" y="7449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4" name="TextBox 64"/>
          <p:cNvSpPr txBox="1"/>
          <p:nvPr/>
        </p:nvSpPr>
        <p:spPr>
          <a:xfrm>
            <a:off x="3886758" y="4364425"/>
            <a:ext cx="1527812" cy="337613"/>
          </a:xfrm>
          <a:prstGeom prst="rect">
            <a:avLst/>
          </a:prstGeom>
        </p:spPr>
        <p:txBody>
          <a:bodyPr lIns="0" tIns="0" rIns="0" bIns="0" rtlCol="0" anchor="t">
            <a:spAutoFit/>
          </a:bodyPr>
          <a:lstStyle/>
          <a:p>
            <a:pPr algn="l">
              <a:lnSpc>
                <a:spcPts val="2704"/>
              </a:lnSpc>
            </a:pPr>
            <a:r>
              <a:rPr lang="en-US" sz="1932" b="1">
                <a:solidFill>
                  <a:srgbClr val="FFFFFF"/>
                </a:solidFill>
                <a:latin typeface="Now Bold"/>
                <a:ea typeface="Now Bold"/>
                <a:cs typeface="Now Bold"/>
                <a:sym typeface="Now Bold"/>
              </a:rPr>
              <a:t>Control Unit</a:t>
            </a:r>
          </a:p>
        </p:txBody>
      </p:sp>
      <p:sp>
        <p:nvSpPr>
          <p:cNvPr id="65" name="TextBox 65"/>
          <p:cNvSpPr txBox="1"/>
          <p:nvPr/>
        </p:nvSpPr>
        <p:spPr>
          <a:xfrm>
            <a:off x="3886758" y="6286406"/>
            <a:ext cx="1670509" cy="337613"/>
          </a:xfrm>
          <a:prstGeom prst="rect">
            <a:avLst/>
          </a:prstGeom>
        </p:spPr>
        <p:txBody>
          <a:bodyPr lIns="0" tIns="0" rIns="0" bIns="0" rtlCol="0" anchor="t">
            <a:spAutoFit/>
          </a:bodyPr>
          <a:lstStyle/>
          <a:p>
            <a:pPr algn="l">
              <a:lnSpc>
                <a:spcPts val="2704"/>
              </a:lnSpc>
            </a:pPr>
            <a:r>
              <a:rPr lang="en-US" sz="1932" b="1">
                <a:solidFill>
                  <a:srgbClr val="FFFFFF"/>
                </a:solidFill>
                <a:latin typeface="Now Bold"/>
                <a:ea typeface="Now Bold"/>
                <a:cs typeface="Now Bold"/>
                <a:sym typeface="Now Bold"/>
              </a:rPr>
              <a:t>Accumulator</a:t>
            </a:r>
          </a:p>
        </p:txBody>
      </p:sp>
      <p:sp>
        <p:nvSpPr>
          <p:cNvPr id="66" name="TextBox 66"/>
          <p:cNvSpPr txBox="1"/>
          <p:nvPr/>
        </p:nvSpPr>
        <p:spPr>
          <a:xfrm>
            <a:off x="3815409" y="8232341"/>
            <a:ext cx="1670509" cy="337613"/>
          </a:xfrm>
          <a:prstGeom prst="rect">
            <a:avLst/>
          </a:prstGeom>
        </p:spPr>
        <p:txBody>
          <a:bodyPr lIns="0" tIns="0" rIns="0" bIns="0" rtlCol="0" anchor="t">
            <a:spAutoFit/>
          </a:bodyPr>
          <a:lstStyle/>
          <a:p>
            <a:pPr algn="ctr">
              <a:lnSpc>
                <a:spcPts val="2704"/>
              </a:lnSpc>
            </a:pPr>
            <a:r>
              <a:rPr lang="en-US" sz="1932" b="1">
                <a:solidFill>
                  <a:srgbClr val="FFFFFF"/>
                </a:solidFill>
                <a:latin typeface="Now Bold"/>
                <a:ea typeface="Now Bold"/>
                <a:cs typeface="Now Bold"/>
                <a:sym typeface="Now Bold"/>
              </a:rPr>
              <a:t>ALU</a:t>
            </a:r>
          </a:p>
        </p:txBody>
      </p:sp>
      <p:sp>
        <p:nvSpPr>
          <p:cNvPr id="67" name="TextBox 67"/>
          <p:cNvSpPr txBox="1"/>
          <p:nvPr/>
        </p:nvSpPr>
        <p:spPr>
          <a:xfrm>
            <a:off x="2265245" y="4194893"/>
            <a:ext cx="964924" cy="676676"/>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Control bus</a:t>
            </a:r>
          </a:p>
        </p:txBody>
      </p:sp>
      <p:sp>
        <p:nvSpPr>
          <p:cNvPr id="68" name="TextBox 68"/>
          <p:cNvSpPr txBox="1"/>
          <p:nvPr/>
        </p:nvSpPr>
        <p:spPr>
          <a:xfrm>
            <a:off x="7504618" y="4519340"/>
            <a:ext cx="2233398"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Program Counter</a:t>
            </a:r>
          </a:p>
        </p:txBody>
      </p:sp>
      <p:sp>
        <p:nvSpPr>
          <p:cNvPr id="69" name="TextBox 69"/>
          <p:cNvSpPr txBox="1"/>
          <p:nvPr/>
        </p:nvSpPr>
        <p:spPr>
          <a:xfrm>
            <a:off x="7504618" y="5781717"/>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Current Instruction Register</a:t>
            </a:r>
          </a:p>
        </p:txBody>
      </p:sp>
      <p:sp>
        <p:nvSpPr>
          <p:cNvPr id="70" name="TextBox 70"/>
          <p:cNvSpPr txBox="1"/>
          <p:nvPr/>
        </p:nvSpPr>
        <p:spPr>
          <a:xfrm>
            <a:off x="7504618" y="6917489"/>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Memory Address Register</a:t>
            </a:r>
          </a:p>
        </p:txBody>
      </p:sp>
      <p:sp>
        <p:nvSpPr>
          <p:cNvPr id="71" name="TextBox 71"/>
          <p:cNvSpPr txBox="1"/>
          <p:nvPr/>
        </p:nvSpPr>
        <p:spPr>
          <a:xfrm>
            <a:off x="7504618" y="8093674"/>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Memory Data Register</a:t>
            </a:r>
          </a:p>
        </p:txBody>
      </p:sp>
      <p:sp>
        <p:nvSpPr>
          <p:cNvPr id="72" name="TextBox 72"/>
          <p:cNvSpPr txBox="1"/>
          <p:nvPr/>
        </p:nvSpPr>
        <p:spPr>
          <a:xfrm>
            <a:off x="14031829" y="6160226"/>
            <a:ext cx="631577" cy="988266"/>
          </a:xfrm>
          <a:prstGeom prst="rect">
            <a:avLst/>
          </a:prstGeom>
        </p:spPr>
        <p:txBody>
          <a:bodyPr lIns="0" tIns="0" rIns="0" bIns="0" rtlCol="0" anchor="t">
            <a:spAutoFit/>
          </a:bodyPr>
          <a:lstStyle/>
          <a:p>
            <a:pPr algn="ctr">
              <a:lnSpc>
                <a:spcPts val="8028"/>
              </a:lnSpc>
            </a:pPr>
            <a:r>
              <a:rPr lang="en-US" sz="5734">
                <a:solidFill>
                  <a:srgbClr val="FFFFFF"/>
                </a:solidFill>
                <a:latin typeface="Open Sans Extra Bold"/>
                <a:ea typeface="Open Sans Extra Bold"/>
                <a:cs typeface="Open Sans Extra Bold"/>
                <a:sym typeface="Open Sans Extra Bold"/>
              </a:rPr>
              <a:t>...</a:t>
            </a:r>
          </a:p>
        </p:txBody>
      </p:sp>
      <p:sp>
        <p:nvSpPr>
          <p:cNvPr id="73" name="TextBox 73"/>
          <p:cNvSpPr txBox="1"/>
          <p:nvPr/>
        </p:nvSpPr>
        <p:spPr>
          <a:xfrm>
            <a:off x="13382756" y="3176252"/>
            <a:ext cx="2126183" cy="578680"/>
          </a:xfrm>
          <a:prstGeom prst="rect">
            <a:avLst/>
          </a:prstGeom>
        </p:spPr>
        <p:txBody>
          <a:bodyPr lIns="0" tIns="0" rIns="0" bIns="0" rtlCol="0" anchor="t">
            <a:spAutoFit/>
          </a:bodyPr>
          <a:lstStyle/>
          <a:p>
            <a:pPr algn="ctr">
              <a:lnSpc>
                <a:spcPts val="4620"/>
              </a:lnSpc>
            </a:pPr>
            <a:r>
              <a:rPr lang="en-US" sz="3300" b="1">
                <a:solidFill>
                  <a:srgbClr val="FFFFFF"/>
                </a:solidFill>
                <a:latin typeface="Now Bold"/>
                <a:ea typeface="Now Bold"/>
                <a:cs typeface="Now Bold"/>
                <a:sym typeface="Now Bold"/>
              </a:rPr>
              <a:t>Memory</a:t>
            </a:r>
          </a:p>
        </p:txBody>
      </p:sp>
      <p:sp>
        <p:nvSpPr>
          <p:cNvPr id="74" name="TextBox 74"/>
          <p:cNvSpPr txBox="1"/>
          <p:nvPr/>
        </p:nvSpPr>
        <p:spPr>
          <a:xfrm>
            <a:off x="15426128" y="3913034"/>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8</a:t>
            </a:r>
          </a:p>
        </p:txBody>
      </p:sp>
      <p:sp>
        <p:nvSpPr>
          <p:cNvPr id="75" name="TextBox 75"/>
          <p:cNvSpPr txBox="1"/>
          <p:nvPr/>
        </p:nvSpPr>
        <p:spPr>
          <a:xfrm>
            <a:off x="15426128" y="4355585"/>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9</a:t>
            </a:r>
          </a:p>
        </p:txBody>
      </p:sp>
      <p:sp>
        <p:nvSpPr>
          <p:cNvPr id="76" name="TextBox 76"/>
          <p:cNvSpPr txBox="1"/>
          <p:nvPr/>
        </p:nvSpPr>
        <p:spPr>
          <a:xfrm>
            <a:off x="15426128" y="4781960"/>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a:t>
            </a:r>
          </a:p>
        </p:txBody>
      </p:sp>
      <p:sp>
        <p:nvSpPr>
          <p:cNvPr id="77" name="TextBox 77"/>
          <p:cNvSpPr txBox="1"/>
          <p:nvPr/>
        </p:nvSpPr>
        <p:spPr>
          <a:xfrm>
            <a:off x="15445913" y="5240347"/>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11</a:t>
            </a:r>
          </a:p>
        </p:txBody>
      </p:sp>
      <p:sp>
        <p:nvSpPr>
          <p:cNvPr id="78" name="TextBox 78"/>
          <p:cNvSpPr txBox="1"/>
          <p:nvPr/>
        </p:nvSpPr>
        <p:spPr>
          <a:xfrm>
            <a:off x="15445913" y="5681367"/>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12</a:t>
            </a:r>
          </a:p>
        </p:txBody>
      </p:sp>
      <p:sp>
        <p:nvSpPr>
          <p:cNvPr id="79" name="TextBox 79"/>
          <p:cNvSpPr txBox="1"/>
          <p:nvPr/>
        </p:nvSpPr>
        <p:spPr>
          <a:xfrm>
            <a:off x="15426128" y="6180303"/>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13</a:t>
            </a:r>
          </a:p>
        </p:txBody>
      </p:sp>
      <p:sp>
        <p:nvSpPr>
          <p:cNvPr id="80" name="TextBox 80"/>
          <p:cNvSpPr txBox="1"/>
          <p:nvPr/>
        </p:nvSpPr>
        <p:spPr>
          <a:xfrm>
            <a:off x="15436021" y="7336979"/>
            <a:ext cx="39883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99</a:t>
            </a:r>
          </a:p>
        </p:txBody>
      </p:sp>
      <p:sp>
        <p:nvSpPr>
          <p:cNvPr id="81" name="TextBox 81"/>
          <p:cNvSpPr txBox="1"/>
          <p:nvPr/>
        </p:nvSpPr>
        <p:spPr>
          <a:xfrm>
            <a:off x="15363990" y="7779530"/>
            <a:ext cx="47086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100</a:t>
            </a:r>
          </a:p>
        </p:txBody>
      </p:sp>
      <p:sp>
        <p:nvSpPr>
          <p:cNvPr id="82" name="TextBox 82"/>
          <p:cNvSpPr txBox="1"/>
          <p:nvPr/>
        </p:nvSpPr>
        <p:spPr>
          <a:xfrm>
            <a:off x="15378038" y="8186644"/>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101</a:t>
            </a:r>
          </a:p>
        </p:txBody>
      </p:sp>
      <p:sp>
        <p:nvSpPr>
          <p:cNvPr id="83" name="TextBox 83"/>
          <p:cNvSpPr txBox="1"/>
          <p:nvPr/>
        </p:nvSpPr>
        <p:spPr>
          <a:xfrm>
            <a:off x="15392086" y="8618492"/>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102</a:t>
            </a:r>
          </a:p>
        </p:txBody>
      </p:sp>
      <p:sp>
        <p:nvSpPr>
          <p:cNvPr id="84" name="TextBox 84"/>
          <p:cNvSpPr txBox="1"/>
          <p:nvPr/>
        </p:nvSpPr>
        <p:spPr>
          <a:xfrm>
            <a:off x="15392086" y="9081559"/>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103</a:t>
            </a:r>
          </a:p>
        </p:txBody>
      </p:sp>
      <p:sp>
        <p:nvSpPr>
          <p:cNvPr id="85" name="TextBox 85"/>
          <p:cNvSpPr txBox="1"/>
          <p:nvPr/>
        </p:nvSpPr>
        <p:spPr>
          <a:xfrm>
            <a:off x="13533358" y="3932145"/>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100</a:t>
            </a:r>
          </a:p>
        </p:txBody>
      </p:sp>
      <p:sp>
        <p:nvSpPr>
          <p:cNvPr id="86" name="TextBox 86"/>
          <p:cNvSpPr txBox="1"/>
          <p:nvPr/>
        </p:nvSpPr>
        <p:spPr>
          <a:xfrm>
            <a:off x="14181996" y="7321507"/>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0</a:t>
            </a:r>
          </a:p>
        </p:txBody>
      </p:sp>
      <p:sp>
        <p:nvSpPr>
          <p:cNvPr id="87" name="TextBox 87"/>
          <p:cNvSpPr txBox="1"/>
          <p:nvPr/>
        </p:nvSpPr>
        <p:spPr>
          <a:xfrm>
            <a:off x="14188065" y="7803613"/>
            <a:ext cx="159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5</a:t>
            </a:r>
          </a:p>
        </p:txBody>
      </p:sp>
      <p:sp>
        <p:nvSpPr>
          <p:cNvPr id="88" name="TextBox 88"/>
          <p:cNvSpPr txBox="1"/>
          <p:nvPr/>
        </p:nvSpPr>
        <p:spPr>
          <a:xfrm>
            <a:off x="13832067" y="8239588"/>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LDD 10</a:t>
            </a:r>
          </a:p>
        </p:txBody>
      </p:sp>
      <p:sp>
        <p:nvSpPr>
          <p:cNvPr id="89" name="TextBox 89"/>
          <p:cNvSpPr txBox="1"/>
          <p:nvPr/>
        </p:nvSpPr>
        <p:spPr>
          <a:xfrm>
            <a:off x="13850884" y="8618492"/>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ADD 11</a:t>
            </a:r>
          </a:p>
        </p:txBody>
      </p:sp>
      <p:sp>
        <p:nvSpPr>
          <p:cNvPr id="90" name="TextBox 90"/>
          <p:cNvSpPr txBox="1"/>
          <p:nvPr/>
        </p:nvSpPr>
        <p:spPr>
          <a:xfrm>
            <a:off x="13825998" y="9085535"/>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STO 12</a:t>
            </a:r>
          </a:p>
        </p:txBody>
      </p:sp>
      <p:sp>
        <p:nvSpPr>
          <p:cNvPr id="91" name="TextBox 91"/>
          <p:cNvSpPr txBox="1"/>
          <p:nvPr/>
        </p:nvSpPr>
        <p:spPr>
          <a:xfrm>
            <a:off x="5885307" y="3180153"/>
            <a:ext cx="1171694" cy="577203"/>
          </a:xfrm>
          <a:prstGeom prst="rect">
            <a:avLst/>
          </a:prstGeom>
        </p:spPr>
        <p:txBody>
          <a:bodyPr lIns="0" tIns="0" rIns="0" bIns="0" rtlCol="0" anchor="t">
            <a:spAutoFit/>
          </a:bodyPr>
          <a:lstStyle/>
          <a:p>
            <a:pPr algn="ctr">
              <a:lnSpc>
                <a:spcPts val="4600"/>
              </a:lnSpc>
            </a:pPr>
            <a:r>
              <a:rPr lang="en-US" sz="3285" b="1">
                <a:solidFill>
                  <a:srgbClr val="000000"/>
                </a:solidFill>
                <a:latin typeface="Now Bold"/>
                <a:ea typeface="Now Bold"/>
                <a:cs typeface="Now Bold"/>
                <a:sym typeface="Now Bold"/>
              </a:rPr>
              <a:t>CPU</a:t>
            </a:r>
          </a:p>
        </p:txBody>
      </p:sp>
      <p:sp>
        <p:nvSpPr>
          <p:cNvPr id="92" name="TextBox 92"/>
          <p:cNvSpPr txBox="1"/>
          <p:nvPr/>
        </p:nvSpPr>
        <p:spPr>
          <a:xfrm>
            <a:off x="2513840" y="2212243"/>
            <a:ext cx="13742898" cy="454396"/>
          </a:xfrm>
          <a:prstGeom prst="rect">
            <a:avLst/>
          </a:prstGeom>
        </p:spPr>
        <p:txBody>
          <a:bodyPr lIns="0" tIns="0" rIns="0" bIns="0" rtlCol="0" anchor="t">
            <a:spAutoFit/>
          </a:bodyPr>
          <a:lstStyle/>
          <a:p>
            <a:pPr algn="l">
              <a:lnSpc>
                <a:spcPts val="3794"/>
              </a:lnSpc>
            </a:pPr>
            <a:r>
              <a:rPr lang="en-US" sz="2710" b="1">
                <a:solidFill>
                  <a:srgbClr val="FFFFFF"/>
                </a:solidFill>
                <a:latin typeface="Now Bold"/>
                <a:ea typeface="Now Bold"/>
                <a:cs typeface="Now Bold"/>
                <a:sym typeface="Now Bold"/>
              </a:rPr>
              <a:t>Address in PC is transferred to the MAR</a:t>
            </a:r>
          </a:p>
        </p:txBody>
      </p:sp>
      <p:sp>
        <p:nvSpPr>
          <p:cNvPr id="93" name="TextBox 93"/>
          <p:cNvSpPr txBox="1"/>
          <p:nvPr/>
        </p:nvSpPr>
        <p:spPr>
          <a:xfrm>
            <a:off x="13533358" y="4406359"/>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STO 102</a:t>
            </a:r>
          </a:p>
        </p:txBody>
      </p:sp>
      <p:sp>
        <p:nvSpPr>
          <p:cNvPr id="94" name="TextBox 94"/>
          <p:cNvSpPr txBox="1"/>
          <p:nvPr/>
        </p:nvSpPr>
        <p:spPr>
          <a:xfrm>
            <a:off x="13533358" y="4781960"/>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STO 103</a:t>
            </a:r>
          </a:p>
        </p:txBody>
      </p:sp>
      <p:sp>
        <p:nvSpPr>
          <p:cNvPr id="95" name="TextBox 95"/>
          <p:cNvSpPr txBox="1"/>
          <p:nvPr/>
        </p:nvSpPr>
        <p:spPr>
          <a:xfrm>
            <a:off x="13527288" y="5258936"/>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102</a:t>
            </a:r>
          </a:p>
        </p:txBody>
      </p:sp>
      <p:sp>
        <p:nvSpPr>
          <p:cNvPr id="96" name="TextBox 96"/>
          <p:cNvSpPr txBox="1"/>
          <p:nvPr/>
        </p:nvSpPr>
        <p:spPr>
          <a:xfrm>
            <a:off x="13527288" y="5718985"/>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103</a:t>
            </a:r>
          </a:p>
        </p:txBody>
      </p:sp>
      <p:sp>
        <p:nvSpPr>
          <p:cNvPr id="97" name="TextBox 97"/>
          <p:cNvSpPr txBox="1"/>
          <p:nvPr/>
        </p:nvSpPr>
        <p:spPr>
          <a:xfrm>
            <a:off x="13552175" y="6181036"/>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OUT 103</a:t>
            </a:r>
          </a:p>
        </p:txBody>
      </p:sp>
      <p:sp>
        <p:nvSpPr>
          <p:cNvPr id="98" name="TextBox 98"/>
          <p:cNvSpPr txBox="1"/>
          <p:nvPr/>
        </p:nvSpPr>
        <p:spPr>
          <a:xfrm>
            <a:off x="9287424" y="4974774"/>
            <a:ext cx="582570"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8</a:t>
            </a:r>
          </a:p>
        </p:txBody>
      </p:sp>
      <p:sp>
        <p:nvSpPr>
          <p:cNvPr id="99" name="TextBox 99"/>
          <p:cNvSpPr txBox="1"/>
          <p:nvPr/>
        </p:nvSpPr>
        <p:spPr>
          <a:xfrm>
            <a:off x="9287424" y="7336979"/>
            <a:ext cx="582570"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8</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96"/>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5.6 FDE Cycle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12592527" y="3090061"/>
            <a:ext cx="3821443" cy="6602201"/>
            <a:chOff x="0" y="0"/>
            <a:chExt cx="961600" cy="1661330"/>
          </a:xfrm>
        </p:grpSpPr>
        <p:sp>
          <p:nvSpPr>
            <p:cNvPr id="8" name="Freeform 8"/>
            <p:cNvSpPr/>
            <p:nvPr/>
          </p:nvSpPr>
          <p:spPr>
            <a:xfrm>
              <a:off x="0" y="0"/>
              <a:ext cx="961600" cy="1661330"/>
            </a:xfrm>
            <a:custGeom>
              <a:avLst/>
              <a:gdLst/>
              <a:ahLst/>
              <a:cxnLst/>
              <a:rect l="l" t="t" r="r" b="b"/>
              <a:pathLst>
                <a:path w="961600" h="1661330">
                  <a:moveTo>
                    <a:pt x="119529" y="0"/>
                  </a:moveTo>
                  <a:lnTo>
                    <a:pt x="842071" y="0"/>
                  </a:lnTo>
                  <a:cubicBezTo>
                    <a:pt x="908085" y="0"/>
                    <a:pt x="961600" y="53515"/>
                    <a:pt x="961600" y="119529"/>
                  </a:cubicBezTo>
                  <a:lnTo>
                    <a:pt x="961600" y="1541801"/>
                  </a:lnTo>
                  <a:cubicBezTo>
                    <a:pt x="961600" y="1607815"/>
                    <a:pt x="908085" y="1661330"/>
                    <a:pt x="842071" y="1661330"/>
                  </a:cubicBezTo>
                  <a:lnTo>
                    <a:pt x="119529" y="1661330"/>
                  </a:lnTo>
                  <a:cubicBezTo>
                    <a:pt x="87828" y="1661330"/>
                    <a:pt x="57425" y="1648737"/>
                    <a:pt x="35009" y="1626320"/>
                  </a:cubicBezTo>
                  <a:cubicBezTo>
                    <a:pt x="12593" y="1603905"/>
                    <a:pt x="0" y="1573502"/>
                    <a:pt x="0" y="1541801"/>
                  </a:cubicBezTo>
                  <a:lnTo>
                    <a:pt x="0" y="119529"/>
                  </a:lnTo>
                  <a:cubicBezTo>
                    <a:pt x="0" y="53515"/>
                    <a:pt x="53515" y="0"/>
                    <a:pt x="119529" y="0"/>
                  </a:cubicBezTo>
                  <a:close/>
                </a:path>
              </a:pathLst>
            </a:custGeom>
            <a:solidFill>
              <a:srgbClr val="642EC7"/>
            </a:solidFill>
          </p:spPr>
          <p:txBody>
            <a:bodyPr/>
            <a:lstStyle/>
            <a:p>
              <a:endParaRPr lang="en-PH"/>
            </a:p>
          </p:txBody>
        </p:sp>
        <p:sp>
          <p:nvSpPr>
            <p:cNvPr id="9" name="TextBox 9"/>
            <p:cNvSpPr txBox="1"/>
            <p:nvPr/>
          </p:nvSpPr>
          <p:spPr>
            <a:xfrm>
              <a:off x="0" y="-28575"/>
              <a:ext cx="961600" cy="1689905"/>
            </a:xfrm>
            <a:prstGeom prst="rect">
              <a:avLst/>
            </a:prstGeom>
          </p:spPr>
          <p:txBody>
            <a:bodyPr lIns="42076" tIns="42076" rIns="42076" bIns="42076" rtlCol="0" anchor="ctr"/>
            <a:lstStyle/>
            <a:p>
              <a:pPr algn="ctr">
                <a:lnSpc>
                  <a:spcPts val="2595"/>
                </a:lnSpc>
              </a:pPr>
              <a:endParaRPr/>
            </a:p>
          </p:txBody>
        </p:sp>
      </p:grpSp>
      <p:grpSp>
        <p:nvGrpSpPr>
          <p:cNvPr id="10" name="Group 10"/>
          <p:cNvGrpSpPr/>
          <p:nvPr/>
        </p:nvGrpSpPr>
        <p:grpSpPr>
          <a:xfrm>
            <a:off x="1520339" y="3090061"/>
            <a:ext cx="9901630" cy="6602201"/>
            <a:chOff x="0" y="0"/>
            <a:chExt cx="2491574" cy="1661330"/>
          </a:xfrm>
        </p:grpSpPr>
        <p:sp>
          <p:nvSpPr>
            <p:cNvPr id="11" name="Freeform 11"/>
            <p:cNvSpPr/>
            <p:nvPr/>
          </p:nvSpPr>
          <p:spPr>
            <a:xfrm>
              <a:off x="0" y="0"/>
              <a:ext cx="2491574" cy="1661330"/>
            </a:xfrm>
            <a:custGeom>
              <a:avLst/>
              <a:gdLst/>
              <a:ahLst/>
              <a:cxnLst/>
              <a:rect l="l" t="t" r="r" b="b"/>
              <a:pathLst>
                <a:path w="2491574" h="1661330">
                  <a:moveTo>
                    <a:pt x="46131" y="0"/>
                  </a:moveTo>
                  <a:lnTo>
                    <a:pt x="2445443" y="0"/>
                  </a:lnTo>
                  <a:cubicBezTo>
                    <a:pt x="2470921" y="0"/>
                    <a:pt x="2491574" y="20654"/>
                    <a:pt x="2491574" y="46131"/>
                  </a:cubicBezTo>
                  <a:lnTo>
                    <a:pt x="2491574" y="1615199"/>
                  </a:lnTo>
                  <a:cubicBezTo>
                    <a:pt x="2491574" y="1627433"/>
                    <a:pt x="2486714" y="1639167"/>
                    <a:pt x="2478063" y="1647818"/>
                  </a:cubicBezTo>
                  <a:cubicBezTo>
                    <a:pt x="2469411" y="1656470"/>
                    <a:pt x="2457678" y="1661330"/>
                    <a:pt x="2445443" y="1661330"/>
                  </a:cubicBezTo>
                  <a:lnTo>
                    <a:pt x="46131" y="1661330"/>
                  </a:lnTo>
                  <a:cubicBezTo>
                    <a:pt x="33896" y="1661330"/>
                    <a:pt x="22163" y="1656470"/>
                    <a:pt x="13511" y="1647818"/>
                  </a:cubicBezTo>
                  <a:cubicBezTo>
                    <a:pt x="4860" y="1639167"/>
                    <a:pt x="0" y="1627433"/>
                    <a:pt x="0" y="1615199"/>
                  </a:cubicBezTo>
                  <a:lnTo>
                    <a:pt x="0" y="46131"/>
                  </a:lnTo>
                  <a:cubicBezTo>
                    <a:pt x="0" y="20654"/>
                    <a:pt x="20654" y="0"/>
                    <a:pt x="46131" y="0"/>
                  </a:cubicBezTo>
                  <a:close/>
                </a:path>
              </a:pathLst>
            </a:custGeom>
            <a:solidFill>
              <a:srgbClr val="FFDE59"/>
            </a:solidFill>
          </p:spPr>
          <p:txBody>
            <a:bodyPr/>
            <a:lstStyle/>
            <a:p>
              <a:endParaRPr lang="en-PH"/>
            </a:p>
          </p:txBody>
        </p:sp>
        <p:sp>
          <p:nvSpPr>
            <p:cNvPr id="12" name="TextBox 12"/>
            <p:cNvSpPr txBox="1"/>
            <p:nvPr/>
          </p:nvSpPr>
          <p:spPr>
            <a:xfrm>
              <a:off x="0" y="-28575"/>
              <a:ext cx="2491574" cy="1689905"/>
            </a:xfrm>
            <a:prstGeom prst="rect">
              <a:avLst/>
            </a:prstGeom>
          </p:spPr>
          <p:txBody>
            <a:bodyPr lIns="42076" tIns="42076" rIns="42076" bIns="42076" rtlCol="0" anchor="ctr"/>
            <a:lstStyle/>
            <a:p>
              <a:pPr algn="ctr">
                <a:lnSpc>
                  <a:spcPts val="2595"/>
                </a:lnSpc>
              </a:pPr>
              <a:endParaRPr/>
            </a:p>
          </p:txBody>
        </p:sp>
      </p:grpSp>
      <p:grpSp>
        <p:nvGrpSpPr>
          <p:cNvPr id="13" name="Group 13"/>
          <p:cNvGrpSpPr/>
          <p:nvPr/>
        </p:nvGrpSpPr>
        <p:grpSpPr>
          <a:xfrm>
            <a:off x="3744061" y="4238310"/>
            <a:ext cx="1813206" cy="1370081"/>
            <a:chOff x="0" y="0"/>
            <a:chExt cx="1913890" cy="1446159"/>
          </a:xfrm>
        </p:grpSpPr>
        <p:sp>
          <p:nvSpPr>
            <p:cNvPr id="14" name="Freeform 14"/>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5" name="Group 15"/>
          <p:cNvGrpSpPr/>
          <p:nvPr/>
        </p:nvGrpSpPr>
        <p:grpSpPr>
          <a:xfrm>
            <a:off x="3744061" y="6136339"/>
            <a:ext cx="1813206" cy="1370081"/>
            <a:chOff x="0" y="0"/>
            <a:chExt cx="1913890" cy="1446159"/>
          </a:xfrm>
        </p:grpSpPr>
        <p:sp>
          <p:nvSpPr>
            <p:cNvPr id="16" name="Freeform 16"/>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7" name="Group 17"/>
          <p:cNvGrpSpPr/>
          <p:nvPr/>
        </p:nvGrpSpPr>
        <p:grpSpPr>
          <a:xfrm>
            <a:off x="3744061" y="8070297"/>
            <a:ext cx="1813206" cy="1370081"/>
            <a:chOff x="0" y="0"/>
            <a:chExt cx="1913890" cy="1446159"/>
          </a:xfrm>
        </p:grpSpPr>
        <p:sp>
          <p:nvSpPr>
            <p:cNvPr id="18" name="Freeform 18"/>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9" name="Group 19"/>
          <p:cNvGrpSpPr/>
          <p:nvPr/>
        </p:nvGrpSpPr>
        <p:grpSpPr>
          <a:xfrm>
            <a:off x="4103351" y="8681090"/>
            <a:ext cx="1453916" cy="759288"/>
            <a:chOff x="0" y="0"/>
            <a:chExt cx="1587062" cy="828821"/>
          </a:xfrm>
        </p:grpSpPr>
        <p:sp>
          <p:nvSpPr>
            <p:cNvPr id="20" name="Freeform 20"/>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1" name="Group 21"/>
          <p:cNvGrpSpPr/>
          <p:nvPr/>
        </p:nvGrpSpPr>
        <p:grpSpPr>
          <a:xfrm>
            <a:off x="4103351" y="6747133"/>
            <a:ext cx="1453916" cy="759288"/>
            <a:chOff x="0" y="0"/>
            <a:chExt cx="1587062" cy="828821"/>
          </a:xfrm>
        </p:grpSpPr>
        <p:sp>
          <p:nvSpPr>
            <p:cNvPr id="22" name="Freeform 22"/>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3" name="Group 23"/>
          <p:cNvGrpSpPr/>
          <p:nvPr/>
        </p:nvGrpSpPr>
        <p:grpSpPr>
          <a:xfrm>
            <a:off x="4103351" y="4849104"/>
            <a:ext cx="1453916" cy="759288"/>
            <a:chOff x="0" y="0"/>
            <a:chExt cx="1587062" cy="828821"/>
          </a:xfrm>
        </p:grpSpPr>
        <p:sp>
          <p:nvSpPr>
            <p:cNvPr id="24" name="Freeform 24"/>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sp>
        <p:nvSpPr>
          <p:cNvPr id="25" name="AutoShape 25"/>
          <p:cNvSpPr/>
          <p:nvPr/>
        </p:nvSpPr>
        <p:spPr>
          <a:xfrm flipV="1">
            <a:off x="2832140" y="4576042"/>
            <a:ext cx="0" cy="4401059"/>
          </a:xfrm>
          <a:prstGeom prst="line">
            <a:avLst/>
          </a:prstGeom>
          <a:ln w="66675" cap="rnd">
            <a:solidFill>
              <a:srgbClr val="38B6FF"/>
            </a:solidFill>
            <a:prstDash val="solid"/>
            <a:headEnd type="none" w="sm" len="sm"/>
            <a:tailEnd type="none" w="sm" len="sm"/>
          </a:ln>
        </p:spPr>
        <p:txBody>
          <a:bodyPr/>
          <a:lstStyle/>
          <a:p>
            <a:endParaRPr lang="en-PH"/>
          </a:p>
        </p:txBody>
      </p:sp>
      <p:sp>
        <p:nvSpPr>
          <p:cNvPr id="26" name="AutoShape 26"/>
          <p:cNvSpPr/>
          <p:nvPr/>
        </p:nvSpPr>
        <p:spPr>
          <a:xfrm flipH="1">
            <a:off x="2797974" y="4612733"/>
            <a:ext cx="961275" cy="0"/>
          </a:xfrm>
          <a:prstGeom prst="line">
            <a:avLst/>
          </a:prstGeom>
          <a:ln w="66675" cap="rnd">
            <a:solidFill>
              <a:srgbClr val="38B6FF"/>
            </a:solidFill>
            <a:prstDash val="solid"/>
            <a:headEnd type="none" w="sm" len="sm"/>
            <a:tailEnd type="none" w="sm" len="sm"/>
          </a:ln>
        </p:spPr>
        <p:txBody>
          <a:bodyPr/>
          <a:lstStyle/>
          <a:p>
            <a:endParaRPr lang="en-PH"/>
          </a:p>
        </p:txBody>
      </p:sp>
      <p:sp>
        <p:nvSpPr>
          <p:cNvPr id="27" name="AutoShape 27"/>
          <p:cNvSpPr/>
          <p:nvPr/>
        </p:nvSpPr>
        <p:spPr>
          <a:xfrm flipH="1">
            <a:off x="2782786" y="6776572"/>
            <a:ext cx="961275" cy="0"/>
          </a:xfrm>
          <a:prstGeom prst="line">
            <a:avLst/>
          </a:prstGeom>
          <a:ln w="66675" cap="rnd">
            <a:solidFill>
              <a:srgbClr val="38B6FF"/>
            </a:solidFill>
            <a:prstDash val="solid"/>
            <a:headEnd type="none" w="sm" len="sm"/>
            <a:tailEnd type="none" w="sm" len="sm"/>
          </a:ln>
        </p:spPr>
        <p:txBody>
          <a:bodyPr/>
          <a:lstStyle/>
          <a:p>
            <a:endParaRPr lang="en-PH"/>
          </a:p>
        </p:txBody>
      </p:sp>
      <p:sp>
        <p:nvSpPr>
          <p:cNvPr id="28" name="AutoShape 28"/>
          <p:cNvSpPr/>
          <p:nvPr/>
        </p:nvSpPr>
        <p:spPr>
          <a:xfrm flipH="1">
            <a:off x="2797974" y="8940773"/>
            <a:ext cx="961275" cy="0"/>
          </a:xfrm>
          <a:prstGeom prst="line">
            <a:avLst/>
          </a:prstGeom>
          <a:ln w="66675" cap="rnd">
            <a:solidFill>
              <a:srgbClr val="38B6FF"/>
            </a:solidFill>
            <a:prstDash val="solid"/>
            <a:headEnd type="none" w="sm" len="sm"/>
            <a:tailEnd type="none" w="sm" len="sm"/>
          </a:ln>
        </p:spPr>
        <p:txBody>
          <a:bodyPr/>
          <a:lstStyle/>
          <a:p>
            <a:endParaRPr lang="en-PH"/>
          </a:p>
        </p:txBody>
      </p:sp>
      <p:grpSp>
        <p:nvGrpSpPr>
          <p:cNvPr id="29" name="Group 29"/>
          <p:cNvGrpSpPr/>
          <p:nvPr/>
        </p:nvGrpSpPr>
        <p:grpSpPr>
          <a:xfrm>
            <a:off x="8372697" y="4904697"/>
            <a:ext cx="2412024" cy="627548"/>
            <a:chOff x="0" y="0"/>
            <a:chExt cx="2545959" cy="662394"/>
          </a:xfrm>
        </p:grpSpPr>
        <p:sp>
          <p:nvSpPr>
            <p:cNvPr id="30" name="Freeform 30"/>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1" name="Group 31"/>
          <p:cNvGrpSpPr/>
          <p:nvPr/>
        </p:nvGrpSpPr>
        <p:grpSpPr>
          <a:xfrm>
            <a:off x="8372697" y="6154976"/>
            <a:ext cx="2412024" cy="627548"/>
            <a:chOff x="0" y="0"/>
            <a:chExt cx="2545959" cy="662394"/>
          </a:xfrm>
        </p:grpSpPr>
        <p:sp>
          <p:nvSpPr>
            <p:cNvPr id="32" name="Freeform 32"/>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3" name="Group 33"/>
          <p:cNvGrpSpPr/>
          <p:nvPr/>
        </p:nvGrpSpPr>
        <p:grpSpPr>
          <a:xfrm>
            <a:off x="8372697" y="7267886"/>
            <a:ext cx="2412024" cy="627548"/>
            <a:chOff x="0" y="0"/>
            <a:chExt cx="2545959" cy="662394"/>
          </a:xfrm>
        </p:grpSpPr>
        <p:sp>
          <p:nvSpPr>
            <p:cNvPr id="34" name="Freeform 34"/>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5" name="Group 35"/>
          <p:cNvGrpSpPr/>
          <p:nvPr/>
        </p:nvGrpSpPr>
        <p:grpSpPr>
          <a:xfrm>
            <a:off x="8372697" y="8431287"/>
            <a:ext cx="2412024" cy="627548"/>
            <a:chOff x="0" y="0"/>
            <a:chExt cx="2545959" cy="662394"/>
          </a:xfrm>
        </p:grpSpPr>
        <p:sp>
          <p:nvSpPr>
            <p:cNvPr id="36" name="Freeform 36"/>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7" name="Group 37"/>
          <p:cNvGrpSpPr/>
          <p:nvPr/>
        </p:nvGrpSpPr>
        <p:grpSpPr>
          <a:xfrm>
            <a:off x="13404237" y="3897807"/>
            <a:ext cx="1886761" cy="462051"/>
            <a:chOff x="0" y="0"/>
            <a:chExt cx="1520437" cy="372342"/>
          </a:xfrm>
        </p:grpSpPr>
        <p:sp>
          <p:nvSpPr>
            <p:cNvPr id="38" name="Freeform 3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9" name="Group 39"/>
          <p:cNvGrpSpPr/>
          <p:nvPr/>
        </p:nvGrpSpPr>
        <p:grpSpPr>
          <a:xfrm>
            <a:off x="13404237" y="4353837"/>
            <a:ext cx="1886761" cy="462051"/>
            <a:chOff x="0" y="0"/>
            <a:chExt cx="1520437" cy="372342"/>
          </a:xfrm>
        </p:grpSpPr>
        <p:sp>
          <p:nvSpPr>
            <p:cNvPr id="40" name="Freeform 4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1" name="Group 41"/>
          <p:cNvGrpSpPr/>
          <p:nvPr/>
        </p:nvGrpSpPr>
        <p:grpSpPr>
          <a:xfrm>
            <a:off x="13404237" y="4743754"/>
            <a:ext cx="1886761" cy="462051"/>
            <a:chOff x="0" y="0"/>
            <a:chExt cx="1520437" cy="372342"/>
          </a:xfrm>
        </p:grpSpPr>
        <p:sp>
          <p:nvSpPr>
            <p:cNvPr id="42" name="Freeform 4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3" name="Group 43"/>
          <p:cNvGrpSpPr/>
          <p:nvPr/>
        </p:nvGrpSpPr>
        <p:grpSpPr>
          <a:xfrm>
            <a:off x="13404237" y="5199784"/>
            <a:ext cx="1886761" cy="462051"/>
            <a:chOff x="0" y="0"/>
            <a:chExt cx="1520437" cy="372342"/>
          </a:xfrm>
        </p:grpSpPr>
        <p:sp>
          <p:nvSpPr>
            <p:cNvPr id="44" name="Freeform 4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5" name="Group 45"/>
          <p:cNvGrpSpPr/>
          <p:nvPr/>
        </p:nvGrpSpPr>
        <p:grpSpPr>
          <a:xfrm>
            <a:off x="13404237" y="5661835"/>
            <a:ext cx="1886761" cy="462051"/>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7" name="Group 47"/>
          <p:cNvGrpSpPr/>
          <p:nvPr/>
        </p:nvGrpSpPr>
        <p:grpSpPr>
          <a:xfrm>
            <a:off x="13410306" y="6117864"/>
            <a:ext cx="1886761" cy="462051"/>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9" name="Group 49"/>
          <p:cNvGrpSpPr/>
          <p:nvPr/>
        </p:nvGrpSpPr>
        <p:grpSpPr>
          <a:xfrm>
            <a:off x="13410306" y="7285985"/>
            <a:ext cx="1886761" cy="462051"/>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1" name="Group 51"/>
          <p:cNvGrpSpPr/>
          <p:nvPr/>
        </p:nvGrpSpPr>
        <p:grpSpPr>
          <a:xfrm>
            <a:off x="13410306" y="7748036"/>
            <a:ext cx="1886761" cy="462051"/>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3" name="Group 53"/>
          <p:cNvGrpSpPr/>
          <p:nvPr/>
        </p:nvGrpSpPr>
        <p:grpSpPr>
          <a:xfrm>
            <a:off x="13410306" y="8204066"/>
            <a:ext cx="1886761" cy="462051"/>
            <a:chOff x="0" y="0"/>
            <a:chExt cx="1520437" cy="372342"/>
          </a:xfrm>
        </p:grpSpPr>
        <p:sp>
          <p:nvSpPr>
            <p:cNvPr id="54" name="Freeform 5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5" name="Group 55"/>
          <p:cNvGrpSpPr/>
          <p:nvPr/>
        </p:nvGrpSpPr>
        <p:grpSpPr>
          <a:xfrm>
            <a:off x="13410306" y="8593983"/>
            <a:ext cx="1886761" cy="462051"/>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7" name="Group 57"/>
          <p:cNvGrpSpPr/>
          <p:nvPr/>
        </p:nvGrpSpPr>
        <p:grpSpPr>
          <a:xfrm>
            <a:off x="13410306" y="9050013"/>
            <a:ext cx="1886761" cy="462051"/>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59" name="AutoShape 59"/>
          <p:cNvSpPr/>
          <p:nvPr/>
        </p:nvSpPr>
        <p:spPr>
          <a:xfrm flipH="1" flipV="1">
            <a:off x="11421970" y="6523686"/>
            <a:ext cx="1170558" cy="0"/>
          </a:xfrm>
          <a:prstGeom prst="line">
            <a:avLst/>
          </a:prstGeom>
          <a:ln w="47625" cap="rnd">
            <a:solidFill>
              <a:srgbClr val="64656B"/>
            </a:solidFill>
            <a:prstDash val="solid"/>
            <a:headEnd type="none" w="sm" len="sm"/>
            <a:tailEnd type="none" w="sm" len="sm"/>
          </a:ln>
        </p:spPr>
        <p:txBody>
          <a:bodyPr/>
          <a:lstStyle/>
          <a:p>
            <a:endParaRPr lang="en-PH"/>
          </a:p>
        </p:txBody>
      </p:sp>
      <p:grpSp>
        <p:nvGrpSpPr>
          <p:cNvPr id="60" name="Group 60"/>
          <p:cNvGrpSpPr/>
          <p:nvPr/>
        </p:nvGrpSpPr>
        <p:grpSpPr>
          <a:xfrm>
            <a:off x="1520339" y="2048331"/>
            <a:ext cx="14893631" cy="860755"/>
            <a:chOff x="0" y="0"/>
            <a:chExt cx="3747725" cy="216594"/>
          </a:xfrm>
        </p:grpSpPr>
        <p:sp>
          <p:nvSpPr>
            <p:cNvPr id="61" name="Freeform 61"/>
            <p:cNvSpPr/>
            <p:nvPr/>
          </p:nvSpPr>
          <p:spPr>
            <a:xfrm>
              <a:off x="0" y="0"/>
              <a:ext cx="3747725" cy="216594"/>
            </a:xfrm>
            <a:custGeom>
              <a:avLst/>
              <a:gdLst/>
              <a:ahLst/>
              <a:cxnLst/>
              <a:rect l="l" t="t" r="r" b="b"/>
              <a:pathLst>
                <a:path w="3747725" h="216594">
                  <a:moveTo>
                    <a:pt x="30669" y="0"/>
                  </a:moveTo>
                  <a:lnTo>
                    <a:pt x="3717056" y="0"/>
                  </a:lnTo>
                  <a:cubicBezTo>
                    <a:pt x="3725190" y="0"/>
                    <a:pt x="3732991" y="3231"/>
                    <a:pt x="3738742" y="8983"/>
                  </a:cubicBezTo>
                  <a:cubicBezTo>
                    <a:pt x="3744494" y="14734"/>
                    <a:pt x="3747725" y="22535"/>
                    <a:pt x="3747725" y="30669"/>
                  </a:cubicBezTo>
                  <a:lnTo>
                    <a:pt x="3747725" y="185925"/>
                  </a:lnTo>
                  <a:cubicBezTo>
                    <a:pt x="3747725" y="194059"/>
                    <a:pt x="3744494" y="201860"/>
                    <a:pt x="3738742" y="207611"/>
                  </a:cubicBezTo>
                  <a:cubicBezTo>
                    <a:pt x="3732991" y="213363"/>
                    <a:pt x="3725190" y="216594"/>
                    <a:pt x="3717056" y="216594"/>
                  </a:cubicBezTo>
                  <a:lnTo>
                    <a:pt x="30669" y="216594"/>
                  </a:lnTo>
                  <a:cubicBezTo>
                    <a:pt x="22535" y="216594"/>
                    <a:pt x="14734" y="213363"/>
                    <a:pt x="8983" y="207611"/>
                  </a:cubicBezTo>
                  <a:cubicBezTo>
                    <a:pt x="3231" y="201860"/>
                    <a:pt x="0" y="194059"/>
                    <a:pt x="0" y="185925"/>
                  </a:cubicBezTo>
                  <a:lnTo>
                    <a:pt x="0" y="30669"/>
                  </a:lnTo>
                  <a:cubicBezTo>
                    <a:pt x="0" y="22535"/>
                    <a:pt x="3231" y="14734"/>
                    <a:pt x="8983" y="8983"/>
                  </a:cubicBezTo>
                  <a:cubicBezTo>
                    <a:pt x="14734" y="3231"/>
                    <a:pt x="22535" y="0"/>
                    <a:pt x="30669" y="0"/>
                  </a:cubicBezTo>
                  <a:close/>
                </a:path>
              </a:pathLst>
            </a:custGeom>
            <a:solidFill>
              <a:srgbClr val="019D97"/>
            </a:solidFill>
          </p:spPr>
          <p:txBody>
            <a:bodyPr/>
            <a:lstStyle/>
            <a:p>
              <a:endParaRPr lang="en-PH"/>
            </a:p>
          </p:txBody>
        </p:sp>
        <p:sp>
          <p:nvSpPr>
            <p:cNvPr id="62" name="TextBox 62"/>
            <p:cNvSpPr txBox="1"/>
            <p:nvPr/>
          </p:nvSpPr>
          <p:spPr>
            <a:xfrm>
              <a:off x="0" y="-28575"/>
              <a:ext cx="3747725" cy="245169"/>
            </a:xfrm>
            <a:prstGeom prst="rect">
              <a:avLst/>
            </a:prstGeom>
          </p:spPr>
          <p:txBody>
            <a:bodyPr lIns="42076" tIns="42076" rIns="42076" bIns="42076" rtlCol="0" anchor="ctr"/>
            <a:lstStyle/>
            <a:p>
              <a:pPr algn="ctr">
                <a:lnSpc>
                  <a:spcPts val="2595"/>
                </a:lnSpc>
              </a:pPr>
              <a:endParaRPr/>
            </a:p>
          </p:txBody>
        </p:sp>
      </p:grpSp>
      <p:sp>
        <p:nvSpPr>
          <p:cNvPr id="63" name="Freeform 63"/>
          <p:cNvSpPr/>
          <p:nvPr/>
        </p:nvSpPr>
        <p:spPr>
          <a:xfrm>
            <a:off x="1648946" y="2110829"/>
            <a:ext cx="704850" cy="704850"/>
          </a:xfrm>
          <a:custGeom>
            <a:avLst/>
            <a:gdLst/>
            <a:ahLst/>
            <a:cxnLst/>
            <a:rect l="l" t="t" r="r" b="b"/>
            <a:pathLst>
              <a:path w="704850" h="704850">
                <a:moveTo>
                  <a:pt x="0" y="0"/>
                </a:moveTo>
                <a:lnTo>
                  <a:pt x="704849" y="0"/>
                </a:lnTo>
                <a:lnTo>
                  <a:pt x="704849" y="704849"/>
                </a:lnTo>
                <a:lnTo>
                  <a:pt x="0" y="7048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4" name="TextBox 64"/>
          <p:cNvSpPr txBox="1"/>
          <p:nvPr/>
        </p:nvSpPr>
        <p:spPr>
          <a:xfrm>
            <a:off x="3886758" y="4364425"/>
            <a:ext cx="1527812" cy="337613"/>
          </a:xfrm>
          <a:prstGeom prst="rect">
            <a:avLst/>
          </a:prstGeom>
        </p:spPr>
        <p:txBody>
          <a:bodyPr lIns="0" tIns="0" rIns="0" bIns="0" rtlCol="0" anchor="t">
            <a:spAutoFit/>
          </a:bodyPr>
          <a:lstStyle/>
          <a:p>
            <a:pPr algn="l">
              <a:lnSpc>
                <a:spcPts val="2704"/>
              </a:lnSpc>
            </a:pPr>
            <a:r>
              <a:rPr lang="en-US" sz="1932" b="1">
                <a:solidFill>
                  <a:srgbClr val="FFFFFF"/>
                </a:solidFill>
                <a:latin typeface="Now Bold"/>
                <a:ea typeface="Now Bold"/>
                <a:cs typeface="Now Bold"/>
                <a:sym typeface="Now Bold"/>
              </a:rPr>
              <a:t>Control Unit</a:t>
            </a:r>
          </a:p>
        </p:txBody>
      </p:sp>
      <p:sp>
        <p:nvSpPr>
          <p:cNvPr id="65" name="TextBox 65"/>
          <p:cNvSpPr txBox="1"/>
          <p:nvPr/>
        </p:nvSpPr>
        <p:spPr>
          <a:xfrm>
            <a:off x="3886758" y="6286406"/>
            <a:ext cx="1670509" cy="337613"/>
          </a:xfrm>
          <a:prstGeom prst="rect">
            <a:avLst/>
          </a:prstGeom>
        </p:spPr>
        <p:txBody>
          <a:bodyPr lIns="0" tIns="0" rIns="0" bIns="0" rtlCol="0" anchor="t">
            <a:spAutoFit/>
          </a:bodyPr>
          <a:lstStyle/>
          <a:p>
            <a:pPr algn="l">
              <a:lnSpc>
                <a:spcPts val="2704"/>
              </a:lnSpc>
            </a:pPr>
            <a:r>
              <a:rPr lang="en-US" sz="1932" b="1">
                <a:solidFill>
                  <a:srgbClr val="FFFFFF"/>
                </a:solidFill>
                <a:latin typeface="Now Bold"/>
                <a:ea typeface="Now Bold"/>
                <a:cs typeface="Now Bold"/>
                <a:sym typeface="Now Bold"/>
              </a:rPr>
              <a:t>Accumulator</a:t>
            </a:r>
          </a:p>
        </p:txBody>
      </p:sp>
      <p:sp>
        <p:nvSpPr>
          <p:cNvPr id="66" name="TextBox 66"/>
          <p:cNvSpPr txBox="1"/>
          <p:nvPr/>
        </p:nvSpPr>
        <p:spPr>
          <a:xfrm>
            <a:off x="3815409" y="8232341"/>
            <a:ext cx="1670509" cy="337613"/>
          </a:xfrm>
          <a:prstGeom prst="rect">
            <a:avLst/>
          </a:prstGeom>
        </p:spPr>
        <p:txBody>
          <a:bodyPr lIns="0" tIns="0" rIns="0" bIns="0" rtlCol="0" anchor="t">
            <a:spAutoFit/>
          </a:bodyPr>
          <a:lstStyle/>
          <a:p>
            <a:pPr algn="ctr">
              <a:lnSpc>
                <a:spcPts val="2704"/>
              </a:lnSpc>
            </a:pPr>
            <a:r>
              <a:rPr lang="en-US" sz="1932" b="1">
                <a:solidFill>
                  <a:srgbClr val="FFFFFF"/>
                </a:solidFill>
                <a:latin typeface="Now Bold"/>
                <a:ea typeface="Now Bold"/>
                <a:cs typeface="Now Bold"/>
                <a:sym typeface="Now Bold"/>
              </a:rPr>
              <a:t>ALU</a:t>
            </a:r>
          </a:p>
        </p:txBody>
      </p:sp>
      <p:sp>
        <p:nvSpPr>
          <p:cNvPr id="67" name="TextBox 67"/>
          <p:cNvSpPr txBox="1"/>
          <p:nvPr/>
        </p:nvSpPr>
        <p:spPr>
          <a:xfrm>
            <a:off x="2265245" y="4194893"/>
            <a:ext cx="964924" cy="676676"/>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Control bus</a:t>
            </a:r>
          </a:p>
        </p:txBody>
      </p:sp>
      <p:sp>
        <p:nvSpPr>
          <p:cNvPr id="68" name="TextBox 68"/>
          <p:cNvSpPr txBox="1"/>
          <p:nvPr/>
        </p:nvSpPr>
        <p:spPr>
          <a:xfrm>
            <a:off x="7504618" y="4519340"/>
            <a:ext cx="2233398"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Program Counter</a:t>
            </a:r>
          </a:p>
        </p:txBody>
      </p:sp>
      <p:sp>
        <p:nvSpPr>
          <p:cNvPr id="69" name="TextBox 69"/>
          <p:cNvSpPr txBox="1"/>
          <p:nvPr/>
        </p:nvSpPr>
        <p:spPr>
          <a:xfrm>
            <a:off x="7504618" y="5781717"/>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Current Instruction Register</a:t>
            </a:r>
          </a:p>
        </p:txBody>
      </p:sp>
      <p:sp>
        <p:nvSpPr>
          <p:cNvPr id="70" name="TextBox 70"/>
          <p:cNvSpPr txBox="1"/>
          <p:nvPr/>
        </p:nvSpPr>
        <p:spPr>
          <a:xfrm>
            <a:off x="7504618" y="6917489"/>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Memory Address Register</a:t>
            </a:r>
          </a:p>
        </p:txBody>
      </p:sp>
      <p:sp>
        <p:nvSpPr>
          <p:cNvPr id="71" name="TextBox 71"/>
          <p:cNvSpPr txBox="1"/>
          <p:nvPr/>
        </p:nvSpPr>
        <p:spPr>
          <a:xfrm>
            <a:off x="7504618" y="8093674"/>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Memory Data Register</a:t>
            </a:r>
          </a:p>
        </p:txBody>
      </p:sp>
      <p:sp>
        <p:nvSpPr>
          <p:cNvPr id="72" name="TextBox 72"/>
          <p:cNvSpPr txBox="1"/>
          <p:nvPr/>
        </p:nvSpPr>
        <p:spPr>
          <a:xfrm>
            <a:off x="14031829" y="6160226"/>
            <a:ext cx="631577" cy="988266"/>
          </a:xfrm>
          <a:prstGeom prst="rect">
            <a:avLst/>
          </a:prstGeom>
        </p:spPr>
        <p:txBody>
          <a:bodyPr lIns="0" tIns="0" rIns="0" bIns="0" rtlCol="0" anchor="t">
            <a:spAutoFit/>
          </a:bodyPr>
          <a:lstStyle/>
          <a:p>
            <a:pPr algn="ctr">
              <a:lnSpc>
                <a:spcPts val="8028"/>
              </a:lnSpc>
            </a:pPr>
            <a:r>
              <a:rPr lang="en-US" sz="5734">
                <a:solidFill>
                  <a:srgbClr val="FFFFFF"/>
                </a:solidFill>
                <a:latin typeface="Open Sans Extra Bold"/>
                <a:ea typeface="Open Sans Extra Bold"/>
                <a:cs typeface="Open Sans Extra Bold"/>
                <a:sym typeface="Open Sans Extra Bold"/>
              </a:rPr>
              <a:t>...</a:t>
            </a:r>
          </a:p>
        </p:txBody>
      </p:sp>
      <p:sp>
        <p:nvSpPr>
          <p:cNvPr id="73" name="TextBox 73"/>
          <p:cNvSpPr txBox="1"/>
          <p:nvPr/>
        </p:nvSpPr>
        <p:spPr>
          <a:xfrm>
            <a:off x="13382756" y="3176252"/>
            <a:ext cx="2126183" cy="578680"/>
          </a:xfrm>
          <a:prstGeom prst="rect">
            <a:avLst/>
          </a:prstGeom>
        </p:spPr>
        <p:txBody>
          <a:bodyPr lIns="0" tIns="0" rIns="0" bIns="0" rtlCol="0" anchor="t">
            <a:spAutoFit/>
          </a:bodyPr>
          <a:lstStyle/>
          <a:p>
            <a:pPr algn="ctr">
              <a:lnSpc>
                <a:spcPts val="4620"/>
              </a:lnSpc>
            </a:pPr>
            <a:r>
              <a:rPr lang="en-US" sz="3300" b="1">
                <a:solidFill>
                  <a:srgbClr val="FFFFFF"/>
                </a:solidFill>
                <a:latin typeface="Now Bold"/>
                <a:ea typeface="Now Bold"/>
                <a:cs typeface="Now Bold"/>
                <a:sym typeface="Now Bold"/>
              </a:rPr>
              <a:t>Memory</a:t>
            </a:r>
          </a:p>
        </p:txBody>
      </p:sp>
      <p:sp>
        <p:nvSpPr>
          <p:cNvPr id="74" name="TextBox 74"/>
          <p:cNvSpPr txBox="1"/>
          <p:nvPr/>
        </p:nvSpPr>
        <p:spPr>
          <a:xfrm>
            <a:off x="15426128" y="3913034"/>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8</a:t>
            </a:r>
          </a:p>
        </p:txBody>
      </p:sp>
      <p:sp>
        <p:nvSpPr>
          <p:cNvPr id="75" name="TextBox 75"/>
          <p:cNvSpPr txBox="1"/>
          <p:nvPr/>
        </p:nvSpPr>
        <p:spPr>
          <a:xfrm>
            <a:off x="15426128" y="4355585"/>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9</a:t>
            </a:r>
          </a:p>
        </p:txBody>
      </p:sp>
      <p:sp>
        <p:nvSpPr>
          <p:cNvPr id="76" name="TextBox 76"/>
          <p:cNvSpPr txBox="1"/>
          <p:nvPr/>
        </p:nvSpPr>
        <p:spPr>
          <a:xfrm>
            <a:off x="15426128" y="4781960"/>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a:t>
            </a:r>
          </a:p>
        </p:txBody>
      </p:sp>
      <p:sp>
        <p:nvSpPr>
          <p:cNvPr id="77" name="TextBox 77"/>
          <p:cNvSpPr txBox="1"/>
          <p:nvPr/>
        </p:nvSpPr>
        <p:spPr>
          <a:xfrm>
            <a:off x="15445913" y="5240347"/>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11</a:t>
            </a:r>
          </a:p>
        </p:txBody>
      </p:sp>
      <p:sp>
        <p:nvSpPr>
          <p:cNvPr id="78" name="TextBox 78"/>
          <p:cNvSpPr txBox="1"/>
          <p:nvPr/>
        </p:nvSpPr>
        <p:spPr>
          <a:xfrm>
            <a:off x="15445913" y="5681367"/>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12</a:t>
            </a:r>
          </a:p>
        </p:txBody>
      </p:sp>
      <p:sp>
        <p:nvSpPr>
          <p:cNvPr id="79" name="TextBox 79"/>
          <p:cNvSpPr txBox="1"/>
          <p:nvPr/>
        </p:nvSpPr>
        <p:spPr>
          <a:xfrm>
            <a:off x="15426128" y="6180303"/>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13</a:t>
            </a:r>
          </a:p>
        </p:txBody>
      </p:sp>
      <p:sp>
        <p:nvSpPr>
          <p:cNvPr id="80" name="TextBox 80"/>
          <p:cNvSpPr txBox="1"/>
          <p:nvPr/>
        </p:nvSpPr>
        <p:spPr>
          <a:xfrm>
            <a:off x="15436021" y="7336979"/>
            <a:ext cx="39883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99</a:t>
            </a:r>
          </a:p>
        </p:txBody>
      </p:sp>
      <p:sp>
        <p:nvSpPr>
          <p:cNvPr id="81" name="TextBox 81"/>
          <p:cNvSpPr txBox="1"/>
          <p:nvPr/>
        </p:nvSpPr>
        <p:spPr>
          <a:xfrm>
            <a:off x="15363990" y="7779530"/>
            <a:ext cx="47086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100</a:t>
            </a:r>
          </a:p>
        </p:txBody>
      </p:sp>
      <p:sp>
        <p:nvSpPr>
          <p:cNvPr id="82" name="TextBox 82"/>
          <p:cNvSpPr txBox="1"/>
          <p:nvPr/>
        </p:nvSpPr>
        <p:spPr>
          <a:xfrm>
            <a:off x="15378038" y="8186644"/>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101</a:t>
            </a:r>
          </a:p>
        </p:txBody>
      </p:sp>
      <p:sp>
        <p:nvSpPr>
          <p:cNvPr id="83" name="TextBox 83"/>
          <p:cNvSpPr txBox="1"/>
          <p:nvPr/>
        </p:nvSpPr>
        <p:spPr>
          <a:xfrm>
            <a:off x="15392086" y="8618492"/>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102</a:t>
            </a:r>
          </a:p>
        </p:txBody>
      </p:sp>
      <p:sp>
        <p:nvSpPr>
          <p:cNvPr id="84" name="TextBox 84"/>
          <p:cNvSpPr txBox="1"/>
          <p:nvPr/>
        </p:nvSpPr>
        <p:spPr>
          <a:xfrm>
            <a:off x="15392086" y="9081559"/>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103</a:t>
            </a:r>
          </a:p>
        </p:txBody>
      </p:sp>
      <p:sp>
        <p:nvSpPr>
          <p:cNvPr id="85" name="TextBox 85"/>
          <p:cNvSpPr txBox="1"/>
          <p:nvPr/>
        </p:nvSpPr>
        <p:spPr>
          <a:xfrm>
            <a:off x="13533358" y="3932145"/>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100</a:t>
            </a:r>
          </a:p>
        </p:txBody>
      </p:sp>
      <p:sp>
        <p:nvSpPr>
          <p:cNvPr id="86" name="TextBox 86"/>
          <p:cNvSpPr txBox="1"/>
          <p:nvPr/>
        </p:nvSpPr>
        <p:spPr>
          <a:xfrm>
            <a:off x="14181996" y="7321507"/>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0</a:t>
            </a:r>
          </a:p>
        </p:txBody>
      </p:sp>
      <p:sp>
        <p:nvSpPr>
          <p:cNvPr id="87" name="TextBox 87"/>
          <p:cNvSpPr txBox="1"/>
          <p:nvPr/>
        </p:nvSpPr>
        <p:spPr>
          <a:xfrm>
            <a:off x="14188065" y="7803613"/>
            <a:ext cx="165622"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5</a:t>
            </a:r>
          </a:p>
        </p:txBody>
      </p:sp>
      <p:sp>
        <p:nvSpPr>
          <p:cNvPr id="88" name="TextBox 88"/>
          <p:cNvSpPr txBox="1"/>
          <p:nvPr/>
        </p:nvSpPr>
        <p:spPr>
          <a:xfrm>
            <a:off x="13832067" y="8239588"/>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LDD 10</a:t>
            </a:r>
          </a:p>
        </p:txBody>
      </p:sp>
      <p:sp>
        <p:nvSpPr>
          <p:cNvPr id="89" name="TextBox 89"/>
          <p:cNvSpPr txBox="1"/>
          <p:nvPr/>
        </p:nvSpPr>
        <p:spPr>
          <a:xfrm>
            <a:off x="13850884" y="8618492"/>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ADD 11</a:t>
            </a:r>
          </a:p>
        </p:txBody>
      </p:sp>
      <p:sp>
        <p:nvSpPr>
          <p:cNvPr id="90" name="TextBox 90"/>
          <p:cNvSpPr txBox="1"/>
          <p:nvPr/>
        </p:nvSpPr>
        <p:spPr>
          <a:xfrm>
            <a:off x="13825998" y="9085535"/>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STO 12</a:t>
            </a:r>
          </a:p>
        </p:txBody>
      </p:sp>
      <p:sp>
        <p:nvSpPr>
          <p:cNvPr id="91" name="TextBox 91"/>
          <p:cNvSpPr txBox="1"/>
          <p:nvPr/>
        </p:nvSpPr>
        <p:spPr>
          <a:xfrm>
            <a:off x="5885307" y="3180153"/>
            <a:ext cx="1171694" cy="577203"/>
          </a:xfrm>
          <a:prstGeom prst="rect">
            <a:avLst/>
          </a:prstGeom>
        </p:spPr>
        <p:txBody>
          <a:bodyPr lIns="0" tIns="0" rIns="0" bIns="0" rtlCol="0" anchor="t">
            <a:spAutoFit/>
          </a:bodyPr>
          <a:lstStyle/>
          <a:p>
            <a:pPr algn="ctr">
              <a:lnSpc>
                <a:spcPts val="4600"/>
              </a:lnSpc>
            </a:pPr>
            <a:r>
              <a:rPr lang="en-US" sz="3285" b="1">
                <a:solidFill>
                  <a:srgbClr val="000000"/>
                </a:solidFill>
                <a:latin typeface="Now Bold"/>
                <a:ea typeface="Now Bold"/>
                <a:cs typeface="Now Bold"/>
                <a:sym typeface="Now Bold"/>
              </a:rPr>
              <a:t>CPU</a:t>
            </a:r>
          </a:p>
        </p:txBody>
      </p:sp>
      <p:sp>
        <p:nvSpPr>
          <p:cNvPr id="92" name="TextBox 92"/>
          <p:cNvSpPr txBox="1"/>
          <p:nvPr/>
        </p:nvSpPr>
        <p:spPr>
          <a:xfrm>
            <a:off x="2432520" y="2212243"/>
            <a:ext cx="13742898" cy="454396"/>
          </a:xfrm>
          <a:prstGeom prst="rect">
            <a:avLst/>
          </a:prstGeom>
        </p:spPr>
        <p:txBody>
          <a:bodyPr lIns="0" tIns="0" rIns="0" bIns="0" rtlCol="0" anchor="t">
            <a:spAutoFit/>
          </a:bodyPr>
          <a:lstStyle/>
          <a:p>
            <a:pPr algn="l">
              <a:lnSpc>
                <a:spcPts val="3794"/>
              </a:lnSpc>
            </a:pPr>
            <a:r>
              <a:rPr lang="en-US" sz="2710" b="1">
                <a:solidFill>
                  <a:srgbClr val="FFFFFF"/>
                </a:solidFill>
                <a:latin typeface="Now Bold"/>
                <a:ea typeface="Now Bold"/>
                <a:cs typeface="Now Bold"/>
                <a:sym typeface="Now Bold"/>
              </a:rPr>
              <a:t>The MDR retrieves the instruction stored at the address indicated by the MAR.</a:t>
            </a:r>
          </a:p>
        </p:txBody>
      </p:sp>
      <p:sp>
        <p:nvSpPr>
          <p:cNvPr id="93" name="TextBox 93"/>
          <p:cNvSpPr txBox="1"/>
          <p:nvPr/>
        </p:nvSpPr>
        <p:spPr>
          <a:xfrm>
            <a:off x="13533358" y="4406359"/>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STO 102</a:t>
            </a:r>
          </a:p>
        </p:txBody>
      </p:sp>
      <p:sp>
        <p:nvSpPr>
          <p:cNvPr id="94" name="TextBox 94"/>
          <p:cNvSpPr txBox="1"/>
          <p:nvPr/>
        </p:nvSpPr>
        <p:spPr>
          <a:xfrm>
            <a:off x="13533358" y="4781960"/>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STO 103</a:t>
            </a:r>
          </a:p>
        </p:txBody>
      </p:sp>
      <p:sp>
        <p:nvSpPr>
          <p:cNvPr id="95" name="TextBox 95"/>
          <p:cNvSpPr txBox="1"/>
          <p:nvPr/>
        </p:nvSpPr>
        <p:spPr>
          <a:xfrm>
            <a:off x="13527288" y="5258936"/>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102</a:t>
            </a:r>
          </a:p>
        </p:txBody>
      </p:sp>
      <p:sp>
        <p:nvSpPr>
          <p:cNvPr id="96" name="TextBox 96"/>
          <p:cNvSpPr txBox="1"/>
          <p:nvPr/>
        </p:nvSpPr>
        <p:spPr>
          <a:xfrm>
            <a:off x="13527288" y="5718985"/>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103</a:t>
            </a:r>
          </a:p>
        </p:txBody>
      </p:sp>
      <p:sp>
        <p:nvSpPr>
          <p:cNvPr id="97" name="TextBox 97"/>
          <p:cNvSpPr txBox="1"/>
          <p:nvPr/>
        </p:nvSpPr>
        <p:spPr>
          <a:xfrm>
            <a:off x="13552175" y="6181036"/>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OUT 103</a:t>
            </a:r>
          </a:p>
        </p:txBody>
      </p:sp>
      <p:sp>
        <p:nvSpPr>
          <p:cNvPr id="98" name="TextBox 98"/>
          <p:cNvSpPr txBox="1"/>
          <p:nvPr/>
        </p:nvSpPr>
        <p:spPr>
          <a:xfrm>
            <a:off x="9287424" y="4974774"/>
            <a:ext cx="582570"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8</a:t>
            </a:r>
          </a:p>
        </p:txBody>
      </p:sp>
      <p:sp>
        <p:nvSpPr>
          <p:cNvPr id="99" name="TextBox 99"/>
          <p:cNvSpPr txBox="1"/>
          <p:nvPr/>
        </p:nvSpPr>
        <p:spPr>
          <a:xfrm>
            <a:off x="9287424" y="7336979"/>
            <a:ext cx="582570"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8</a:t>
            </a:r>
          </a:p>
        </p:txBody>
      </p:sp>
      <p:sp>
        <p:nvSpPr>
          <p:cNvPr id="100" name="TextBox 100"/>
          <p:cNvSpPr txBox="1"/>
          <p:nvPr/>
        </p:nvSpPr>
        <p:spPr>
          <a:xfrm>
            <a:off x="8728215" y="8501552"/>
            <a:ext cx="1639733"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LDD 100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96"/>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5.6 FDE Cycle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12592527" y="3090061"/>
            <a:ext cx="3821443" cy="6602201"/>
            <a:chOff x="0" y="0"/>
            <a:chExt cx="961600" cy="1661330"/>
          </a:xfrm>
        </p:grpSpPr>
        <p:sp>
          <p:nvSpPr>
            <p:cNvPr id="8" name="Freeform 8"/>
            <p:cNvSpPr/>
            <p:nvPr/>
          </p:nvSpPr>
          <p:spPr>
            <a:xfrm>
              <a:off x="0" y="0"/>
              <a:ext cx="961600" cy="1661330"/>
            </a:xfrm>
            <a:custGeom>
              <a:avLst/>
              <a:gdLst/>
              <a:ahLst/>
              <a:cxnLst/>
              <a:rect l="l" t="t" r="r" b="b"/>
              <a:pathLst>
                <a:path w="961600" h="1661330">
                  <a:moveTo>
                    <a:pt x="119529" y="0"/>
                  </a:moveTo>
                  <a:lnTo>
                    <a:pt x="842071" y="0"/>
                  </a:lnTo>
                  <a:cubicBezTo>
                    <a:pt x="908085" y="0"/>
                    <a:pt x="961600" y="53515"/>
                    <a:pt x="961600" y="119529"/>
                  </a:cubicBezTo>
                  <a:lnTo>
                    <a:pt x="961600" y="1541801"/>
                  </a:lnTo>
                  <a:cubicBezTo>
                    <a:pt x="961600" y="1607815"/>
                    <a:pt x="908085" y="1661330"/>
                    <a:pt x="842071" y="1661330"/>
                  </a:cubicBezTo>
                  <a:lnTo>
                    <a:pt x="119529" y="1661330"/>
                  </a:lnTo>
                  <a:cubicBezTo>
                    <a:pt x="87828" y="1661330"/>
                    <a:pt x="57425" y="1648737"/>
                    <a:pt x="35009" y="1626320"/>
                  </a:cubicBezTo>
                  <a:cubicBezTo>
                    <a:pt x="12593" y="1603905"/>
                    <a:pt x="0" y="1573502"/>
                    <a:pt x="0" y="1541801"/>
                  </a:cubicBezTo>
                  <a:lnTo>
                    <a:pt x="0" y="119529"/>
                  </a:lnTo>
                  <a:cubicBezTo>
                    <a:pt x="0" y="53515"/>
                    <a:pt x="53515" y="0"/>
                    <a:pt x="119529" y="0"/>
                  </a:cubicBezTo>
                  <a:close/>
                </a:path>
              </a:pathLst>
            </a:custGeom>
            <a:solidFill>
              <a:srgbClr val="642EC7"/>
            </a:solidFill>
          </p:spPr>
          <p:txBody>
            <a:bodyPr/>
            <a:lstStyle/>
            <a:p>
              <a:endParaRPr lang="en-PH"/>
            </a:p>
          </p:txBody>
        </p:sp>
        <p:sp>
          <p:nvSpPr>
            <p:cNvPr id="9" name="TextBox 9"/>
            <p:cNvSpPr txBox="1"/>
            <p:nvPr/>
          </p:nvSpPr>
          <p:spPr>
            <a:xfrm>
              <a:off x="0" y="-28575"/>
              <a:ext cx="961600" cy="1689905"/>
            </a:xfrm>
            <a:prstGeom prst="rect">
              <a:avLst/>
            </a:prstGeom>
          </p:spPr>
          <p:txBody>
            <a:bodyPr lIns="42076" tIns="42076" rIns="42076" bIns="42076" rtlCol="0" anchor="ctr"/>
            <a:lstStyle/>
            <a:p>
              <a:pPr algn="ctr">
                <a:lnSpc>
                  <a:spcPts val="2595"/>
                </a:lnSpc>
              </a:pPr>
              <a:endParaRPr/>
            </a:p>
          </p:txBody>
        </p:sp>
      </p:grpSp>
      <p:grpSp>
        <p:nvGrpSpPr>
          <p:cNvPr id="10" name="Group 10"/>
          <p:cNvGrpSpPr/>
          <p:nvPr/>
        </p:nvGrpSpPr>
        <p:grpSpPr>
          <a:xfrm>
            <a:off x="1520339" y="3090061"/>
            <a:ext cx="9901630" cy="6602201"/>
            <a:chOff x="0" y="0"/>
            <a:chExt cx="2491574" cy="1661330"/>
          </a:xfrm>
        </p:grpSpPr>
        <p:sp>
          <p:nvSpPr>
            <p:cNvPr id="11" name="Freeform 11"/>
            <p:cNvSpPr/>
            <p:nvPr/>
          </p:nvSpPr>
          <p:spPr>
            <a:xfrm>
              <a:off x="0" y="0"/>
              <a:ext cx="2491574" cy="1661330"/>
            </a:xfrm>
            <a:custGeom>
              <a:avLst/>
              <a:gdLst/>
              <a:ahLst/>
              <a:cxnLst/>
              <a:rect l="l" t="t" r="r" b="b"/>
              <a:pathLst>
                <a:path w="2491574" h="1661330">
                  <a:moveTo>
                    <a:pt x="46131" y="0"/>
                  </a:moveTo>
                  <a:lnTo>
                    <a:pt x="2445443" y="0"/>
                  </a:lnTo>
                  <a:cubicBezTo>
                    <a:pt x="2470921" y="0"/>
                    <a:pt x="2491574" y="20654"/>
                    <a:pt x="2491574" y="46131"/>
                  </a:cubicBezTo>
                  <a:lnTo>
                    <a:pt x="2491574" y="1615199"/>
                  </a:lnTo>
                  <a:cubicBezTo>
                    <a:pt x="2491574" y="1627433"/>
                    <a:pt x="2486714" y="1639167"/>
                    <a:pt x="2478063" y="1647818"/>
                  </a:cubicBezTo>
                  <a:cubicBezTo>
                    <a:pt x="2469411" y="1656470"/>
                    <a:pt x="2457678" y="1661330"/>
                    <a:pt x="2445443" y="1661330"/>
                  </a:cubicBezTo>
                  <a:lnTo>
                    <a:pt x="46131" y="1661330"/>
                  </a:lnTo>
                  <a:cubicBezTo>
                    <a:pt x="33896" y="1661330"/>
                    <a:pt x="22163" y="1656470"/>
                    <a:pt x="13511" y="1647818"/>
                  </a:cubicBezTo>
                  <a:cubicBezTo>
                    <a:pt x="4860" y="1639167"/>
                    <a:pt x="0" y="1627433"/>
                    <a:pt x="0" y="1615199"/>
                  </a:cubicBezTo>
                  <a:lnTo>
                    <a:pt x="0" y="46131"/>
                  </a:lnTo>
                  <a:cubicBezTo>
                    <a:pt x="0" y="20654"/>
                    <a:pt x="20654" y="0"/>
                    <a:pt x="46131" y="0"/>
                  </a:cubicBezTo>
                  <a:close/>
                </a:path>
              </a:pathLst>
            </a:custGeom>
            <a:solidFill>
              <a:srgbClr val="FFDE59"/>
            </a:solidFill>
          </p:spPr>
          <p:txBody>
            <a:bodyPr/>
            <a:lstStyle/>
            <a:p>
              <a:endParaRPr lang="en-PH"/>
            </a:p>
          </p:txBody>
        </p:sp>
        <p:sp>
          <p:nvSpPr>
            <p:cNvPr id="12" name="TextBox 12"/>
            <p:cNvSpPr txBox="1"/>
            <p:nvPr/>
          </p:nvSpPr>
          <p:spPr>
            <a:xfrm>
              <a:off x="0" y="-28575"/>
              <a:ext cx="2491574" cy="1689905"/>
            </a:xfrm>
            <a:prstGeom prst="rect">
              <a:avLst/>
            </a:prstGeom>
          </p:spPr>
          <p:txBody>
            <a:bodyPr lIns="42076" tIns="42076" rIns="42076" bIns="42076" rtlCol="0" anchor="ctr"/>
            <a:lstStyle/>
            <a:p>
              <a:pPr algn="ctr">
                <a:lnSpc>
                  <a:spcPts val="2595"/>
                </a:lnSpc>
              </a:pPr>
              <a:endParaRPr/>
            </a:p>
          </p:txBody>
        </p:sp>
      </p:grpSp>
      <p:grpSp>
        <p:nvGrpSpPr>
          <p:cNvPr id="13" name="Group 13"/>
          <p:cNvGrpSpPr/>
          <p:nvPr/>
        </p:nvGrpSpPr>
        <p:grpSpPr>
          <a:xfrm>
            <a:off x="3744061" y="4238310"/>
            <a:ext cx="1813206" cy="1370081"/>
            <a:chOff x="0" y="0"/>
            <a:chExt cx="1913890" cy="1446159"/>
          </a:xfrm>
        </p:grpSpPr>
        <p:sp>
          <p:nvSpPr>
            <p:cNvPr id="14" name="Freeform 14"/>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5" name="Group 15"/>
          <p:cNvGrpSpPr/>
          <p:nvPr/>
        </p:nvGrpSpPr>
        <p:grpSpPr>
          <a:xfrm>
            <a:off x="3744061" y="6136339"/>
            <a:ext cx="1813206" cy="1370081"/>
            <a:chOff x="0" y="0"/>
            <a:chExt cx="1913890" cy="1446159"/>
          </a:xfrm>
        </p:grpSpPr>
        <p:sp>
          <p:nvSpPr>
            <p:cNvPr id="16" name="Freeform 16"/>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7" name="Group 17"/>
          <p:cNvGrpSpPr/>
          <p:nvPr/>
        </p:nvGrpSpPr>
        <p:grpSpPr>
          <a:xfrm>
            <a:off x="3744061" y="8070297"/>
            <a:ext cx="1813206" cy="1370081"/>
            <a:chOff x="0" y="0"/>
            <a:chExt cx="1913890" cy="1446159"/>
          </a:xfrm>
        </p:grpSpPr>
        <p:sp>
          <p:nvSpPr>
            <p:cNvPr id="18" name="Freeform 18"/>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9" name="Group 19"/>
          <p:cNvGrpSpPr/>
          <p:nvPr/>
        </p:nvGrpSpPr>
        <p:grpSpPr>
          <a:xfrm>
            <a:off x="4103351" y="8681090"/>
            <a:ext cx="1453916" cy="759288"/>
            <a:chOff x="0" y="0"/>
            <a:chExt cx="1587062" cy="828821"/>
          </a:xfrm>
        </p:grpSpPr>
        <p:sp>
          <p:nvSpPr>
            <p:cNvPr id="20" name="Freeform 20"/>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1" name="Group 21"/>
          <p:cNvGrpSpPr/>
          <p:nvPr/>
        </p:nvGrpSpPr>
        <p:grpSpPr>
          <a:xfrm>
            <a:off x="4103351" y="6747133"/>
            <a:ext cx="1453916" cy="759288"/>
            <a:chOff x="0" y="0"/>
            <a:chExt cx="1587062" cy="828821"/>
          </a:xfrm>
        </p:grpSpPr>
        <p:sp>
          <p:nvSpPr>
            <p:cNvPr id="22" name="Freeform 22"/>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3" name="Group 23"/>
          <p:cNvGrpSpPr/>
          <p:nvPr/>
        </p:nvGrpSpPr>
        <p:grpSpPr>
          <a:xfrm>
            <a:off x="4103351" y="4849104"/>
            <a:ext cx="1453916" cy="759288"/>
            <a:chOff x="0" y="0"/>
            <a:chExt cx="1587062" cy="828821"/>
          </a:xfrm>
        </p:grpSpPr>
        <p:sp>
          <p:nvSpPr>
            <p:cNvPr id="24" name="Freeform 24"/>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sp>
        <p:nvSpPr>
          <p:cNvPr id="25" name="AutoShape 25"/>
          <p:cNvSpPr/>
          <p:nvPr/>
        </p:nvSpPr>
        <p:spPr>
          <a:xfrm flipV="1">
            <a:off x="2832140" y="4576042"/>
            <a:ext cx="0" cy="4401059"/>
          </a:xfrm>
          <a:prstGeom prst="line">
            <a:avLst/>
          </a:prstGeom>
          <a:ln w="66675" cap="rnd">
            <a:solidFill>
              <a:srgbClr val="38B6FF"/>
            </a:solidFill>
            <a:prstDash val="solid"/>
            <a:headEnd type="none" w="sm" len="sm"/>
            <a:tailEnd type="none" w="sm" len="sm"/>
          </a:ln>
        </p:spPr>
        <p:txBody>
          <a:bodyPr/>
          <a:lstStyle/>
          <a:p>
            <a:endParaRPr lang="en-PH"/>
          </a:p>
        </p:txBody>
      </p:sp>
      <p:sp>
        <p:nvSpPr>
          <p:cNvPr id="26" name="AutoShape 26"/>
          <p:cNvSpPr/>
          <p:nvPr/>
        </p:nvSpPr>
        <p:spPr>
          <a:xfrm flipH="1">
            <a:off x="2797974" y="4612733"/>
            <a:ext cx="961275" cy="0"/>
          </a:xfrm>
          <a:prstGeom prst="line">
            <a:avLst/>
          </a:prstGeom>
          <a:ln w="66675" cap="rnd">
            <a:solidFill>
              <a:srgbClr val="38B6FF"/>
            </a:solidFill>
            <a:prstDash val="solid"/>
            <a:headEnd type="none" w="sm" len="sm"/>
            <a:tailEnd type="none" w="sm" len="sm"/>
          </a:ln>
        </p:spPr>
        <p:txBody>
          <a:bodyPr/>
          <a:lstStyle/>
          <a:p>
            <a:endParaRPr lang="en-PH"/>
          </a:p>
        </p:txBody>
      </p:sp>
      <p:sp>
        <p:nvSpPr>
          <p:cNvPr id="27" name="AutoShape 27"/>
          <p:cNvSpPr/>
          <p:nvPr/>
        </p:nvSpPr>
        <p:spPr>
          <a:xfrm flipH="1">
            <a:off x="2782786" y="6776572"/>
            <a:ext cx="961275" cy="0"/>
          </a:xfrm>
          <a:prstGeom prst="line">
            <a:avLst/>
          </a:prstGeom>
          <a:ln w="66675" cap="rnd">
            <a:solidFill>
              <a:srgbClr val="38B6FF"/>
            </a:solidFill>
            <a:prstDash val="solid"/>
            <a:headEnd type="none" w="sm" len="sm"/>
            <a:tailEnd type="none" w="sm" len="sm"/>
          </a:ln>
        </p:spPr>
        <p:txBody>
          <a:bodyPr/>
          <a:lstStyle/>
          <a:p>
            <a:endParaRPr lang="en-PH"/>
          </a:p>
        </p:txBody>
      </p:sp>
      <p:sp>
        <p:nvSpPr>
          <p:cNvPr id="28" name="AutoShape 28"/>
          <p:cNvSpPr/>
          <p:nvPr/>
        </p:nvSpPr>
        <p:spPr>
          <a:xfrm flipH="1">
            <a:off x="2797974" y="8940773"/>
            <a:ext cx="961275" cy="0"/>
          </a:xfrm>
          <a:prstGeom prst="line">
            <a:avLst/>
          </a:prstGeom>
          <a:ln w="66675" cap="rnd">
            <a:solidFill>
              <a:srgbClr val="38B6FF"/>
            </a:solidFill>
            <a:prstDash val="solid"/>
            <a:headEnd type="none" w="sm" len="sm"/>
            <a:tailEnd type="none" w="sm" len="sm"/>
          </a:ln>
        </p:spPr>
        <p:txBody>
          <a:bodyPr/>
          <a:lstStyle/>
          <a:p>
            <a:endParaRPr lang="en-PH"/>
          </a:p>
        </p:txBody>
      </p:sp>
      <p:grpSp>
        <p:nvGrpSpPr>
          <p:cNvPr id="29" name="Group 29"/>
          <p:cNvGrpSpPr/>
          <p:nvPr/>
        </p:nvGrpSpPr>
        <p:grpSpPr>
          <a:xfrm>
            <a:off x="8372697" y="4904697"/>
            <a:ext cx="2412024" cy="627548"/>
            <a:chOff x="0" y="0"/>
            <a:chExt cx="2545959" cy="662394"/>
          </a:xfrm>
        </p:grpSpPr>
        <p:sp>
          <p:nvSpPr>
            <p:cNvPr id="30" name="Freeform 30"/>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1" name="Group 31"/>
          <p:cNvGrpSpPr/>
          <p:nvPr/>
        </p:nvGrpSpPr>
        <p:grpSpPr>
          <a:xfrm>
            <a:off x="8372697" y="6154976"/>
            <a:ext cx="2412024" cy="627548"/>
            <a:chOff x="0" y="0"/>
            <a:chExt cx="2545959" cy="662394"/>
          </a:xfrm>
        </p:grpSpPr>
        <p:sp>
          <p:nvSpPr>
            <p:cNvPr id="32" name="Freeform 32"/>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3" name="Group 33"/>
          <p:cNvGrpSpPr/>
          <p:nvPr/>
        </p:nvGrpSpPr>
        <p:grpSpPr>
          <a:xfrm>
            <a:off x="8372697" y="7267886"/>
            <a:ext cx="2412024" cy="627548"/>
            <a:chOff x="0" y="0"/>
            <a:chExt cx="2545959" cy="662394"/>
          </a:xfrm>
        </p:grpSpPr>
        <p:sp>
          <p:nvSpPr>
            <p:cNvPr id="34" name="Freeform 34"/>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5" name="Group 35"/>
          <p:cNvGrpSpPr/>
          <p:nvPr/>
        </p:nvGrpSpPr>
        <p:grpSpPr>
          <a:xfrm>
            <a:off x="8372697" y="8431287"/>
            <a:ext cx="2412024" cy="627548"/>
            <a:chOff x="0" y="0"/>
            <a:chExt cx="2545959" cy="662394"/>
          </a:xfrm>
        </p:grpSpPr>
        <p:sp>
          <p:nvSpPr>
            <p:cNvPr id="36" name="Freeform 36"/>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7" name="Group 37"/>
          <p:cNvGrpSpPr/>
          <p:nvPr/>
        </p:nvGrpSpPr>
        <p:grpSpPr>
          <a:xfrm>
            <a:off x="13404237" y="3897807"/>
            <a:ext cx="1886761" cy="462051"/>
            <a:chOff x="0" y="0"/>
            <a:chExt cx="1520437" cy="372342"/>
          </a:xfrm>
        </p:grpSpPr>
        <p:sp>
          <p:nvSpPr>
            <p:cNvPr id="38" name="Freeform 3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9" name="Group 39"/>
          <p:cNvGrpSpPr/>
          <p:nvPr/>
        </p:nvGrpSpPr>
        <p:grpSpPr>
          <a:xfrm>
            <a:off x="13404237" y="4353837"/>
            <a:ext cx="1886761" cy="462051"/>
            <a:chOff x="0" y="0"/>
            <a:chExt cx="1520437" cy="372342"/>
          </a:xfrm>
        </p:grpSpPr>
        <p:sp>
          <p:nvSpPr>
            <p:cNvPr id="40" name="Freeform 4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1" name="Group 41"/>
          <p:cNvGrpSpPr/>
          <p:nvPr/>
        </p:nvGrpSpPr>
        <p:grpSpPr>
          <a:xfrm>
            <a:off x="13404237" y="4743754"/>
            <a:ext cx="1886761" cy="462051"/>
            <a:chOff x="0" y="0"/>
            <a:chExt cx="1520437" cy="372342"/>
          </a:xfrm>
        </p:grpSpPr>
        <p:sp>
          <p:nvSpPr>
            <p:cNvPr id="42" name="Freeform 4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3" name="Group 43"/>
          <p:cNvGrpSpPr/>
          <p:nvPr/>
        </p:nvGrpSpPr>
        <p:grpSpPr>
          <a:xfrm>
            <a:off x="13404237" y="5199784"/>
            <a:ext cx="1886761" cy="462051"/>
            <a:chOff x="0" y="0"/>
            <a:chExt cx="1520437" cy="372342"/>
          </a:xfrm>
        </p:grpSpPr>
        <p:sp>
          <p:nvSpPr>
            <p:cNvPr id="44" name="Freeform 4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5" name="Group 45"/>
          <p:cNvGrpSpPr/>
          <p:nvPr/>
        </p:nvGrpSpPr>
        <p:grpSpPr>
          <a:xfrm>
            <a:off x="13404237" y="5661835"/>
            <a:ext cx="1886761" cy="462051"/>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7" name="Group 47"/>
          <p:cNvGrpSpPr/>
          <p:nvPr/>
        </p:nvGrpSpPr>
        <p:grpSpPr>
          <a:xfrm>
            <a:off x="13410306" y="6117864"/>
            <a:ext cx="1886761" cy="462051"/>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9" name="Group 49"/>
          <p:cNvGrpSpPr/>
          <p:nvPr/>
        </p:nvGrpSpPr>
        <p:grpSpPr>
          <a:xfrm>
            <a:off x="13410306" y="7285985"/>
            <a:ext cx="1886761" cy="462051"/>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1" name="Group 51"/>
          <p:cNvGrpSpPr/>
          <p:nvPr/>
        </p:nvGrpSpPr>
        <p:grpSpPr>
          <a:xfrm>
            <a:off x="13410306" y="7748036"/>
            <a:ext cx="1886761" cy="462051"/>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3" name="Group 53"/>
          <p:cNvGrpSpPr/>
          <p:nvPr/>
        </p:nvGrpSpPr>
        <p:grpSpPr>
          <a:xfrm>
            <a:off x="13410306" y="8204066"/>
            <a:ext cx="1886761" cy="462051"/>
            <a:chOff x="0" y="0"/>
            <a:chExt cx="1520437" cy="372342"/>
          </a:xfrm>
        </p:grpSpPr>
        <p:sp>
          <p:nvSpPr>
            <p:cNvPr id="54" name="Freeform 5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5" name="Group 55"/>
          <p:cNvGrpSpPr/>
          <p:nvPr/>
        </p:nvGrpSpPr>
        <p:grpSpPr>
          <a:xfrm>
            <a:off x="13410306" y="8593983"/>
            <a:ext cx="1886761" cy="462051"/>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7" name="Group 57"/>
          <p:cNvGrpSpPr/>
          <p:nvPr/>
        </p:nvGrpSpPr>
        <p:grpSpPr>
          <a:xfrm>
            <a:off x="13410306" y="9050013"/>
            <a:ext cx="1886761" cy="462051"/>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59" name="AutoShape 59"/>
          <p:cNvSpPr/>
          <p:nvPr/>
        </p:nvSpPr>
        <p:spPr>
          <a:xfrm flipH="1" flipV="1">
            <a:off x="11421970" y="6523686"/>
            <a:ext cx="1170558" cy="0"/>
          </a:xfrm>
          <a:prstGeom prst="line">
            <a:avLst/>
          </a:prstGeom>
          <a:ln w="47625" cap="rnd">
            <a:solidFill>
              <a:srgbClr val="64656B"/>
            </a:solidFill>
            <a:prstDash val="solid"/>
            <a:headEnd type="none" w="sm" len="sm"/>
            <a:tailEnd type="none" w="sm" len="sm"/>
          </a:ln>
        </p:spPr>
        <p:txBody>
          <a:bodyPr/>
          <a:lstStyle/>
          <a:p>
            <a:endParaRPr lang="en-PH"/>
          </a:p>
        </p:txBody>
      </p:sp>
      <p:grpSp>
        <p:nvGrpSpPr>
          <p:cNvPr id="60" name="Group 60"/>
          <p:cNvGrpSpPr/>
          <p:nvPr/>
        </p:nvGrpSpPr>
        <p:grpSpPr>
          <a:xfrm>
            <a:off x="1520339" y="2048331"/>
            <a:ext cx="14893631" cy="860755"/>
            <a:chOff x="0" y="0"/>
            <a:chExt cx="3747725" cy="216594"/>
          </a:xfrm>
        </p:grpSpPr>
        <p:sp>
          <p:nvSpPr>
            <p:cNvPr id="61" name="Freeform 61"/>
            <p:cNvSpPr/>
            <p:nvPr/>
          </p:nvSpPr>
          <p:spPr>
            <a:xfrm>
              <a:off x="0" y="0"/>
              <a:ext cx="3747725" cy="216594"/>
            </a:xfrm>
            <a:custGeom>
              <a:avLst/>
              <a:gdLst/>
              <a:ahLst/>
              <a:cxnLst/>
              <a:rect l="l" t="t" r="r" b="b"/>
              <a:pathLst>
                <a:path w="3747725" h="216594">
                  <a:moveTo>
                    <a:pt x="30669" y="0"/>
                  </a:moveTo>
                  <a:lnTo>
                    <a:pt x="3717056" y="0"/>
                  </a:lnTo>
                  <a:cubicBezTo>
                    <a:pt x="3725190" y="0"/>
                    <a:pt x="3732991" y="3231"/>
                    <a:pt x="3738742" y="8983"/>
                  </a:cubicBezTo>
                  <a:cubicBezTo>
                    <a:pt x="3744494" y="14734"/>
                    <a:pt x="3747725" y="22535"/>
                    <a:pt x="3747725" y="30669"/>
                  </a:cubicBezTo>
                  <a:lnTo>
                    <a:pt x="3747725" y="185925"/>
                  </a:lnTo>
                  <a:cubicBezTo>
                    <a:pt x="3747725" y="194059"/>
                    <a:pt x="3744494" y="201860"/>
                    <a:pt x="3738742" y="207611"/>
                  </a:cubicBezTo>
                  <a:cubicBezTo>
                    <a:pt x="3732991" y="213363"/>
                    <a:pt x="3725190" y="216594"/>
                    <a:pt x="3717056" y="216594"/>
                  </a:cubicBezTo>
                  <a:lnTo>
                    <a:pt x="30669" y="216594"/>
                  </a:lnTo>
                  <a:cubicBezTo>
                    <a:pt x="22535" y="216594"/>
                    <a:pt x="14734" y="213363"/>
                    <a:pt x="8983" y="207611"/>
                  </a:cubicBezTo>
                  <a:cubicBezTo>
                    <a:pt x="3231" y="201860"/>
                    <a:pt x="0" y="194059"/>
                    <a:pt x="0" y="185925"/>
                  </a:cubicBezTo>
                  <a:lnTo>
                    <a:pt x="0" y="30669"/>
                  </a:lnTo>
                  <a:cubicBezTo>
                    <a:pt x="0" y="22535"/>
                    <a:pt x="3231" y="14734"/>
                    <a:pt x="8983" y="8983"/>
                  </a:cubicBezTo>
                  <a:cubicBezTo>
                    <a:pt x="14734" y="3231"/>
                    <a:pt x="22535" y="0"/>
                    <a:pt x="30669" y="0"/>
                  </a:cubicBezTo>
                  <a:close/>
                </a:path>
              </a:pathLst>
            </a:custGeom>
            <a:solidFill>
              <a:srgbClr val="019D97"/>
            </a:solidFill>
          </p:spPr>
          <p:txBody>
            <a:bodyPr/>
            <a:lstStyle/>
            <a:p>
              <a:endParaRPr lang="en-PH"/>
            </a:p>
          </p:txBody>
        </p:sp>
        <p:sp>
          <p:nvSpPr>
            <p:cNvPr id="62" name="TextBox 62"/>
            <p:cNvSpPr txBox="1"/>
            <p:nvPr/>
          </p:nvSpPr>
          <p:spPr>
            <a:xfrm>
              <a:off x="0" y="-28575"/>
              <a:ext cx="3747725" cy="245169"/>
            </a:xfrm>
            <a:prstGeom prst="rect">
              <a:avLst/>
            </a:prstGeom>
          </p:spPr>
          <p:txBody>
            <a:bodyPr lIns="42076" tIns="42076" rIns="42076" bIns="42076" rtlCol="0" anchor="ctr"/>
            <a:lstStyle/>
            <a:p>
              <a:pPr algn="ctr">
                <a:lnSpc>
                  <a:spcPts val="2595"/>
                </a:lnSpc>
              </a:pPr>
              <a:endParaRPr/>
            </a:p>
          </p:txBody>
        </p:sp>
      </p:grpSp>
      <p:sp>
        <p:nvSpPr>
          <p:cNvPr id="63" name="Freeform 63"/>
          <p:cNvSpPr/>
          <p:nvPr/>
        </p:nvSpPr>
        <p:spPr>
          <a:xfrm>
            <a:off x="1570802" y="2116032"/>
            <a:ext cx="694443" cy="694443"/>
          </a:xfrm>
          <a:custGeom>
            <a:avLst/>
            <a:gdLst/>
            <a:ahLst/>
            <a:cxnLst/>
            <a:rect l="l" t="t" r="r" b="b"/>
            <a:pathLst>
              <a:path w="694443" h="694443">
                <a:moveTo>
                  <a:pt x="0" y="0"/>
                </a:moveTo>
                <a:lnTo>
                  <a:pt x="694443" y="0"/>
                </a:lnTo>
                <a:lnTo>
                  <a:pt x="694443" y="694443"/>
                </a:lnTo>
                <a:lnTo>
                  <a:pt x="0" y="6944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4" name="TextBox 64"/>
          <p:cNvSpPr txBox="1"/>
          <p:nvPr/>
        </p:nvSpPr>
        <p:spPr>
          <a:xfrm>
            <a:off x="3886758" y="4364425"/>
            <a:ext cx="1527812" cy="337613"/>
          </a:xfrm>
          <a:prstGeom prst="rect">
            <a:avLst/>
          </a:prstGeom>
        </p:spPr>
        <p:txBody>
          <a:bodyPr lIns="0" tIns="0" rIns="0" bIns="0" rtlCol="0" anchor="t">
            <a:spAutoFit/>
          </a:bodyPr>
          <a:lstStyle/>
          <a:p>
            <a:pPr algn="l">
              <a:lnSpc>
                <a:spcPts val="2704"/>
              </a:lnSpc>
            </a:pPr>
            <a:r>
              <a:rPr lang="en-US" sz="1932" b="1">
                <a:solidFill>
                  <a:srgbClr val="FFFFFF"/>
                </a:solidFill>
                <a:latin typeface="Now Bold"/>
                <a:ea typeface="Now Bold"/>
                <a:cs typeface="Now Bold"/>
                <a:sym typeface="Now Bold"/>
              </a:rPr>
              <a:t>Control Unit</a:t>
            </a:r>
          </a:p>
        </p:txBody>
      </p:sp>
      <p:sp>
        <p:nvSpPr>
          <p:cNvPr id="65" name="TextBox 65"/>
          <p:cNvSpPr txBox="1"/>
          <p:nvPr/>
        </p:nvSpPr>
        <p:spPr>
          <a:xfrm>
            <a:off x="3886758" y="6286406"/>
            <a:ext cx="1670509" cy="337613"/>
          </a:xfrm>
          <a:prstGeom prst="rect">
            <a:avLst/>
          </a:prstGeom>
        </p:spPr>
        <p:txBody>
          <a:bodyPr lIns="0" tIns="0" rIns="0" bIns="0" rtlCol="0" anchor="t">
            <a:spAutoFit/>
          </a:bodyPr>
          <a:lstStyle/>
          <a:p>
            <a:pPr algn="l">
              <a:lnSpc>
                <a:spcPts val="2704"/>
              </a:lnSpc>
            </a:pPr>
            <a:r>
              <a:rPr lang="en-US" sz="1932" b="1">
                <a:solidFill>
                  <a:srgbClr val="FFFFFF"/>
                </a:solidFill>
                <a:latin typeface="Now Bold"/>
                <a:ea typeface="Now Bold"/>
                <a:cs typeface="Now Bold"/>
                <a:sym typeface="Now Bold"/>
              </a:rPr>
              <a:t>Accumulator</a:t>
            </a:r>
          </a:p>
        </p:txBody>
      </p:sp>
      <p:sp>
        <p:nvSpPr>
          <p:cNvPr id="66" name="TextBox 66"/>
          <p:cNvSpPr txBox="1"/>
          <p:nvPr/>
        </p:nvSpPr>
        <p:spPr>
          <a:xfrm>
            <a:off x="3815409" y="8232341"/>
            <a:ext cx="1670509" cy="337613"/>
          </a:xfrm>
          <a:prstGeom prst="rect">
            <a:avLst/>
          </a:prstGeom>
        </p:spPr>
        <p:txBody>
          <a:bodyPr lIns="0" tIns="0" rIns="0" bIns="0" rtlCol="0" anchor="t">
            <a:spAutoFit/>
          </a:bodyPr>
          <a:lstStyle/>
          <a:p>
            <a:pPr algn="ctr">
              <a:lnSpc>
                <a:spcPts val="2704"/>
              </a:lnSpc>
            </a:pPr>
            <a:r>
              <a:rPr lang="en-US" sz="1932" b="1">
                <a:solidFill>
                  <a:srgbClr val="FFFFFF"/>
                </a:solidFill>
                <a:latin typeface="Now Bold"/>
                <a:ea typeface="Now Bold"/>
                <a:cs typeface="Now Bold"/>
                <a:sym typeface="Now Bold"/>
              </a:rPr>
              <a:t>ALU</a:t>
            </a:r>
          </a:p>
        </p:txBody>
      </p:sp>
      <p:sp>
        <p:nvSpPr>
          <p:cNvPr id="67" name="TextBox 67"/>
          <p:cNvSpPr txBox="1"/>
          <p:nvPr/>
        </p:nvSpPr>
        <p:spPr>
          <a:xfrm>
            <a:off x="2265245" y="4194893"/>
            <a:ext cx="964924" cy="676676"/>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Control bus</a:t>
            </a:r>
          </a:p>
        </p:txBody>
      </p:sp>
      <p:sp>
        <p:nvSpPr>
          <p:cNvPr id="68" name="TextBox 68"/>
          <p:cNvSpPr txBox="1"/>
          <p:nvPr/>
        </p:nvSpPr>
        <p:spPr>
          <a:xfrm>
            <a:off x="7504618" y="4519340"/>
            <a:ext cx="2233398"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Program Counter</a:t>
            </a:r>
          </a:p>
        </p:txBody>
      </p:sp>
      <p:sp>
        <p:nvSpPr>
          <p:cNvPr id="69" name="TextBox 69"/>
          <p:cNvSpPr txBox="1"/>
          <p:nvPr/>
        </p:nvSpPr>
        <p:spPr>
          <a:xfrm>
            <a:off x="7504618" y="5781717"/>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Current Instruction Register</a:t>
            </a:r>
          </a:p>
        </p:txBody>
      </p:sp>
      <p:sp>
        <p:nvSpPr>
          <p:cNvPr id="70" name="TextBox 70"/>
          <p:cNvSpPr txBox="1"/>
          <p:nvPr/>
        </p:nvSpPr>
        <p:spPr>
          <a:xfrm>
            <a:off x="7504618" y="6917489"/>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Memory Address Register</a:t>
            </a:r>
          </a:p>
        </p:txBody>
      </p:sp>
      <p:sp>
        <p:nvSpPr>
          <p:cNvPr id="71" name="TextBox 71"/>
          <p:cNvSpPr txBox="1"/>
          <p:nvPr/>
        </p:nvSpPr>
        <p:spPr>
          <a:xfrm>
            <a:off x="7504618" y="8093674"/>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Memory Data Register</a:t>
            </a:r>
          </a:p>
        </p:txBody>
      </p:sp>
      <p:sp>
        <p:nvSpPr>
          <p:cNvPr id="72" name="TextBox 72"/>
          <p:cNvSpPr txBox="1"/>
          <p:nvPr/>
        </p:nvSpPr>
        <p:spPr>
          <a:xfrm>
            <a:off x="14031829" y="6160226"/>
            <a:ext cx="631577" cy="988266"/>
          </a:xfrm>
          <a:prstGeom prst="rect">
            <a:avLst/>
          </a:prstGeom>
        </p:spPr>
        <p:txBody>
          <a:bodyPr lIns="0" tIns="0" rIns="0" bIns="0" rtlCol="0" anchor="t">
            <a:spAutoFit/>
          </a:bodyPr>
          <a:lstStyle/>
          <a:p>
            <a:pPr algn="ctr">
              <a:lnSpc>
                <a:spcPts val="8028"/>
              </a:lnSpc>
            </a:pPr>
            <a:r>
              <a:rPr lang="en-US" sz="5734">
                <a:solidFill>
                  <a:srgbClr val="FFFFFF"/>
                </a:solidFill>
                <a:latin typeface="Open Sans Extra Bold"/>
                <a:ea typeface="Open Sans Extra Bold"/>
                <a:cs typeface="Open Sans Extra Bold"/>
                <a:sym typeface="Open Sans Extra Bold"/>
              </a:rPr>
              <a:t>...</a:t>
            </a:r>
          </a:p>
        </p:txBody>
      </p:sp>
      <p:sp>
        <p:nvSpPr>
          <p:cNvPr id="73" name="TextBox 73"/>
          <p:cNvSpPr txBox="1"/>
          <p:nvPr/>
        </p:nvSpPr>
        <p:spPr>
          <a:xfrm>
            <a:off x="13382756" y="3176252"/>
            <a:ext cx="2126183" cy="578680"/>
          </a:xfrm>
          <a:prstGeom prst="rect">
            <a:avLst/>
          </a:prstGeom>
        </p:spPr>
        <p:txBody>
          <a:bodyPr lIns="0" tIns="0" rIns="0" bIns="0" rtlCol="0" anchor="t">
            <a:spAutoFit/>
          </a:bodyPr>
          <a:lstStyle/>
          <a:p>
            <a:pPr algn="ctr">
              <a:lnSpc>
                <a:spcPts val="4620"/>
              </a:lnSpc>
            </a:pPr>
            <a:r>
              <a:rPr lang="en-US" sz="3300" b="1">
                <a:solidFill>
                  <a:srgbClr val="FFFFFF"/>
                </a:solidFill>
                <a:latin typeface="Now Bold"/>
                <a:ea typeface="Now Bold"/>
                <a:cs typeface="Now Bold"/>
                <a:sym typeface="Now Bold"/>
              </a:rPr>
              <a:t>Memory</a:t>
            </a:r>
          </a:p>
        </p:txBody>
      </p:sp>
      <p:sp>
        <p:nvSpPr>
          <p:cNvPr id="74" name="TextBox 74"/>
          <p:cNvSpPr txBox="1"/>
          <p:nvPr/>
        </p:nvSpPr>
        <p:spPr>
          <a:xfrm>
            <a:off x="15426128" y="3913034"/>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8</a:t>
            </a:r>
          </a:p>
        </p:txBody>
      </p:sp>
      <p:sp>
        <p:nvSpPr>
          <p:cNvPr id="75" name="TextBox 75"/>
          <p:cNvSpPr txBox="1"/>
          <p:nvPr/>
        </p:nvSpPr>
        <p:spPr>
          <a:xfrm>
            <a:off x="15426128" y="4355585"/>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9</a:t>
            </a:r>
          </a:p>
        </p:txBody>
      </p:sp>
      <p:sp>
        <p:nvSpPr>
          <p:cNvPr id="76" name="TextBox 76"/>
          <p:cNvSpPr txBox="1"/>
          <p:nvPr/>
        </p:nvSpPr>
        <p:spPr>
          <a:xfrm>
            <a:off x="15426128" y="4781960"/>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a:t>
            </a:r>
          </a:p>
        </p:txBody>
      </p:sp>
      <p:sp>
        <p:nvSpPr>
          <p:cNvPr id="77" name="TextBox 77"/>
          <p:cNvSpPr txBox="1"/>
          <p:nvPr/>
        </p:nvSpPr>
        <p:spPr>
          <a:xfrm>
            <a:off x="15445913" y="5240347"/>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11</a:t>
            </a:r>
          </a:p>
        </p:txBody>
      </p:sp>
      <p:sp>
        <p:nvSpPr>
          <p:cNvPr id="78" name="TextBox 78"/>
          <p:cNvSpPr txBox="1"/>
          <p:nvPr/>
        </p:nvSpPr>
        <p:spPr>
          <a:xfrm>
            <a:off x="15445913" y="5681367"/>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12</a:t>
            </a:r>
          </a:p>
        </p:txBody>
      </p:sp>
      <p:sp>
        <p:nvSpPr>
          <p:cNvPr id="79" name="TextBox 79"/>
          <p:cNvSpPr txBox="1"/>
          <p:nvPr/>
        </p:nvSpPr>
        <p:spPr>
          <a:xfrm>
            <a:off x="15426128" y="6180303"/>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13</a:t>
            </a:r>
          </a:p>
        </p:txBody>
      </p:sp>
      <p:sp>
        <p:nvSpPr>
          <p:cNvPr id="80" name="TextBox 80"/>
          <p:cNvSpPr txBox="1"/>
          <p:nvPr/>
        </p:nvSpPr>
        <p:spPr>
          <a:xfrm>
            <a:off x="15436021" y="7336979"/>
            <a:ext cx="39883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99</a:t>
            </a:r>
          </a:p>
        </p:txBody>
      </p:sp>
      <p:sp>
        <p:nvSpPr>
          <p:cNvPr id="81" name="TextBox 81"/>
          <p:cNvSpPr txBox="1"/>
          <p:nvPr/>
        </p:nvSpPr>
        <p:spPr>
          <a:xfrm>
            <a:off x="15363990" y="7779530"/>
            <a:ext cx="47086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100</a:t>
            </a:r>
          </a:p>
        </p:txBody>
      </p:sp>
      <p:sp>
        <p:nvSpPr>
          <p:cNvPr id="82" name="TextBox 82"/>
          <p:cNvSpPr txBox="1"/>
          <p:nvPr/>
        </p:nvSpPr>
        <p:spPr>
          <a:xfrm>
            <a:off x="15378038" y="8186644"/>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101</a:t>
            </a:r>
          </a:p>
        </p:txBody>
      </p:sp>
      <p:sp>
        <p:nvSpPr>
          <p:cNvPr id="83" name="TextBox 83"/>
          <p:cNvSpPr txBox="1"/>
          <p:nvPr/>
        </p:nvSpPr>
        <p:spPr>
          <a:xfrm>
            <a:off x="15392086" y="8618492"/>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102</a:t>
            </a:r>
          </a:p>
        </p:txBody>
      </p:sp>
      <p:sp>
        <p:nvSpPr>
          <p:cNvPr id="84" name="TextBox 84"/>
          <p:cNvSpPr txBox="1"/>
          <p:nvPr/>
        </p:nvSpPr>
        <p:spPr>
          <a:xfrm>
            <a:off x="15392086" y="9081559"/>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103</a:t>
            </a:r>
          </a:p>
        </p:txBody>
      </p:sp>
      <p:sp>
        <p:nvSpPr>
          <p:cNvPr id="85" name="TextBox 85"/>
          <p:cNvSpPr txBox="1"/>
          <p:nvPr/>
        </p:nvSpPr>
        <p:spPr>
          <a:xfrm>
            <a:off x="13533358" y="3932145"/>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100</a:t>
            </a:r>
          </a:p>
        </p:txBody>
      </p:sp>
      <p:sp>
        <p:nvSpPr>
          <p:cNvPr id="86" name="TextBox 86"/>
          <p:cNvSpPr txBox="1"/>
          <p:nvPr/>
        </p:nvSpPr>
        <p:spPr>
          <a:xfrm>
            <a:off x="14181996" y="7321507"/>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0</a:t>
            </a:r>
          </a:p>
        </p:txBody>
      </p:sp>
      <p:sp>
        <p:nvSpPr>
          <p:cNvPr id="87" name="TextBox 87"/>
          <p:cNvSpPr txBox="1"/>
          <p:nvPr/>
        </p:nvSpPr>
        <p:spPr>
          <a:xfrm>
            <a:off x="14188065" y="7803613"/>
            <a:ext cx="165622"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5</a:t>
            </a:r>
          </a:p>
        </p:txBody>
      </p:sp>
      <p:sp>
        <p:nvSpPr>
          <p:cNvPr id="88" name="TextBox 88"/>
          <p:cNvSpPr txBox="1"/>
          <p:nvPr/>
        </p:nvSpPr>
        <p:spPr>
          <a:xfrm>
            <a:off x="13832067" y="8239588"/>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LDD 10</a:t>
            </a:r>
          </a:p>
        </p:txBody>
      </p:sp>
      <p:sp>
        <p:nvSpPr>
          <p:cNvPr id="89" name="TextBox 89"/>
          <p:cNvSpPr txBox="1"/>
          <p:nvPr/>
        </p:nvSpPr>
        <p:spPr>
          <a:xfrm>
            <a:off x="13850884" y="8618492"/>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ADD 11</a:t>
            </a:r>
          </a:p>
        </p:txBody>
      </p:sp>
      <p:sp>
        <p:nvSpPr>
          <p:cNvPr id="90" name="TextBox 90"/>
          <p:cNvSpPr txBox="1"/>
          <p:nvPr/>
        </p:nvSpPr>
        <p:spPr>
          <a:xfrm>
            <a:off x="13825998" y="9085535"/>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STO 12</a:t>
            </a:r>
          </a:p>
        </p:txBody>
      </p:sp>
      <p:sp>
        <p:nvSpPr>
          <p:cNvPr id="91" name="TextBox 91"/>
          <p:cNvSpPr txBox="1"/>
          <p:nvPr/>
        </p:nvSpPr>
        <p:spPr>
          <a:xfrm>
            <a:off x="5885307" y="3180153"/>
            <a:ext cx="1171694" cy="577203"/>
          </a:xfrm>
          <a:prstGeom prst="rect">
            <a:avLst/>
          </a:prstGeom>
        </p:spPr>
        <p:txBody>
          <a:bodyPr lIns="0" tIns="0" rIns="0" bIns="0" rtlCol="0" anchor="t">
            <a:spAutoFit/>
          </a:bodyPr>
          <a:lstStyle/>
          <a:p>
            <a:pPr algn="ctr">
              <a:lnSpc>
                <a:spcPts val="4600"/>
              </a:lnSpc>
            </a:pPr>
            <a:r>
              <a:rPr lang="en-US" sz="3285" b="1">
                <a:solidFill>
                  <a:srgbClr val="000000"/>
                </a:solidFill>
                <a:latin typeface="Now Bold"/>
                <a:ea typeface="Now Bold"/>
                <a:cs typeface="Now Bold"/>
                <a:sym typeface="Now Bold"/>
              </a:rPr>
              <a:t>CPU</a:t>
            </a:r>
          </a:p>
        </p:txBody>
      </p:sp>
      <p:sp>
        <p:nvSpPr>
          <p:cNvPr id="92" name="TextBox 92"/>
          <p:cNvSpPr txBox="1"/>
          <p:nvPr/>
        </p:nvSpPr>
        <p:spPr>
          <a:xfrm>
            <a:off x="2432520" y="2212243"/>
            <a:ext cx="13742898" cy="454396"/>
          </a:xfrm>
          <a:prstGeom prst="rect">
            <a:avLst/>
          </a:prstGeom>
        </p:spPr>
        <p:txBody>
          <a:bodyPr lIns="0" tIns="0" rIns="0" bIns="0" rtlCol="0" anchor="t">
            <a:spAutoFit/>
          </a:bodyPr>
          <a:lstStyle/>
          <a:p>
            <a:pPr algn="l">
              <a:lnSpc>
                <a:spcPts val="3794"/>
              </a:lnSpc>
            </a:pPr>
            <a:r>
              <a:rPr lang="en-US" sz="2710" b="1">
                <a:solidFill>
                  <a:srgbClr val="FFFFFF"/>
                </a:solidFill>
                <a:latin typeface="Now Bold"/>
                <a:ea typeface="Now Bold"/>
                <a:cs typeface="Now Bold"/>
                <a:sym typeface="Now Bold"/>
              </a:rPr>
              <a:t>The program counter's stored address is increased by one.</a:t>
            </a:r>
          </a:p>
        </p:txBody>
      </p:sp>
      <p:sp>
        <p:nvSpPr>
          <p:cNvPr id="93" name="TextBox 93"/>
          <p:cNvSpPr txBox="1"/>
          <p:nvPr/>
        </p:nvSpPr>
        <p:spPr>
          <a:xfrm>
            <a:off x="13533358" y="4406359"/>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STO 102</a:t>
            </a:r>
          </a:p>
        </p:txBody>
      </p:sp>
      <p:sp>
        <p:nvSpPr>
          <p:cNvPr id="94" name="TextBox 94"/>
          <p:cNvSpPr txBox="1"/>
          <p:nvPr/>
        </p:nvSpPr>
        <p:spPr>
          <a:xfrm>
            <a:off x="13533358" y="4781960"/>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STO 103</a:t>
            </a:r>
          </a:p>
        </p:txBody>
      </p:sp>
      <p:sp>
        <p:nvSpPr>
          <p:cNvPr id="95" name="TextBox 95"/>
          <p:cNvSpPr txBox="1"/>
          <p:nvPr/>
        </p:nvSpPr>
        <p:spPr>
          <a:xfrm>
            <a:off x="13527288" y="5258936"/>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102</a:t>
            </a:r>
          </a:p>
        </p:txBody>
      </p:sp>
      <p:sp>
        <p:nvSpPr>
          <p:cNvPr id="96" name="TextBox 96"/>
          <p:cNvSpPr txBox="1"/>
          <p:nvPr/>
        </p:nvSpPr>
        <p:spPr>
          <a:xfrm>
            <a:off x="13527288" y="5718985"/>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103</a:t>
            </a:r>
          </a:p>
        </p:txBody>
      </p:sp>
      <p:sp>
        <p:nvSpPr>
          <p:cNvPr id="97" name="TextBox 97"/>
          <p:cNvSpPr txBox="1"/>
          <p:nvPr/>
        </p:nvSpPr>
        <p:spPr>
          <a:xfrm>
            <a:off x="13552175" y="6181036"/>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OUT 103</a:t>
            </a:r>
          </a:p>
        </p:txBody>
      </p:sp>
      <p:sp>
        <p:nvSpPr>
          <p:cNvPr id="98" name="TextBox 98"/>
          <p:cNvSpPr txBox="1"/>
          <p:nvPr/>
        </p:nvSpPr>
        <p:spPr>
          <a:xfrm>
            <a:off x="9287424" y="4974774"/>
            <a:ext cx="582570"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9</a:t>
            </a:r>
          </a:p>
        </p:txBody>
      </p:sp>
      <p:sp>
        <p:nvSpPr>
          <p:cNvPr id="99" name="TextBox 99"/>
          <p:cNvSpPr txBox="1"/>
          <p:nvPr/>
        </p:nvSpPr>
        <p:spPr>
          <a:xfrm>
            <a:off x="9287424" y="7336979"/>
            <a:ext cx="582570"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8</a:t>
            </a:r>
          </a:p>
        </p:txBody>
      </p:sp>
      <p:sp>
        <p:nvSpPr>
          <p:cNvPr id="100" name="TextBox 100"/>
          <p:cNvSpPr txBox="1"/>
          <p:nvPr/>
        </p:nvSpPr>
        <p:spPr>
          <a:xfrm>
            <a:off x="8728215" y="8501552"/>
            <a:ext cx="1639733"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LDD 100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96"/>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5.6 FDE Cycle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12592527" y="3090061"/>
            <a:ext cx="3821443" cy="6602201"/>
            <a:chOff x="0" y="0"/>
            <a:chExt cx="961600" cy="1661330"/>
          </a:xfrm>
        </p:grpSpPr>
        <p:sp>
          <p:nvSpPr>
            <p:cNvPr id="8" name="Freeform 8"/>
            <p:cNvSpPr/>
            <p:nvPr/>
          </p:nvSpPr>
          <p:spPr>
            <a:xfrm>
              <a:off x="0" y="0"/>
              <a:ext cx="961600" cy="1661330"/>
            </a:xfrm>
            <a:custGeom>
              <a:avLst/>
              <a:gdLst/>
              <a:ahLst/>
              <a:cxnLst/>
              <a:rect l="l" t="t" r="r" b="b"/>
              <a:pathLst>
                <a:path w="961600" h="1661330">
                  <a:moveTo>
                    <a:pt x="119529" y="0"/>
                  </a:moveTo>
                  <a:lnTo>
                    <a:pt x="842071" y="0"/>
                  </a:lnTo>
                  <a:cubicBezTo>
                    <a:pt x="908085" y="0"/>
                    <a:pt x="961600" y="53515"/>
                    <a:pt x="961600" y="119529"/>
                  </a:cubicBezTo>
                  <a:lnTo>
                    <a:pt x="961600" y="1541801"/>
                  </a:lnTo>
                  <a:cubicBezTo>
                    <a:pt x="961600" y="1607815"/>
                    <a:pt x="908085" y="1661330"/>
                    <a:pt x="842071" y="1661330"/>
                  </a:cubicBezTo>
                  <a:lnTo>
                    <a:pt x="119529" y="1661330"/>
                  </a:lnTo>
                  <a:cubicBezTo>
                    <a:pt x="87828" y="1661330"/>
                    <a:pt x="57425" y="1648737"/>
                    <a:pt x="35009" y="1626320"/>
                  </a:cubicBezTo>
                  <a:cubicBezTo>
                    <a:pt x="12593" y="1603905"/>
                    <a:pt x="0" y="1573502"/>
                    <a:pt x="0" y="1541801"/>
                  </a:cubicBezTo>
                  <a:lnTo>
                    <a:pt x="0" y="119529"/>
                  </a:lnTo>
                  <a:cubicBezTo>
                    <a:pt x="0" y="53515"/>
                    <a:pt x="53515" y="0"/>
                    <a:pt x="119529" y="0"/>
                  </a:cubicBezTo>
                  <a:close/>
                </a:path>
              </a:pathLst>
            </a:custGeom>
            <a:solidFill>
              <a:srgbClr val="642EC7"/>
            </a:solidFill>
          </p:spPr>
          <p:txBody>
            <a:bodyPr/>
            <a:lstStyle/>
            <a:p>
              <a:endParaRPr lang="en-PH"/>
            </a:p>
          </p:txBody>
        </p:sp>
        <p:sp>
          <p:nvSpPr>
            <p:cNvPr id="9" name="TextBox 9"/>
            <p:cNvSpPr txBox="1"/>
            <p:nvPr/>
          </p:nvSpPr>
          <p:spPr>
            <a:xfrm>
              <a:off x="0" y="-28575"/>
              <a:ext cx="961600" cy="1689905"/>
            </a:xfrm>
            <a:prstGeom prst="rect">
              <a:avLst/>
            </a:prstGeom>
          </p:spPr>
          <p:txBody>
            <a:bodyPr lIns="42076" tIns="42076" rIns="42076" bIns="42076" rtlCol="0" anchor="ctr"/>
            <a:lstStyle/>
            <a:p>
              <a:pPr algn="ctr">
                <a:lnSpc>
                  <a:spcPts val="2595"/>
                </a:lnSpc>
              </a:pPr>
              <a:endParaRPr/>
            </a:p>
          </p:txBody>
        </p:sp>
      </p:grpSp>
      <p:grpSp>
        <p:nvGrpSpPr>
          <p:cNvPr id="10" name="Group 10"/>
          <p:cNvGrpSpPr/>
          <p:nvPr/>
        </p:nvGrpSpPr>
        <p:grpSpPr>
          <a:xfrm>
            <a:off x="1520339" y="3090061"/>
            <a:ext cx="9901630" cy="6602201"/>
            <a:chOff x="0" y="0"/>
            <a:chExt cx="2491574" cy="1661330"/>
          </a:xfrm>
        </p:grpSpPr>
        <p:sp>
          <p:nvSpPr>
            <p:cNvPr id="11" name="Freeform 11"/>
            <p:cNvSpPr/>
            <p:nvPr/>
          </p:nvSpPr>
          <p:spPr>
            <a:xfrm>
              <a:off x="0" y="0"/>
              <a:ext cx="2491574" cy="1661330"/>
            </a:xfrm>
            <a:custGeom>
              <a:avLst/>
              <a:gdLst/>
              <a:ahLst/>
              <a:cxnLst/>
              <a:rect l="l" t="t" r="r" b="b"/>
              <a:pathLst>
                <a:path w="2491574" h="1661330">
                  <a:moveTo>
                    <a:pt x="46131" y="0"/>
                  </a:moveTo>
                  <a:lnTo>
                    <a:pt x="2445443" y="0"/>
                  </a:lnTo>
                  <a:cubicBezTo>
                    <a:pt x="2470921" y="0"/>
                    <a:pt x="2491574" y="20654"/>
                    <a:pt x="2491574" y="46131"/>
                  </a:cubicBezTo>
                  <a:lnTo>
                    <a:pt x="2491574" y="1615199"/>
                  </a:lnTo>
                  <a:cubicBezTo>
                    <a:pt x="2491574" y="1627433"/>
                    <a:pt x="2486714" y="1639167"/>
                    <a:pt x="2478063" y="1647818"/>
                  </a:cubicBezTo>
                  <a:cubicBezTo>
                    <a:pt x="2469411" y="1656470"/>
                    <a:pt x="2457678" y="1661330"/>
                    <a:pt x="2445443" y="1661330"/>
                  </a:cubicBezTo>
                  <a:lnTo>
                    <a:pt x="46131" y="1661330"/>
                  </a:lnTo>
                  <a:cubicBezTo>
                    <a:pt x="33896" y="1661330"/>
                    <a:pt x="22163" y="1656470"/>
                    <a:pt x="13511" y="1647818"/>
                  </a:cubicBezTo>
                  <a:cubicBezTo>
                    <a:pt x="4860" y="1639167"/>
                    <a:pt x="0" y="1627433"/>
                    <a:pt x="0" y="1615199"/>
                  </a:cubicBezTo>
                  <a:lnTo>
                    <a:pt x="0" y="46131"/>
                  </a:lnTo>
                  <a:cubicBezTo>
                    <a:pt x="0" y="20654"/>
                    <a:pt x="20654" y="0"/>
                    <a:pt x="46131" y="0"/>
                  </a:cubicBezTo>
                  <a:close/>
                </a:path>
              </a:pathLst>
            </a:custGeom>
            <a:solidFill>
              <a:srgbClr val="FFDE59"/>
            </a:solidFill>
          </p:spPr>
          <p:txBody>
            <a:bodyPr/>
            <a:lstStyle/>
            <a:p>
              <a:endParaRPr lang="en-PH"/>
            </a:p>
          </p:txBody>
        </p:sp>
        <p:sp>
          <p:nvSpPr>
            <p:cNvPr id="12" name="TextBox 12"/>
            <p:cNvSpPr txBox="1"/>
            <p:nvPr/>
          </p:nvSpPr>
          <p:spPr>
            <a:xfrm>
              <a:off x="0" y="-28575"/>
              <a:ext cx="2491574" cy="1689905"/>
            </a:xfrm>
            <a:prstGeom prst="rect">
              <a:avLst/>
            </a:prstGeom>
          </p:spPr>
          <p:txBody>
            <a:bodyPr lIns="42076" tIns="42076" rIns="42076" bIns="42076" rtlCol="0" anchor="ctr"/>
            <a:lstStyle/>
            <a:p>
              <a:pPr algn="ctr">
                <a:lnSpc>
                  <a:spcPts val="2595"/>
                </a:lnSpc>
              </a:pPr>
              <a:endParaRPr/>
            </a:p>
          </p:txBody>
        </p:sp>
      </p:grpSp>
      <p:grpSp>
        <p:nvGrpSpPr>
          <p:cNvPr id="13" name="Group 13"/>
          <p:cNvGrpSpPr/>
          <p:nvPr/>
        </p:nvGrpSpPr>
        <p:grpSpPr>
          <a:xfrm>
            <a:off x="3744061" y="4238310"/>
            <a:ext cx="1813206" cy="1370081"/>
            <a:chOff x="0" y="0"/>
            <a:chExt cx="1913890" cy="1446159"/>
          </a:xfrm>
        </p:grpSpPr>
        <p:sp>
          <p:nvSpPr>
            <p:cNvPr id="14" name="Freeform 14"/>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5" name="Group 15"/>
          <p:cNvGrpSpPr/>
          <p:nvPr/>
        </p:nvGrpSpPr>
        <p:grpSpPr>
          <a:xfrm>
            <a:off x="3744061" y="6136339"/>
            <a:ext cx="1813206" cy="1370081"/>
            <a:chOff x="0" y="0"/>
            <a:chExt cx="1913890" cy="1446159"/>
          </a:xfrm>
        </p:grpSpPr>
        <p:sp>
          <p:nvSpPr>
            <p:cNvPr id="16" name="Freeform 16"/>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7" name="Group 17"/>
          <p:cNvGrpSpPr/>
          <p:nvPr/>
        </p:nvGrpSpPr>
        <p:grpSpPr>
          <a:xfrm>
            <a:off x="3744061" y="8070297"/>
            <a:ext cx="1813206" cy="1370081"/>
            <a:chOff x="0" y="0"/>
            <a:chExt cx="1913890" cy="1446159"/>
          </a:xfrm>
        </p:grpSpPr>
        <p:sp>
          <p:nvSpPr>
            <p:cNvPr id="18" name="Freeform 18"/>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9" name="Group 19"/>
          <p:cNvGrpSpPr/>
          <p:nvPr/>
        </p:nvGrpSpPr>
        <p:grpSpPr>
          <a:xfrm>
            <a:off x="4103351" y="8681090"/>
            <a:ext cx="1453916" cy="759288"/>
            <a:chOff x="0" y="0"/>
            <a:chExt cx="1587062" cy="828821"/>
          </a:xfrm>
        </p:grpSpPr>
        <p:sp>
          <p:nvSpPr>
            <p:cNvPr id="20" name="Freeform 20"/>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1" name="Group 21"/>
          <p:cNvGrpSpPr/>
          <p:nvPr/>
        </p:nvGrpSpPr>
        <p:grpSpPr>
          <a:xfrm>
            <a:off x="4103351" y="6747133"/>
            <a:ext cx="1453916" cy="759288"/>
            <a:chOff x="0" y="0"/>
            <a:chExt cx="1587062" cy="828821"/>
          </a:xfrm>
        </p:grpSpPr>
        <p:sp>
          <p:nvSpPr>
            <p:cNvPr id="22" name="Freeform 22"/>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3" name="Group 23"/>
          <p:cNvGrpSpPr/>
          <p:nvPr/>
        </p:nvGrpSpPr>
        <p:grpSpPr>
          <a:xfrm>
            <a:off x="4103351" y="4849104"/>
            <a:ext cx="1453916" cy="759288"/>
            <a:chOff x="0" y="0"/>
            <a:chExt cx="1587062" cy="828821"/>
          </a:xfrm>
        </p:grpSpPr>
        <p:sp>
          <p:nvSpPr>
            <p:cNvPr id="24" name="Freeform 24"/>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sp>
        <p:nvSpPr>
          <p:cNvPr id="25" name="AutoShape 25"/>
          <p:cNvSpPr/>
          <p:nvPr/>
        </p:nvSpPr>
        <p:spPr>
          <a:xfrm flipV="1">
            <a:off x="2832140" y="4576042"/>
            <a:ext cx="0" cy="4401059"/>
          </a:xfrm>
          <a:prstGeom prst="line">
            <a:avLst/>
          </a:prstGeom>
          <a:ln w="66675" cap="rnd">
            <a:solidFill>
              <a:srgbClr val="38B6FF"/>
            </a:solidFill>
            <a:prstDash val="solid"/>
            <a:headEnd type="none" w="sm" len="sm"/>
            <a:tailEnd type="none" w="sm" len="sm"/>
          </a:ln>
        </p:spPr>
        <p:txBody>
          <a:bodyPr/>
          <a:lstStyle/>
          <a:p>
            <a:endParaRPr lang="en-PH"/>
          </a:p>
        </p:txBody>
      </p:sp>
      <p:sp>
        <p:nvSpPr>
          <p:cNvPr id="26" name="AutoShape 26"/>
          <p:cNvSpPr/>
          <p:nvPr/>
        </p:nvSpPr>
        <p:spPr>
          <a:xfrm flipH="1">
            <a:off x="2797974" y="4612733"/>
            <a:ext cx="961275" cy="0"/>
          </a:xfrm>
          <a:prstGeom prst="line">
            <a:avLst/>
          </a:prstGeom>
          <a:ln w="66675" cap="rnd">
            <a:solidFill>
              <a:srgbClr val="38B6FF"/>
            </a:solidFill>
            <a:prstDash val="solid"/>
            <a:headEnd type="none" w="sm" len="sm"/>
            <a:tailEnd type="none" w="sm" len="sm"/>
          </a:ln>
        </p:spPr>
        <p:txBody>
          <a:bodyPr/>
          <a:lstStyle/>
          <a:p>
            <a:endParaRPr lang="en-PH"/>
          </a:p>
        </p:txBody>
      </p:sp>
      <p:sp>
        <p:nvSpPr>
          <p:cNvPr id="27" name="AutoShape 27"/>
          <p:cNvSpPr/>
          <p:nvPr/>
        </p:nvSpPr>
        <p:spPr>
          <a:xfrm flipH="1">
            <a:off x="2782786" y="6776572"/>
            <a:ext cx="961275" cy="0"/>
          </a:xfrm>
          <a:prstGeom prst="line">
            <a:avLst/>
          </a:prstGeom>
          <a:ln w="66675" cap="rnd">
            <a:solidFill>
              <a:srgbClr val="38B6FF"/>
            </a:solidFill>
            <a:prstDash val="solid"/>
            <a:headEnd type="none" w="sm" len="sm"/>
            <a:tailEnd type="none" w="sm" len="sm"/>
          </a:ln>
        </p:spPr>
        <p:txBody>
          <a:bodyPr/>
          <a:lstStyle/>
          <a:p>
            <a:endParaRPr lang="en-PH"/>
          </a:p>
        </p:txBody>
      </p:sp>
      <p:sp>
        <p:nvSpPr>
          <p:cNvPr id="28" name="AutoShape 28"/>
          <p:cNvSpPr/>
          <p:nvPr/>
        </p:nvSpPr>
        <p:spPr>
          <a:xfrm flipH="1">
            <a:off x="2797974" y="8940773"/>
            <a:ext cx="961275" cy="0"/>
          </a:xfrm>
          <a:prstGeom prst="line">
            <a:avLst/>
          </a:prstGeom>
          <a:ln w="66675" cap="rnd">
            <a:solidFill>
              <a:srgbClr val="38B6FF"/>
            </a:solidFill>
            <a:prstDash val="solid"/>
            <a:headEnd type="none" w="sm" len="sm"/>
            <a:tailEnd type="none" w="sm" len="sm"/>
          </a:ln>
        </p:spPr>
        <p:txBody>
          <a:bodyPr/>
          <a:lstStyle/>
          <a:p>
            <a:endParaRPr lang="en-PH"/>
          </a:p>
        </p:txBody>
      </p:sp>
      <p:grpSp>
        <p:nvGrpSpPr>
          <p:cNvPr id="29" name="Group 29"/>
          <p:cNvGrpSpPr/>
          <p:nvPr/>
        </p:nvGrpSpPr>
        <p:grpSpPr>
          <a:xfrm>
            <a:off x="8372697" y="4904697"/>
            <a:ext cx="2412024" cy="627548"/>
            <a:chOff x="0" y="0"/>
            <a:chExt cx="2545959" cy="662394"/>
          </a:xfrm>
        </p:grpSpPr>
        <p:sp>
          <p:nvSpPr>
            <p:cNvPr id="30" name="Freeform 30"/>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1" name="Group 31"/>
          <p:cNvGrpSpPr/>
          <p:nvPr/>
        </p:nvGrpSpPr>
        <p:grpSpPr>
          <a:xfrm>
            <a:off x="8372697" y="6154976"/>
            <a:ext cx="2412024" cy="627548"/>
            <a:chOff x="0" y="0"/>
            <a:chExt cx="2545959" cy="662394"/>
          </a:xfrm>
        </p:grpSpPr>
        <p:sp>
          <p:nvSpPr>
            <p:cNvPr id="32" name="Freeform 32"/>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3" name="Group 33"/>
          <p:cNvGrpSpPr/>
          <p:nvPr/>
        </p:nvGrpSpPr>
        <p:grpSpPr>
          <a:xfrm>
            <a:off x="8372697" y="7267886"/>
            <a:ext cx="2412024" cy="627548"/>
            <a:chOff x="0" y="0"/>
            <a:chExt cx="2545959" cy="662394"/>
          </a:xfrm>
        </p:grpSpPr>
        <p:sp>
          <p:nvSpPr>
            <p:cNvPr id="34" name="Freeform 34"/>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5" name="Group 35"/>
          <p:cNvGrpSpPr/>
          <p:nvPr/>
        </p:nvGrpSpPr>
        <p:grpSpPr>
          <a:xfrm>
            <a:off x="8372697" y="8431287"/>
            <a:ext cx="2412024" cy="627548"/>
            <a:chOff x="0" y="0"/>
            <a:chExt cx="2545959" cy="662394"/>
          </a:xfrm>
        </p:grpSpPr>
        <p:sp>
          <p:nvSpPr>
            <p:cNvPr id="36" name="Freeform 36"/>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7" name="Group 37"/>
          <p:cNvGrpSpPr/>
          <p:nvPr/>
        </p:nvGrpSpPr>
        <p:grpSpPr>
          <a:xfrm>
            <a:off x="13404237" y="3897807"/>
            <a:ext cx="1886761" cy="462051"/>
            <a:chOff x="0" y="0"/>
            <a:chExt cx="1520437" cy="372342"/>
          </a:xfrm>
        </p:grpSpPr>
        <p:sp>
          <p:nvSpPr>
            <p:cNvPr id="38" name="Freeform 3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9" name="Group 39"/>
          <p:cNvGrpSpPr/>
          <p:nvPr/>
        </p:nvGrpSpPr>
        <p:grpSpPr>
          <a:xfrm>
            <a:off x="13404237" y="4353837"/>
            <a:ext cx="1886761" cy="462051"/>
            <a:chOff x="0" y="0"/>
            <a:chExt cx="1520437" cy="372342"/>
          </a:xfrm>
        </p:grpSpPr>
        <p:sp>
          <p:nvSpPr>
            <p:cNvPr id="40" name="Freeform 4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1" name="Group 41"/>
          <p:cNvGrpSpPr/>
          <p:nvPr/>
        </p:nvGrpSpPr>
        <p:grpSpPr>
          <a:xfrm>
            <a:off x="13404237" y="4743754"/>
            <a:ext cx="1886761" cy="462051"/>
            <a:chOff x="0" y="0"/>
            <a:chExt cx="1520437" cy="372342"/>
          </a:xfrm>
        </p:grpSpPr>
        <p:sp>
          <p:nvSpPr>
            <p:cNvPr id="42" name="Freeform 4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3" name="Group 43"/>
          <p:cNvGrpSpPr/>
          <p:nvPr/>
        </p:nvGrpSpPr>
        <p:grpSpPr>
          <a:xfrm>
            <a:off x="13404237" y="5199784"/>
            <a:ext cx="1886761" cy="462051"/>
            <a:chOff x="0" y="0"/>
            <a:chExt cx="1520437" cy="372342"/>
          </a:xfrm>
        </p:grpSpPr>
        <p:sp>
          <p:nvSpPr>
            <p:cNvPr id="44" name="Freeform 4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5" name="Group 45"/>
          <p:cNvGrpSpPr/>
          <p:nvPr/>
        </p:nvGrpSpPr>
        <p:grpSpPr>
          <a:xfrm>
            <a:off x="13404237" y="5661835"/>
            <a:ext cx="1886761" cy="462051"/>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7" name="Group 47"/>
          <p:cNvGrpSpPr/>
          <p:nvPr/>
        </p:nvGrpSpPr>
        <p:grpSpPr>
          <a:xfrm>
            <a:off x="13410306" y="6117864"/>
            <a:ext cx="1886761" cy="462051"/>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9" name="Group 49"/>
          <p:cNvGrpSpPr/>
          <p:nvPr/>
        </p:nvGrpSpPr>
        <p:grpSpPr>
          <a:xfrm>
            <a:off x="13410306" y="7285985"/>
            <a:ext cx="1886761" cy="462051"/>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1" name="Group 51"/>
          <p:cNvGrpSpPr/>
          <p:nvPr/>
        </p:nvGrpSpPr>
        <p:grpSpPr>
          <a:xfrm>
            <a:off x="13410306" y="7748036"/>
            <a:ext cx="1886761" cy="462051"/>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3" name="Group 53"/>
          <p:cNvGrpSpPr/>
          <p:nvPr/>
        </p:nvGrpSpPr>
        <p:grpSpPr>
          <a:xfrm>
            <a:off x="13410306" y="8204066"/>
            <a:ext cx="1886761" cy="462051"/>
            <a:chOff x="0" y="0"/>
            <a:chExt cx="1520437" cy="372342"/>
          </a:xfrm>
        </p:grpSpPr>
        <p:sp>
          <p:nvSpPr>
            <p:cNvPr id="54" name="Freeform 5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5" name="Group 55"/>
          <p:cNvGrpSpPr/>
          <p:nvPr/>
        </p:nvGrpSpPr>
        <p:grpSpPr>
          <a:xfrm>
            <a:off x="13410306" y="8593983"/>
            <a:ext cx="1886761" cy="462051"/>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7" name="Group 57"/>
          <p:cNvGrpSpPr/>
          <p:nvPr/>
        </p:nvGrpSpPr>
        <p:grpSpPr>
          <a:xfrm>
            <a:off x="13410306" y="9050013"/>
            <a:ext cx="1886761" cy="462051"/>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59" name="AutoShape 59"/>
          <p:cNvSpPr/>
          <p:nvPr/>
        </p:nvSpPr>
        <p:spPr>
          <a:xfrm flipH="1" flipV="1">
            <a:off x="11421970" y="6523686"/>
            <a:ext cx="1170558" cy="0"/>
          </a:xfrm>
          <a:prstGeom prst="line">
            <a:avLst/>
          </a:prstGeom>
          <a:ln w="47625" cap="rnd">
            <a:solidFill>
              <a:srgbClr val="64656B"/>
            </a:solidFill>
            <a:prstDash val="solid"/>
            <a:headEnd type="none" w="sm" len="sm"/>
            <a:tailEnd type="none" w="sm" len="sm"/>
          </a:ln>
        </p:spPr>
        <p:txBody>
          <a:bodyPr/>
          <a:lstStyle/>
          <a:p>
            <a:endParaRPr lang="en-PH"/>
          </a:p>
        </p:txBody>
      </p:sp>
      <p:grpSp>
        <p:nvGrpSpPr>
          <p:cNvPr id="60" name="Group 60"/>
          <p:cNvGrpSpPr/>
          <p:nvPr/>
        </p:nvGrpSpPr>
        <p:grpSpPr>
          <a:xfrm>
            <a:off x="1520339" y="2048331"/>
            <a:ext cx="14893631" cy="860755"/>
            <a:chOff x="0" y="0"/>
            <a:chExt cx="3747725" cy="216594"/>
          </a:xfrm>
        </p:grpSpPr>
        <p:sp>
          <p:nvSpPr>
            <p:cNvPr id="61" name="Freeform 61"/>
            <p:cNvSpPr/>
            <p:nvPr/>
          </p:nvSpPr>
          <p:spPr>
            <a:xfrm>
              <a:off x="0" y="0"/>
              <a:ext cx="3747725" cy="216594"/>
            </a:xfrm>
            <a:custGeom>
              <a:avLst/>
              <a:gdLst/>
              <a:ahLst/>
              <a:cxnLst/>
              <a:rect l="l" t="t" r="r" b="b"/>
              <a:pathLst>
                <a:path w="3747725" h="216594">
                  <a:moveTo>
                    <a:pt x="30669" y="0"/>
                  </a:moveTo>
                  <a:lnTo>
                    <a:pt x="3717056" y="0"/>
                  </a:lnTo>
                  <a:cubicBezTo>
                    <a:pt x="3725190" y="0"/>
                    <a:pt x="3732991" y="3231"/>
                    <a:pt x="3738742" y="8983"/>
                  </a:cubicBezTo>
                  <a:cubicBezTo>
                    <a:pt x="3744494" y="14734"/>
                    <a:pt x="3747725" y="22535"/>
                    <a:pt x="3747725" y="30669"/>
                  </a:cubicBezTo>
                  <a:lnTo>
                    <a:pt x="3747725" y="185925"/>
                  </a:lnTo>
                  <a:cubicBezTo>
                    <a:pt x="3747725" y="194059"/>
                    <a:pt x="3744494" y="201860"/>
                    <a:pt x="3738742" y="207611"/>
                  </a:cubicBezTo>
                  <a:cubicBezTo>
                    <a:pt x="3732991" y="213363"/>
                    <a:pt x="3725190" y="216594"/>
                    <a:pt x="3717056" y="216594"/>
                  </a:cubicBezTo>
                  <a:lnTo>
                    <a:pt x="30669" y="216594"/>
                  </a:lnTo>
                  <a:cubicBezTo>
                    <a:pt x="22535" y="216594"/>
                    <a:pt x="14734" y="213363"/>
                    <a:pt x="8983" y="207611"/>
                  </a:cubicBezTo>
                  <a:cubicBezTo>
                    <a:pt x="3231" y="201860"/>
                    <a:pt x="0" y="194059"/>
                    <a:pt x="0" y="185925"/>
                  </a:cubicBezTo>
                  <a:lnTo>
                    <a:pt x="0" y="30669"/>
                  </a:lnTo>
                  <a:cubicBezTo>
                    <a:pt x="0" y="22535"/>
                    <a:pt x="3231" y="14734"/>
                    <a:pt x="8983" y="8983"/>
                  </a:cubicBezTo>
                  <a:cubicBezTo>
                    <a:pt x="14734" y="3231"/>
                    <a:pt x="22535" y="0"/>
                    <a:pt x="30669" y="0"/>
                  </a:cubicBezTo>
                  <a:close/>
                </a:path>
              </a:pathLst>
            </a:custGeom>
            <a:solidFill>
              <a:srgbClr val="019D97"/>
            </a:solidFill>
          </p:spPr>
          <p:txBody>
            <a:bodyPr/>
            <a:lstStyle/>
            <a:p>
              <a:endParaRPr lang="en-PH"/>
            </a:p>
          </p:txBody>
        </p:sp>
        <p:sp>
          <p:nvSpPr>
            <p:cNvPr id="62" name="TextBox 62"/>
            <p:cNvSpPr txBox="1"/>
            <p:nvPr/>
          </p:nvSpPr>
          <p:spPr>
            <a:xfrm>
              <a:off x="0" y="-28575"/>
              <a:ext cx="3747725" cy="245169"/>
            </a:xfrm>
            <a:prstGeom prst="rect">
              <a:avLst/>
            </a:prstGeom>
          </p:spPr>
          <p:txBody>
            <a:bodyPr lIns="42076" tIns="42076" rIns="42076" bIns="42076" rtlCol="0" anchor="ctr"/>
            <a:lstStyle/>
            <a:p>
              <a:pPr algn="ctr">
                <a:lnSpc>
                  <a:spcPts val="2595"/>
                </a:lnSpc>
              </a:pPr>
              <a:endParaRPr/>
            </a:p>
          </p:txBody>
        </p:sp>
      </p:grpSp>
      <p:sp>
        <p:nvSpPr>
          <p:cNvPr id="63" name="Freeform 63"/>
          <p:cNvSpPr/>
          <p:nvPr/>
        </p:nvSpPr>
        <p:spPr>
          <a:xfrm>
            <a:off x="1570802" y="2116032"/>
            <a:ext cx="694443" cy="694443"/>
          </a:xfrm>
          <a:custGeom>
            <a:avLst/>
            <a:gdLst/>
            <a:ahLst/>
            <a:cxnLst/>
            <a:rect l="l" t="t" r="r" b="b"/>
            <a:pathLst>
              <a:path w="694443" h="694443">
                <a:moveTo>
                  <a:pt x="0" y="0"/>
                </a:moveTo>
                <a:lnTo>
                  <a:pt x="694443" y="0"/>
                </a:lnTo>
                <a:lnTo>
                  <a:pt x="694443" y="694443"/>
                </a:lnTo>
                <a:lnTo>
                  <a:pt x="0" y="6944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4" name="TextBox 64"/>
          <p:cNvSpPr txBox="1"/>
          <p:nvPr/>
        </p:nvSpPr>
        <p:spPr>
          <a:xfrm>
            <a:off x="3886758" y="4364425"/>
            <a:ext cx="1527812" cy="337613"/>
          </a:xfrm>
          <a:prstGeom prst="rect">
            <a:avLst/>
          </a:prstGeom>
        </p:spPr>
        <p:txBody>
          <a:bodyPr lIns="0" tIns="0" rIns="0" bIns="0" rtlCol="0" anchor="t">
            <a:spAutoFit/>
          </a:bodyPr>
          <a:lstStyle/>
          <a:p>
            <a:pPr algn="l">
              <a:lnSpc>
                <a:spcPts val="2704"/>
              </a:lnSpc>
            </a:pPr>
            <a:r>
              <a:rPr lang="en-US" sz="1932" b="1">
                <a:solidFill>
                  <a:srgbClr val="FFFFFF"/>
                </a:solidFill>
                <a:latin typeface="Now Bold"/>
                <a:ea typeface="Now Bold"/>
                <a:cs typeface="Now Bold"/>
                <a:sym typeface="Now Bold"/>
              </a:rPr>
              <a:t>Control Unit</a:t>
            </a:r>
          </a:p>
        </p:txBody>
      </p:sp>
      <p:sp>
        <p:nvSpPr>
          <p:cNvPr id="65" name="TextBox 65"/>
          <p:cNvSpPr txBox="1"/>
          <p:nvPr/>
        </p:nvSpPr>
        <p:spPr>
          <a:xfrm>
            <a:off x="3886758" y="6286406"/>
            <a:ext cx="1670509" cy="337613"/>
          </a:xfrm>
          <a:prstGeom prst="rect">
            <a:avLst/>
          </a:prstGeom>
        </p:spPr>
        <p:txBody>
          <a:bodyPr lIns="0" tIns="0" rIns="0" bIns="0" rtlCol="0" anchor="t">
            <a:spAutoFit/>
          </a:bodyPr>
          <a:lstStyle/>
          <a:p>
            <a:pPr algn="l">
              <a:lnSpc>
                <a:spcPts val="2704"/>
              </a:lnSpc>
            </a:pPr>
            <a:r>
              <a:rPr lang="en-US" sz="1932" b="1">
                <a:solidFill>
                  <a:srgbClr val="FFFFFF"/>
                </a:solidFill>
                <a:latin typeface="Now Bold"/>
                <a:ea typeface="Now Bold"/>
                <a:cs typeface="Now Bold"/>
                <a:sym typeface="Now Bold"/>
              </a:rPr>
              <a:t>Accumulator</a:t>
            </a:r>
          </a:p>
        </p:txBody>
      </p:sp>
      <p:sp>
        <p:nvSpPr>
          <p:cNvPr id="66" name="TextBox 66"/>
          <p:cNvSpPr txBox="1"/>
          <p:nvPr/>
        </p:nvSpPr>
        <p:spPr>
          <a:xfrm>
            <a:off x="3815409" y="8232341"/>
            <a:ext cx="1670509" cy="337613"/>
          </a:xfrm>
          <a:prstGeom prst="rect">
            <a:avLst/>
          </a:prstGeom>
        </p:spPr>
        <p:txBody>
          <a:bodyPr lIns="0" tIns="0" rIns="0" bIns="0" rtlCol="0" anchor="t">
            <a:spAutoFit/>
          </a:bodyPr>
          <a:lstStyle/>
          <a:p>
            <a:pPr algn="ctr">
              <a:lnSpc>
                <a:spcPts val="2704"/>
              </a:lnSpc>
            </a:pPr>
            <a:r>
              <a:rPr lang="en-US" sz="1932" b="1">
                <a:solidFill>
                  <a:srgbClr val="FFFFFF"/>
                </a:solidFill>
                <a:latin typeface="Now Bold"/>
                <a:ea typeface="Now Bold"/>
                <a:cs typeface="Now Bold"/>
                <a:sym typeface="Now Bold"/>
              </a:rPr>
              <a:t>ALU</a:t>
            </a:r>
          </a:p>
        </p:txBody>
      </p:sp>
      <p:sp>
        <p:nvSpPr>
          <p:cNvPr id="67" name="TextBox 67"/>
          <p:cNvSpPr txBox="1"/>
          <p:nvPr/>
        </p:nvSpPr>
        <p:spPr>
          <a:xfrm>
            <a:off x="2265245" y="4194893"/>
            <a:ext cx="964924" cy="676676"/>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Control bus</a:t>
            </a:r>
          </a:p>
        </p:txBody>
      </p:sp>
      <p:sp>
        <p:nvSpPr>
          <p:cNvPr id="68" name="TextBox 68"/>
          <p:cNvSpPr txBox="1"/>
          <p:nvPr/>
        </p:nvSpPr>
        <p:spPr>
          <a:xfrm>
            <a:off x="7504618" y="4519340"/>
            <a:ext cx="2233398"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Program Counter</a:t>
            </a:r>
          </a:p>
        </p:txBody>
      </p:sp>
      <p:sp>
        <p:nvSpPr>
          <p:cNvPr id="69" name="TextBox 69"/>
          <p:cNvSpPr txBox="1"/>
          <p:nvPr/>
        </p:nvSpPr>
        <p:spPr>
          <a:xfrm>
            <a:off x="7504618" y="5781717"/>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Current Instruction Register</a:t>
            </a:r>
          </a:p>
        </p:txBody>
      </p:sp>
      <p:sp>
        <p:nvSpPr>
          <p:cNvPr id="70" name="TextBox 70"/>
          <p:cNvSpPr txBox="1"/>
          <p:nvPr/>
        </p:nvSpPr>
        <p:spPr>
          <a:xfrm>
            <a:off x="7504618" y="6917489"/>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Memory Address Register</a:t>
            </a:r>
          </a:p>
        </p:txBody>
      </p:sp>
      <p:sp>
        <p:nvSpPr>
          <p:cNvPr id="71" name="TextBox 71"/>
          <p:cNvSpPr txBox="1"/>
          <p:nvPr/>
        </p:nvSpPr>
        <p:spPr>
          <a:xfrm>
            <a:off x="7504618" y="8093674"/>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Memory Data Register</a:t>
            </a:r>
          </a:p>
        </p:txBody>
      </p:sp>
      <p:sp>
        <p:nvSpPr>
          <p:cNvPr id="72" name="TextBox 72"/>
          <p:cNvSpPr txBox="1"/>
          <p:nvPr/>
        </p:nvSpPr>
        <p:spPr>
          <a:xfrm>
            <a:off x="14031829" y="6160226"/>
            <a:ext cx="631577" cy="988266"/>
          </a:xfrm>
          <a:prstGeom prst="rect">
            <a:avLst/>
          </a:prstGeom>
        </p:spPr>
        <p:txBody>
          <a:bodyPr lIns="0" tIns="0" rIns="0" bIns="0" rtlCol="0" anchor="t">
            <a:spAutoFit/>
          </a:bodyPr>
          <a:lstStyle/>
          <a:p>
            <a:pPr algn="ctr">
              <a:lnSpc>
                <a:spcPts val="8028"/>
              </a:lnSpc>
            </a:pPr>
            <a:r>
              <a:rPr lang="en-US" sz="5734">
                <a:solidFill>
                  <a:srgbClr val="FFFFFF"/>
                </a:solidFill>
                <a:latin typeface="Open Sans Extra Bold"/>
                <a:ea typeface="Open Sans Extra Bold"/>
                <a:cs typeface="Open Sans Extra Bold"/>
                <a:sym typeface="Open Sans Extra Bold"/>
              </a:rPr>
              <a:t>...</a:t>
            </a:r>
          </a:p>
        </p:txBody>
      </p:sp>
      <p:sp>
        <p:nvSpPr>
          <p:cNvPr id="73" name="TextBox 73"/>
          <p:cNvSpPr txBox="1"/>
          <p:nvPr/>
        </p:nvSpPr>
        <p:spPr>
          <a:xfrm>
            <a:off x="13382756" y="3176252"/>
            <a:ext cx="2126183" cy="578680"/>
          </a:xfrm>
          <a:prstGeom prst="rect">
            <a:avLst/>
          </a:prstGeom>
        </p:spPr>
        <p:txBody>
          <a:bodyPr lIns="0" tIns="0" rIns="0" bIns="0" rtlCol="0" anchor="t">
            <a:spAutoFit/>
          </a:bodyPr>
          <a:lstStyle/>
          <a:p>
            <a:pPr algn="ctr">
              <a:lnSpc>
                <a:spcPts val="4620"/>
              </a:lnSpc>
            </a:pPr>
            <a:r>
              <a:rPr lang="en-US" sz="3300" b="1">
                <a:solidFill>
                  <a:srgbClr val="FFFFFF"/>
                </a:solidFill>
                <a:latin typeface="Now Bold"/>
                <a:ea typeface="Now Bold"/>
                <a:cs typeface="Now Bold"/>
                <a:sym typeface="Now Bold"/>
              </a:rPr>
              <a:t>Memory</a:t>
            </a:r>
          </a:p>
        </p:txBody>
      </p:sp>
      <p:sp>
        <p:nvSpPr>
          <p:cNvPr id="74" name="TextBox 74"/>
          <p:cNvSpPr txBox="1"/>
          <p:nvPr/>
        </p:nvSpPr>
        <p:spPr>
          <a:xfrm>
            <a:off x="15426128" y="3913034"/>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8</a:t>
            </a:r>
          </a:p>
        </p:txBody>
      </p:sp>
      <p:sp>
        <p:nvSpPr>
          <p:cNvPr id="75" name="TextBox 75"/>
          <p:cNvSpPr txBox="1"/>
          <p:nvPr/>
        </p:nvSpPr>
        <p:spPr>
          <a:xfrm>
            <a:off x="15426128" y="4355585"/>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9</a:t>
            </a:r>
          </a:p>
        </p:txBody>
      </p:sp>
      <p:sp>
        <p:nvSpPr>
          <p:cNvPr id="76" name="TextBox 76"/>
          <p:cNvSpPr txBox="1"/>
          <p:nvPr/>
        </p:nvSpPr>
        <p:spPr>
          <a:xfrm>
            <a:off x="15426128" y="4781960"/>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a:t>
            </a:r>
          </a:p>
        </p:txBody>
      </p:sp>
      <p:sp>
        <p:nvSpPr>
          <p:cNvPr id="77" name="TextBox 77"/>
          <p:cNvSpPr txBox="1"/>
          <p:nvPr/>
        </p:nvSpPr>
        <p:spPr>
          <a:xfrm>
            <a:off x="15445913" y="5240347"/>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11</a:t>
            </a:r>
          </a:p>
        </p:txBody>
      </p:sp>
      <p:sp>
        <p:nvSpPr>
          <p:cNvPr id="78" name="TextBox 78"/>
          <p:cNvSpPr txBox="1"/>
          <p:nvPr/>
        </p:nvSpPr>
        <p:spPr>
          <a:xfrm>
            <a:off x="15445913" y="5681367"/>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12</a:t>
            </a:r>
          </a:p>
        </p:txBody>
      </p:sp>
      <p:sp>
        <p:nvSpPr>
          <p:cNvPr id="79" name="TextBox 79"/>
          <p:cNvSpPr txBox="1"/>
          <p:nvPr/>
        </p:nvSpPr>
        <p:spPr>
          <a:xfrm>
            <a:off x="15426128" y="6180303"/>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13</a:t>
            </a:r>
          </a:p>
        </p:txBody>
      </p:sp>
      <p:sp>
        <p:nvSpPr>
          <p:cNvPr id="80" name="TextBox 80"/>
          <p:cNvSpPr txBox="1"/>
          <p:nvPr/>
        </p:nvSpPr>
        <p:spPr>
          <a:xfrm>
            <a:off x="15436021" y="7336979"/>
            <a:ext cx="39883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99</a:t>
            </a:r>
          </a:p>
        </p:txBody>
      </p:sp>
      <p:sp>
        <p:nvSpPr>
          <p:cNvPr id="81" name="TextBox 81"/>
          <p:cNvSpPr txBox="1"/>
          <p:nvPr/>
        </p:nvSpPr>
        <p:spPr>
          <a:xfrm>
            <a:off x="15363990" y="7779530"/>
            <a:ext cx="47086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100</a:t>
            </a:r>
          </a:p>
        </p:txBody>
      </p:sp>
      <p:sp>
        <p:nvSpPr>
          <p:cNvPr id="82" name="TextBox 82"/>
          <p:cNvSpPr txBox="1"/>
          <p:nvPr/>
        </p:nvSpPr>
        <p:spPr>
          <a:xfrm>
            <a:off x="15378038" y="8186644"/>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101</a:t>
            </a:r>
          </a:p>
        </p:txBody>
      </p:sp>
      <p:sp>
        <p:nvSpPr>
          <p:cNvPr id="83" name="TextBox 83"/>
          <p:cNvSpPr txBox="1"/>
          <p:nvPr/>
        </p:nvSpPr>
        <p:spPr>
          <a:xfrm>
            <a:off x="15392086" y="8618492"/>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102</a:t>
            </a:r>
          </a:p>
        </p:txBody>
      </p:sp>
      <p:sp>
        <p:nvSpPr>
          <p:cNvPr id="84" name="TextBox 84"/>
          <p:cNvSpPr txBox="1"/>
          <p:nvPr/>
        </p:nvSpPr>
        <p:spPr>
          <a:xfrm>
            <a:off x="15392086" y="9081559"/>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103</a:t>
            </a:r>
          </a:p>
        </p:txBody>
      </p:sp>
      <p:sp>
        <p:nvSpPr>
          <p:cNvPr id="85" name="TextBox 85"/>
          <p:cNvSpPr txBox="1"/>
          <p:nvPr/>
        </p:nvSpPr>
        <p:spPr>
          <a:xfrm>
            <a:off x="13533358" y="3932145"/>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100</a:t>
            </a:r>
          </a:p>
        </p:txBody>
      </p:sp>
      <p:sp>
        <p:nvSpPr>
          <p:cNvPr id="86" name="TextBox 86"/>
          <p:cNvSpPr txBox="1"/>
          <p:nvPr/>
        </p:nvSpPr>
        <p:spPr>
          <a:xfrm>
            <a:off x="14181996" y="7321507"/>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0</a:t>
            </a:r>
          </a:p>
        </p:txBody>
      </p:sp>
      <p:sp>
        <p:nvSpPr>
          <p:cNvPr id="87" name="TextBox 87"/>
          <p:cNvSpPr txBox="1"/>
          <p:nvPr/>
        </p:nvSpPr>
        <p:spPr>
          <a:xfrm>
            <a:off x="14188065" y="7803613"/>
            <a:ext cx="165622"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5</a:t>
            </a:r>
          </a:p>
        </p:txBody>
      </p:sp>
      <p:sp>
        <p:nvSpPr>
          <p:cNvPr id="88" name="TextBox 88"/>
          <p:cNvSpPr txBox="1"/>
          <p:nvPr/>
        </p:nvSpPr>
        <p:spPr>
          <a:xfrm>
            <a:off x="13832067" y="8239588"/>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LDD 10</a:t>
            </a:r>
          </a:p>
        </p:txBody>
      </p:sp>
      <p:sp>
        <p:nvSpPr>
          <p:cNvPr id="89" name="TextBox 89"/>
          <p:cNvSpPr txBox="1"/>
          <p:nvPr/>
        </p:nvSpPr>
        <p:spPr>
          <a:xfrm>
            <a:off x="13850884" y="8618492"/>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ADD 11</a:t>
            </a:r>
          </a:p>
        </p:txBody>
      </p:sp>
      <p:sp>
        <p:nvSpPr>
          <p:cNvPr id="90" name="TextBox 90"/>
          <p:cNvSpPr txBox="1"/>
          <p:nvPr/>
        </p:nvSpPr>
        <p:spPr>
          <a:xfrm>
            <a:off x="13825998" y="9085535"/>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STO 12</a:t>
            </a:r>
          </a:p>
        </p:txBody>
      </p:sp>
      <p:sp>
        <p:nvSpPr>
          <p:cNvPr id="91" name="TextBox 91"/>
          <p:cNvSpPr txBox="1"/>
          <p:nvPr/>
        </p:nvSpPr>
        <p:spPr>
          <a:xfrm>
            <a:off x="5885307" y="3180153"/>
            <a:ext cx="1171694" cy="577203"/>
          </a:xfrm>
          <a:prstGeom prst="rect">
            <a:avLst/>
          </a:prstGeom>
        </p:spPr>
        <p:txBody>
          <a:bodyPr lIns="0" tIns="0" rIns="0" bIns="0" rtlCol="0" anchor="t">
            <a:spAutoFit/>
          </a:bodyPr>
          <a:lstStyle/>
          <a:p>
            <a:pPr algn="ctr">
              <a:lnSpc>
                <a:spcPts val="4600"/>
              </a:lnSpc>
            </a:pPr>
            <a:r>
              <a:rPr lang="en-US" sz="3285" b="1">
                <a:solidFill>
                  <a:srgbClr val="000000"/>
                </a:solidFill>
                <a:latin typeface="Now Bold"/>
                <a:ea typeface="Now Bold"/>
                <a:cs typeface="Now Bold"/>
                <a:sym typeface="Now Bold"/>
              </a:rPr>
              <a:t>CPU</a:t>
            </a:r>
          </a:p>
        </p:txBody>
      </p:sp>
      <p:sp>
        <p:nvSpPr>
          <p:cNvPr id="92" name="TextBox 92"/>
          <p:cNvSpPr txBox="1"/>
          <p:nvPr/>
        </p:nvSpPr>
        <p:spPr>
          <a:xfrm>
            <a:off x="2313244" y="2097943"/>
            <a:ext cx="13971614" cy="694056"/>
          </a:xfrm>
          <a:prstGeom prst="rect">
            <a:avLst/>
          </a:prstGeom>
        </p:spPr>
        <p:txBody>
          <a:bodyPr lIns="0" tIns="0" rIns="0" bIns="0" rtlCol="0" anchor="t">
            <a:spAutoFit/>
          </a:bodyPr>
          <a:lstStyle/>
          <a:p>
            <a:pPr algn="l">
              <a:lnSpc>
                <a:spcPts val="2820"/>
              </a:lnSpc>
            </a:pPr>
            <a:r>
              <a:rPr lang="en-US" sz="2014" b="1">
                <a:solidFill>
                  <a:srgbClr val="FFFFFF"/>
                </a:solidFill>
                <a:latin typeface="Now Bold"/>
                <a:ea typeface="Now Bold"/>
                <a:cs typeface="Now Bold"/>
                <a:sym typeface="Now Bold"/>
              </a:rPr>
              <a:t>Notes: In certain cases, a jump condition is executed instead of incrementing the program counter by one to allow the program to branch to a different instruction address based on a specific condition or criteria.</a:t>
            </a:r>
          </a:p>
        </p:txBody>
      </p:sp>
      <p:sp>
        <p:nvSpPr>
          <p:cNvPr id="93" name="TextBox 93"/>
          <p:cNvSpPr txBox="1"/>
          <p:nvPr/>
        </p:nvSpPr>
        <p:spPr>
          <a:xfrm>
            <a:off x="13533358" y="4406359"/>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STO 102</a:t>
            </a:r>
          </a:p>
        </p:txBody>
      </p:sp>
      <p:sp>
        <p:nvSpPr>
          <p:cNvPr id="94" name="TextBox 94"/>
          <p:cNvSpPr txBox="1"/>
          <p:nvPr/>
        </p:nvSpPr>
        <p:spPr>
          <a:xfrm>
            <a:off x="13533358" y="4781960"/>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STO 103</a:t>
            </a:r>
          </a:p>
        </p:txBody>
      </p:sp>
      <p:sp>
        <p:nvSpPr>
          <p:cNvPr id="95" name="TextBox 95"/>
          <p:cNvSpPr txBox="1"/>
          <p:nvPr/>
        </p:nvSpPr>
        <p:spPr>
          <a:xfrm>
            <a:off x="13527288" y="5258936"/>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102</a:t>
            </a:r>
          </a:p>
        </p:txBody>
      </p:sp>
      <p:sp>
        <p:nvSpPr>
          <p:cNvPr id="96" name="TextBox 96"/>
          <p:cNvSpPr txBox="1"/>
          <p:nvPr/>
        </p:nvSpPr>
        <p:spPr>
          <a:xfrm>
            <a:off x="13527288" y="5718985"/>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103</a:t>
            </a:r>
          </a:p>
        </p:txBody>
      </p:sp>
      <p:sp>
        <p:nvSpPr>
          <p:cNvPr id="97" name="TextBox 97"/>
          <p:cNvSpPr txBox="1"/>
          <p:nvPr/>
        </p:nvSpPr>
        <p:spPr>
          <a:xfrm>
            <a:off x="13552175" y="6181036"/>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OUT 103</a:t>
            </a:r>
          </a:p>
        </p:txBody>
      </p:sp>
      <p:sp>
        <p:nvSpPr>
          <p:cNvPr id="98" name="TextBox 98"/>
          <p:cNvSpPr txBox="1"/>
          <p:nvPr/>
        </p:nvSpPr>
        <p:spPr>
          <a:xfrm>
            <a:off x="9287424" y="4974774"/>
            <a:ext cx="582570"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9</a:t>
            </a:r>
          </a:p>
        </p:txBody>
      </p:sp>
      <p:sp>
        <p:nvSpPr>
          <p:cNvPr id="99" name="TextBox 99"/>
          <p:cNvSpPr txBox="1"/>
          <p:nvPr/>
        </p:nvSpPr>
        <p:spPr>
          <a:xfrm>
            <a:off x="9287424" y="7336979"/>
            <a:ext cx="582570"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8</a:t>
            </a:r>
          </a:p>
        </p:txBody>
      </p:sp>
      <p:sp>
        <p:nvSpPr>
          <p:cNvPr id="100" name="TextBox 100"/>
          <p:cNvSpPr txBox="1"/>
          <p:nvPr/>
        </p:nvSpPr>
        <p:spPr>
          <a:xfrm>
            <a:off x="8728215" y="8501552"/>
            <a:ext cx="1639733"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LDD 100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96"/>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5.6 FDE Cycle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12592527" y="3090061"/>
            <a:ext cx="3821443" cy="6602201"/>
            <a:chOff x="0" y="0"/>
            <a:chExt cx="961600" cy="1661330"/>
          </a:xfrm>
        </p:grpSpPr>
        <p:sp>
          <p:nvSpPr>
            <p:cNvPr id="8" name="Freeform 8"/>
            <p:cNvSpPr/>
            <p:nvPr/>
          </p:nvSpPr>
          <p:spPr>
            <a:xfrm>
              <a:off x="0" y="0"/>
              <a:ext cx="961600" cy="1661330"/>
            </a:xfrm>
            <a:custGeom>
              <a:avLst/>
              <a:gdLst/>
              <a:ahLst/>
              <a:cxnLst/>
              <a:rect l="l" t="t" r="r" b="b"/>
              <a:pathLst>
                <a:path w="961600" h="1661330">
                  <a:moveTo>
                    <a:pt x="119529" y="0"/>
                  </a:moveTo>
                  <a:lnTo>
                    <a:pt x="842071" y="0"/>
                  </a:lnTo>
                  <a:cubicBezTo>
                    <a:pt x="908085" y="0"/>
                    <a:pt x="961600" y="53515"/>
                    <a:pt x="961600" y="119529"/>
                  </a:cubicBezTo>
                  <a:lnTo>
                    <a:pt x="961600" y="1541801"/>
                  </a:lnTo>
                  <a:cubicBezTo>
                    <a:pt x="961600" y="1607815"/>
                    <a:pt x="908085" y="1661330"/>
                    <a:pt x="842071" y="1661330"/>
                  </a:cubicBezTo>
                  <a:lnTo>
                    <a:pt x="119529" y="1661330"/>
                  </a:lnTo>
                  <a:cubicBezTo>
                    <a:pt x="87828" y="1661330"/>
                    <a:pt x="57425" y="1648737"/>
                    <a:pt x="35009" y="1626320"/>
                  </a:cubicBezTo>
                  <a:cubicBezTo>
                    <a:pt x="12593" y="1603905"/>
                    <a:pt x="0" y="1573502"/>
                    <a:pt x="0" y="1541801"/>
                  </a:cubicBezTo>
                  <a:lnTo>
                    <a:pt x="0" y="119529"/>
                  </a:lnTo>
                  <a:cubicBezTo>
                    <a:pt x="0" y="53515"/>
                    <a:pt x="53515" y="0"/>
                    <a:pt x="119529" y="0"/>
                  </a:cubicBezTo>
                  <a:close/>
                </a:path>
              </a:pathLst>
            </a:custGeom>
            <a:solidFill>
              <a:srgbClr val="642EC7"/>
            </a:solidFill>
          </p:spPr>
          <p:txBody>
            <a:bodyPr/>
            <a:lstStyle/>
            <a:p>
              <a:endParaRPr lang="en-PH"/>
            </a:p>
          </p:txBody>
        </p:sp>
        <p:sp>
          <p:nvSpPr>
            <p:cNvPr id="9" name="TextBox 9"/>
            <p:cNvSpPr txBox="1"/>
            <p:nvPr/>
          </p:nvSpPr>
          <p:spPr>
            <a:xfrm>
              <a:off x="0" y="-28575"/>
              <a:ext cx="961600" cy="1689905"/>
            </a:xfrm>
            <a:prstGeom prst="rect">
              <a:avLst/>
            </a:prstGeom>
          </p:spPr>
          <p:txBody>
            <a:bodyPr lIns="42076" tIns="42076" rIns="42076" bIns="42076" rtlCol="0" anchor="ctr"/>
            <a:lstStyle/>
            <a:p>
              <a:pPr algn="ctr">
                <a:lnSpc>
                  <a:spcPts val="2595"/>
                </a:lnSpc>
              </a:pPr>
              <a:endParaRPr/>
            </a:p>
          </p:txBody>
        </p:sp>
      </p:grpSp>
      <p:grpSp>
        <p:nvGrpSpPr>
          <p:cNvPr id="10" name="Group 10"/>
          <p:cNvGrpSpPr/>
          <p:nvPr/>
        </p:nvGrpSpPr>
        <p:grpSpPr>
          <a:xfrm>
            <a:off x="1520339" y="3090061"/>
            <a:ext cx="9901630" cy="6602201"/>
            <a:chOff x="0" y="0"/>
            <a:chExt cx="2491574" cy="1661330"/>
          </a:xfrm>
        </p:grpSpPr>
        <p:sp>
          <p:nvSpPr>
            <p:cNvPr id="11" name="Freeform 11"/>
            <p:cNvSpPr/>
            <p:nvPr/>
          </p:nvSpPr>
          <p:spPr>
            <a:xfrm>
              <a:off x="0" y="0"/>
              <a:ext cx="2491574" cy="1661330"/>
            </a:xfrm>
            <a:custGeom>
              <a:avLst/>
              <a:gdLst/>
              <a:ahLst/>
              <a:cxnLst/>
              <a:rect l="l" t="t" r="r" b="b"/>
              <a:pathLst>
                <a:path w="2491574" h="1661330">
                  <a:moveTo>
                    <a:pt x="46131" y="0"/>
                  </a:moveTo>
                  <a:lnTo>
                    <a:pt x="2445443" y="0"/>
                  </a:lnTo>
                  <a:cubicBezTo>
                    <a:pt x="2470921" y="0"/>
                    <a:pt x="2491574" y="20654"/>
                    <a:pt x="2491574" y="46131"/>
                  </a:cubicBezTo>
                  <a:lnTo>
                    <a:pt x="2491574" y="1615199"/>
                  </a:lnTo>
                  <a:cubicBezTo>
                    <a:pt x="2491574" y="1627433"/>
                    <a:pt x="2486714" y="1639167"/>
                    <a:pt x="2478063" y="1647818"/>
                  </a:cubicBezTo>
                  <a:cubicBezTo>
                    <a:pt x="2469411" y="1656470"/>
                    <a:pt x="2457678" y="1661330"/>
                    <a:pt x="2445443" y="1661330"/>
                  </a:cubicBezTo>
                  <a:lnTo>
                    <a:pt x="46131" y="1661330"/>
                  </a:lnTo>
                  <a:cubicBezTo>
                    <a:pt x="33896" y="1661330"/>
                    <a:pt x="22163" y="1656470"/>
                    <a:pt x="13511" y="1647818"/>
                  </a:cubicBezTo>
                  <a:cubicBezTo>
                    <a:pt x="4860" y="1639167"/>
                    <a:pt x="0" y="1627433"/>
                    <a:pt x="0" y="1615199"/>
                  </a:cubicBezTo>
                  <a:lnTo>
                    <a:pt x="0" y="46131"/>
                  </a:lnTo>
                  <a:cubicBezTo>
                    <a:pt x="0" y="20654"/>
                    <a:pt x="20654" y="0"/>
                    <a:pt x="46131" y="0"/>
                  </a:cubicBezTo>
                  <a:close/>
                </a:path>
              </a:pathLst>
            </a:custGeom>
            <a:solidFill>
              <a:srgbClr val="FFDE59"/>
            </a:solidFill>
          </p:spPr>
          <p:txBody>
            <a:bodyPr/>
            <a:lstStyle/>
            <a:p>
              <a:endParaRPr lang="en-PH"/>
            </a:p>
          </p:txBody>
        </p:sp>
        <p:sp>
          <p:nvSpPr>
            <p:cNvPr id="12" name="TextBox 12"/>
            <p:cNvSpPr txBox="1"/>
            <p:nvPr/>
          </p:nvSpPr>
          <p:spPr>
            <a:xfrm>
              <a:off x="0" y="-28575"/>
              <a:ext cx="2491574" cy="1689905"/>
            </a:xfrm>
            <a:prstGeom prst="rect">
              <a:avLst/>
            </a:prstGeom>
          </p:spPr>
          <p:txBody>
            <a:bodyPr lIns="42076" tIns="42076" rIns="42076" bIns="42076" rtlCol="0" anchor="ctr"/>
            <a:lstStyle/>
            <a:p>
              <a:pPr algn="ctr">
                <a:lnSpc>
                  <a:spcPts val="2595"/>
                </a:lnSpc>
              </a:pPr>
              <a:endParaRPr/>
            </a:p>
          </p:txBody>
        </p:sp>
      </p:grpSp>
      <p:grpSp>
        <p:nvGrpSpPr>
          <p:cNvPr id="13" name="Group 13"/>
          <p:cNvGrpSpPr/>
          <p:nvPr/>
        </p:nvGrpSpPr>
        <p:grpSpPr>
          <a:xfrm>
            <a:off x="3744061" y="4238310"/>
            <a:ext cx="1813206" cy="1370081"/>
            <a:chOff x="0" y="0"/>
            <a:chExt cx="1913890" cy="1446159"/>
          </a:xfrm>
        </p:grpSpPr>
        <p:sp>
          <p:nvSpPr>
            <p:cNvPr id="14" name="Freeform 14"/>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5" name="Group 15"/>
          <p:cNvGrpSpPr/>
          <p:nvPr/>
        </p:nvGrpSpPr>
        <p:grpSpPr>
          <a:xfrm>
            <a:off x="3744061" y="6136339"/>
            <a:ext cx="1813206" cy="1370081"/>
            <a:chOff x="0" y="0"/>
            <a:chExt cx="1913890" cy="1446159"/>
          </a:xfrm>
        </p:grpSpPr>
        <p:sp>
          <p:nvSpPr>
            <p:cNvPr id="16" name="Freeform 16"/>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7" name="Group 17"/>
          <p:cNvGrpSpPr/>
          <p:nvPr/>
        </p:nvGrpSpPr>
        <p:grpSpPr>
          <a:xfrm>
            <a:off x="3744061" y="8070297"/>
            <a:ext cx="1813206" cy="1370081"/>
            <a:chOff x="0" y="0"/>
            <a:chExt cx="1913890" cy="1446159"/>
          </a:xfrm>
        </p:grpSpPr>
        <p:sp>
          <p:nvSpPr>
            <p:cNvPr id="18" name="Freeform 18"/>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9" name="Group 19"/>
          <p:cNvGrpSpPr/>
          <p:nvPr/>
        </p:nvGrpSpPr>
        <p:grpSpPr>
          <a:xfrm>
            <a:off x="4103351" y="8681090"/>
            <a:ext cx="1453916" cy="759288"/>
            <a:chOff x="0" y="0"/>
            <a:chExt cx="1587062" cy="828821"/>
          </a:xfrm>
        </p:grpSpPr>
        <p:sp>
          <p:nvSpPr>
            <p:cNvPr id="20" name="Freeform 20"/>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1" name="Group 21"/>
          <p:cNvGrpSpPr/>
          <p:nvPr/>
        </p:nvGrpSpPr>
        <p:grpSpPr>
          <a:xfrm>
            <a:off x="4103351" y="6747133"/>
            <a:ext cx="1453916" cy="759288"/>
            <a:chOff x="0" y="0"/>
            <a:chExt cx="1587062" cy="828821"/>
          </a:xfrm>
        </p:grpSpPr>
        <p:sp>
          <p:nvSpPr>
            <p:cNvPr id="22" name="Freeform 22"/>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3" name="Group 23"/>
          <p:cNvGrpSpPr/>
          <p:nvPr/>
        </p:nvGrpSpPr>
        <p:grpSpPr>
          <a:xfrm>
            <a:off x="4103351" y="4849104"/>
            <a:ext cx="1453916" cy="759288"/>
            <a:chOff x="0" y="0"/>
            <a:chExt cx="1587062" cy="828821"/>
          </a:xfrm>
        </p:grpSpPr>
        <p:sp>
          <p:nvSpPr>
            <p:cNvPr id="24" name="Freeform 24"/>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sp>
        <p:nvSpPr>
          <p:cNvPr id="25" name="AutoShape 25"/>
          <p:cNvSpPr/>
          <p:nvPr/>
        </p:nvSpPr>
        <p:spPr>
          <a:xfrm flipV="1">
            <a:off x="2832140" y="4576042"/>
            <a:ext cx="0" cy="4401059"/>
          </a:xfrm>
          <a:prstGeom prst="line">
            <a:avLst/>
          </a:prstGeom>
          <a:ln w="66675" cap="rnd">
            <a:solidFill>
              <a:srgbClr val="38B6FF"/>
            </a:solidFill>
            <a:prstDash val="solid"/>
            <a:headEnd type="none" w="sm" len="sm"/>
            <a:tailEnd type="none" w="sm" len="sm"/>
          </a:ln>
        </p:spPr>
        <p:txBody>
          <a:bodyPr/>
          <a:lstStyle/>
          <a:p>
            <a:endParaRPr lang="en-PH"/>
          </a:p>
        </p:txBody>
      </p:sp>
      <p:sp>
        <p:nvSpPr>
          <p:cNvPr id="26" name="AutoShape 26"/>
          <p:cNvSpPr/>
          <p:nvPr/>
        </p:nvSpPr>
        <p:spPr>
          <a:xfrm flipH="1">
            <a:off x="2797974" y="4612733"/>
            <a:ext cx="961275" cy="0"/>
          </a:xfrm>
          <a:prstGeom prst="line">
            <a:avLst/>
          </a:prstGeom>
          <a:ln w="66675" cap="rnd">
            <a:solidFill>
              <a:srgbClr val="38B6FF"/>
            </a:solidFill>
            <a:prstDash val="solid"/>
            <a:headEnd type="none" w="sm" len="sm"/>
            <a:tailEnd type="none" w="sm" len="sm"/>
          </a:ln>
        </p:spPr>
        <p:txBody>
          <a:bodyPr/>
          <a:lstStyle/>
          <a:p>
            <a:endParaRPr lang="en-PH"/>
          </a:p>
        </p:txBody>
      </p:sp>
      <p:sp>
        <p:nvSpPr>
          <p:cNvPr id="27" name="AutoShape 27"/>
          <p:cNvSpPr/>
          <p:nvPr/>
        </p:nvSpPr>
        <p:spPr>
          <a:xfrm flipH="1">
            <a:off x="2782786" y="6776572"/>
            <a:ext cx="961275" cy="0"/>
          </a:xfrm>
          <a:prstGeom prst="line">
            <a:avLst/>
          </a:prstGeom>
          <a:ln w="66675" cap="rnd">
            <a:solidFill>
              <a:srgbClr val="38B6FF"/>
            </a:solidFill>
            <a:prstDash val="solid"/>
            <a:headEnd type="none" w="sm" len="sm"/>
            <a:tailEnd type="none" w="sm" len="sm"/>
          </a:ln>
        </p:spPr>
        <p:txBody>
          <a:bodyPr/>
          <a:lstStyle/>
          <a:p>
            <a:endParaRPr lang="en-PH"/>
          </a:p>
        </p:txBody>
      </p:sp>
      <p:sp>
        <p:nvSpPr>
          <p:cNvPr id="28" name="AutoShape 28"/>
          <p:cNvSpPr/>
          <p:nvPr/>
        </p:nvSpPr>
        <p:spPr>
          <a:xfrm flipH="1">
            <a:off x="2797974" y="8940773"/>
            <a:ext cx="961275" cy="0"/>
          </a:xfrm>
          <a:prstGeom prst="line">
            <a:avLst/>
          </a:prstGeom>
          <a:ln w="66675" cap="rnd">
            <a:solidFill>
              <a:srgbClr val="38B6FF"/>
            </a:solidFill>
            <a:prstDash val="solid"/>
            <a:headEnd type="none" w="sm" len="sm"/>
            <a:tailEnd type="none" w="sm" len="sm"/>
          </a:ln>
        </p:spPr>
        <p:txBody>
          <a:bodyPr/>
          <a:lstStyle/>
          <a:p>
            <a:endParaRPr lang="en-PH"/>
          </a:p>
        </p:txBody>
      </p:sp>
      <p:grpSp>
        <p:nvGrpSpPr>
          <p:cNvPr id="29" name="Group 29"/>
          <p:cNvGrpSpPr/>
          <p:nvPr/>
        </p:nvGrpSpPr>
        <p:grpSpPr>
          <a:xfrm>
            <a:off x="8372697" y="4904697"/>
            <a:ext cx="2412024" cy="627548"/>
            <a:chOff x="0" y="0"/>
            <a:chExt cx="2545959" cy="662394"/>
          </a:xfrm>
        </p:grpSpPr>
        <p:sp>
          <p:nvSpPr>
            <p:cNvPr id="30" name="Freeform 30"/>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1" name="Group 31"/>
          <p:cNvGrpSpPr/>
          <p:nvPr/>
        </p:nvGrpSpPr>
        <p:grpSpPr>
          <a:xfrm>
            <a:off x="8372697" y="6154976"/>
            <a:ext cx="2412024" cy="627548"/>
            <a:chOff x="0" y="0"/>
            <a:chExt cx="2545959" cy="662394"/>
          </a:xfrm>
        </p:grpSpPr>
        <p:sp>
          <p:nvSpPr>
            <p:cNvPr id="32" name="Freeform 32"/>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3" name="Group 33"/>
          <p:cNvGrpSpPr/>
          <p:nvPr/>
        </p:nvGrpSpPr>
        <p:grpSpPr>
          <a:xfrm>
            <a:off x="8372697" y="7267886"/>
            <a:ext cx="2412024" cy="627548"/>
            <a:chOff x="0" y="0"/>
            <a:chExt cx="2545959" cy="662394"/>
          </a:xfrm>
        </p:grpSpPr>
        <p:sp>
          <p:nvSpPr>
            <p:cNvPr id="34" name="Freeform 34"/>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5" name="Group 35"/>
          <p:cNvGrpSpPr/>
          <p:nvPr/>
        </p:nvGrpSpPr>
        <p:grpSpPr>
          <a:xfrm>
            <a:off x="8372697" y="8431287"/>
            <a:ext cx="2412024" cy="627548"/>
            <a:chOff x="0" y="0"/>
            <a:chExt cx="2545959" cy="662394"/>
          </a:xfrm>
        </p:grpSpPr>
        <p:sp>
          <p:nvSpPr>
            <p:cNvPr id="36" name="Freeform 36"/>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7" name="Group 37"/>
          <p:cNvGrpSpPr/>
          <p:nvPr/>
        </p:nvGrpSpPr>
        <p:grpSpPr>
          <a:xfrm>
            <a:off x="13404237" y="3897807"/>
            <a:ext cx="1886761" cy="462051"/>
            <a:chOff x="0" y="0"/>
            <a:chExt cx="1520437" cy="372342"/>
          </a:xfrm>
        </p:grpSpPr>
        <p:sp>
          <p:nvSpPr>
            <p:cNvPr id="38" name="Freeform 3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9" name="Group 39"/>
          <p:cNvGrpSpPr/>
          <p:nvPr/>
        </p:nvGrpSpPr>
        <p:grpSpPr>
          <a:xfrm>
            <a:off x="13404237" y="4353837"/>
            <a:ext cx="1886761" cy="462051"/>
            <a:chOff x="0" y="0"/>
            <a:chExt cx="1520437" cy="372342"/>
          </a:xfrm>
        </p:grpSpPr>
        <p:sp>
          <p:nvSpPr>
            <p:cNvPr id="40" name="Freeform 4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1" name="Group 41"/>
          <p:cNvGrpSpPr/>
          <p:nvPr/>
        </p:nvGrpSpPr>
        <p:grpSpPr>
          <a:xfrm>
            <a:off x="13404237" y="4743754"/>
            <a:ext cx="1886761" cy="462051"/>
            <a:chOff x="0" y="0"/>
            <a:chExt cx="1520437" cy="372342"/>
          </a:xfrm>
        </p:grpSpPr>
        <p:sp>
          <p:nvSpPr>
            <p:cNvPr id="42" name="Freeform 4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3" name="Group 43"/>
          <p:cNvGrpSpPr/>
          <p:nvPr/>
        </p:nvGrpSpPr>
        <p:grpSpPr>
          <a:xfrm>
            <a:off x="13404237" y="5199784"/>
            <a:ext cx="1886761" cy="462051"/>
            <a:chOff x="0" y="0"/>
            <a:chExt cx="1520437" cy="372342"/>
          </a:xfrm>
        </p:grpSpPr>
        <p:sp>
          <p:nvSpPr>
            <p:cNvPr id="44" name="Freeform 4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5" name="Group 45"/>
          <p:cNvGrpSpPr/>
          <p:nvPr/>
        </p:nvGrpSpPr>
        <p:grpSpPr>
          <a:xfrm>
            <a:off x="13404237" y="5661835"/>
            <a:ext cx="1886761" cy="462051"/>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7" name="Group 47"/>
          <p:cNvGrpSpPr/>
          <p:nvPr/>
        </p:nvGrpSpPr>
        <p:grpSpPr>
          <a:xfrm>
            <a:off x="13410306" y="6117864"/>
            <a:ext cx="1886761" cy="462051"/>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9" name="Group 49"/>
          <p:cNvGrpSpPr/>
          <p:nvPr/>
        </p:nvGrpSpPr>
        <p:grpSpPr>
          <a:xfrm>
            <a:off x="13410306" y="7285985"/>
            <a:ext cx="1886761" cy="462051"/>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1" name="Group 51"/>
          <p:cNvGrpSpPr/>
          <p:nvPr/>
        </p:nvGrpSpPr>
        <p:grpSpPr>
          <a:xfrm>
            <a:off x="13410306" y="7748036"/>
            <a:ext cx="1886761" cy="462051"/>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3" name="Group 53"/>
          <p:cNvGrpSpPr/>
          <p:nvPr/>
        </p:nvGrpSpPr>
        <p:grpSpPr>
          <a:xfrm>
            <a:off x="13410306" y="8204066"/>
            <a:ext cx="1886761" cy="462051"/>
            <a:chOff x="0" y="0"/>
            <a:chExt cx="1520437" cy="372342"/>
          </a:xfrm>
        </p:grpSpPr>
        <p:sp>
          <p:nvSpPr>
            <p:cNvPr id="54" name="Freeform 5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5" name="Group 55"/>
          <p:cNvGrpSpPr/>
          <p:nvPr/>
        </p:nvGrpSpPr>
        <p:grpSpPr>
          <a:xfrm>
            <a:off x="13410306" y="8593983"/>
            <a:ext cx="1886761" cy="462051"/>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7" name="Group 57"/>
          <p:cNvGrpSpPr/>
          <p:nvPr/>
        </p:nvGrpSpPr>
        <p:grpSpPr>
          <a:xfrm>
            <a:off x="13410306" y="9050013"/>
            <a:ext cx="1886761" cy="462051"/>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59" name="AutoShape 59"/>
          <p:cNvSpPr/>
          <p:nvPr/>
        </p:nvSpPr>
        <p:spPr>
          <a:xfrm flipH="1" flipV="1">
            <a:off x="11421970" y="6523686"/>
            <a:ext cx="1170558" cy="0"/>
          </a:xfrm>
          <a:prstGeom prst="line">
            <a:avLst/>
          </a:prstGeom>
          <a:ln w="47625" cap="rnd">
            <a:solidFill>
              <a:srgbClr val="64656B"/>
            </a:solidFill>
            <a:prstDash val="solid"/>
            <a:headEnd type="none" w="sm" len="sm"/>
            <a:tailEnd type="none" w="sm" len="sm"/>
          </a:ln>
        </p:spPr>
        <p:txBody>
          <a:bodyPr/>
          <a:lstStyle/>
          <a:p>
            <a:endParaRPr lang="en-PH"/>
          </a:p>
        </p:txBody>
      </p:sp>
      <p:grpSp>
        <p:nvGrpSpPr>
          <p:cNvPr id="60" name="Group 60"/>
          <p:cNvGrpSpPr/>
          <p:nvPr/>
        </p:nvGrpSpPr>
        <p:grpSpPr>
          <a:xfrm>
            <a:off x="1520339" y="2048331"/>
            <a:ext cx="14893631" cy="860755"/>
            <a:chOff x="0" y="0"/>
            <a:chExt cx="3747725" cy="216594"/>
          </a:xfrm>
        </p:grpSpPr>
        <p:sp>
          <p:nvSpPr>
            <p:cNvPr id="61" name="Freeform 61"/>
            <p:cNvSpPr/>
            <p:nvPr/>
          </p:nvSpPr>
          <p:spPr>
            <a:xfrm>
              <a:off x="0" y="0"/>
              <a:ext cx="3747725" cy="216594"/>
            </a:xfrm>
            <a:custGeom>
              <a:avLst/>
              <a:gdLst/>
              <a:ahLst/>
              <a:cxnLst/>
              <a:rect l="l" t="t" r="r" b="b"/>
              <a:pathLst>
                <a:path w="3747725" h="216594">
                  <a:moveTo>
                    <a:pt x="30669" y="0"/>
                  </a:moveTo>
                  <a:lnTo>
                    <a:pt x="3717056" y="0"/>
                  </a:lnTo>
                  <a:cubicBezTo>
                    <a:pt x="3725190" y="0"/>
                    <a:pt x="3732991" y="3231"/>
                    <a:pt x="3738742" y="8983"/>
                  </a:cubicBezTo>
                  <a:cubicBezTo>
                    <a:pt x="3744494" y="14734"/>
                    <a:pt x="3747725" y="22535"/>
                    <a:pt x="3747725" y="30669"/>
                  </a:cubicBezTo>
                  <a:lnTo>
                    <a:pt x="3747725" y="185925"/>
                  </a:lnTo>
                  <a:cubicBezTo>
                    <a:pt x="3747725" y="194059"/>
                    <a:pt x="3744494" y="201860"/>
                    <a:pt x="3738742" y="207611"/>
                  </a:cubicBezTo>
                  <a:cubicBezTo>
                    <a:pt x="3732991" y="213363"/>
                    <a:pt x="3725190" y="216594"/>
                    <a:pt x="3717056" y="216594"/>
                  </a:cubicBezTo>
                  <a:lnTo>
                    <a:pt x="30669" y="216594"/>
                  </a:lnTo>
                  <a:cubicBezTo>
                    <a:pt x="22535" y="216594"/>
                    <a:pt x="14734" y="213363"/>
                    <a:pt x="8983" y="207611"/>
                  </a:cubicBezTo>
                  <a:cubicBezTo>
                    <a:pt x="3231" y="201860"/>
                    <a:pt x="0" y="194059"/>
                    <a:pt x="0" y="185925"/>
                  </a:cubicBezTo>
                  <a:lnTo>
                    <a:pt x="0" y="30669"/>
                  </a:lnTo>
                  <a:cubicBezTo>
                    <a:pt x="0" y="22535"/>
                    <a:pt x="3231" y="14734"/>
                    <a:pt x="8983" y="8983"/>
                  </a:cubicBezTo>
                  <a:cubicBezTo>
                    <a:pt x="14734" y="3231"/>
                    <a:pt x="22535" y="0"/>
                    <a:pt x="30669" y="0"/>
                  </a:cubicBezTo>
                  <a:close/>
                </a:path>
              </a:pathLst>
            </a:custGeom>
            <a:solidFill>
              <a:srgbClr val="019D97"/>
            </a:solidFill>
          </p:spPr>
          <p:txBody>
            <a:bodyPr/>
            <a:lstStyle/>
            <a:p>
              <a:endParaRPr lang="en-PH"/>
            </a:p>
          </p:txBody>
        </p:sp>
        <p:sp>
          <p:nvSpPr>
            <p:cNvPr id="62" name="TextBox 62"/>
            <p:cNvSpPr txBox="1"/>
            <p:nvPr/>
          </p:nvSpPr>
          <p:spPr>
            <a:xfrm>
              <a:off x="0" y="-28575"/>
              <a:ext cx="3747725" cy="245169"/>
            </a:xfrm>
            <a:prstGeom prst="rect">
              <a:avLst/>
            </a:prstGeom>
          </p:spPr>
          <p:txBody>
            <a:bodyPr lIns="42076" tIns="42076" rIns="42076" bIns="42076" rtlCol="0" anchor="ctr"/>
            <a:lstStyle/>
            <a:p>
              <a:pPr algn="ctr">
                <a:lnSpc>
                  <a:spcPts val="2595"/>
                </a:lnSpc>
              </a:pPr>
              <a:endParaRPr/>
            </a:p>
          </p:txBody>
        </p:sp>
      </p:grpSp>
      <p:sp>
        <p:nvSpPr>
          <p:cNvPr id="63" name="Freeform 63"/>
          <p:cNvSpPr/>
          <p:nvPr/>
        </p:nvSpPr>
        <p:spPr>
          <a:xfrm>
            <a:off x="1592621" y="2126941"/>
            <a:ext cx="672624" cy="672624"/>
          </a:xfrm>
          <a:custGeom>
            <a:avLst/>
            <a:gdLst/>
            <a:ahLst/>
            <a:cxnLst/>
            <a:rect l="l" t="t" r="r" b="b"/>
            <a:pathLst>
              <a:path w="672624" h="672624">
                <a:moveTo>
                  <a:pt x="0" y="0"/>
                </a:moveTo>
                <a:lnTo>
                  <a:pt x="672624" y="0"/>
                </a:lnTo>
                <a:lnTo>
                  <a:pt x="672624" y="672625"/>
                </a:lnTo>
                <a:lnTo>
                  <a:pt x="0" y="6726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4" name="TextBox 64"/>
          <p:cNvSpPr txBox="1"/>
          <p:nvPr/>
        </p:nvSpPr>
        <p:spPr>
          <a:xfrm>
            <a:off x="3886758" y="4364425"/>
            <a:ext cx="1527812" cy="337613"/>
          </a:xfrm>
          <a:prstGeom prst="rect">
            <a:avLst/>
          </a:prstGeom>
        </p:spPr>
        <p:txBody>
          <a:bodyPr lIns="0" tIns="0" rIns="0" bIns="0" rtlCol="0" anchor="t">
            <a:spAutoFit/>
          </a:bodyPr>
          <a:lstStyle/>
          <a:p>
            <a:pPr algn="l">
              <a:lnSpc>
                <a:spcPts val="2704"/>
              </a:lnSpc>
            </a:pPr>
            <a:r>
              <a:rPr lang="en-US" sz="1932" b="1">
                <a:solidFill>
                  <a:srgbClr val="FFFFFF"/>
                </a:solidFill>
                <a:latin typeface="Now Bold"/>
                <a:ea typeface="Now Bold"/>
                <a:cs typeface="Now Bold"/>
                <a:sym typeface="Now Bold"/>
              </a:rPr>
              <a:t>Control Unit</a:t>
            </a:r>
          </a:p>
        </p:txBody>
      </p:sp>
      <p:sp>
        <p:nvSpPr>
          <p:cNvPr id="65" name="TextBox 65"/>
          <p:cNvSpPr txBox="1"/>
          <p:nvPr/>
        </p:nvSpPr>
        <p:spPr>
          <a:xfrm>
            <a:off x="3886758" y="6286406"/>
            <a:ext cx="1670509" cy="337613"/>
          </a:xfrm>
          <a:prstGeom prst="rect">
            <a:avLst/>
          </a:prstGeom>
        </p:spPr>
        <p:txBody>
          <a:bodyPr lIns="0" tIns="0" rIns="0" bIns="0" rtlCol="0" anchor="t">
            <a:spAutoFit/>
          </a:bodyPr>
          <a:lstStyle/>
          <a:p>
            <a:pPr algn="l">
              <a:lnSpc>
                <a:spcPts val="2704"/>
              </a:lnSpc>
            </a:pPr>
            <a:r>
              <a:rPr lang="en-US" sz="1932" b="1">
                <a:solidFill>
                  <a:srgbClr val="FFFFFF"/>
                </a:solidFill>
                <a:latin typeface="Now Bold"/>
                <a:ea typeface="Now Bold"/>
                <a:cs typeface="Now Bold"/>
                <a:sym typeface="Now Bold"/>
              </a:rPr>
              <a:t>Accumulator</a:t>
            </a:r>
          </a:p>
        </p:txBody>
      </p:sp>
      <p:sp>
        <p:nvSpPr>
          <p:cNvPr id="66" name="TextBox 66"/>
          <p:cNvSpPr txBox="1"/>
          <p:nvPr/>
        </p:nvSpPr>
        <p:spPr>
          <a:xfrm>
            <a:off x="3815409" y="8232341"/>
            <a:ext cx="1670509" cy="337613"/>
          </a:xfrm>
          <a:prstGeom prst="rect">
            <a:avLst/>
          </a:prstGeom>
        </p:spPr>
        <p:txBody>
          <a:bodyPr lIns="0" tIns="0" rIns="0" bIns="0" rtlCol="0" anchor="t">
            <a:spAutoFit/>
          </a:bodyPr>
          <a:lstStyle/>
          <a:p>
            <a:pPr algn="ctr">
              <a:lnSpc>
                <a:spcPts val="2704"/>
              </a:lnSpc>
            </a:pPr>
            <a:r>
              <a:rPr lang="en-US" sz="1932" b="1">
                <a:solidFill>
                  <a:srgbClr val="FFFFFF"/>
                </a:solidFill>
                <a:latin typeface="Now Bold"/>
                <a:ea typeface="Now Bold"/>
                <a:cs typeface="Now Bold"/>
                <a:sym typeface="Now Bold"/>
              </a:rPr>
              <a:t>ALU</a:t>
            </a:r>
          </a:p>
        </p:txBody>
      </p:sp>
      <p:sp>
        <p:nvSpPr>
          <p:cNvPr id="67" name="TextBox 67"/>
          <p:cNvSpPr txBox="1"/>
          <p:nvPr/>
        </p:nvSpPr>
        <p:spPr>
          <a:xfrm>
            <a:off x="2265245" y="4194893"/>
            <a:ext cx="964924" cy="676676"/>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Control bus</a:t>
            </a:r>
          </a:p>
        </p:txBody>
      </p:sp>
      <p:sp>
        <p:nvSpPr>
          <p:cNvPr id="68" name="TextBox 68"/>
          <p:cNvSpPr txBox="1"/>
          <p:nvPr/>
        </p:nvSpPr>
        <p:spPr>
          <a:xfrm>
            <a:off x="7504618" y="4519340"/>
            <a:ext cx="2233398"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Program Counter</a:t>
            </a:r>
          </a:p>
        </p:txBody>
      </p:sp>
      <p:sp>
        <p:nvSpPr>
          <p:cNvPr id="69" name="TextBox 69"/>
          <p:cNvSpPr txBox="1"/>
          <p:nvPr/>
        </p:nvSpPr>
        <p:spPr>
          <a:xfrm>
            <a:off x="7504618" y="5781717"/>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Current Instruction Register</a:t>
            </a:r>
          </a:p>
        </p:txBody>
      </p:sp>
      <p:sp>
        <p:nvSpPr>
          <p:cNvPr id="70" name="TextBox 70"/>
          <p:cNvSpPr txBox="1"/>
          <p:nvPr/>
        </p:nvSpPr>
        <p:spPr>
          <a:xfrm>
            <a:off x="7504618" y="6917489"/>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Memory Address Register</a:t>
            </a:r>
          </a:p>
        </p:txBody>
      </p:sp>
      <p:sp>
        <p:nvSpPr>
          <p:cNvPr id="71" name="TextBox 71"/>
          <p:cNvSpPr txBox="1"/>
          <p:nvPr/>
        </p:nvSpPr>
        <p:spPr>
          <a:xfrm>
            <a:off x="7504618" y="8093674"/>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Memory Data Register</a:t>
            </a:r>
          </a:p>
        </p:txBody>
      </p:sp>
      <p:sp>
        <p:nvSpPr>
          <p:cNvPr id="72" name="TextBox 72"/>
          <p:cNvSpPr txBox="1"/>
          <p:nvPr/>
        </p:nvSpPr>
        <p:spPr>
          <a:xfrm>
            <a:off x="14031829" y="6160226"/>
            <a:ext cx="631577" cy="988266"/>
          </a:xfrm>
          <a:prstGeom prst="rect">
            <a:avLst/>
          </a:prstGeom>
        </p:spPr>
        <p:txBody>
          <a:bodyPr lIns="0" tIns="0" rIns="0" bIns="0" rtlCol="0" anchor="t">
            <a:spAutoFit/>
          </a:bodyPr>
          <a:lstStyle/>
          <a:p>
            <a:pPr algn="ctr">
              <a:lnSpc>
                <a:spcPts val="8028"/>
              </a:lnSpc>
            </a:pPr>
            <a:r>
              <a:rPr lang="en-US" sz="5734">
                <a:solidFill>
                  <a:srgbClr val="FFFFFF"/>
                </a:solidFill>
                <a:latin typeface="Open Sans Extra Bold"/>
                <a:ea typeface="Open Sans Extra Bold"/>
                <a:cs typeface="Open Sans Extra Bold"/>
                <a:sym typeface="Open Sans Extra Bold"/>
              </a:rPr>
              <a:t>...</a:t>
            </a:r>
          </a:p>
        </p:txBody>
      </p:sp>
      <p:sp>
        <p:nvSpPr>
          <p:cNvPr id="73" name="TextBox 73"/>
          <p:cNvSpPr txBox="1"/>
          <p:nvPr/>
        </p:nvSpPr>
        <p:spPr>
          <a:xfrm>
            <a:off x="13382756" y="3176252"/>
            <a:ext cx="2126183" cy="578680"/>
          </a:xfrm>
          <a:prstGeom prst="rect">
            <a:avLst/>
          </a:prstGeom>
        </p:spPr>
        <p:txBody>
          <a:bodyPr lIns="0" tIns="0" rIns="0" bIns="0" rtlCol="0" anchor="t">
            <a:spAutoFit/>
          </a:bodyPr>
          <a:lstStyle/>
          <a:p>
            <a:pPr algn="ctr">
              <a:lnSpc>
                <a:spcPts val="4620"/>
              </a:lnSpc>
            </a:pPr>
            <a:r>
              <a:rPr lang="en-US" sz="3300" b="1">
                <a:solidFill>
                  <a:srgbClr val="FFFFFF"/>
                </a:solidFill>
                <a:latin typeface="Now Bold"/>
                <a:ea typeface="Now Bold"/>
                <a:cs typeface="Now Bold"/>
                <a:sym typeface="Now Bold"/>
              </a:rPr>
              <a:t>Memory</a:t>
            </a:r>
          </a:p>
        </p:txBody>
      </p:sp>
      <p:sp>
        <p:nvSpPr>
          <p:cNvPr id="74" name="TextBox 74"/>
          <p:cNvSpPr txBox="1"/>
          <p:nvPr/>
        </p:nvSpPr>
        <p:spPr>
          <a:xfrm>
            <a:off x="15426128" y="3913034"/>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8</a:t>
            </a:r>
          </a:p>
        </p:txBody>
      </p:sp>
      <p:sp>
        <p:nvSpPr>
          <p:cNvPr id="75" name="TextBox 75"/>
          <p:cNvSpPr txBox="1"/>
          <p:nvPr/>
        </p:nvSpPr>
        <p:spPr>
          <a:xfrm>
            <a:off x="15426128" y="4355585"/>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9</a:t>
            </a:r>
          </a:p>
        </p:txBody>
      </p:sp>
      <p:sp>
        <p:nvSpPr>
          <p:cNvPr id="76" name="TextBox 76"/>
          <p:cNvSpPr txBox="1"/>
          <p:nvPr/>
        </p:nvSpPr>
        <p:spPr>
          <a:xfrm>
            <a:off x="15426128" y="4781960"/>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a:t>
            </a:r>
          </a:p>
        </p:txBody>
      </p:sp>
      <p:sp>
        <p:nvSpPr>
          <p:cNvPr id="77" name="TextBox 77"/>
          <p:cNvSpPr txBox="1"/>
          <p:nvPr/>
        </p:nvSpPr>
        <p:spPr>
          <a:xfrm>
            <a:off x="15445913" y="5240347"/>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11</a:t>
            </a:r>
          </a:p>
        </p:txBody>
      </p:sp>
      <p:sp>
        <p:nvSpPr>
          <p:cNvPr id="78" name="TextBox 78"/>
          <p:cNvSpPr txBox="1"/>
          <p:nvPr/>
        </p:nvSpPr>
        <p:spPr>
          <a:xfrm>
            <a:off x="15445913" y="5681367"/>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12</a:t>
            </a:r>
          </a:p>
        </p:txBody>
      </p:sp>
      <p:sp>
        <p:nvSpPr>
          <p:cNvPr id="79" name="TextBox 79"/>
          <p:cNvSpPr txBox="1"/>
          <p:nvPr/>
        </p:nvSpPr>
        <p:spPr>
          <a:xfrm>
            <a:off x="15426128" y="6180303"/>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13</a:t>
            </a:r>
          </a:p>
        </p:txBody>
      </p:sp>
      <p:sp>
        <p:nvSpPr>
          <p:cNvPr id="80" name="TextBox 80"/>
          <p:cNvSpPr txBox="1"/>
          <p:nvPr/>
        </p:nvSpPr>
        <p:spPr>
          <a:xfrm>
            <a:off x="15436021" y="7336979"/>
            <a:ext cx="39883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99</a:t>
            </a:r>
          </a:p>
        </p:txBody>
      </p:sp>
      <p:sp>
        <p:nvSpPr>
          <p:cNvPr id="81" name="TextBox 81"/>
          <p:cNvSpPr txBox="1"/>
          <p:nvPr/>
        </p:nvSpPr>
        <p:spPr>
          <a:xfrm>
            <a:off x="15363990" y="7779530"/>
            <a:ext cx="47086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100</a:t>
            </a:r>
          </a:p>
        </p:txBody>
      </p:sp>
      <p:sp>
        <p:nvSpPr>
          <p:cNvPr id="82" name="TextBox 82"/>
          <p:cNvSpPr txBox="1"/>
          <p:nvPr/>
        </p:nvSpPr>
        <p:spPr>
          <a:xfrm>
            <a:off x="15378038" y="8186644"/>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101</a:t>
            </a:r>
          </a:p>
        </p:txBody>
      </p:sp>
      <p:sp>
        <p:nvSpPr>
          <p:cNvPr id="83" name="TextBox 83"/>
          <p:cNvSpPr txBox="1"/>
          <p:nvPr/>
        </p:nvSpPr>
        <p:spPr>
          <a:xfrm>
            <a:off x="15392086" y="8618492"/>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102</a:t>
            </a:r>
          </a:p>
        </p:txBody>
      </p:sp>
      <p:sp>
        <p:nvSpPr>
          <p:cNvPr id="84" name="TextBox 84"/>
          <p:cNvSpPr txBox="1"/>
          <p:nvPr/>
        </p:nvSpPr>
        <p:spPr>
          <a:xfrm>
            <a:off x="15392086" y="9081559"/>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103</a:t>
            </a:r>
          </a:p>
        </p:txBody>
      </p:sp>
      <p:sp>
        <p:nvSpPr>
          <p:cNvPr id="85" name="TextBox 85"/>
          <p:cNvSpPr txBox="1"/>
          <p:nvPr/>
        </p:nvSpPr>
        <p:spPr>
          <a:xfrm>
            <a:off x="13533358" y="3932145"/>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100</a:t>
            </a:r>
          </a:p>
        </p:txBody>
      </p:sp>
      <p:sp>
        <p:nvSpPr>
          <p:cNvPr id="86" name="TextBox 86"/>
          <p:cNvSpPr txBox="1"/>
          <p:nvPr/>
        </p:nvSpPr>
        <p:spPr>
          <a:xfrm>
            <a:off x="14181996" y="7321507"/>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0</a:t>
            </a:r>
          </a:p>
        </p:txBody>
      </p:sp>
      <p:sp>
        <p:nvSpPr>
          <p:cNvPr id="87" name="TextBox 87"/>
          <p:cNvSpPr txBox="1"/>
          <p:nvPr/>
        </p:nvSpPr>
        <p:spPr>
          <a:xfrm>
            <a:off x="14188065" y="7803613"/>
            <a:ext cx="165622"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5</a:t>
            </a:r>
          </a:p>
        </p:txBody>
      </p:sp>
      <p:sp>
        <p:nvSpPr>
          <p:cNvPr id="88" name="TextBox 88"/>
          <p:cNvSpPr txBox="1"/>
          <p:nvPr/>
        </p:nvSpPr>
        <p:spPr>
          <a:xfrm>
            <a:off x="13832067" y="8239588"/>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LDD 10</a:t>
            </a:r>
          </a:p>
        </p:txBody>
      </p:sp>
      <p:sp>
        <p:nvSpPr>
          <p:cNvPr id="89" name="TextBox 89"/>
          <p:cNvSpPr txBox="1"/>
          <p:nvPr/>
        </p:nvSpPr>
        <p:spPr>
          <a:xfrm>
            <a:off x="13850884" y="8618492"/>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ADD 11</a:t>
            </a:r>
          </a:p>
        </p:txBody>
      </p:sp>
      <p:sp>
        <p:nvSpPr>
          <p:cNvPr id="90" name="TextBox 90"/>
          <p:cNvSpPr txBox="1"/>
          <p:nvPr/>
        </p:nvSpPr>
        <p:spPr>
          <a:xfrm>
            <a:off x="13825998" y="9085535"/>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STO 12</a:t>
            </a:r>
          </a:p>
        </p:txBody>
      </p:sp>
      <p:sp>
        <p:nvSpPr>
          <p:cNvPr id="91" name="TextBox 91"/>
          <p:cNvSpPr txBox="1"/>
          <p:nvPr/>
        </p:nvSpPr>
        <p:spPr>
          <a:xfrm>
            <a:off x="5885307" y="3180153"/>
            <a:ext cx="1171694" cy="577203"/>
          </a:xfrm>
          <a:prstGeom prst="rect">
            <a:avLst/>
          </a:prstGeom>
        </p:spPr>
        <p:txBody>
          <a:bodyPr lIns="0" tIns="0" rIns="0" bIns="0" rtlCol="0" anchor="t">
            <a:spAutoFit/>
          </a:bodyPr>
          <a:lstStyle/>
          <a:p>
            <a:pPr algn="ctr">
              <a:lnSpc>
                <a:spcPts val="4600"/>
              </a:lnSpc>
            </a:pPr>
            <a:r>
              <a:rPr lang="en-US" sz="3285" b="1">
                <a:solidFill>
                  <a:srgbClr val="000000"/>
                </a:solidFill>
                <a:latin typeface="Now Bold"/>
                <a:ea typeface="Now Bold"/>
                <a:cs typeface="Now Bold"/>
                <a:sym typeface="Now Bold"/>
              </a:rPr>
              <a:t>CPU</a:t>
            </a:r>
          </a:p>
        </p:txBody>
      </p:sp>
      <p:sp>
        <p:nvSpPr>
          <p:cNvPr id="92" name="TextBox 92"/>
          <p:cNvSpPr txBox="1"/>
          <p:nvPr/>
        </p:nvSpPr>
        <p:spPr>
          <a:xfrm>
            <a:off x="13533358" y="4406359"/>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STO 102</a:t>
            </a:r>
          </a:p>
        </p:txBody>
      </p:sp>
      <p:sp>
        <p:nvSpPr>
          <p:cNvPr id="93" name="TextBox 93"/>
          <p:cNvSpPr txBox="1"/>
          <p:nvPr/>
        </p:nvSpPr>
        <p:spPr>
          <a:xfrm>
            <a:off x="13533358" y="4781960"/>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STO 103</a:t>
            </a:r>
          </a:p>
        </p:txBody>
      </p:sp>
      <p:sp>
        <p:nvSpPr>
          <p:cNvPr id="94" name="TextBox 94"/>
          <p:cNvSpPr txBox="1"/>
          <p:nvPr/>
        </p:nvSpPr>
        <p:spPr>
          <a:xfrm>
            <a:off x="13527288" y="5258936"/>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102</a:t>
            </a:r>
          </a:p>
        </p:txBody>
      </p:sp>
      <p:sp>
        <p:nvSpPr>
          <p:cNvPr id="95" name="TextBox 95"/>
          <p:cNvSpPr txBox="1"/>
          <p:nvPr/>
        </p:nvSpPr>
        <p:spPr>
          <a:xfrm>
            <a:off x="13527288" y="5718985"/>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103</a:t>
            </a:r>
          </a:p>
        </p:txBody>
      </p:sp>
      <p:sp>
        <p:nvSpPr>
          <p:cNvPr id="96" name="TextBox 96"/>
          <p:cNvSpPr txBox="1"/>
          <p:nvPr/>
        </p:nvSpPr>
        <p:spPr>
          <a:xfrm>
            <a:off x="13552175" y="6181036"/>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OUT 103</a:t>
            </a:r>
          </a:p>
        </p:txBody>
      </p:sp>
      <p:sp>
        <p:nvSpPr>
          <p:cNvPr id="97" name="TextBox 97"/>
          <p:cNvSpPr txBox="1"/>
          <p:nvPr/>
        </p:nvSpPr>
        <p:spPr>
          <a:xfrm>
            <a:off x="9287424" y="4974774"/>
            <a:ext cx="582570"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9</a:t>
            </a:r>
          </a:p>
        </p:txBody>
      </p:sp>
      <p:sp>
        <p:nvSpPr>
          <p:cNvPr id="98" name="TextBox 98"/>
          <p:cNvSpPr txBox="1"/>
          <p:nvPr/>
        </p:nvSpPr>
        <p:spPr>
          <a:xfrm>
            <a:off x="9287424" y="7336979"/>
            <a:ext cx="582570"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8</a:t>
            </a:r>
          </a:p>
        </p:txBody>
      </p:sp>
      <p:sp>
        <p:nvSpPr>
          <p:cNvPr id="99" name="TextBox 99"/>
          <p:cNvSpPr txBox="1"/>
          <p:nvPr/>
        </p:nvSpPr>
        <p:spPr>
          <a:xfrm>
            <a:off x="8728215" y="8501552"/>
            <a:ext cx="1639733"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LDD 100</a:t>
            </a:r>
          </a:p>
        </p:txBody>
      </p:sp>
      <p:sp>
        <p:nvSpPr>
          <p:cNvPr id="100" name="TextBox 100"/>
          <p:cNvSpPr txBox="1"/>
          <p:nvPr/>
        </p:nvSpPr>
        <p:spPr>
          <a:xfrm>
            <a:off x="2432520" y="2212243"/>
            <a:ext cx="13742898" cy="454396"/>
          </a:xfrm>
          <a:prstGeom prst="rect">
            <a:avLst/>
          </a:prstGeom>
        </p:spPr>
        <p:txBody>
          <a:bodyPr lIns="0" tIns="0" rIns="0" bIns="0" rtlCol="0" anchor="t">
            <a:spAutoFit/>
          </a:bodyPr>
          <a:lstStyle/>
          <a:p>
            <a:pPr algn="l">
              <a:lnSpc>
                <a:spcPts val="3794"/>
              </a:lnSpc>
            </a:pPr>
            <a:r>
              <a:rPr lang="en-US" sz="2710" b="1">
                <a:solidFill>
                  <a:srgbClr val="FFFFFF"/>
                </a:solidFill>
                <a:latin typeface="Now Bold"/>
                <a:ea typeface="Now Bold"/>
                <a:cs typeface="Now Bold"/>
                <a:sym typeface="Now Bold"/>
              </a:rPr>
              <a:t>The content of the MDR is duplicated into the CIR.</a:t>
            </a:r>
          </a:p>
        </p:txBody>
      </p:sp>
      <p:sp>
        <p:nvSpPr>
          <p:cNvPr id="101" name="TextBox 101"/>
          <p:cNvSpPr txBox="1"/>
          <p:nvPr/>
        </p:nvSpPr>
        <p:spPr>
          <a:xfrm>
            <a:off x="8663920" y="6214776"/>
            <a:ext cx="1639733"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LDD 100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96"/>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5.6 FDE Cycle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12592527" y="3090061"/>
            <a:ext cx="3821443" cy="6602201"/>
            <a:chOff x="0" y="0"/>
            <a:chExt cx="961600" cy="1661330"/>
          </a:xfrm>
        </p:grpSpPr>
        <p:sp>
          <p:nvSpPr>
            <p:cNvPr id="8" name="Freeform 8"/>
            <p:cNvSpPr/>
            <p:nvPr/>
          </p:nvSpPr>
          <p:spPr>
            <a:xfrm>
              <a:off x="0" y="0"/>
              <a:ext cx="961600" cy="1661330"/>
            </a:xfrm>
            <a:custGeom>
              <a:avLst/>
              <a:gdLst/>
              <a:ahLst/>
              <a:cxnLst/>
              <a:rect l="l" t="t" r="r" b="b"/>
              <a:pathLst>
                <a:path w="961600" h="1661330">
                  <a:moveTo>
                    <a:pt x="119529" y="0"/>
                  </a:moveTo>
                  <a:lnTo>
                    <a:pt x="842071" y="0"/>
                  </a:lnTo>
                  <a:cubicBezTo>
                    <a:pt x="908085" y="0"/>
                    <a:pt x="961600" y="53515"/>
                    <a:pt x="961600" y="119529"/>
                  </a:cubicBezTo>
                  <a:lnTo>
                    <a:pt x="961600" y="1541801"/>
                  </a:lnTo>
                  <a:cubicBezTo>
                    <a:pt x="961600" y="1607815"/>
                    <a:pt x="908085" y="1661330"/>
                    <a:pt x="842071" y="1661330"/>
                  </a:cubicBezTo>
                  <a:lnTo>
                    <a:pt x="119529" y="1661330"/>
                  </a:lnTo>
                  <a:cubicBezTo>
                    <a:pt x="87828" y="1661330"/>
                    <a:pt x="57425" y="1648737"/>
                    <a:pt x="35009" y="1626320"/>
                  </a:cubicBezTo>
                  <a:cubicBezTo>
                    <a:pt x="12593" y="1603905"/>
                    <a:pt x="0" y="1573502"/>
                    <a:pt x="0" y="1541801"/>
                  </a:cubicBezTo>
                  <a:lnTo>
                    <a:pt x="0" y="119529"/>
                  </a:lnTo>
                  <a:cubicBezTo>
                    <a:pt x="0" y="53515"/>
                    <a:pt x="53515" y="0"/>
                    <a:pt x="119529" y="0"/>
                  </a:cubicBezTo>
                  <a:close/>
                </a:path>
              </a:pathLst>
            </a:custGeom>
            <a:solidFill>
              <a:srgbClr val="642EC7"/>
            </a:solidFill>
          </p:spPr>
          <p:txBody>
            <a:bodyPr/>
            <a:lstStyle/>
            <a:p>
              <a:endParaRPr lang="en-PH"/>
            </a:p>
          </p:txBody>
        </p:sp>
        <p:sp>
          <p:nvSpPr>
            <p:cNvPr id="9" name="TextBox 9"/>
            <p:cNvSpPr txBox="1"/>
            <p:nvPr/>
          </p:nvSpPr>
          <p:spPr>
            <a:xfrm>
              <a:off x="0" y="-28575"/>
              <a:ext cx="961600" cy="1689905"/>
            </a:xfrm>
            <a:prstGeom prst="rect">
              <a:avLst/>
            </a:prstGeom>
          </p:spPr>
          <p:txBody>
            <a:bodyPr lIns="42076" tIns="42076" rIns="42076" bIns="42076" rtlCol="0" anchor="ctr"/>
            <a:lstStyle/>
            <a:p>
              <a:pPr algn="ctr">
                <a:lnSpc>
                  <a:spcPts val="2595"/>
                </a:lnSpc>
              </a:pPr>
              <a:endParaRPr/>
            </a:p>
          </p:txBody>
        </p:sp>
      </p:grpSp>
      <p:grpSp>
        <p:nvGrpSpPr>
          <p:cNvPr id="10" name="Group 10"/>
          <p:cNvGrpSpPr/>
          <p:nvPr/>
        </p:nvGrpSpPr>
        <p:grpSpPr>
          <a:xfrm>
            <a:off x="1520339" y="3090061"/>
            <a:ext cx="9901630" cy="6602201"/>
            <a:chOff x="0" y="0"/>
            <a:chExt cx="2491574" cy="1661330"/>
          </a:xfrm>
        </p:grpSpPr>
        <p:sp>
          <p:nvSpPr>
            <p:cNvPr id="11" name="Freeform 11"/>
            <p:cNvSpPr/>
            <p:nvPr/>
          </p:nvSpPr>
          <p:spPr>
            <a:xfrm>
              <a:off x="0" y="0"/>
              <a:ext cx="2491574" cy="1661330"/>
            </a:xfrm>
            <a:custGeom>
              <a:avLst/>
              <a:gdLst/>
              <a:ahLst/>
              <a:cxnLst/>
              <a:rect l="l" t="t" r="r" b="b"/>
              <a:pathLst>
                <a:path w="2491574" h="1661330">
                  <a:moveTo>
                    <a:pt x="46131" y="0"/>
                  </a:moveTo>
                  <a:lnTo>
                    <a:pt x="2445443" y="0"/>
                  </a:lnTo>
                  <a:cubicBezTo>
                    <a:pt x="2470921" y="0"/>
                    <a:pt x="2491574" y="20654"/>
                    <a:pt x="2491574" y="46131"/>
                  </a:cubicBezTo>
                  <a:lnTo>
                    <a:pt x="2491574" y="1615199"/>
                  </a:lnTo>
                  <a:cubicBezTo>
                    <a:pt x="2491574" y="1627433"/>
                    <a:pt x="2486714" y="1639167"/>
                    <a:pt x="2478063" y="1647818"/>
                  </a:cubicBezTo>
                  <a:cubicBezTo>
                    <a:pt x="2469411" y="1656470"/>
                    <a:pt x="2457678" y="1661330"/>
                    <a:pt x="2445443" y="1661330"/>
                  </a:cubicBezTo>
                  <a:lnTo>
                    <a:pt x="46131" y="1661330"/>
                  </a:lnTo>
                  <a:cubicBezTo>
                    <a:pt x="33896" y="1661330"/>
                    <a:pt x="22163" y="1656470"/>
                    <a:pt x="13511" y="1647818"/>
                  </a:cubicBezTo>
                  <a:cubicBezTo>
                    <a:pt x="4860" y="1639167"/>
                    <a:pt x="0" y="1627433"/>
                    <a:pt x="0" y="1615199"/>
                  </a:cubicBezTo>
                  <a:lnTo>
                    <a:pt x="0" y="46131"/>
                  </a:lnTo>
                  <a:cubicBezTo>
                    <a:pt x="0" y="20654"/>
                    <a:pt x="20654" y="0"/>
                    <a:pt x="46131" y="0"/>
                  </a:cubicBezTo>
                  <a:close/>
                </a:path>
              </a:pathLst>
            </a:custGeom>
            <a:solidFill>
              <a:srgbClr val="FFDE59"/>
            </a:solidFill>
          </p:spPr>
          <p:txBody>
            <a:bodyPr/>
            <a:lstStyle/>
            <a:p>
              <a:endParaRPr lang="en-PH"/>
            </a:p>
          </p:txBody>
        </p:sp>
        <p:sp>
          <p:nvSpPr>
            <p:cNvPr id="12" name="TextBox 12"/>
            <p:cNvSpPr txBox="1"/>
            <p:nvPr/>
          </p:nvSpPr>
          <p:spPr>
            <a:xfrm>
              <a:off x="0" y="-28575"/>
              <a:ext cx="2491574" cy="1689905"/>
            </a:xfrm>
            <a:prstGeom prst="rect">
              <a:avLst/>
            </a:prstGeom>
          </p:spPr>
          <p:txBody>
            <a:bodyPr lIns="42076" tIns="42076" rIns="42076" bIns="42076" rtlCol="0" anchor="ctr"/>
            <a:lstStyle/>
            <a:p>
              <a:pPr algn="ctr">
                <a:lnSpc>
                  <a:spcPts val="2595"/>
                </a:lnSpc>
              </a:pPr>
              <a:endParaRPr/>
            </a:p>
          </p:txBody>
        </p:sp>
      </p:grpSp>
      <p:grpSp>
        <p:nvGrpSpPr>
          <p:cNvPr id="13" name="Group 13"/>
          <p:cNvGrpSpPr/>
          <p:nvPr/>
        </p:nvGrpSpPr>
        <p:grpSpPr>
          <a:xfrm>
            <a:off x="3744061" y="4238310"/>
            <a:ext cx="1813206" cy="1370081"/>
            <a:chOff x="0" y="0"/>
            <a:chExt cx="1913890" cy="1446159"/>
          </a:xfrm>
        </p:grpSpPr>
        <p:sp>
          <p:nvSpPr>
            <p:cNvPr id="14" name="Freeform 14"/>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5" name="Group 15"/>
          <p:cNvGrpSpPr/>
          <p:nvPr/>
        </p:nvGrpSpPr>
        <p:grpSpPr>
          <a:xfrm>
            <a:off x="3744061" y="6136339"/>
            <a:ext cx="1813206" cy="1370081"/>
            <a:chOff x="0" y="0"/>
            <a:chExt cx="1913890" cy="1446159"/>
          </a:xfrm>
        </p:grpSpPr>
        <p:sp>
          <p:nvSpPr>
            <p:cNvPr id="16" name="Freeform 16"/>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7" name="Group 17"/>
          <p:cNvGrpSpPr/>
          <p:nvPr/>
        </p:nvGrpSpPr>
        <p:grpSpPr>
          <a:xfrm>
            <a:off x="3744061" y="8070297"/>
            <a:ext cx="1813206" cy="1370081"/>
            <a:chOff x="0" y="0"/>
            <a:chExt cx="1913890" cy="1446159"/>
          </a:xfrm>
        </p:grpSpPr>
        <p:sp>
          <p:nvSpPr>
            <p:cNvPr id="18" name="Freeform 18"/>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9" name="Group 19"/>
          <p:cNvGrpSpPr/>
          <p:nvPr/>
        </p:nvGrpSpPr>
        <p:grpSpPr>
          <a:xfrm>
            <a:off x="4103351" y="8681090"/>
            <a:ext cx="1453916" cy="759288"/>
            <a:chOff x="0" y="0"/>
            <a:chExt cx="1587062" cy="828821"/>
          </a:xfrm>
        </p:grpSpPr>
        <p:sp>
          <p:nvSpPr>
            <p:cNvPr id="20" name="Freeform 20"/>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1" name="Group 21"/>
          <p:cNvGrpSpPr/>
          <p:nvPr/>
        </p:nvGrpSpPr>
        <p:grpSpPr>
          <a:xfrm>
            <a:off x="4103351" y="6747133"/>
            <a:ext cx="1453916" cy="759288"/>
            <a:chOff x="0" y="0"/>
            <a:chExt cx="1587062" cy="828821"/>
          </a:xfrm>
        </p:grpSpPr>
        <p:sp>
          <p:nvSpPr>
            <p:cNvPr id="22" name="Freeform 22"/>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3" name="Group 23"/>
          <p:cNvGrpSpPr/>
          <p:nvPr/>
        </p:nvGrpSpPr>
        <p:grpSpPr>
          <a:xfrm>
            <a:off x="4103351" y="4849104"/>
            <a:ext cx="1453916" cy="759288"/>
            <a:chOff x="0" y="0"/>
            <a:chExt cx="1587062" cy="828821"/>
          </a:xfrm>
        </p:grpSpPr>
        <p:sp>
          <p:nvSpPr>
            <p:cNvPr id="24" name="Freeform 24"/>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sp>
        <p:nvSpPr>
          <p:cNvPr id="25" name="AutoShape 25"/>
          <p:cNvSpPr/>
          <p:nvPr/>
        </p:nvSpPr>
        <p:spPr>
          <a:xfrm flipV="1">
            <a:off x="2832140" y="4576042"/>
            <a:ext cx="0" cy="4401059"/>
          </a:xfrm>
          <a:prstGeom prst="line">
            <a:avLst/>
          </a:prstGeom>
          <a:ln w="66675" cap="rnd">
            <a:solidFill>
              <a:srgbClr val="38B6FF"/>
            </a:solidFill>
            <a:prstDash val="solid"/>
            <a:headEnd type="none" w="sm" len="sm"/>
            <a:tailEnd type="none" w="sm" len="sm"/>
          </a:ln>
        </p:spPr>
        <p:txBody>
          <a:bodyPr/>
          <a:lstStyle/>
          <a:p>
            <a:endParaRPr lang="en-PH"/>
          </a:p>
        </p:txBody>
      </p:sp>
      <p:sp>
        <p:nvSpPr>
          <p:cNvPr id="26" name="AutoShape 26"/>
          <p:cNvSpPr/>
          <p:nvPr/>
        </p:nvSpPr>
        <p:spPr>
          <a:xfrm flipH="1">
            <a:off x="2797974" y="4612733"/>
            <a:ext cx="961275" cy="0"/>
          </a:xfrm>
          <a:prstGeom prst="line">
            <a:avLst/>
          </a:prstGeom>
          <a:ln w="66675" cap="rnd">
            <a:solidFill>
              <a:srgbClr val="38B6FF"/>
            </a:solidFill>
            <a:prstDash val="solid"/>
            <a:headEnd type="none" w="sm" len="sm"/>
            <a:tailEnd type="none" w="sm" len="sm"/>
          </a:ln>
        </p:spPr>
        <p:txBody>
          <a:bodyPr/>
          <a:lstStyle/>
          <a:p>
            <a:endParaRPr lang="en-PH"/>
          </a:p>
        </p:txBody>
      </p:sp>
      <p:sp>
        <p:nvSpPr>
          <p:cNvPr id="27" name="AutoShape 27"/>
          <p:cNvSpPr/>
          <p:nvPr/>
        </p:nvSpPr>
        <p:spPr>
          <a:xfrm flipH="1">
            <a:off x="2782786" y="6776572"/>
            <a:ext cx="961275" cy="0"/>
          </a:xfrm>
          <a:prstGeom prst="line">
            <a:avLst/>
          </a:prstGeom>
          <a:ln w="66675" cap="rnd">
            <a:solidFill>
              <a:srgbClr val="38B6FF"/>
            </a:solidFill>
            <a:prstDash val="solid"/>
            <a:headEnd type="none" w="sm" len="sm"/>
            <a:tailEnd type="none" w="sm" len="sm"/>
          </a:ln>
        </p:spPr>
        <p:txBody>
          <a:bodyPr/>
          <a:lstStyle/>
          <a:p>
            <a:endParaRPr lang="en-PH"/>
          </a:p>
        </p:txBody>
      </p:sp>
      <p:sp>
        <p:nvSpPr>
          <p:cNvPr id="28" name="AutoShape 28"/>
          <p:cNvSpPr/>
          <p:nvPr/>
        </p:nvSpPr>
        <p:spPr>
          <a:xfrm flipH="1">
            <a:off x="2797974" y="8940773"/>
            <a:ext cx="961275" cy="0"/>
          </a:xfrm>
          <a:prstGeom prst="line">
            <a:avLst/>
          </a:prstGeom>
          <a:ln w="66675" cap="rnd">
            <a:solidFill>
              <a:srgbClr val="38B6FF"/>
            </a:solidFill>
            <a:prstDash val="solid"/>
            <a:headEnd type="none" w="sm" len="sm"/>
            <a:tailEnd type="none" w="sm" len="sm"/>
          </a:ln>
        </p:spPr>
        <p:txBody>
          <a:bodyPr/>
          <a:lstStyle/>
          <a:p>
            <a:endParaRPr lang="en-PH"/>
          </a:p>
        </p:txBody>
      </p:sp>
      <p:grpSp>
        <p:nvGrpSpPr>
          <p:cNvPr id="29" name="Group 29"/>
          <p:cNvGrpSpPr/>
          <p:nvPr/>
        </p:nvGrpSpPr>
        <p:grpSpPr>
          <a:xfrm>
            <a:off x="8372697" y="4904697"/>
            <a:ext cx="2412024" cy="627548"/>
            <a:chOff x="0" y="0"/>
            <a:chExt cx="2545959" cy="662394"/>
          </a:xfrm>
        </p:grpSpPr>
        <p:sp>
          <p:nvSpPr>
            <p:cNvPr id="30" name="Freeform 30"/>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1" name="Group 31"/>
          <p:cNvGrpSpPr/>
          <p:nvPr/>
        </p:nvGrpSpPr>
        <p:grpSpPr>
          <a:xfrm>
            <a:off x="8372697" y="6154976"/>
            <a:ext cx="2412024" cy="627548"/>
            <a:chOff x="0" y="0"/>
            <a:chExt cx="2545959" cy="662394"/>
          </a:xfrm>
        </p:grpSpPr>
        <p:sp>
          <p:nvSpPr>
            <p:cNvPr id="32" name="Freeform 32"/>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3" name="Group 33"/>
          <p:cNvGrpSpPr/>
          <p:nvPr/>
        </p:nvGrpSpPr>
        <p:grpSpPr>
          <a:xfrm>
            <a:off x="8372697" y="7267886"/>
            <a:ext cx="2412024" cy="627548"/>
            <a:chOff x="0" y="0"/>
            <a:chExt cx="2545959" cy="662394"/>
          </a:xfrm>
        </p:grpSpPr>
        <p:sp>
          <p:nvSpPr>
            <p:cNvPr id="34" name="Freeform 34"/>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5" name="Group 35"/>
          <p:cNvGrpSpPr/>
          <p:nvPr/>
        </p:nvGrpSpPr>
        <p:grpSpPr>
          <a:xfrm>
            <a:off x="8372697" y="8431287"/>
            <a:ext cx="2412024" cy="627548"/>
            <a:chOff x="0" y="0"/>
            <a:chExt cx="2545959" cy="662394"/>
          </a:xfrm>
        </p:grpSpPr>
        <p:sp>
          <p:nvSpPr>
            <p:cNvPr id="36" name="Freeform 36"/>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7" name="Group 37"/>
          <p:cNvGrpSpPr/>
          <p:nvPr/>
        </p:nvGrpSpPr>
        <p:grpSpPr>
          <a:xfrm>
            <a:off x="13404237" y="3897807"/>
            <a:ext cx="1886761" cy="462051"/>
            <a:chOff x="0" y="0"/>
            <a:chExt cx="1520437" cy="372342"/>
          </a:xfrm>
        </p:grpSpPr>
        <p:sp>
          <p:nvSpPr>
            <p:cNvPr id="38" name="Freeform 3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9" name="Group 39"/>
          <p:cNvGrpSpPr/>
          <p:nvPr/>
        </p:nvGrpSpPr>
        <p:grpSpPr>
          <a:xfrm>
            <a:off x="13404237" y="4353837"/>
            <a:ext cx="1886761" cy="462051"/>
            <a:chOff x="0" y="0"/>
            <a:chExt cx="1520437" cy="372342"/>
          </a:xfrm>
        </p:grpSpPr>
        <p:sp>
          <p:nvSpPr>
            <p:cNvPr id="40" name="Freeform 4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1" name="Group 41"/>
          <p:cNvGrpSpPr/>
          <p:nvPr/>
        </p:nvGrpSpPr>
        <p:grpSpPr>
          <a:xfrm>
            <a:off x="13404237" y="4743754"/>
            <a:ext cx="1886761" cy="462051"/>
            <a:chOff x="0" y="0"/>
            <a:chExt cx="1520437" cy="372342"/>
          </a:xfrm>
        </p:grpSpPr>
        <p:sp>
          <p:nvSpPr>
            <p:cNvPr id="42" name="Freeform 4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3" name="Group 43"/>
          <p:cNvGrpSpPr/>
          <p:nvPr/>
        </p:nvGrpSpPr>
        <p:grpSpPr>
          <a:xfrm>
            <a:off x="13404237" y="5199784"/>
            <a:ext cx="1886761" cy="462051"/>
            <a:chOff x="0" y="0"/>
            <a:chExt cx="1520437" cy="372342"/>
          </a:xfrm>
        </p:grpSpPr>
        <p:sp>
          <p:nvSpPr>
            <p:cNvPr id="44" name="Freeform 4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5" name="Group 45"/>
          <p:cNvGrpSpPr/>
          <p:nvPr/>
        </p:nvGrpSpPr>
        <p:grpSpPr>
          <a:xfrm>
            <a:off x="13404237" y="5661835"/>
            <a:ext cx="1886761" cy="462051"/>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7" name="Group 47"/>
          <p:cNvGrpSpPr/>
          <p:nvPr/>
        </p:nvGrpSpPr>
        <p:grpSpPr>
          <a:xfrm>
            <a:off x="13410306" y="6117864"/>
            <a:ext cx="1886761" cy="462051"/>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9" name="Group 49"/>
          <p:cNvGrpSpPr/>
          <p:nvPr/>
        </p:nvGrpSpPr>
        <p:grpSpPr>
          <a:xfrm>
            <a:off x="13410306" y="7285985"/>
            <a:ext cx="1886761" cy="462051"/>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1" name="Group 51"/>
          <p:cNvGrpSpPr/>
          <p:nvPr/>
        </p:nvGrpSpPr>
        <p:grpSpPr>
          <a:xfrm>
            <a:off x="13410306" y="7748036"/>
            <a:ext cx="1886761" cy="462051"/>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3" name="Group 53"/>
          <p:cNvGrpSpPr/>
          <p:nvPr/>
        </p:nvGrpSpPr>
        <p:grpSpPr>
          <a:xfrm>
            <a:off x="13410306" y="8204066"/>
            <a:ext cx="1886761" cy="462051"/>
            <a:chOff x="0" y="0"/>
            <a:chExt cx="1520437" cy="372342"/>
          </a:xfrm>
        </p:grpSpPr>
        <p:sp>
          <p:nvSpPr>
            <p:cNvPr id="54" name="Freeform 5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5" name="Group 55"/>
          <p:cNvGrpSpPr/>
          <p:nvPr/>
        </p:nvGrpSpPr>
        <p:grpSpPr>
          <a:xfrm>
            <a:off x="13410306" y="8593983"/>
            <a:ext cx="1886761" cy="462051"/>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7" name="Group 57"/>
          <p:cNvGrpSpPr/>
          <p:nvPr/>
        </p:nvGrpSpPr>
        <p:grpSpPr>
          <a:xfrm>
            <a:off x="13410306" y="9050013"/>
            <a:ext cx="1886761" cy="462051"/>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59" name="AutoShape 59"/>
          <p:cNvSpPr/>
          <p:nvPr/>
        </p:nvSpPr>
        <p:spPr>
          <a:xfrm flipH="1" flipV="1">
            <a:off x="11421970" y="6523686"/>
            <a:ext cx="1170558" cy="0"/>
          </a:xfrm>
          <a:prstGeom prst="line">
            <a:avLst/>
          </a:prstGeom>
          <a:ln w="47625" cap="rnd">
            <a:solidFill>
              <a:srgbClr val="64656B"/>
            </a:solidFill>
            <a:prstDash val="solid"/>
            <a:headEnd type="none" w="sm" len="sm"/>
            <a:tailEnd type="none" w="sm" len="sm"/>
          </a:ln>
        </p:spPr>
        <p:txBody>
          <a:bodyPr/>
          <a:lstStyle/>
          <a:p>
            <a:endParaRPr lang="en-PH"/>
          </a:p>
        </p:txBody>
      </p:sp>
      <p:grpSp>
        <p:nvGrpSpPr>
          <p:cNvPr id="60" name="Group 60"/>
          <p:cNvGrpSpPr/>
          <p:nvPr/>
        </p:nvGrpSpPr>
        <p:grpSpPr>
          <a:xfrm>
            <a:off x="1520339" y="2048331"/>
            <a:ext cx="14893631" cy="860755"/>
            <a:chOff x="0" y="0"/>
            <a:chExt cx="3747725" cy="216594"/>
          </a:xfrm>
        </p:grpSpPr>
        <p:sp>
          <p:nvSpPr>
            <p:cNvPr id="61" name="Freeform 61"/>
            <p:cNvSpPr/>
            <p:nvPr/>
          </p:nvSpPr>
          <p:spPr>
            <a:xfrm>
              <a:off x="0" y="0"/>
              <a:ext cx="3747725" cy="216594"/>
            </a:xfrm>
            <a:custGeom>
              <a:avLst/>
              <a:gdLst/>
              <a:ahLst/>
              <a:cxnLst/>
              <a:rect l="l" t="t" r="r" b="b"/>
              <a:pathLst>
                <a:path w="3747725" h="216594">
                  <a:moveTo>
                    <a:pt x="30669" y="0"/>
                  </a:moveTo>
                  <a:lnTo>
                    <a:pt x="3717056" y="0"/>
                  </a:lnTo>
                  <a:cubicBezTo>
                    <a:pt x="3725190" y="0"/>
                    <a:pt x="3732991" y="3231"/>
                    <a:pt x="3738742" y="8983"/>
                  </a:cubicBezTo>
                  <a:cubicBezTo>
                    <a:pt x="3744494" y="14734"/>
                    <a:pt x="3747725" y="22535"/>
                    <a:pt x="3747725" y="30669"/>
                  </a:cubicBezTo>
                  <a:lnTo>
                    <a:pt x="3747725" y="185925"/>
                  </a:lnTo>
                  <a:cubicBezTo>
                    <a:pt x="3747725" y="194059"/>
                    <a:pt x="3744494" y="201860"/>
                    <a:pt x="3738742" y="207611"/>
                  </a:cubicBezTo>
                  <a:cubicBezTo>
                    <a:pt x="3732991" y="213363"/>
                    <a:pt x="3725190" y="216594"/>
                    <a:pt x="3717056" y="216594"/>
                  </a:cubicBezTo>
                  <a:lnTo>
                    <a:pt x="30669" y="216594"/>
                  </a:lnTo>
                  <a:cubicBezTo>
                    <a:pt x="22535" y="216594"/>
                    <a:pt x="14734" y="213363"/>
                    <a:pt x="8983" y="207611"/>
                  </a:cubicBezTo>
                  <a:cubicBezTo>
                    <a:pt x="3231" y="201860"/>
                    <a:pt x="0" y="194059"/>
                    <a:pt x="0" y="185925"/>
                  </a:cubicBezTo>
                  <a:lnTo>
                    <a:pt x="0" y="30669"/>
                  </a:lnTo>
                  <a:cubicBezTo>
                    <a:pt x="0" y="22535"/>
                    <a:pt x="3231" y="14734"/>
                    <a:pt x="8983" y="8983"/>
                  </a:cubicBezTo>
                  <a:cubicBezTo>
                    <a:pt x="14734" y="3231"/>
                    <a:pt x="22535" y="0"/>
                    <a:pt x="30669" y="0"/>
                  </a:cubicBezTo>
                  <a:close/>
                </a:path>
              </a:pathLst>
            </a:custGeom>
            <a:solidFill>
              <a:srgbClr val="019D97"/>
            </a:solidFill>
          </p:spPr>
          <p:txBody>
            <a:bodyPr/>
            <a:lstStyle/>
            <a:p>
              <a:endParaRPr lang="en-PH"/>
            </a:p>
          </p:txBody>
        </p:sp>
        <p:sp>
          <p:nvSpPr>
            <p:cNvPr id="62" name="TextBox 62"/>
            <p:cNvSpPr txBox="1"/>
            <p:nvPr/>
          </p:nvSpPr>
          <p:spPr>
            <a:xfrm>
              <a:off x="0" y="-28575"/>
              <a:ext cx="3747725" cy="245169"/>
            </a:xfrm>
            <a:prstGeom prst="rect">
              <a:avLst/>
            </a:prstGeom>
          </p:spPr>
          <p:txBody>
            <a:bodyPr lIns="42076" tIns="42076" rIns="42076" bIns="42076" rtlCol="0" anchor="ctr"/>
            <a:lstStyle/>
            <a:p>
              <a:pPr algn="ctr">
                <a:lnSpc>
                  <a:spcPts val="2595"/>
                </a:lnSpc>
              </a:pPr>
              <a:endParaRPr/>
            </a:p>
          </p:txBody>
        </p:sp>
      </p:grpSp>
      <p:sp>
        <p:nvSpPr>
          <p:cNvPr id="63" name="Freeform 63"/>
          <p:cNvSpPr/>
          <p:nvPr/>
        </p:nvSpPr>
        <p:spPr>
          <a:xfrm>
            <a:off x="1520339" y="2048331"/>
            <a:ext cx="860755" cy="860755"/>
          </a:xfrm>
          <a:custGeom>
            <a:avLst/>
            <a:gdLst/>
            <a:ahLst/>
            <a:cxnLst/>
            <a:rect l="l" t="t" r="r" b="b"/>
            <a:pathLst>
              <a:path w="860755" h="860755">
                <a:moveTo>
                  <a:pt x="0" y="0"/>
                </a:moveTo>
                <a:lnTo>
                  <a:pt x="860755" y="0"/>
                </a:lnTo>
                <a:lnTo>
                  <a:pt x="860755" y="860755"/>
                </a:lnTo>
                <a:lnTo>
                  <a:pt x="0" y="8607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4" name="TextBox 64"/>
          <p:cNvSpPr txBox="1"/>
          <p:nvPr/>
        </p:nvSpPr>
        <p:spPr>
          <a:xfrm>
            <a:off x="3886758" y="4364425"/>
            <a:ext cx="1527812" cy="337613"/>
          </a:xfrm>
          <a:prstGeom prst="rect">
            <a:avLst/>
          </a:prstGeom>
        </p:spPr>
        <p:txBody>
          <a:bodyPr lIns="0" tIns="0" rIns="0" bIns="0" rtlCol="0" anchor="t">
            <a:spAutoFit/>
          </a:bodyPr>
          <a:lstStyle/>
          <a:p>
            <a:pPr algn="l">
              <a:lnSpc>
                <a:spcPts val="2704"/>
              </a:lnSpc>
            </a:pPr>
            <a:r>
              <a:rPr lang="en-US" sz="1932" b="1">
                <a:solidFill>
                  <a:srgbClr val="FFFFFF"/>
                </a:solidFill>
                <a:latin typeface="Now Bold"/>
                <a:ea typeface="Now Bold"/>
                <a:cs typeface="Now Bold"/>
                <a:sym typeface="Now Bold"/>
              </a:rPr>
              <a:t>Control Unit</a:t>
            </a:r>
          </a:p>
        </p:txBody>
      </p:sp>
      <p:sp>
        <p:nvSpPr>
          <p:cNvPr id="65" name="TextBox 65"/>
          <p:cNvSpPr txBox="1"/>
          <p:nvPr/>
        </p:nvSpPr>
        <p:spPr>
          <a:xfrm>
            <a:off x="3886758" y="6286406"/>
            <a:ext cx="1670509" cy="337613"/>
          </a:xfrm>
          <a:prstGeom prst="rect">
            <a:avLst/>
          </a:prstGeom>
        </p:spPr>
        <p:txBody>
          <a:bodyPr lIns="0" tIns="0" rIns="0" bIns="0" rtlCol="0" anchor="t">
            <a:spAutoFit/>
          </a:bodyPr>
          <a:lstStyle/>
          <a:p>
            <a:pPr algn="l">
              <a:lnSpc>
                <a:spcPts val="2704"/>
              </a:lnSpc>
            </a:pPr>
            <a:r>
              <a:rPr lang="en-US" sz="1932" b="1">
                <a:solidFill>
                  <a:srgbClr val="FFFFFF"/>
                </a:solidFill>
                <a:latin typeface="Now Bold"/>
                <a:ea typeface="Now Bold"/>
                <a:cs typeface="Now Bold"/>
                <a:sym typeface="Now Bold"/>
              </a:rPr>
              <a:t>Accumulator</a:t>
            </a:r>
          </a:p>
        </p:txBody>
      </p:sp>
      <p:sp>
        <p:nvSpPr>
          <p:cNvPr id="66" name="TextBox 66"/>
          <p:cNvSpPr txBox="1"/>
          <p:nvPr/>
        </p:nvSpPr>
        <p:spPr>
          <a:xfrm>
            <a:off x="3815409" y="8232341"/>
            <a:ext cx="1670509" cy="337613"/>
          </a:xfrm>
          <a:prstGeom prst="rect">
            <a:avLst/>
          </a:prstGeom>
        </p:spPr>
        <p:txBody>
          <a:bodyPr lIns="0" tIns="0" rIns="0" bIns="0" rtlCol="0" anchor="t">
            <a:spAutoFit/>
          </a:bodyPr>
          <a:lstStyle/>
          <a:p>
            <a:pPr algn="ctr">
              <a:lnSpc>
                <a:spcPts val="2704"/>
              </a:lnSpc>
            </a:pPr>
            <a:r>
              <a:rPr lang="en-US" sz="1932" b="1">
                <a:solidFill>
                  <a:srgbClr val="FFFFFF"/>
                </a:solidFill>
                <a:latin typeface="Now Bold"/>
                <a:ea typeface="Now Bold"/>
                <a:cs typeface="Now Bold"/>
                <a:sym typeface="Now Bold"/>
              </a:rPr>
              <a:t>ALU</a:t>
            </a:r>
          </a:p>
        </p:txBody>
      </p:sp>
      <p:sp>
        <p:nvSpPr>
          <p:cNvPr id="67" name="TextBox 67"/>
          <p:cNvSpPr txBox="1"/>
          <p:nvPr/>
        </p:nvSpPr>
        <p:spPr>
          <a:xfrm>
            <a:off x="2265245" y="4194893"/>
            <a:ext cx="964924" cy="676676"/>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Control bus</a:t>
            </a:r>
          </a:p>
        </p:txBody>
      </p:sp>
      <p:sp>
        <p:nvSpPr>
          <p:cNvPr id="68" name="TextBox 68"/>
          <p:cNvSpPr txBox="1"/>
          <p:nvPr/>
        </p:nvSpPr>
        <p:spPr>
          <a:xfrm>
            <a:off x="7504618" y="4519340"/>
            <a:ext cx="2233398"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Program Counter</a:t>
            </a:r>
          </a:p>
        </p:txBody>
      </p:sp>
      <p:sp>
        <p:nvSpPr>
          <p:cNvPr id="69" name="TextBox 69"/>
          <p:cNvSpPr txBox="1"/>
          <p:nvPr/>
        </p:nvSpPr>
        <p:spPr>
          <a:xfrm>
            <a:off x="7504618" y="5781717"/>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Current Instruction Register</a:t>
            </a:r>
          </a:p>
        </p:txBody>
      </p:sp>
      <p:sp>
        <p:nvSpPr>
          <p:cNvPr id="70" name="TextBox 70"/>
          <p:cNvSpPr txBox="1"/>
          <p:nvPr/>
        </p:nvSpPr>
        <p:spPr>
          <a:xfrm>
            <a:off x="7504618" y="6917489"/>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Memory Address Register</a:t>
            </a:r>
          </a:p>
        </p:txBody>
      </p:sp>
      <p:sp>
        <p:nvSpPr>
          <p:cNvPr id="71" name="TextBox 71"/>
          <p:cNvSpPr txBox="1"/>
          <p:nvPr/>
        </p:nvSpPr>
        <p:spPr>
          <a:xfrm>
            <a:off x="7504618" y="8093674"/>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Memory Data Register</a:t>
            </a:r>
          </a:p>
        </p:txBody>
      </p:sp>
      <p:sp>
        <p:nvSpPr>
          <p:cNvPr id="72" name="TextBox 72"/>
          <p:cNvSpPr txBox="1"/>
          <p:nvPr/>
        </p:nvSpPr>
        <p:spPr>
          <a:xfrm>
            <a:off x="14031829" y="6160226"/>
            <a:ext cx="631577" cy="988266"/>
          </a:xfrm>
          <a:prstGeom prst="rect">
            <a:avLst/>
          </a:prstGeom>
        </p:spPr>
        <p:txBody>
          <a:bodyPr lIns="0" tIns="0" rIns="0" bIns="0" rtlCol="0" anchor="t">
            <a:spAutoFit/>
          </a:bodyPr>
          <a:lstStyle/>
          <a:p>
            <a:pPr algn="ctr">
              <a:lnSpc>
                <a:spcPts val="8028"/>
              </a:lnSpc>
            </a:pPr>
            <a:r>
              <a:rPr lang="en-US" sz="5734">
                <a:solidFill>
                  <a:srgbClr val="FFFFFF"/>
                </a:solidFill>
                <a:latin typeface="Open Sans Extra Bold"/>
                <a:ea typeface="Open Sans Extra Bold"/>
                <a:cs typeface="Open Sans Extra Bold"/>
                <a:sym typeface="Open Sans Extra Bold"/>
              </a:rPr>
              <a:t>...</a:t>
            </a:r>
          </a:p>
        </p:txBody>
      </p:sp>
      <p:sp>
        <p:nvSpPr>
          <p:cNvPr id="73" name="TextBox 73"/>
          <p:cNvSpPr txBox="1"/>
          <p:nvPr/>
        </p:nvSpPr>
        <p:spPr>
          <a:xfrm>
            <a:off x="13382756" y="3176252"/>
            <a:ext cx="2126183" cy="578680"/>
          </a:xfrm>
          <a:prstGeom prst="rect">
            <a:avLst/>
          </a:prstGeom>
        </p:spPr>
        <p:txBody>
          <a:bodyPr lIns="0" tIns="0" rIns="0" bIns="0" rtlCol="0" anchor="t">
            <a:spAutoFit/>
          </a:bodyPr>
          <a:lstStyle/>
          <a:p>
            <a:pPr algn="ctr">
              <a:lnSpc>
                <a:spcPts val="4620"/>
              </a:lnSpc>
            </a:pPr>
            <a:r>
              <a:rPr lang="en-US" sz="3300" b="1">
                <a:solidFill>
                  <a:srgbClr val="FFFFFF"/>
                </a:solidFill>
                <a:latin typeface="Now Bold"/>
                <a:ea typeface="Now Bold"/>
                <a:cs typeface="Now Bold"/>
                <a:sym typeface="Now Bold"/>
              </a:rPr>
              <a:t>Memory</a:t>
            </a:r>
          </a:p>
        </p:txBody>
      </p:sp>
      <p:sp>
        <p:nvSpPr>
          <p:cNvPr id="74" name="TextBox 74"/>
          <p:cNvSpPr txBox="1"/>
          <p:nvPr/>
        </p:nvSpPr>
        <p:spPr>
          <a:xfrm>
            <a:off x="15426128" y="3913034"/>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8</a:t>
            </a:r>
          </a:p>
        </p:txBody>
      </p:sp>
      <p:sp>
        <p:nvSpPr>
          <p:cNvPr id="75" name="TextBox 75"/>
          <p:cNvSpPr txBox="1"/>
          <p:nvPr/>
        </p:nvSpPr>
        <p:spPr>
          <a:xfrm>
            <a:off x="15426128" y="4355585"/>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9</a:t>
            </a:r>
          </a:p>
        </p:txBody>
      </p:sp>
      <p:sp>
        <p:nvSpPr>
          <p:cNvPr id="76" name="TextBox 76"/>
          <p:cNvSpPr txBox="1"/>
          <p:nvPr/>
        </p:nvSpPr>
        <p:spPr>
          <a:xfrm>
            <a:off x="15426128" y="4781960"/>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a:t>
            </a:r>
          </a:p>
        </p:txBody>
      </p:sp>
      <p:sp>
        <p:nvSpPr>
          <p:cNvPr id="77" name="TextBox 77"/>
          <p:cNvSpPr txBox="1"/>
          <p:nvPr/>
        </p:nvSpPr>
        <p:spPr>
          <a:xfrm>
            <a:off x="15445913" y="5240347"/>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11</a:t>
            </a:r>
          </a:p>
        </p:txBody>
      </p:sp>
      <p:sp>
        <p:nvSpPr>
          <p:cNvPr id="78" name="TextBox 78"/>
          <p:cNvSpPr txBox="1"/>
          <p:nvPr/>
        </p:nvSpPr>
        <p:spPr>
          <a:xfrm>
            <a:off x="15445913" y="5681367"/>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12</a:t>
            </a:r>
          </a:p>
        </p:txBody>
      </p:sp>
      <p:sp>
        <p:nvSpPr>
          <p:cNvPr id="79" name="TextBox 79"/>
          <p:cNvSpPr txBox="1"/>
          <p:nvPr/>
        </p:nvSpPr>
        <p:spPr>
          <a:xfrm>
            <a:off x="15426128" y="6180303"/>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13</a:t>
            </a:r>
          </a:p>
        </p:txBody>
      </p:sp>
      <p:sp>
        <p:nvSpPr>
          <p:cNvPr id="80" name="TextBox 80"/>
          <p:cNvSpPr txBox="1"/>
          <p:nvPr/>
        </p:nvSpPr>
        <p:spPr>
          <a:xfrm>
            <a:off x="15436021" y="7336979"/>
            <a:ext cx="39883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99</a:t>
            </a:r>
          </a:p>
        </p:txBody>
      </p:sp>
      <p:sp>
        <p:nvSpPr>
          <p:cNvPr id="81" name="TextBox 81"/>
          <p:cNvSpPr txBox="1"/>
          <p:nvPr/>
        </p:nvSpPr>
        <p:spPr>
          <a:xfrm>
            <a:off x="15363990" y="7779530"/>
            <a:ext cx="47086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100</a:t>
            </a:r>
          </a:p>
        </p:txBody>
      </p:sp>
      <p:sp>
        <p:nvSpPr>
          <p:cNvPr id="82" name="TextBox 82"/>
          <p:cNvSpPr txBox="1"/>
          <p:nvPr/>
        </p:nvSpPr>
        <p:spPr>
          <a:xfrm>
            <a:off x="15378038" y="8186644"/>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101</a:t>
            </a:r>
          </a:p>
        </p:txBody>
      </p:sp>
      <p:sp>
        <p:nvSpPr>
          <p:cNvPr id="83" name="TextBox 83"/>
          <p:cNvSpPr txBox="1"/>
          <p:nvPr/>
        </p:nvSpPr>
        <p:spPr>
          <a:xfrm>
            <a:off x="15392086" y="8618492"/>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102</a:t>
            </a:r>
          </a:p>
        </p:txBody>
      </p:sp>
      <p:sp>
        <p:nvSpPr>
          <p:cNvPr id="84" name="TextBox 84"/>
          <p:cNvSpPr txBox="1"/>
          <p:nvPr/>
        </p:nvSpPr>
        <p:spPr>
          <a:xfrm>
            <a:off x="15392086" y="9081559"/>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103</a:t>
            </a:r>
          </a:p>
        </p:txBody>
      </p:sp>
      <p:sp>
        <p:nvSpPr>
          <p:cNvPr id="85" name="TextBox 85"/>
          <p:cNvSpPr txBox="1"/>
          <p:nvPr/>
        </p:nvSpPr>
        <p:spPr>
          <a:xfrm>
            <a:off x="13533358" y="3932145"/>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100</a:t>
            </a:r>
          </a:p>
        </p:txBody>
      </p:sp>
      <p:sp>
        <p:nvSpPr>
          <p:cNvPr id="86" name="TextBox 86"/>
          <p:cNvSpPr txBox="1"/>
          <p:nvPr/>
        </p:nvSpPr>
        <p:spPr>
          <a:xfrm>
            <a:off x="14181996" y="7321507"/>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0</a:t>
            </a:r>
          </a:p>
        </p:txBody>
      </p:sp>
      <p:sp>
        <p:nvSpPr>
          <p:cNvPr id="87" name="TextBox 87"/>
          <p:cNvSpPr txBox="1"/>
          <p:nvPr/>
        </p:nvSpPr>
        <p:spPr>
          <a:xfrm>
            <a:off x="14188065" y="7803613"/>
            <a:ext cx="165622"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5</a:t>
            </a:r>
          </a:p>
        </p:txBody>
      </p:sp>
      <p:sp>
        <p:nvSpPr>
          <p:cNvPr id="88" name="TextBox 88"/>
          <p:cNvSpPr txBox="1"/>
          <p:nvPr/>
        </p:nvSpPr>
        <p:spPr>
          <a:xfrm>
            <a:off x="13832067" y="8239588"/>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LDD 10</a:t>
            </a:r>
          </a:p>
        </p:txBody>
      </p:sp>
      <p:sp>
        <p:nvSpPr>
          <p:cNvPr id="89" name="TextBox 89"/>
          <p:cNvSpPr txBox="1"/>
          <p:nvPr/>
        </p:nvSpPr>
        <p:spPr>
          <a:xfrm>
            <a:off x="13850884" y="8618492"/>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ADD 11</a:t>
            </a:r>
          </a:p>
        </p:txBody>
      </p:sp>
      <p:sp>
        <p:nvSpPr>
          <p:cNvPr id="90" name="TextBox 90"/>
          <p:cNvSpPr txBox="1"/>
          <p:nvPr/>
        </p:nvSpPr>
        <p:spPr>
          <a:xfrm>
            <a:off x="13825998" y="9085535"/>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STO 12</a:t>
            </a:r>
          </a:p>
        </p:txBody>
      </p:sp>
      <p:sp>
        <p:nvSpPr>
          <p:cNvPr id="91" name="TextBox 91"/>
          <p:cNvSpPr txBox="1"/>
          <p:nvPr/>
        </p:nvSpPr>
        <p:spPr>
          <a:xfrm>
            <a:off x="5885307" y="3180153"/>
            <a:ext cx="1171694" cy="577203"/>
          </a:xfrm>
          <a:prstGeom prst="rect">
            <a:avLst/>
          </a:prstGeom>
        </p:spPr>
        <p:txBody>
          <a:bodyPr lIns="0" tIns="0" rIns="0" bIns="0" rtlCol="0" anchor="t">
            <a:spAutoFit/>
          </a:bodyPr>
          <a:lstStyle/>
          <a:p>
            <a:pPr algn="ctr">
              <a:lnSpc>
                <a:spcPts val="4600"/>
              </a:lnSpc>
            </a:pPr>
            <a:r>
              <a:rPr lang="en-US" sz="3285" b="1">
                <a:solidFill>
                  <a:srgbClr val="000000"/>
                </a:solidFill>
                <a:latin typeface="Now Bold"/>
                <a:ea typeface="Now Bold"/>
                <a:cs typeface="Now Bold"/>
                <a:sym typeface="Now Bold"/>
              </a:rPr>
              <a:t>CPU</a:t>
            </a:r>
          </a:p>
        </p:txBody>
      </p:sp>
      <p:sp>
        <p:nvSpPr>
          <p:cNvPr id="92" name="TextBox 92"/>
          <p:cNvSpPr txBox="1"/>
          <p:nvPr/>
        </p:nvSpPr>
        <p:spPr>
          <a:xfrm>
            <a:off x="13533358" y="4406359"/>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STO 102</a:t>
            </a:r>
          </a:p>
        </p:txBody>
      </p:sp>
      <p:sp>
        <p:nvSpPr>
          <p:cNvPr id="93" name="TextBox 93"/>
          <p:cNvSpPr txBox="1"/>
          <p:nvPr/>
        </p:nvSpPr>
        <p:spPr>
          <a:xfrm>
            <a:off x="13533358" y="4781960"/>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STO 103</a:t>
            </a:r>
          </a:p>
        </p:txBody>
      </p:sp>
      <p:sp>
        <p:nvSpPr>
          <p:cNvPr id="94" name="TextBox 94"/>
          <p:cNvSpPr txBox="1"/>
          <p:nvPr/>
        </p:nvSpPr>
        <p:spPr>
          <a:xfrm>
            <a:off x="13527288" y="5258936"/>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102</a:t>
            </a:r>
          </a:p>
        </p:txBody>
      </p:sp>
      <p:sp>
        <p:nvSpPr>
          <p:cNvPr id="95" name="TextBox 95"/>
          <p:cNvSpPr txBox="1"/>
          <p:nvPr/>
        </p:nvSpPr>
        <p:spPr>
          <a:xfrm>
            <a:off x="13527288" y="5718985"/>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103</a:t>
            </a:r>
          </a:p>
        </p:txBody>
      </p:sp>
      <p:sp>
        <p:nvSpPr>
          <p:cNvPr id="96" name="TextBox 96"/>
          <p:cNvSpPr txBox="1"/>
          <p:nvPr/>
        </p:nvSpPr>
        <p:spPr>
          <a:xfrm>
            <a:off x="13552175" y="6181036"/>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OUT 103</a:t>
            </a:r>
          </a:p>
        </p:txBody>
      </p:sp>
      <p:sp>
        <p:nvSpPr>
          <p:cNvPr id="97" name="TextBox 97"/>
          <p:cNvSpPr txBox="1"/>
          <p:nvPr/>
        </p:nvSpPr>
        <p:spPr>
          <a:xfrm>
            <a:off x="9287424" y="4974774"/>
            <a:ext cx="582570"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9</a:t>
            </a:r>
          </a:p>
        </p:txBody>
      </p:sp>
      <p:sp>
        <p:nvSpPr>
          <p:cNvPr id="98" name="TextBox 98"/>
          <p:cNvSpPr txBox="1"/>
          <p:nvPr/>
        </p:nvSpPr>
        <p:spPr>
          <a:xfrm>
            <a:off x="9287424" y="7336979"/>
            <a:ext cx="582570"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8</a:t>
            </a:r>
          </a:p>
        </p:txBody>
      </p:sp>
      <p:sp>
        <p:nvSpPr>
          <p:cNvPr id="99" name="TextBox 99"/>
          <p:cNvSpPr txBox="1"/>
          <p:nvPr/>
        </p:nvSpPr>
        <p:spPr>
          <a:xfrm>
            <a:off x="8728215" y="8501552"/>
            <a:ext cx="1639733"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LDD 100</a:t>
            </a:r>
          </a:p>
        </p:txBody>
      </p:sp>
      <p:sp>
        <p:nvSpPr>
          <p:cNvPr id="100" name="TextBox 100"/>
          <p:cNvSpPr txBox="1"/>
          <p:nvPr/>
        </p:nvSpPr>
        <p:spPr>
          <a:xfrm>
            <a:off x="2388264" y="2213411"/>
            <a:ext cx="13831409" cy="463921"/>
          </a:xfrm>
          <a:prstGeom prst="rect">
            <a:avLst/>
          </a:prstGeom>
        </p:spPr>
        <p:txBody>
          <a:bodyPr lIns="0" tIns="0" rIns="0" bIns="0" rtlCol="0" anchor="t">
            <a:spAutoFit/>
          </a:bodyPr>
          <a:lstStyle/>
          <a:p>
            <a:pPr algn="l">
              <a:lnSpc>
                <a:spcPts val="3705"/>
              </a:lnSpc>
            </a:pPr>
            <a:r>
              <a:rPr lang="en-US" sz="2646" b="1">
                <a:solidFill>
                  <a:srgbClr val="FFFFFF"/>
                </a:solidFill>
                <a:latin typeface="Now Bold"/>
                <a:ea typeface="Now Bold"/>
                <a:cs typeface="Now Bold"/>
                <a:sym typeface="Now Bold"/>
              </a:rPr>
              <a:t>Decode:The control unit's circuitry uses the instruction stored in the CIR as input.</a:t>
            </a:r>
          </a:p>
        </p:txBody>
      </p:sp>
      <p:sp>
        <p:nvSpPr>
          <p:cNvPr id="101" name="TextBox 101"/>
          <p:cNvSpPr txBox="1"/>
          <p:nvPr/>
        </p:nvSpPr>
        <p:spPr>
          <a:xfrm>
            <a:off x="8663920" y="6214776"/>
            <a:ext cx="1639733"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LDD 100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96"/>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5.6 FDE Cycle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12592527" y="3090061"/>
            <a:ext cx="3821443" cy="6602201"/>
            <a:chOff x="0" y="0"/>
            <a:chExt cx="961600" cy="1661330"/>
          </a:xfrm>
        </p:grpSpPr>
        <p:sp>
          <p:nvSpPr>
            <p:cNvPr id="8" name="Freeform 8"/>
            <p:cNvSpPr/>
            <p:nvPr/>
          </p:nvSpPr>
          <p:spPr>
            <a:xfrm>
              <a:off x="0" y="0"/>
              <a:ext cx="961600" cy="1661330"/>
            </a:xfrm>
            <a:custGeom>
              <a:avLst/>
              <a:gdLst/>
              <a:ahLst/>
              <a:cxnLst/>
              <a:rect l="l" t="t" r="r" b="b"/>
              <a:pathLst>
                <a:path w="961600" h="1661330">
                  <a:moveTo>
                    <a:pt x="119529" y="0"/>
                  </a:moveTo>
                  <a:lnTo>
                    <a:pt x="842071" y="0"/>
                  </a:lnTo>
                  <a:cubicBezTo>
                    <a:pt x="908085" y="0"/>
                    <a:pt x="961600" y="53515"/>
                    <a:pt x="961600" y="119529"/>
                  </a:cubicBezTo>
                  <a:lnTo>
                    <a:pt x="961600" y="1541801"/>
                  </a:lnTo>
                  <a:cubicBezTo>
                    <a:pt x="961600" y="1607815"/>
                    <a:pt x="908085" y="1661330"/>
                    <a:pt x="842071" y="1661330"/>
                  </a:cubicBezTo>
                  <a:lnTo>
                    <a:pt x="119529" y="1661330"/>
                  </a:lnTo>
                  <a:cubicBezTo>
                    <a:pt x="87828" y="1661330"/>
                    <a:pt x="57425" y="1648737"/>
                    <a:pt x="35009" y="1626320"/>
                  </a:cubicBezTo>
                  <a:cubicBezTo>
                    <a:pt x="12593" y="1603905"/>
                    <a:pt x="0" y="1573502"/>
                    <a:pt x="0" y="1541801"/>
                  </a:cubicBezTo>
                  <a:lnTo>
                    <a:pt x="0" y="119529"/>
                  </a:lnTo>
                  <a:cubicBezTo>
                    <a:pt x="0" y="53515"/>
                    <a:pt x="53515" y="0"/>
                    <a:pt x="119529" y="0"/>
                  </a:cubicBezTo>
                  <a:close/>
                </a:path>
              </a:pathLst>
            </a:custGeom>
            <a:solidFill>
              <a:srgbClr val="642EC7"/>
            </a:solidFill>
          </p:spPr>
          <p:txBody>
            <a:bodyPr/>
            <a:lstStyle/>
            <a:p>
              <a:endParaRPr lang="en-PH"/>
            </a:p>
          </p:txBody>
        </p:sp>
        <p:sp>
          <p:nvSpPr>
            <p:cNvPr id="9" name="TextBox 9"/>
            <p:cNvSpPr txBox="1"/>
            <p:nvPr/>
          </p:nvSpPr>
          <p:spPr>
            <a:xfrm>
              <a:off x="0" y="-28575"/>
              <a:ext cx="961600" cy="1689905"/>
            </a:xfrm>
            <a:prstGeom prst="rect">
              <a:avLst/>
            </a:prstGeom>
          </p:spPr>
          <p:txBody>
            <a:bodyPr lIns="42076" tIns="42076" rIns="42076" bIns="42076" rtlCol="0" anchor="ctr"/>
            <a:lstStyle/>
            <a:p>
              <a:pPr algn="ctr">
                <a:lnSpc>
                  <a:spcPts val="2595"/>
                </a:lnSpc>
              </a:pPr>
              <a:endParaRPr/>
            </a:p>
          </p:txBody>
        </p:sp>
      </p:grpSp>
      <p:grpSp>
        <p:nvGrpSpPr>
          <p:cNvPr id="10" name="Group 10"/>
          <p:cNvGrpSpPr/>
          <p:nvPr/>
        </p:nvGrpSpPr>
        <p:grpSpPr>
          <a:xfrm>
            <a:off x="1520339" y="3090061"/>
            <a:ext cx="9901630" cy="6602201"/>
            <a:chOff x="0" y="0"/>
            <a:chExt cx="2491574" cy="1661330"/>
          </a:xfrm>
        </p:grpSpPr>
        <p:sp>
          <p:nvSpPr>
            <p:cNvPr id="11" name="Freeform 11"/>
            <p:cNvSpPr/>
            <p:nvPr/>
          </p:nvSpPr>
          <p:spPr>
            <a:xfrm>
              <a:off x="0" y="0"/>
              <a:ext cx="2491574" cy="1661330"/>
            </a:xfrm>
            <a:custGeom>
              <a:avLst/>
              <a:gdLst/>
              <a:ahLst/>
              <a:cxnLst/>
              <a:rect l="l" t="t" r="r" b="b"/>
              <a:pathLst>
                <a:path w="2491574" h="1661330">
                  <a:moveTo>
                    <a:pt x="46131" y="0"/>
                  </a:moveTo>
                  <a:lnTo>
                    <a:pt x="2445443" y="0"/>
                  </a:lnTo>
                  <a:cubicBezTo>
                    <a:pt x="2470921" y="0"/>
                    <a:pt x="2491574" y="20654"/>
                    <a:pt x="2491574" y="46131"/>
                  </a:cubicBezTo>
                  <a:lnTo>
                    <a:pt x="2491574" y="1615199"/>
                  </a:lnTo>
                  <a:cubicBezTo>
                    <a:pt x="2491574" y="1627433"/>
                    <a:pt x="2486714" y="1639167"/>
                    <a:pt x="2478063" y="1647818"/>
                  </a:cubicBezTo>
                  <a:cubicBezTo>
                    <a:pt x="2469411" y="1656470"/>
                    <a:pt x="2457678" y="1661330"/>
                    <a:pt x="2445443" y="1661330"/>
                  </a:cubicBezTo>
                  <a:lnTo>
                    <a:pt x="46131" y="1661330"/>
                  </a:lnTo>
                  <a:cubicBezTo>
                    <a:pt x="33896" y="1661330"/>
                    <a:pt x="22163" y="1656470"/>
                    <a:pt x="13511" y="1647818"/>
                  </a:cubicBezTo>
                  <a:cubicBezTo>
                    <a:pt x="4860" y="1639167"/>
                    <a:pt x="0" y="1627433"/>
                    <a:pt x="0" y="1615199"/>
                  </a:cubicBezTo>
                  <a:lnTo>
                    <a:pt x="0" y="46131"/>
                  </a:lnTo>
                  <a:cubicBezTo>
                    <a:pt x="0" y="20654"/>
                    <a:pt x="20654" y="0"/>
                    <a:pt x="46131" y="0"/>
                  </a:cubicBezTo>
                  <a:close/>
                </a:path>
              </a:pathLst>
            </a:custGeom>
            <a:solidFill>
              <a:srgbClr val="FFDE59"/>
            </a:solidFill>
          </p:spPr>
          <p:txBody>
            <a:bodyPr/>
            <a:lstStyle/>
            <a:p>
              <a:endParaRPr lang="en-PH"/>
            </a:p>
          </p:txBody>
        </p:sp>
        <p:sp>
          <p:nvSpPr>
            <p:cNvPr id="12" name="TextBox 12"/>
            <p:cNvSpPr txBox="1"/>
            <p:nvPr/>
          </p:nvSpPr>
          <p:spPr>
            <a:xfrm>
              <a:off x="0" y="-28575"/>
              <a:ext cx="2491574" cy="1689905"/>
            </a:xfrm>
            <a:prstGeom prst="rect">
              <a:avLst/>
            </a:prstGeom>
          </p:spPr>
          <p:txBody>
            <a:bodyPr lIns="42076" tIns="42076" rIns="42076" bIns="42076" rtlCol="0" anchor="ctr"/>
            <a:lstStyle/>
            <a:p>
              <a:pPr algn="ctr">
                <a:lnSpc>
                  <a:spcPts val="2595"/>
                </a:lnSpc>
              </a:pPr>
              <a:endParaRPr/>
            </a:p>
          </p:txBody>
        </p:sp>
      </p:grpSp>
      <p:grpSp>
        <p:nvGrpSpPr>
          <p:cNvPr id="13" name="Group 13"/>
          <p:cNvGrpSpPr/>
          <p:nvPr/>
        </p:nvGrpSpPr>
        <p:grpSpPr>
          <a:xfrm>
            <a:off x="3744061" y="4238310"/>
            <a:ext cx="1813206" cy="1370081"/>
            <a:chOff x="0" y="0"/>
            <a:chExt cx="1913890" cy="1446159"/>
          </a:xfrm>
        </p:grpSpPr>
        <p:sp>
          <p:nvSpPr>
            <p:cNvPr id="14" name="Freeform 14"/>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5" name="Group 15"/>
          <p:cNvGrpSpPr/>
          <p:nvPr/>
        </p:nvGrpSpPr>
        <p:grpSpPr>
          <a:xfrm>
            <a:off x="3744061" y="6136339"/>
            <a:ext cx="1813206" cy="1370081"/>
            <a:chOff x="0" y="0"/>
            <a:chExt cx="1913890" cy="1446159"/>
          </a:xfrm>
        </p:grpSpPr>
        <p:sp>
          <p:nvSpPr>
            <p:cNvPr id="16" name="Freeform 16"/>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7" name="Group 17"/>
          <p:cNvGrpSpPr/>
          <p:nvPr/>
        </p:nvGrpSpPr>
        <p:grpSpPr>
          <a:xfrm>
            <a:off x="3744061" y="8070297"/>
            <a:ext cx="1813206" cy="1370081"/>
            <a:chOff x="0" y="0"/>
            <a:chExt cx="1913890" cy="1446159"/>
          </a:xfrm>
        </p:grpSpPr>
        <p:sp>
          <p:nvSpPr>
            <p:cNvPr id="18" name="Freeform 18"/>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9" name="Group 19"/>
          <p:cNvGrpSpPr/>
          <p:nvPr/>
        </p:nvGrpSpPr>
        <p:grpSpPr>
          <a:xfrm>
            <a:off x="4103351" y="8681090"/>
            <a:ext cx="1453916" cy="759288"/>
            <a:chOff x="0" y="0"/>
            <a:chExt cx="1587062" cy="828821"/>
          </a:xfrm>
        </p:grpSpPr>
        <p:sp>
          <p:nvSpPr>
            <p:cNvPr id="20" name="Freeform 20"/>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1" name="Group 21"/>
          <p:cNvGrpSpPr/>
          <p:nvPr/>
        </p:nvGrpSpPr>
        <p:grpSpPr>
          <a:xfrm>
            <a:off x="4103351" y="6747133"/>
            <a:ext cx="1453916" cy="759288"/>
            <a:chOff x="0" y="0"/>
            <a:chExt cx="1587062" cy="828821"/>
          </a:xfrm>
        </p:grpSpPr>
        <p:sp>
          <p:nvSpPr>
            <p:cNvPr id="22" name="Freeform 22"/>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3" name="Group 23"/>
          <p:cNvGrpSpPr/>
          <p:nvPr/>
        </p:nvGrpSpPr>
        <p:grpSpPr>
          <a:xfrm>
            <a:off x="4103351" y="4849104"/>
            <a:ext cx="1453916" cy="759288"/>
            <a:chOff x="0" y="0"/>
            <a:chExt cx="1587062" cy="828821"/>
          </a:xfrm>
        </p:grpSpPr>
        <p:sp>
          <p:nvSpPr>
            <p:cNvPr id="24" name="Freeform 24"/>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sp>
        <p:nvSpPr>
          <p:cNvPr id="25" name="AutoShape 25"/>
          <p:cNvSpPr/>
          <p:nvPr/>
        </p:nvSpPr>
        <p:spPr>
          <a:xfrm flipV="1">
            <a:off x="2832140" y="4576042"/>
            <a:ext cx="0" cy="4401059"/>
          </a:xfrm>
          <a:prstGeom prst="line">
            <a:avLst/>
          </a:prstGeom>
          <a:ln w="66675" cap="rnd">
            <a:solidFill>
              <a:srgbClr val="38B6FF"/>
            </a:solidFill>
            <a:prstDash val="solid"/>
            <a:headEnd type="none" w="sm" len="sm"/>
            <a:tailEnd type="none" w="sm" len="sm"/>
          </a:ln>
        </p:spPr>
        <p:txBody>
          <a:bodyPr/>
          <a:lstStyle/>
          <a:p>
            <a:endParaRPr lang="en-PH"/>
          </a:p>
        </p:txBody>
      </p:sp>
      <p:sp>
        <p:nvSpPr>
          <p:cNvPr id="26" name="AutoShape 26"/>
          <p:cNvSpPr/>
          <p:nvPr/>
        </p:nvSpPr>
        <p:spPr>
          <a:xfrm flipH="1">
            <a:off x="2797974" y="4612733"/>
            <a:ext cx="961275" cy="0"/>
          </a:xfrm>
          <a:prstGeom prst="line">
            <a:avLst/>
          </a:prstGeom>
          <a:ln w="66675" cap="rnd">
            <a:solidFill>
              <a:srgbClr val="38B6FF"/>
            </a:solidFill>
            <a:prstDash val="solid"/>
            <a:headEnd type="none" w="sm" len="sm"/>
            <a:tailEnd type="none" w="sm" len="sm"/>
          </a:ln>
        </p:spPr>
        <p:txBody>
          <a:bodyPr/>
          <a:lstStyle/>
          <a:p>
            <a:endParaRPr lang="en-PH"/>
          </a:p>
        </p:txBody>
      </p:sp>
      <p:sp>
        <p:nvSpPr>
          <p:cNvPr id="27" name="AutoShape 27"/>
          <p:cNvSpPr/>
          <p:nvPr/>
        </p:nvSpPr>
        <p:spPr>
          <a:xfrm flipH="1">
            <a:off x="2782786" y="6776572"/>
            <a:ext cx="961275" cy="0"/>
          </a:xfrm>
          <a:prstGeom prst="line">
            <a:avLst/>
          </a:prstGeom>
          <a:ln w="66675" cap="rnd">
            <a:solidFill>
              <a:srgbClr val="38B6FF"/>
            </a:solidFill>
            <a:prstDash val="solid"/>
            <a:headEnd type="none" w="sm" len="sm"/>
            <a:tailEnd type="none" w="sm" len="sm"/>
          </a:ln>
        </p:spPr>
        <p:txBody>
          <a:bodyPr/>
          <a:lstStyle/>
          <a:p>
            <a:endParaRPr lang="en-PH"/>
          </a:p>
        </p:txBody>
      </p:sp>
      <p:sp>
        <p:nvSpPr>
          <p:cNvPr id="28" name="AutoShape 28"/>
          <p:cNvSpPr/>
          <p:nvPr/>
        </p:nvSpPr>
        <p:spPr>
          <a:xfrm flipH="1">
            <a:off x="2797974" y="8940773"/>
            <a:ext cx="961275" cy="0"/>
          </a:xfrm>
          <a:prstGeom prst="line">
            <a:avLst/>
          </a:prstGeom>
          <a:ln w="66675" cap="rnd">
            <a:solidFill>
              <a:srgbClr val="38B6FF"/>
            </a:solidFill>
            <a:prstDash val="solid"/>
            <a:headEnd type="none" w="sm" len="sm"/>
            <a:tailEnd type="none" w="sm" len="sm"/>
          </a:ln>
        </p:spPr>
        <p:txBody>
          <a:bodyPr/>
          <a:lstStyle/>
          <a:p>
            <a:endParaRPr lang="en-PH"/>
          </a:p>
        </p:txBody>
      </p:sp>
      <p:grpSp>
        <p:nvGrpSpPr>
          <p:cNvPr id="29" name="Group 29"/>
          <p:cNvGrpSpPr/>
          <p:nvPr/>
        </p:nvGrpSpPr>
        <p:grpSpPr>
          <a:xfrm>
            <a:off x="8372697" y="4904697"/>
            <a:ext cx="2412024" cy="627548"/>
            <a:chOff x="0" y="0"/>
            <a:chExt cx="2545959" cy="662394"/>
          </a:xfrm>
        </p:grpSpPr>
        <p:sp>
          <p:nvSpPr>
            <p:cNvPr id="30" name="Freeform 30"/>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1" name="Group 31"/>
          <p:cNvGrpSpPr/>
          <p:nvPr/>
        </p:nvGrpSpPr>
        <p:grpSpPr>
          <a:xfrm>
            <a:off x="8372697" y="6154976"/>
            <a:ext cx="2412024" cy="627548"/>
            <a:chOff x="0" y="0"/>
            <a:chExt cx="2545959" cy="662394"/>
          </a:xfrm>
        </p:grpSpPr>
        <p:sp>
          <p:nvSpPr>
            <p:cNvPr id="32" name="Freeform 32"/>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3" name="Group 33"/>
          <p:cNvGrpSpPr/>
          <p:nvPr/>
        </p:nvGrpSpPr>
        <p:grpSpPr>
          <a:xfrm>
            <a:off x="8372697" y="7267886"/>
            <a:ext cx="2412024" cy="627548"/>
            <a:chOff x="0" y="0"/>
            <a:chExt cx="2545959" cy="662394"/>
          </a:xfrm>
        </p:grpSpPr>
        <p:sp>
          <p:nvSpPr>
            <p:cNvPr id="34" name="Freeform 34"/>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5" name="Group 35"/>
          <p:cNvGrpSpPr/>
          <p:nvPr/>
        </p:nvGrpSpPr>
        <p:grpSpPr>
          <a:xfrm>
            <a:off x="8372697" y="8431287"/>
            <a:ext cx="2412024" cy="627548"/>
            <a:chOff x="0" y="0"/>
            <a:chExt cx="2545959" cy="662394"/>
          </a:xfrm>
        </p:grpSpPr>
        <p:sp>
          <p:nvSpPr>
            <p:cNvPr id="36" name="Freeform 36"/>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7" name="Group 37"/>
          <p:cNvGrpSpPr/>
          <p:nvPr/>
        </p:nvGrpSpPr>
        <p:grpSpPr>
          <a:xfrm>
            <a:off x="13404237" y="3897807"/>
            <a:ext cx="1886761" cy="462051"/>
            <a:chOff x="0" y="0"/>
            <a:chExt cx="1520437" cy="372342"/>
          </a:xfrm>
        </p:grpSpPr>
        <p:sp>
          <p:nvSpPr>
            <p:cNvPr id="38" name="Freeform 3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9" name="Group 39"/>
          <p:cNvGrpSpPr/>
          <p:nvPr/>
        </p:nvGrpSpPr>
        <p:grpSpPr>
          <a:xfrm>
            <a:off x="13404237" y="4353837"/>
            <a:ext cx="1886761" cy="462051"/>
            <a:chOff x="0" y="0"/>
            <a:chExt cx="1520437" cy="372342"/>
          </a:xfrm>
        </p:grpSpPr>
        <p:sp>
          <p:nvSpPr>
            <p:cNvPr id="40" name="Freeform 4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1" name="Group 41"/>
          <p:cNvGrpSpPr/>
          <p:nvPr/>
        </p:nvGrpSpPr>
        <p:grpSpPr>
          <a:xfrm>
            <a:off x="13404237" y="4743754"/>
            <a:ext cx="1886761" cy="462051"/>
            <a:chOff x="0" y="0"/>
            <a:chExt cx="1520437" cy="372342"/>
          </a:xfrm>
        </p:grpSpPr>
        <p:sp>
          <p:nvSpPr>
            <p:cNvPr id="42" name="Freeform 4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3" name="Group 43"/>
          <p:cNvGrpSpPr/>
          <p:nvPr/>
        </p:nvGrpSpPr>
        <p:grpSpPr>
          <a:xfrm>
            <a:off x="13404237" y="5199784"/>
            <a:ext cx="1886761" cy="462051"/>
            <a:chOff x="0" y="0"/>
            <a:chExt cx="1520437" cy="372342"/>
          </a:xfrm>
        </p:grpSpPr>
        <p:sp>
          <p:nvSpPr>
            <p:cNvPr id="44" name="Freeform 4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5" name="Group 45"/>
          <p:cNvGrpSpPr/>
          <p:nvPr/>
        </p:nvGrpSpPr>
        <p:grpSpPr>
          <a:xfrm>
            <a:off x="13404237" y="5661835"/>
            <a:ext cx="1886761" cy="462051"/>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7" name="Group 47"/>
          <p:cNvGrpSpPr/>
          <p:nvPr/>
        </p:nvGrpSpPr>
        <p:grpSpPr>
          <a:xfrm>
            <a:off x="13410306" y="6117864"/>
            <a:ext cx="1886761" cy="462051"/>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9" name="Group 49"/>
          <p:cNvGrpSpPr/>
          <p:nvPr/>
        </p:nvGrpSpPr>
        <p:grpSpPr>
          <a:xfrm>
            <a:off x="13410306" y="7285985"/>
            <a:ext cx="1886761" cy="462051"/>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1" name="Group 51"/>
          <p:cNvGrpSpPr/>
          <p:nvPr/>
        </p:nvGrpSpPr>
        <p:grpSpPr>
          <a:xfrm>
            <a:off x="13410306" y="7748036"/>
            <a:ext cx="1886761" cy="462051"/>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3" name="Group 53"/>
          <p:cNvGrpSpPr/>
          <p:nvPr/>
        </p:nvGrpSpPr>
        <p:grpSpPr>
          <a:xfrm>
            <a:off x="13410306" y="8204066"/>
            <a:ext cx="1886761" cy="462051"/>
            <a:chOff x="0" y="0"/>
            <a:chExt cx="1520437" cy="372342"/>
          </a:xfrm>
        </p:grpSpPr>
        <p:sp>
          <p:nvSpPr>
            <p:cNvPr id="54" name="Freeform 5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5" name="Group 55"/>
          <p:cNvGrpSpPr/>
          <p:nvPr/>
        </p:nvGrpSpPr>
        <p:grpSpPr>
          <a:xfrm>
            <a:off x="13410306" y="8593983"/>
            <a:ext cx="1886761" cy="462051"/>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7" name="Group 57"/>
          <p:cNvGrpSpPr/>
          <p:nvPr/>
        </p:nvGrpSpPr>
        <p:grpSpPr>
          <a:xfrm>
            <a:off x="13410306" y="9050013"/>
            <a:ext cx="1886761" cy="462051"/>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59" name="AutoShape 59"/>
          <p:cNvSpPr/>
          <p:nvPr/>
        </p:nvSpPr>
        <p:spPr>
          <a:xfrm flipH="1" flipV="1">
            <a:off x="11421970" y="6523686"/>
            <a:ext cx="1170558" cy="0"/>
          </a:xfrm>
          <a:prstGeom prst="line">
            <a:avLst/>
          </a:prstGeom>
          <a:ln w="47625" cap="rnd">
            <a:solidFill>
              <a:srgbClr val="64656B"/>
            </a:solidFill>
            <a:prstDash val="solid"/>
            <a:headEnd type="none" w="sm" len="sm"/>
            <a:tailEnd type="none" w="sm" len="sm"/>
          </a:ln>
        </p:spPr>
        <p:txBody>
          <a:bodyPr/>
          <a:lstStyle/>
          <a:p>
            <a:endParaRPr lang="en-PH"/>
          </a:p>
        </p:txBody>
      </p:sp>
      <p:grpSp>
        <p:nvGrpSpPr>
          <p:cNvPr id="60" name="Group 60"/>
          <p:cNvGrpSpPr/>
          <p:nvPr/>
        </p:nvGrpSpPr>
        <p:grpSpPr>
          <a:xfrm>
            <a:off x="1520339" y="2048331"/>
            <a:ext cx="14893631" cy="860755"/>
            <a:chOff x="0" y="0"/>
            <a:chExt cx="3747725" cy="216594"/>
          </a:xfrm>
        </p:grpSpPr>
        <p:sp>
          <p:nvSpPr>
            <p:cNvPr id="61" name="Freeform 61"/>
            <p:cNvSpPr/>
            <p:nvPr/>
          </p:nvSpPr>
          <p:spPr>
            <a:xfrm>
              <a:off x="0" y="0"/>
              <a:ext cx="3747725" cy="216594"/>
            </a:xfrm>
            <a:custGeom>
              <a:avLst/>
              <a:gdLst/>
              <a:ahLst/>
              <a:cxnLst/>
              <a:rect l="l" t="t" r="r" b="b"/>
              <a:pathLst>
                <a:path w="3747725" h="216594">
                  <a:moveTo>
                    <a:pt x="30669" y="0"/>
                  </a:moveTo>
                  <a:lnTo>
                    <a:pt x="3717056" y="0"/>
                  </a:lnTo>
                  <a:cubicBezTo>
                    <a:pt x="3725190" y="0"/>
                    <a:pt x="3732991" y="3231"/>
                    <a:pt x="3738742" y="8983"/>
                  </a:cubicBezTo>
                  <a:cubicBezTo>
                    <a:pt x="3744494" y="14734"/>
                    <a:pt x="3747725" y="22535"/>
                    <a:pt x="3747725" y="30669"/>
                  </a:cubicBezTo>
                  <a:lnTo>
                    <a:pt x="3747725" y="185925"/>
                  </a:lnTo>
                  <a:cubicBezTo>
                    <a:pt x="3747725" y="194059"/>
                    <a:pt x="3744494" y="201860"/>
                    <a:pt x="3738742" y="207611"/>
                  </a:cubicBezTo>
                  <a:cubicBezTo>
                    <a:pt x="3732991" y="213363"/>
                    <a:pt x="3725190" y="216594"/>
                    <a:pt x="3717056" y="216594"/>
                  </a:cubicBezTo>
                  <a:lnTo>
                    <a:pt x="30669" y="216594"/>
                  </a:lnTo>
                  <a:cubicBezTo>
                    <a:pt x="22535" y="216594"/>
                    <a:pt x="14734" y="213363"/>
                    <a:pt x="8983" y="207611"/>
                  </a:cubicBezTo>
                  <a:cubicBezTo>
                    <a:pt x="3231" y="201860"/>
                    <a:pt x="0" y="194059"/>
                    <a:pt x="0" y="185925"/>
                  </a:cubicBezTo>
                  <a:lnTo>
                    <a:pt x="0" y="30669"/>
                  </a:lnTo>
                  <a:cubicBezTo>
                    <a:pt x="0" y="22535"/>
                    <a:pt x="3231" y="14734"/>
                    <a:pt x="8983" y="8983"/>
                  </a:cubicBezTo>
                  <a:cubicBezTo>
                    <a:pt x="14734" y="3231"/>
                    <a:pt x="22535" y="0"/>
                    <a:pt x="30669" y="0"/>
                  </a:cubicBezTo>
                  <a:close/>
                </a:path>
              </a:pathLst>
            </a:custGeom>
            <a:solidFill>
              <a:srgbClr val="019D97"/>
            </a:solidFill>
          </p:spPr>
          <p:txBody>
            <a:bodyPr/>
            <a:lstStyle/>
            <a:p>
              <a:endParaRPr lang="en-PH"/>
            </a:p>
          </p:txBody>
        </p:sp>
        <p:sp>
          <p:nvSpPr>
            <p:cNvPr id="62" name="TextBox 62"/>
            <p:cNvSpPr txBox="1"/>
            <p:nvPr/>
          </p:nvSpPr>
          <p:spPr>
            <a:xfrm>
              <a:off x="0" y="-28575"/>
              <a:ext cx="3747725" cy="245169"/>
            </a:xfrm>
            <a:prstGeom prst="rect">
              <a:avLst/>
            </a:prstGeom>
          </p:spPr>
          <p:txBody>
            <a:bodyPr lIns="42076" tIns="42076" rIns="42076" bIns="42076" rtlCol="0" anchor="ctr"/>
            <a:lstStyle/>
            <a:p>
              <a:pPr algn="ctr">
                <a:lnSpc>
                  <a:spcPts val="2595"/>
                </a:lnSpc>
              </a:pPr>
              <a:endParaRPr/>
            </a:p>
          </p:txBody>
        </p:sp>
      </p:grpSp>
      <p:sp>
        <p:nvSpPr>
          <p:cNvPr id="63" name="Freeform 63"/>
          <p:cNvSpPr/>
          <p:nvPr/>
        </p:nvSpPr>
        <p:spPr>
          <a:xfrm>
            <a:off x="1520339" y="2048331"/>
            <a:ext cx="860755" cy="860755"/>
          </a:xfrm>
          <a:custGeom>
            <a:avLst/>
            <a:gdLst/>
            <a:ahLst/>
            <a:cxnLst/>
            <a:rect l="l" t="t" r="r" b="b"/>
            <a:pathLst>
              <a:path w="860755" h="860755">
                <a:moveTo>
                  <a:pt x="0" y="0"/>
                </a:moveTo>
                <a:lnTo>
                  <a:pt x="860755" y="0"/>
                </a:lnTo>
                <a:lnTo>
                  <a:pt x="860755" y="860755"/>
                </a:lnTo>
                <a:lnTo>
                  <a:pt x="0" y="8607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4" name="Freeform 64"/>
          <p:cNvSpPr/>
          <p:nvPr/>
        </p:nvSpPr>
        <p:spPr>
          <a:xfrm>
            <a:off x="9056714" y="2150254"/>
            <a:ext cx="2365255" cy="644532"/>
          </a:xfrm>
          <a:custGeom>
            <a:avLst/>
            <a:gdLst/>
            <a:ahLst/>
            <a:cxnLst/>
            <a:rect l="l" t="t" r="r" b="b"/>
            <a:pathLst>
              <a:path w="2365255" h="644532">
                <a:moveTo>
                  <a:pt x="0" y="0"/>
                </a:moveTo>
                <a:lnTo>
                  <a:pt x="2365256" y="0"/>
                </a:lnTo>
                <a:lnTo>
                  <a:pt x="2365256" y="644532"/>
                </a:lnTo>
                <a:lnTo>
                  <a:pt x="0" y="6445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65" name="TextBox 65"/>
          <p:cNvSpPr txBox="1"/>
          <p:nvPr/>
        </p:nvSpPr>
        <p:spPr>
          <a:xfrm>
            <a:off x="3886758" y="4364425"/>
            <a:ext cx="1527812" cy="337613"/>
          </a:xfrm>
          <a:prstGeom prst="rect">
            <a:avLst/>
          </a:prstGeom>
        </p:spPr>
        <p:txBody>
          <a:bodyPr lIns="0" tIns="0" rIns="0" bIns="0" rtlCol="0" anchor="t">
            <a:spAutoFit/>
          </a:bodyPr>
          <a:lstStyle/>
          <a:p>
            <a:pPr algn="l">
              <a:lnSpc>
                <a:spcPts val="2704"/>
              </a:lnSpc>
            </a:pPr>
            <a:r>
              <a:rPr lang="en-US" sz="1932" b="1">
                <a:solidFill>
                  <a:srgbClr val="FFFFFF"/>
                </a:solidFill>
                <a:latin typeface="Now Bold"/>
                <a:ea typeface="Now Bold"/>
                <a:cs typeface="Now Bold"/>
                <a:sym typeface="Now Bold"/>
              </a:rPr>
              <a:t>Control Unit</a:t>
            </a:r>
          </a:p>
        </p:txBody>
      </p:sp>
      <p:sp>
        <p:nvSpPr>
          <p:cNvPr id="66" name="TextBox 66"/>
          <p:cNvSpPr txBox="1"/>
          <p:nvPr/>
        </p:nvSpPr>
        <p:spPr>
          <a:xfrm>
            <a:off x="3886758" y="6286406"/>
            <a:ext cx="1670509" cy="337613"/>
          </a:xfrm>
          <a:prstGeom prst="rect">
            <a:avLst/>
          </a:prstGeom>
        </p:spPr>
        <p:txBody>
          <a:bodyPr lIns="0" tIns="0" rIns="0" bIns="0" rtlCol="0" anchor="t">
            <a:spAutoFit/>
          </a:bodyPr>
          <a:lstStyle/>
          <a:p>
            <a:pPr algn="l">
              <a:lnSpc>
                <a:spcPts val="2704"/>
              </a:lnSpc>
            </a:pPr>
            <a:r>
              <a:rPr lang="en-US" sz="1932" b="1">
                <a:solidFill>
                  <a:srgbClr val="FFFFFF"/>
                </a:solidFill>
                <a:latin typeface="Now Bold"/>
                <a:ea typeface="Now Bold"/>
                <a:cs typeface="Now Bold"/>
                <a:sym typeface="Now Bold"/>
              </a:rPr>
              <a:t>Accumulator</a:t>
            </a:r>
          </a:p>
        </p:txBody>
      </p:sp>
      <p:sp>
        <p:nvSpPr>
          <p:cNvPr id="67" name="TextBox 67"/>
          <p:cNvSpPr txBox="1"/>
          <p:nvPr/>
        </p:nvSpPr>
        <p:spPr>
          <a:xfrm>
            <a:off x="3815409" y="8232341"/>
            <a:ext cx="1670509" cy="337613"/>
          </a:xfrm>
          <a:prstGeom prst="rect">
            <a:avLst/>
          </a:prstGeom>
        </p:spPr>
        <p:txBody>
          <a:bodyPr lIns="0" tIns="0" rIns="0" bIns="0" rtlCol="0" anchor="t">
            <a:spAutoFit/>
          </a:bodyPr>
          <a:lstStyle/>
          <a:p>
            <a:pPr algn="ctr">
              <a:lnSpc>
                <a:spcPts val="2704"/>
              </a:lnSpc>
            </a:pPr>
            <a:r>
              <a:rPr lang="en-US" sz="1932" b="1">
                <a:solidFill>
                  <a:srgbClr val="FFFFFF"/>
                </a:solidFill>
                <a:latin typeface="Now Bold"/>
                <a:ea typeface="Now Bold"/>
                <a:cs typeface="Now Bold"/>
                <a:sym typeface="Now Bold"/>
              </a:rPr>
              <a:t>ALU</a:t>
            </a:r>
          </a:p>
        </p:txBody>
      </p:sp>
      <p:sp>
        <p:nvSpPr>
          <p:cNvPr id="68" name="TextBox 68"/>
          <p:cNvSpPr txBox="1"/>
          <p:nvPr/>
        </p:nvSpPr>
        <p:spPr>
          <a:xfrm>
            <a:off x="2265245" y="4194893"/>
            <a:ext cx="964924" cy="676676"/>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Control bus</a:t>
            </a:r>
          </a:p>
        </p:txBody>
      </p:sp>
      <p:sp>
        <p:nvSpPr>
          <p:cNvPr id="69" name="TextBox 69"/>
          <p:cNvSpPr txBox="1"/>
          <p:nvPr/>
        </p:nvSpPr>
        <p:spPr>
          <a:xfrm>
            <a:off x="7504618" y="4519340"/>
            <a:ext cx="2233398"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Program Counter</a:t>
            </a:r>
          </a:p>
        </p:txBody>
      </p:sp>
      <p:sp>
        <p:nvSpPr>
          <p:cNvPr id="70" name="TextBox 70"/>
          <p:cNvSpPr txBox="1"/>
          <p:nvPr/>
        </p:nvSpPr>
        <p:spPr>
          <a:xfrm>
            <a:off x="7504618" y="5781717"/>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Current Instruction Register</a:t>
            </a:r>
          </a:p>
        </p:txBody>
      </p:sp>
      <p:sp>
        <p:nvSpPr>
          <p:cNvPr id="71" name="TextBox 71"/>
          <p:cNvSpPr txBox="1"/>
          <p:nvPr/>
        </p:nvSpPr>
        <p:spPr>
          <a:xfrm>
            <a:off x="7504618" y="6917489"/>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Memory Address Register</a:t>
            </a:r>
          </a:p>
        </p:txBody>
      </p:sp>
      <p:sp>
        <p:nvSpPr>
          <p:cNvPr id="72" name="TextBox 72"/>
          <p:cNvSpPr txBox="1"/>
          <p:nvPr/>
        </p:nvSpPr>
        <p:spPr>
          <a:xfrm>
            <a:off x="7504618" y="8093674"/>
            <a:ext cx="3598701" cy="337613"/>
          </a:xfrm>
          <a:prstGeom prst="rect">
            <a:avLst/>
          </a:prstGeom>
        </p:spPr>
        <p:txBody>
          <a:bodyPr lIns="0" tIns="0" rIns="0" bIns="0" rtlCol="0" anchor="t">
            <a:spAutoFit/>
          </a:bodyPr>
          <a:lstStyle/>
          <a:p>
            <a:pPr algn="l">
              <a:lnSpc>
                <a:spcPts val="2704"/>
              </a:lnSpc>
            </a:pPr>
            <a:r>
              <a:rPr lang="en-US" sz="1932" b="1">
                <a:solidFill>
                  <a:srgbClr val="000000"/>
                </a:solidFill>
                <a:latin typeface="Now Bold"/>
                <a:ea typeface="Now Bold"/>
                <a:cs typeface="Now Bold"/>
                <a:sym typeface="Now Bold"/>
              </a:rPr>
              <a:t>Memory Data Register</a:t>
            </a:r>
          </a:p>
        </p:txBody>
      </p:sp>
      <p:sp>
        <p:nvSpPr>
          <p:cNvPr id="73" name="TextBox 73"/>
          <p:cNvSpPr txBox="1"/>
          <p:nvPr/>
        </p:nvSpPr>
        <p:spPr>
          <a:xfrm>
            <a:off x="14031829" y="6160226"/>
            <a:ext cx="631577" cy="988266"/>
          </a:xfrm>
          <a:prstGeom prst="rect">
            <a:avLst/>
          </a:prstGeom>
        </p:spPr>
        <p:txBody>
          <a:bodyPr lIns="0" tIns="0" rIns="0" bIns="0" rtlCol="0" anchor="t">
            <a:spAutoFit/>
          </a:bodyPr>
          <a:lstStyle/>
          <a:p>
            <a:pPr algn="ctr">
              <a:lnSpc>
                <a:spcPts val="8028"/>
              </a:lnSpc>
            </a:pPr>
            <a:r>
              <a:rPr lang="en-US" sz="5734">
                <a:solidFill>
                  <a:srgbClr val="FFFFFF"/>
                </a:solidFill>
                <a:latin typeface="Open Sans Extra Bold"/>
                <a:ea typeface="Open Sans Extra Bold"/>
                <a:cs typeface="Open Sans Extra Bold"/>
                <a:sym typeface="Open Sans Extra Bold"/>
              </a:rPr>
              <a:t>...</a:t>
            </a:r>
          </a:p>
        </p:txBody>
      </p:sp>
      <p:sp>
        <p:nvSpPr>
          <p:cNvPr id="74" name="TextBox 74"/>
          <p:cNvSpPr txBox="1"/>
          <p:nvPr/>
        </p:nvSpPr>
        <p:spPr>
          <a:xfrm>
            <a:off x="13382756" y="3176252"/>
            <a:ext cx="2126183" cy="578680"/>
          </a:xfrm>
          <a:prstGeom prst="rect">
            <a:avLst/>
          </a:prstGeom>
        </p:spPr>
        <p:txBody>
          <a:bodyPr lIns="0" tIns="0" rIns="0" bIns="0" rtlCol="0" anchor="t">
            <a:spAutoFit/>
          </a:bodyPr>
          <a:lstStyle/>
          <a:p>
            <a:pPr algn="ctr">
              <a:lnSpc>
                <a:spcPts val="4620"/>
              </a:lnSpc>
            </a:pPr>
            <a:r>
              <a:rPr lang="en-US" sz="3300" b="1">
                <a:solidFill>
                  <a:srgbClr val="FFFFFF"/>
                </a:solidFill>
                <a:latin typeface="Now Bold"/>
                <a:ea typeface="Now Bold"/>
                <a:cs typeface="Now Bold"/>
                <a:sym typeface="Now Bold"/>
              </a:rPr>
              <a:t>Memory</a:t>
            </a:r>
          </a:p>
        </p:txBody>
      </p:sp>
      <p:sp>
        <p:nvSpPr>
          <p:cNvPr id="75" name="TextBox 75"/>
          <p:cNvSpPr txBox="1"/>
          <p:nvPr/>
        </p:nvSpPr>
        <p:spPr>
          <a:xfrm>
            <a:off x="15426128" y="3913034"/>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8</a:t>
            </a:r>
          </a:p>
        </p:txBody>
      </p:sp>
      <p:sp>
        <p:nvSpPr>
          <p:cNvPr id="76" name="TextBox 76"/>
          <p:cNvSpPr txBox="1"/>
          <p:nvPr/>
        </p:nvSpPr>
        <p:spPr>
          <a:xfrm>
            <a:off x="15426128" y="4355585"/>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9</a:t>
            </a:r>
          </a:p>
        </p:txBody>
      </p:sp>
      <p:sp>
        <p:nvSpPr>
          <p:cNvPr id="77" name="TextBox 77"/>
          <p:cNvSpPr txBox="1"/>
          <p:nvPr/>
        </p:nvSpPr>
        <p:spPr>
          <a:xfrm>
            <a:off x="15426128" y="4781960"/>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a:t>
            </a:r>
          </a:p>
        </p:txBody>
      </p:sp>
      <p:sp>
        <p:nvSpPr>
          <p:cNvPr id="78" name="TextBox 78"/>
          <p:cNvSpPr txBox="1"/>
          <p:nvPr/>
        </p:nvSpPr>
        <p:spPr>
          <a:xfrm>
            <a:off x="15445913" y="5240347"/>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11</a:t>
            </a:r>
          </a:p>
        </p:txBody>
      </p:sp>
      <p:sp>
        <p:nvSpPr>
          <p:cNvPr id="79" name="TextBox 79"/>
          <p:cNvSpPr txBox="1"/>
          <p:nvPr/>
        </p:nvSpPr>
        <p:spPr>
          <a:xfrm>
            <a:off x="15445913" y="5681367"/>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12</a:t>
            </a:r>
          </a:p>
        </p:txBody>
      </p:sp>
      <p:sp>
        <p:nvSpPr>
          <p:cNvPr id="80" name="TextBox 80"/>
          <p:cNvSpPr txBox="1"/>
          <p:nvPr/>
        </p:nvSpPr>
        <p:spPr>
          <a:xfrm>
            <a:off x="15426128" y="6180303"/>
            <a:ext cx="291675"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13</a:t>
            </a:r>
          </a:p>
        </p:txBody>
      </p:sp>
      <p:sp>
        <p:nvSpPr>
          <p:cNvPr id="81" name="TextBox 81"/>
          <p:cNvSpPr txBox="1"/>
          <p:nvPr/>
        </p:nvSpPr>
        <p:spPr>
          <a:xfrm>
            <a:off x="15436021" y="7336979"/>
            <a:ext cx="39883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99</a:t>
            </a:r>
          </a:p>
        </p:txBody>
      </p:sp>
      <p:sp>
        <p:nvSpPr>
          <p:cNvPr id="82" name="TextBox 82"/>
          <p:cNvSpPr txBox="1"/>
          <p:nvPr/>
        </p:nvSpPr>
        <p:spPr>
          <a:xfrm>
            <a:off x="15363990" y="7779530"/>
            <a:ext cx="47086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100</a:t>
            </a:r>
          </a:p>
        </p:txBody>
      </p:sp>
      <p:sp>
        <p:nvSpPr>
          <p:cNvPr id="83" name="TextBox 83"/>
          <p:cNvSpPr txBox="1"/>
          <p:nvPr/>
        </p:nvSpPr>
        <p:spPr>
          <a:xfrm>
            <a:off x="15378038" y="8186644"/>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101</a:t>
            </a:r>
          </a:p>
        </p:txBody>
      </p:sp>
      <p:sp>
        <p:nvSpPr>
          <p:cNvPr id="84" name="TextBox 84"/>
          <p:cNvSpPr txBox="1"/>
          <p:nvPr/>
        </p:nvSpPr>
        <p:spPr>
          <a:xfrm>
            <a:off x="15392086" y="8618492"/>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102</a:t>
            </a:r>
          </a:p>
        </p:txBody>
      </p:sp>
      <p:sp>
        <p:nvSpPr>
          <p:cNvPr id="85" name="TextBox 85"/>
          <p:cNvSpPr txBox="1"/>
          <p:nvPr/>
        </p:nvSpPr>
        <p:spPr>
          <a:xfrm>
            <a:off x="15392086" y="9081559"/>
            <a:ext cx="442767"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103</a:t>
            </a:r>
          </a:p>
        </p:txBody>
      </p:sp>
      <p:sp>
        <p:nvSpPr>
          <p:cNvPr id="86" name="TextBox 86"/>
          <p:cNvSpPr txBox="1"/>
          <p:nvPr/>
        </p:nvSpPr>
        <p:spPr>
          <a:xfrm>
            <a:off x="13533358" y="3932145"/>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100</a:t>
            </a:r>
          </a:p>
        </p:txBody>
      </p:sp>
      <p:sp>
        <p:nvSpPr>
          <p:cNvPr id="87" name="TextBox 87"/>
          <p:cNvSpPr txBox="1"/>
          <p:nvPr/>
        </p:nvSpPr>
        <p:spPr>
          <a:xfrm>
            <a:off x="14181996" y="7321507"/>
            <a:ext cx="165622" cy="343382"/>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0</a:t>
            </a:r>
          </a:p>
        </p:txBody>
      </p:sp>
      <p:sp>
        <p:nvSpPr>
          <p:cNvPr id="88" name="TextBox 88"/>
          <p:cNvSpPr txBox="1"/>
          <p:nvPr/>
        </p:nvSpPr>
        <p:spPr>
          <a:xfrm>
            <a:off x="14188065" y="7803613"/>
            <a:ext cx="165622"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5</a:t>
            </a:r>
          </a:p>
        </p:txBody>
      </p:sp>
      <p:sp>
        <p:nvSpPr>
          <p:cNvPr id="89" name="TextBox 89"/>
          <p:cNvSpPr txBox="1"/>
          <p:nvPr/>
        </p:nvSpPr>
        <p:spPr>
          <a:xfrm>
            <a:off x="13832067" y="8239588"/>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LDD 10</a:t>
            </a:r>
          </a:p>
        </p:txBody>
      </p:sp>
      <p:sp>
        <p:nvSpPr>
          <p:cNvPr id="90" name="TextBox 90"/>
          <p:cNvSpPr txBox="1"/>
          <p:nvPr/>
        </p:nvSpPr>
        <p:spPr>
          <a:xfrm>
            <a:off x="13850884" y="8618492"/>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ADD 11</a:t>
            </a:r>
          </a:p>
        </p:txBody>
      </p:sp>
      <p:sp>
        <p:nvSpPr>
          <p:cNvPr id="91" name="TextBox 91"/>
          <p:cNvSpPr txBox="1"/>
          <p:nvPr/>
        </p:nvSpPr>
        <p:spPr>
          <a:xfrm>
            <a:off x="13825998" y="9085535"/>
            <a:ext cx="1043239" cy="343354"/>
          </a:xfrm>
          <a:prstGeom prst="rect">
            <a:avLst/>
          </a:prstGeom>
        </p:spPr>
        <p:txBody>
          <a:bodyPr lIns="0" tIns="0" rIns="0" bIns="0" rtlCol="0" anchor="t">
            <a:spAutoFit/>
          </a:bodyPr>
          <a:lstStyle/>
          <a:p>
            <a:pPr algn="l">
              <a:lnSpc>
                <a:spcPts val="2758"/>
              </a:lnSpc>
            </a:pPr>
            <a:r>
              <a:rPr lang="en-US" sz="1970" b="1">
                <a:solidFill>
                  <a:srgbClr val="FFFFFF"/>
                </a:solidFill>
                <a:latin typeface="Now Bold"/>
                <a:ea typeface="Now Bold"/>
                <a:cs typeface="Now Bold"/>
                <a:sym typeface="Now Bold"/>
              </a:rPr>
              <a:t>STO 12</a:t>
            </a:r>
          </a:p>
        </p:txBody>
      </p:sp>
      <p:sp>
        <p:nvSpPr>
          <p:cNvPr id="92" name="TextBox 92"/>
          <p:cNvSpPr txBox="1"/>
          <p:nvPr/>
        </p:nvSpPr>
        <p:spPr>
          <a:xfrm>
            <a:off x="5885307" y="3180153"/>
            <a:ext cx="1171694" cy="577203"/>
          </a:xfrm>
          <a:prstGeom prst="rect">
            <a:avLst/>
          </a:prstGeom>
        </p:spPr>
        <p:txBody>
          <a:bodyPr lIns="0" tIns="0" rIns="0" bIns="0" rtlCol="0" anchor="t">
            <a:spAutoFit/>
          </a:bodyPr>
          <a:lstStyle/>
          <a:p>
            <a:pPr algn="ctr">
              <a:lnSpc>
                <a:spcPts val="4600"/>
              </a:lnSpc>
            </a:pPr>
            <a:r>
              <a:rPr lang="en-US" sz="3285" b="1">
                <a:solidFill>
                  <a:srgbClr val="000000"/>
                </a:solidFill>
                <a:latin typeface="Now Bold"/>
                <a:ea typeface="Now Bold"/>
                <a:cs typeface="Now Bold"/>
                <a:sym typeface="Now Bold"/>
              </a:rPr>
              <a:t>CPU</a:t>
            </a:r>
          </a:p>
        </p:txBody>
      </p:sp>
      <p:sp>
        <p:nvSpPr>
          <p:cNvPr id="93" name="TextBox 93"/>
          <p:cNvSpPr txBox="1"/>
          <p:nvPr/>
        </p:nvSpPr>
        <p:spPr>
          <a:xfrm>
            <a:off x="13533358" y="4406359"/>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STO 102</a:t>
            </a:r>
          </a:p>
        </p:txBody>
      </p:sp>
      <p:sp>
        <p:nvSpPr>
          <p:cNvPr id="94" name="TextBox 94"/>
          <p:cNvSpPr txBox="1"/>
          <p:nvPr/>
        </p:nvSpPr>
        <p:spPr>
          <a:xfrm>
            <a:off x="13533358" y="4781960"/>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STO 103</a:t>
            </a:r>
          </a:p>
        </p:txBody>
      </p:sp>
      <p:sp>
        <p:nvSpPr>
          <p:cNvPr id="95" name="TextBox 95"/>
          <p:cNvSpPr txBox="1"/>
          <p:nvPr/>
        </p:nvSpPr>
        <p:spPr>
          <a:xfrm>
            <a:off x="13527288" y="5258936"/>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102</a:t>
            </a:r>
          </a:p>
        </p:txBody>
      </p:sp>
      <p:sp>
        <p:nvSpPr>
          <p:cNvPr id="96" name="TextBox 96"/>
          <p:cNvSpPr txBox="1"/>
          <p:nvPr/>
        </p:nvSpPr>
        <p:spPr>
          <a:xfrm>
            <a:off x="13527288" y="5718985"/>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LDD 103</a:t>
            </a:r>
          </a:p>
        </p:txBody>
      </p:sp>
      <p:sp>
        <p:nvSpPr>
          <p:cNvPr id="97" name="TextBox 97"/>
          <p:cNvSpPr txBox="1"/>
          <p:nvPr/>
        </p:nvSpPr>
        <p:spPr>
          <a:xfrm>
            <a:off x="13552175" y="6181036"/>
            <a:ext cx="1640658" cy="345750"/>
          </a:xfrm>
          <a:prstGeom prst="rect">
            <a:avLst/>
          </a:prstGeom>
        </p:spPr>
        <p:txBody>
          <a:bodyPr lIns="0" tIns="0" rIns="0" bIns="0" rtlCol="0" anchor="t">
            <a:spAutoFit/>
          </a:bodyPr>
          <a:lstStyle/>
          <a:p>
            <a:pPr algn="ctr">
              <a:lnSpc>
                <a:spcPts val="2758"/>
              </a:lnSpc>
            </a:pPr>
            <a:r>
              <a:rPr lang="en-US" sz="1970" b="1">
                <a:solidFill>
                  <a:srgbClr val="FFFFFF"/>
                </a:solidFill>
                <a:latin typeface="Now Bold"/>
                <a:ea typeface="Now Bold"/>
                <a:cs typeface="Now Bold"/>
                <a:sym typeface="Now Bold"/>
              </a:rPr>
              <a:t>OUT 103</a:t>
            </a:r>
          </a:p>
        </p:txBody>
      </p:sp>
      <p:sp>
        <p:nvSpPr>
          <p:cNvPr id="98" name="TextBox 98"/>
          <p:cNvSpPr txBox="1"/>
          <p:nvPr/>
        </p:nvSpPr>
        <p:spPr>
          <a:xfrm>
            <a:off x="9287424" y="4974774"/>
            <a:ext cx="582570"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9</a:t>
            </a:r>
          </a:p>
        </p:txBody>
      </p:sp>
      <p:sp>
        <p:nvSpPr>
          <p:cNvPr id="99" name="TextBox 99"/>
          <p:cNvSpPr txBox="1"/>
          <p:nvPr/>
        </p:nvSpPr>
        <p:spPr>
          <a:xfrm>
            <a:off x="9287424" y="7336979"/>
            <a:ext cx="582570"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8</a:t>
            </a:r>
          </a:p>
        </p:txBody>
      </p:sp>
      <p:sp>
        <p:nvSpPr>
          <p:cNvPr id="100" name="TextBox 100"/>
          <p:cNvSpPr txBox="1"/>
          <p:nvPr/>
        </p:nvSpPr>
        <p:spPr>
          <a:xfrm>
            <a:off x="8728215" y="8501552"/>
            <a:ext cx="1639733"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LDD 100</a:t>
            </a:r>
          </a:p>
        </p:txBody>
      </p:sp>
      <p:sp>
        <p:nvSpPr>
          <p:cNvPr id="101" name="TextBox 101"/>
          <p:cNvSpPr txBox="1"/>
          <p:nvPr/>
        </p:nvSpPr>
        <p:spPr>
          <a:xfrm>
            <a:off x="2388264" y="2213411"/>
            <a:ext cx="13831409" cy="463921"/>
          </a:xfrm>
          <a:prstGeom prst="rect">
            <a:avLst/>
          </a:prstGeom>
        </p:spPr>
        <p:txBody>
          <a:bodyPr lIns="0" tIns="0" rIns="0" bIns="0" rtlCol="0" anchor="t">
            <a:spAutoFit/>
          </a:bodyPr>
          <a:lstStyle/>
          <a:p>
            <a:pPr algn="l">
              <a:lnSpc>
                <a:spcPts val="3705"/>
              </a:lnSpc>
            </a:pPr>
            <a:r>
              <a:rPr lang="en-US" sz="2646" b="1">
                <a:solidFill>
                  <a:srgbClr val="FFFFFF"/>
                </a:solidFill>
                <a:latin typeface="Now Bold"/>
                <a:ea typeface="Now Bold"/>
                <a:cs typeface="Now Bold"/>
                <a:sym typeface="Now Bold"/>
              </a:rPr>
              <a:t>Execute: Content of the next chapter! </a:t>
            </a:r>
          </a:p>
        </p:txBody>
      </p:sp>
      <p:sp>
        <p:nvSpPr>
          <p:cNvPr id="102" name="TextBox 102"/>
          <p:cNvSpPr txBox="1"/>
          <p:nvPr/>
        </p:nvSpPr>
        <p:spPr>
          <a:xfrm>
            <a:off x="8663920" y="6214776"/>
            <a:ext cx="1639733" cy="460323"/>
          </a:xfrm>
          <a:prstGeom prst="rect">
            <a:avLst/>
          </a:prstGeom>
        </p:spPr>
        <p:txBody>
          <a:bodyPr lIns="0" tIns="0" rIns="0" bIns="0" rtlCol="0" anchor="t">
            <a:spAutoFit/>
          </a:bodyPr>
          <a:lstStyle/>
          <a:p>
            <a:pPr algn="ctr">
              <a:lnSpc>
                <a:spcPts val="3794"/>
              </a:lnSpc>
            </a:pPr>
            <a:r>
              <a:rPr lang="en-US" sz="2710" b="1">
                <a:solidFill>
                  <a:srgbClr val="000000"/>
                </a:solidFill>
                <a:latin typeface="Now Bold"/>
                <a:ea typeface="Now Bold"/>
                <a:cs typeface="Now Bold"/>
                <a:sym typeface="Now Bold"/>
              </a:rPr>
              <a:t>LDD 100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96"/>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5.1 Von Neumann Model</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573044" y="1626020"/>
            <a:ext cx="14463724" cy="8160592"/>
            <a:chOff x="0" y="0"/>
            <a:chExt cx="3603388" cy="2033071"/>
          </a:xfrm>
        </p:grpSpPr>
        <p:sp>
          <p:nvSpPr>
            <p:cNvPr id="7" name="Freeform 7"/>
            <p:cNvSpPr/>
            <p:nvPr/>
          </p:nvSpPr>
          <p:spPr>
            <a:xfrm>
              <a:off x="0" y="0"/>
              <a:ext cx="3603389" cy="2033071"/>
            </a:xfrm>
            <a:custGeom>
              <a:avLst/>
              <a:gdLst/>
              <a:ahLst/>
              <a:cxnLst/>
              <a:rect l="l" t="t" r="r" b="b"/>
              <a:pathLst>
                <a:path w="3603389" h="2033071">
                  <a:moveTo>
                    <a:pt x="31581" y="0"/>
                  </a:moveTo>
                  <a:lnTo>
                    <a:pt x="3571808" y="0"/>
                  </a:lnTo>
                  <a:cubicBezTo>
                    <a:pt x="3580184" y="0"/>
                    <a:pt x="3588216" y="3327"/>
                    <a:pt x="3594139" y="9250"/>
                  </a:cubicBezTo>
                  <a:cubicBezTo>
                    <a:pt x="3600061" y="15172"/>
                    <a:pt x="3603389" y="23205"/>
                    <a:pt x="3603389" y="31581"/>
                  </a:cubicBezTo>
                  <a:lnTo>
                    <a:pt x="3603389" y="2001491"/>
                  </a:lnTo>
                  <a:cubicBezTo>
                    <a:pt x="3603389" y="2009866"/>
                    <a:pt x="3600061" y="2017899"/>
                    <a:pt x="3594139" y="2023821"/>
                  </a:cubicBezTo>
                  <a:cubicBezTo>
                    <a:pt x="3588216" y="2029744"/>
                    <a:pt x="3580184" y="2033071"/>
                    <a:pt x="3571808" y="2033071"/>
                  </a:cubicBezTo>
                  <a:lnTo>
                    <a:pt x="31581" y="2033071"/>
                  </a:lnTo>
                  <a:cubicBezTo>
                    <a:pt x="23205" y="2033071"/>
                    <a:pt x="15172" y="2029744"/>
                    <a:pt x="9250" y="2023821"/>
                  </a:cubicBezTo>
                  <a:cubicBezTo>
                    <a:pt x="3327" y="2017899"/>
                    <a:pt x="0" y="2009866"/>
                    <a:pt x="0" y="2001491"/>
                  </a:cubicBezTo>
                  <a:lnTo>
                    <a:pt x="0" y="31581"/>
                  </a:lnTo>
                  <a:cubicBezTo>
                    <a:pt x="0" y="23205"/>
                    <a:pt x="3327" y="15172"/>
                    <a:pt x="9250" y="9250"/>
                  </a:cubicBezTo>
                  <a:cubicBezTo>
                    <a:pt x="15172" y="3327"/>
                    <a:pt x="23205" y="0"/>
                    <a:pt x="31581" y="0"/>
                  </a:cubicBezTo>
                  <a:close/>
                </a:path>
              </a:pathLst>
            </a:custGeom>
            <a:solidFill>
              <a:srgbClr val="F4F3F3"/>
            </a:solidFill>
          </p:spPr>
          <p:txBody>
            <a:bodyPr/>
            <a:lstStyle/>
            <a:p>
              <a:endParaRPr lang="en-PH"/>
            </a:p>
          </p:txBody>
        </p:sp>
        <p:sp>
          <p:nvSpPr>
            <p:cNvPr id="8" name="TextBox 8"/>
            <p:cNvSpPr txBox="1"/>
            <p:nvPr/>
          </p:nvSpPr>
          <p:spPr>
            <a:xfrm>
              <a:off x="0" y="-28575"/>
              <a:ext cx="3603388" cy="2061646"/>
            </a:xfrm>
            <a:prstGeom prst="rect">
              <a:avLst/>
            </a:prstGeom>
          </p:spPr>
          <p:txBody>
            <a:bodyPr lIns="38272" tIns="38272" rIns="38272" bIns="38272" rtlCol="0" anchor="ctr"/>
            <a:lstStyle/>
            <a:p>
              <a:pPr algn="ctr">
                <a:lnSpc>
                  <a:spcPts val="2595"/>
                </a:lnSpc>
              </a:pPr>
              <a:endParaRPr/>
            </a:p>
          </p:txBody>
        </p:sp>
      </p:grpSp>
      <p:grpSp>
        <p:nvGrpSpPr>
          <p:cNvPr id="9" name="Group 9"/>
          <p:cNvGrpSpPr/>
          <p:nvPr/>
        </p:nvGrpSpPr>
        <p:grpSpPr>
          <a:xfrm>
            <a:off x="3899396" y="5997198"/>
            <a:ext cx="1486472" cy="755156"/>
            <a:chOff x="0" y="0"/>
            <a:chExt cx="1193287" cy="606212"/>
          </a:xfrm>
        </p:grpSpPr>
        <p:sp>
          <p:nvSpPr>
            <p:cNvPr id="10" name="Freeform 10"/>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alpha val="13725"/>
              </a:srgbClr>
            </a:solidFill>
          </p:spPr>
          <p:txBody>
            <a:bodyPr/>
            <a:lstStyle/>
            <a:p>
              <a:endParaRPr lang="en-PH"/>
            </a:p>
          </p:txBody>
        </p:sp>
      </p:grpSp>
      <p:grpSp>
        <p:nvGrpSpPr>
          <p:cNvPr id="11" name="Group 11"/>
          <p:cNvGrpSpPr/>
          <p:nvPr/>
        </p:nvGrpSpPr>
        <p:grpSpPr>
          <a:xfrm>
            <a:off x="12288287" y="5960134"/>
            <a:ext cx="1486472" cy="664447"/>
            <a:chOff x="0" y="0"/>
            <a:chExt cx="1193287" cy="533394"/>
          </a:xfrm>
        </p:grpSpPr>
        <p:sp>
          <p:nvSpPr>
            <p:cNvPr id="12" name="Freeform 12"/>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642EC7">
                <a:alpha val="13725"/>
              </a:srgbClr>
            </a:solidFill>
          </p:spPr>
          <p:txBody>
            <a:bodyPr/>
            <a:lstStyle/>
            <a:p>
              <a:endParaRPr lang="en-PH"/>
            </a:p>
          </p:txBody>
        </p:sp>
      </p:grpSp>
      <p:grpSp>
        <p:nvGrpSpPr>
          <p:cNvPr id="13" name="Group 13"/>
          <p:cNvGrpSpPr/>
          <p:nvPr/>
        </p:nvGrpSpPr>
        <p:grpSpPr>
          <a:xfrm>
            <a:off x="4642632" y="2019347"/>
            <a:ext cx="8034425" cy="3390347"/>
            <a:chOff x="0" y="0"/>
            <a:chExt cx="2966297" cy="1251711"/>
          </a:xfrm>
        </p:grpSpPr>
        <p:sp>
          <p:nvSpPr>
            <p:cNvPr id="14" name="Freeform 14"/>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solidFill>
          </p:spPr>
          <p:txBody>
            <a:bodyPr/>
            <a:lstStyle/>
            <a:p>
              <a:endParaRPr lang="en-PH"/>
            </a:p>
          </p:txBody>
        </p:sp>
      </p:grpSp>
      <p:sp>
        <p:nvSpPr>
          <p:cNvPr id="15" name="Freeform 15"/>
          <p:cNvSpPr/>
          <p:nvPr/>
        </p:nvSpPr>
        <p:spPr>
          <a:xfrm>
            <a:off x="5607399" y="4330960"/>
            <a:ext cx="948561" cy="791617"/>
          </a:xfrm>
          <a:custGeom>
            <a:avLst/>
            <a:gdLst/>
            <a:ahLst/>
            <a:cxnLst/>
            <a:rect l="l" t="t" r="r" b="b"/>
            <a:pathLst>
              <a:path w="948561" h="791617">
                <a:moveTo>
                  <a:pt x="0" y="0"/>
                </a:moveTo>
                <a:lnTo>
                  <a:pt x="948561" y="0"/>
                </a:lnTo>
                <a:lnTo>
                  <a:pt x="948561" y="791617"/>
                </a:lnTo>
                <a:lnTo>
                  <a:pt x="0" y="7916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6" name="Group 16"/>
          <p:cNvGrpSpPr/>
          <p:nvPr/>
        </p:nvGrpSpPr>
        <p:grpSpPr>
          <a:xfrm>
            <a:off x="6324374" y="2846417"/>
            <a:ext cx="861670" cy="861670"/>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DE59"/>
            </a:solidFill>
          </p:spPr>
          <p:txBody>
            <a:bodyPr/>
            <a:lstStyle/>
            <a:p>
              <a:endParaRPr lang="en-PH"/>
            </a:p>
          </p:txBody>
        </p:sp>
      </p:grpSp>
      <p:grpSp>
        <p:nvGrpSpPr>
          <p:cNvPr id="18" name="Group 18"/>
          <p:cNvGrpSpPr/>
          <p:nvPr/>
        </p:nvGrpSpPr>
        <p:grpSpPr>
          <a:xfrm>
            <a:off x="8937274" y="2815840"/>
            <a:ext cx="2829999" cy="397285"/>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20" name="Freeform 20"/>
          <p:cNvSpPr/>
          <p:nvPr/>
        </p:nvSpPr>
        <p:spPr>
          <a:xfrm>
            <a:off x="5646736" y="2879967"/>
            <a:ext cx="472787" cy="472787"/>
          </a:xfrm>
          <a:custGeom>
            <a:avLst/>
            <a:gdLst/>
            <a:ahLst/>
            <a:cxnLst/>
            <a:rect l="l" t="t" r="r" b="b"/>
            <a:pathLst>
              <a:path w="472787" h="472787">
                <a:moveTo>
                  <a:pt x="0" y="0"/>
                </a:moveTo>
                <a:lnTo>
                  <a:pt x="472787" y="0"/>
                </a:lnTo>
                <a:lnTo>
                  <a:pt x="472787" y="472786"/>
                </a:lnTo>
                <a:lnTo>
                  <a:pt x="0" y="47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1" name="Group 21"/>
          <p:cNvGrpSpPr/>
          <p:nvPr/>
        </p:nvGrpSpPr>
        <p:grpSpPr>
          <a:xfrm>
            <a:off x="8937274" y="3303514"/>
            <a:ext cx="2829999" cy="397285"/>
            <a:chOff x="0" y="0"/>
            <a:chExt cx="2652321" cy="372342"/>
          </a:xfrm>
        </p:grpSpPr>
        <p:sp>
          <p:nvSpPr>
            <p:cNvPr id="22" name="Freeform 2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3" name="Group 23"/>
          <p:cNvGrpSpPr/>
          <p:nvPr/>
        </p:nvGrpSpPr>
        <p:grpSpPr>
          <a:xfrm>
            <a:off x="8937274" y="3767222"/>
            <a:ext cx="2829999" cy="397285"/>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5" name="Group 25"/>
          <p:cNvGrpSpPr/>
          <p:nvPr/>
        </p:nvGrpSpPr>
        <p:grpSpPr>
          <a:xfrm>
            <a:off x="8937274" y="4234195"/>
            <a:ext cx="2829999" cy="397285"/>
            <a:chOff x="0" y="0"/>
            <a:chExt cx="2652321" cy="372342"/>
          </a:xfrm>
        </p:grpSpPr>
        <p:sp>
          <p:nvSpPr>
            <p:cNvPr id="26" name="Freeform 2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7" name="Group 27"/>
          <p:cNvGrpSpPr/>
          <p:nvPr/>
        </p:nvGrpSpPr>
        <p:grpSpPr>
          <a:xfrm>
            <a:off x="8937274" y="4720022"/>
            <a:ext cx="2829999" cy="397285"/>
            <a:chOff x="0" y="0"/>
            <a:chExt cx="2652321" cy="372342"/>
          </a:xfrm>
        </p:grpSpPr>
        <p:sp>
          <p:nvSpPr>
            <p:cNvPr id="28" name="Freeform 2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29" name="AutoShape 29"/>
          <p:cNvSpPr/>
          <p:nvPr/>
        </p:nvSpPr>
        <p:spPr>
          <a:xfrm flipH="1" flipV="1">
            <a:off x="8228091" y="6245661"/>
            <a:ext cx="4060056" cy="23905"/>
          </a:xfrm>
          <a:prstGeom prst="line">
            <a:avLst/>
          </a:prstGeom>
          <a:ln w="57150" cap="rnd">
            <a:solidFill>
              <a:srgbClr val="C9E265">
                <a:alpha val="13725"/>
              </a:srgbClr>
            </a:solidFill>
            <a:prstDash val="solid"/>
            <a:headEnd type="none" w="sm" len="sm"/>
            <a:tailEnd type="none" w="sm" len="sm"/>
          </a:ln>
        </p:spPr>
        <p:txBody>
          <a:bodyPr/>
          <a:lstStyle/>
          <a:p>
            <a:endParaRPr lang="en-PH"/>
          </a:p>
        </p:txBody>
      </p:sp>
      <p:sp>
        <p:nvSpPr>
          <p:cNvPr id="30" name="TextBox 30"/>
          <p:cNvSpPr txBox="1"/>
          <p:nvPr/>
        </p:nvSpPr>
        <p:spPr>
          <a:xfrm>
            <a:off x="8207140" y="2893555"/>
            <a:ext cx="629639" cy="222805"/>
          </a:xfrm>
          <a:prstGeom prst="rect">
            <a:avLst/>
          </a:prstGeom>
        </p:spPr>
        <p:txBody>
          <a:bodyPr lIns="0" tIns="0" rIns="0" bIns="0" rtlCol="0" anchor="t">
            <a:spAutoFit/>
          </a:bodyPr>
          <a:lstStyle/>
          <a:p>
            <a:pPr algn="ctr">
              <a:lnSpc>
                <a:spcPts val="1871"/>
              </a:lnSpc>
            </a:pPr>
            <a:r>
              <a:rPr lang="en-US" sz="1336" b="1">
                <a:solidFill>
                  <a:srgbClr val="000000"/>
                </a:solidFill>
                <a:latin typeface="Now Bold"/>
                <a:ea typeface="Now Bold"/>
                <a:cs typeface="Now Bold"/>
                <a:sym typeface="Now Bold"/>
              </a:rPr>
              <a:t>MAR</a:t>
            </a:r>
          </a:p>
        </p:txBody>
      </p:sp>
      <p:sp>
        <p:nvSpPr>
          <p:cNvPr id="31" name="TextBox 31"/>
          <p:cNvSpPr txBox="1"/>
          <p:nvPr/>
        </p:nvSpPr>
        <p:spPr>
          <a:xfrm>
            <a:off x="8228091" y="3844937"/>
            <a:ext cx="629639" cy="222805"/>
          </a:xfrm>
          <a:prstGeom prst="rect">
            <a:avLst/>
          </a:prstGeom>
        </p:spPr>
        <p:txBody>
          <a:bodyPr lIns="0" tIns="0" rIns="0" bIns="0" rtlCol="0" anchor="t">
            <a:spAutoFit/>
          </a:bodyPr>
          <a:lstStyle/>
          <a:p>
            <a:pPr algn="ctr">
              <a:lnSpc>
                <a:spcPts val="1871"/>
              </a:lnSpc>
            </a:pPr>
            <a:r>
              <a:rPr lang="en-US" sz="1336" b="1">
                <a:solidFill>
                  <a:srgbClr val="000000"/>
                </a:solidFill>
                <a:latin typeface="Now Bold"/>
                <a:ea typeface="Now Bold"/>
                <a:cs typeface="Now Bold"/>
                <a:sym typeface="Now Bold"/>
              </a:rPr>
              <a:t>MDR</a:t>
            </a:r>
          </a:p>
        </p:txBody>
      </p:sp>
      <p:sp>
        <p:nvSpPr>
          <p:cNvPr id="32" name="AutoShape 32"/>
          <p:cNvSpPr/>
          <p:nvPr/>
        </p:nvSpPr>
        <p:spPr>
          <a:xfrm flipH="1">
            <a:off x="7925635" y="3014482"/>
            <a:ext cx="346053" cy="0"/>
          </a:xfrm>
          <a:prstGeom prst="line">
            <a:avLst/>
          </a:prstGeom>
          <a:ln w="57150" cap="rnd">
            <a:solidFill>
              <a:srgbClr val="C9E265"/>
            </a:solidFill>
            <a:prstDash val="solid"/>
            <a:headEnd type="none" w="sm" len="sm"/>
            <a:tailEnd type="none" w="sm" len="sm"/>
          </a:ln>
        </p:spPr>
        <p:txBody>
          <a:bodyPr/>
          <a:lstStyle/>
          <a:p>
            <a:endParaRPr lang="en-PH"/>
          </a:p>
        </p:txBody>
      </p:sp>
      <p:sp>
        <p:nvSpPr>
          <p:cNvPr id="33" name="AutoShape 33"/>
          <p:cNvSpPr/>
          <p:nvPr/>
        </p:nvSpPr>
        <p:spPr>
          <a:xfrm>
            <a:off x="8101077" y="3942506"/>
            <a:ext cx="209873" cy="0"/>
          </a:xfrm>
          <a:prstGeom prst="line">
            <a:avLst/>
          </a:prstGeom>
          <a:ln w="57150" cap="rnd">
            <a:solidFill>
              <a:srgbClr val="FF5757"/>
            </a:solidFill>
            <a:prstDash val="solid"/>
            <a:headEnd type="none" w="sm" len="sm"/>
            <a:tailEnd type="none" w="sm" len="sm"/>
          </a:ln>
        </p:spPr>
        <p:txBody>
          <a:bodyPr/>
          <a:lstStyle/>
          <a:p>
            <a:endParaRPr lang="en-PH"/>
          </a:p>
        </p:txBody>
      </p:sp>
      <p:sp>
        <p:nvSpPr>
          <p:cNvPr id="34" name="AutoShape 34"/>
          <p:cNvSpPr/>
          <p:nvPr/>
        </p:nvSpPr>
        <p:spPr>
          <a:xfrm flipV="1">
            <a:off x="6930974" y="3691421"/>
            <a:ext cx="0" cy="773208"/>
          </a:xfrm>
          <a:prstGeom prst="line">
            <a:avLst/>
          </a:prstGeom>
          <a:ln w="57150" cap="rnd">
            <a:solidFill>
              <a:srgbClr val="38B6FF"/>
            </a:solidFill>
            <a:prstDash val="solid"/>
            <a:headEnd type="none" w="sm" len="sm"/>
            <a:tailEnd type="none" w="sm" len="sm"/>
          </a:ln>
        </p:spPr>
        <p:txBody>
          <a:bodyPr/>
          <a:lstStyle/>
          <a:p>
            <a:endParaRPr lang="en-PH"/>
          </a:p>
        </p:txBody>
      </p:sp>
      <p:sp>
        <p:nvSpPr>
          <p:cNvPr id="35" name="AutoShape 35"/>
          <p:cNvSpPr/>
          <p:nvPr/>
        </p:nvSpPr>
        <p:spPr>
          <a:xfrm flipH="1">
            <a:off x="6459385" y="4464631"/>
            <a:ext cx="495072" cy="0"/>
          </a:xfrm>
          <a:prstGeom prst="line">
            <a:avLst/>
          </a:prstGeom>
          <a:ln w="57150" cap="rnd">
            <a:solidFill>
              <a:srgbClr val="38B6FF"/>
            </a:solidFill>
            <a:prstDash val="solid"/>
            <a:headEnd type="none" w="sm" len="sm"/>
            <a:tailEnd type="none" w="sm" len="sm"/>
          </a:ln>
        </p:spPr>
        <p:txBody>
          <a:bodyPr/>
          <a:lstStyle/>
          <a:p>
            <a:endParaRPr lang="en-PH"/>
          </a:p>
        </p:txBody>
      </p:sp>
      <p:sp>
        <p:nvSpPr>
          <p:cNvPr id="36" name="AutoShape 36"/>
          <p:cNvSpPr/>
          <p:nvPr/>
        </p:nvSpPr>
        <p:spPr>
          <a:xfrm flipH="1">
            <a:off x="6812765" y="4464631"/>
            <a:ext cx="495072" cy="0"/>
          </a:xfrm>
          <a:prstGeom prst="line">
            <a:avLst/>
          </a:prstGeom>
          <a:ln w="57150" cap="rnd">
            <a:solidFill>
              <a:srgbClr val="38B6FF"/>
            </a:solidFill>
            <a:prstDash val="solid"/>
            <a:headEnd type="none" w="sm" len="sm"/>
            <a:tailEnd type="none" w="sm" len="sm"/>
          </a:ln>
        </p:spPr>
        <p:txBody>
          <a:bodyPr/>
          <a:lstStyle/>
          <a:p>
            <a:endParaRPr lang="en-PH"/>
          </a:p>
        </p:txBody>
      </p:sp>
      <p:sp>
        <p:nvSpPr>
          <p:cNvPr id="37" name="AutoShape 37"/>
          <p:cNvSpPr/>
          <p:nvPr/>
        </p:nvSpPr>
        <p:spPr>
          <a:xfrm flipH="1">
            <a:off x="11757589" y="3519217"/>
            <a:ext cx="301734" cy="7007"/>
          </a:xfrm>
          <a:prstGeom prst="line">
            <a:avLst/>
          </a:prstGeom>
          <a:ln w="57150" cap="rnd">
            <a:solidFill>
              <a:srgbClr val="FF5757"/>
            </a:solidFill>
            <a:prstDash val="solid"/>
            <a:headEnd type="none" w="sm" len="sm"/>
            <a:tailEnd type="none" w="sm" len="sm"/>
          </a:ln>
        </p:spPr>
        <p:txBody>
          <a:bodyPr/>
          <a:lstStyle/>
          <a:p>
            <a:endParaRPr lang="en-PH"/>
          </a:p>
        </p:txBody>
      </p:sp>
      <p:sp>
        <p:nvSpPr>
          <p:cNvPr id="38" name="AutoShape 38"/>
          <p:cNvSpPr/>
          <p:nvPr/>
        </p:nvSpPr>
        <p:spPr>
          <a:xfrm>
            <a:off x="12056044" y="2991083"/>
            <a:ext cx="0" cy="560055"/>
          </a:xfrm>
          <a:prstGeom prst="line">
            <a:avLst/>
          </a:prstGeom>
          <a:ln w="57150" cap="rnd">
            <a:solidFill>
              <a:srgbClr val="FF5757"/>
            </a:solidFill>
            <a:prstDash val="solid"/>
            <a:headEnd type="none" w="sm" len="sm"/>
            <a:tailEnd type="none" w="sm" len="sm"/>
          </a:ln>
        </p:spPr>
        <p:txBody>
          <a:bodyPr/>
          <a:lstStyle/>
          <a:p>
            <a:endParaRPr lang="en-PH"/>
          </a:p>
        </p:txBody>
      </p:sp>
      <p:sp>
        <p:nvSpPr>
          <p:cNvPr id="39" name="AutoShape 39"/>
          <p:cNvSpPr/>
          <p:nvPr/>
        </p:nvSpPr>
        <p:spPr>
          <a:xfrm>
            <a:off x="11767173" y="2991100"/>
            <a:ext cx="292696" cy="0"/>
          </a:xfrm>
          <a:prstGeom prst="line">
            <a:avLst/>
          </a:prstGeom>
          <a:ln w="57150" cap="rnd">
            <a:solidFill>
              <a:srgbClr val="FF5757"/>
            </a:solidFill>
            <a:prstDash val="solid"/>
            <a:headEnd type="none" w="sm" len="sm"/>
            <a:tailEnd type="none" w="sm" len="sm"/>
          </a:ln>
        </p:spPr>
        <p:txBody>
          <a:bodyPr/>
          <a:lstStyle/>
          <a:p>
            <a:endParaRPr lang="en-PH"/>
          </a:p>
        </p:txBody>
      </p:sp>
      <p:sp>
        <p:nvSpPr>
          <p:cNvPr id="40" name="AutoShape 40"/>
          <p:cNvSpPr/>
          <p:nvPr/>
        </p:nvSpPr>
        <p:spPr>
          <a:xfrm flipH="1">
            <a:off x="15081483" y="2073029"/>
            <a:ext cx="955284" cy="0"/>
          </a:xfrm>
          <a:prstGeom prst="line">
            <a:avLst/>
          </a:prstGeom>
          <a:ln w="85725" cap="rnd">
            <a:solidFill>
              <a:srgbClr val="38B6FF"/>
            </a:solidFill>
            <a:prstDash val="solid"/>
            <a:headEnd type="none" w="sm" len="sm"/>
            <a:tailEnd type="none" w="sm" len="sm"/>
          </a:ln>
        </p:spPr>
        <p:txBody>
          <a:bodyPr/>
          <a:lstStyle/>
          <a:p>
            <a:endParaRPr lang="en-PH"/>
          </a:p>
        </p:txBody>
      </p:sp>
      <p:sp>
        <p:nvSpPr>
          <p:cNvPr id="41" name="AutoShape 41"/>
          <p:cNvSpPr/>
          <p:nvPr/>
        </p:nvSpPr>
        <p:spPr>
          <a:xfrm flipH="1">
            <a:off x="15081483" y="2568813"/>
            <a:ext cx="955284" cy="0"/>
          </a:xfrm>
          <a:prstGeom prst="line">
            <a:avLst/>
          </a:prstGeom>
          <a:ln w="85725" cap="rnd">
            <a:solidFill>
              <a:srgbClr val="C9E265"/>
            </a:solidFill>
            <a:prstDash val="solid"/>
            <a:headEnd type="none" w="sm" len="sm"/>
            <a:tailEnd type="none" w="sm" len="sm"/>
          </a:ln>
        </p:spPr>
        <p:txBody>
          <a:bodyPr/>
          <a:lstStyle/>
          <a:p>
            <a:endParaRPr lang="en-PH"/>
          </a:p>
        </p:txBody>
      </p:sp>
      <p:sp>
        <p:nvSpPr>
          <p:cNvPr id="42" name="AutoShape 42"/>
          <p:cNvSpPr/>
          <p:nvPr/>
        </p:nvSpPr>
        <p:spPr>
          <a:xfrm flipH="1">
            <a:off x="15081483" y="3034343"/>
            <a:ext cx="955284" cy="0"/>
          </a:xfrm>
          <a:prstGeom prst="line">
            <a:avLst/>
          </a:prstGeom>
          <a:ln w="85725" cap="rnd">
            <a:solidFill>
              <a:srgbClr val="FF5757"/>
            </a:solidFill>
            <a:prstDash val="solid"/>
            <a:headEnd type="none" w="sm" len="sm"/>
            <a:tailEnd type="none" w="sm" len="sm"/>
          </a:ln>
        </p:spPr>
        <p:txBody>
          <a:bodyPr/>
          <a:lstStyle/>
          <a:p>
            <a:endParaRPr lang="en-PH"/>
          </a:p>
        </p:txBody>
      </p:sp>
      <p:grpSp>
        <p:nvGrpSpPr>
          <p:cNvPr id="43" name="Group 43"/>
          <p:cNvGrpSpPr/>
          <p:nvPr/>
        </p:nvGrpSpPr>
        <p:grpSpPr>
          <a:xfrm>
            <a:off x="7020933" y="5997198"/>
            <a:ext cx="1250706" cy="306287"/>
            <a:chOff x="0" y="0"/>
            <a:chExt cx="1520437" cy="372342"/>
          </a:xfrm>
        </p:grpSpPr>
        <p:sp>
          <p:nvSpPr>
            <p:cNvPr id="44" name="Freeform 4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45" name="Group 45"/>
          <p:cNvGrpSpPr/>
          <p:nvPr/>
        </p:nvGrpSpPr>
        <p:grpSpPr>
          <a:xfrm>
            <a:off x="7020933" y="6299493"/>
            <a:ext cx="1250706" cy="306287"/>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47" name="Group 47"/>
          <p:cNvGrpSpPr/>
          <p:nvPr/>
        </p:nvGrpSpPr>
        <p:grpSpPr>
          <a:xfrm>
            <a:off x="7020933" y="6557964"/>
            <a:ext cx="1250706" cy="306287"/>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49" name="Group 49"/>
          <p:cNvGrpSpPr/>
          <p:nvPr/>
        </p:nvGrpSpPr>
        <p:grpSpPr>
          <a:xfrm>
            <a:off x="7020933" y="6860259"/>
            <a:ext cx="1250706" cy="306287"/>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51" name="Group 51"/>
          <p:cNvGrpSpPr/>
          <p:nvPr/>
        </p:nvGrpSpPr>
        <p:grpSpPr>
          <a:xfrm>
            <a:off x="7020933" y="7166546"/>
            <a:ext cx="1250706" cy="306287"/>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53" name="Group 53"/>
          <p:cNvGrpSpPr/>
          <p:nvPr/>
        </p:nvGrpSpPr>
        <p:grpSpPr>
          <a:xfrm>
            <a:off x="7024957" y="7468841"/>
            <a:ext cx="1250706" cy="306287"/>
            <a:chOff x="0" y="0"/>
            <a:chExt cx="1520437" cy="372342"/>
          </a:xfrm>
        </p:grpSpPr>
        <p:sp>
          <p:nvSpPr>
            <p:cNvPr id="54" name="Freeform 5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55" name="Group 55"/>
          <p:cNvGrpSpPr/>
          <p:nvPr/>
        </p:nvGrpSpPr>
        <p:grpSpPr>
          <a:xfrm>
            <a:off x="7024957" y="8243171"/>
            <a:ext cx="1250706" cy="306287"/>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57" name="Group 57"/>
          <p:cNvGrpSpPr/>
          <p:nvPr/>
        </p:nvGrpSpPr>
        <p:grpSpPr>
          <a:xfrm>
            <a:off x="7024957" y="8549458"/>
            <a:ext cx="1250706" cy="306287"/>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59" name="Group 59"/>
          <p:cNvGrpSpPr/>
          <p:nvPr/>
        </p:nvGrpSpPr>
        <p:grpSpPr>
          <a:xfrm>
            <a:off x="7024957" y="8851753"/>
            <a:ext cx="1250706" cy="306287"/>
            <a:chOff x="0" y="0"/>
            <a:chExt cx="1520437" cy="372342"/>
          </a:xfrm>
        </p:grpSpPr>
        <p:sp>
          <p:nvSpPr>
            <p:cNvPr id="60" name="Freeform 6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61" name="Group 61"/>
          <p:cNvGrpSpPr/>
          <p:nvPr/>
        </p:nvGrpSpPr>
        <p:grpSpPr>
          <a:xfrm>
            <a:off x="7024957" y="9110224"/>
            <a:ext cx="1250706" cy="306287"/>
            <a:chOff x="0" y="0"/>
            <a:chExt cx="1520437" cy="372342"/>
          </a:xfrm>
        </p:grpSpPr>
        <p:sp>
          <p:nvSpPr>
            <p:cNvPr id="62" name="Freeform 6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63" name="Group 63"/>
          <p:cNvGrpSpPr/>
          <p:nvPr/>
        </p:nvGrpSpPr>
        <p:grpSpPr>
          <a:xfrm>
            <a:off x="7024957" y="9412519"/>
            <a:ext cx="1250706" cy="306287"/>
            <a:chOff x="0" y="0"/>
            <a:chExt cx="1520437" cy="372342"/>
          </a:xfrm>
        </p:grpSpPr>
        <p:sp>
          <p:nvSpPr>
            <p:cNvPr id="64" name="Freeform 6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65" name="Group 65"/>
          <p:cNvGrpSpPr/>
          <p:nvPr/>
        </p:nvGrpSpPr>
        <p:grpSpPr>
          <a:xfrm>
            <a:off x="7020933" y="5688592"/>
            <a:ext cx="1186206" cy="277097"/>
            <a:chOff x="0" y="0"/>
            <a:chExt cx="373441" cy="87235"/>
          </a:xfrm>
        </p:grpSpPr>
        <p:sp>
          <p:nvSpPr>
            <p:cNvPr id="66" name="Freeform 66"/>
            <p:cNvSpPr/>
            <p:nvPr/>
          </p:nvSpPr>
          <p:spPr>
            <a:xfrm>
              <a:off x="0" y="0"/>
              <a:ext cx="373441" cy="87235"/>
            </a:xfrm>
            <a:custGeom>
              <a:avLst/>
              <a:gdLst/>
              <a:ahLst/>
              <a:cxnLst/>
              <a:rect l="l" t="t" r="r" b="b"/>
              <a:pathLst>
                <a:path w="373441" h="87235">
                  <a:moveTo>
                    <a:pt x="43618" y="0"/>
                  </a:moveTo>
                  <a:lnTo>
                    <a:pt x="329823" y="0"/>
                  </a:lnTo>
                  <a:cubicBezTo>
                    <a:pt x="353913" y="0"/>
                    <a:pt x="373441" y="19528"/>
                    <a:pt x="373441" y="43618"/>
                  </a:cubicBezTo>
                  <a:lnTo>
                    <a:pt x="373441" y="43618"/>
                  </a:lnTo>
                  <a:cubicBezTo>
                    <a:pt x="373441" y="67707"/>
                    <a:pt x="353913" y="87235"/>
                    <a:pt x="329823" y="87235"/>
                  </a:cubicBezTo>
                  <a:lnTo>
                    <a:pt x="43618" y="87235"/>
                  </a:lnTo>
                  <a:cubicBezTo>
                    <a:pt x="19528" y="87235"/>
                    <a:pt x="0" y="67707"/>
                    <a:pt x="0" y="43618"/>
                  </a:cubicBezTo>
                  <a:lnTo>
                    <a:pt x="0" y="43618"/>
                  </a:lnTo>
                  <a:cubicBezTo>
                    <a:pt x="0" y="19528"/>
                    <a:pt x="19528" y="0"/>
                    <a:pt x="43618" y="0"/>
                  </a:cubicBezTo>
                  <a:close/>
                </a:path>
              </a:pathLst>
            </a:custGeom>
            <a:solidFill>
              <a:srgbClr val="642EC7">
                <a:alpha val="13725"/>
              </a:srgbClr>
            </a:solidFill>
          </p:spPr>
          <p:txBody>
            <a:bodyPr/>
            <a:lstStyle/>
            <a:p>
              <a:endParaRPr lang="en-PH"/>
            </a:p>
          </p:txBody>
        </p:sp>
        <p:sp>
          <p:nvSpPr>
            <p:cNvPr id="67" name="TextBox 67"/>
            <p:cNvSpPr txBox="1"/>
            <p:nvPr/>
          </p:nvSpPr>
          <p:spPr>
            <a:xfrm>
              <a:off x="0" y="-28575"/>
              <a:ext cx="373441" cy="115810"/>
            </a:xfrm>
            <a:prstGeom prst="rect">
              <a:avLst/>
            </a:prstGeom>
          </p:spPr>
          <p:txBody>
            <a:bodyPr lIns="38272" tIns="38272" rIns="38272" bIns="38272" rtlCol="0" anchor="ctr"/>
            <a:lstStyle/>
            <a:p>
              <a:pPr algn="ctr">
                <a:lnSpc>
                  <a:spcPts val="2185"/>
                </a:lnSpc>
              </a:pPr>
              <a:endParaRPr/>
            </a:p>
          </p:txBody>
        </p:sp>
      </p:grpSp>
      <p:grpSp>
        <p:nvGrpSpPr>
          <p:cNvPr id="68" name="Group 68"/>
          <p:cNvGrpSpPr/>
          <p:nvPr/>
        </p:nvGrpSpPr>
        <p:grpSpPr>
          <a:xfrm>
            <a:off x="9435815" y="7301507"/>
            <a:ext cx="5293343" cy="941664"/>
            <a:chOff x="0" y="0"/>
            <a:chExt cx="1255472" cy="223343"/>
          </a:xfrm>
        </p:grpSpPr>
        <p:sp>
          <p:nvSpPr>
            <p:cNvPr id="69" name="Freeform 69"/>
            <p:cNvSpPr/>
            <p:nvPr/>
          </p:nvSpPr>
          <p:spPr>
            <a:xfrm>
              <a:off x="0" y="0"/>
              <a:ext cx="1255472" cy="223343"/>
            </a:xfrm>
            <a:custGeom>
              <a:avLst/>
              <a:gdLst/>
              <a:ahLst/>
              <a:cxnLst/>
              <a:rect l="l" t="t" r="r" b="b"/>
              <a:pathLst>
                <a:path w="1255472" h="223343">
                  <a:moveTo>
                    <a:pt x="74591" y="0"/>
                  </a:moveTo>
                  <a:lnTo>
                    <a:pt x="1180881" y="0"/>
                  </a:lnTo>
                  <a:cubicBezTo>
                    <a:pt x="1222076" y="0"/>
                    <a:pt x="1255472" y="33396"/>
                    <a:pt x="1255472" y="74591"/>
                  </a:cubicBezTo>
                  <a:lnTo>
                    <a:pt x="1255472" y="148752"/>
                  </a:lnTo>
                  <a:cubicBezTo>
                    <a:pt x="1255472" y="189948"/>
                    <a:pt x="1222076" y="223343"/>
                    <a:pt x="1180881" y="223343"/>
                  </a:cubicBezTo>
                  <a:lnTo>
                    <a:pt x="74591" y="223343"/>
                  </a:lnTo>
                  <a:cubicBezTo>
                    <a:pt x="33396" y="223343"/>
                    <a:pt x="0" y="189948"/>
                    <a:pt x="0" y="148752"/>
                  </a:cubicBezTo>
                  <a:lnTo>
                    <a:pt x="0" y="74591"/>
                  </a:lnTo>
                  <a:cubicBezTo>
                    <a:pt x="0" y="33396"/>
                    <a:pt x="33396" y="0"/>
                    <a:pt x="74591" y="0"/>
                  </a:cubicBezTo>
                  <a:close/>
                </a:path>
              </a:pathLst>
            </a:custGeom>
            <a:solidFill>
              <a:srgbClr val="019D97"/>
            </a:solidFill>
          </p:spPr>
          <p:txBody>
            <a:bodyPr/>
            <a:lstStyle/>
            <a:p>
              <a:endParaRPr lang="en-PH"/>
            </a:p>
          </p:txBody>
        </p:sp>
        <p:sp>
          <p:nvSpPr>
            <p:cNvPr id="70" name="TextBox 70"/>
            <p:cNvSpPr txBox="1"/>
            <p:nvPr/>
          </p:nvSpPr>
          <p:spPr>
            <a:xfrm>
              <a:off x="0" y="-28575"/>
              <a:ext cx="1255472" cy="251918"/>
            </a:xfrm>
            <a:prstGeom prst="rect">
              <a:avLst/>
            </a:prstGeom>
          </p:spPr>
          <p:txBody>
            <a:bodyPr lIns="50800" tIns="50800" rIns="50800" bIns="50800" rtlCol="0" anchor="ctr"/>
            <a:lstStyle/>
            <a:p>
              <a:pPr algn="ctr">
                <a:lnSpc>
                  <a:spcPts val="2595"/>
                </a:lnSpc>
              </a:pPr>
              <a:endParaRPr/>
            </a:p>
          </p:txBody>
        </p:sp>
      </p:grpSp>
      <p:sp>
        <p:nvSpPr>
          <p:cNvPr id="71" name="Freeform 71"/>
          <p:cNvSpPr/>
          <p:nvPr/>
        </p:nvSpPr>
        <p:spPr>
          <a:xfrm>
            <a:off x="9565339" y="7428739"/>
            <a:ext cx="692779" cy="692779"/>
          </a:xfrm>
          <a:custGeom>
            <a:avLst/>
            <a:gdLst/>
            <a:ahLst/>
            <a:cxnLst/>
            <a:rect l="l" t="t" r="r" b="b"/>
            <a:pathLst>
              <a:path w="692779" h="692779">
                <a:moveTo>
                  <a:pt x="0" y="0"/>
                </a:moveTo>
                <a:lnTo>
                  <a:pt x="692780" y="0"/>
                </a:lnTo>
                <a:lnTo>
                  <a:pt x="692780" y="692779"/>
                </a:lnTo>
                <a:lnTo>
                  <a:pt x="0" y="6927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2" name="TextBox 72"/>
          <p:cNvSpPr txBox="1"/>
          <p:nvPr/>
        </p:nvSpPr>
        <p:spPr>
          <a:xfrm>
            <a:off x="355773" y="1171091"/>
            <a:ext cx="3998890" cy="801546"/>
          </a:xfrm>
          <a:prstGeom prst="rect">
            <a:avLst/>
          </a:prstGeom>
        </p:spPr>
        <p:txBody>
          <a:bodyPr lIns="0" tIns="0" rIns="0" bIns="0" rtlCol="0" anchor="t">
            <a:spAutoFit/>
          </a:bodyPr>
          <a:lstStyle/>
          <a:p>
            <a:pPr marL="0" lvl="0" indent="0" algn="ctr">
              <a:lnSpc>
                <a:spcPts val="6218"/>
              </a:lnSpc>
              <a:spcBef>
                <a:spcPct val="0"/>
              </a:spcBef>
            </a:pPr>
            <a:r>
              <a:rPr lang="en-US" sz="4441" b="1" i="1">
                <a:solidFill>
                  <a:srgbClr val="642EC7"/>
                </a:solidFill>
                <a:latin typeface="Poppins Bold Italics"/>
                <a:ea typeface="Poppins Bold Italics"/>
                <a:cs typeface="Poppins Bold Italics"/>
                <a:sym typeface="Poppins Bold Italics"/>
              </a:rPr>
              <a:t>Features</a:t>
            </a:r>
          </a:p>
        </p:txBody>
      </p:sp>
      <p:sp>
        <p:nvSpPr>
          <p:cNvPr id="73" name="TextBox 73"/>
          <p:cNvSpPr txBox="1"/>
          <p:nvPr/>
        </p:nvSpPr>
        <p:spPr>
          <a:xfrm>
            <a:off x="4234061" y="6157888"/>
            <a:ext cx="817142" cy="395676"/>
          </a:xfrm>
          <a:prstGeom prst="rect">
            <a:avLst/>
          </a:prstGeom>
        </p:spPr>
        <p:txBody>
          <a:bodyPr lIns="0" tIns="0" rIns="0" bIns="0" rtlCol="0" anchor="t">
            <a:spAutoFit/>
          </a:bodyPr>
          <a:lstStyle/>
          <a:p>
            <a:pPr algn="ctr">
              <a:lnSpc>
                <a:spcPts val="3284"/>
              </a:lnSpc>
            </a:pPr>
            <a:r>
              <a:rPr lang="en-US" sz="2346" b="1">
                <a:solidFill>
                  <a:srgbClr val="000000">
                    <a:alpha val="13725"/>
                  </a:srgbClr>
                </a:solidFill>
                <a:latin typeface="Now Bold"/>
                <a:ea typeface="Now Bold"/>
                <a:cs typeface="Now Bold"/>
                <a:sym typeface="Now Bold"/>
              </a:rPr>
              <a:t>Input</a:t>
            </a:r>
          </a:p>
        </p:txBody>
      </p:sp>
      <p:sp>
        <p:nvSpPr>
          <p:cNvPr id="74" name="TextBox 74"/>
          <p:cNvSpPr txBox="1"/>
          <p:nvPr/>
        </p:nvSpPr>
        <p:spPr>
          <a:xfrm>
            <a:off x="12516192" y="6077968"/>
            <a:ext cx="1030663" cy="381154"/>
          </a:xfrm>
          <a:prstGeom prst="rect">
            <a:avLst/>
          </a:prstGeom>
        </p:spPr>
        <p:txBody>
          <a:bodyPr lIns="0" tIns="0" rIns="0" bIns="0" rtlCol="0" anchor="t">
            <a:spAutoFit/>
          </a:bodyPr>
          <a:lstStyle/>
          <a:p>
            <a:pPr algn="ctr">
              <a:lnSpc>
                <a:spcPts val="3063"/>
              </a:lnSpc>
            </a:pPr>
            <a:r>
              <a:rPr lang="en-US" sz="2188" b="1">
                <a:solidFill>
                  <a:srgbClr val="000000">
                    <a:alpha val="13725"/>
                  </a:srgbClr>
                </a:solidFill>
                <a:latin typeface="Now Bold"/>
                <a:ea typeface="Now Bold"/>
                <a:cs typeface="Now Bold"/>
                <a:sym typeface="Now Bold"/>
              </a:rPr>
              <a:t>Output</a:t>
            </a:r>
          </a:p>
        </p:txBody>
      </p:sp>
      <p:sp>
        <p:nvSpPr>
          <p:cNvPr id="75" name="TextBox 75"/>
          <p:cNvSpPr txBox="1"/>
          <p:nvPr/>
        </p:nvSpPr>
        <p:spPr>
          <a:xfrm>
            <a:off x="7139988" y="1631877"/>
            <a:ext cx="3329836" cy="292277"/>
          </a:xfrm>
          <a:prstGeom prst="rect">
            <a:avLst/>
          </a:prstGeom>
        </p:spPr>
        <p:txBody>
          <a:bodyPr lIns="0" tIns="0" rIns="0" bIns="0" rtlCol="0" anchor="t">
            <a:spAutoFit/>
          </a:bodyPr>
          <a:lstStyle/>
          <a:p>
            <a:pPr algn="ctr">
              <a:lnSpc>
                <a:spcPts val="2394"/>
              </a:lnSpc>
            </a:pPr>
            <a:r>
              <a:rPr lang="en-US" sz="1710" b="1">
                <a:solidFill>
                  <a:srgbClr val="000000"/>
                </a:solidFill>
                <a:latin typeface="Now Bold"/>
                <a:ea typeface="Now Bold"/>
                <a:cs typeface="Now Bold"/>
                <a:sym typeface="Now Bold"/>
              </a:rPr>
              <a:t>Central Processing Unit (CPU)</a:t>
            </a:r>
          </a:p>
        </p:txBody>
      </p:sp>
      <p:sp>
        <p:nvSpPr>
          <p:cNvPr id="76" name="TextBox 76"/>
          <p:cNvSpPr txBox="1"/>
          <p:nvPr/>
        </p:nvSpPr>
        <p:spPr>
          <a:xfrm>
            <a:off x="5882431" y="4688668"/>
            <a:ext cx="398497" cy="284154"/>
          </a:xfrm>
          <a:prstGeom prst="rect">
            <a:avLst/>
          </a:prstGeom>
        </p:spPr>
        <p:txBody>
          <a:bodyPr lIns="0" tIns="0" rIns="0" bIns="0" rtlCol="0" anchor="t">
            <a:spAutoFit/>
          </a:bodyPr>
          <a:lstStyle/>
          <a:p>
            <a:pPr algn="ctr">
              <a:lnSpc>
                <a:spcPts val="2303"/>
              </a:lnSpc>
              <a:spcBef>
                <a:spcPct val="0"/>
              </a:spcBef>
            </a:pPr>
            <a:r>
              <a:rPr lang="en-US" sz="1645">
                <a:solidFill>
                  <a:srgbClr val="000000"/>
                </a:solidFill>
                <a:latin typeface="Gagalin"/>
                <a:ea typeface="Gagalin"/>
                <a:cs typeface="Gagalin"/>
                <a:sym typeface="Gagalin"/>
              </a:rPr>
              <a:t>ALU</a:t>
            </a:r>
          </a:p>
        </p:txBody>
      </p:sp>
      <p:sp>
        <p:nvSpPr>
          <p:cNvPr id="77" name="TextBox 77"/>
          <p:cNvSpPr txBox="1"/>
          <p:nvPr/>
        </p:nvSpPr>
        <p:spPr>
          <a:xfrm>
            <a:off x="6555960" y="3116125"/>
            <a:ext cx="398497" cy="284154"/>
          </a:xfrm>
          <a:prstGeom prst="rect">
            <a:avLst/>
          </a:prstGeom>
        </p:spPr>
        <p:txBody>
          <a:bodyPr lIns="0" tIns="0" rIns="0" bIns="0" rtlCol="0" anchor="t">
            <a:spAutoFit/>
          </a:bodyPr>
          <a:lstStyle/>
          <a:p>
            <a:pPr algn="ctr">
              <a:lnSpc>
                <a:spcPts val="2303"/>
              </a:lnSpc>
              <a:spcBef>
                <a:spcPct val="0"/>
              </a:spcBef>
            </a:pPr>
            <a:r>
              <a:rPr lang="en-US" sz="1645">
                <a:solidFill>
                  <a:srgbClr val="000000"/>
                </a:solidFill>
                <a:latin typeface="Gagalin"/>
                <a:ea typeface="Gagalin"/>
                <a:cs typeface="Gagalin"/>
                <a:sym typeface="Gagalin"/>
              </a:rPr>
              <a:t>CU</a:t>
            </a:r>
          </a:p>
        </p:txBody>
      </p:sp>
      <p:sp>
        <p:nvSpPr>
          <p:cNvPr id="78" name="TextBox 78"/>
          <p:cNvSpPr txBox="1"/>
          <p:nvPr/>
        </p:nvSpPr>
        <p:spPr>
          <a:xfrm>
            <a:off x="8207140" y="3381229"/>
            <a:ext cx="629639" cy="222805"/>
          </a:xfrm>
          <a:prstGeom prst="rect">
            <a:avLst/>
          </a:prstGeom>
        </p:spPr>
        <p:txBody>
          <a:bodyPr lIns="0" tIns="0" rIns="0" bIns="0" rtlCol="0" anchor="t">
            <a:spAutoFit/>
          </a:bodyPr>
          <a:lstStyle/>
          <a:p>
            <a:pPr algn="ctr">
              <a:lnSpc>
                <a:spcPts val="1871"/>
              </a:lnSpc>
            </a:pPr>
            <a:r>
              <a:rPr lang="en-US" sz="1336" b="1">
                <a:solidFill>
                  <a:srgbClr val="000000"/>
                </a:solidFill>
                <a:latin typeface="Now Bold"/>
                <a:ea typeface="Now Bold"/>
                <a:cs typeface="Now Bold"/>
                <a:sym typeface="Now Bold"/>
              </a:rPr>
              <a:t>PC</a:t>
            </a:r>
          </a:p>
        </p:txBody>
      </p:sp>
      <p:sp>
        <p:nvSpPr>
          <p:cNvPr id="79" name="TextBox 79"/>
          <p:cNvSpPr txBox="1"/>
          <p:nvPr/>
        </p:nvSpPr>
        <p:spPr>
          <a:xfrm>
            <a:off x="8207140" y="4311910"/>
            <a:ext cx="629639" cy="224220"/>
          </a:xfrm>
          <a:prstGeom prst="rect">
            <a:avLst/>
          </a:prstGeom>
        </p:spPr>
        <p:txBody>
          <a:bodyPr lIns="0" tIns="0" rIns="0" bIns="0" rtlCol="0" anchor="t">
            <a:spAutoFit/>
          </a:bodyPr>
          <a:lstStyle/>
          <a:p>
            <a:pPr algn="ctr">
              <a:lnSpc>
                <a:spcPts val="1871"/>
              </a:lnSpc>
            </a:pPr>
            <a:r>
              <a:rPr lang="en-US" sz="1336" b="1">
                <a:solidFill>
                  <a:srgbClr val="000000"/>
                </a:solidFill>
                <a:latin typeface="Now Bold"/>
                <a:ea typeface="Now Bold"/>
                <a:cs typeface="Now Bold"/>
                <a:sym typeface="Now Bold"/>
              </a:rPr>
              <a:t>CIR</a:t>
            </a:r>
          </a:p>
        </p:txBody>
      </p:sp>
      <p:sp>
        <p:nvSpPr>
          <p:cNvPr id="80" name="TextBox 80"/>
          <p:cNvSpPr txBox="1"/>
          <p:nvPr/>
        </p:nvSpPr>
        <p:spPr>
          <a:xfrm>
            <a:off x="8207140" y="4769998"/>
            <a:ext cx="629639" cy="222805"/>
          </a:xfrm>
          <a:prstGeom prst="rect">
            <a:avLst/>
          </a:prstGeom>
        </p:spPr>
        <p:txBody>
          <a:bodyPr lIns="0" tIns="0" rIns="0" bIns="0" rtlCol="0" anchor="t">
            <a:spAutoFit/>
          </a:bodyPr>
          <a:lstStyle/>
          <a:p>
            <a:pPr algn="ctr">
              <a:lnSpc>
                <a:spcPts val="1871"/>
              </a:lnSpc>
            </a:pPr>
            <a:r>
              <a:rPr lang="en-US" sz="1336" b="1">
                <a:solidFill>
                  <a:srgbClr val="000000"/>
                </a:solidFill>
                <a:latin typeface="Now Bold"/>
                <a:ea typeface="Now Bold"/>
                <a:cs typeface="Now Bold"/>
                <a:sym typeface="Now Bold"/>
              </a:rPr>
              <a:t>ACC</a:t>
            </a:r>
          </a:p>
        </p:txBody>
      </p:sp>
      <p:sp>
        <p:nvSpPr>
          <p:cNvPr id="81" name="TextBox 81"/>
          <p:cNvSpPr txBox="1"/>
          <p:nvPr/>
        </p:nvSpPr>
        <p:spPr>
          <a:xfrm>
            <a:off x="13703613" y="1944062"/>
            <a:ext cx="3674460" cy="230688"/>
          </a:xfrm>
          <a:prstGeom prst="rect">
            <a:avLst/>
          </a:prstGeom>
        </p:spPr>
        <p:txBody>
          <a:bodyPr lIns="0" tIns="0" rIns="0" bIns="0" rtlCol="0" anchor="t">
            <a:spAutoFit/>
          </a:bodyPr>
          <a:lstStyle/>
          <a:p>
            <a:pPr algn="l">
              <a:lnSpc>
                <a:spcPts val="1902"/>
              </a:lnSpc>
            </a:pPr>
            <a:r>
              <a:rPr lang="en-US" sz="1359" b="1">
                <a:solidFill>
                  <a:srgbClr val="000000"/>
                </a:solidFill>
                <a:latin typeface="Now Bold"/>
                <a:ea typeface="Now Bold"/>
                <a:cs typeface="Now Bold"/>
                <a:sym typeface="Now Bold"/>
              </a:rPr>
              <a:t>CONTROL BUS</a:t>
            </a:r>
          </a:p>
        </p:txBody>
      </p:sp>
      <p:sp>
        <p:nvSpPr>
          <p:cNvPr id="82" name="TextBox 82"/>
          <p:cNvSpPr txBox="1"/>
          <p:nvPr/>
        </p:nvSpPr>
        <p:spPr>
          <a:xfrm>
            <a:off x="7436955" y="7496490"/>
            <a:ext cx="418663" cy="655539"/>
          </a:xfrm>
          <a:prstGeom prst="rect">
            <a:avLst/>
          </a:prstGeom>
        </p:spPr>
        <p:txBody>
          <a:bodyPr lIns="0" tIns="0" rIns="0" bIns="0" rtlCol="0" anchor="t">
            <a:spAutoFit/>
          </a:bodyPr>
          <a:lstStyle/>
          <a:p>
            <a:pPr algn="ctr">
              <a:lnSpc>
                <a:spcPts val="5322"/>
              </a:lnSpc>
            </a:pPr>
            <a:r>
              <a:rPr lang="en-US" sz="3801">
                <a:solidFill>
                  <a:srgbClr val="000000">
                    <a:alpha val="13725"/>
                  </a:srgbClr>
                </a:solidFill>
                <a:latin typeface="Open Sans Extra Bold"/>
                <a:ea typeface="Open Sans Extra Bold"/>
                <a:cs typeface="Open Sans Extra Bold"/>
                <a:sym typeface="Open Sans Extra Bold"/>
              </a:rPr>
              <a:t>...</a:t>
            </a:r>
          </a:p>
        </p:txBody>
      </p:sp>
      <p:sp>
        <p:nvSpPr>
          <p:cNvPr id="83" name="TextBox 83"/>
          <p:cNvSpPr txBox="1"/>
          <p:nvPr/>
        </p:nvSpPr>
        <p:spPr>
          <a:xfrm>
            <a:off x="7229433" y="5677740"/>
            <a:ext cx="807232" cy="246982"/>
          </a:xfrm>
          <a:prstGeom prst="rect">
            <a:avLst/>
          </a:prstGeom>
        </p:spPr>
        <p:txBody>
          <a:bodyPr lIns="0" tIns="0" rIns="0" bIns="0" rtlCol="0" anchor="t">
            <a:spAutoFit/>
          </a:bodyPr>
          <a:lstStyle/>
          <a:p>
            <a:pPr algn="l">
              <a:lnSpc>
                <a:spcPts val="2037"/>
              </a:lnSpc>
            </a:pPr>
            <a:r>
              <a:rPr lang="en-US" sz="1455" b="1">
                <a:solidFill>
                  <a:srgbClr val="FFFFFF"/>
                </a:solidFill>
                <a:latin typeface="Now Bold"/>
                <a:ea typeface="Now Bold"/>
                <a:cs typeface="Now Bold"/>
                <a:sym typeface="Now Bold"/>
              </a:rPr>
              <a:t>Memory</a:t>
            </a:r>
          </a:p>
        </p:txBody>
      </p:sp>
      <p:sp>
        <p:nvSpPr>
          <p:cNvPr id="84" name="TextBox 84"/>
          <p:cNvSpPr txBox="1"/>
          <p:nvPr/>
        </p:nvSpPr>
        <p:spPr>
          <a:xfrm>
            <a:off x="8361215" y="6000762"/>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8</a:t>
            </a:r>
          </a:p>
        </p:txBody>
      </p:sp>
      <p:sp>
        <p:nvSpPr>
          <p:cNvPr id="85" name="TextBox 85"/>
          <p:cNvSpPr txBox="1"/>
          <p:nvPr/>
        </p:nvSpPr>
        <p:spPr>
          <a:xfrm>
            <a:off x="8361215" y="6294122"/>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9</a:t>
            </a:r>
          </a:p>
        </p:txBody>
      </p:sp>
      <p:sp>
        <p:nvSpPr>
          <p:cNvPr id="86" name="TextBox 86"/>
          <p:cNvSpPr txBox="1"/>
          <p:nvPr/>
        </p:nvSpPr>
        <p:spPr>
          <a:xfrm>
            <a:off x="8361215" y="6576760"/>
            <a:ext cx="193347"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10</a:t>
            </a:r>
          </a:p>
        </p:txBody>
      </p:sp>
      <p:sp>
        <p:nvSpPr>
          <p:cNvPr id="87" name="TextBox 87"/>
          <p:cNvSpPr txBox="1"/>
          <p:nvPr/>
        </p:nvSpPr>
        <p:spPr>
          <a:xfrm>
            <a:off x="8374330" y="6880618"/>
            <a:ext cx="193347"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11</a:t>
            </a:r>
          </a:p>
        </p:txBody>
      </p:sp>
      <p:sp>
        <p:nvSpPr>
          <p:cNvPr id="88" name="TextBox 88"/>
          <p:cNvSpPr txBox="1"/>
          <p:nvPr/>
        </p:nvSpPr>
        <p:spPr>
          <a:xfrm>
            <a:off x="8374330" y="7172963"/>
            <a:ext cx="193347"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12</a:t>
            </a:r>
          </a:p>
        </p:txBody>
      </p:sp>
      <p:sp>
        <p:nvSpPr>
          <p:cNvPr id="89" name="TextBox 89"/>
          <p:cNvSpPr txBox="1"/>
          <p:nvPr/>
        </p:nvSpPr>
        <p:spPr>
          <a:xfrm>
            <a:off x="8361215" y="7503701"/>
            <a:ext cx="193347"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13</a:t>
            </a:r>
          </a:p>
        </p:txBody>
      </p:sp>
      <p:sp>
        <p:nvSpPr>
          <p:cNvPr id="90" name="TextBox 90"/>
          <p:cNvSpPr txBox="1"/>
          <p:nvPr/>
        </p:nvSpPr>
        <p:spPr>
          <a:xfrm>
            <a:off x="8367773" y="8270444"/>
            <a:ext cx="264380"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99</a:t>
            </a:r>
          </a:p>
        </p:txBody>
      </p:sp>
      <p:sp>
        <p:nvSpPr>
          <p:cNvPr id="91" name="TextBox 91"/>
          <p:cNvSpPr txBox="1"/>
          <p:nvPr/>
        </p:nvSpPr>
        <p:spPr>
          <a:xfrm>
            <a:off x="8320025" y="8563805"/>
            <a:ext cx="31212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100</a:t>
            </a:r>
          </a:p>
        </p:txBody>
      </p:sp>
      <p:sp>
        <p:nvSpPr>
          <p:cNvPr id="92" name="TextBox 92"/>
          <p:cNvSpPr txBox="1"/>
          <p:nvPr/>
        </p:nvSpPr>
        <p:spPr>
          <a:xfrm>
            <a:off x="8329337" y="8833675"/>
            <a:ext cx="293504"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101</a:t>
            </a:r>
          </a:p>
        </p:txBody>
      </p:sp>
      <p:sp>
        <p:nvSpPr>
          <p:cNvPr id="93" name="TextBox 93"/>
          <p:cNvSpPr txBox="1"/>
          <p:nvPr/>
        </p:nvSpPr>
        <p:spPr>
          <a:xfrm>
            <a:off x="8338649" y="9119940"/>
            <a:ext cx="293504"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102</a:t>
            </a:r>
          </a:p>
        </p:txBody>
      </p:sp>
      <p:sp>
        <p:nvSpPr>
          <p:cNvPr id="94" name="TextBox 94"/>
          <p:cNvSpPr txBox="1"/>
          <p:nvPr/>
        </p:nvSpPr>
        <p:spPr>
          <a:xfrm>
            <a:off x="8338649" y="9426901"/>
            <a:ext cx="293504"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103</a:t>
            </a:r>
          </a:p>
        </p:txBody>
      </p:sp>
      <p:sp>
        <p:nvSpPr>
          <p:cNvPr id="95" name="TextBox 95"/>
          <p:cNvSpPr txBox="1"/>
          <p:nvPr/>
        </p:nvSpPr>
        <p:spPr>
          <a:xfrm>
            <a:off x="7536498" y="6014215"/>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96" name="TextBox 96"/>
          <p:cNvSpPr txBox="1"/>
          <p:nvPr/>
        </p:nvSpPr>
        <p:spPr>
          <a:xfrm>
            <a:off x="7540521" y="6323811"/>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97" name="TextBox 97"/>
          <p:cNvSpPr txBox="1"/>
          <p:nvPr/>
        </p:nvSpPr>
        <p:spPr>
          <a:xfrm>
            <a:off x="7540521" y="6578745"/>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2</a:t>
            </a:r>
          </a:p>
        </p:txBody>
      </p:sp>
      <p:sp>
        <p:nvSpPr>
          <p:cNvPr id="98" name="TextBox 98"/>
          <p:cNvSpPr txBox="1"/>
          <p:nvPr/>
        </p:nvSpPr>
        <p:spPr>
          <a:xfrm>
            <a:off x="7544545" y="6888341"/>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3</a:t>
            </a:r>
          </a:p>
        </p:txBody>
      </p:sp>
      <p:sp>
        <p:nvSpPr>
          <p:cNvPr id="99" name="TextBox 99"/>
          <p:cNvSpPr txBox="1"/>
          <p:nvPr/>
        </p:nvSpPr>
        <p:spPr>
          <a:xfrm>
            <a:off x="7544545" y="7192532"/>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100" name="TextBox 100"/>
          <p:cNvSpPr txBox="1"/>
          <p:nvPr/>
        </p:nvSpPr>
        <p:spPr>
          <a:xfrm>
            <a:off x="7548568" y="7502128"/>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101" name="TextBox 101"/>
          <p:cNvSpPr txBox="1"/>
          <p:nvPr/>
        </p:nvSpPr>
        <p:spPr>
          <a:xfrm>
            <a:off x="7536498" y="8260188"/>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102" name="TextBox 102"/>
          <p:cNvSpPr txBox="1"/>
          <p:nvPr/>
        </p:nvSpPr>
        <p:spPr>
          <a:xfrm>
            <a:off x="7540521" y="8579769"/>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103" name="TextBox 103"/>
          <p:cNvSpPr txBox="1"/>
          <p:nvPr/>
        </p:nvSpPr>
        <p:spPr>
          <a:xfrm>
            <a:off x="7304536" y="8868770"/>
            <a:ext cx="69154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Load 10</a:t>
            </a:r>
          </a:p>
        </p:txBody>
      </p:sp>
      <p:sp>
        <p:nvSpPr>
          <p:cNvPr id="104" name="TextBox 104"/>
          <p:cNvSpPr txBox="1"/>
          <p:nvPr/>
        </p:nvSpPr>
        <p:spPr>
          <a:xfrm>
            <a:off x="7317009" y="9119940"/>
            <a:ext cx="69154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Add 11</a:t>
            </a:r>
          </a:p>
        </p:txBody>
      </p:sp>
      <p:sp>
        <p:nvSpPr>
          <p:cNvPr id="105" name="TextBox 105"/>
          <p:cNvSpPr txBox="1"/>
          <p:nvPr/>
        </p:nvSpPr>
        <p:spPr>
          <a:xfrm>
            <a:off x="7300512" y="9429536"/>
            <a:ext cx="69154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Store 12</a:t>
            </a:r>
          </a:p>
        </p:txBody>
      </p:sp>
      <p:sp>
        <p:nvSpPr>
          <p:cNvPr id="106" name="TextBox 106"/>
          <p:cNvSpPr txBox="1"/>
          <p:nvPr/>
        </p:nvSpPr>
        <p:spPr>
          <a:xfrm>
            <a:off x="10258119" y="7281034"/>
            <a:ext cx="4013957" cy="911365"/>
          </a:xfrm>
          <a:prstGeom prst="rect">
            <a:avLst/>
          </a:prstGeom>
        </p:spPr>
        <p:txBody>
          <a:bodyPr lIns="0" tIns="0" rIns="0" bIns="0" rtlCol="0" anchor="t">
            <a:spAutoFit/>
          </a:bodyPr>
          <a:lstStyle/>
          <a:p>
            <a:pPr algn="ctr">
              <a:lnSpc>
                <a:spcPts val="3686"/>
              </a:lnSpc>
            </a:pPr>
            <a:r>
              <a:rPr lang="en-US" sz="2633">
                <a:solidFill>
                  <a:srgbClr val="FFFFFF"/>
                </a:solidFill>
                <a:latin typeface="Alatsi"/>
                <a:ea typeface="Alatsi"/>
                <a:cs typeface="Alatsi"/>
                <a:sym typeface="Alatsi"/>
              </a:rPr>
              <a:t>A central processing unit exists - it's a processor.</a:t>
            </a:r>
          </a:p>
        </p:txBody>
      </p:sp>
      <p:sp>
        <p:nvSpPr>
          <p:cNvPr id="107" name="TextBox 107"/>
          <p:cNvSpPr txBox="1"/>
          <p:nvPr/>
        </p:nvSpPr>
        <p:spPr>
          <a:xfrm>
            <a:off x="8213336" y="2372921"/>
            <a:ext cx="692233" cy="255170"/>
          </a:xfrm>
          <a:prstGeom prst="rect">
            <a:avLst/>
          </a:prstGeom>
        </p:spPr>
        <p:txBody>
          <a:bodyPr lIns="0" tIns="0" rIns="0" bIns="0" rtlCol="0" anchor="t">
            <a:spAutoFit/>
          </a:bodyPr>
          <a:lstStyle/>
          <a:p>
            <a:pPr algn="ctr">
              <a:lnSpc>
                <a:spcPts val="2057"/>
              </a:lnSpc>
            </a:pPr>
            <a:r>
              <a:rPr lang="en-US" sz="1469" b="1">
                <a:solidFill>
                  <a:srgbClr val="000000"/>
                </a:solidFill>
                <a:latin typeface="Now Bold"/>
                <a:ea typeface="Now Bold"/>
                <a:cs typeface="Now Bold"/>
                <a:sym typeface="Now Bold"/>
              </a:rPr>
              <a:t>SR</a:t>
            </a:r>
          </a:p>
        </p:txBody>
      </p:sp>
      <p:grpSp>
        <p:nvGrpSpPr>
          <p:cNvPr id="108" name="Group 108"/>
          <p:cNvGrpSpPr/>
          <p:nvPr/>
        </p:nvGrpSpPr>
        <p:grpSpPr>
          <a:xfrm>
            <a:off x="5504080" y="2296403"/>
            <a:ext cx="2767559" cy="433667"/>
            <a:chOff x="0" y="0"/>
            <a:chExt cx="2359262" cy="369688"/>
          </a:xfrm>
        </p:grpSpPr>
        <p:sp>
          <p:nvSpPr>
            <p:cNvPr id="109" name="Freeform 109"/>
            <p:cNvSpPr/>
            <p:nvPr/>
          </p:nvSpPr>
          <p:spPr>
            <a:xfrm>
              <a:off x="0" y="0"/>
              <a:ext cx="2359262" cy="369688"/>
            </a:xfrm>
            <a:custGeom>
              <a:avLst/>
              <a:gdLst/>
              <a:ahLst/>
              <a:cxnLst/>
              <a:rect l="l" t="t" r="r" b="b"/>
              <a:pathLst>
                <a:path w="2359262" h="369688">
                  <a:moveTo>
                    <a:pt x="0" y="0"/>
                  </a:moveTo>
                  <a:lnTo>
                    <a:pt x="0" y="369688"/>
                  </a:lnTo>
                  <a:lnTo>
                    <a:pt x="2359262" y="369688"/>
                  </a:lnTo>
                  <a:lnTo>
                    <a:pt x="2359262" y="0"/>
                  </a:lnTo>
                  <a:lnTo>
                    <a:pt x="0" y="0"/>
                  </a:lnTo>
                  <a:close/>
                  <a:moveTo>
                    <a:pt x="2298302" y="308728"/>
                  </a:moveTo>
                  <a:lnTo>
                    <a:pt x="59690" y="308728"/>
                  </a:lnTo>
                  <a:lnTo>
                    <a:pt x="59690" y="59690"/>
                  </a:lnTo>
                  <a:lnTo>
                    <a:pt x="2298302" y="59690"/>
                  </a:lnTo>
                  <a:lnTo>
                    <a:pt x="2298302" y="308728"/>
                  </a:lnTo>
                  <a:close/>
                </a:path>
              </a:pathLst>
            </a:custGeom>
            <a:solidFill>
              <a:srgbClr val="019D97"/>
            </a:solidFill>
          </p:spPr>
          <p:txBody>
            <a:bodyPr/>
            <a:lstStyle/>
            <a:p>
              <a:endParaRPr lang="en-PH"/>
            </a:p>
          </p:txBody>
        </p:sp>
      </p:grpSp>
      <p:grpSp>
        <p:nvGrpSpPr>
          <p:cNvPr id="110" name="Group 110"/>
          <p:cNvGrpSpPr/>
          <p:nvPr/>
        </p:nvGrpSpPr>
        <p:grpSpPr>
          <a:xfrm>
            <a:off x="8921895" y="2283867"/>
            <a:ext cx="2845379" cy="436780"/>
            <a:chOff x="0" y="0"/>
            <a:chExt cx="2425600" cy="372342"/>
          </a:xfrm>
        </p:grpSpPr>
        <p:sp>
          <p:nvSpPr>
            <p:cNvPr id="111" name="Freeform 111"/>
            <p:cNvSpPr/>
            <p:nvPr/>
          </p:nvSpPr>
          <p:spPr>
            <a:xfrm>
              <a:off x="0" y="0"/>
              <a:ext cx="2425600" cy="372342"/>
            </a:xfrm>
            <a:custGeom>
              <a:avLst/>
              <a:gdLst/>
              <a:ahLst/>
              <a:cxnLst/>
              <a:rect l="l" t="t" r="r" b="b"/>
              <a:pathLst>
                <a:path w="2425600" h="372342">
                  <a:moveTo>
                    <a:pt x="0" y="0"/>
                  </a:moveTo>
                  <a:lnTo>
                    <a:pt x="0" y="372342"/>
                  </a:lnTo>
                  <a:lnTo>
                    <a:pt x="2425600" y="372342"/>
                  </a:lnTo>
                  <a:lnTo>
                    <a:pt x="2425600" y="0"/>
                  </a:lnTo>
                  <a:lnTo>
                    <a:pt x="0" y="0"/>
                  </a:lnTo>
                  <a:close/>
                  <a:moveTo>
                    <a:pt x="2364640" y="311382"/>
                  </a:moveTo>
                  <a:lnTo>
                    <a:pt x="59690" y="311382"/>
                  </a:lnTo>
                  <a:lnTo>
                    <a:pt x="59690" y="59690"/>
                  </a:lnTo>
                  <a:lnTo>
                    <a:pt x="2364640" y="59690"/>
                  </a:lnTo>
                  <a:lnTo>
                    <a:pt x="2364640" y="311382"/>
                  </a:lnTo>
                  <a:close/>
                </a:path>
              </a:pathLst>
            </a:custGeom>
            <a:solidFill>
              <a:srgbClr val="019D97"/>
            </a:solidFill>
          </p:spPr>
          <p:txBody>
            <a:bodyPr/>
            <a:lstStyle/>
            <a:p>
              <a:endParaRPr lang="en-PH"/>
            </a:p>
          </p:txBody>
        </p:sp>
      </p:grpSp>
      <p:sp>
        <p:nvSpPr>
          <p:cNvPr id="112" name="TextBox 112"/>
          <p:cNvSpPr txBox="1"/>
          <p:nvPr/>
        </p:nvSpPr>
        <p:spPr>
          <a:xfrm>
            <a:off x="4954503" y="2360384"/>
            <a:ext cx="692233" cy="255170"/>
          </a:xfrm>
          <a:prstGeom prst="rect">
            <a:avLst/>
          </a:prstGeom>
        </p:spPr>
        <p:txBody>
          <a:bodyPr lIns="0" tIns="0" rIns="0" bIns="0" rtlCol="0" anchor="t">
            <a:spAutoFit/>
          </a:bodyPr>
          <a:lstStyle/>
          <a:p>
            <a:pPr algn="ctr">
              <a:lnSpc>
                <a:spcPts val="2057"/>
              </a:lnSpc>
            </a:pPr>
            <a:r>
              <a:rPr lang="en-US" sz="1469" b="1">
                <a:solidFill>
                  <a:srgbClr val="000000"/>
                </a:solidFill>
                <a:latin typeface="Now Bold"/>
                <a:ea typeface="Now Bold"/>
                <a:cs typeface="Now Bold"/>
                <a:sym typeface="Now Bold"/>
              </a:rPr>
              <a:t>IR</a:t>
            </a:r>
          </a:p>
        </p:txBody>
      </p:sp>
      <p:sp>
        <p:nvSpPr>
          <p:cNvPr id="113" name="AutoShape 113"/>
          <p:cNvSpPr/>
          <p:nvPr/>
        </p:nvSpPr>
        <p:spPr>
          <a:xfrm flipV="1">
            <a:off x="8091581" y="3916271"/>
            <a:ext cx="14161" cy="1805661"/>
          </a:xfrm>
          <a:prstGeom prst="line">
            <a:avLst/>
          </a:prstGeom>
          <a:ln w="57150" cap="rnd">
            <a:solidFill>
              <a:srgbClr val="FF5757"/>
            </a:solidFill>
            <a:prstDash val="solid"/>
            <a:headEnd type="none" w="sm" len="sm"/>
            <a:tailEnd type="none" w="sm" len="sm"/>
          </a:ln>
        </p:spPr>
        <p:txBody>
          <a:bodyPr/>
          <a:lstStyle/>
          <a:p>
            <a:endParaRPr lang="en-PH"/>
          </a:p>
        </p:txBody>
      </p:sp>
      <p:sp>
        <p:nvSpPr>
          <p:cNvPr id="114" name="AutoShape 114"/>
          <p:cNvSpPr/>
          <p:nvPr/>
        </p:nvSpPr>
        <p:spPr>
          <a:xfrm flipV="1">
            <a:off x="7925635" y="3014482"/>
            <a:ext cx="0" cy="2687700"/>
          </a:xfrm>
          <a:prstGeom prst="line">
            <a:avLst/>
          </a:prstGeom>
          <a:ln w="57150" cap="rnd">
            <a:solidFill>
              <a:srgbClr val="C9E265"/>
            </a:solidFill>
            <a:prstDash val="solid"/>
            <a:headEnd type="none" w="sm" len="sm"/>
            <a:tailEnd type="none" w="sm" len="sm"/>
          </a:ln>
        </p:spPr>
        <p:txBody>
          <a:bodyPr/>
          <a:lstStyle/>
          <a:p>
            <a:endParaRPr lang="en-PH"/>
          </a:p>
        </p:txBody>
      </p:sp>
      <p:sp>
        <p:nvSpPr>
          <p:cNvPr id="115" name="AutoShape 115"/>
          <p:cNvSpPr/>
          <p:nvPr/>
        </p:nvSpPr>
        <p:spPr>
          <a:xfrm>
            <a:off x="7317009" y="4438188"/>
            <a:ext cx="0" cy="1185994"/>
          </a:xfrm>
          <a:prstGeom prst="line">
            <a:avLst/>
          </a:prstGeom>
          <a:ln w="57150" cap="rnd">
            <a:solidFill>
              <a:srgbClr val="38B6FF"/>
            </a:solidFill>
            <a:prstDash val="solid"/>
            <a:headEnd type="none" w="sm" len="sm"/>
            <a:tailEnd type="none" w="sm" len="sm"/>
          </a:ln>
        </p:spPr>
        <p:txBody>
          <a:bodyPr/>
          <a:lstStyle/>
          <a:p>
            <a:endParaRPr lang="en-PH"/>
          </a:p>
        </p:txBody>
      </p:sp>
      <p:sp>
        <p:nvSpPr>
          <p:cNvPr id="116" name="TextBox 116"/>
          <p:cNvSpPr txBox="1"/>
          <p:nvPr/>
        </p:nvSpPr>
        <p:spPr>
          <a:xfrm>
            <a:off x="13774759" y="2467053"/>
            <a:ext cx="3637956"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117" name="TextBox 117"/>
          <p:cNvSpPr txBox="1"/>
          <p:nvPr/>
        </p:nvSpPr>
        <p:spPr>
          <a:xfrm>
            <a:off x="14005390" y="2931458"/>
            <a:ext cx="3637956"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sp>
        <p:nvSpPr>
          <p:cNvPr id="118" name="AutoShape 118"/>
          <p:cNvSpPr/>
          <p:nvPr/>
        </p:nvSpPr>
        <p:spPr>
          <a:xfrm flipH="1" flipV="1">
            <a:off x="8294470" y="6248728"/>
            <a:ext cx="4019720" cy="23668"/>
          </a:xfrm>
          <a:prstGeom prst="line">
            <a:avLst/>
          </a:prstGeom>
          <a:ln w="47625" cap="rnd">
            <a:solidFill>
              <a:srgbClr val="64656B">
                <a:alpha val="5882"/>
              </a:srgbClr>
            </a:solidFill>
            <a:prstDash val="solid"/>
            <a:headEnd type="none" w="sm" len="sm"/>
            <a:tailEnd type="none" w="sm" len="sm"/>
          </a:ln>
        </p:spPr>
        <p:txBody>
          <a:bodyPr/>
          <a:lstStyle/>
          <a:p>
            <a:endParaRPr lang="en-PH"/>
          </a:p>
        </p:txBody>
      </p:sp>
      <p:sp>
        <p:nvSpPr>
          <p:cNvPr id="119" name="AutoShape 119"/>
          <p:cNvSpPr/>
          <p:nvPr/>
        </p:nvSpPr>
        <p:spPr>
          <a:xfrm flipH="1">
            <a:off x="5401129" y="6358242"/>
            <a:ext cx="1702159" cy="0"/>
          </a:xfrm>
          <a:prstGeom prst="line">
            <a:avLst/>
          </a:prstGeom>
          <a:ln w="47625" cap="rnd">
            <a:solidFill>
              <a:srgbClr val="64656B">
                <a:alpha val="5882"/>
              </a:srgbClr>
            </a:solidFill>
            <a:prstDash val="solid"/>
            <a:headEnd type="none" w="sm" len="sm"/>
            <a:tailEnd type="none" w="sm" len="sm"/>
          </a:ln>
        </p:spPr>
        <p:txBody>
          <a:bodyPr/>
          <a:lstStyle/>
          <a:p>
            <a:endParaRPr lang="en-PH"/>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244857"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8185943" y="5431727"/>
            <a:ext cx="9101077" cy="711870"/>
            <a:chOff x="0" y="0"/>
            <a:chExt cx="2396992" cy="187488"/>
          </a:xfrm>
        </p:grpSpPr>
        <p:sp>
          <p:nvSpPr>
            <p:cNvPr id="8" name="Freeform 8"/>
            <p:cNvSpPr/>
            <p:nvPr/>
          </p:nvSpPr>
          <p:spPr>
            <a:xfrm>
              <a:off x="0" y="0"/>
              <a:ext cx="2396991" cy="187488"/>
            </a:xfrm>
            <a:custGeom>
              <a:avLst/>
              <a:gdLst/>
              <a:ahLst/>
              <a:cxnLst/>
              <a:rect l="l" t="t" r="r" b="b"/>
              <a:pathLst>
                <a:path w="2396991" h="187488">
                  <a:moveTo>
                    <a:pt x="43384" y="0"/>
                  </a:moveTo>
                  <a:lnTo>
                    <a:pt x="2353608" y="0"/>
                  </a:lnTo>
                  <a:cubicBezTo>
                    <a:pt x="2377568" y="0"/>
                    <a:pt x="2396991" y="19424"/>
                    <a:pt x="2396991" y="43384"/>
                  </a:cubicBezTo>
                  <a:lnTo>
                    <a:pt x="2396991" y="144105"/>
                  </a:lnTo>
                  <a:cubicBezTo>
                    <a:pt x="2396991" y="168065"/>
                    <a:pt x="2377568" y="187488"/>
                    <a:pt x="2353608" y="187488"/>
                  </a:cubicBezTo>
                  <a:lnTo>
                    <a:pt x="43384" y="187488"/>
                  </a:lnTo>
                  <a:cubicBezTo>
                    <a:pt x="19424" y="187488"/>
                    <a:pt x="0" y="168065"/>
                    <a:pt x="0" y="144105"/>
                  </a:cubicBezTo>
                  <a:lnTo>
                    <a:pt x="0" y="43384"/>
                  </a:lnTo>
                  <a:cubicBezTo>
                    <a:pt x="0" y="19424"/>
                    <a:pt x="19424" y="0"/>
                    <a:pt x="43384" y="0"/>
                  </a:cubicBezTo>
                  <a:close/>
                </a:path>
              </a:pathLst>
            </a:custGeom>
            <a:solidFill>
              <a:srgbClr val="FF1495"/>
            </a:solidFill>
          </p:spPr>
          <p:txBody>
            <a:bodyPr/>
            <a:lstStyle/>
            <a:p>
              <a:endParaRPr lang="en-PH"/>
            </a:p>
          </p:txBody>
        </p:sp>
        <p:sp>
          <p:nvSpPr>
            <p:cNvPr id="9" name="TextBox 9"/>
            <p:cNvSpPr txBox="1"/>
            <p:nvPr/>
          </p:nvSpPr>
          <p:spPr>
            <a:xfrm>
              <a:off x="0" y="-28575"/>
              <a:ext cx="2396992" cy="216063"/>
            </a:xfrm>
            <a:prstGeom prst="rect">
              <a:avLst/>
            </a:prstGeom>
          </p:spPr>
          <p:txBody>
            <a:bodyPr lIns="50800" tIns="50800" rIns="50800" bIns="50800" rtlCol="0" anchor="ctr"/>
            <a:lstStyle/>
            <a:p>
              <a:pPr algn="ctr">
                <a:lnSpc>
                  <a:spcPts val="2595"/>
                </a:lnSpc>
              </a:pPr>
              <a:endParaRPr/>
            </a:p>
          </p:txBody>
        </p:sp>
      </p:grpSp>
      <p:sp>
        <p:nvSpPr>
          <p:cNvPr id="10" name="Freeform 10"/>
          <p:cNvSpPr/>
          <p:nvPr/>
        </p:nvSpPr>
        <p:spPr>
          <a:xfrm>
            <a:off x="1440728" y="4347697"/>
            <a:ext cx="5305214" cy="4933849"/>
          </a:xfrm>
          <a:custGeom>
            <a:avLst/>
            <a:gdLst/>
            <a:ahLst/>
            <a:cxnLst/>
            <a:rect l="l" t="t" r="r" b="b"/>
            <a:pathLst>
              <a:path w="5305214" h="4933849">
                <a:moveTo>
                  <a:pt x="0" y="0"/>
                </a:moveTo>
                <a:lnTo>
                  <a:pt x="5305214" y="0"/>
                </a:lnTo>
                <a:lnTo>
                  <a:pt x="5305214" y="4933849"/>
                </a:lnTo>
                <a:lnTo>
                  <a:pt x="0" y="4933849"/>
                </a:lnTo>
                <a:lnTo>
                  <a:pt x="0" y="0"/>
                </a:lnTo>
                <a:close/>
              </a:path>
            </a:pathLst>
          </a:custGeom>
          <a:blipFill>
            <a:blip r:embed="rId8"/>
            <a:stretch>
              <a:fillRect/>
            </a:stretch>
          </a:blipFill>
        </p:spPr>
        <p:txBody>
          <a:bodyPr/>
          <a:lstStyle/>
          <a:p>
            <a:endParaRPr lang="en-PH"/>
          </a:p>
        </p:txBody>
      </p:sp>
      <p:sp>
        <p:nvSpPr>
          <p:cNvPr id="11" name="TextBox 11"/>
          <p:cNvSpPr txBox="1"/>
          <p:nvPr/>
        </p:nvSpPr>
        <p:spPr>
          <a:xfrm>
            <a:off x="2014913" y="5258219"/>
            <a:ext cx="4319486" cy="857585"/>
          </a:xfrm>
          <a:prstGeom prst="rect">
            <a:avLst/>
          </a:prstGeom>
        </p:spPr>
        <p:txBody>
          <a:bodyPr lIns="0" tIns="0" rIns="0" bIns="0" rtlCol="0" anchor="t">
            <a:spAutoFit/>
          </a:bodyPr>
          <a:lstStyle/>
          <a:p>
            <a:pPr algn="l">
              <a:lnSpc>
                <a:spcPts val="7090"/>
              </a:lnSpc>
              <a:spcBef>
                <a:spcPct val="0"/>
              </a:spcBef>
            </a:pPr>
            <a:r>
              <a:rPr lang="en-US" sz="5064">
                <a:solidFill>
                  <a:srgbClr val="000000"/>
                </a:solidFill>
                <a:latin typeface="Codex"/>
                <a:ea typeface="Codex"/>
                <a:cs typeface="Codex"/>
                <a:sym typeface="Codex"/>
              </a:rPr>
              <a:t>MAR      [PC]</a:t>
            </a:r>
          </a:p>
        </p:txBody>
      </p:sp>
      <p:sp>
        <p:nvSpPr>
          <p:cNvPr id="12" name="AutoShape 12"/>
          <p:cNvSpPr/>
          <p:nvPr/>
        </p:nvSpPr>
        <p:spPr>
          <a:xfrm flipH="1" flipV="1">
            <a:off x="3664847" y="5748923"/>
            <a:ext cx="853690" cy="0"/>
          </a:xfrm>
          <a:prstGeom prst="line">
            <a:avLst/>
          </a:prstGeom>
          <a:ln w="38100" cap="flat">
            <a:solidFill>
              <a:srgbClr val="019D97"/>
            </a:solidFill>
            <a:prstDash val="solid"/>
            <a:headEnd type="none" w="sm" len="sm"/>
            <a:tailEnd type="arrow" w="med" len="sm"/>
          </a:ln>
        </p:spPr>
        <p:txBody>
          <a:bodyPr/>
          <a:lstStyle/>
          <a:p>
            <a:endParaRPr lang="en-PH"/>
          </a:p>
        </p:txBody>
      </p:sp>
      <p:grpSp>
        <p:nvGrpSpPr>
          <p:cNvPr id="13" name="Group 13"/>
          <p:cNvGrpSpPr/>
          <p:nvPr/>
        </p:nvGrpSpPr>
        <p:grpSpPr>
          <a:xfrm>
            <a:off x="8185943" y="6284743"/>
            <a:ext cx="9101077" cy="698317"/>
            <a:chOff x="0" y="0"/>
            <a:chExt cx="2396992" cy="183919"/>
          </a:xfrm>
        </p:grpSpPr>
        <p:sp>
          <p:nvSpPr>
            <p:cNvPr id="14" name="Freeform 14"/>
            <p:cNvSpPr/>
            <p:nvPr/>
          </p:nvSpPr>
          <p:spPr>
            <a:xfrm>
              <a:off x="0" y="0"/>
              <a:ext cx="2396991" cy="183919"/>
            </a:xfrm>
            <a:custGeom>
              <a:avLst/>
              <a:gdLst/>
              <a:ahLst/>
              <a:cxnLst/>
              <a:rect l="l" t="t" r="r" b="b"/>
              <a:pathLst>
                <a:path w="2396991" h="183919">
                  <a:moveTo>
                    <a:pt x="43384" y="0"/>
                  </a:moveTo>
                  <a:lnTo>
                    <a:pt x="2353608" y="0"/>
                  </a:lnTo>
                  <a:cubicBezTo>
                    <a:pt x="2377568" y="0"/>
                    <a:pt x="2396991" y="19424"/>
                    <a:pt x="2396991" y="43384"/>
                  </a:cubicBezTo>
                  <a:lnTo>
                    <a:pt x="2396991" y="140535"/>
                  </a:lnTo>
                  <a:cubicBezTo>
                    <a:pt x="2396991" y="164495"/>
                    <a:pt x="2377568" y="183919"/>
                    <a:pt x="2353608" y="183919"/>
                  </a:cubicBezTo>
                  <a:lnTo>
                    <a:pt x="43384" y="183919"/>
                  </a:lnTo>
                  <a:cubicBezTo>
                    <a:pt x="19424" y="183919"/>
                    <a:pt x="0" y="164495"/>
                    <a:pt x="0" y="140535"/>
                  </a:cubicBezTo>
                  <a:lnTo>
                    <a:pt x="0" y="43384"/>
                  </a:lnTo>
                  <a:cubicBezTo>
                    <a:pt x="0" y="19424"/>
                    <a:pt x="19424" y="0"/>
                    <a:pt x="43384" y="0"/>
                  </a:cubicBezTo>
                  <a:close/>
                </a:path>
              </a:pathLst>
            </a:custGeom>
            <a:solidFill>
              <a:srgbClr val="FF1495"/>
            </a:solidFill>
          </p:spPr>
          <p:txBody>
            <a:bodyPr/>
            <a:lstStyle/>
            <a:p>
              <a:endParaRPr lang="en-PH"/>
            </a:p>
          </p:txBody>
        </p:sp>
        <p:sp>
          <p:nvSpPr>
            <p:cNvPr id="15" name="TextBox 15"/>
            <p:cNvSpPr txBox="1"/>
            <p:nvPr/>
          </p:nvSpPr>
          <p:spPr>
            <a:xfrm>
              <a:off x="0" y="-28575"/>
              <a:ext cx="2396992" cy="212494"/>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8185943" y="7116410"/>
            <a:ext cx="9101077" cy="698317"/>
            <a:chOff x="0" y="0"/>
            <a:chExt cx="2396992" cy="183919"/>
          </a:xfrm>
        </p:grpSpPr>
        <p:sp>
          <p:nvSpPr>
            <p:cNvPr id="17" name="Freeform 17"/>
            <p:cNvSpPr/>
            <p:nvPr/>
          </p:nvSpPr>
          <p:spPr>
            <a:xfrm>
              <a:off x="0" y="0"/>
              <a:ext cx="2396991" cy="183919"/>
            </a:xfrm>
            <a:custGeom>
              <a:avLst/>
              <a:gdLst/>
              <a:ahLst/>
              <a:cxnLst/>
              <a:rect l="l" t="t" r="r" b="b"/>
              <a:pathLst>
                <a:path w="2396991" h="183919">
                  <a:moveTo>
                    <a:pt x="43384" y="0"/>
                  </a:moveTo>
                  <a:lnTo>
                    <a:pt x="2353608" y="0"/>
                  </a:lnTo>
                  <a:cubicBezTo>
                    <a:pt x="2377568" y="0"/>
                    <a:pt x="2396991" y="19424"/>
                    <a:pt x="2396991" y="43384"/>
                  </a:cubicBezTo>
                  <a:lnTo>
                    <a:pt x="2396991" y="140535"/>
                  </a:lnTo>
                  <a:cubicBezTo>
                    <a:pt x="2396991" y="164495"/>
                    <a:pt x="2377568" y="183919"/>
                    <a:pt x="2353608" y="183919"/>
                  </a:cubicBezTo>
                  <a:lnTo>
                    <a:pt x="43384" y="183919"/>
                  </a:lnTo>
                  <a:cubicBezTo>
                    <a:pt x="19424" y="183919"/>
                    <a:pt x="0" y="164495"/>
                    <a:pt x="0" y="140535"/>
                  </a:cubicBezTo>
                  <a:lnTo>
                    <a:pt x="0" y="43384"/>
                  </a:lnTo>
                  <a:cubicBezTo>
                    <a:pt x="0" y="19424"/>
                    <a:pt x="19424" y="0"/>
                    <a:pt x="43384" y="0"/>
                  </a:cubicBezTo>
                  <a:close/>
                </a:path>
              </a:pathLst>
            </a:custGeom>
            <a:solidFill>
              <a:srgbClr val="FF1495"/>
            </a:solidFill>
          </p:spPr>
          <p:txBody>
            <a:bodyPr/>
            <a:lstStyle/>
            <a:p>
              <a:endParaRPr lang="en-PH"/>
            </a:p>
          </p:txBody>
        </p:sp>
        <p:sp>
          <p:nvSpPr>
            <p:cNvPr id="18" name="TextBox 18"/>
            <p:cNvSpPr txBox="1"/>
            <p:nvPr/>
          </p:nvSpPr>
          <p:spPr>
            <a:xfrm>
              <a:off x="0" y="-28575"/>
              <a:ext cx="2396992" cy="212494"/>
            </a:xfrm>
            <a:prstGeom prst="rect">
              <a:avLst/>
            </a:prstGeom>
          </p:spPr>
          <p:txBody>
            <a:bodyPr lIns="50800" tIns="50800" rIns="50800" bIns="50800" rtlCol="0" anchor="ctr"/>
            <a:lstStyle/>
            <a:p>
              <a:pPr algn="ctr">
                <a:lnSpc>
                  <a:spcPts val="2595"/>
                </a:lnSpc>
              </a:pPr>
              <a:endParaRPr/>
            </a:p>
          </p:txBody>
        </p:sp>
      </p:grpSp>
      <p:sp>
        <p:nvSpPr>
          <p:cNvPr id="19" name="Freeform 19"/>
          <p:cNvSpPr/>
          <p:nvPr/>
        </p:nvSpPr>
        <p:spPr>
          <a:xfrm rot="-10800000">
            <a:off x="13367363" y="1993541"/>
            <a:ext cx="1108190" cy="1007068"/>
          </a:xfrm>
          <a:custGeom>
            <a:avLst/>
            <a:gdLst/>
            <a:ahLst/>
            <a:cxnLst/>
            <a:rect l="l" t="t" r="r" b="b"/>
            <a:pathLst>
              <a:path w="1108190" h="1007068">
                <a:moveTo>
                  <a:pt x="0" y="0"/>
                </a:moveTo>
                <a:lnTo>
                  <a:pt x="1108190" y="0"/>
                </a:lnTo>
                <a:lnTo>
                  <a:pt x="1108190" y="1007068"/>
                </a:lnTo>
                <a:lnTo>
                  <a:pt x="0" y="10070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
        <p:nvSpPr>
          <p:cNvPr id="20" name="TextBox 20"/>
          <p:cNvSpPr txBox="1"/>
          <p:nvPr/>
        </p:nvSpPr>
        <p:spPr>
          <a:xfrm>
            <a:off x="587493" y="174549"/>
            <a:ext cx="7931497" cy="670076"/>
          </a:xfrm>
          <a:prstGeom prst="rect">
            <a:avLst/>
          </a:prstGeom>
        </p:spPr>
        <p:txBody>
          <a:bodyPr lIns="0" tIns="0" rIns="0" bIns="0" rtlCol="0" anchor="t">
            <a:spAutoFit/>
          </a:bodyPr>
          <a:lstStyle/>
          <a:p>
            <a:pPr marL="0" lvl="0" indent="0" algn="l">
              <a:lnSpc>
                <a:spcPts val="4886"/>
              </a:lnSpc>
              <a:spcBef>
                <a:spcPct val="0"/>
              </a:spcBef>
            </a:pPr>
            <a:r>
              <a:rPr lang="en-US" sz="4362" b="1" spc="-130">
                <a:solidFill>
                  <a:srgbClr val="FFFFFF"/>
                </a:solidFill>
                <a:latin typeface="Poppins Bold"/>
                <a:ea typeface="Poppins Bold"/>
                <a:cs typeface="Poppins Bold"/>
                <a:sym typeface="Poppins Bold"/>
              </a:rPr>
              <a:t>5.7 Register Transfer Notation</a:t>
            </a:r>
          </a:p>
        </p:txBody>
      </p:sp>
      <p:sp>
        <p:nvSpPr>
          <p:cNvPr id="21" name="TextBox 21"/>
          <p:cNvSpPr txBox="1"/>
          <p:nvPr/>
        </p:nvSpPr>
        <p:spPr>
          <a:xfrm>
            <a:off x="2374074" y="3500949"/>
            <a:ext cx="3601163" cy="717484"/>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019D97"/>
                </a:solidFill>
                <a:latin typeface="Poppins Bold"/>
                <a:ea typeface="Poppins Bold"/>
                <a:cs typeface="Poppins Bold"/>
                <a:sym typeface="Poppins Bold"/>
              </a:rPr>
              <a:t>Notation</a:t>
            </a:r>
          </a:p>
        </p:txBody>
      </p:sp>
      <p:sp>
        <p:nvSpPr>
          <p:cNvPr id="22" name="TextBox 22"/>
          <p:cNvSpPr txBox="1"/>
          <p:nvPr/>
        </p:nvSpPr>
        <p:spPr>
          <a:xfrm>
            <a:off x="8461639" y="5463074"/>
            <a:ext cx="8494012" cy="463826"/>
          </a:xfrm>
          <a:prstGeom prst="rect">
            <a:avLst/>
          </a:prstGeom>
        </p:spPr>
        <p:txBody>
          <a:bodyPr lIns="0" tIns="0" rIns="0" bIns="0" rtlCol="0" anchor="t">
            <a:spAutoFit/>
          </a:bodyPr>
          <a:lstStyle/>
          <a:p>
            <a:pPr algn="l">
              <a:lnSpc>
                <a:spcPts val="3893"/>
              </a:lnSpc>
            </a:pPr>
            <a:r>
              <a:rPr lang="en-US" sz="2162">
                <a:solidFill>
                  <a:srgbClr val="FFFFFF"/>
                </a:solidFill>
                <a:latin typeface="Poppins"/>
                <a:ea typeface="Poppins"/>
                <a:cs typeface="Poppins"/>
                <a:sym typeface="Poppins"/>
              </a:rPr>
              <a:t>Abbreviation = Registers (MAR = Memory address register).</a:t>
            </a:r>
          </a:p>
        </p:txBody>
      </p:sp>
      <p:sp>
        <p:nvSpPr>
          <p:cNvPr id="23" name="TextBox 23"/>
          <p:cNvSpPr txBox="1"/>
          <p:nvPr/>
        </p:nvSpPr>
        <p:spPr>
          <a:xfrm>
            <a:off x="10834250" y="4380869"/>
            <a:ext cx="3804463" cy="717484"/>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019D97"/>
                </a:solidFill>
                <a:latin typeface="Poppins Bold"/>
                <a:ea typeface="Poppins Bold"/>
                <a:cs typeface="Poppins Bold"/>
                <a:sym typeface="Poppins Bold"/>
              </a:rPr>
              <a:t>Interpretation</a:t>
            </a:r>
          </a:p>
        </p:txBody>
      </p:sp>
      <p:sp>
        <p:nvSpPr>
          <p:cNvPr id="24" name="TextBox 24"/>
          <p:cNvSpPr txBox="1"/>
          <p:nvPr/>
        </p:nvSpPr>
        <p:spPr>
          <a:xfrm>
            <a:off x="8461639" y="6295998"/>
            <a:ext cx="6013914" cy="483817"/>
          </a:xfrm>
          <a:prstGeom prst="rect">
            <a:avLst/>
          </a:prstGeom>
        </p:spPr>
        <p:txBody>
          <a:bodyPr lIns="0" tIns="0" rIns="0" bIns="0" rtlCol="0" anchor="t">
            <a:spAutoFit/>
          </a:bodyPr>
          <a:lstStyle/>
          <a:p>
            <a:pPr algn="l">
              <a:lnSpc>
                <a:spcPts val="4020"/>
              </a:lnSpc>
            </a:pPr>
            <a:r>
              <a:rPr lang="en-US" sz="2233">
                <a:solidFill>
                  <a:srgbClr val="FFFFFF"/>
                </a:solidFill>
                <a:latin typeface="Poppins"/>
                <a:ea typeface="Poppins"/>
                <a:cs typeface="Poppins"/>
                <a:sym typeface="Poppins"/>
              </a:rPr>
              <a:t>Item on the left = Destination of the data </a:t>
            </a:r>
          </a:p>
        </p:txBody>
      </p:sp>
      <p:sp>
        <p:nvSpPr>
          <p:cNvPr id="25" name="TextBox 25"/>
          <p:cNvSpPr txBox="1"/>
          <p:nvPr/>
        </p:nvSpPr>
        <p:spPr>
          <a:xfrm>
            <a:off x="8461639" y="7127665"/>
            <a:ext cx="8494012" cy="483817"/>
          </a:xfrm>
          <a:prstGeom prst="rect">
            <a:avLst/>
          </a:prstGeom>
        </p:spPr>
        <p:txBody>
          <a:bodyPr lIns="0" tIns="0" rIns="0" bIns="0" rtlCol="0" anchor="t">
            <a:spAutoFit/>
          </a:bodyPr>
          <a:lstStyle/>
          <a:p>
            <a:pPr algn="l">
              <a:lnSpc>
                <a:spcPts val="4020"/>
              </a:lnSpc>
            </a:pPr>
            <a:r>
              <a:rPr lang="en-US" sz="2233">
                <a:solidFill>
                  <a:srgbClr val="FFFFFF"/>
                </a:solidFill>
                <a:latin typeface="Poppins"/>
                <a:ea typeface="Poppins"/>
                <a:cs typeface="Poppins"/>
                <a:sym typeface="Poppins"/>
              </a:rPr>
              <a:t>[  ] = content being moved</a:t>
            </a:r>
          </a:p>
        </p:txBody>
      </p:sp>
      <p:sp>
        <p:nvSpPr>
          <p:cNvPr id="26" name="TextBox 26"/>
          <p:cNvSpPr txBox="1"/>
          <p:nvPr/>
        </p:nvSpPr>
        <p:spPr>
          <a:xfrm>
            <a:off x="4553241" y="1601603"/>
            <a:ext cx="9621266" cy="1085219"/>
          </a:xfrm>
          <a:prstGeom prst="rect">
            <a:avLst/>
          </a:prstGeom>
        </p:spPr>
        <p:txBody>
          <a:bodyPr lIns="0" tIns="0" rIns="0" bIns="0" rtlCol="0" anchor="t">
            <a:spAutoFit/>
          </a:bodyPr>
          <a:lstStyle/>
          <a:p>
            <a:pPr algn="ctr">
              <a:lnSpc>
                <a:spcPts val="4409"/>
              </a:lnSpc>
            </a:pPr>
            <a:r>
              <a:rPr lang="en-US" sz="2449">
                <a:solidFill>
                  <a:srgbClr val="000000"/>
                </a:solidFill>
                <a:latin typeface="Poppins"/>
                <a:ea typeface="Poppins"/>
                <a:cs typeface="Poppins"/>
                <a:sym typeface="Poppins"/>
              </a:rPr>
              <a:t>Register transfer notation is necessary to precisely illustrate data flow within a computer's microarchitecture.</a:t>
            </a:r>
          </a:p>
        </p:txBody>
      </p:sp>
      <p:sp>
        <p:nvSpPr>
          <p:cNvPr id="27" name="Freeform 27"/>
          <p:cNvSpPr/>
          <p:nvPr/>
        </p:nvSpPr>
        <p:spPr>
          <a:xfrm>
            <a:off x="4323129" y="1490007"/>
            <a:ext cx="1108190" cy="1007068"/>
          </a:xfrm>
          <a:custGeom>
            <a:avLst/>
            <a:gdLst/>
            <a:ahLst/>
            <a:cxnLst/>
            <a:rect l="l" t="t" r="r" b="b"/>
            <a:pathLst>
              <a:path w="1108190" h="1007068">
                <a:moveTo>
                  <a:pt x="0" y="0"/>
                </a:moveTo>
                <a:lnTo>
                  <a:pt x="1108190" y="0"/>
                </a:lnTo>
                <a:lnTo>
                  <a:pt x="1108190" y="1007068"/>
                </a:lnTo>
                <a:lnTo>
                  <a:pt x="0" y="10070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244857"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8371458" y="2818892"/>
            <a:ext cx="9101077" cy="711870"/>
            <a:chOff x="0" y="0"/>
            <a:chExt cx="2396992" cy="187488"/>
          </a:xfrm>
        </p:grpSpPr>
        <p:sp>
          <p:nvSpPr>
            <p:cNvPr id="8" name="Freeform 8"/>
            <p:cNvSpPr/>
            <p:nvPr/>
          </p:nvSpPr>
          <p:spPr>
            <a:xfrm>
              <a:off x="0" y="0"/>
              <a:ext cx="2396991" cy="187488"/>
            </a:xfrm>
            <a:custGeom>
              <a:avLst/>
              <a:gdLst/>
              <a:ahLst/>
              <a:cxnLst/>
              <a:rect l="l" t="t" r="r" b="b"/>
              <a:pathLst>
                <a:path w="2396991" h="187488">
                  <a:moveTo>
                    <a:pt x="43384" y="0"/>
                  </a:moveTo>
                  <a:lnTo>
                    <a:pt x="2353608" y="0"/>
                  </a:lnTo>
                  <a:cubicBezTo>
                    <a:pt x="2377568" y="0"/>
                    <a:pt x="2396991" y="19424"/>
                    <a:pt x="2396991" y="43384"/>
                  </a:cubicBezTo>
                  <a:lnTo>
                    <a:pt x="2396991" y="144105"/>
                  </a:lnTo>
                  <a:cubicBezTo>
                    <a:pt x="2396991" y="168065"/>
                    <a:pt x="2377568" y="187488"/>
                    <a:pt x="2353608" y="187488"/>
                  </a:cubicBezTo>
                  <a:lnTo>
                    <a:pt x="43384" y="187488"/>
                  </a:lnTo>
                  <a:cubicBezTo>
                    <a:pt x="19424" y="187488"/>
                    <a:pt x="0" y="168065"/>
                    <a:pt x="0" y="144105"/>
                  </a:cubicBezTo>
                  <a:lnTo>
                    <a:pt x="0" y="43384"/>
                  </a:lnTo>
                  <a:cubicBezTo>
                    <a:pt x="0" y="19424"/>
                    <a:pt x="19424" y="0"/>
                    <a:pt x="43384" y="0"/>
                  </a:cubicBezTo>
                  <a:close/>
                </a:path>
              </a:pathLst>
            </a:custGeom>
            <a:solidFill>
              <a:srgbClr val="FF1495"/>
            </a:solidFill>
          </p:spPr>
          <p:txBody>
            <a:bodyPr/>
            <a:lstStyle/>
            <a:p>
              <a:endParaRPr lang="en-PH"/>
            </a:p>
          </p:txBody>
        </p:sp>
        <p:sp>
          <p:nvSpPr>
            <p:cNvPr id="9" name="TextBox 9"/>
            <p:cNvSpPr txBox="1"/>
            <p:nvPr/>
          </p:nvSpPr>
          <p:spPr>
            <a:xfrm>
              <a:off x="0" y="-28575"/>
              <a:ext cx="2396992" cy="216063"/>
            </a:xfrm>
            <a:prstGeom prst="rect">
              <a:avLst/>
            </a:prstGeom>
          </p:spPr>
          <p:txBody>
            <a:bodyPr lIns="50800" tIns="50800" rIns="50800" bIns="50800" rtlCol="0" anchor="ctr"/>
            <a:lstStyle/>
            <a:p>
              <a:pPr algn="ctr">
                <a:lnSpc>
                  <a:spcPts val="2595"/>
                </a:lnSpc>
              </a:pPr>
              <a:endParaRPr/>
            </a:p>
          </p:txBody>
        </p:sp>
      </p:grpSp>
      <p:sp>
        <p:nvSpPr>
          <p:cNvPr id="10" name="Freeform 10"/>
          <p:cNvSpPr/>
          <p:nvPr/>
        </p:nvSpPr>
        <p:spPr>
          <a:xfrm>
            <a:off x="1670522" y="2886659"/>
            <a:ext cx="5305214" cy="4933849"/>
          </a:xfrm>
          <a:custGeom>
            <a:avLst/>
            <a:gdLst/>
            <a:ahLst/>
            <a:cxnLst/>
            <a:rect l="l" t="t" r="r" b="b"/>
            <a:pathLst>
              <a:path w="5305214" h="4933849">
                <a:moveTo>
                  <a:pt x="0" y="0"/>
                </a:moveTo>
                <a:lnTo>
                  <a:pt x="5305214" y="0"/>
                </a:lnTo>
                <a:lnTo>
                  <a:pt x="5305214" y="4933849"/>
                </a:lnTo>
                <a:lnTo>
                  <a:pt x="0" y="4933849"/>
                </a:lnTo>
                <a:lnTo>
                  <a:pt x="0" y="0"/>
                </a:lnTo>
                <a:close/>
              </a:path>
            </a:pathLst>
          </a:custGeom>
          <a:blipFill>
            <a:blip r:embed="rId8"/>
            <a:stretch>
              <a:fillRect/>
            </a:stretch>
          </a:blipFill>
        </p:spPr>
        <p:txBody>
          <a:bodyPr/>
          <a:lstStyle/>
          <a:p>
            <a:endParaRPr lang="en-PH"/>
          </a:p>
        </p:txBody>
      </p:sp>
      <p:sp>
        <p:nvSpPr>
          <p:cNvPr id="11" name="TextBox 11"/>
          <p:cNvSpPr txBox="1"/>
          <p:nvPr/>
        </p:nvSpPr>
        <p:spPr>
          <a:xfrm>
            <a:off x="587493" y="174549"/>
            <a:ext cx="7931497" cy="670076"/>
          </a:xfrm>
          <a:prstGeom prst="rect">
            <a:avLst/>
          </a:prstGeom>
        </p:spPr>
        <p:txBody>
          <a:bodyPr lIns="0" tIns="0" rIns="0" bIns="0" rtlCol="0" anchor="t">
            <a:spAutoFit/>
          </a:bodyPr>
          <a:lstStyle/>
          <a:p>
            <a:pPr marL="0" lvl="0" indent="0" algn="l">
              <a:lnSpc>
                <a:spcPts val="4886"/>
              </a:lnSpc>
              <a:spcBef>
                <a:spcPct val="0"/>
              </a:spcBef>
            </a:pPr>
            <a:r>
              <a:rPr lang="en-US" sz="4362" b="1" spc="-130">
                <a:solidFill>
                  <a:srgbClr val="FFFFFF"/>
                </a:solidFill>
                <a:latin typeface="Poppins Bold"/>
                <a:ea typeface="Poppins Bold"/>
                <a:cs typeface="Poppins Bold"/>
                <a:sym typeface="Poppins Bold"/>
              </a:rPr>
              <a:t>5.7 Register Transfer Notation</a:t>
            </a:r>
          </a:p>
        </p:txBody>
      </p:sp>
      <p:sp>
        <p:nvSpPr>
          <p:cNvPr id="12" name="TextBox 12"/>
          <p:cNvSpPr txBox="1"/>
          <p:nvPr/>
        </p:nvSpPr>
        <p:spPr>
          <a:xfrm>
            <a:off x="2603868" y="2039911"/>
            <a:ext cx="3601163" cy="717484"/>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019D97"/>
                </a:solidFill>
                <a:latin typeface="Poppins Bold"/>
                <a:ea typeface="Poppins Bold"/>
                <a:cs typeface="Poppins Bold"/>
                <a:sym typeface="Poppins Bold"/>
              </a:rPr>
              <a:t>Notation</a:t>
            </a:r>
          </a:p>
        </p:txBody>
      </p:sp>
      <p:sp>
        <p:nvSpPr>
          <p:cNvPr id="13" name="TextBox 13"/>
          <p:cNvSpPr txBox="1"/>
          <p:nvPr/>
        </p:nvSpPr>
        <p:spPr>
          <a:xfrm>
            <a:off x="8647154" y="2850239"/>
            <a:ext cx="8494012" cy="463826"/>
          </a:xfrm>
          <a:prstGeom prst="rect">
            <a:avLst/>
          </a:prstGeom>
        </p:spPr>
        <p:txBody>
          <a:bodyPr lIns="0" tIns="0" rIns="0" bIns="0" rtlCol="0" anchor="t">
            <a:spAutoFit/>
          </a:bodyPr>
          <a:lstStyle/>
          <a:p>
            <a:pPr algn="l">
              <a:lnSpc>
                <a:spcPts val="3893"/>
              </a:lnSpc>
            </a:pPr>
            <a:r>
              <a:rPr lang="en-US" sz="2162">
                <a:solidFill>
                  <a:srgbClr val="FFFFFF"/>
                </a:solidFill>
                <a:latin typeface="Poppins"/>
                <a:ea typeface="Poppins"/>
                <a:cs typeface="Poppins"/>
                <a:sym typeface="Poppins"/>
              </a:rPr>
              <a:t>Semicolon = Two operations run simultaneously</a:t>
            </a:r>
          </a:p>
        </p:txBody>
      </p:sp>
      <p:sp>
        <p:nvSpPr>
          <p:cNvPr id="14" name="TextBox 14"/>
          <p:cNvSpPr txBox="1"/>
          <p:nvPr/>
        </p:nvSpPr>
        <p:spPr>
          <a:xfrm>
            <a:off x="1971167" y="4090568"/>
            <a:ext cx="4703923" cy="472420"/>
          </a:xfrm>
          <a:prstGeom prst="rect">
            <a:avLst/>
          </a:prstGeom>
        </p:spPr>
        <p:txBody>
          <a:bodyPr lIns="0" tIns="0" rIns="0" bIns="0" rtlCol="0" anchor="t">
            <a:spAutoFit/>
          </a:bodyPr>
          <a:lstStyle/>
          <a:p>
            <a:pPr algn="l">
              <a:lnSpc>
                <a:spcPts val="3999"/>
              </a:lnSpc>
              <a:spcBef>
                <a:spcPct val="0"/>
              </a:spcBef>
            </a:pPr>
            <a:r>
              <a:rPr lang="en-US" sz="2856">
                <a:solidFill>
                  <a:srgbClr val="000000"/>
                </a:solidFill>
                <a:latin typeface="Code Pro"/>
                <a:ea typeface="Code Pro"/>
                <a:cs typeface="Code Pro"/>
                <a:sym typeface="Code Pro"/>
              </a:rPr>
              <a:t>PC    [PC] + 1 ; MDR     [[MAR]]</a:t>
            </a:r>
          </a:p>
        </p:txBody>
      </p:sp>
      <p:sp>
        <p:nvSpPr>
          <p:cNvPr id="15" name="TextBox 15"/>
          <p:cNvSpPr txBox="1"/>
          <p:nvPr/>
        </p:nvSpPr>
        <p:spPr>
          <a:xfrm>
            <a:off x="11019765" y="1768033"/>
            <a:ext cx="3804463" cy="717484"/>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019D97"/>
                </a:solidFill>
                <a:latin typeface="Poppins Bold"/>
                <a:ea typeface="Poppins Bold"/>
                <a:cs typeface="Poppins Bold"/>
                <a:sym typeface="Poppins Bold"/>
              </a:rPr>
              <a:t>Interpretation</a:t>
            </a:r>
          </a:p>
        </p:txBody>
      </p:sp>
      <p:grpSp>
        <p:nvGrpSpPr>
          <p:cNvPr id="16" name="Group 16"/>
          <p:cNvGrpSpPr/>
          <p:nvPr/>
        </p:nvGrpSpPr>
        <p:grpSpPr>
          <a:xfrm>
            <a:off x="8371458" y="3671908"/>
            <a:ext cx="9101077" cy="698317"/>
            <a:chOff x="0" y="0"/>
            <a:chExt cx="2396992" cy="183919"/>
          </a:xfrm>
        </p:grpSpPr>
        <p:sp>
          <p:nvSpPr>
            <p:cNvPr id="17" name="Freeform 17"/>
            <p:cNvSpPr/>
            <p:nvPr/>
          </p:nvSpPr>
          <p:spPr>
            <a:xfrm>
              <a:off x="0" y="0"/>
              <a:ext cx="2396991" cy="183919"/>
            </a:xfrm>
            <a:custGeom>
              <a:avLst/>
              <a:gdLst/>
              <a:ahLst/>
              <a:cxnLst/>
              <a:rect l="l" t="t" r="r" b="b"/>
              <a:pathLst>
                <a:path w="2396991" h="183919">
                  <a:moveTo>
                    <a:pt x="43384" y="0"/>
                  </a:moveTo>
                  <a:lnTo>
                    <a:pt x="2353608" y="0"/>
                  </a:lnTo>
                  <a:cubicBezTo>
                    <a:pt x="2377568" y="0"/>
                    <a:pt x="2396991" y="19424"/>
                    <a:pt x="2396991" y="43384"/>
                  </a:cubicBezTo>
                  <a:lnTo>
                    <a:pt x="2396991" y="140535"/>
                  </a:lnTo>
                  <a:cubicBezTo>
                    <a:pt x="2396991" y="164495"/>
                    <a:pt x="2377568" y="183919"/>
                    <a:pt x="2353608" y="183919"/>
                  </a:cubicBezTo>
                  <a:lnTo>
                    <a:pt x="43384" y="183919"/>
                  </a:lnTo>
                  <a:cubicBezTo>
                    <a:pt x="19424" y="183919"/>
                    <a:pt x="0" y="164495"/>
                    <a:pt x="0" y="140535"/>
                  </a:cubicBezTo>
                  <a:lnTo>
                    <a:pt x="0" y="43384"/>
                  </a:lnTo>
                  <a:cubicBezTo>
                    <a:pt x="0" y="19424"/>
                    <a:pt x="19424" y="0"/>
                    <a:pt x="43384" y="0"/>
                  </a:cubicBezTo>
                  <a:close/>
                </a:path>
              </a:pathLst>
            </a:custGeom>
            <a:solidFill>
              <a:srgbClr val="FF1495"/>
            </a:solidFill>
          </p:spPr>
          <p:txBody>
            <a:bodyPr/>
            <a:lstStyle/>
            <a:p>
              <a:endParaRPr lang="en-PH"/>
            </a:p>
          </p:txBody>
        </p:sp>
        <p:sp>
          <p:nvSpPr>
            <p:cNvPr id="18" name="TextBox 18"/>
            <p:cNvSpPr txBox="1"/>
            <p:nvPr/>
          </p:nvSpPr>
          <p:spPr>
            <a:xfrm>
              <a:off x="0" y="-28575"/>
              <a:ext cx="2396992" cy="212494"/>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8647154" y="3683162"/>
            <a:ext cx="7640319" cy="483817"/>
          </a:xfrm>
          <a:prstGeom prst="rect">
            <a:avLst/>
          </a:prstGeom>
        </p:spPr>
        <p:txBody>
          <a:bodyPr lIns="0" tIns="0" rIns="0" bIns="0" rtlCol="0" anchor="t">
            <a:spAutoFit/>
          </a:bodyPr>
          <a:lstStyle/>
          <a:p>
            <a:pPr algn="l">
              <a:lnSpc>
                <a:spcPts val="4020"/>
              </a:lnSpc>
            </a:pPr>
            <a:r>
              <a:rPr lang="en-US" sz="2233">
                <a:solidFill>
                  <a:srgbClr val="FFFFFF"/>
                </a:solidFill>
                <a:latin typeface="Poppins"/>
                <a:ea typeface="Poppins"/>
                <a:cs typeface="Poppins"/>
                <a:sym typeface="Poppins"/>
              </a:rPr>
              <a:t>Double [] = Content of the address being moved</a:t>
            </a:r>
          </a:p>
        </p:txBody>
      </p:sp>
      <p:sp>
        <p:nvSpPr>
          <p:cNvPr id="20" name="AutoShape 20"/>
          <p:cNvSpPr/>
          <p:nvPr/>
        </p:nvSpPr>
        <p:spPr>
          <a:xfrm flipH="1">
            <a:off x="5154177" y="4331540"/>
            <a:ext cx="207923" cy="0"/>
          </a:xfrm>
          <a:prstGeom prst="line">
            <a:avLst/>
          </a:prstGeom>
          <a:ln w="38100" cap="flat">
            <a:solidFill>
              <a:srgbClr val="019D97"/>
            </a:solidFill>
            <a:prstDash val="solid"/>
            <a:headEnd type="none" w="sm" len="sm"/>
            <a:tailEnd type="arrow" w="med" len="sm"/>
          </a:ln>
        </p:spPr>
        <p:txBody>
          <a:bodyPr/>
          <a:lstStyle/>
          <a:p>
            <a:endParaRPr lang="en-PH"/>
          </a:p>
        </p:txBody>
      </p:sp>
      <p:sp>
        <p:nvSpPr>
          <p:cNvPr id="21" name="AutoShape 21"/>
          <p:cNvSpPr/>
          <p:nvPr/>
        </p:nvSpPr>
        <p:spPr>
          <a:xfrm flipH="1">
            <a:off x="2499906" y="4331540"/>
            <a:ext cx="207923" cy="0"/>
          </a:xfrm>
          <a:prstGeom prst="line">
            <a:avLst/>
          </a:prstGeom>
          <a:ln w="38100" cap="flat">
            <a:solidFill>
              <a:srgbClr val="019D97"/>
            </a:solidFill>
            <a:prstDash val="solid"/>
            <a:headEnd type="none" w="sm" len="sm"/>
            <a:tailEnd type="arrow" w="med" len="sm"/>
          </a:ln>
        </p:spPr>
        <p:txBody>
          <a:bodyPr/>
          <a:lstStyle/>
          <a:p>
            <a:endParaRPr lang="en-PH"/>
          </a:p>
        </p:txBody>
      </p:sp>
      <p:grpSp>
        <p:nvGrpSpPr>
          <p:cNvPr id="22" name="Group 22"/>
          <p:cNvGrpSpPr/>
          <p:nvPr/>
        </p:nvGrpSpPr>
        <p:grpSpPr>
          <a:xfrm>
            <a:off x="14227961" y="4675024"/>
            <a:ext cx="1855869" cy="3206332"/>
            <a:chOff x="0" y="0"/>
            <a:chExt cx="961600" cy="1661330"/>
          </a:xfrm>
        </p:grpSpPr>
        <p:sp>
          <p:nvSpPr>
            <p:cNvPr id="23" name="Freeform 23"/>
            <p:cNvSpPr/>
            <p:nvPr/>
          </p:nvSpPr>
          <p:spPr>
            <a:xfrm>
              <a:off x="0" y="0"/>
              <a:ext cx="961600" cy="1661330"/>
            </a:xfrm>
            <a:custGeom>
              <a:avLst/>
              <a:gdLst/>
              <a:ahLst/>
              <a:cxnLst/>
              <a:rect l="l" t="t" r="r" b="b"/>
              <a:pathLst>
                <a:path w="961600" h="1661330">
                  <a:moveTo>
                    <a:pt x="246124" y="0"/>
                  </a:moveTo>
                  <a:lnTo>
                    <a:pt x="715476" y="0"/>
                  </a:lnTo>
                  <a:cubicBezTo>
                    <a:pt x="851407" y="0"/>
                    <a:pt x="961600" y="110193"/>
                    <a:pt x="961600" y="246124"/>
                  </a:cubicBezTo>
                  <a:lnTo>
                    <a:pt x="961600" y="1415206"/>
                  </a:lnTo>
                  <a:cubicBezTo>
                    <a:pt x="961600" y="1551136"/>
                    <a:pt x="851407" y="1661330"/>
                    <a:pt x="715476" y="1661330"/>
                  </a:cubicBezTo>
                  <a:lnTo>
                    <a:pt x="246124" y="1661330"/>
                  </a:lnTo>
                  <a:cubicBezTo>
                    <a:pt x="110193" y="1661330"/>
                    <a:pt x="0" y="1551136"/>
                    <a:pt x="0" y="1415206"/>
                  </a:cubicBezTo>
                  <a:lnTo>
                    <a:pt x="0" y="246124"/>
                  </a:lnTo>
                  <a:cubicBezTo>
                    <a:pt x="0" y="110193"/>
                    <a:pt x="110193" y="0"/>
                    <a:pt x="246124" y="0"/>
                  </a:cubicBezTo>
                  <a:close/>
                </a:path>
              </a:pathLst>
            </a:custGeom>
            <a:solidFill>
              <a:srgbClr val="642EC7"/>
            </a:solidFill>
          </p:spPr>
          <p:txBody>
            <a:bodyPr/>
            <a:lstStyle/>
            <a:p>
              <a:endParaRPr lang="en-PH"/>
            </a:p>
          </p:txBody>
        </p:sp>
        <p:sp>
          <p:nvSpPr>
            <p:cNvPr id="24" name="TextBox 24"/>
            <p:cNvSpPr txBox="1"/>
            <p:nvPr/>
          </p:nvSpPr>
          <p:spPr>
            <a:xfrm>
              <a:off x="0" y="-28575"/>
              <a:ext cx="961600" cy="1689905"/>
            </a:xfrm>
            <a:prstGeom prst="rect">
              <a:avLst/>
            </a:prstGeom>
          </p:spPr>
          <p:txBody>
            <a:bodyPr lIns="42076" tIns="42076" rIns="42076" bIns="42076" rtlCol="0" anchor="ctr"/>
            <a:lstStyle/>
            <a:p>
              <a:pPr algn="ctr">
                <a:lnSpc>
                  <a:spcPts val="2595"/>
                </a:lnSpc>
              </a:pPr>
              <a:endParaRPr/>
            </a:p>
          </p:txBody>
        </p:sp>
      </p:grpSp>
      <p:grpSp>
        <p:nvGrpSpPr>
          <p:cNvPr id="25" name="Group 25"/>
          <p:cNvGrpSpPr/>
          <p:nvPr/>
        </p:nvGrpSpPr>
        <p:grpSpPr>
          <a:xfrm>
            <a:off x="8850797" y="4675024"/>
            <a:ext cx="4808687" cy="3206332"/>
            <a:chOff x="0" y="0"/>
            <a:chExt cx="2491574" cy="1661330"/>
          </a:xfrm>
        </p:grpSpPr>
        <p:sp>
          <p:nvSpPr>
            <p:cNvPr id="26" name="Freeform 26"/>
            <p:cNvSpPr/>
            <p:nvPr/>
          </p:nvSpPr>
          <p:spPr>
            <a:xfrm>
              <a:off x="0" y="0"/>
              <a:ext cx="2491574" cy="1661330"/>
            </a:xfrm>
            <a:custGeom>
              <a:avLst/>
              <a:gdLst/>
              <a:ahLst/>
              <a:cxnLst/>
              <a:rect l="l" t="t" r="r" b="b"/>
              <a:pathLst>
                <a:path w="2491574" h="1661330">
                  <a:moveTo>
                    <a:pt x="94989" y="0"/>
                  </a:moveTo>
                  <a:lnTo>
                    <a:pt x="2396585" y="0"/>
                  </a:lnTo>
                  <a:cubicBezTo>
                    <a:pt x="2449046" y="0"/>
                    <a:pt x="2491574" y="42528"/>
                    <a:pt x="2491574" y="94989"/>
                  </a:cubicBezTo>
                  <a:lnTo>
                    <a:pt x="2491574" y="1566341"/>
                  </a:lnTo>
                  <a:cubicBezTo>
                    <a:pt x="2491574" y="1591533"/>
                    <a:pt x="2481567" y="1615694"/>
                    <a:pt x="2463753" y="1633508"/>
                  </a:cubicBezTo>
                  <a:cubicBezTo>
                    <a:pt x="2445939" y="1651322"/>
                    <a:pt x="2421778" y="1661330"/>
                    <a:pt x="2396585" y="1661330"/>
                  </a:cubicBezTo>
                  <a:lnTo>
                    <a:pt x="94989" y="1661330"/>
                  </a:lnTo>
                  <a:cubicBezTo>
                    <a:pt x="69796" y="1661330"/>
                    <a:pt x="45636" y="1651322"/>
                    <a:pt x="27822" y="1633508"/>
                  </a:cubicBezTo>
                  <a:cubicBezTo>
                    <a:pt x="10008" y="1615694"/>
                    <a:pt x="0" y="1591533"/>
                    <a:pt x="0" y="1566341"/>
                  </a:cubicBezTo>
                  <a:lnTo>
                    <a:pt x="0" y="94989"/>
                  </a:lnTo>
                  <a:cubicBezTo>
                    <a:pt x="0" y="69796"/>
                    <a:pt x="10008" y="45636"/>
                    <a:pt x="27822" y="27822"/>
                  </a:cubicBezTo>
                  <a:cubicBezTo>
                    <a:pt x="45636" y="10008"/>
                    <a:pt x="69796" y="0"/>
                    <a:pt x="94989" y="0"/>
                  </a:cubicBezTo>
                  <a:close/>
                </a:path>
              </a:pathLst>
            </a:custGeom>
            <a:solidFill>
              <a:srgbClr val="FFDE59"/>
            </a:solidFill>
          </p:spPr>
          <p:txBody>
            <a:bodyPr/>
            <a:lstStyle/>
            <a:p>
              <a:endParaRPr lang="en-PH"/>
            </a:p>
          </p:txBody>
        </p:sp>
        <p:sp>
          <p:nvSpPr>
            <p:cNvPr id="27" name="TextBox 27"/>
            <p:cNvSpPr txBox="1"/>
            <p:nvPr/>
          </p:nvSpPr>
          <p:spPr>
            <a:xfrm>
              <a:off x="0" y="-28575"/>
              <a:ext cx="2491574" cy="1689905"/>
            </a:xfrm>
            <a:prstGeom prst="rect">
              <a:avLst/>
            </a:prstGeom>
          </p:spPr>
          <p:txBody>
            <a:bodyPr lIns="42076" tIns="42076" rIns="42076" bIns="42076" rtlCol="0" anchor="ctr"/>
            <a:lstStyle/>
            <a:p>
              <a:pPr algn="ctr">
                <a:lnSpc>
                  <a:spcPts val="2595"/>
                </a:lnSpc>
              </a:pPr>
              <a:endParaRPr/>
            </a:p>
          </p:txBody>
        </p:sp>
      </p:grpSp>
      <p:grpSp>
        <p:nvGrpSpPr>
          <p:cNvPr id="28" name="Group 28"/>
          <p:cNvGrpSpPr/>
          <p:nvPr/>
        </p:nvGrpSpPr>
        <p:grpSpPr>
          <a:xfrm>
            <a:off x="9930738" y="5232667"/>
            <a:ext cx="880576" cy="665375"/>
            <a:chOff x="0" y="0"/>
            <a:chExt cx="1913890" cy="1446159"/>
          </a:xfrm>
        </p:grpSpPr>
        <p:sp>
          <p:nvSpPr>
            <p:cNvPr id="29" name="Freeform 29"/>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30" name="Group 30"/>
          <p:cNvGrpSpPr/>
          <p:nvPr/>
        </p:nvGrpSpPr>
        <p:grpSpPr>
          <a:xfrm>
            <a:off x="9930738" y="6154437"/>
            <a:ext cx="880576" cy="665375"/>
            <a:chOff x="0" y="0"/>
            <a:chExt cx="1913890" cy="1446159"/>
          </a:xfrm>
        </p:grpSpPr>
        <p:sp>
          <p:nvSpPr>
            <p:cNvPr id="31" name="Freeform 31"/>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32" name="Group 32"/>
          <p:cNvGrpSpPr/>
          <p:nvPr/>
        </p:nvGrpSpPr>
        <p:grpSpPr>
          <a:xfrm>
            <a:off x="9930738" y="7093656"/>
            <a:ext cx="880576" cy="665375"/>
            <a:chOff x="0" y="0"/>
            <a:chExt cx="1913890" cy="1446159"/>
          </a:xfrm>
        </p:grpSpPr>
        <p:sp>
          <p:nvSpPr>
            <p:cNvPr id="33" name="Freeform 33"/>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34" name="Group 34"/>
          <p:cNvGrpSpPr/>
          <p:nvPr/>
        </p:nvGrpSpPr>
        <p:grpSpPr>
          <a:xfrm>
            <a:off x="10105226" y="7390285"/>
            <a:ext cx="706088" cy="368745"/>
            <a:chOff x="0" y="0"/>
            <a:chExt cx="1587062" cy="828821"/>
          </a:xfrm>
        </p:grpSpPr>
        <p:sp>
          <p:nvSpPr>
            <p:cNvPr id="35" name="Freeform 35"/>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36" name="Group 36"/>
          <p:cNvGrpSpPr/>
          <p:nvPr/>
        </p:nvGrpSpPr>
        <p:grpSpPr>
          <a:xfrm>
            <a:off x="10105226" y="6451066"/>
            <a:ext cx="706088" cy="368745"/>
            <a:chOff x="0" y="0"/>
            <a:chExt cx="1587062" cy="828821"/>
          </a:xfrm>
        </p:grpSpPr>
        <p:sp>
          <p:nvSpPr>
            <p:cNvPr id="37" name="Freeform 37"/>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38" name="Group 38"/>
          <p:cNvGrpSpPr/>
          <p:nvPr/>
        </p:nvGrpSpPr>
        <p:grpSpPr>
          <a:xfrm>
            <a:off x="10105226" y="5529296"/>
            <a:ext cx="706088" cy="368745"/>
            <a:chOff x="0" y="0"/>
            <a:chExt cx="1587062" cy="828821"/>
          </a:xfrm>
        </p:grpSpPr>
        <p:sp>
          <p:nvSpPr>
            <p:cNvPr id="39" name="Freeform 39"/>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sp>
        <p:nvSpPr>
          <p:cNvPr id="40" name="AutoShape 40"/>
          <p:cNvSpPr/>
          <p:nvPr/>
        </p:nvSpPr>
        <p:spPr>
          <a:xfrm flipV="1">
            <a:off x="9487868" y="5396685"/>
            <a:ext cx="0" cy="2137357"/>
          </a:xfrm>
          <a:prstGeom prst="line">
            <a:avLst/>
          </a:prstGeom>
          <a:ln w="28575" cap="rnd">
            <a:solidFill>
              <a:srgbClr val="38B6FF"/>
            </a:solidFill>
            <a:prstDash val="solid"/>
            <a:headEnd type="none" w="sm" len="sm"/>
            <a:tailEnd type="none" w="sm" len="sm"/>
          </a:ln>
        </p:spPr>
        <p:txBody>
          <a:bodyPr/>
          <a:lstStyle/>
          <a:p>
            <a:endParaRPr lang="en-PH"/>
          </a:p>
        </p:txBody>
      </p:sp>
      <p:sp>
        <p:nvSpPr>
          <p:cNvPr id="41" name="AutoShape 41"/>
          <p:cNvSpPr/>
          <p:nvPr/>
        </p:nvSpPr>
        <p:spPr>
          <a:xfrm flipH="1">
            <a:off x="9471275" y="5414504"/>
            <a:ext cx="466839" cy="0"/>
          </a:xfrm>
          <a:prstGeom prst="line">
            <a:avLst/>
          </a:prstGeom>
          <a:ln w="28575" cap="rnd">
            <a:solidFill>
              <a:srgbClr val="38B6FF"/>
            </a:solidFill>
            <a:prstDash val="solid"/>
            <a:headEnd type="none" w="sm" len="sm"/>
            <a:tailEnd type="none" w="sm" len="sm"/>
          </a:ln>
        </p:spPr>
        <p:txBody>
          <a:bodyPr/>
          <a:lstStyle/>
          <a:p>
            <a:endParaRPr lang="en-PH"/>
          </a:p>
        </p:txBody>
      </p:sp>
      <p:sp>
        <p:nvSpPr>
          <p:cNvPr id="42" name="AutoShape 42"/>
          <p:cNvSpPr/>
          <p:nvPr/>
        </p:nvSpPr>
        <p:spPr>
          <a:xfrm flipH="1">
            <a:off x="9463899" y="6465364"/>
            <a:ext cx="466839" cy="0"/>
          </a:xfrm>
          <a:prstGeom prst="line">
            <a:avLst/>
          </a:prstGeom>
          <a:ln w="28575" cap="rnd">
            <a:solidFill>
              <a:srgbClr val="38B6FF"/>
            </a:solidFill>
            <a:prstDash val="solid"/>
            <a:headEnd type="none" w="sm" len="sm"/>
            <a:tailEnd type="none" w="sm" len="sm"/>
          </a:ln>
        </p:spPr>
        <p:txBody>
          <a:bodyPr/>
          <a:lstStyle/>
          <a:p>
            <a:endParaRPr lang="en-PH"/>
          </a:p>
        </p:txBody>
      </p:sp>
      <p:sp>
        <p:nvSpPr>
          <p:cNvPr id="43" name="AutoShape 43"/>
          <p:cNvSpPr/>
          <p:nvPr/>
        </p:nvSpPr>
        <p:spPr>
          <a:xfrm flipH="1">
            <a:off x="9471275" y="7516399"/>
            <a:ext cx="466839" cy="0"/>
          </a:xfrm>
          <a:prstGeom prst="line">
            <a:avLst/>
          </a:prstGeom>
          <a:ln w="28575" cap="rnd">
            <a:solidFill>
              <a:srgbClr val="38B6FF"/>
            </a:solidFill>
            <a:prstDash val="solid"/>
            <a:headEnd type="none" w="sm" len="sm"/>
            <a:tailEnd type="none" w="sm" len="sm"/>
          </a:ln>
        </p:spPr>
        <p:txBody>
          <a:bodyPr/>
          <a:lstStyle/>
          <a:p>
            <a:endParaRPr lang="en-PH"/>
          </a:p>
        </p:txBody>
      </p:sp>
      <p:grpSp>
        <p:nvGrpSpPr>
          <p:cNvPr id="44" name="Group 44"/>
          <p:cNvGrpSpPr/>
          <p:nvPr/>
        </p:nvGrpSpPr>
        <p:grpSpPr>
          <a:xfrm>
            <a:off x="12178617" y="5556295"/>
            <a:ext cx="1171390" cy="304766"/>
            <a:chOff x="0" y="0"/>
            <a:chExt cx="2545959" cy="662394"/>
          </a:xfrm>
        </p:grpSpPr>
        <p:sp>
          <p:nvSpPr>
            <p:cNvPr id="45" name="Freeform 45"/>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46" name="Group 46"/>
          <p:cNvGrpSpPr/>
          <p:nvPr/>
        </p:nvGrpSpPr>
        <p:grpSpPr>
          <a:xfrm>
            <a:off x="12178617" y="6163488"/>
            <a:ext cx="1171390" cy="304766"/>
            <a:chOff x="0" y="0"/>
            <a:chExt cx="2545959" cy="662394"/>
          </a:xfrm>
        </p:grpSpPr>
        <p:sp>
          <p:nvSpPr>
            <p:cNvPr id="47" name="Freeform 47"/>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48" name="Group 48"/>
          <p:cNvGrpSpPr/>
          <p:nvPr/>
        </p:nvGrpSpPr>
        <p:grpSpPr>
          <a:xfrm>
            <a:off x="12178617" y="6703968"/>
            <a:ext cx="1171390" cy="304766"/>
            <a:chOff x="0" y="0"/>
            <a:chExt cx="2545959" cy="662394"/>
          </a:xfrm>
        </p:grpSpPr>
        <p:sp>
          <p:nvSpPr>
            <p:cNvPr id="49" name="Freeform 49"/>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50" name="Group 50"/>
          <p:cNvGrpSpPr/>
          <p:nvPr/>
        </p:nvGrpSpPr>
        <p:grpSpPr>
          <a:xfrm>
            <a:off x="12178617" y="7268970"/>
            <a:ext cx="1171390" cy="304766"/>
            <a:chOff x="0" y="0"/>
            <a:chExt cx="2545959" cy="662394"/>
          </a:xfrm>
        </p:grpSpPr>
        <p:sp>
          <p:nvSpPr>
            <p:cNvPr id="51" name="Freeform 51"/>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52" name="Group 52"/>
          <p:cNvGrpSpPr/>
          <p:nvPr/>
        </p:nvGrpSpPr>
        <p:grpSpPr>
          <a:xfrm>
            <a:off x="14622165" y="5067303"/>
            <a:ext cx="916298" cy="224393"/>
            <a:chOff x="0" y="0"/>
            <a:chExt cx="1520437" cy="372342"/>
          </a:xfrm>
        </p:grpSpPr>
        <p:sp>
          <p:nvSpPr>
            <p:cNvPr id="53" name="Freeform 5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4" name="Group 54"/>
          <p:cNvGrpSpPr/>
          <p:nvPr/>
        </p:nvGrpSpPr>
        <p:grpSpPr>
          <a:xfrm>
            <a:off x="14622165" y="5288772"/>
            <a:ext cx="916298" cy="224393"/>
            <a:chOff x="0" y="0"/>
            <a:chExt cx="1520437" cy="372342"/>
          </a:xfrm>
        </p:grpSpPr>
        <p:sp>
          <p:nvSpPr>
            <p:cNvPr id="55" name="Freeform 5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6" name="Group 56"/>
          <p:cNvGrpSpPr/>
          <p:nvPr/>
        </p:nvGrpSpPr>
        <p:grpSpPr>
          <a:xfrm>
            <a:off x="14622165" y="5478134"/>
            <a:ext cx="916298" cy="224393"/>
            <a:chOff x="0" y="0"/>
            <a:chExt cx="1520437" cy="372342"/>
          </a:xfrm>
        </p:grpSpPr>
        <p:sp>
          <p:nvSpPr>
            <p:cNvPr id="57" name="Freeform 5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8" name="Group 58"/>
          <p:cNvGrpSpPr/>
          <p:nvPr/>
        </p:nvGrpSpPr>
        <p:grpSpPr>
          <a:xfrm>
            <a:off x="14622165" y="5699603"/>
            <a:ext cx="916298" cy="224393"/>
            <a:chOff x="0" y="0"/>
            <a:chExt cx="1520437" cy="372342"/>
          </a:xfrm>
        </p:grpSpPr>
        <p:sp>
          <p:nvSpPr>
            <p:cNvPr id="59" name="Freeform 5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60" name="Group 60"/>
          <p:cNvGrpSpPr/>
          <p:nvPr/>
        </p:nvGrpSpPr>
        <p:grpSpPr>
          <a:xfrm>
            <a:off x="14622165" y="5923996"/>
            <a:ext cx="916298" cy="224393"/>
            <a:chOff x="0" y="0"/>
            <a:chExt cx="1520437" cy="372342"/>
          </a:xfrm>
        </p:grpSpPr>
        <p:sp>
          <p:nvSpPr>
            <p:cNvPr id="61" name="Freeform 6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62" name="Group 62"/>
          <p:cNvGrpSpPr/>
          <p:nvPr/>
        </p:nvGrpSpPr>
        <p:grpSpPr>
          <a:xfrm>
            <a:off x="14625112" y="6145465"/>
            <a:ext cx="916298" cy="224393"/>
            <a:chOff x="0" y="0"/>
            <a:chExt cx="1520437" cy="372342"/>
          </a:xfrm>
        </p:grpSpPr>
        <p:sp>
          <p:nvSpPr>
            <p:cNvPr id="63" name="Freeform 6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64" name="Group 64"/>
          <p:cNvGrpSpPr/>
          <p:nvPr/>
        </p:nvGrpSpPr>
        <p:grpSpPr>
          <a:xfrm>
            <a:off x="14625112" y="6712758"/>
            <a:ext cx="916298" cy="224393"/>
            <a:chOff x="0" y="0"/>
            <a:chExt cx="1520437" cy="372342"/>
          </a:xfrm>
        </p:grpSpPr>
        <p:sp>
          <p:nvSpPr>
            <p:cNvPr id="65" name="Freeform 6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66" name="Group 66"/>
          <p:cNvGrpSpPr/>
          <p:nvPr/>
        </p:nvGrpSpPr>
        <p:grpSpPr>
          <a:xfrm>
            <a:off x="14625112" y="6937151"/>
            <a:ext cx="916298" cy="224393"/>
            <a:chOff x="0" y="0"/>
            <a:chExt cx="1520437" cy="372342"/>
          </a:xfrm>
        </p:grpSpPr>
        <p:sp>
          <p:nvSpPr>
            <p:cNvPr id="67" name="Freeform 6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68" name="Group 68"/>
          <p:cNvGrpSpPr/>
          <p:nvPr/>
        </p:nvGrpSpPr>
        <p:grpSpPr>
          <a:xfrm>
            <a:off x="14625112" y="7158620"/>
            <a:ext cx="916298" cy="224393"/>
            <a:chOff x="0" y="0"/>
            <a:chExt cx="1520437" cy="372342"/>
          </a:xfrm>
        </p:grpSpPr>
        <p:sp>
          <p:nvSpPr>
            <p:cNvPr id="69" name="Freeform 6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70" name="Group 70"/>
          <p:cNvGrpSpPr/>
          <p:nvPr/>
        </p:nvGrpSpPr>
        <p:grpSpPr>
          <a:xfrm>
            <a:off x="14625112" y="7347982"/>
            <a:ext cx="916298" cy="224393"/>
            <a:chOff x="0" y="0"/>
            <a:chExt cx="1520437" cy="372342"/>
          </a:xfrm>
        </p:grpSpPr>
        <p:sp>
          <p:nvSpPr>
            <p:cNvPr id="71" name="Freeform 7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72" name="Group 72"/>
          <p:cNvGrpSpPr/>
          <p:nvPr/>
        </p:nvGrpSpPr>
        <p:grpSpPr>
          <a:xfrm>
            <a:off x="14625112" y="7569451"/>
            <a:ext cx="916298" cy="224393"/>
            <a:chOff x="0" y="0"/>
            <a:chExt cx="1520437" cy="372342"/>
          </a:xfrm>
        </p:grpSpPr>
        <p:sp>
          <p:nvSpPr>
            <p:cNvPr id="73" name="Freeform 7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74" name="AutoShape 74"/>
          <p:cNvSpPr/>
          <p:nvPr/>
        </p:nvSpPr>
        <p:spPr>
          <a:xfrm flipH="1" flipV="1">
            <a:off x="13659484" y="6342550"/>
            <a:ext cx="568477" cy="0"/>
          </a:xfrm>
          <a:prstGeom prst="line">
            <a:avLst/>
          </a:prstGeom>
          <a:ln w="19050" cap="rnd">
            <a:solidFill>
              <a:srgbClr val="64656B"/>
            </a:solidFill>
            <a:prstDash val="solid"/>
            <a:headEnd type="none" w="sm" len="sm"/>
            <a:tailEnd type="none" w="sm" len="sm"/>
          </a:ln>
        </p:spPr>
        <p:txBody>
          <a:bodyPr/>
          <a:lstStyle/>
          <a:p>
            <a:endParaRPr lang="en-PH"/>
          </a:p>
        </p:txBody>
      </p:sp>
      <p:sp>
        <p:nvSpPr>
          <p:cNvPr id="75" name="TextBox 75"/>
          <p:cNvSpPr txBox="1"/>
          <p:nvPr/>
        </p:nvSpPr>
        <p:spPr>
          <a:xfrm>
            <a:off x="10000039" y="5288468"/>
            <a:ext cx="741976" cy="169407"/>
          </a:xfrm>
          <a:prstGeom prst="rect">
            <a:avLst/>
          </a:prstGeom>
        </p:spPr>
        <p:txBody>
          <a:bodyPr lIns="0" tIns="0" rIns="0" bIns="0" rtlCol="0" anchor="t">
            <a:spAutoFit/>
          </a:bodyPr>
          <a:lstStyle/>
          <a:p>
            <a:pPr algn="l">
              <a:lnSpc>
                <a:spcPts val="1313"/>
              </a:lnSpc>
            </a:pPr>
            <a:r>
              <a:rPr lang="en-US" sz="938" b="1">
                <a:solidFill>
                  <a:srgbClr val="FFFFFF"/>
                </a:solidFill>
                <a:latin typeface="Now Bold"/>
                <a:ea typeface="Now Bold"/>
                <a:cs typeface="Now Bold"/>
                <a:sym typeface="Now Bold"/>
              </a:rPr>
              <a:t>Control Unit</a:t>
            </a:r>
          </a:p>
        </p:txBody>
      </p:sp>
      <p:sp>
        <p:nvSpPr>
          <p:cNvPr id="76" name="TextBox 76"/>
          <p:cNvSpPr txBox="1"/>
          <p:nvPr/>
        </p:nvSpPr>
        <p:spPr>
          <a:xfrm>
            <a:off x="10000039" y="6221871"/>
            <a:ext cx="811276" cy="169407"/>
          </a:xfrm>
          <a:prstGeom prst="rect">
            <a:avLst/>
          </a:prstGeom>
        </p:spPr>
        <p:txBody>
          <a:bodyPr lIns="0" tIns="0" rIns="0" bIns="0" rtlCol="0" anchor="t">
            <a:spAutoFit/>
          </a:bodyPr>
          <a:lstStyle/>
          <a:p>
            <a:pPr algn="l">
              <a:lnSpc>
                <a:spcPts val="1313"/>
              </a:lnSpc>
            </a:pPr>
            <a:r>
              <a:rPr lang="en-US" sz="938" b="1">
                <a:solidFill>
                  <a:srgbClr val="FFFFFF"/>
                </a:solidFill>
                <a:latin typeface="Now Bold"/>
                <a:ea typeface="Now Bold"/>
                <a:cs typeface="Now Bold"/>
                <a:sym typeface="Now Bold"/>
              </a:rPr>
              <a:t>Accumulator</a:t>
            </a:r>
          </a:p>
        </p:txBody>
      </p:sp>
      <p:sp>
        <p:nvSpPr>
          <p:cNvPr id="77" name="TextBox 77"/>
          <p:cNvSpPr txBox="1"/>
          <p:nvPr/>
        </p:nvSpPr>
        <p:spPr>
          <a:xfrm>
            <a:off x="9965389" y="7166906"/>
            <a:ext cx="811276" cy="169407"/>
          </a:xfrm>
          <a:prstGeom prst="rect">
            <a:avLst/>
          </a:prstGeom>
        </p:spPr>
        <p:txBody>
          <a:bodyPr lIns="0" tIns="0" rIns="0" bIns="0" rtlCol="0" anchor="t">
            <a:spAutoFit/>
          </a:bodyPr>
          <a:lstStyle/>
          <a:p>
            <a:pPr algn="ctr">
              <a:lnSpc>
                <a:spcPts val="1313"/>
              </a:lnSpc>
            </a:pPr>
            <a:r>
              <a:rPr lang="en-US" sz="938" b="1">
                <a:solidFill>
                  <a:srgbClr val="FFFFFF"/>
                </a:solidFill>
                <a:latin typeface="Now Bold"/>
                <a:ea typeface="Now Bold"/>
                <a:cs typeface="Now Bold"/>
                <a:sym typeface="Now Bold"/>
              </a:rPr>
              <a:t>ALU</a:t>
            </a:r>
          </a:p>
        </p:txBody>
      </p:sp>
      <p:sp>
        <p:nvSpPr>
          <p:cNvPr id="78" name="TextBox 78"/>
          <p:cNvSpPr txBox="1"/>
          <p:nvPr/>
        </p:nvSpPr>
        <p:spPr>
          <a:xfrm>
            <a:off x="9212558" y="5206136"/>
            <a:ext cx="468612" cy="334071"/>
          </a:xfrm>
          <a:prstGeom prst="rect">
            <a:avLst/>
          </a:prstGeom>
        </p:spPr>
        <p:txBody>
          <a:bodyPr lIns="0" tIns="0" rIns="0" bIns="0" rtlCol="0" anchor="t">
            <a:spAutoFit/>
          </a:bodyPr>
          <a:lstStyle/>
          <a:p>
            <a:pPr algn="l">
              <a:lnSpc>
                <a:spcPts val="1313"/>
              </a:lnSpc>
            </a:pPr>
            <a:r>
              <a:rPr lang="en-US" sz="938" b="1">
                <a:solidFill>
                  <a:srgbClr val="000000"/>
                </a:solidFill>
                <a:latin typeface="Now Bold"/>
                <a:ea typeface="Now Bold"/>
                <a:cs typeface="Now Bold"/>
                <a:sym typeface="Now Bold"/>
              </a:rPr>
              <a:t>Control bus</a:t>
            </a:r>
          </a:p>
        </p:txBody>
      </p:sp>
      <p:sp>
        <p:nvSpPr>
          <p:cNvPr id="79" name="TextBox 79"/>
          <p:cNvSpPr txBox="1"/>
          <p:nvPr/>
        </p:nvSpPr>
        <p:spPr>
          <a:xfrm>
            <a:off x="11757038" y="5363702"/>
            <a:ext cx="1084641" cy="169407"/>
          </a:xfrm>
          <a:prstGeom prst="rect">
            <a:avLst/>
          </a:prstGeom>
        </p:spPr>
        <p:txBody>
          <a:bodyPr lIns="0" tIns="0" rIns="0" bIns="0" rtlCol="0" anchor="t">
            <a:spAutoFit/>
          </a:bodyPr>
          <a:lstStyle/>
          <a:p>
            <a:pPr algn="l">
              <a:lnSpc>
                <a:spcPts val="1313"/>
              </a:lnSpc>
            </a:pPr>
            <a:r>
              <a:rPr lang="en-US" sz="938" b="1">
                <a:solidFill>
                  <a:srgbClr val="000000"/>
                </a:solidFill>
                <a:latin typeface="Now Bold"/>
                <a:ea typeface="Now Bold"/>
                <a:cs typeface="Now Bold"/>
                <a:sym typeface="Now Bold"/>
              </a:rPr>
              <a:t>Program Counter</a:t>
            </a:r>
          </a:p>
        </p:txBody>
      </p:sp>
      <p:sp>
        <p:nvSpPr>
          <p:cNvPr id="80" name="TextBox 80"/>
          <p:cNvSpPr txBox="1"/>
          <p:nvPr/>
        </p:nvSpPr>
        <p:spPr>
          <a:xfrm>
            <a:off x="11757038" y="5976770"/>
            <a:ext cx="1747695" cy="169407"/>
          </a:xfrm>
          <a:prstGeom prst="rect">
            <a:avLst/>
          </a:prstGeom>
        </p:spPr>
        <p:txBody>
          <a:bodyPr lIns="0" tIns="0" rIns="0" bIns="0" rtlCol="0" anchor="t">
            <a:spAutoFit/>
          </a:bodyPr>
          <a:lstStyle/>
          <a:p>
            <a:pPr algn="l">
              <a:lnSpc>
                <a:spcPts val="1313"/>
              </a:lnSpc>
            </a:pPr>
            <a:r>
              <a:rPr lang="en-US" sz="938" b="1">
                <a:solidFill>
                  <a:srgbClr val="000000"/>
                </a:solidFill>
                <a:latin typeface="Now Bold"/>
                <a:ea typeface="Now Bold"/>
                <a:cs typeface="Now Bold"/>
                <a:sym typeface="Now Bold"/>
              </a:rPr>
              <a:t>Current Instruction Register</a:t>
            </a:r>
          </a:p>
        </p:txBody>
      </p:sp>
      <p:sp>
        <p:nvSpPr>
          <p:cNvPr id="81" name="TextBox 81"/>
          <p:cNvSpPr txBox="1"/>
          <p:nvPr/>
        </p:nvSpPr>
        <p:spPr>
          <a:xfrm>
            <a:off x="11757038" y="6528353"/>
            <a:ext cx="1747695" cy="169407"/>
          </a:xfrm>
          <a:prstGeom prst="rect">
            <a:avLst/>
          </a:prstGeom>
        </p:spPr>
        <p:txBody>
          <a:bodyPr lIns="0" tIns="0" rIns="0" bIns="0" rtlCol="0" anchor="t">
            <a:spAutoFit/>
          </a:bodyPr>
          <a:lstStyle/>
          <a:p>
            <a:pPr algn="l">
              <a:lnSpc>
                <a:spcPts val="1313"/>
              </a:lnSpc>
            </a:pPr>
            <a:r>
              <a:rPr lang="en-US" sz="938" b="1">
                <a:solidFill>
                  <a:srgbClr val="000000"/>
                </a:solidFill>
                <a:latin typeface="Now Bold"/>
                <a:ea typeface="Now Bold"/>
                <a:cs typeface="Now Bold"/>
                <a:sym typeface="Now Bold"/>
              </a:rPr>
              <a:t>Memory Address Register</a:t>
            </a:r>
          </a:p>
        </p:txBody>
      </p:sp>
      <p:sp>
        <p:nvSpPr>
          <p:cNvPr id="82" name="TextBox 82"/>
          <p:cNvSpPr txBox="1"/>
          <p:nvPr/>
        </p:nvSpPr>
        <p:spPr>
          <a:xfrm>
            <a:off x="11757038" y="7099563"/>
            <a:ext cx="1747695" cy="169407"/>
          </a:xfrm>
          <a:prstGeom prst="rect">
            <a:avLst/>
          </a:prstGeom>
        </p:spPr>
        <p:txBody>
          <a:bodyPr lIns="0" tIns="0" rIns="0" bIns="0" rtlCol="0" anchor="t">
            <a:spAutoFit/>
          </a:bodyPr>
          <a:lstStyle/>
          <a:p>
            <a:pPr algn="l">
              <a:lnSpc>
                <a:spcPts val="1313"/>
              </a:lnSpc>
            </a:pPr>
            <a:r>
              <a:rPr lang="en-US" sz="938" b="1">
                <a:solidFill>
                  <a:srgbClr val="000000"/>
                </a:solidFill>
                <a:latin typeface="Now Bold"/>
                <a:ea typeface="Now Bold"/>
                <a:cs typeface="Now Bold"/>
                <a:sym typeface="Now Bold"/>
              </a:rPr>
              <a:t>Memory Data Register</a:t>
            </a:r>
          </a:p>
        </p:txBody>
      </p:sp>
      <p:sp>
        <p:nvSpPr>
          <p:cNvPr id="83" name="TextBox 83"/>
          <p:cNvSpPr txBox="1"/>
          <p:nvPr/>
        </p:nvSpPr>
        <p:spPr>
          <a:xfrm>
            <a:off x="14926952" y="6173922"/>
            <a:ext cx="306723" cy="472063"/>
          </a:xfrm>
          <a:prstGeom prst="rect">
            <a:avLst/>
          </a:prstGeom>
        </p:spPr>
        <p:txBody>
          <a:bodyPr lIns="0" tIns="0" rIns="0" bIns="0" rtlCol="0" anchor="t">
            <a:spAutoFit/>
          </a:bodyPr>
          <a:lstStyle/>
          <a:p>
            <a:pPr algn="ctr">
              <a:lnSpc>
                <a:spcPts val="3899"/>
              </a:lnSpc>
            </a:pPr>
            <a:r>
              <a:rPr lang="en-US" sz="2785">
                <a:solidFill>
                  <a:srgbClr val="FFFFFF"/>
                </a:solidFill>
                <a:latin typeface="Open Sans Extra Bold"/>
                <a:ea typeface="Open Sans Extra Bold"/>
                <a:cs typeface="Open Sans Extra Bold"/>
                <a:sym typeface="Open Sans Extra Bold"/>
              </a:rPr>
              <a:t>...</a:t>
            </a:r>
          </a:p>
        </p:txBody>
      </p:sp>
      <p:sp>
        <p:nvSpPr>
          <p:cNvPr id="84" name="TextBox 84"/>
          <p:cNvSpPr txBox="1"/>
          <p:nvPr/>
        </p:nvSpPr>
        <p:spPr>
          <a:xfrm>
            <a:off x="14611732" y="4715789"/>
            <a:ext cx="1032573" cy="282127"/>
          </a:xfrm>
          <a:prstGeom prst="rect">
            <a:avLst/>
          </a:prstGeom>
        </p:spPr>
        <p:txBody>
          <a:bodyPr lIns="0" tIns="0" rIns="0" bIns="0" rtlCol="0" anchor="t">
            <a:spAutoFit/>
          </a:bodyPr>
          <a:lstStyle/>
          <a:p>
            <a:pPr algn="ctr">
              <a:lnSpc>
                <a:spcPts val="2243"/>
              </a:lnSpc>
            </a:pPr>
            <a:r>
              <a:rPr lang="en-US" sz="1602" b="1">
                <a:solidFill>
                  <a:srgbClr val="FFFFFF"/>
                </a:solidFill>
                <a:latin typeface="Now Bold"/>
                <a:ea typeface="Now Bold"/>
                <a:cs typeface="Now Bold"/>
                <a:sym typeface="Now Bold"/>
              </a:rPr>
              <a:t>Memory</a:t>
            </a:r>
          </a:p>
        </p:txBody>
      </p:sp>
      <p:sp>
        <p:nvSpPr>
          <p:cNvPr id="85" name="TextBox 85"/>
          <p:cNvSpPr txBox="1"/>
          <p:nvPr/>
        </p:nvSpPr>
        <p:spPr>
          <a:xfrm>
            <a:off x="15604088" y="5069252"/>
            <a:ext cx="80433" cy="172208"/>
          </a:xfrm>
          <a:prstGeom prst="rect">
            <a:avLst/>
          </a:prstGeom>
        </p:spPr>
        <p:txBody>
          <a:bodyPr lIns="0" tIns="0" rIns="0" bIns="0" rtlCol="0" anchor="t">
            <a:spAutoFit/>
          </a:bodyPr>
          <a:lstStyle/>
          <a:p>
            <a:pPr algn="l">
              <a:lnSpc>
                <a:spcPts val="1339"/>
              </a:lnSpc>
            </a:pPr>
            <a:r>
              <a:rPr lang="en-US" sz="956" b="1">
                <a:solidFill>
                  <a:srgbClr val="FFFFFF"/>
                </a:solidFill>
                <a:latin typeface="Now Bold"/>
                <a:ea typeface="Now Bold"/>
                <a:cs typeface="Now Bold"/>
                <a:sym typeface="Now Bold"/>
              </a:rPr>
              <a:t>8</a:t>
            </a:r>
          </a:p>
        </p:txBody>
      </p:sp>
      <p:sp>
        <p:nvSpPr>
          <p:cNvPr id="86" name="TextBox 86"/>
          <p:cNvSpPr txBox="1"/>
          <p:nvPr/>
        </p:nvSpPr>
        <p:spPr>
          <a:xfrm>
            <a:off x="15604088" y="5284175"/>
            <a:ext cx="80433" cy="172208"/>
          </a:xfrm>
          <a:prstGeom prst="rect">
            <a:avLst/>
          </a:prstGeom>
        </p:spPr>
        <p:txBody>
          <a:bodyPr lIns="0" tIns="0" rIns="0" bIns="0" rtlCol="0" anchor="t">
            <a:spAutoFit/>
          </a:bodyPr>
          <a:lstStyle/>
          <a:p>
            <a:pPr algn="l">
              <a:lnSpc>
                <a:spcPts val="1339"/>
              </a:lnSpc>
            </a:pPr>
            <a:r>
              <a:rPr lang="en-US" sz="956" b="1">
                <a:solidFill>
                  <a:srgbClr val="FFFFFF"/>
                </a:solidFill>
                <a:latin typeface="Now Bold"/>
                <a:ea typeface="Now Bold"/>
                <a:cs typeface="Now Bold"/>
                <a:sym typeface="Now Bold"/>
              </a:rPr>
              <a:t>9</a:t>
            </a:r>
          </a:p>
        </p:txBody>
      </p:sp>
      <p:sp>
        <p:nvSpPr>
          <p:cNvPr id="87" name="TextBox 87"/>
          <p:cNvSpPr txBox="1"/>
          <p:nvPr/>
        </p:nvSpPr>
        <p:spPr>
          <a:xfrm>
            <a:off x="15604088" y="5491242"/>
            <a:ext cx="141651" cy="172208"/>
          </a:xfrm>
          <a:prstGeom prst="rect">
            <a:avLst/>
          </a:prstGeom>
        </p:spPr>
        <p:txBody>
          <a:bodyPr lIns="0" tIns="0" rIns="0" bIns="0" rtlCol="0" anchor="t">
            <a:spAutoFit/>
          </a:bodyPr>
          <a:lstStyle/>
          <a:p>
            <a:pPr algn="l">
              <a:lnSpc>
                <a:spcPts val="1339"/>
              </a:lnSpc>
            </a:pPr>
            <a:r>
              <a:rPr lang="en-US" sz="956" b="1">
                <a:solidFill>
                  <a:srgbClr val="FFFFFF"/>
                </a:solidFill>
                <a:latin typeface="Now Bold"/>
                <a:ea typeface="Now Bold"/>
                <a:cs typeface="Now Bold"/>
                <a:sym typeface="Now Bold"/>
              </a:rPr>
              <a:t>10</a:t>
            </a:r>
          </a:p>
        </p:txBody>
      </p:sp>
      <p:sp>
        <p:nvSpPr>
          <p:cNvPr id="88" name="TextBox 88"/>
          <p:cNvSpPr txBox="1"/>
          <p:nvPr/>
        </p:nvSpPr>
        <p:spPr>
          <a:xfrm>
            <a:off x="15613696" y="5713856"/>
            <a:ext cx="141651" cy="172208"/>
          </a:xfrm>
          <a:prstGeom prst="rect">
            <a:avLst/>
          </a:prstGeom>
        </p:spPr>
        <p:txBody>
          <a:bodyPr lIns="0" tIns="0" rIns="0" bIns="0" rtlCol="0" anchor="t">
            <a:spAutoFit/>
          </a:bodyPr>
          <a:lstStyle/>
          <a:p>
            <a:pPr algn="l">
              <a:lnSpc>
                <a:spcPts val="1339"/>
              </a:lnSpc>
            </a:pPr>
            <a:r>
              <a:rPr lang="en-US" sz="956" b="1">
                <a:solidFill>
                  <a:srgbClr val="FFFFFF"/>
                </a:solidFill>
                <a:latin typeface="Now Bold"/>
                <a:ea typeface="Now Bold"/>
                <a:cs typeface="Now Bold"/>
                <a:sym typeface="Now Bold"/>
              </a:rPr>
              <a:t>11</a:t>
            </a:r>
          </a:p>
        </p:txBody>
      </p:sp>
      <p:sp>
        <p:nvSpPr>
          <p:cNvPr id="89" name="TextBox 89"/>
          <p:cNvSpPr txBox="1"/>
          <p:nvPr/>
        </p:nvSpPr>
        <p:spPr>
          <a:xfrm>
            <a:off x="15613696" y="5928035"/>
            <a:ext cx="141651" cy="172208"/>
          </a:xfrm>
          <a:prstGeom prst="rect">
            <a:avLst/>
          </a:prstGeom>
        </p:spPr>
        <p:txBody>
          <a:bodyPr lIns="0" tIns="0" rIns="0" bIns="0" rtlCol="0" anchor="t">
            <a:spAutoFit/>
          </a:bodyPr>
          <a:lstStyle/>
          <a:p>
            <a:pPr algn="l">
              <a:lnSpc>
                <a:spcPts val="1339"/>
              </a:lnSpc>
            </a:pPr>
            <a:r>
              <a:rPr lang="en-US" sz="956" b="1">
                <a:solidFill>
                  <a:srgbClr val="FFFFFF"/>
                </a:solidFill>
                <a:latin typeface="Now Bold"/>
                <a:ea typeface="Now Bold"/>
                <a:cs typeface="Now Bold"/>
                <a:sym typeface="Now Bold"/>
              </a:rPr>
              <a:t>12</a:t>
            </a:r>
          </a:p>
        </p:txBody>
      </p:sp>
      <p:sp>
        <p:nvSpPr>
          <p:cNvPr id="90" name="TextBox 90"/>
          <p:cNvSpPr txBox="1"/>
          <p:nvPr/>
        </p:nvSpPr>
        <p:spPr>
          <a:xfrm>
            <a:off x="15604088" y="6170342"/>
            <a:ext cx="141651" cy="172208"/>
          </a:xfrm>
          <a:prstGeom prst="rect">
            <a:avLst/>
          </a:prstGeom>
        </p:spPr>
        <p:txBody>
          <a:bodyPr lIns="0" tIns="0" rIns="0" bIns="0" rtlCol="0" anchor="t">
            <a:spAutoFit/>
          </a:bodyPr>
          <a:lstStyle/>
          <a:p>
            <a:pPr algn="l">
              <a:lnSpc>
                <a:spcPts val="1339"/>
              </a:lnSpc>
            </a:pPr>
            <a:r>
              <a:rPr lang="en-US" sz="956" b="1">
                <a:solidFill>
                  <a:srgbClr val="FFFFFF"/>
                </a:solidFill>
                <a:latin typeface="Now Bold"/>
                <a:ea typeface="Now Bold"/>
                <a:cs typeface="Now Bold"/>
                <a:sym typeface="Now Bold"/>
              </a:rPr>
              <a:t>13</a:t>
            </a:r>
          </a:p>
        </p:txBody>
      </p:sp>
      <p:sp>
        <p:nvSpPr>
          <p:cNvPr id="91" name="TextBox 91"/>
          <p:cNvSpPr txBox="1"/>
          <p:nvPr/>
        </p:nvSpPr>
        <p:spPr>
          <a:xfrm>
            <a:off x="15608892" y="6732077"/>
            <a:ext cx="193691" cy="172208"/>
          </a:xfrm>
          <a:prstGeom prst="rect">
            <a:avLst/>
          </a:prstGeom>
        </p:spPr>
        <p:txBody>
          <a:bodyPr lIns="0" tIns="0" rIns="0" bIns="0" rtlCol="0" anchor="t">
            <a:spAutoFit/>
          </a:bodyPr>
          <a:lstStyle/>
          <a:p>
            <a:pPr algn="l">
              <a:lnSpc>
                <a:spcPts val="1339"/>
              </a:lnSpc>
            </a:pPr>
            <a:r>
              <a:rPr lang="en-US" sz="956" b="1">
                <a:solidFill>
                  <a:srgbClr val="FFFFFF"/>
                </a:solidFill>
                <a:latin typeface="Now Bold"/>
                <a:ea typeface="Now Bold"/>
                <a:cs typeface="Now Bold"/>
                <a:sym typeface="Now Bold"/>
              </a:rPr>
              <a:t>99</a:t>
            </a:r>
          </a:p>
        </p:txBody>
      </p:sp>
      <p:sp>
        <p:nvSpPr>
          <p:cNvPr id="92" name="TextBox 92"/>
          <p:cNvSpPr txBox="1"/>
          <p:nvPr/>
        </p:nvSpPr>
        <p:spPr>
          <a:xfrm>
            <a:off x="15573911" y="6947000"/>
            <a:ext cx="228672" cy="172208"/>
          </a:xfrm>
          <a:prstGeom prst="rect">
            <a:avLst/>
          </a:prstGeom>
        </p:spPr>
        <p:txBody>
          <a:bodyPr lIns="0" tIns="0" rIns="0" bIns="0" rtlCol="0" anchor="t">
            <a:spAutoFit/>
          </a:bodyPr>
          <a:lstStyle/>
          <a:p>
            <a:pPr algn="l">
              <a:lnSpc>
                <a:spcPts val="1339"/>
              </a:lnSpc>
            </a:pPr>
            <a:r>
              <a:rPr lang="en-US" sz="956" b="1">
                <a:solidFill>
                  <a:srgbClr val="FFFFFF"/>
                </a:solidFill>
                <a:latin typeface="Now Bold"/>
                <a:ea typeface="Now Bold"/>
                <a:cs typeface="Now Bold"/>
                <a:sym typeface="Now Bold"/>
              </a:rPr>
              <a:t>100</a:t>
            </a:r>
          </a:p>
        </p:txBody>
      </p:sp>
      <p:sp>
        <p:nvSpPr>
          <p:cNvPr id="93" name="TextBox 93"/>
          <p:cNvSpPr txBox="1"/>
          <p:nvPr/>
        </p:nvSpPr>
        <p:spPr>
          <a:xfrm>
            <a:off x="15580733" y="7144713"/>
            <a:ext cx="215028" cy="172208"/>
          </a:xfrm>
          <a:prstGeom prst="rect">
            <a:avLst/>
          </a:prstGeom>
        </p:spPr>
        <p:txBody>
          <a:bodyPr lIns="0" tIns="0" rIns="0" bIns="0" rtlCol="0" anchor="t">
            <a:spAutoFit/>
          </a:bodyPr>
          <a:lstStyle/>
          <a:p>
            <a:pPr algn="l">
              <a:lnSpc>
                <a:spcPts val="1339"/>
              </a:lnSpc>
            </a:pPr>
            <a:r>
              <a:rPr lang="en-US" sz="956" b="1">
                <a:solidFill>
                  <a:srgbClr val="FFFFFF"/>
                </a:solidFill>
                <a:latin typeface="Now Bold"/>
                <a:ea typeface="Now Bold"/>
                <a:cs typeface="Now Bold"/>
                <a:sym typeface="Now Bold"/>
              </a:rPr>
              <a:t>101</a:t>
            </a:r>
          </a:p>
        </p:txBody>
      </p:sp>
      <p:sp>
        <p:nvSpPr>
          <p:cNvPr id="94" name="TextBox 94"/>
          <p:cNvSpPr txBox="1"/>
          <p:nvPr/>
        </p:nvSpPr>
        <p:spPr>
          <a:xfrm>
            <a:off x="15587555" y="7354439"/>
            <a:ext cx="215028" cy="172208"/>
          </a:xfrm>
          <a:prstGeom prst="rect">
            <a:avLst/>
          </a:prstGeom>
        </p:spPr>
        <p:txBody>
          <a:bodyPr lIns="0" tIns="0" rIns="0" bIns="0" rtlCol="0" anchor="t">
            <a:spAutoFit/>
          </a:bodyPr>
          <a:lstStyle/>
          <a:p>
            <a:pPr algn="l">
              <a:lnSpc>
                <a:spcPts val="1339"/>
              </a:lnSpc>
            </a:pPr>
            <a:r>
              <a:rPr lang="en-US" sz="956" b="1">
                <a:solidFill>
                  <a:srgbClr val="FFFFFF"/>
                </a:solidFill>
                <a:latin typeface="Now Bold"/>
                <a:ea typeface="Now Bold"/>
                <a:cs typeface="Now Bold"/>
                <a:sym typeface="Now Bold"/>
              </a:rPr>
              <a:t>102</a:t>
            </a:r>
          </a:p>
        </p:txBody>
      </p:sp>
      <p:sp>
        <p:nvSpPr>
          <p:cNvPr id="95" name="TextBox 95"/>
          <p:cNvSpPr txBox="1"/>
          <p:nvPr/>
        </p:nvSpPr>
        <p:spPr>
          <a:xfrm>
            <a:off x="15587555" y="7579325"/>
            <a:ext cx="215028" cy="172208"/>
          </a:xfrm>
          <a:prstGeom prst="rect">
            <a:avLst/>
          </a:prstGeom>
        </p:spPr>
        <p:txBody>
          <a:bodyPr lIns="0" tIns="0" rIns="0" bIns="0" rtlCol="0" anchor="t">
            <a:spAutoFit/>
          </a:bodyPr>
          <a:lstStyle/>
          <a:p>
            <a:pPr algn="l">
              <a:lnSpc>
                <a:spcPts val="1339"/>
              </a:lnSpc>
            </a:pPr>
            <a:r>
              <a:rPr lang="en-US" sz="956" b="1">
                <a:solidFill>
                  <a:srgbClr val="FFFFFF"/>
                </a:solidFill>
                <a:latin typeface="Now Bold"/>
                <a:ea typeface="Now Bold"/>
                <a:cs typeface="Now Bold"/>
                <a:sym typeface="Now Bold"/>
              </a:rPr>
              <a:t>103</a:t>
            </a:r>
          </a:p>
        </p:txBody>
      </p:sp>
      <p:sp>
        <p:nvSpPr>
          <p:cNvPr id="96" name="TextBox 96"/>
          <p:cNvSpPr txBox="1"/>
          <p:nvPr/>
        </p:nvSpPr>
        <p:spPr>
          <a:xfrm>
            <a:off x="14684871" y="5078533"/>
            <a:ext cx="796779" cy="173358"/>
          </a:xfrm>
          <a:prstGeom prst="rect">
            <a:avLst/>
          </a:prstGeom>
        </p:spPr>
        <p:txBody>
          <a:bodyPr lIns="0" tIns="0" rIns="0" bIns="0" rtlCol="0" anchor="t">
            <a:spAutoFit/>
          </a:bodyPr>
          <a:lstStyle/>
          <a:p>
            <a:pPr algn="ctr">
              <a:lnSpc>
                <a:spcPts val="1339"/>
              </a:lnSpc>
            </a:pPr>
            <a:r>
              <a:rPr lang="en-US" sz="956" b="1">
                <a:solidFill>
                  <a:srgbClr val="FFFFFF"/>
                </a:solidFill>
                <a:latin typeface="Now Bold"/>
                <a:ea typeface="Now Bold"/>
                <a:cs typeface="Now Bold"/>
                <a:sym typeface="Now Bold"/>
              </a:rPr>
              <a:t>LDD 100</a:t>
            </a:r>
          </a:p>
        </p:txBody>
      </p:sp>
      <p:sp>
        <p:nvSpPr>
          <p:cNvPr id="97" name="TextBox 97"/>
          <p:cNvSpPr txBox="1"/>
          <p:nvPr/>
        </p:nvSpPr>
        <p:spPr>
          <a:xfrm>
            <a:off x="14999880" y="6724563"/>
            <a:ext cx="80433" cy="172208"/>
          </a:xfrm>
          <a:prstGeom prst="rect">
            <a:avLst/>
          </a:prstGeom>
        </p:spPr>
        <p:txBody>
          <a:bodyPr lIns="0" tIns="0" rIns="0" bIns="0" rtlCol="0" anchor="t">
            <a:spAutoFit/>
          </a:bodyPr>
          <a:lstStyle/>
          <a:p>
            <a:pPr algn="l">
              <a:lnSpc>
                <a:spcPts val="1339"/>
              </a:lnSpc>
            </a:pPr>
            <a:r>
              <a:rPr lang="en-US" sz="956" b="1">
                <a:solidFill>
                  <a:srgbClr val="FFFFFF"/>
                </a:solidFill>
                <a:latin typeface="Now Bold"/>
                <a:ea typeface="Now Bold"/>
                <a:cs typeface="Now Bold"/>
                <a:sym typeface="Now Bold"/>
              </a:rPr>
              <a:t>0</a:t>
            </a:r>
          </a:p>
        </p:txBody>
      </p:sp>
      <p:sp>
        <p:nvSpPr>
          <p:cNvPr id="98" name="TextBox 98"/>
          <p:cNvSpPr txBox="1"/>
          <p:nvPr/>
        </p:nvSpPr>
        <p:spPr>
          <a:xfrm>
            <a:off x="15002827" y="6958696"/>
            <a:ext cx="80433" cy="172195"/>
          </a:xfrm>
          <a:prstGeom prst="rect">
            <a:avLst/>
          </a:prstGeom>
        </p:spPr>
        <p:txBody>
          <a:bodyPr lIns="0" tIns="0" rIns="0" bIns="0" rtlCol="0" anchor="t">
            <a:spAutoFit/>
          </a:bodyPr>
          <a:lstStyle/>
          <a:p>
            <a:pPr algn="l">
              <a:lnSpc>
                <a:spcPts val="1339"/>
              </a:lnSpc>
            </a:pPr>
            <a:r>
              <a:rPr lang="en-US" sz="956" b="1">
                <a:solidFill>
                  <a:srgbClr val="FFFFFF"/>
                </a:solidFill>
                <a:latin typeface="Now Bold"/>
                <a:ea typeface="Now Bold"/>
                <a:cs typeface="Now Bold"/>
                <a:sym typeface="Now Bold"/>
              </a:rPr>
              <a:t>5</a:t>
            </a:r>
          </a:p>
        </p:txBody>
      </p:sp>
      <p:sp>
        <p:nvSpPr>
          <p:cNvPr id="99" name="TextBox 99"/>
          <p:cNvSpPr txBox="1"/>
          <p:nvPr/>
        </p:nvSpPr>
        <p:spPr>
          <a:xfrm>
            <a:off x="14829938" y="7170425"/>
            <a:ext cx="506645" cy="172195"/>
          </a:xfrm>
          <a:prstGeom prst="rect">
            <a:avLst/>
          </a:prstGeom>
        </p:spPr>
        <p:txBody>
          <a:bodyPr lIns="0" tIns="0" rIns="0" bIns="0" rtlCol="0" anchor="t">
            <a:spAutoFit/>
          </a:bodyPr>
          <a:lstStyle/>
          <a:p>
            <a:pPr algn="l">
              <a:lnSpc>
                <a:spcPts val="1339"/>
              </a:lnSpc>
            </a:pPr>
            <a:r>
              <a:rPr lang="en-US" sz="956" b="1">
                <a:solidFill>
                  <a:srgbClr val="FFFFFF"/>
                </a:solidFill>
                <a:latin typeface="Now Bold"/>
                <a:ea typeface="Now Bold"/>
                <a:cs typeface="Now Bold"/>
                <a:sym typeface="Now Bold"/>
              </a:rPr>
              <a:t>LDD 10</a:t>
            </a:r>
          </a:p>
        </p:txBody>
      </p:sp>
      <p:sp>
        <p:nvSpPr>
          <p:cNvPr id="100" name="TextBox 100"/>
          <p:cNvSpPr txBox="1"/>
          <p:nvPr/>
        </p:nvSpPr>
        <p:spPr>
          <a:xfrm>
            <a:off x="14839077" y="7354439"/>
            <a:ext cx="506645" cy="172195"/>
          </a:xfrm>
          <a:prstGeom prst="rect">
            <a:avLst/>
          </a:prstGeom>
        </p:spPr>
        <p:txBody>
          <a:bodyPr lIns="0" tIns="0" rIns="0" bIns="0" rtlCol="0" anchor="t">
            <a:spAutoFit/>
          </a:bodyPr>
          <a:lstStyle/>
          <a:p>
            <a:pPr algn="l">
              <a:lnSpc>
                <a:spcPts val="1339"/>
              </a:lnSpc>
            </a:pPr>
            <a:r>
              <a:rPr lang="en-US" sz="956" b="1">
                <a:solidFill>
                  <a:srgbClr val="FFFFFF"/>
                </a:solidFill>
                <a:latin typeface="Now Bold"/>
                <a:ea typeface="Now Bold"/>
                <a:cs typeface="Now Bold"/>
                <a:sym typeface="Now Bold"/>
              </a:rPr>
              <a:t>ADD 11</a:t>
            </a:r>
          </a:p>
        </p:txBody>
      </p:sp>
      <p:sp>
        <p:nvSpPr>
          <p:cNvPr id="101" name="TextBox 101"/>
          <p:cNvSpPr txBox="1"/>
          <p:nvPr/>
        </p:nvSpPr>
        <p:spPr>
          <a:xfrm>
            <a:off x="14826991" y="7581256"/>
            <a:ext cx="506645" cy="172195"/>
          </a:xfrm>
          <a:prstGeom prst="rect">
            <a:avLst/>
          </a:prstGeom>
        </p:spPr>
        <p:txBody>
          <a:bodyPr lIns="0" tIns="0" rIns="0" bIns="0" rtlCol="0" anchor="t">
            <a:spAutoFit/>
          </a:bodyPr>
          <a:lstStyle/>
          <a:p>
            <a:pPr algn="l">
              <a:lnSpc>
                <a:spcPts val="1339"/>
              </a:lnSpc>
            </a:pPr>
            <a:r>
              <a:rPr lang="en-US" sz="956" b="1">
                <a:solidFill>
                  <a:srgbClr val="FFFFFF"/>
                </a:solidFill>
                <a:latin typeface="Now Bold"/>
                <a:ea typeface="Now Bold"/>
                <a:cs typeface="Now Bold"/>
                <a:sym typeface="Now Bold"/>
              </a:rPr>
              <a:t>STO 12</a:t>
            </a:r>
          </a:p>
        </p:txBody>
      </p:sp>
      <p:sp>
        <p:nvSpPr>
          <p:cNvPr id="102" name="TextBox 102"/>
          <p:cNvSpPr txBox="1"/>
          <p:nvPr/>
        </p:nvSpPr>
        <p:spPr>
          <a:xfrm>
            <a:off x="10970626" y="4717683"/>
            <a:ext cx="569029" cy="281410"/>
          </a:xfrm>
          <a:prstGeom prst="rect">
            <a:avLst/>
          </a:prstGeom>
        </p:spPr>
        <p:txBody>
          <a:bodyPr lIns="0" tIns="0" rIns="0" bIns="0" rtlCol="0" anchor="t">
            <a:spAutoFit/>
          </a:bodyPr>
          <a:lstStyle/>
          <a:p>
            <a:pPr algn="ctr">
              <a:lnSpc>
                <a:spcPts val="2234"/>
              </a:lnSpc>
            </a:pPr>
            <a:r>
              <a:rPr lang="en-US" sz="1595" b="1">
                <a:solidFill>
                  <a:srgbClr val="000000"/>
                </a:solidFill>
                <a:latin typeface="Now Bold"/>
                <a:ea typeface="Now Bold"/>
                <a:cs typeface="Now Bold"/>
                <a:sym typeface="Now Bold"/>
              </a:rPr>
              <a:t>CPU</a:t>
            </a:r>
          </a:p>
        </p:txBody>
      </p:sp>
      <p:sp>
        <p:nvSpPr>
          <p:cNvPr id="103" name="TextBox 103"/>
          <p:cNvSpPr txBox="1"/>
          <p:nvPr/>
        </p:nvSpPr>
        <p:spPr>
          <a:xfrm>
            <a:off x="14684871" y="5308833"/>
            <a:ext cx="796779" cy="173358"/>
          </a:xfrm>
          <a:prstGeom prst="rect">
            <a:avLst/>
          </a:prstGeom>
        </p:spPr>
        <p:txBody>
          <a:bodyPr lIns="0" tIns="0" rIns="0" bIns="0" rtlCol="0" anchor="t">
            <a:spAutoFit/>
          </a:bodyPr>
          <a:lstStyle/>
          <a:p>
            <a:pPr algn="ctr">
              <a:lnSpc>
                <a:spcPts val="1339"/>
              </a:lnSpc>
            </a:pPr>
            <a:r>
              <a:rPr lang="en-US" sz="956" b="1">
                <a:solidFill>
                  <a:srgbClr val="FFFFFF"/>
                </a:solidFill>
                <a:latin typeface="Now Bold"/>
                <a:ea typeface="Now Bold"/>
                <a:cs typeface="Now Bold"/>
                <a:sym typeface="Now Bold"/>
              </a:rPr>
              <a:t>STO 102</a:t>
            </a:r>
          </a:p>
        </p:txBody>
      </p:sp>
      <p:sp>
        <p:nvSpPr>
          <p:cNvPr id="104" name="TextBox 104"/>
          <p:cNvSpPr txBox="1"/>
          <p:nvPr/>
        </p:nvSpPr>
        <p:spPr>
          <a:xfrm>
            <a:off x="14684871" y="5491242"/>
            <a:ext cx="796779" cy="173358"/>
          </a:xfrm>
          <a:prstGeom prst="rect">
            <a:avLst/>
          </a:prstGeom>
        </p:spPr>
        <p:txBody>
          <a:bodyPr lIns="0" tIns="0" rIns="0" bIns="0" rtlCol="0" anchor="t">
            <a:spAutoFit/>
          </a:bodyPr>
          <a:lstStyle/>
          <a:p>
            <a:pPr algn="ctr">
              <a:lnSpc>
                <a:spcPts val="1339"/>
              </a:lnSpc>
            </a:pPr>
            <a:r>
              <a:rPr lang="en-US" sz="956" b="1">
                <a:solidFill>
                  <a:srgbClr val="FFFFFF"/>
                </a:solidFill>
                <a:latin typeface="Now Bold"/>
                <a:ea typeface="Now Bold"/>
                <a:cs typeface="Now Bold"/>
                <a:sym typeface="Now Bold"/>
              </a:rPr>
              <a:t>STO 103</a:t>
            </a:r>
          </a:p>
        </p:txBody>
      </p:sp>
      <p:sp>
        <p:nvSpPr>
          <p:cNvPr id="105" name="TextBox 105"/>
          <p:cNvSpPr txBox="1"/>
          <p:nvPr/>
        </p:nvSpPr>
        <p:spPr>
          <a:xfrm>
            <a:off x="14681924" y="5722883"/>
            <a:ext cx="796779" cy="173358"/>
          </a:xfrm>
          <a:prstGeom prst="rect">
            <a:avLst/>
          </a:prstGeom>
        </p:spPr>
        <p:txBody>
          <a:bodyPr lIns="0" tIns="0" rIns="0" bIns="0" rtlCol="0" anchor="t">
            <a:spAutoFit/>
          </a:bodyPr>
          <a:lstStyle/>
          <a:p>
            <a:pPr algn="ctr">
              <a:lnSpc>
                <a:spcPts val="1339"/>
              </a:lnSpc>
            </a:pPr>
            <a:r>
              <a:rPr lang="en-US" sz="956" b="1">
                <a:solidFill>
                  <a:srgbClr val="FFFFFF"/>
                </a:solidFill>
                <a:latin typeface="Now Bold"/>
                <a:ea typeface="Now Bold"/>
                <a:cs typeface="Now Bold"/>
                <a:sym typeface="Now Bold"/>
              </a:rPr>
              <a:t>LDD 102</a:t>
            </a:r>
          </a:p>
        </p:txBody>
      </p:sp>
      <p:sp>
        <p:nvSpPr>
          <p:cNvPr id="106" name="TextBox 106"/>
          <p:cNvSpPr txBox="1"/>
          <p:nvPr/>
        </p:nvSpPr>
        <p:spPr>
          <a:xfrm>
            <a:off x="14681924" y="5946305"/>
            <a:ext cx="796779" cy="173358"/>
          </a:xfrm>
          <a:prstGeom prst="rect">
            <a:avLst/>
          </a:prstGeom>
        </p:spPr>
        <p:txBody>
          <a:bodyPr lIns="0" tIns="0" rIns="0" bIns="0" rtlCol="0" anchor="t">
            <a:spAutoFit/>
          </a:bodyPr>
          <a:lstStyle/>
          <a:p>
            <a:pPr algn="ctr">
              <a:lnSpc>
                <a:spcPts val="1339"/>
              </a:lnSpc>
            </a:pPr>
            <a:r>
              <a:rPr lang="en-US" sz="956" b="1">
                <a:solidFill>
                  <a:srgbClr val="FFFFFF"/>
                </a:solidFill>
                <a:latin typeface="Now Bold"/>
                <a:ea typeface="Now Bold"/>
                <a:cs typeface="Now Bold"/>
                <a:sym typeface="Now Bold"/>
              </a:rPr>
              <a:t>LDD 103</a:t>
            </a:r>
          </a:p>
        </p:txBody>
      </p:sp>
      <p:sp>
        <p:nvSpPr>
          <p:cNvPr id="107" name="TextBox 107"/>
          <p:cNvSpPr txBox="1"/>
          <p:nvPr/>
        </p:nvSpPr>
        <p:spPr>
          <a:xfrm>
            <a:off x="14694010" y="6170698"/>
            <a:ext cx="796779" cy="173358"/>
          </a:xfrm>
          <a:prstGeom prst="rect">
            <a:avLst/>
          </a:prstGeom>
        </p:spPr>
        <p:txBody>
          <a:bodyPr lIns="0" tIns="0" rIns="0" bIns="0" rtlCol="0" anchor="t">
            <a:spAutoFit/>
          </a:bodyPr>
          <a:lstStyle/>
          <a:p>
            <a:pPr algn="ctr">
              <a:lnSpc>
                <a:spcPts val="1339"/>
              </a:lnSpc>
            </a:pPr>
            <a:r>
              <a:rPr lang="en-US" sz="956" b="1">
                <a:solidFill>
                  <a:srgbClr val="FFFFFF"/>
                </a:solidFill>
                <a:latin typeface="Now Bold"/>
                <a:ea typeface="Now Bold"/>
                <a:cs typeface="Now Bold"/>
                <a:sym typeface="Now Bold"/>
              </a:rPr>
              <a:t>OUT 103</a:t>
            </a:r>
          </a:p>
        </p:txBody>
      </p:sp>
      <p:sp>
        <p:nvSpPr>
          <p:cNvPr id="108" name="TextBox 108"/>
          <p:cNvSpPr txBox="1"/>
          <p:nvPr/>
        </p:nvSpPr>
        <p:spPr>
          <a:xfrm>
            <a:off x="12622851" y="5575356"/>
            <a:ext cx="282923" cy="238525"/>
          </a:xfrm>
          <a:prstGeom prst="rect">
            <a:avLst/>
          </a:prstGeom>
        </p:spPr>
        <p:txBody>
          <a:bodyPr lIns="0" tIns="0" rIns="0" bIns="0" rtlCol="0" anchor="t">
            <a:spAutoFit/>
          </a:bodyPr>
          <a:lstStyle/>
          <a:p>
            <a:pPr algn="ctr">
              <a:lnSpc>
                <a:spcPts val="1842"/>
              </a:lnSpc>
            </a:pPr>
            <a:r>
              <a:rPr lang="en-US" sz="1316" b="1">
                <a:solidFill>
                  <a:srgbClr val="000000"/>
                </a:solidFill>
                <a:latin typeface="Now Bold"/>
                <a:ea typeface="Now Bold"/>
                <a:cs typeface="Now Bold"/>
                <a:sym typeface="Now Bold"/>
              </a:rPr>
              <a:t>9</a:t>
            </a:r>
          </a:p>
        </p:txBody>
      </p:sp>
      <p:sp>
        <p:nvSpPr>
          <p:cNvPr id="109" name="TextBox 109"/>
          <p:cNvSpPr txBox="1"/>
          <p:nvPr/>
        </p:nvSpPr>
        <p:spPr>
          <a:xfrm>
            <a:off x="12622851" y="6722552"/>
            <a:ext cx="282923" cy="238525"/>
          </a:xfrm>
          <a:prstGeom prst="rect">
            <a:avLst/>
          </a:prstGeom>
        </p:spPr>
        <p:txBody>
          <a:bodyPr lIns="0" tIns="0" rIns="0" bIns="0" rtlCol="0" anchor="t">
            <a:spAutoFit/>
          </a:bodyPr>
          <a:lstStyle/>
          <a:p>
            <a:pPr algn="ctr">
              <a:lnSpc>
                <a:spcPts val="1842"/>
              </a:lnSpc>
            </a:pPr>
            <a:r>
              <a:rPr lang="en-US" sz="1316" b="1">
                <a:solidFill>
                  <a:srgbClr val="000000"/>
                </a:solidFill>
                <a:latin typeface="Now Bold"/>
                <a:ea typeface="Now Bold"/>
                <a:cs typeface="Now Bold"/>
                <a:sym typeface="Now Bold"/>
              </a:rPr>
              <a:t>8</a:t>
            </a:r>
          </a:p>
        </p:txBody>
      </p:sp>
      <p:sp>
        <p:nvSpPr>
          <p:cNvPr id="110" name="TextBox 110"/>
          <p:cNvSpPr txBox="1"/>
          <p:nvPr/>
        </p:nvSpPr>
        <p:spPr>
          <a:xfrm>
            <a:off x="12351273" y="7288122"/>
            <a:ext cx="796330" cy="238525"/>
          </a:xfrm>
          <a:prstGeom prst="rect">
            <a:avLst/>
          </a:prstGeom>
        </p:spPr>
        <p:txBody>
          <a:bodyPr lIns="0" tIns="0" rIns="0" bIns="0" rtlCol="0" anchor="t">
            <a:spAutoFit/>
          </a:bodyPr>
          <a:lstStyle/>
          <a:p>
            <a:pPr algn="ctr">
              <a:lnSpc>
                <a:spcPts val="1842"/>
              </a:lnSpc>
            </a:pPr>
            <a:r>
              <a:rPr lang="en-US" sz="1316" b="1">
                <a:solidFill>
                  <a:srgbClr val="000000"/>
                </a:solidFill>
                <a:latin typeface="Now Bold"/>
                <a:ea typeface="Now Bold"/>
                <a:cs typeface="Now Bold"/>
                <a:sym typeface="Now Bold"/>
              </a:rPr>
              <a:t>LDD 100</a:t>
            </a:r>
          </a:p>
        </p:txBody>
      </p:sp>
      <p:sp>
        <p:nvSpPr>
          <p:cNvPr id="111" name="TextBox 111"/>
          <p:cNvSpPr txBox="1"/>
          <p:nvPr/>
        </p:nvSpPr>
        <p:spPr>
          <a:xfrm>
            <a:off x="12320048" y="6177558"/>
            <a:ext cx="796330" cy="238525"/>
          </a:xfrm>
          <a:prstGeom prst="rect">
            <a:avLst/>
          </a:prstGeom>
        </p:spPr>
        <p:txBody>
          <a:bodyPr lIns="0" tIns="0" rIns="0" bIns="0" rtlCol="0" anchor="t">
            <a:spAutoFit/>
          </a:bodyPr>
          <a:lstStyle/>
          <a:p>
            <a:pPr algn="ctr">
              <a:lnSpc>
                <a:spcPts val="1842"/>
              </a:lnSpc>
            </a:pPr>
            <a:r>
              <a:rPr lang="en-US" sz="1316" b="1">
                <a:solidFill>
                  <a:srgbClr val="000000"/>
                </a:solidFill>
                <a:latin typeface="Now Bold"/>
                <a:ea typeface="Now Bold"/>
                <a:cs typeface="Now Bold"/>
                <a:sym typeface="Now Bold"/>
              </a:rPr>
              <a:t>LDD 100</a:t>
            </a:r>
          </a:p>
        </p:txBody>
      </p:sp>
      <p:sp>
        <p:nvSpPr>
          <p:cNvPr id="112" name="TextBox 112"/>
          <p:cNvSpPr txBox="1"/>
          <p:nvPr/>
        </p:nvSpPr>
        <p:spPr>
          <a:xfrm>
            <a:off x="11936217" y="7986132"/>
            <a:ext cx="2686945" cy="454226"/>
          </a:xfrm>
          <a:prstGeom prst="rect">
            <a:avLst/>
          </a:prstGeom>
        </p:spPr>
        <p:txBody>
          <a:bodyPr lIns="0" tIns="0" rIns="0" bIns="0" rtlCol="0" anchor="t">
            <a:spAutoFit/>
          </a:bodyPr>
          <a:lstStyle/>
          <a:p>
            <a:pPr algn="ctr">
              <a:lnSpc>
                <a:spcPts val="3761"/>
              </a:lnSpc>
              <a:spcBef>
                <a:spcPct val="0"/>
              </a:spcBef>
            </a:pPr>
            <a:r>
              <a:rPr lang="en-US" sz="2687" b="1">
                <a:solidFill>
                  <a:srgbClr val="000000"/>
                </a:solidFill>
                <a:latin typeface="Now Bold"/>
                <a:ea typeface="Now Bold"/>
                <a:cs typeface="Now Bold"/>
                <a:sym typeface="Now Bold"/>
              </a:rPr>
              <a:t>MDR     [[MAR]]</a:t>
            </a:r>
          </a:p>
        </p:txBody>
      </p:sp>
      <p:sp>
        <p:nvSpPr>
          <p:cNvPr id="113" name="AutoShape 113"/>
          <p:cNvSpPr/>
          <p:nvPr/>
        </p:nvSpPr>
        <p:spPr>
          <a:xfrm flipH="1" flipV="1">
            <a:off x="12874844" y="8221823"/>
            <a:ext cx="284586" cy="0"/>
          </a:xfrm>
          <a:prstGeom prst="line">
            <a:avLst/>
          </a:prstGeom>
          <a:ln w="28575" cap="flat">
            <a:solidFill>
              <a:srgbClr val="019D97"/>
            </a:solidFill>
            <a:prstDash val="solid"/>
            <a:headEnd type="none" w="sm" len="sm"/>
            <a:tailEnd type="arrow" w="med" len="sm"/>
          </a:ln>
        </p:spPr>
        <p:txBody>
          <a:bodyPr/>
          <a:lstStyle/>
          <a:p>
            <a:endParaRPr lang="en-PH"/>
          </a:p>
        </p:txBody>
      </p:sp>
      <p:sp>
        <p:nvSpPr>
          <p:cNvPr id="114" name="TextBox 114"/>
          <p:cNvSpPr txBox="1"/>
          <p:nvPr/>
        </p:nvSpPr>
        <p:spPr>
          <a:xfrm>
            <a:off x="12211661" y="8478458"/>
            <a:ext cx="1815234" cy="454226"/>
          </a:xfrm>
          <a:prstGeom prst="rect">
            <a:avLst/>
          </a:prstGeom>
        </p:spPr>
        <p:txBody>
          <a:bodyPr lIns="0" tIns="0" rIns="0" bIns="0" rtlCol="0" anchor="t">
            <a:spAutoFit/>
          </a:bodyPr>
          <a:lstStyle/>
          <a:p>
            <a:pPr algn="ctr">
              <a:lnSpc>
                <a:spcPts val="3761"/>
              </a:lnSpc>
              <a:spcBef>
                <a:spcPct val="0"/>
              </a:spcBef>
            </a:pPr>
            <a:r>
              <a:rPr lang="en-US" sz="2687" b="1">
                <a:solidFill>
                  <a:srgbClr val="000000"/>
                </a:solidFill>
                <a:latin typeface="Now Bold"/>
                <a:ea typeface="Now Bold"/>
                <a:cs typeface="Now Bold"/>
                <a:sym typeface="Now Bold"/>
              </a:rPr>
              <a:t>MDR     [8]</a:t>
            </a:r>
          </a:p>
        </p:txBody>
      </p:sp>
      <p:sp>
        <p:nvSpPr>
          <p:cNvPr id="115" name="AutoShape 115"/>
          <p:cNvSpPr/>
          <p:nvPr/>
        </p:nvSpPr>
        <p:spPr>
          <a:xfrm flipH="1" flipV="1">
            <a:off x="13119278" y="8742723"/>
            <a:ext cx="284586" cy="0"/>
          </a:xfrm>
          <a:prstGeom prst="line">
            <a:avLst/>
          </a:prstGeom>
          <a:ln w="28575" cap="flat">
            <a:solidFill>
              <a:srgbClr val="019D97"/>
            </a:solidFill>
            <a:prstDash val="solid"/>
            <a:headEnd type="none" w="sm" len="sm"/>
            <a:tailEnd type="arrow" w="med" len="sm"/>
          </a:ln>
        </p:spPr>
        <p:txBody>
          <a:bodyPr/>
          <a:lstStyle/>
          <a:p>
            <a:endParaRPr lang="en-PH"/>
          </a:p>
        </p:txBody>
      </p:sp>
      <p:sp>
        <p:nvSpPr>
          <p:cNvPr id="116" name="TextBox 116"/>
          <p:cNvSpPr txBox="1"/>
          <p:nvPr/>
        </p:nvSpPr>
        <p:spPr>
          <a:xfrm>
            <a:off x="11878553" y="9056508"/>
            <a:ext cx="3048399" cy="454226"/>
          </a:xfrm>
          <a:prstGeom prst="rect">
            <a:avLst/>
          </a:prstGeom>
        </p:spPr>
        <p:txBody>
          <a:bodyPr lIns="0" tIns="0" rIns="0" bIns="0" rtlCol="0" anchor="t">
            <a:spAutoFit/>
          </a:bodyPr>
          <a:lstStyle/>
          <a:p>
            <a:pPr algn="ctr">
              <a:lnSpc>
                <a:spcPts val="3761"/>
              </a:lnSpc>
              <a:spcBef>
                <a:spcPct val="0"/>
              </a:spcBef>
            </a:pPr>
            <a:r>
              <a:rPr lang="en-US" sz="2687" b="1">
                <a:solidFill>
                  <a:srgbClr val="000000"/>
                </a:solidFill>
                <a:latin typeface="Now Bold"/>
                <a:ea typeface="Now Bold"/>
                <a:cs typeface="Now Bold"/>
                <a:sym typeface="Now Bold"/>
              </a:rPr>
              <a:t>MDR     LDD 100</a:t>
            </a:r>
          </a:p>
        </p:txBody>
      </p:sp>
      <p:sp>
        <p:nvSpPr>
          <p:cNvPr id="117" name="AutoShape 117"/>
          <p:cNvSpPr/>
          <p:nvPr/>
        </p:nvSpPr>
        <p:spPr>
          <a:xfrm flipH="1">
            <a:off x="13043284" y="9293146"/>
            <a:ext cx="284586" cy="0"/>
          </a:xfrm>
          <a:prstGeom prst="line">
            <a:avLst/>
          </a:prstGeom>
          <a:ln w="28575" cap="flat">
            <a:solidFill>
              <a:srgbClr val="019D97"/>
            </a:solidFill>
            <a:prstDash val="solid"/>
            <a:headEnd type="none" w="sm" len="sm"/>
            <a:tailEnd type="arrow" w="med" len="sm"/>
          </a:ln>
        </p:spPr>
        <p:txBody>
          <a:bodyPr/>
          <a:lstStyle/>
          <a:p>
            <a:endParaRPr lang="en-PH"/>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AutoShape 7"/>
          <p:cNvSpPr/>
          <p:nvPr/>
        </p:nvSpPr>
        <p:spPr>
          <a:xfrm>
            <a:off x="14609037" y="5698987"/>
            <a:ext cx="27107" cy="1341808"/>
          </a:xfrm>
          <a:prstGeom prst="line">
            <a:avLst/>
          </a:prstGeom>
          <a:ln w="66675" cap="rnd">
            <a:solidFill>
              <a:srgbClr val="FFDE59"/>
            </a:solidFill>
            <a:prstDash val="solid"/>
            <a:headEnd type="none" w="sm" len="sm"/>
            <a:tailEnd type="oval" w="lg" len="lg"/>
          </a:ln>
        </p:spPr>
        <p:txBody>
          <a:bodyPr/>
          <a:lstStyle/>
          <a:p>
            <a:endParaRPr lang="en-PH"/>
          </a:p>
        </p:txBody>
      </p:sp>
      <p:grpSp>
        <p:nvGrpSpPr>
          <p:cNvPr id="8" name="Group 8"/>
          <p:cNvGrpSpPr/>
          <p:nvPr/>
        </p:nvGrpSpPr>
        <p:grpSpPr>
          <a:xfrm>
            <a:off x="2209168" y="4147523"/>
            <a:ext cx="1655810" cy="696447"/>
            <a:chOff x="0" y="0"/>
            <a:chExt cx="436098" cy="183426"/>
          </a:xfrm>
        </p:grpSpPr>
        <p:sp>
          <p:nvSpPr>
            <p:cNvPr id="9" name="Freeform 9"/>
            <p:cNvSpPr/>
            <p:nvPr/>
          </p:nvSpPr>
          <p:spPr>
            <a:xfrm>
              <a:off x="0" y="0"/>
              <a:ext cx="436098" cy="183426"/>
            </a:xfrm>
            <a:custGeom>
              <a:avLst/>
              <a:gdLst/>
              <a:ahLst/>
              <a:cxnLst/>
              <a:rect l="l" t="t" r="r" b="b"/>
              <a:pathLst>
                <a:path w="436098" h="183426">
                  <a:moveTo>
                    <a:pt x="91713" y="0"/>
                  </a:moveTo>
                  <a:lnTo>
                    <a:pt x="344385" y="0"/>
                  </a:lnTo>
                  <a:cubicBezTo>
                    <a:pt x="395037" y="0"/>
                    <a:pt x="436098" y="41061"/>
                    <a:pt x="436098" y="91713"/>
                  </a:cubicBezTo>
                  <a:lnTo>
                    <a:pt x="436098" y="91713"/>
                  </a:lnTo>
                  <a:cubicBezTo>
                    <a:pt x="436098" y="116037"/>
                    <a:pt x="426435" y="139365"/>
                    <a:pt x="409236" y="156564"/>
                  </a:cubicBezTo>
                  <a:cubicBezTo>
                    <a:pt x="392036" y="173764"/>
                    <a:pt x="368709" y="183426"/>
                    <a:pt x="344385" y="183426"/>
                  </a:cubicBezTo>
                  <a:lnTo>
                    <a:pt x="91713" y="183426"/>
                  </a:lnTo>
                  <a:cubicBezTo>
                    <a:pt x="41061" y="183426"/>
                    <a:pt x="0" y="142365"/>
                    <a:pt x="0" y="91713"/>
                  </a:cubicBezTo>
                  <a:lnTo>
                    <a:pt x="0" y="91713"/>
                  </a:lnTo>
                  <a:cubicBezTo>
                    <a:pt x="0" y="41061"/>
                    <a:pt x="41061" y="0"/>
                    <a:pt x="91713" y="0"/>
                  </a:cubicBezTo>
                  <a:close/>
                </a:path>
              </a:pathLst>
            </a:custGeom>
            <a:solidFill>
              <a:srgbClr val="642EC7"/>
            </a:solidFill>
          </p:spPr>
          <p:txBody>
            <a:bodyPr/>
            <a:lstStyle/>
            <a:p>
              <a:endParaRPr lang="en-PH"/>
            </a:p>
          </p:txBody>
        </p:sp>
        <p:sp>
          <p:nvSpPr>
            <p:cNvPr id="10" name="TextBox 10"/>
            <p:cNvSpPr txBox="1"/>
            <p:nvPr/>
          </p:nvSpPr>
          <p:spPr>
            <a:xfrm>
              <a:off x="0" y="-28575"/>
              <a:ext cx="436098" cy="212001"/>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a:off x="1814578" y="2937013"/>
            <a:ext cx="1528174" cy="1388728"/>
          </a:xfrm>
          <a:custGeom>
            <a:avLst/>
            <a:gdLst/>
            <a:ahLst/>
            <a:cxnLst/>
            <a:rect l="l" t="t" r="r" b="b"/>
            <a:pathLst>
              <a:path w="1528174" h="1388728">
                <a:moveTo>
                  <a:pt x="0" y="0"/>
                </a:moveTo>
                <a:lnTo>
                  <a:pt x="1528174" y="0"/>
                </a:lnTo>
                <a:lnTo>
                  <a:pt x="1528174" y="1388728"/>
                </a:lnTo>
                <a:lnTo>
                  <a:pt x="0" y="13887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12" name="Group 12"/>
          <p:cNvGrpSpPr/>
          <p:nvPr/>
        </p:nvGrpSpPr>
        <p:grpSpPr>
          <a:xfrm>
            <a:off x="9758530" y="5002540"/>
            <a:ext cx="6341064" cy="696447"/>
            <a:chOff x="0" y="0"/>
            <a:chExt cx="1670075" cy="183426"/>
          </a:xfrm>
        </p:grpSpPr>
        <p:sp>
          <p:nvSpPr>
            <p:cNvPr id="13" name="Freeform 13"/>
            <p:cNvSpPr/>
            <p:nvPr/>
          </p:nvSpPr>
          <p:spPr>
            <a:xfrm>
              <a:off x="0" y="0"/>
              <a:ext cx="1670075" cy="183426"/>
            </a:xfrm>
            <a:custGeom>
              <a:avLst/>
              <a:gdLst/>
              <a:ahLst/>
              <a:cxnLst/>
              <a:rect l="l" t="t" r="r" b="b"/>
              <a:pathLst>
                <a:path w="1670075" h="183426">
                  <a:moveTo>
                    <a:pt x="62267" y="0"/>
                  </a:moveTo>
                  <a:lnTo>
                    <a:pt x="1607808" y="0"/>
                  </a:lnTo>
                  <a:cubicBezTo>
                    <a:pt x="1624322" y="0"/>
                    <a:pt x="1640160" y="6560"/>
                    <a:pt x="1651837" y="18238"/>
                  </a:cubicBezTo>
                  <a:cubicBezTo>
                    <a:pt x="1663514" y="29915"/>
                    <a:pt x="1670075" y="45753"/>
                    <a:pt x="1670075" y="62267"/>
                  </a:cubicBezTo>
                  <a:lnTo>
                    <a:pt x="1670075" y="121160"/>
                  </a:lnTo>
                  <a:cubicBezTo>
                    <a:pt x="1670075" y="155549"/>
                    <a:pt x="1642197" y="183426"/>
                    <a:pt x="1607808" y="183426"/>
                  </a:cubicBezTo>
                  <a:lnTo>
                    <a:pt x="62267" y="183426"/>
                  </a:lnTo>
                  <a:cubicBezTo>
                    <a:pt x="27878" y="183426"/>
                    <a:pt x="0" y="155549"/>
                    <a:pt x="0" y="121160"/>
                  </a:cubicBezTo>
                  <a:lnTo>
                    <a:pt x="0" y="62267"/>
                  </a:lnTo>
                  <a:cubicBezTo>
                    <a:pt x="0" y="27878"/>
                    <a:pt x="27878" y="0"/>
                    <a:pt x="62267" y="0"/>
                  </a:cubicBezTo>
                  <a:close/>
                </a:path>
              </a:pathLst>
            </a:custGeom>
            <a:solidFill>
              <a:srgbClr val="642EC7"/>
            </a:solidFill>
          </p:spPr>
          <p:txBody>
            <a:bodyPr/>
            <a:lstStyle/>
            <a:p>
              <a:endParaRPr lang="en-PH"/>
            </a:p>
          </p:txBody>
        </p:sp>
        <p:sp>
          <p:nvSpPr>
            <p:cNvPr id="14" name="TextBox 14"/>
            <p:cNvSpPr txBox="1"/>
            <p:nvPr/>
          </p:nvSpPr>
          <p:spPr>
            <a:xfrm>
              <a:off x="0" y="-28575"/>
              <a:ext cx="1670075" cy="212001"/>
            </a:xfrm>
            <a:prstGeom prst="rect">
              <a:avLst/>
            </a:prstGeom>
          </p:spPr>
          <p:txBody>
            <a:bodyPr lIns="50800" tIns="50800" rIns="50800" bIns="50800" rtlCol="0" anchor="ctr"/>
            <a:lstStyle/>
            <a:p>
              <a:pPr algn="ctr">
                <a:lnSpc>
                  <a:spcPts val="2595"/>
                </a:lnSpc>
              </a:pPr>
              <a:endParaRPr/>
            </a:p>
          </p:txBody>
        </p:sp>
      </p:grpSp>
      <p:sp>
        <p:nvSpPr>
          <p:cNvPr id="15" name="Freeform 15"/>
          <p:cNvSpPr/>
          <p:nvPr/>
        </p:nvSpPr>
        <p:spPr>
          <a:xfrm rot="-10800000">
            <a:off x="15335508" y="5230846"/>
            <a:ext cx="1528174" cy="1388728"/>
          </a:xfrm>
          <a:custGeom>
            <a:avLst/>
            <a:gdLst/>
            <a:ahLst/>
            <a:cxnLst/>
            <a:rect l="l" t="t" r="r" b="b"/>
            <a:pathLst>
              <a:path w="1528174" h="1388728">
                <a:moveTo>
                  <a:pt x="0" y="0"/>
                </a:moveTo>
                <a:lnTo>
                  <a:pt x="1528173" y="0"/>
                </a:lnTo>
                <a:lnTo>
                  <a:pt x="1528173" y="1388728"/>
                </a:lnTo>
                <a:lnTo>
                  <a:pt x="0" y="13887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16" name="Group 16"/>
          <p:cNvGrpSpPr/>
          <p:nvPr/>
        </p:nvGrpSpPr>
        <p:grpSpPr>
          <a:xfrm>
            <a:off x="7401127" y="7041468"/>
            <a:ext cx="9462554" cy="2973415"/>
            <a:chOff x="0" y="0"/>
            <a:chExt cx="2492195" cy="783122"/>
          </a:xfrm>
        </p:grpSpPr>
        <p:sp>
          <p:nvSpPr>
            <p:cNvPr id="17" name="Freeform 17"/>
            <p:cNvSpPr/>
            <p:nvPr/>
          </p:nvSpPr>
          <p:spPr>
            <a:xfrm>
              <a:off x="0" y="0"/>
              <a:ext cx="2492195" cy="783122"/>
            </a:xfrm>
            <a:custGeom>
              <a:avLst/>
              <a:gdLst/>
              <a:ahLst/>
              <a:cxnLst/>
              <a:rect l="l" t="t" r="r" b="b"/>
              <a:pathLst>
                <a:path w="2492195" h="783122">
                  <a:moveTo>
                    <a:pt x="41726" y="0"/>
                  </a:moveTo>
                  <a:lnTo>
                    <a:pt x="2450469" y="0"/>
                  </a:lnTo>
                  <a:cubicBezTo>
                    <a:pt x="2461536" y="0"/>
                    <a:pt x="2472149" y="4396"/>
                    <a:pt x="2479974" y="12221"/>
                  </a:cubicBezTo>
                  <a:cubicBezTo>
                    <a:pt x="2487799" y="20047"/>
                    <a:pt x="2492195" y="30660"/>
                    <a:pt x="2492195" y="41726"/>
                  </a:cubicBezTo>
                  <a:lnTo>
                    <a:pt x="2492195" y="741395"/>
                  </a:lnTo>
                  <a:cubicBezTo>
                    <a:pt x="2492195" y="752462"/>
                    <a:pt x="2487799" y="763075"/>
                    <a:pt x="2479974" y="770900"/>
                  </a:cubicBezTo>
                  <a:cubicBezTo>
                    <a:pt x="2472149" y="778725"/>
                    <a:pt x="2461536" y="783122"/>
                    <a:pt x="2450469" y="783122"/>
                  </a:cubicBezTo>
                  <a:lnTo>
                    <a:pt x="41726" y="783122"/>
                  </a:lnTo>
                  <a:cubicBezTo>
                    <a:pt x="30660" y="783122"/>
                    <a:pt x="20047" y="778725"/>
                    <a:pt x="12221" y="770900"/>
                  </a:cubicBezTo>
                  <a:cubicBezTo>
                    <a:pt x="4396" y="763075"/>
                    <a:pt x="0" y="752462"/>
                    <a:pt x="0" y="741395"/>
                  </a:cubicBezTo>
                  <a:lnTo>
                    <a:pt x="0" y="41726"/>
                  </a:lnTo>
                  <a:cubicBezTo>
                    <a:pt x="0" y="30660"/>
                    <a:pt x="4396" y="20047"/>
                    <a:pt x="12221" y="12221"/>
                  </a:cubicBezTo>
                  <a:cubicBezTo>
                    <a:pt x="20047" y="4396"/>
                    <a:pt x="30660" y="0"/>
                    <a:pt x="41726" y="0"/>
                  </a:cubicBezTo>
                  <a:close/>
                </a:path>
              </a:pathLst>
            </a:custGeom>
            <a:solidFill>
              <a:srgbClr val="019D97"/>
            </a:solidFill>
          </p:spPr>
          <p:txBody>
            <a:bodyPr/>
            <a:lstStyle/>
            <a:p>
              <a:endParaRPr lang="en-PH"/>
            </a:p>
          </p:txBody>
        </p:sp>
        <p:sp>
          <p:nvSpPr>
            <p:cNvPr id="18" name="TextBox 18"/>
            <p:cNvSpPr txBox="1"/>
            <p:nvPr/>
          </p:nvSpPr>
          <p:spPr>
            <a:xfrm>
              <a:off x="0" y="-28575"/>
              <a:ext cx="2492195" cy="811697"/>
            </a:xfrm>
            <a:prstGeom prst="rect">
              <a:avLst/>
            </a:prstGeom>
          </p:spPr>
          <p:txBody>
            <a:bodyPr lIns="50800" tIns="50800" rIns="50800" bIns="50800" rtlCol="0" anchor="ctr"/>
            <a:lstStyle/>
            <a:p>
              <a:pPr algn="ctr">
                <a:lnSpc>
                  <a:spcPts val="2595"/>
                </a:lnSpc>
              </a:pPr>
              <a:endParaRPr/>
            </a:p>
          </p:txBody>
        </p:sp>
      </p:grpSp>
      <p:sp>
        <p:nvSpPr>
          <p:cNvPr id="19" name="Freeform 19"/>
          <p:cNvSpPr/>
          <p:nvPr/>
        </p:nvSpPr>
        <p:spPr>
          <a:xfrm>
            <a:off x="7499594" y="7460941"/>
            <a:ext cx="2295120" cy="1769570"/>
          </a:xfrm>
          <a:custGeom>
            <a:avLst/>
            <a:gdLst/>
            <a:ahLst/>
            <a:cxnLst/>
            <a:rect l="l" t="t" r="r" b="b"/>
            <a:pathLst>
              <a:path w="2295120" h="1769570">
                <a:moveTo>
                  <a:pt x="0" y="0"/>
                </a:moveTo>
                <a:lnTo>
                  <a:pt x="2295119" y="0"/>
                </a:lnTo>
                <a:lnTo>
                  <a:pt x="2295119" y="1769570"/>
                </a:lnTo>
                <a:lnTo>
                  <a:pt x="0" y="1769570"/>
                </a:lnTo>
                <a:lnTo>
                  <a:pt x="0" y="0"/>
                </a:lnTo>
                <a:close/>
              </a:path>
            </a:pathLst>
          </a:custGeom>
          <a:blipFill>
            <a:blip r:embed="rId10"/>
            <a:stretch>
              <a:fillRect l="-13893" t="-17616" r="-23030" b="-7659"/>
            </a:stretch>
          </a:blipFill>
        </p:spPr>
        <p:txBody>
          <a:bodyPr/>
          <a:lstStyle/>
          <a:p>
            <a:endParaRPr lang="en-PH"/>
          </a:p>
        </p:txBody>
      </p:sp>
      <p:sp>
        <p:nvSpPr>
          <p:cNvPr id="20" name="Freeform 20"/>
          <p:cNvSpPr/>
          <p:nvPr/>
        </p:nvSpPr>
        <p:spPr>
          <a:xfrm>
            <a:off x="10735121" y="7658614"/>
            <a:ext cx="815834" cy="1054390"/>
          </a:xfrm>
          <a:custGeom>
            <a:avLst/>
            <a:gdLst/>
            <a:ahLst/>
            <a:cxnLst/>
            <a:rect l="l" t="t" r="r" b="b"/>
            <a:pathLst>
              <a:path w="815834" h="1054390">
                <a:moveTo>
                  <a:pt x="0" y="0"/>
                </a:moveTo>
                <a:lnTo>
                  <a:pt x="815834" y="0"/>
                </a:lnTo>
                <a:lnTo>
                  <a:pt x="815834" y="1054390"/>
                </a:lnTo>
                <a:lnTo>
                  <a:pt x="0" y="1054390"/>
                </a:lnTo>
                <a:lnTo>
                  <a:pt x="0" y="0"/>
                </a:lnTo>
                <a:close/>
              </a:path>
            </a:pathLst>
          </a:custGeom>
          <a:blipFill>
            <a:blip r:embed="rId11"/>
            <a:stretch>
              <a:fillRect/>
            </a:stretch>
          </a:blipFill>
        </p:spPr>
        <p:txBody>
          <a:bodyPr/>
          <a:lstStyle/>
          <a:p>
            <a:endParaRPr lang="en-PH"/>
          </a:p>
        </p:txBody>
      </p:sp>
      <p:sp>
        <p:nvSpPr>
          <p:cNvPr id="21" name="Freeform 21"/>
          <p:cNvSpPr/>
          <p:nvPr/>
        </p:nvSpPr>
        <p:spPr>
          <a:xfrm>
            <a:off x="11755636" y="7658614"/>
            <a:ext cx="1505876" cy="1184350"/>
          </a:xfrm>
          <a:custGeom>
            <a:avLst/>
            <a:gdLst/>
            <a:ahLst/>
            <a:cxnLst/>
            <a:rect l="l" t="t" r="r" b="b"/>
            <a:pathLst>
              <a:path w="1505876" h="1184350">
                <a:moveTo>
                  <a:pt x="0" y="0"/>
                </a:moveTo>
                <a:lnTo>
                  <a:pt x="1505876" y="0"/>
                </a:lnTo>
                <a:lnTo>
                  <a:pt x="1505876" y="1184350"/>
                </a:lnTo>
                <a:lnTo>
                  <a:pt x="0" y="1184350"/>
                </a:lnTo>
                <a:lnTo>
                  <a:pt x="0" y="0"/>
                </a:lnTo>
                <a:close/>
              </a:path>
            </a:pathLst>
          </a:custGeom>
          <a:blipFill>
            <a:blip r:embed="rId12"/>
            <a:stretch>
              <a:fillRect l="-113404" t="-45774" r="-91065" b="-112148"/>
            </a:stretch>
          </a:blipFill>
        </p:spPr>
        <p:txBody>
          <a:bodyPr/>
          <a:lstStyle/>
          <a:p>
            <a:endParaRPr lang="en-PH"/>
          </a:p>
        </p:txBody>
      </p:sp>
      <p:sp>
        <p:nvSpPr>
          <p:cNvPr id="22" name="Freeform 22"/>
          <p:cNvSpPr/>
          <p:nvPr/>
        </p:nvSpPr>
        <p:spPr>
          <a:xfrm>
            <a:off x="14572947" y="7658614"/>
            <a:ext cx="1354200" cy="1184350"/>
          </a:xfrm>
          <a:custGeom>
            <a:avLst/>
            <a:gdLst/>
            <a:ahLst/>
            <a:cxnLst/>
            <a:rect l="l" t="t" r="r" b="b"/>
            <a:pathLst>
              <a:path w="1354200" h="1184350">
                <a:moveTo>
                  <a:pt x="0" y="0"/>
                </a:moveTo>
                <a:lnTo>
                  <a:pt x="1354200" y="0"/>
                </a:lnTo>
                <a:lnTo>
                  <a:pt x="1354200" y="1184350"/>
                </a:lnTo>
                <a:lnTo>
                  <a:pt x="0" y="1184350"/>
                </a:lnTo>
                <a:lnTo>
                  <a:pt x="0" y="0"/>
                </a:lnTo>
                <a:close/>
              </a:path>
            </a:pathLst>
          </a:custGeom>
          <a:blipFill>
            <a:blip r:embed="rId13"/>
            <a:stretch>
              <a:fillRect l="-115049" t="-94346" r="-107170"/>
            </a:stretch>
          </a:blipFill>
        </p:spPr>
        <p:txBody>
          <a:bodyPr/>
          <a:lstStyle/>
          <a:p>
            <a:endParaRPr lang="en-PH"/>
          </a:p>
        </p:txBody>
      </p:sp>
      <p:sp>
        <p:nvSpPr>
          <p:cNvPr id="23" name="TextBox 23"/>
          <p:cNvSpPr txBox="1"/>
          <p:nvPr/>
        </p:nvSpPr>
        <p:spPr>
          <a:xfrm>
            <a:off x="1028700" y="238698"/>
            <a:ext cx="7494552" cy="540612"/>
          </a:xfrm>
          <a:prstGeom prst="rect">
            <a:avLst/>
          </a:prstGeom>
        </p:spPr>
        <p:txBody>
          <a:bodyPr lIns="0" tIns="0" rIns="0" bIns="0" rtlCol="0" anchor="t">
            <a:spAutoFit/>
          </a:bodyPr>
          <a:lstStyle/>
          <a:p>
            <a:pPr marL="0" lvl="0" indent="0" algn="l">
              <a:lnSpc>
                <a:spcPts val="3945"/>
              </a:lnSpc>
              <a:spcBef>
                <a:spcPct val="0"/>
              </a:spcBef>
            </a:pPr>
            <a:r>
              <a:rPr lang="en-US" sz="3522" b="1" spc="-105">
                <a:solidFill>
                  <a:srgbClr val="FF1495"/>
                </a:solidFill>
                <a:latin typeface="Poppins Bold"/>
                <a:ea typeface="Poppins Bold"/>
                <a:cs typeface="Poppins Bold"/>
                <a:sym typeface="Poppins Bold"/>
              </a:rPr>
              <a:t>5.8 Interrupts and System Control</a:t>
            </a:r>
          </a:p>
        </p:txBody>
      </p:sp>
      <p:sp>
        <p:nvSpPr>
          <p:cNvPr id="24" name="TextBox 24"/>
          <p:cNvSpPr txBox="1"/>
          <p:nvPr/>
        </p:nvSpPr>
        <p:spPr>
          <a:xfrm>
            <a:off x="513454" y="1769309"/>
            <a:ext cx="762508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What is an interrupt?</a:t>
            </a:r>
          </a:p>
        </p:txBody>
      </p:sp>
      <p:sp>
        <p:nvSpPr>
          <p:cNvPr id="25" name="TextBox 25"/>
          <p:cNvSpPr txBox="1"/>
          <p:nvPr/>
        </p:nvSpPr>
        <p:spPr>
          <a:xfrm>
            <a:off x="11454942" y="85742"/>
            <a:ext cx="2260970" cy="657192"/>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Highlighter</a:t>
            </a:r>
          </a:p>
        </p:txBody>
      </p:sp>
      <p:sp>
        <p:nvSpPr>
          <p:cNvPr id="26" name="TextBox 26"/>
          <p:cNvSpPr txBox="1"/>
          <p:nvPr/>
        </p:nvSpPr>
        <p:spPr>
          <a:xfrm>
            <a:off x="2344734" y="3234487"/>
            <a:ext cx="13954318" cy="3171627"/>
          </a:xfrm>
          <a:prstGeom prst="rect">
            <a:avLst/>
          </a:prstGeom>
        </p:spPr>
        <p:txBody>
          <a:bodyPr lIns="0" tIns="0" rIns="0" bIns="0" rtlCol="0" anchor="t">
            <a:spAutoFit/>
          </a:bodyPr>
          <a:lstStyle/>
          <a:p>
            <a:pPr algn="l">
              <a:lnSpc>
                <a:spcPts val="6299"/>
              </a:lnSpc>
              <a:spcBef>
                <a:spcPct val="0"/>
              </a:spcBef>
            </a:pPr>
            <a:r>
              <a:rPr lang="en-US" sz="4499">
                <a:solidFill>
                  <a:srgbClr val="000000"/>
                </a:solidFill>
                <a:latin typeface="Poppins"/>
                <a:ea typeface="Poppins"/>
                <a:cs typeface="Poppins"/>
                <a:sym typeface="Poppins"/>
              </a:rPr>
              <a:t>An interrupt is a signal or event that temporarily </a:t>
            </a:r>
            <a:r>
              <a:rPr lang="en-US" sz="4499">
                <a:solidFill>
                  <a:srgbClr val="FFFFFF"/>
                </a:solidFill>
                <a:latin typeface="Poppins"/>
                <a:ea typeface="Poppins"/>
                <a:cs typeface="Poppins"/>
                <a:sym typeface="Poppins"/>
              </a:rPr>
              <a:t>halts</a:t>
            </a:r>
            <a:r>
              <a:rPr lang="en-US" sz="4499">
                <a:solidFill>
                  <a:srgbClr val="000000"/>
                </a:solidFill>
                <a:latin typeface="Poppins"/>
                <a:ea typeface="Poppins"/>
                <a:cs typeface="Poppins"/>
                <a:sym typeface="Poppins"/>
              </a:rPr>
              <a:t> the normal execution of a program to allow the processor to handle a </a:t>
            </a:r>
            <a:r>
              <a:rPr lang="en-US" sz="4499">
                <a:solidFill>
                  <a:srgbClr val="FAFAFA"/>
                </a:solidFill>
                <a:latin typeface="Poppins"/>
                <a:ea typeface="Poppins"/>
                <a:cs typeface="Poppins"/>
                <a:sym typeface="Poppins"/>
              </a:rPr>
              <a:t>specific task or event,</a:t>
            </a:r>
            <a:r>
              <a:rPr lang="en-US" sz="4499">
                <a:solidFill>
                  <a:srgbClr val="000000"/>
                </a:solidFill>
                <a:latin typeface="Poppins"/>
                <a:ea typeface="Poppins"/>
                <a:cs typeface="Poppins"/>
                <a:sym typeface="Poppins"/>
              </a:rPr>
              <a:t> after which it resumes normal operation.</a:t>
            </a:r>
          </a:p>
        </p:txBody>
      </p:sp>
      <p:sp>
        <p:nvSpPr>
          <p:cNvPr id="27" name="TextBox 27"/>
          <p:cNvSpPr txBox="1"/>
          <p:nvPr/>
        </p:nvSpPr>
        <p:spPr>
          <a:xfrm>
            <a:off x="8372734" y="9306870"/>
            <a:ext cx="741474" cy="442970"/>
          </a:xfrm>
          <a:prstGeom prst="rect">
            <a:avLst/>
          </a:prstGeom>
        </p:spPr>
        <p:txBody>
          <a:bodyPr lIns="0" tIns="0" rIns="0" bIns="0" rtlCol="0" anchor="t">
            <a:spAutoFit/>
          </a:bodyPr>
          <a:lstStyle/>
          <a:p>
            <a:pPr algn="l">
              <a:lnSpc>
                <a:spcPts val="3416"/>
              </a:lnSpc>
              <a:spcBef>
                <a:spcPct val="0"/>
              </a:spcBef>
            </a:pPr>
            <a:r>
              <a:rPr lang="en-US" sz="2440">
                <a:solidFill>
                  <a:srgbClr val="FFFFFF"/>
                </a:solidFill>
                <a:latin typeface="Poppins"/>
                <a:ea typeface="Poppins"/>
                <a:cs typeface="Poppins"/>
                <a:sym typeface="Poppins"/>
              </a:rPr>
              <a:t>error</a:t>
            </a:r>
          </a:p>
        </p:txBody>
      </p:sp>
      <p:sp>
        <p:nvSpPr>
          <p:cNvPr id="28" name="TextBox 28"/>
          <p:cNvSpPr txBox="1"/>
          <p:nvPr/>
        </p:nvSpPr>
        <p:spPr>
          <a:xfrm>
            <a:off x="10735121" y="9020802"/>
            <a:ext cx="2439986" cy="729038"/>
          </a:xfrm>
          <a:prstGeom prst="rect">
            <a:avLst/>
          </a:prstGeom>
        </p:spPr>
        <p:txBody>
          <a:bodyPr lIns="0" tIns="0" rIns="0" bIns="0" rtlCol="0" anchor="t">
            <a:spAutoFit/>
          </a:bodyPr>
          <a:lstStyle/>
          <a:p>
            <a:pPr algn="ctr">
              <a:lnSpc>
                <a:spcPts val="2861"/>
              </a:lnSpc>
              <a:spcBef>
                <a:spcPct val="0"/>
              </a:spcBef>
            </a:pPr>
            <a:r>
              <a:rPr lang="en-US" sz="2043">
                <a:solidFill>
                  <a:srgbClr val="FFFFFF"/>
                </a:solidFill>
                <a:latin typeface="Poppins"/>
                <a:ea typeface="Poppins"/>
                <a:cs typeface="Poppins"/>
                <a:sym typeface="Poppins"/>
              </a:rPr>
              <a:t>keyboard press/mouse click</a:t>
            </a:r>
          </a:p>
        </p:txBody>
      </p:sp>
      <p:sp>
        <p:nvSpPr>
          <p:cNvPr id="29" name="TextBox 29"/>
          <p:cNvSpPr txBox="1"/>
          <p:nvPr/>
        </p:nvSpPr>
        <p:spPr>
          <a:xfrm>
            <a:off x="14115515" y="8989976"/>
            <a:ext cx="2439986" cy="729038"/>
          </a:xfrm>
          <a:prstGeom prst="rect">
            <a:avLst/>
          </a:prstGeom>
        </p:spPr>
        <p:txBody>
          <a:bodyPr lIns="0" tIns="0" rIns="0" bIns="0" rtlCol="0" anchor="t">
            <a:spAutoFit/>
          </a:bodyPr>
          <a:lstStyle/>
          <a:p>
            <a:pPr algn="ctr">
              <a:lnSpc>
                <a:spcPts val="2861"/>
              </a:lnSpc>
              <a:spcBef>
                <a:spcPct val="0"/>
              </a:spcBef>
            </a:pPr>
            <a:r>
              <a:rPr lang="en-US" sz="2043">
                <a:solidFill>
                  <a:srgbClr val="FFFFFF"/>
                </a:solidFill>
                <a:latin typeface="Poppins"/>
                <a:ea typeface="Poppins"/>
                <a:cs typeface="Poppins"/>
                <a:sym typeface="Poppins"/>
              </a:rPr>
              <a:t>timer signal (alarm)</a:t>
            </a:r>
          </a:p>
        </p:txBody>
      </p:sp>
      <p:sp>
        <p:nvSpPr>
          <p:cNvPr id="30" name="TextBox 30"/>
          <p:cNvSpPr txBox="1"/>
          <p:nvPr/>
        </p:nvSpPr>
        <p:spPr>
          <a:xfrm>
            <a:off x="9921132" y="7401439"/>
            <a:ext cx="1000800" cy="1631399"/>
          </a:xfrm>
          <a:prstGeom prst="rect">
            <a:avLst/>
          </a:prstGeom>
        </p:spPr>
        <p:txBody>
          <a:bodyPr lIns="0" tIns="0" rIns="0" bIns="0" rtlCol="0" anchor="t">
            <a:spAutoFit/>
          </a:bodyPr>
          <a:lstStyle/>
          <a:p>
            <a:pPr algn="l">
              <a:lnSpc>
                <a:spcPts val="12802"/>
              </a:lnSpc>
              <a:spcBef>
                <a:spcPct val="0"/>
              </a:spcBef>
            </a:pPr>
            <a:r>
              <a:rPr lang="en-US" sz="9144">
                <a:solidFill>
                  <a:srgbClr val="FFFFFF"/>
                </a:solidFill>
                <a:latin typeface="Poppins"/>
                <a:ea typeface="Poppins"/>
                <a:cs typeface="Poppins"/>
                <a:sym typeface="Poppins"/>
              </a:rPr>
              <a:t>/</a:t>
            </a:r>
          </a:p>
        </p:txBody>
      </p:sp>
      <p:sp>
        <p:nvSpPr>
          <p:cNvPr id="31" name="TextBox 31"/>
          <p:cNvSpPr txBox="1"/>
          <p:nvPr/>
        </p:nvSpPr>
        <p:spPr>
          <a:xfrm>
            <a:off x="13448322" y="7401439"/>
            <a:ext cx="1000800" cy="1631399"/>
          </a:xfrm>
          <a:prstGeom prst="rect">
            <a:avLst/>
          </a:prstGeom>
        </p:spPr>
        <p:txBody>
          <a:bodyPr lIns="0" tIns="0" rIns="0" bIns="0" rtlCol="0" anchor="t">
            <a:spAutoFit/>
          </a:bodyPr>
          <a:lstStyle/>
          <a:p>
            <a:pPr algn="l">
              <a:lnSpc>
                <a:spcPts val="12802"/>
              </a:lnSpc>
              <a:spcBef>
                <a:spcPct val="0"/>
              </a:spcBef>
            </a:pPr>
            <a:r>
              <a:rPr lang="en-US" sz="9144">
                <a:solidFill>
                  <a:srgbClr val="FFFFFF"/>
                </a:solidFill>
                <a:latin typeface="Poppins"/>
                <a:ea typeface="Poppins"/>
                <a:cs typeface="Poppins"/>
                <a:sym typeface="Poppins"/>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AutoShape 7"/>
          <p:cNvSpPr/>
          <p:nvPr/>
        </p:nvSpPr>
        <p:spPr>
          <a:xfrm flipH="1" flipV="1">
            <a:off x="4955138" y="8206129"/>
            <a:ext cx="1311923" cy="0"/>
          </a:xfrm>
          <a:prstGeom prst="line">
            <a:avLst/>
          </a:prstGeom>
          <a:ln w="66675" cap="rnd">
            <a:solidFill>
              <a:srgbClr val="FFDE59"/>
            </a:solidFill>
            <a:prstDash val="solid"/>
            <a:headEnd type="none" w="sm" len="sm"/>
            <a:tailEnd type="oval" w="lg" len="lg"/>
          </a:ln>
        </p:spPr>
        <p:txBody>
          <a:bodyPr/>
          <a:lstStyle/>
          <a:p>
            <a:endParaRPr lang="en-PH"/>
          </a:p>
        </p:txBody>
      </p:sp>
      <p:grpSp>
        <p:nvGrpSpPr>
          <p:cNvPr id="8" name="Group 8"/>
          <p:cNvGrpSpPr/>
          <p:nvPr/>
        </p:nvGrpSpPr>
        <p:grpSpPr>
          <a:xfrm>
            <a:off x="3960840" y="3808913"/>
            <a:ext cx="1772282" cy="585488"/>
            <a:chOff x="0" y="0"/>
            <a:chExt cx="555235" cy="183426"/>
          </a:xfrm>
        </p:grpSpPr>
        <p:sp>
          <p:nvSpPr>
            <p:cNvPr id="9" name="Freeform 9"/>
            <p:cNvSpPr/>
            <p:nvPr/>
          </p:nvSpPr>
          <p:spPr>
            <a:xfrm>
              <a:off x="0" y="0"/>
              <a:ext cx="555235" cy="183426"/>
            </a:xfrm>
            <a:custGeom>
              <a:avLst/>
              <a:gdLst/>
              <a:ahLst/>
              <a:cxnLst/>
              <a:rect l="l" t="t" r="r" b="b"/>
              <a:pathLst>
                <a:path w="555235" h="183426">
                  <a:moveTo>
                    <a:pt x="91713" y="0"/>
                  </a:moveTo>
                  <a:lnTo>
                    <a:pt x="463522" y="0"/>
                  </a:lnTo>
                  <a:cubicBezTo>
                    <a:pt x="514173" y="0"/>
                    <a:pt x="555235" y="41061"/>
                    <a:pt x="555235" y="91713"/>
                  </a:cubicBezTo>
                  <a:lnTo>
                    <a:pt x="555235" y="91713"/>
                  </a:lnTo>
                  <a:cubicBezTo>
                    <a:pt x="555235" y="116037"/>
                    <a:pt x="545572" y="139365"/>
                    <a:pt x="528373" y="156564"/>
                  </a:cubicBezTo>
                  <a:cubicBezTo>
                    <a:pt x="511173" y="173764"/>
                    <a:pt x="487846" y="183426"/>
                    <a:pt x="463522" y="183426"/>
                  </a:cubicBezTo>
                  <a:lnTo>
                    <a:pt x="91713" y="183426"/>
                  </a:lnTo>
                  <a:cubicBezTo>
                    <a:pt x="41061" y="183426"/>
                    <a:pt x="0" y="142365"/>
                    <a:pt x="0" y="91713"/>
                  </a:cubicBezTo>
                  <a:lnTo>
                    <a:pt x="0" y="91713"/>
                  </a:lnTo>
                  <a:cubicBezTo>
                    <a:pt x="0" y="41061"/>
                    <a:pt x="41061" y="0"/>
                    <a:pt x="91713" y="0"/>
                  </a:cubicBezTo>
                  <a:close/>
                </a:path>
              </a:pathLst>
            </a:custGeom>
            <a:solidFill>
              <a:srgbClr val="642EC7"/>
            </a:solidFill>
          </p:spPr>
          <p:txBody>
            <a:bodyPr/>
            <a:lstStyle/>
            <a:p>
              <a:endParaRPr lang="en-PH"/>
            </a:p>
          </p:txBody>
        </p:sp>
        <p:sp>
          <p:nvSpPr>
            <p:cNvPr id="10" name="TextBox 10"/>
            <p:cNvSpPr txBox="1"/>
            <p:nvPr/>
          </p:nvSpPr>
          <p:spPr>
            <a:xfrm>
              <a:off x="0" y="-28575"/>
              <a:ext cx="555235" cy="212001"/>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a:off x="1814578" y="2807846"/>
            <a:ext cx="1528174" cy="1388728"/>
          </a:xfrm>
          <a:custGeom>
            <a:avLst/>
            <a:gdLst/>
            <a:ahLst/>
            <a:cxnLst/>
            <a:rect l="l" t="t" r="r" b="b"/>
            <a:pathLst>
              <a:path w="1528174" h="1388728">
                <a:moveTo>
                  <a:pt x="0" y="0"/>
                </a:moveTo>
                <a:lnTo>
                  <a:pt x="1528174" y="0"/>
                </a:lnTo>
                <a:lnTo>
                  <a:pt x="1528174" y="1388727"/>
                </a:lnTo>
                <a:lnTo>
                  <a:pt x="0" y="13887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12" name="Group 12"/>
          <p:cNvGrpSpPr/>
          <p:nvPr/>
        </p:nvGrpSpPr>
        <p:grpSpPr>
          <a:xfrm>
            <a:off x="7615495" y="4388651"/>
            <a:ext cx="3830090" cy="585488"/>
            <a:chOff x="0" y="0"/>
            <a:chExt cx="1199922" cy="183426"/>
          </a:xfrm>
        </p:grpSpPr>
        <p:sp>
          <p:nvSpPr>
            <p:cNvPr id="13" name="Freeform 13"/>
            <p:cNvSpPr/>
            <p:nvPr/>
          </p:nvSpPr>
          <p:spPr>
            <a:xfrm>
              <a:off x="0" y="0"/>
              <a:ext cx="1199922" cy="183426"/>
            </a:xfrm>
            <a:custGeom>
              <a:avLst/>
              <a:gdLst/>
              <a:ahLst/>
              <a:cxnLst/>
              <a:rect l="l" t="t" r="r" b="b"/>
              <a:pathLst>
                <a:path w="1199922" h="183426">
                  <a:moveTo>
                    <a:pt x="91713" y="0"/>
                  </a:moveTo>
                  <a:lnTo>
                    <a:pt x="1108209" y="0"/>
                  </a:lnTo>
                  <a:cubicBezTo>
                    <a:pt x="1132533" y="0"/>
                    <a:pt x="1155860" y="9663"/>
                    <a:pt x="1173060" y="26862"/>
                  </a:cubicBezTo>
                  <a:cubicBezTo>
                    <a:pt x="1190259" y="44062"/>
                    <a:pt x="1199922" y="67389"/>
                    <a:pt x="1199922" y="91713"/>
                  </a:cubicBezTo>
                  <a:lnTo>
                    <a:pt x="1199922" y="91713"/>
                  </a:lnTo>
                  <a:cubicBezTo>
                    <a:pt x="1199922" y="142365"/>
                    <a:pt x="1158860" y="183426"/>
                    <a:pt x="1108209" y="183426"/>
                  </a:cubicBezTo>
                  <a:lnTo>
                    <a:pt x="91713" y="183426"/>
                  </a:lnTo>
                  <a:cubicBezTo>
                    <a:pt x="41061" y="183426"/>
                    <a:pt x="0" y="142365"/>
                    <a:pt x="0" y="91713"/>
                  </a:cubicBezTo>
                  <a:lnTo>
                    <a:pt x="0" y="91713"/>
                  </a:lnTo>
                  <a:cubicBezTo>
                    <a:pt x="0" y="41061"/>
                    <a:pt x="41061" y="0"/>
                    <a:pt x="91713" y="0"/>
                  </a:cubicBezTo>
                  <a:close/>
                </a:path>
              </a:pathLst>
            </a:custGeom>
            <a:solidFill>
              <a:srgbClr val="642EC7"/>
            </a:solidFill>
          </p:spPr>
          <p:txBody>
            <a:bodyPr/>
            <a:lstStyle/>
            <a:p>
              <a:endParaRPr lang="en-PH"/>
            </a:p>
          </p:txBody>
        </p:sp>
        <p:sp>
          <p:nvSpPr>
            <p:cNvPr id="14" name="TextBox 14"/>
            <p:cNvSpPr txBox="1"/>
            <p:nvPr/>
          </p:nvSpPr>
          <p:spPr>
            <a:xfrm>
              <a:off x="0" y="-28575"/>
              <a:ext cx="1199922" cy="212001"/>
            </a:xfrm>
            <a:prstGeom prst="rect">
              <a:avLst/>
            </a:prstGeom>
          </p:spPr>
          <p:txBody>
            <a:bodyPr lIns="50800" tIns="50800" rIns="50800" bIns="50800" rtlCol="0" anchor="ctr"/>
            <a:lstStyle/>
            <a:p>
              <a:pPr algn="ctr">
                <a:lnSpc>
                  <a:spcPts val="2595"/>
                </a:lnSpc>
              </a:pPr>
              <a:endParaRPr/>
            </a:p>
          </p:txBody>
        </p:sp>
      </p:grpSp>
      <p:sp>
        <p:nvSpPr>
          <p:cNvPr id="15" name="Freeform 15"/>
          <p:cNvSpPr/>
          <p:nvPr/>
        </p:nvSpPr>
        <p:spPr>
          <a:xfrm rot="-10800000">
            <a:off x="15473721" y="4974139"/>
            <a:ext cx="1528174" cy="1388728"/>
          </a:xfrm>
          <a:custGeom>
            <a:avLst/>
            <a:gdLst/>
            <a:ahLst/>
            <a:cxnLst/>
            <a:rect l="l" t="t" r="r" b="b"/>
            <a:pathLst>
              <a:path w="1528174" h="1388728">
                <a:moveTo>
                  <a:pt x="0" y="0"/>
                </a:moveTo>
                <a:lnTo>
                  <a:pt x="1528173" y="0"/>
                </a:lnTo>
                <a:lnTo>
                  <a:pt x="1528173" y="1388728"/>
                </a:lnTo>
                <a:lnTo>
                  <a:pt x="0" y="13887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6" name="TextBox 16"/>
          <p:cNvSpPr txBox="1"/>
          <p:nvPr/>
        </p:nvSpPr>
        <p:spPr>
          <a:xfrm>
            <a:off x="513454" y="1769309"/>
            <a:ext cx="762508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About Interrupt</a:t>
            </a:r>
          </a:p>
        </p:txBody>
      </p:sp>
      <p:sp>
        <p:nvSpPr>
          <p:cNvPr id="17" name="TextBox 17"/>
          <p:cNvSpPr txBox="1"/>
          <p:nvPr/>
        </p:nvSpPr>
        <p:spPr>
          <a:xfrm>
            <a:off x="2374079" y="3105918"/>
            <a:ext cx="14018489" cy="3055704"/>
          </a:xfrm>
          <a:prstGeom prst="rect">
            <a:avLst/>
          </a:prstGeom>
        </p:spPr>
        <p:txBody>
          <a:bodyPr lIns="0" tIns="0" rIns="0" bIns="0" rtlCol="0" anchor="t">
            <a:spAutoFit/>
          </a:bodyPr>
          <a:lstStyle/>
          <a:p>
            <a:pPr algn="l">
              <a:lnSpc>
                <a:spcPts val="4807"/>
              </a:lnSpc>
              <a:spcBef>
                <a:spcPct val="0"/>
              </a:spcBef>
            </a:pPr>
            <a:r>
              <a:rPr lang="en-US" sz="3433">
                <a:solidFill>
                  <a:srgbClr val="000000"/>
                </a:solidFill>
                <a:latin typeface="Poppins"/>
                <a:ea typeface="Poppins"/>
                <a:cs typeface="Poppins"/>
                <a:sym typeface="Poppins"/>
              </a:rPr>
              <a:t>"Every interrupt requires appropriate handling, and they may vary in  </a:t>
            </a:r>
            <a:r>
              <a:rPr lang="en-US" sz="3433">
                <a:solidFill>
                  <a:srgbClr val="FFFFFF"/>
                </a:solidFill>
                <a:latin typeface="Poppins"/>
                <a:ea typeface="Poppins"/>
                <a:cs typeface="Poppins"/>
                <a:sym typeface="Poppins"/>
              </a:rPr>
              <a:t>priority;</a:t>
            </a:r>
            <a:r>
              <a:rPr lang="en-US" sz="3433">
                <a:solidFill>
                  <a:srgbClr val="000000"/>
                </a:solidFill>
                <a:latin typeface="Poppins"/>
                <a:ea typeface="Poppins"/>
                <a:cs typeface="Poppins"/>
                <a:sym typeface="Poppins"/>
              </a:rPr>
              <a:t> one method for the CPU to discern the interrupt type is by employing an </a:t>
            </a:r>
            <a:r>
              <a:rPr lang="en-US" sz="3433">
                <a:solidFill>
                  <a:srgbClr val="FFFFFF"/>
                </a:solidFill>
                <a:latin typeface="Poppins"/>
                <a:ea typeface="Poppins"/>
                <a:cs typeface="Poppins"/>
                <a:sym typeface="Poppins"/>
              </a:rPr>
              <a:t>interrupt register</a:t>
            </a:r>
            <a:r>
              <a:rPr lang="en-US" sz="3433">
                <a:solidFill>
                  <a:srgbClr val="000000"/>
                </a:solidFill>
                <a:latin typeface="Poppins"/>
                <a:ea typeface="Poppins"/>
                <a:cs typeface="Poppins"/>
                <a:sym typeface="Poppins"/>
              </a:rPr>
              <a:t>, akin to a status register, where individual bits serve as flags for distinct interrupt types."</a:t>
            </a:r>
          </a:p>
        </p:txBody>
      </p:sp>
      <p:sp>
        <p:nvSpPr>
          <p:cNvPr id="18" name="AutoShape 18"/>
          <p:cNvSpPr/>
          <p:nvPr/>
        </p:nvSpPr>
        <p:spPr>
          <a:xfrm flipH="1">
            <a:off x="8132334" y="7654607"/>
            <a:ext cx="1121874" cy="0"/>
          </a:xfrm>
          <a:prstGeom prst="line">
            <a:avLst/>
          </a:prstGeom>
          <a:ln w="57150" cap="rnd">
            <a:solidFill>
              <a:srgbClr val="38B6FF">
                <a:alpha val="29804"/>
              </a:srgbClr>
            </a:solidFill>
            <a:prstDash val="solid"/>
            <a:headEnd type="none" w="sm" len="sm"/>
            <a:tailEnd type="none" w="sm" len="sm"/>
          </a:ln>
        </p:spPr>
        <p:txBody>
          <a:bodyPr/>
          <a:lstStyle/>
          <a:p>
            <a:endParaRPr lang="en-PH"/>
          </a:p>
        </p:txBody>
      </p:sp>
      <p:grpSp>
        <p:nvGrpSpPr>
          <p:cNvPr id="19" name="Group 19"/>
          <p:cNvGrpSpPr/>
          <p:nvPr/>
        </p:nvGrpSpPr>
        <p:grpSpPr>
          <a:xfrm>
            <a:off x="6014160" y="6362867"/>
            <a:ext cx="7039141" cy="2970360"/>
            <a:chOff x="0" y="0"/>
            <a:chExt cx="2966297" cy="1251711"/>
          </a:xfrm>
        </p:grpSpPr>
        <p:sp>
          <p:nvSpPr>
            <p:cNvPr id="20" name="Freeform 20"/>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29804"/>
              </a:srgbClr>
            </a:solidFill>
          </p:spPr>
          <p:txBody>
            <a:bodyPr/>
            <a:lstStyle/>
            <a:p>
              <a:endParaRPr lang="en-PH"/>
            </a:p>
          </p:txBody>
        </p:sp>
      </p:grpSp>
      <p:sp>
        <p:nvSpPr>
          <p:cNvPr id="21" name="Freeform 21"/>
          <p:cNvSpPr/>
          <p:nvPr/>
        </p:nvSpPr>
        <p:spPr>
          <a:xfrm>
            <a:off x="6859414" y="8388123"/>
            <a:ext cx="831055" cy="693554"/>
          </a:xfrm>
          <a:custGeom>
            <a:avLst/>
            <a:gdLst/>
            <a:ahLst/>
            <a:cxnLst/>
            <a:rect l="l" t="t" r="r" b="b"/>
            <a:pathLst>
              <a:path w="831055" h="693554">
                <a:moveTo>
                  <a:pt x="0" y="0"/>
                </a:moveTo>
                <a:lnTo>
                  <a:pt x="831055" y="0"/>
                </a:lnTo>
                <a:lnTo>
                  <a:pt x="831055" y="693553"/>
                </a:lnTo>
                <a:lnTo>
                  <a:pt x="0" y="693553"/>
                </a:lnTo>
                <a:lnTo>
                  <a:pt x="0" y="0"/>
                </a:lnTo>
                <a:close/>
              </a:path>
            </a:pathLst>
          </a:custGeom>
          <a:blipFill>
            <a:blip r:embed="rId10">
              <a:alphaModFix amt="30000"/>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22" name="Group 22"/>
          <p:cNvGrpSpPr/>
          <p:nvPr/>
        </p:nvGrpSpPr>
        <p:grpSpPr>
          <a:xfrm>
            <a:off x="6859414" y="7087481"/>
            <a:ext cx="1383086" cy="754928"/>
            <a:chOff x="0" y="0"/>
            <a:chExt cx="3506392" cy="1913890"/>
          </a:xfrm>
        </p:grpSpPr>
        <p:sp>
          <p:nvSpPr>
            <p:cNvPr id="23" name="Freeform 23"/>
            <p:cNvSpPr/>
            <p:nvPr/>
          </p:nvSpPr>
          <p:spPr>
            <a:xfrm>
              <a:off x="0" y="0"/>
              <a:ext cx="3506392" cy="1913890"/>
            </a:xfrm>
            <a:custGeom>
              <a:avLst/>
              <a:gdLst/>
              <a:ahLst/>
              <a:cxnLst/>
              <a:rect l="l" t="t" r="r" b="b"/>
              <a:pathLst>
                <a:path w="3506392" h="1913890">
                  <a:moveTo>
                    <a:pt x="0" y="0"/>
                  </a:moveTo>
                  <a:lnTo>
                    <a:pt x="3506392" y="0"/>
                  </a:lnTo>
                  <a:lnTo>
                    <a:pt x="3506392" y="1913890"/>
                  </a:lnTo>
                  <a:lnTo>
                    <a:pt x="0" y="1913890"/>
                  </a:lnTo>
                  <a:close/>
                </a:path>
              </a:pathLst>
            </a:custGeom>
            <a:solidFill>
              <a:srgbClr val="FFDE59">
                <a:alpha val="29804"/>
              </a:srgbClr>
            </a:solidFill>
          </p:spPr>
          <p:txBody>
            <a:bodyPr/>
            <a:lstStyle/>
            <a:p>
              <a:endParaRPr lang="en-PH"/>
            </a:p>
          </p:txBody>
        </p:sp>
      </p:grpSp>
      <p:grpSp>
        <p:nvGrpSpPr>
          <p:cNvPr id="24" name="Group 24"/>
          <p:cNvGrpSpPr/>
          <p:nvPr/>
        </p:nvGrpSpPr>
        <p:grpSpPr>
          <a:xfrm>
            <a:off x="9776792" y="7060692"/>
            <a:ext cx="2479426" cy="348070"/>
            <a:chOff x="0" y="0"/>
            <a:chExt cx="2652321" cy="372342"/>
          </a:xfrm>
        </p:grpSpPr>
        <p:sp>
          <p:nvSpPr>
            <p:cNvPr id="25" name="Freeform 2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29804"/>
              </a:srgbClr>
            </a:solidFill>
          </p:spPr>
          <p:txBody>
            <a:bodyPr/>
            <a:lstStyle/>
            <a:p>
              <a:endParaRPr lang="en-PH"/>
            </a:p>
          </p:txBody>
        </p:sp>
      </p:grpSp>
      <p:sp>
        <p:nvSpPr>
          <p:cNvPr id="26" name="Freeform 26"/>
          <p:cNvSpPr/>
          <p:nvPr/>
        </p:nvSpPr>
        <p:spPr>
          <a:xfrm>
            <a:off x="6893878" y="7116875"/>
            <a:ext cx="414219" cy="414219"/>
          </a:xfrm>
          <a:custGeom>
            <a:avLst/>
            <a:gdLst/>
            <a:ahLst/>
            <a:cxnLst/>
            <a:rect l="l" t="t" r="r" b="b"/>
            <a:pathLst>
              <a:path w="414219" h="414219">
                <a:moveTo>
                  <a:pt x="0" y="0"/>
                </a:moveTo>
                <a:lnTo>
                  <a:pt x="414219" y="0"/>
                </a:lnTo>
                <a:lnTo>
                  <a:pt x="414219" y="414219"/>
                </a:lnTo>
                <a:lnTo>
                  <a:pt x="0" y="414219"/>
                </a:lnTo>
                <a:lnTo>
                  <a:pt x="0" y="0"/>
                </a:lnTo>
                <a:close/>
              </a:path>
            </a:pathLst>
          </a:custGeom>
          <a:blipFill>
            <a:blip r:embed="rId12">
              <a:alphaModFix amt="30000"/>
              <a:extLst>
                <a:ext uri="{96DAC541-7B7A-43D3-8B79-37D633B846F1}">
                  <asvg:svgBlip xmlns:asvg="http://schemas.microsoft.com/office/drawing/2016/SVG/main" r:embed="rId13"/>
                </a:ext>
              </a:extLst>
            </a:blip>
            <a:stretch>
              <a:fillRect/>
            </a:stretch>
          </a:blipFill>
        </p:spPr>
        <p:txBody>
          <a:bodyPr/>
          <a:lstStyle/>
          <a:p>
            <a:endParaRPr lang="en-PH"/>
          </a:p>
        </p:txBody>
      </p:sp>
      <p:grpSp>
        <p:nvGrpSpPr>
          <p:cNvPr id="27" name="Group 27"/>
          <p:cNvGrpSpPr/>
          <p:nvPr/>
        </p:nvGrpSpPr>
        <p:grpSpPr>
          <a:xfrm>
            <a:off x="9776792" y="7487954"/>
            <a:ext cx="2479426" cy="348070"/>
            <a:chOff x="0" y="0"/>
            <a:chExt cx="2652321" cy="372342"/>
          </a:xfrm>
        </p:grpSpPr>
        <p:sp>
          <p:nvSpPr>
            <p:cNvPr id="28" name="Freeform 2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29804"/>
              </a:srgbClr>
            </a:solidFill>
          </p:spPr>
          <p:txBody>
            <a:bodyPr/>
            <a:lstStyle/>
            <a:p>
              <a:endParaRPr lang="en-PH"/>
            </a:p>
          </p:txBody>
        </p:sp>
      </p:grpSp>
      <p:grpSp>
        <p:nvGrpSpPr>
          <p:cNvPr id="29" name="Group 29"/>
          <p:cNvGrpSpPr/>
          <p:nvPr/>
        </p:nvGrpSpPr>
        <p:grpSpPr>
          <a:xfrm>
            <a:off x="9776792" y="7894219"/>
            <a:ext cx="2479426" cy="348070"/>
            <a:chOff x="0" y="0"/>
            <a:chExt cx="2652321" cy="372342"/>
          </a:xfrm>
        </p:grpSpPr>
        <p:sp>
          <p:nvSpPr>
            <p:cNvPr id="30" name="Freeform 30"/>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29804"/>
              </a:srgbClr>
            </a:solidFill>
          </p:spPr>
          <p:txBody>
            <a:bodyPr/>
            <a:lstStyle/>
            <a:p>
              <a:endParaRPr lang="en-PH"/>
            </a:p>
          </p:txBody>
        </p:sp>
      </p:grpSp>
      <p:grpSp>
        <p:nvGrpSpPr>
          <p:cNvPr id="31" name="Group 31"/>
          <p:cNvGrpSpPr/>
          <p:nvPr/>
        </p:nvGrpSpPr>
        <p:grpSpPr>
          <a:xfrm>
            <a:off x="9776792" y="8303345"/>
            <a:ext cx="2479426" cy="348070"/>
            <a:chOff x="0" y="0"/>
            <a:chExt cx="2652321" cy="372342"/>
          </a:xfrm>
        </p:grpSpPr>
        <p:sp>
          <p:nvSpPr>
            <p:cNvPr id="32" name="Freeform 3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29804"/>
              </a:srgbClr>
            </a:solidFill>
          </p:spPr>
          <p:txBody>
            <a:bodyPr/>
            <a:lstStyle/>
            <a:p>
              <a:endParaRPr lang="en-PH"/>
            </a:p>
          </p:txBody>
        </p:sp>
      </p:grpSp>
      <p:grpSp>
        <p:nvGrpSpPr>
          <p:cNvPr id="33" name="Group 33"/>
          <p:cNvGrpSpPr/>
          <p:nvPr/>
        </p:nvGrpSpPr>
        <p:grpSpPr>
          <a:xfrm>
            <a:off x="9776792" y="8728989"/>
            <a:ext cx="2479426" cy="348070"/>
            <a:chOff x="0" y="0"/>
            <a:chExt cx="2652321" cy="372342"/>
          </a:xfrm>
        </p:grpSpPr>
        <p:sp>
          <p:nvSpPr>
            <p:cNvPr id="34" name="Freeform 3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29804"/>
              </a:srgbClr>
            </a:solidFill>
          </p:spPr>
          <p:txBody>
            <a:bodyPr/>
            <a:lstStyle/>
            <a:p>
              <a:endParaRPr lang="en-PH"/>
            </a:p>
          </p:txBody>
        </p:sp>
      </p:grpSp>
      <p:sp>
        <p:nvSpPr>
          <p:cNvPr id="35" name="AutoShape 35"/>
          <p:cNvSpPr/>
          <p:nvPr/>
        </p:nvSpPr>
        <p:spPr>
          <a:xfrm flipV="1">
            <a:off x="8919116" y="7234727"/>
            <a:ext cx="0" cy="2541015"/>
          </a:xfrm>
          <a:prstGeom prst="line">
            <a:avLst/>
          </a:prstGeom>
          <a:ln w="57150" cap="rnd">
            <a:solidFill>
              <a:srgbClr val="C9E265">
                <a:alpha val="29804"/>
              </a:srgbClr>
            </a:solidFill>
            <a:prstDash val="solid"/>
            <a:headEnd type="none" w="sm" len="sm"/>
            <a:tailEnd type="none" w="sm" len="sm"/>
          </a:ln>
        </p:spPr>
        <p:txBody>
          <a:bodyPr/>
          <a:lstStyle/>
          <a:p>
            <a:endParaRPr lang="en-PH"/>
          </a:p>
        </p:txBody>
      </p:sp>
      <p:sp>
        <p:nvSpPr>
          <p:cNvPr id="36" name="AutoShape 36"/>
          <p:cNvSpPr/>
          <p:nvPr/>
        </p:nvSpPr>
        <p:spPr>
          <a:xfrm flipV="1">
            <a:off x="9062639" y="8027215"/>
            <a:ext cx="0" cy="1748527"/>
          </a:xfrm>
          <a:prstGeom prst="line">
            <a:avLst/>
          </a:prstGeom>
          <a:ln w="57150" cap="rnd">
            <a:solidFill>
              <a:srgbClr val="FF5757">
                <a:alpha val="29804"/>
              </a:srgbClr>
            </a:solidFill>
            <a:prstDash val="solid"/>
            <a:headEnd type="none" w="sm" len="sm"/>
            <a:tailEnd type="none" w="sm" len="sm"/>
          </a:ln>
        </p:spPr>
        <p:txBody>
          <a:bodyPr/>
          <a:lstStyle/>
          <a:p>
            <a:endParaRPr lang="en-PH"/>
          </a:p>
        </p:txBody>
      </p:sp>
      <p:sp>
        <p:nvSpPr>
          <p:cNvPr id="37" name="AutoShape 37"/>
          <p:cNvSpPr/>
          <p:nvPr/>
        </p:nvSpPr>
        <p:spPr>
          <a:xfrm flipV="1">
            <a:off x="8349206" y="8477692"/>
            <a:ext cx="0" cy="1271626"/>
          </a:xfrm>
          <a:prstGeom prst="line">
            <a:avLst/>
          </a:prstGeom>
          <a:ln w="57150" cap="rnd">
            <a:solidFill>
              <a:srgbClr val="38B6FF">
                <a:alpha val="29804"/>
              </a:srgbClr>
            </a:solidFill>
            <a:prstDash val="solid"/>
            <a:headEnd type="none" w="sm" len="sm"/>
            <a:tailEnd type="none" w="sm" len="sm"/>
          </a:ln>
        </p:spPr>
        <p:txBody>
          <a:bodyPr/>
          <a:lstStyle/>
          <a:p>
            <a:endParaRPr lang="en-PH"/>
          </a:p>
        </p:txBody>
      </p:sp>
      <p:sp>
        <p:nvSpPr>
          <p:cNvPr id="38" name="TextBox 38"/>
          <p:cNvSpPr txBox="1"/>
          <p:nvPr/>
        </p:nvSpPr>
        <p:spPr>
          <a:xfrm>
            <a:off x="9155461" y="7950422"/>
            <a:ext cx="551641" cy="207089"/>
          </a:xfrm>
          <a:prstGeom prst="rect">
            <a:avLst/>
          </a:prstGeom>
        </p:spPr>
        <p:txBody>
          <a:bodyPr lIns="0" tIns="0" rIns="0" bIns="0" rtlCol="0" anchor="t">
            <a:spAutoFit/>
          </a:bodyPr>
          <a:lstStyle/>
          <a:p>
            <a:pPr algn="ctr">
              <a:lnSpc>
                <a:spcPts val="1639"/>
              </a:lnSpc>
            </a:pPr>
            <a:r>
              <a:rPr lang="en-US" sz="1171" b="1">
                <a:solidFill>
                  <a:srgbClr val="000000">
                    <a:alpha val="29804"/>
                  </a:srgbClr>
                </a:solidFill>
                <a:latin typeface="Now Bold"/>
                <a:ea typeface="Now Bold"/>
                <a:cs typeface="Now Bold"/>
                <a:sym typeface="Now Bold"/>
              </a:rPr>
              <a:t>MDR</a:t>
            </a:r>
          </a:p>
        </p:txBody>
      </p:sp>
      <p:sp>
        <p:nvSpPr>
          <p:cNvPr id="39" name="AutoShape 39"/>
          <p:cNvSpPr/>
          <p:nvPr/>
        </p:nvSpPr>
        <p:spPr>
          <a:xfrm flipH="1">
            <a:off x="8890473" y="7234727"/>
            <a:ext cx="303185" cy="0"/>
          </a:xfrm>
          <a:prstGeom prst="line">
            <a:avLst/>
          </a:prstGeom>
          <a:ln w="57150" cap="rnd">
            <a:solidFill>
              <a:srgbClr val="C9E265">
                <a:alpha val="29804"/>
              </a:srgbClr>
            </a:solidFill>
            <a:prstDash val="solid"/>
            <a:headEnd type="none" w="sm" len="sm"/>
            <a:tailEnd type="none" w="sm" len="sm"/>
          </a:ln>
        </p:spPr>
        <p:txBody>
          <a:bodyPr/>
          <a:lstStyle/>
          <a:p>
            <a:endParaRPr lang="en-PH"/>
          </a:p>
        </p:txBody>
      </p:sp>
      <p:sp>
        <p:nvSpPr>
          <p:cNvPr id="40" name="AutoShape 40"/>
          <p:cNvSpPr/>
          <p:nvPr/>
        </p:nvSpPr>
        <p:spPr>
          <a:xfrm>
            <a:off x="9044182" y="8047789"/>
            <a:ext cx="183875" cy="0"/>
          </a:xfrm>
          <a:prstGeom prst="line">
            <a:avLst/>
          </a:prstGeom>
          <a:ln w="57150" cap="rnd">
            <a:solidFill>
              <a:srgbClr val="FF5757">
                <a:alpha val="29804"/>
              </a:srgbClr>
            </a:solidFill>
            <a:prstDash val="solid"/>
            <a:headEnd type="none" w="sm" len="sm"/>
            <a:tailEnd type="none" w="sm" len="sm"/>
          </a:ln>
        </p:spPr>
        <p:txBody>
          <a:bodyPr/>
          <a:lstStyle/>
          <a:p>
            <a:endParaRPr lang="en-PH"/>
          </a:p>
        </p:txBody>
      </p:sp>
      <p:sp>
        <p:nvSpPr>
          <p:cNvPr id="41" name="AutoShape 41"/>
          <p:cNvSpPr/>
          <p:nvPr/>
        </p:nvSpPr>
        <p:spPr>
          <a:xfrm flipV="1">
            <a:off x="8019028" y="7827809"/>
            <a:ext cx="0" cy="677425"/>
          </a:xfrm>
          <a:prstGeom prst="line">
            <a:avLst/>
          </a:prstGeom>
          <a:ln w="57150" cap="rnd">
            <a:solidFill>
              <a:srgbClr val="38B6FF">
                <a:alpha val="29804"/>
              </a:srgbClr>
            </a:solidFill>
            <a:prstDash val="solid"/>
            <a:headEnd type="none" w="sm" len="sm"/>
            <a:tailEnd type="none" w="sm" len="sm"/>
          </a:ln>
        </p:spPr>
        <p:txBody>
          <a:bodyPr/>
          <a:lstStyle/>
          <a:p>
            <a:endParaRPr lang="en-PH"/>
          </a:p>
        </p:txBody>
      </p:sp>
      <p:sp>
        <p:nvSpPr>
          <p:cNvPr id="42" name="AutoShape 42"/>
          <p:cNvSpPr/>
          <p:nvPr/>
        </p:nvSpPr>
        <p:spPr>
          <a:xfrm flipH="1">
            <a:off x="7605858" y="8505235"/>
            <a:ext cx="433744" cy="0"/>
          </a:xfrm>
          <a:prstGeom prst="line">
            <a:avLst/>
          </a:prstGeom>
          <a:ln w="57150" cap="rnd">
            <a:solidFill>
              <a:srgbClr val="38B6FF">
                <a:alpha val="29804"/>
              </a:srgbClr>
            </a:solidFill>
            <a:prstDash val="solid"/>
            <a:headEnd type="none" w="sm" len="sm"/>
            <a:tailEnd type="none" w="sm" len="sm"/>
          </a:ln>
        </p:spPr>
        <p:txBody>
          <a:bodyPr/>
          <a:lstStyle/>
          <a:p>
            <a:endParaRPr lang="en-PH"/>
          </a:p>
        </p:txBody>
      </p:sp>
      <p:sp>
        <p:nvSpPr>
          <p:cNvPr id="43" name="AutoShape 43"/>
          <p:cNvSpPr/>
          <p:nvPr/>
        </p:nvSpPr>
        <p:spPr>
          <a:xfrm flipH="1">
            <a:off x="7915462" y="8505235"/>
            <a:ext cx="433744" cy="0"/>
          </a:xfrm>
          <a:prstGeom prst="line">
            <a:avLst/>
          </a:prstGeom>
          <a:ln w="57150" cap="rnd">
            <a:solidFill>
              <a:srgbClr val="38B6FF">
                <a:alpha val="29804"/>
              </a:srgbClr>
            </a:solidFill>
            <a:prstDash val="solid"/>
            <a:headEnd type="none" w="sm" len="sm"/>
            <a:tailEnd type="none" w="sm" len="sm"/>
          </a:ln>
        </p:spPr>
        <p:txBody>
          <a:bodyPr/>
          <a:lstStyle/>
          <a:p>
            <a:endParaRPr lang="en-PH"/>
          </a:p>
        </p:txBody>
      </p:sp>
      <p:sp>
        <p:nvSpPr>
          <p:cNvPr id="44" name="AutoShape 44"/>
          <p:cNvSpPr/>
          <p:nvPr/>
        </p:nvSpPr>
        <p:spPr>
          <a:xfrm flipH="1">
            <a:off x="12247734" y="7676936"/>
            <a:ext cx="264356" cy="6139"/>
          </a:xfrm>
          <a:prstGeom prst="line">
            <a:avLst/>
          </a:prstGeom>
          <a:ln w="57150" cap="rnd">
            <a:solidFill>
              <a:srgbClr val="C9E265">
                <a:alpha val="29804"/>
              </a:srgbClr>
            </a:solidFill>
            <a:prstDash val="solid"/>
            <a:headEnd type="none" w="sm" len="sm"/>
            <a:tailEnd type="none" w="sm" len="sm"/>
          </a:ln>
        </p:spPr>
        <p:txBody>
          <a:bodyPr/>
          <a:lstStyle/>
          <a:p>
            <a:endParaRPr lang="en-PH"/>
          </a:p>
        </p:txBody>
      </p:sp>
      <p:sp>
        <p:nvSpPr>
          <p:cNvPr id="45" name="AutoShape 45"/>
          <p:cNvSpPr/>
          <p:nvPr/>
        </p:nvSpPr>
        <p:spPr>
          <a:xfrm>
            <a:off x="12509217" y="7214226"/>
            <a:ext cx="0" cy="490677"/>
          </a:xfrm>
          <a:prstGeom prst="line">
            <a:avLst/>
          </a:prstGeom>
          <a:ln w="57150" cap="rnd">
            <a:solidFill>
              <a:srgbClr val="C9E265">
                <a:alpha val="29804"/>
              </a:srgbClr>
            </a:solidFill>
            <a:prstDash val="solid"/>
            <a:headEnd type="none" w="sm" len="sm"/>
            <a:tailEnd type="none" w="sm" len="sm"/>
          </a:ln>
        </p:spPr>
        <p:txBody>
          <a:bodyPr/>
          <a:lstStyle/>
          <a:p>
            <a:endParaRPr lang="en-PH"/>
          </a:p>
        </p:txBody>
      </p:sp>
      <p:sp>
        <p:nvSpPr>
          <p:cNvPr id="46" name="AutoShape 46"/>
          <p:cNvSpPr/>
          <p:nvPr/>
        </p:nvSpPr>
        <p:spPr>
          <a:xfrm>
            <a:off x="12256130" y="7214241"/>
            <a:ext cx="256437" cy="0"/>
          </a:xfrm>
          <a:prstGeom prst="line">
            <a:avLst/>
          </a:prstGeom>
          <a:ln w="57150" cap="rnd">
            <a:solidFill>
              <a:srgbClr val="C9E265">
                <a:alpha val="29804"/>
              </a:srgbClr>
            </a:solidFill>
            <a:prstDash val="solid"/>
            <a:headEnd type="none" w="sm" len="sm"/>
            <a:tailEnd type="none" w="sm" len="sm"/>
          </a:ln>
        </p:spPr>
        <p:txBody>
          <a:bodyPr/>
          <a:lstStyle/>
          <a:p>
            <a:endParaRPr lang="en-PH"/>
          </a:p>
        </p:txBody>
      </p:sp>
      <p:sp>
        <p:nvSpPr>
          <p:cNvPr id="47" name="TextBox 47"/>
          <p:cNvSpPr txBox="1"/>
          <p:nvPr/>
        </p:nvSpPr>
        <p:spPr>
          <a:xfrm>
            <a:off x="9137105" y="8359548"/>
            <a:ext cx="551641" cy="208329"/>
          </a:xfrm>
          <a:prstGeom prst="rect">
            <a:avLst/>
          </a:prstGeom>
        </p:spPr>
        <p:txBody>
          <a:bodyPr lIns="0" tIns="0" rIns="0" bIns="0" rtlCol="0" anchor="t">
            <a:spAutoFit/>
          </a:bodyPr>
          <a:lstStyle/>
          <a:p>
            <a:pPr algn="ctr">
              <a:lnSpc>
                <a:spcPts val="1639"/>
              </a:lnSpc>
            </a:pPr>
            <a:r>
              <a:rPr lang="en-US" sz="1171" b="1">
                <a:solidFill>
                  <a:srgbClr val="000000">
                    <a:alpha val="29804"/>
                  </a:srgbClr>
                </a:solidFill>
                <a:latin typeface="Now Bold"/>
                <a:ea typeface="Now Bold"/>
                <a:cs typeface="Now Bold"/>
                <a:sym typeface="Now Bold"/>
              </a:rPr>
              <a:t>CIR</a:t>
            </a:r>
          </a:p>
        </p:txBody>
      </p:sp>
      <p:grpSp>
        <p:nvGrpSpPr>
          <p:cNvPr id="48" name="Group 48"/>
          <p:cNvGrpSpPr/>
          <p:nvPr/>
        </p:nvGrpSpPr>
        <p:grpSpPr>
          <a:xfrm>
            <a:off x="6700856" y="6570835"/>
            <a:ext cx="2479426" cy="348070"/>
            <a:chOff x="0" y="0"/>
            <a:chExt cx="2652321" cy="372342"/>
          </a:xfrm>
        </p:grpSpPr>
        <p:sp>
          <p:nvSpPr>
            <p:cNvPr id="49" name="Freeform 4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29804"/>
              </a:srgbClr>
            </a:solidFill>
          </p:spPr>
          <p:txBody>
            <a:bodyPr/>
            <a:lstStyle/>
            <a:p>
              <a:endParaRPr lang="en-PH"/>
            </a:p>
          </p:txBody>
        </p:sp>
      </p:grpSp>
      <p:grpSp>
        <p:nvGrpSpPr>
          <p:cNvPr id="50" name="Group 50"/>
          <p:cNvGrpSpPr/>
          <p:nvPr/>
        </p:nvGrpSpPr>
        <p:grpSpPr>
          <a:xfrm>
            <a:off x="9767818" y="6570835"/>
            <a:ext cx="2479426" cy="348070"/>
            <a:chOff x="0" y="0"/>
            <a:chExt cx="2652321" cy="372342"/>
          </a:xfrm>
        </p:grpSpPr>
        <p:sp>
          <p:nvSpPr>
            <p:cNvPr id="51" name="Freeform 5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29804"/>
              </a:srgbClr>
            </a:solidFill>
          </p:spPr>
          <p:txBody>
            <a:bodyPr/>
            <a:lstStyle/>
            <a:p>
              <a:endParaRPr lang="en-PH"/>
            </a:p>
          </p:txBody>
        </p:sp>
      </p:grpSp>
      <p:sp>
        <p:nvSpPr>
          <p:cNvPr id="52" name="AutoShape 52"/>
          <p:cNvSpPr/>
          <p:nvPr/>
        </p:nvSpPr>
        <p:spPr>
          <a:xfrm flipH="1">
            <a:off x="8239653" y="7239684"/>
            <a:ext cx="650820" cy="0"/>
          </a:xfrm>
          <a:prstGeom prst="line">
            <a:avLst/>
          </a:prstGeom>
          <a:ln w="57150" cap="rnd">
            <a:solidFill>
              <a:srgbClr val="38B6FF">
                <a:alpha val="29804"/>
              </a:srgbClr>
            </a:solidFill>
            <a:prstDash val="solid"/>
            <a:headEnd type="none" w="sm" len="sm"/>
            <a:tailEnd type="none" w="sm" len="sm"/>
          </a:ln>
        </p:spPr>
        <p:txBody>
          <a:bodyPr/>
          <a:lstStyle/>
          <a:p>
            <a:endParaRPr lang="en-PH"/>
          </a:p>
        </p:txBody>
      </p:sp>
      <p:sp>
        <p:nvSpPr>
          <p:cNvPr id="53" name="AutoShape 53"/>
          <p:cNvSpPr/>
          <p:nvPr/>
        </p:nvSpPr>
        <p:spPr>
          <a:xfrm flipH="1">
            <a:off x="8185821" y="8505235"/>
            <a:ext cx="1068367" cy="921"/>
          </a:xfrm>
          <a:prstGeom prst="line">
            <a:avLst/>
          </a:prstGeom>
          <a:ln w="57150" cap="rnd">
            <a:solidFill>
              <a:srgbClr val="38B6FF">
                <a:alpha val="29804"/>
              </a:srgbClr>
            </a:solidFill>
            <a:prstDash val="solid"/>
            <a:headEnd type="none" w="sm" len="sm"/>
            <a:tailEnd type="none" w="sm" len="sm"/>
          </a:ln>
        </p:spPr>
        <p:txBody>
          <a:bodyPr/>
          <a:lstStyle/>
          <a:p>
            <a:endParaRPr lang="en-PH"/>
          </a:p>
        </p:txBody>
      </p:sp>
      <p:sp>
        <p:nvSpPr>
          <p:cNvPr id="54" name="AutoShape 54"/>
          <p:cNvSpPr/>
          <p:nvPr/>
        </p:nvSpPr>
        <p:spPr>
          <a:xfrm flipH="1">
            <a:off x="12247734" y="8499102"/>
            <a:ext cx="264356" cy="6139"/>
          </a:xfrm>
          <a:prstGeom prst="line">
            <a:avLst/>
          </a:prstGeom>
          <a:ln w="57150" cap="rnd">
            <a:solidFill>
              <a:srgbClr val="FF5757">
                <a:alpha val="29804"/>
              </a:srgbClr>
            </a:solidFill>
            <a:prstDash val="solid"/>
            <a:headEnd type="none" w="sm" len="sm"/>
            <a:tailEnd type="none" w="sm" len="sm"/>
          </a:ln>
        </p:spPr>
        <p:txBody>
          <a:bodyPr/>
          <a:lstStyle/>
          <a:p>
            <a:endParaRPr lang="en-PH"/>
          </a:p>
        </p:txBody>
      </p:sp>
      <p:sp>
        <p:nvSpPr>
          <p:cNvPr id="55" name="AutoShape 55"/>
          <p:cNvSpPr/>
          <p:nvPr/>
        </p:nvSpPr>
        <p:spPr>
          <a:xfrm>
            <a:off x="12509217" y="8036392"/>
            <a:ext cx="0" cy="490677"/>
          </a:xfrm>
          <a:prstGeom prst="line">
            <a:avLst/>
          </a:prstGeom>
          <a:ln w="57150" cap="rnd">
            <a:solidFill>
              <a:srgbClr val="FF5757">
                <a:alpha val="29804"/>
              </a:srgbClr>
            </a:solidFill>
            <a:prstDash val="solid"/>
            <a:headEnd type="none" w="sm" len="sm"/>
            <a:tailEnd type="none" w="sm" len="sm"/>
          </a:ln>
        </p:spPr>
        <p:txBody>
          <a:bodyPr/>
          <a:lstStyle/>
          <a:p>
            <a:endParaRPr lang="en-PH"/>
          </a:p>
        </p:txBody>
      </p:sp>
      <p:sp>
        <p:nvSpPr>
          <p:cNvPr id="56" name="AutoShape 56"/>
          <p:cNvSpPr/>
          <p:nvPr/>
        </p:nvSpPr>
        <p:spPr>
          <a:xfrm>
            <a:off x="12256130" y="8036407"/>
            <a:ext cx="256437" cy="0"/>
          </a:xfrm>
          <a:prstGeom prst="line">
            <a:avLst/>
          </a:prstGeom>
          <a:ln w="57150" cap="rnd">
            <a:solidFill>
              <a:srgbClr val="FF5757">
                <a:alpha val="29804"/>
              </a:srgbClr>
            </a:solidFill>
            <a:prstDash val="solid"/>
            <a:headEnd type="none" w="sm" len="sm"/>
            <a:tailEnd type="none" w="sm" len="sm"/>
          </a:ln>
        </p:spPr>
        <p:txBody>
          <a:bodyPr/>
          <a:lstStyle/>
          <a:p>
            <a:endParaRPr lang="en-PH"/>
          </a:p>
        </p:txBody>
      </p:sp>
      <p:sp>
        <p:nvSpPr>
          <p:cNvPr id="57" name="TextBox 57"/>
          <p:cNvSpPr txBox="1"/>
          <p:nvPr/>
        </p:nvSpPr>
        <p:spPr>
          <a:xfrm>
            <a:off x="9203167" y="6635998"/>
            <a:ext cx="551641" cy="209149"/>
          </a:xfrm>
          <a:prstGeom prst="rect">
            <a:avLst/>
          </a:prstGeom>
        </p:spPr>
        <p:txBody>
          <a:bodyPr lIns="0" tIns="0" rIns="0" bIns="0" rtlCol="0" anchor="t">
            <a:spAutoFit/>
          </a:bodyPr>
          <a:lstStyle/>
          <a:p>
            <a:pPr algn="ctr">
              <a:lnSpc>
                <a:spcPts val="1639"/>
              </a:lnSpc>
            </a:pPr>
            <a:r>
              <a:rPr lang="en-US" sz="1171" b="1">
                <a:solidFill>
                  <a:srgbClr val="000000">
                    <a:alpha val="29804"/>
                  </a:srgbClr>
                </a:solidFill>
                <a:latin typeface="Now Bold"/>
                <a:ea typeface="Now Bold"/>
                <a:cs typeface="Now Bold"/>
                <a:sym typeface="Now Bold"/>
              </a:rPr>
              <a:t>SR</a:t>
            </a:r>
          </a:p>
        </p:txBody>
      </p:sp>
      <p:sp>
        <p:nvSpPr>
          <p:cNvPr id="58" name="TextBox 58"/>
          <p:cNvSpPr txBox="1"/>
          <p:nvPr/>
        </p:nvSpPr>
        <p:spPr>
          <a:xfrm>
            <a:off x="7100375" y="8696800"/>
            <a:ext cx="349132" cy="253674"/>
          </a:xfrm>
          <a:prstGeom prst="rect">
            <a:avLst/>
          </a:prstGeom>
        </p:spPr>
        <p:txBody>
          <a:bodyPr lIns="0" tIns="0" rIns="0" bIns="0" rtlCol="0" anchor="t">
            <a:spAutoFit/>
          </a:bodyPr>
          <a:lstStyle/>
          <a:p>
            <a:pPr algn="ctr">
              <a:lnSpc>
                <a:spcPts val="2017"/>
              </a:lnSpc>
              <a:spcBef>
                <a:spcPct val="0"/>
              </a:spcBef>
            </a:pPr>
            <a:r>
              <a:rPr lang="en-US" sz="1441">
                <a:solidFill>
                  <a:srgbClr val="000000">
                    <a:alpha val="29804"/>
                  </a:srgbClr>
                </a:solidFill>
                <a:latin typeface="Gagalin"/>
                <a:ea typeface="Gagalin"/>
                <a:cs typeface="Gagalin"/>
                <a:sym typeface="Gagalin"/>
              </a:rPr>
              <a:t>ALU</a:t>
            </a:r>
          </a:p>
        </p:txBody>
      </p:sp>
      <p:sp>
        <p:nvSpPr>
          <p:cNvPr id="59" name="TextBox 59"/>
          <p:cNvSpPr txBox="1"/>
          <p:nvPr/>
        </p:nvSpPr>
        <p:spPr>
          <a:xfrm>
            <a:off x="7515903" y="7319058"/>
            <a:ext cx="349132" cy="253674"/>
          </a:xfrm>
          <a:prstGeom prst="rect">
            <a:avLst/>
          </a:prstGeom>
        </p:spPr>
        <p:txBody>
          <a:bodyPr lIns="0" tIns="0" rIns="0" bIns="0" rtlCol="0" anchor="t">
            <a:spAutoFit/>
          </a:bodyPr>
          <a:lstStyle/>
          <a:p>
            <a:pPr algn="ctr">
              <a:lnSpc>
                <a:spcPts val="2017"/>
              </a:lnSpc>
              <a:spcBef>
                <a:spcPct val="0"/>
              </a:spcBef>
            </a:pPr>
            <a:r>
              <a:rPr lang="en-US" sz="1441">
                <a:solidFill>
                  <a:srgbClr val="000000">
                    <a:alpha val="29804"/>
                  </a:srgbClr>
                </a:solidFill>
                <a:latin typeface="Gagalin"/>
                <a:ea typeface="Gagalin"/>
                <a:cs typeface="Gagalin"/>
                <a:sym typeface="Gagalin"/>
              </a:rPr>
              <a:t>CU</a:t>
            </a:r>
          </a:p>
        </p:txBody>
      </p:sp>
      <p:sp>
        <p:nvSpPr>
          <p:cNvPr id="60" name="TextBox 60"/>
          <p:cNvSpPr txBox="1"/>
          <p:nvPr/>
        </p:nvSpPr>
        <p:spPr>
          <a:xfrm>
            <a:off x="9137105" y="7544157"/>
            <a:ext cx="551641" cy="207089"/>
          </a:xfrm>
          <a:prstGeom prst="rect">
            <a:avLst/>
          </a:prstGeom>
        </p:spPr>
        <p:txBody>
          <a:bodyPr lIns="0" tIns="0" rIns="0" bIns="0" rtlCol="0" anchor="t">
            <a:spAutoFit/>
          </a:bodyPr>
          <a:lstStyle/>
          <a:p>
            <a:pPr algn="ctr">
              <a:lnSpc>
                <a:spcPts val="1639"/>
              </a:lnSpc>
            </a:pPr>
            <a:r>
              <a:rPr lang="en-US" sz="1171" b="1">
                <a:solidFill>
                  <a:srgbClr val="000000">
                    <a:alpha val="29804"/>
                  </a:srgbClr>
                </a:solidFill>
                <a:latin typeface="Now Bold"/>
                <a:ea typeface="Now Bold"/>
                <a:cs typeface="Now Bold"/>
                <a:sym typeface="Now Bold"/>
              </a:rPr>
              <a:t>PC</a:t>
            </a:r>
          </a:p>
        </p:txBody>
      </p:sp>
      <p:sp>
        <p:nvSpPr>
          <p:cNvPr id="61" name="TextBox 61"/>
          <p:cNvSpPr txBox="1"/>
          <p:nvPr/>
        </p:nvSpPr>
        <p:spPr>
          <a:xfrm>
            <a:off x="9137105" y="8760889"/>
            <a:ext cx="551641" cy="207089"/>
          </a:xfrm>
          <a:prstGeom prst="rect">
            <a:avLst/>
          </a:prstGeom>
        </p:spPr>
        <p:txBody>
          <a:bodyPr lIns="0" tIns="0" rIns="0" bIns="0" rtlCol="0" anchor="t">
            <a:spAutoFit/>
          </a:bodyPr>
          <a:lstStyle/>
          <a:p>
            <a:pPr algn="ctr">
              <a:lnSpc>
                <a:spcPts val="1639"/>
              </a:lnSpc>
            </a:pPr>
            <a:r>
              <a:rPr lang="en-US" sz="1171" b="1">
                <a:solidFill>
                  <a:srgbClr val="000000">
                    <a:alpha val="29804"/>
                  </a:srgbClr>
                </a:solidFill>
                <a:latin typeface="Now Bold"/>
                <a:ea typeface="Now Bold"/>
                <a:cs typeface="Now Bold"/>
                <a:sym typeface="Now Bold"/>
              </a:rPr>
              <a:t>ACC</a:t>
            </a:r>
          </a:p>
        </p:txBody>
      </p:sp>
      <p:sp>
        <p:nvSpPr>
          <p:cNvPr id="62" name="TextBox 62"/>
          <p:cNvSpPr txBox="1"/>
          <p:nvPr/>
        </p:nvSpPr>
        <p:spPr>
          <a:xfrm>
            <a:off x="9191939" y="7211109"/>
            <a:ext cx="551641" cy="207089"/>
          </a:xfrm>
          <a:prstGeom prst="rect">
            <a:avLst/>
          </a:prstGeom>
        </p:spPr>
        <p:txBody>
          <a:bodyPr lIns="0" tIns="0" rIns="0" bIns="0" rtlCol="0" anchor="t">
            <a:spAutoFit/>
          </a:bodyPr>
          <a:lstStyle/>
          <a:p>
            <a:pPr algn="ctr">
              <a:lnSpc>
                <a:spcPts val="1639"/>
              </a:lnSpc>
            </a:pPr>
            <a:r>
              <a:rPr lang="en-US" sz="1171" b="1">
                <a:solidFill>
                  <a:srgbClr val="000000">
                    <a:alpha val="29804"/>
                  </a:srgbClr>
                </a:solidFill>
                <a:latin typeface="Now Bold"/>
                <a:ea typeface="Now Bold"/>
                <a:cs typeface="Now Bold"/>
                <a:sym typeface="Now Bold"/>
              </a:rPr>
              <a:t>MAR</a:t>
            </a:r>
          </a:p>
        </p:txBody>
      </p:sp>
      <p:sp>
        <p:nvSpPr>
          <p:cNvPr id="63" name="TextBox 63"/>
          <p:cNvSpPr txBox="1"/>
          <p:nvPr/>
        </p:nvSpPr>
        <p:spPr>
          <a:xfrm>
            <a:off x="6149215" y="6626008"/>
            <a:ext cx="551641" cy="209149"/>
          </a:xfrm>
          <a:prstGeom prst="rect">
            <a:avLst/>
          </a:prstGeom>
        </p:spPr>
        <p:txBody>
          <a:bodyPr lIns="0" tIns="0" rIns="0" bIns="0" rtlCol="0" anchor="t">
            <a:spAutoFit/>
          </a:bodyPr>
          <a:lstStyle/>
          <a:p>
            <a:pPr algn="ctr">
              <a:lnSpc>
                <a:spcPts val="1639"/>
              </a:lnSpc>
            </a:pPr>
            <a:r>
              <a:rPr lang="en-US" sz="1171" b="1">
                <a:solidFill>
                  <a:srgbClr val="000000">
                    <a:alpha val="29804"/>
                  </a:srgbClr>
                </a:solidFill>
                <a:latin typeface="Now Bold"/>
                <a:ea typeface="Now Bold"/>
                <a:cs typeface="Now Bold"/>
                <a:sym typeface="Now Bold"/>
              </a:rPr>
              <a:t>IR</a:t>
            </a:r>
          </a:p>
        </p:txBody>
      </p:sp>
      <p:grpSp>
        <p:nvGrpSpPr>
          <p:cNvPr id="64" name="Group 64"/>
          <p:cNvGrpSpPr/>
          <p:nvPr/>
        </p:nvGrpSpPr>
        <p:grpSpPr>
          <a:xfrm rot="5400000">
            <a:off x="5503225" y="8032094"/>
            <a:ext cx="1875740" cy="348070"/>
            <a:chOff x="0" y="0"/>
            <a:chExt cx="2006539" cy="372342"/>
          </a:xfrm>
        </p:grpSpPr>
        <p:sp>
          <p:nvSpPr>
            <p:cNvPr id="65" name="Freeform 65"/>
            <p:cNvSpPr/>
            <p:nvPr/>
          </p:nvSpPr>
          <p:spPr>
            <a:xfrm>
              <a:off x="0" y="0"/>
              <a:ext cx="2006539" cy="372342"/>
            </a:xfrm>
            <a:custGeom>
              <a:avLst/>
              <a:gdLst/>
              <a:ahLst/>
              <a:cxnLst/>
              <a:rect l="l" t="t" r="r" b="b"/>
              <a:pathLst>
                <a:path w="2006539" h="372342">
                  <a:moveTo>
                    <a:pt x="0" y="0"/>
                  </a:moveTo>
                  <a:lnTo>
                    <a:pt x="0" y="372342"/>
                  </a:lnTo>
                  <a:lnTo>
                    <a:pt x="2006539" y="372342"/>
                  </a:lnTo>
                  <a:lnTo>
                    <a:pt x="2006539" y="0"/>
                  </a:lnTo>
                  <a:lnTo>
                    <a:pt x="0" y="0"/>
                  </a:lnTo>
                  <a:close/>
                  <a:moveTo>
                    <a:pt x="1945579" y="311382"/>
                  </a:moveTo>
                  <a:lnTo>
                    <a:pt x="59690" y="311382"/>
                  </a:lnTo>
                  <a:lnTo>
                    <a:pt x="59690" y="59690"/>
                  </a:lnTo>
                  <a:lnTo>
                    <a:pt x="1945579" y="59690"/>
                  </a:lnTo>
                  <a:lnTo>
                    <a:pt x="1945579" y="311382"/>
                  </a:lnTo>
                  <a:close/>
                </a:path>
              </a:pathLst>
            </a:custGeom>
            <a:solidFill>
              <a:srgbClr val="019D97"/>
            </a:solidFill>
          </p:spPr>
          <p:txBody>
            <a:bodyPr/>
            <a:lstStyle/>
            <a:p>
              <a:endParaRPr lang="en-PH"/>
            </a:p>
          </p:txBody>
        </p:sp>
      </p:grpSp>
      <p:sp>
        <p:nvSpPr>
          <p:cNvPr id="66" name="TextBox 66"/>
          <p:cNvSpPr txBox="1"/>
          <p:nvPr/>
        </p:nvSpPr>
        <p:spPr>
          <a:xfrm>
            <a:off x="3692167" y="7673041"/>
            <a:ext cx="1426643" cy="854028"/>
          </a:xfrm>
          <a:prstGeom prst="rect">
            <a:avLst/>
          </a:prstGeom>
        </p:spPr>
        <p:txBody>
          <a:bodyPr lIns="0" tIns="0" rIns="0" bIns="0" rtlCol="0" anchor="t">
            <a:spAutoFit/>
          </a:bodyPr>
          <a:lstStyle/>
          <a:p>
            <a:pPr algn="l">
              <a:lnSpc>
                <a:spcPts val="3344"/>
              </a:lnSpc>
              <a:spcBef>
                <a:spcPct val="0"/>
              </a:spcBef>
            </a:pPr>
            <a:r>
              <a:rPr lang="en-US" sz="2388">
                <a:solidFill>
                  <a:srgbClr val="000000"/>
                </a:solidFill>
                <a:latin typeface="Poppins"/>
                <a:ea typeface="Poppins"/>
                <a:cs typeface="Poppins"/>
                <a:sym typeface="Poppins"/>
              </a:rPr>
              <a:t>Interrupt register</a:t>
            </a:r>
          </a:p>
        </p:txBody>
      </p:sp>
      <p:sp>
        <p:nvSpPr>
          <p:cNvPr id="67" name="TextBox 67"/>
          <p:cNvSpPr txBox="1"/>
          <p:nvPr/>
        </p:nvSpPr>
        <p:spPr>
          <a:xfrm>
            <a:off x="1028700" y="238698"/>
            <a:ext cx="7494552" cy="540612"/>
          </a:xfrm>
          <a:prstGeom prst="rect">
            <a:avLst/>
          </a:prstGeom>
        </p:spPr>
        <p:txBody>
          <a:bodyPr lIns="0" tIns="0" rIns="0" bIns="0" rtlCol="0" anchor="t">
            <a:spAutoFit/>
          </a:bodyPr>
          <a:lstStyle/>
          <a:p>
            <a:pPr marL="0" lvl="0" indent="0" algn="l">
              <a:lnSpc>
                <a:spcPts val="3945"/>
              </a:lnSpc>
              <a:spcBef>
                <a:spcPct val="0"/>
              </a:spcBef>
            </a:pPr>
            <a:r>
              <a:rPr lang="en-US" sz="3522" b="1" spc="-105">
                <a:solidFill>
                  <a:srgbClr val="FF1495"/>
                </a:solidFill>
                <a:latin typeface="Poppins Bold"/>
                <a:ea typeface="Poppins Bold"/>
                <a:cs typeface="Poppins Bold"/>
                <a:sym typeface="Poppins Bold"/>
              </a:rPr>
              <a:t>5.8 Interrupts and System Control</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513454" y="1769309"/>
            <a:ext cx="762508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Handling an interrupt</a:t>
            </a:r>
          </a:p>
        </p:txBody>
      </p:sp>
      <p:sp>
        <p:nvSpPr>
          <p:cNvPr id="8" name="AutoShape 8"/>
          <p:cNvSpPr/>
          <p:nvPr/>
        </p:nvSpPr>
        <p:spPr>
          <a:xfrm flipV="1">
            <a:off x="488701" y="2520131"/>
            <a:ext cx="5778359" cy="0"/>
          </a:xfrm>
          <a:prstGeom prst="line">
            <a:avLst/>
          </a:prstGeom>
          <a:ln w="66675" cap="rnd">
            <a:solidFill>
              <a:srgbClr val="FFDE59"/>
            </a:solidFill>
            <a:prstDash val="solid"/>
            <a:headEnd type="none" w="sm" len="sm"/>
            <a:tailEnd type="oval" w="lg" len="lg"/>
          </a:ln>
        </p:spPr>
        <p:txBody>
          <a:bodyPr/>
          <a:lstStyle/>
          <a:p>
            <a:endParaRPr lang="en-PH"/>
          </a:p>
        </p:txBody>
      </p:sp>
      <p:sp>
        <p:nvSpPr>
          <p:cNvPr id="9" name="Freeform 9"/>
          <p:cNvSpPr/>
          <p:nvPr/>
        </p:nvSpPr>
        <p:spPr>
          <a:xfrm rot="-5400000">
            <a:off x="1629333" y="2018874"/>
            <a:ext cx="5387592" cy="8008583"/>
          </a:xfrm>
          <a:custGeom>
            <a:avLst/>
            <a:gdLst/>
            <a:ahLst/>
            <a:cxnLst/>
            <a:rect l="l" t="t" r="r" b="b"/>
            <a:pathLst>
              <a:path w="5387592" h="8008583">
                <a:moveTo>
                  <a:pt x="0" y="0"/>
                </a:moveTo>
                <a:lnTo>
                  <a:pt x="5387592" y="0"/>
                </a:lnTo>
                <a:lnTo>
                  <a:pt x="5387592" y="8008583"/>
                </a:lnTo>
                <a:lnTo>
                  <a:pt x="0" y="80085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0" name="Freeform 10"/>
          <p:cNvSpPr/>
          <p:nvPr/>
        </p:nvSpPr>
        <p:spPr>
          <a:xfrm>
            <a:off x="1269823" y="3410718"/>
            <a:ext cx="630668" cy="1203674"/>
          </a:xfrm>
          <a:custGeom>
            <a:avLst/>
            <a:gdLst/>
            <a:ahLst/>
            <a:cxnLst/>
            <a:rect l="l" t="t" r="r" b="b"/>
            <a:pathLst>
              <a:path w="630668" h="1203674">
                <a:moveTo>
                  <a:pt x="0" y="0"/>
                </a:moveTo>
                <a:lnTo>
                  <a:pt x="630668" y="0"/>
                </a:lnTo>
                <a:lnTo>
                  <a:pt x="630668" y="1203674"/>
                </a:lnTo>
                <a:lnTo>
                  <a:pt x="0" y="1203674"/>
                </a:lnTo>
                <a:lnTo>
                  <a:pt x="0" y="0"/>
                </a:lnTo>
                <a:close/>
              </a:path>
            </a:pathLst>
          </a:custGeom>
          <a:blipFill>
            <a:blip r:embed="rId10"/>
            <a:stretch>
              <a:fillRect/>
            </a:stretch>
          </a:blipFill>
        </p:spPr>
        <p:txBody>
          <a:bodyPr/>
          <a:lstStyle/>
          <a:p>
            <a:endParaRPr lang="en-PH"/>
          </a:p>
        </p:txBody>
      </p:sp>
      <p:sp>
        <p:nvSpPr>
          <p:cNvPr id="11" name="TextBox 11"/>
          <p:cNvSpPr txBox="1"/>
          <p:nvPr/>
        </p:nvSpPr>
        <p:spPr>
          <a:xfrm>
            <a:off x="2134476" y="3505968"/>
            <a:ext cx="3677030" cy="1663383"/>
          </a:xfrm>
          <a:prstGeom prst="rect">
            <a:avLst/>
          </a:prstGeom>
        </p:spPr>
        <p:txBody>
          <a:bodyPr lIns="0" tIns="0" rIns="0" bIns="0" rtlCol="0" anchor="t">
            <a:spAutoFit/>
          </a:bodyPr>
          <a:lstStyle/>
          <a:p>
            <a:pPr algn="l">
              <a:lnSpc>
                <a:spcPts val="3327"/>
              </a:lnSpc>
            </a:pPr>
            <a:r>
              <a:rPr lang="en-US" sz="2377">
                <a:solidFill>
                  <a:srgbClr val="000000"/>
                </a:solidFill>
                <a:latin typeface="Alatsi"/>
                <a:ea typeface="Alatsi"/>
                <a:cs typeface="Alatsi"/>
                <a:sym typeface="Alatsi"/>
              </a:rPr>
              <a:t>The contents of the program counter and any other registers are securely stored in memory.</a:t>
            </a:r>
          </a:p>
        </p:txBody>
      </p:sp>
      <p:sp>
        <p:nvSpPr>
          <p:cNvPr id="12" name="Freeform 12"/>
          <p:cNvSpPr/>
          <p:nvPr/>
        </p:nvSpPr>
        <p:spPr>
          <a:xfrm rot="-5400000">
            <a:off x="-124721" y="4648744"/>
            <a:ext cx="1443014" cy="2145021"/>
          </a:xfrm>
          <a:custGeom>
            <a:avLst/>
            <a:gdLst/>
            <a:ahLst/>
            <a:cxnLst/>
            <a:rect l="l" t="t" r="r" b="b"/>
            <a:pathLst>
              <a:path w="1443014" h="2145021">
                <a:moveTo>
                  <a:pt x="0" y="0"/>
                </a:moveTo>
                <a:lnTo>
                  <a:pt x="1443013" y="0"/>
                </a:lnTo>
                <a:lnTo>
                  <a:pt x="1443013" y="2145021"/>
                </a:lnTo>
                <a:lnTo>
                  <a:pt x="0" y="21450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PH"/>
          </a:p>
        </p:txBody>
      </p:sp>
      <p:sp>
        <p:nvSpPr>
          <p:cNvPr id="13" name="TextBox 13"/>
          <p:cNvSpPr txBox="1"/>
          <p:nvPr/>
        </p:nvSpPr>
        <p:spPr>
          <a:xfrm>
            <a:off x="-57653" y="5332082"/>
            <a:ext cx="1327476" cy="730720"/>
          </a:xfrm>
          <a:prstGeom prst="rect">
            <a:avLst/>
          </a:prstGeom>
        </p:spPr>
        <p:txBody>
          <a:bodyPr lIns="0" tIns="0" rIns="0" bIns="0" rtlCol="0" anchor="t">
            <a:spAutoFit/>
          </a:bodyPr>
          <a:lstStyle/>
          <a:p>
            <a:pPr algn="ctr">
              <a:lnSpc>
                <a:spcPts val="2913"/>
              </a:lnSpc>
            </a:pPr>
            <a:r>
              <a:rPr lang="en-US" sz="2081">
                <a:solidFill>
                  <a:srgbClr val="000000"/>
                </a:solidFill>
                <a:latin typeface="Alatsi"/>
                <a:ea typeface="Alatsi"/>
                <a:cs typeface="Alatsi"/>
                <a:sym typeface="Alatsi"/>
              </a:rPr>
              <a:t>Incoming interrupt</a:t>
            </a:r>
          </a:p>
        </p:txBody>
      </p:sp>
      <p:grpSp>
        <p:nvGrpSpPr>
          <p:cNvPr id="14" name="Group 14"/>
          <p:cNvGrpSpPr/>
          <p:nvPr/>
        </p:nvGrpSpPr>
        <p:grpSpPr>
          <a:xfrm>
            <a:off x="2058006" y="5579879"/>
            <a:ext cx="3829971" cy="2553745"/>
            <a:chOff x="0" y="0"/>
            <a:chExt cx="2491574" cy="1661330"/>
          </a:xfrm>
        </p:grpSpPr>
        <p:sp>
          <p:nvSpPr>
            <p:cNvPr id="15" name="Freeform 15"/>
            <p:cNvSpPr/>
            <p:nvPr/>
          </p:nvSpPr>
          <p:spPr>
            <a:xfrm>
              <a:off x="0" y="0"/>
              <a:ext cx="2491574" cy="1661330"/>
            </a:xfrm>
            <a:custGeom>
              <a:avLst/>
              <a:gdLst/>
              <a:ahLst/>
              <a:cxnLst/>
              <a:rect l="l" t="t" r="r" b="b"/>
              <a:pathLst>
                <a:path w="2491574" h="1661330">
                  <a:moveTo>
                    <a:pt x="119263" y="0"/>
                  </a:moveTo>
                  <a:lnTo>
                    <a:pt x="2372311" y="0"/>
                  </a:lnTo>
                  <a:cubicBezTo>
                    <a:pt x="2403942" y="0"/>
                    <a:pt x="2434277" y="12565"/>
                    <a:pt x="2456643" y="34931"/>
                  </a:cubicBezTo>
                  <a:cubicBezTo>
                    <a:pt x="2479009" y="57297"/>
                    <a:pt x="2491574" y="87632"/>
                    <a:pt x="2491574" y="119263"/>
                  </a:cubicBezTo>
                  <a:lnTo>
                    <a:pt x="2491574" y="1542067"/>
                  </a:lnTo>
                  <a:cubicBezTo>
                    <a:pt x="2491574" y="1573697"/>
                    <a:pt x="2479009" y="1604032"/>
                    <a:pt x="2456643" y="1626399"/>
                  </a:cubicBezTo>
                  <a:cubicBezTo>
                    <a:pt x="2434277" y="1648765"/>
                    <a:pt x="2403942" y="1661330"/>
                    <a:pt x="2372311" y="1661330"/>
                  </a:cubicBezTo>
                  <a:lnTo>
                    <a:pt x="119263" y="1661330"/>
                  </a:lnTo>
                  <a:cubicBezTo>
                    <a:pt x="87632" y="1661330"/>
                    <a:pt x="57297" y="1648765"/>
                    <a:pt x="34931" y="1626399"/>
                  </a:cubicBezTo>
                  <a:cubicBezTo>
                    <a:pt x="12565" y="1604032"/>
                    <a:pt x="0" y="1573697"/>
                    <a:pt x="0" y="1542067"/>
                  </a:cubicBezTo>
                  <a:lnTo>
                    <a:pt x="0" y="119263"/>
                  </a:lnTo>
                  <a:cubicBezTo>
                    <a:pt x="0" y="87632"/>
                    <a:pt x="12565" y="57297"/>
                    <a:pt x="34931" y="34931"/>
                  </a:cubicBezTo>
                  <a:cubicBezTo>
                    <a:pt x="57297" y="12565"/>
                    <a:pt x="87632" y="0"/>
                    <a:pt x="119263" y="0"/>
                  </a:cubicBezTo>
                  <a:close/>
                </a:path>
              </a:pathLst>
            </a:custGeom>
            <a:solidFill>
              <a:srgbClr val="FFDE59"/>
            </a:solidFill>
          </p:spPr>
          <p:txBody>
            <a:bodyPr/>
            <a:lstStyle/>
            <a:p>
              <a:endParaRPr lang="en-PH"/>
            </a:p>
          </p:txBody>
        </p:sp>
        <p:sp>
          <p:nvSpPr>
            <p:cNvPr id="16" name="TextBox 16"/>
            <p:cNvSpPr txBox="1"/>
            <p:nvPr/>
          </p:nvSpPr>
          <p:spPr>
            <a:xfrm>
              <a:off x="0" y="-28575"/>
              <a:ext cx="2491574" cy="1689905"/>
            </a:xfrm>
            <a:prstGeom prst="rect">
              <a:avLst/>
            </a:prstGeom>
          </p:spPr>
          <p:txBody>
            <a:bodyPr lIns="42076" tIns="42076" rIns="42076" bIns="42076" rtlCol="0" anchor="ctr"/>
            <a:lstStyle/>
            <a:p>
              <a:pPr algn="ctr">
                <a:lnSpc>
                  <a:spcPts val="2595"/>
                </a:lnSpc>
              </a:pPr>
              <a:endParaRPr/>
            </a:p>
          </p:txBody>
        </p:sp>
      </p:grpSp>
      <p:grpSp>
        <p:nvGrpSpPr>
          <p:cNvPr id="17" name="Group 17"/>
          <p:cNvGrpSpPr/>
          <p:nvPr/>
        </p:nvGrpSpPr>
        <p:grpSpPr>
          <a:xfrm>
            <a:off x="2918146" y="6024024"/>
            <a:ext cx="701352" cy="529950"/>
            <a:chOff x="0" y="0"/>
            <a:chExt cx="1913890" cy="1446159"/>
          </a:xfrm>
        </p:grpSpPr>
        <p:sp>
          <p:nvSpPr>
            <p:cNvPr id="18" name="Freeform 18"/>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19" name="Group 19"/>
          <p:cNvGrpSpPr/>
          <p:nvPr/>
        </p:nvGrpSpPr>
        <p:grpSpPr>
          <a:xfrm>
            <a:off x="2918146" y="6758185"/>
            <a:ext cx="701352" cy="529950"/>
            <a:chOff x="0" y="0"/>
            <a:chExt cx="1913890" cy="1446159"/>
          </a:xfrm>
        </p:grpSpPr>
        <p:sp>
          <p:nvSpPr>
            <p:cNvPr id="20" name="Freeform 20"/>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21" name="Group 21"/>
          <p:cNvGrpSpPr/>
          <p:nvPr/>
        </p:nvGrpSpPr>
        <p:grpSpPr>
          <a:xfrm>
            <a:off x="2918146" y="7506244"/>
            <a:ext cx="701352" cy="529950"/>
            <a:chOff x="0" y="0"/>
            <a:chExt cx="1913890" cy="1446159"/>
          </a:xfrm>
        </p:grpSpPr>
        <p:sp>
          <p:nvSpPr>
            <p:cNvPr id="22" name="Freeform 22"/>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23" name="Group 23"/>
          <p:cNvGrpSpPr/>
          <p:nvPr/>
        </p:nvGrpSpPr>
        <p:grpSpPr>
          <a:xfrm>
            <a:off x="3057120" y="7742501"/>
            <a:ext cx="562378" cy="293694"/>
            <a:chOff x="0" y="0"/>
            <a:chExt cx="1587062" cy="828821"/>
          </a:xfrm>
        </p:grpSpPr>
        <p:sp>
          <p:nvSpPr>
            <p:cNvPr id="24" name="Freeform 24"/>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5" name="Group 25"/>
          <p:cNvGrpSpPr/>
          <p:nvPr/>
        </p:nvGrpSpPr>
        <p:grpSpPr>
          <a:xfrm>
            <a:off x="3057120" y="6994442"/>
            <a:ext cx="562378" cy="293694"/>
            <a:chOff x="0" y="0"/>
            <a:chExt cx="1587062" cy="828821"/>
          </a:xfrm>
        </p:grpSpPr>
        <p:sp>
          <p:nvSpPr>
            <p:cNvPr id="26" name="Freeform 26"/>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7" name="Group 27"/>
          <p:cNvGrpSpPr/>
          <p:nvPr/>
        </p:nvGrpSpPr>
        <p:grpSpPr>
          <a:xfrm>
            <a:off x="3057120" y="6260280"/>
            <a:ext cx="562378" cy="293694"/>
            <a:chOff x="0" y="0"/>
            <a:chExt cx="1587062" cy="828821"/>
          </a:xfrm>
        </p:grpSpPr>
        <p:sp>
          <p:nvSpPr>
            <p:cNvPr id="28" name="Freeform 28"/>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sp>
        <p:nvSpPr>
          <p:cNvPr id="29" name="AutoShape 29"/>
          <p:cNvSpPr/>
          <p:nvPr/>
        </p:nvSpPr>
        <p:spPr>
          <a:xfrm flipV="1">
            <a:off x="2565413" y="6154659"/>
            <a:ext cx="0" cy="1702339"/>
          </a:xfrm>
          <a:prstGeom prst="line">
            <a:avLst/>
          </a:prstGeom>
          <a:ln w="28575" cap="rnd">
            <a:solidFill>
              <a:srgbClr val="38B6FF"/>
            </a:solidFill>
            <a:prstDash val="solid"/>
            <a:headEnd type="none" w="sm" len="sm"/>
            <a:tailEnd type="none" w="sm" len="sm"/>
          </a:ln>
        </p:spPr>
        <p:txBody>
          <a:bodyPr/>
          <a:lstStyle/>
          <a:p>
            <a:endParaRPr lang="en-PH"/>
          </a:p>
        </p:txBody>
      </p:sp>
      <p:sp>
        <p:nvSpPr>
          <p:cNvPr id="30" name="AutoShape 30"/>
          <p:cNvSpPr/>
          <p:nvPr/>
        </p:nvSpPr>
        <p:spPr>
          <a:xfrm flipH="1">
            <a:off x="2552198" y="6168851"/>
            <a:ext cx="371823" cy="0"/>
          </a:xfrm>
          <a:prstGeom prst="line">
            <a:avLst/>
          </a:prstGeom>
          <a:ln w="28575" cap="rnd">
            <a:solidFill>
              <a:srgbClr val="38B6FF"/>
            </a:solidFill>
            <a:prstDash val="solid"/>
            <a:headEnd type="none" w="sm" len="sm"/>
            <a:tailEnd type="none" w="sm" len="sm"/>
          </a:ln>
        </p:spPr>
        <p:txBody>
          <a:bodyPr/>
          <a:lstStyle/>
          <a:p>
            <a:endParaRPr lang="en-PH"/>
          </a:p>
        </p:txBody>
      </p:sp>
      <p:sp>
        <p:nvSpPr>
          <p:cNvPr id="31" name="AutoShape 31"/>
          <p:cNvSpPr/>
          <p:nvPr/>
        </p:nvSpPr>
        <p:spPr>
          <a:xfrm flipH="1">
            <a:off x="2546323" y="7005829"/>
            <a:ext cx="371823" cy="0"/>
          </a:xfrm>
          <a:prstGeom prst="line">
            <a:avLst/>
          </a:prstGeom>
          <a:ln w="28575" cap="rnd">
            <a:solidFill>
              <a:srgbClr val="38B6FF"/>
            </a:solidFill>
            <a:prstDash val="solid"/>
            <a:headEnd type="none" w="sm" len="sm"/>
            <a:tailEnd type="none" w="sm" len="sm"/>
          </a:ln>
        </p:spPr>
        <p:txBody>
          <a:bodyPr/>
          <a:lstStyle/>
          <a:p>
            <a:endParaRPr lang="en-PH"/>
          </a:p>
        </p:txBody>
      </p:sp>
      <p:sp>
        <p:nvSpPr>
          <p:cNvPr id="32" name="AutoShape 32"/>
          <p:cNvSpPr/>
          <p:nvPr/>
        </p:nvSpPr>
        <p:spPr>
          <a:xfrm flipH="1">
            <a:off x="2552198" y="7842946"/>
            <a:ext cx="371823" cy="0"/>
          </a:xfrm>
          <a:prstGeom prst="line">
            <a:avLst/>
          </a:prstGeom>
          <a:ln w="28575" cap="rnd">
            <a:solidFill>
              <a:srgbClr val="38B6FF"/>
            </a:solidFill>
            <a:prstDash val="solid"/>
            <a:headEnd type="none" w="sm" len="sm"/>
            <a:tailEnd type="none" w="sm" len="sm"/>
          </a:ln>
        </p:spPr>
        <p:txBody>
          <a:bodyPr/>
          <a:lstStyle/>
          <a:p>
            <a:endParaRPr lang="en-PH"/>
          </a:p>
        </p:txBody>
      </p:sp>
      <p:grpSp>
        <p:nvGrpSpPr>
          <p:cNvPr id="33" name="Group 33"/>
          <p:cNvGrpSpPr/>
          <p:nvPr/>
        </p:nvGrpSpPr>
        <p:grpSpPr>
          <a:xfrm>
            <a:off x="4708512" y="6281784"/>
            <a:ext cx="932976" cy="242737"/>
            <a:chOff x="0" y="0"/>
            <a:chExt cx="2545959" cy="662394"/>
          </a:xfrm>
        </p:grpSpPr>
        <p:sp>
          <p:nvSpPr>
            <p:cNvPr id="34" name="Freeform 34"/>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5" name="Group 35"/>
          <p:cNvGrpSpPr/>
          <p:nvPr/>
        </p:nvGrpSpPr>
        <p:grpSpPr>
          <a:xfrm>
            <a:off x="4708512" y="6765394"/>
            <a:ext cx="932976" cy="242737"/>
            <a:chOff x="0" y="0"/>
            <a:chExt cx="2545959" cy="662394"/>
          </a:xfrm>
        </p:grpSpPr>
        <p:sp>
          <p:nvSpPr>
            <p:cNvPr id="36" name="Freeform 36"/>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7" name="Group 37"/>
          <p:cNvGrpSpPr/>
          <p:nvPr/>
        </p:nvGrpSpPr>
        <p:grpSpPr>
          <a:xfrm>
            <a:off x="4708512" y="7195870"/>
            <a:ext cx="932976" cy="242737"/>
            <a:chOff x="0" y="0"/>
            <a:chExt cx="2545959" cy="662394"/>
          </a:xfrm>
        </p:grpSpPr>
        <p:sp>
          <p:nvSpPr>
            <p:cNvPr id="38" name="Freeform 38"/>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9" name="Group 39"/>
          <p:cNvGrpSpPr/>
          <p:nvPr/>
        </p:nvGrpSpPr>
        <p:grpSpPr>
          <a:xfrm>
            <a:off x="4708512" y="7645876"/>
            <a:ext cx="932976" cy="242737"/>
            <a:chOff x="0" y="0"/>
            <a:chExt cx="2545959" cy="662394"/>
          </a:xfrm>
        </p:grpSpPr>
        <p:sp>
          <p:nvSpPr>
            <p:cNvPr id="40" name="Freeform 40"/>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sp>
        <p:nvSpPr>
          <p:cNvPr id="41" name="TextBox 41"/>
          <p:cNvSpPr txBox="1"/>
          <p:nvPr/>
        </p:nvSpPr>
        <p:spPr>
          <a:xfrm>
            <a:off x="2973341" y="6072177"/>
            <a:ext cx="590961" cy="131218"/>
          </a:xfrm>
          <a:prstGeom prst="rect">
            <a:avLst/>
          </a:prstGeom>
        </p:spPr>
        <p:txBody>
          <a:bodyPr lIns="0" tIns="0" rIns="0" bIns="0" rtlCol="0" anchor="t">
            <a:spAutoFit/>
          </a:bodyPr>
          <a:lstStyle/>
          <a:p>
            <a:pPr algn="l">
              <a:lnSpc>
                <a:spcPts val="1046"/>
              </a:lnSpc>
            </a:pPr>
            <a:r>
              <a:rPr lang="en-US" sz="747" b="1">
                <a:solidFill>
                  <a:srgbClr val="FFFFFF"/>
                </a:solidFill>
                <a:latin typeface="Now Bold"/>
                <a:ea typeface="Now Bold"/>
                <a:cs typeface="Now Bold"/>
                <a:sym typeface="Now Bold"/>
              </a:rPr>
              <a:t>Control Unit</a:t>
            </a:r>
          </a:p>
        </p:txBody>
      </p:sp>
      <p:sp>
        <p:nvSpPr>
          <p:cNvPr id="42" name="TextBox 42"/>
          <p:cNvSpPr txBox="1"/>
          <p:nvPr/>
        </p:nvSpPr>
        <p:spPr>
          <a:xfrm>
            <a:off x="2973341" y="6815603"/>
            <a:ext cx="646156" cy="131218"/>
          </a:xfrm>
          <a:prstGeom prst="rect">
            <a:avLst/>
          </a:prstGeom>
        </p:spPr>
        <p:txBody>
          <a:bodyPr lIns="0" tIns="0" rIns="0" bIns="0" rtlCol="0" anchor="t">
            <a:spAutoFit/>
          </a:bodyPr>
          <a:lstStyle/>
          <a:p>
            <a:pPr algn="l">
              <a:lnSpc>
                <a:spcPts val="1046"/>
              </a:lnSpc>
            </a:pPr>
            <a:r>
              <a:rPr lang="en-US" sz="747" b="1">
                <a:solidFill>
                  <a:srgbClr val="FFFFFF"/>
                </a:solidFill>
                <a:latin typeface="Now Bold"/>
                <a:ea typeface="Now Bold"/>
                <a:cs typeface="Now Bold"/>
                <a:sym typeface="Now Bold"/>
              </a:rPr>
              <a:t>Accumulator</a:t>
            </a:r>
          </a:p>
        </p:txBody>
      </p:sp>
      <p:sp>
        <p:nvSpPr>
          <p:cNvPr id="43" name="TextBox 43"/>
          <p:cNvSpPr txBox="1"/>
          <p:nvPr/>
        </p:nvSpPr>
        <p:spPr>
          <a:xfrm>
            <a:off x="2945744" y="7568295"/>
            <a:ext cx="646156" cy="131218"/>
          </a:xfrm>
          <a:prstGeom prst="rect">
            <a:avLst/>
          </a:prstGeom>
        </p:spPr>
        <p:txBody>
          <a:bodyPr lIns="0" tIns="0" rIns="0" bIns="0" rtlCol="0" anchor="t">
            <a:spAutoFit/>
          </a:bodyPr>
          <a:lstStyle/>
          <a:p>
            <a:pPr algn="ctr">
              <a:lnSpc>
                <a:spcPts val="1046"/>
              </a:lnSpc>
            </a:pPr>
            <a:r>
              <a:rPr lang="en-US" sz="747" b="1">
                <a:solidFill>
                  <a:srgbClr val="FFFFFF"/>
                </a:solidFill>
                <a:latin typeface="Now Bold"/>
                <a:ea typeface="Now Bold"/>
                <a:cs typeface="Now Bold"/>
                <a:sym typeface="Now Bold"/>
              </a:rPr>
              <a:t>ALU</a:t>
            </a:r>
          </a:p>
        </p:txBody>
      </p:sp>
      <p:sp>
        <p:nvSpPr>
          <p:cNvPr id="44" name="TextBox 44"/>
          <p:cNvSpPr txBox="1"/>
          <p:nvPr/>
        </p:nvSpPr>
        <p:spPr>
          <a:xfrm>
            <a:off x="2346137" y="6006602"/>
            <a:ext cx="373235" cy="262368"/>
          </a:xfrm>
          <a:prstGeom prst="rect">
            <a:avLst/>
          </a:prstGeom>
        </p:spPr>
        <p:txBody>
          <a:bodyPr lIns="0" tIns="0" rIns="0" bIns="0" rtlCol="0" anchor="t">
            <a:spAutoFit/>
          </a:bodyPr>
          <a:lstStyle/>
          <a:p>
            <a:pPr algn="l">
              <a:lnSpc>
                <a:spcPts val="1046"/>
              </a:lnSpc>
            </a:pPr>
            <a:r>
              <a:rPr lang="en-US" sz="747" b="1">
                <a:solidFill>
                  <a:srgbClr val="000000"/>
                </a:solidFill>
                <a:latin typeface="Now Bold"/>
                <a:ea typeface="Now Bold"/>
                <a:cs typeface="Now Bold"/>
                <a:sym typeface="Now Bold"/>
              </a:rPr>
              <a:t>Control bus</a:t>
            </a:r>
          </a:p>
        </p:txBody>
      </p:sp>
      <p:sp>
        <p:nvSpPr>
          <p:cNvPr id="45" name="TextBox 45"/>
          <p:cNvSpPr txBox="1"/>
          <p:nvPr/>
        </p:nvSpPr>
        <p:spPr>
          <a:xfrm>
            <a:off x="4372738" y="6132098"/>
            <a:ext cx="863883" cy="131218"/>
          </a:xfrm>
          <a:prstGeom prst="rect">
            <a:avLst/>
          </a:prstGeom>
        </p:spPr>
        <p:txBody>
          <a:bodyPr lIns="0" tIns="0" rIns="0" bIns="0" rtlCol="0" anchor="t">
            <a:spAutoFit/>
          </a:bodyPr>
          <a:lstStyle/>
          <a:p>
            <a:pPr algn="l">
              <a:lnSpc>
                <a:spcPts val="1046"/>
              </a:lnSpc>
            </a:pPr>
            <a:r>
              <a:rPr lang="en-US" sz="747" b="1">
                <a:solidFill>
                  <a:srgbClr val="000000"/>
                </a:solidFill>
                <a:latin typeface="Now Bold"/>
                <a:ea typeface="Now Bold"/>
                <a:cs typeface="Now Bold"/>
                <a:sym typeface="Now Bold"/>
              </a:rPr>
              <a:t>Program Counter</a:t>
            </a:r>
          </a:p>
        </p:txBody>
      </p:sp>
      <p:sp>
        <p:nvSpPr>
          <p:cNvPr id="46" name="TextBox 46"/>
          <p:cNvSpPr txBox="1"/>
          <p:nvPr/>
        </p:nvSpPr>
        <p:spPr>
          <a:xfrm>
            <a:off x="4372738" y="6620388"/>
            <a:ext cx="1391985" cy="131218"/>
          </a:xfrm>
          <a:prstGeom prst="rect">
            <a:avLst/>
          </a:prstGeom>
        </p:spPr>
        <p:txBody>
          <a:bodyPr lIns="0" tIns="0" rIns="0" bIns="0" rtlCol="0" anchor="t">
            <a:spAutoFit/>
          </a:bodyPr>
          <a:lstStyle/>
          <a:p>
            <a:pPr algn="l">
              <a:lnSpc>
                <a:spcPts val="1046"/>
              </a:lnSpc>
            </a:pPr>
            <a:r>
              <a:rPr lang="en-US" sz="747" b="1">
                <a:solidFill>
                  <a:srgbClr val="000000"/>
                </a:solidFill>
                <a:latin typeface="Now Bold"/>
                <a:ea typeface="Now Bold"/>
                <a:cs typeface="Now Bold"/>
                <a:sym typeface="Now Bold"/>
              </a:rPr>
              <a:t>Current Instruction Register</a:t>
            </a:r>
          </a:p>
        </p:txBody>
      </p:sp>
      <p:sp>
        <p:nvSpPr>
          <p:cNvPr id="47" name="TextBox 47"/>
          <p:cNvSpPr txBox="1"/>
          <p:nvPr/>
        </p:nvSpPr>
        <p:spPr>
          <a:xfrm>
            <a:off x="4372738" y="7059707"/>
            <a:ext cx="1391985" cy="131218"/>
          </a:xfrm>
          <a:prstGeom prst="rect">
            <a:avLst/>
          </a:prstGeom>
        </p:spPr>
        <p:txBody>
          <a:bodyPr lIns="0" tIns="0" rIns="0" bIns="0" rtlCol="0" anchor="t">
            <a:spAutoFit/>
          </a:bodyPr>
          <a:lstStyle/>
          <a:p>
            <a:pPr algn="l">
              <a:lnSpc>
                <a:spcPts val="1046"/>
              </a:lnSpc>
            </a:pPr>
            <a:r>
              <a:rPr lang="en-US" sz="747" b="1">
                <a:solidFill>
                  <a:srgbClr val="000000"/>
                </a:solidFill>
                <a:latin typeface="Now Bold"/>
                <a:ea typeface="Now Bold"/>
                <a:cs typeface="Now Bold"/>
                <a:sym typeface="Now Bold"/>
              </a:rPr>
              <a:t>Memory Address Register</a:t>
            </a:r>
          </a:p>
        </p:txBody>
      </p:sp>
      <p:sp>
        <p:nvSpPr>
          <p:cNvPr id="48" name="TextBox 48"/>
          <p:cNvSpPr txBox="1"/>
          <p:nvPr/>
        </p:nvSpPr>
        <p:spPr>
          <a:xfrm>
            <a:off x="4372738" y="7514658"/>
            <a:ext cx="1391985" cy="131218"/>
          </a:xfrm>
          <a:prstGeom prst="rect">
            <a:avLst/>
          </a:prstGeom>
        </p:spPr>
        <p:txBody>
          <a:bodyPr lIns="0" tIns="0" rIns="0" bIns="0" rtlCol="0" anchor="t">
            <a:spAutoFit/>
          </a:bodyPr>
          <a:lstStyle/>
          <a:p>
            <a:pPr algn="l">
              <a:lnSpc>
                <a:spcPts val="1046"/>
              </a:lnSpc>
            </a:pPr>
            <a:r>
              <a:rPr lang="en-US" sz="747" b="1">
                <a:solidFill>
                  <a:srgbClr val="000000"/>
                </a:solidFill>
                <a:latin typeface="Now Bold"/>
                <a:ea typeface="Now Bold"/>
                <a:cs typeface="Now Bold"/>
                <a:sym typeface="Now Bold"/>
              </a:rPr>
              <a:t>Memory Data Register</a:t>
            </a:r>
          </a:p>
        </p:txBody>
      </p:sp>
      <p:sp>
        <p:nvSpPr>
          <p:cNvPr id="49" name="TextBox 49"/>
          <p:cNvSpPr txBox="1"/>
          <p:nvPr/>
        </p:nvSpPr>
        <p:spPr>
          <a:xfrm>
            <a:off x="3746385" y="5615626"/>
            <a:ext cx="453214" cy="222364"/>
          </a:xfrm>
          <a:prstGeom prst="rect">
            <a:avLst/>
          </a:prstGeom>
        </p:spPr>
        <p:txBody>
          <a:bodyPr lIns="0" tIns="0" rIns="0" bIns="0" rtlCol="0" anchor="t">
            <a:spAutoFit/>
          </a:bodyPr>
          <a:lstStyle/>
          <a:p>
            <a:pPr algn="ctr">
              <a:lnSpc>
                <a:spcPts val="1779"/>
              </a:lnSpc>
            </a:pPr>
            <a:r>
              <a:rPr lang="en-US" sz="1271" b="1">
                <a:solidFill>
                  <a:srgbClr val="000000"/>
                </a:solidFill>
                <a:latin typeface="Now Bold"/>
                <a:ea typeface="Now Bold"/>
                <a:cs typeface="Now Bold"/>
                <a:sym typeface="Now Bold"/>
              </a:rPr>
              <a:t>CPU</a:t>
            </a:r>
          </a:p>
        </p:txBody>
      </p:sp>
      <p:sp>
        <p:nvSpPr>
          <p:cNvPr id="50" name="TextBox 50"/>
          <p:cNvSpPr txBox="1"/>
          <p:nvPr/>
        </p:nvSpPr>
        <p:spPr>
          <a:xfrm>
            <a:off x="5062330" y="6308261"/>
            <a:ext cx="225339" cy="178682"/>
          </a:xfrm>
          <a:prstGeom prst="rect">
            <a:avLst/>
          </a:prstGeom>
        </p:spPr>
        <p:txBody>
          <a:bodyPr lIns="0" tIns="0" rIns="0" bIns="0" rtlCol="0" anchor="t">
            <a:spAutoFit/>
          </a:bodyPr>
          <a:lstStyle/>
          <a:p>
            <a:pPr algn="ctr">
              <a:lnSpc>
                <a:spcPts val="1467"/>
              </a:lnSpc>
            </a:pPr>
            <a:r>
              <a:rPr lang="en-US" sz="1048" b="1">
                <a:solidFill>
                  <a:srgbClr val="000000"/>
                </a:solidFill>
                <a:latin typeface="Now Bold"/>
                <a:ea typeface="Now Bold"/>
                <a:cs typeface="Now Bold"/>
                <a:sym typeface="Now Bold"/>
              </a:rPr>
              <a:t>9</a:t>
            </a:r>
          </a:p>
        </p:txBody>
      </p:sp>
      <p:sp>
        <p:nvSpPr>
          <p:cNvPr id="51" name="TextBox 51"/>
          <p:cNvSpPr txBox="1"/>
          <p:nvPr/>
        </p:nvSpPr>
        <p:spPr>
          <a:xfrm>
            <a:off x="5062330" y="7221967"/>
            <a:ext cx="225339" cy="178682"/>
          </a:xfrm>
          <a:prstGeom prst="rect">
            <a:avLst/>
          </a:prstGeom>
        </p:spPr>
        <p:txBody>
          <a:bodyPr lIns="0" tIns="0" rIns="0" bIns="0" rtlCol="0" anchor="t">
            <a:spAutoFit/>
          </a:bodyPr>
          <a:lstStyle/>
          <a:p>
            <a:pPr algn="ctr">
              <a:lnSpc>
                <a:spcPts val="1467"/>
              </a:lnSpc>
            </a:pPr>
            <a:r>
              <a:rPr lang="en-US" sz="1048" b="1">
                <a:solidFill>
                  <a:srgbClr val="000000"/>
                </a:solidFill>
                <a:latin typeface="Now Bold"/>
                <a:ea typeface="Now Bold"/>
                <a:cs typeface="Now Bold"/>
                <a:sym typeface="Now Bold"/>
              </a:rPr>
              <a:t>8</a:t>
            </a:r>
          </a:p>
        </p:txBody>
      </p:sp>
      <p:sp>
        <p:nvSpPr>
          <p:cNvPr id="52" name="TextBox 52"/>
          <p:cNvSpPr txBox="1"/>
          <p:nvPr/>
        </p:nvSpPr>
        <p:spPr>
          <a:xfrm>
            <a:off x="4846027" y="7672426"/>
            <a:ext cx="634252" cy="178682"/>
          </a:xfrm>
          <a:prstGeom prst="rect">
            <a:avLst/>
          </a:prstGeom>
        </p:spPr>
        <p:txBody>
          <a:bodyPr lIns="0" tIns="0" rIns="0" bIns="0" rtlCol="0" anchor="t">
            <a:spAutoFit/>
          </a:bodyPr>
          <a:lstStyle/>
          <a:p>
            <a:pPr algn="ctr">
              <a:lnSpc>
                <a:spcPts val="1467"/>
              </a:lnSpc>
            </a:pPr>
            <a:r>
              <a:rPr lang="en-US" sz="1048" b="1">
                <a:solidFill>
                  <a:srgbClr val="000000"/>
                </a:solidFill>
                <a:latin typeface="Now Bold"/>
                <a:ea typeface="Now Bold"/>
                <a:cs typeface="Now Bold"/>
                <a:sym typeface="Now Bold"/>
              </a:rPr>
              <a:t>LDD 100</a:t>
            </a:r>
          </a:p>
        </p:txBody>
      </p:sp>
      <p:sp>
        <p:nvSpPr>
          <p:cNvPr id="53" name="TextBox 53"/>
          <p:cNvSpPr txBox="1"/>
          <p:nvPr/>
        </p:nvSpPr>
        <p:spPr>
          <a:xfrm>
            <a:off x="4821158" y="6787896"/>
            <a:ext cx="634252" cy="178682"/>
          </a:xfrm>
          <a:prstGeom prst="rect">
            <a:avLst/>
          </a:prstGeom>
        </p:spPr>
        <p:txBody>
          <a:bodyPr lIns="0" tIns="0" rIns="0" bIns="0" rtlCol="0" anchor="t">
            <a:spAutoFit/>
          </a:bodyPr>
          <a:lstStyle/>
          <a:p>
            <a:pPr algn="ctr">
              <a:lnSpc>
                <a:spcPts val="1467"/>
              </a:lnSpc>
            </a:pPr>
            <a:r>
              <a:rPr lang="en-US" sz="1048" b="1">
                <a:solidFill>
                  <a:srgbClr val="000000"/>
                </a:solidFill>
                <a:latin typeface="Now Bold"/>
                <a:ea typeface="Now Bold"/>
                <a:cs typeface="Now Bold"/>
                <a:sym typeface="Now Bold"/>
              </a:rPr>
              <a:t>LDD 100</a:t>
            </a:r>
          </a:p>
        </p:txBody>
      </p:sp>
      <p:sp>
        <p:nvSpPr>
          <p:cNvPr id="54" name="AutoShape 54"/>
          <p:cNvSpPr/>
          <p:nvPr/>
        </p:nvSpPr>
        <p:spPr>
          <a:xfrm flipH="1">
            <a:off x="3956631" y="7857730"/>
            <a:ext cx="32721" cy="1490617"/>
          </a:xfrm>
          <a:prstGeom prst="line">
            <a:avLst/>
          </a:prstGeom>
          <a:ln w="66675" cap="rnd">
            <a:solidFill>
              <a:srgbClr val="FFDE59"/>
            </a:solidFill>
            <a:prstDash val="solid"/>
            <a:headEnd type="none" w="sm" len="sm"/>
            <a:tailEnd type="oval" w="lg" len="lg"/>
          </a:ln>
        </p:spPr>
        <p:txBody>
          <a:bodyPr/>
          <a:lstStyle/>
          <a:p>
            <a:endParaRPr lang="en-PH"/>
          </a:p>
        </p:txBody>
      </p:sp>
      <p:sp>
        <p:nvSpPr>
          <p:cNvPr id="55" name="TextBox 55"/>
          <p:cNvSpPr txBox="1"/>
          <p:nvPr/>
        </p:nvSpPr>
        <p:spPr>
          <a:xfrm>
            <a:off x="2346137" y="9349079"/>
            <a:ext cx="3295351" cy="406281"/>
          </a:xfrm>
          <a:prstGeom prst="rect">
            <a:avLst/>
          </a:prstGeom>
        </p:spPr>
        <p:txBody>
          <a:bodyPr lIns="0" tIns="0" rIns="0" bIns="0" rtlCol="0" anchor="t">
            <a:spAutoFit/>
          </a:bodyPr>
          <a:lstStyle/>
          <a:p>
            <a:pPr algn="l">
              <a:lnSpc>
                <a:spcPts val="3327"/>
              </a:lnSpc>
            </a:pPr>
            <a:r>
              <a:rPr lang="en-US" sz="2377">
                <a:solidFill>
                  <a:srgbClr val="000000"/>
                </a:solidFill>
                <a:latin typeface="Alatsi"/>
                <a:ea typeface="Alatsi"/>
                <a:cs typeface="Alatsi"/>
                <a:sym typeface="Alatsi"/>
              </a:rPr>
              <a:t>Data is stored in memory</a:t>
            </a:r>
          </a:p>
        </p:txBody>
      </p:sp>
      <p:sp>
        <p:nvSpPr>
          <p:cNvPr id="58" name="TextBox 58"/>
          <p:cNvSpPr txBox="1"/>
          <p:nvPr/>
        </p:nvSpPr>
        <p:spPr>
          <a:xfrm>
            <a:off x="1028700" y="238698"/>
            <a:ext cx="7494552" cy="540612"/>
          </a:xfrm>
          <a:prstGeom prst="rect">
            <a:avLst/>
          </a:prstGeom>
        </p:spPr>
        <p:txBody>
          <a:bodyPr lIns="0" tIns="0" rIns="0" bIns="0" rtlCol="0" anchor="t">
            <a:spAutoFit/>
          </a:bodyPr>
          <a:lstStyle/>
          <a:p>
            <a:pPr marL="0" lvl="0" indent="0" algn="l">
              <a:lnSpc>
                <a:spcPts val="3945"/>
              </a:lnSpc>
              <a:spcBef>
                <a:spcPct val="0"/>
              </a:spcBef>
            </a:pPr>
            <a:r>
              <a:rPr lang="en-US" sz="3522" b="1" spc="-105">
                <a:solidFill>
                  <a:srgbClr val="FF1495"/>
                </a:solidFill>
                <a:latin typeface="Poppins Bold"/>
                <a:ea typeface="Poppins Bold"/>
                <a:cs typeface="Poppins Bold"/>
                <a:sym typeface="Poppins Bold"/>
              </a:rPr>
              <a:t>5.8 Interrupts and System Control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513454" y="1769309"/>
            <a:ext cx="762508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Handling an interrupt</a:t>
            </a:r>
          </a:p>
        </p:txBody>
      </p:sp>
      <p:sp>
        <p:nvSpPr>
          <p:cNvPr id="8" name="AutoShape 8"/>
          <p:cNvSpPr/>
          <p:nvPr/>
        </p:nvSpPr>
        <p:spPr>
          <a:xfrm flipV="1">
            <a:off x="488701" y="2520131"/>
            <a:ext cx="5778359" cy="0"/>
          </a:xfrm>
          <a:prstGeom prst="line">
            <a:avLst/>
          </a:prstGeom>
          <a:ln w="66675" cap="rnd">
            <a:solidFill>
              <a:srgbClr val="FFDE59"/>
            </a:solidFill>
            <a:prstDash val="solid"/>
            <a:headEnd type="none" w="sm" len="sm"/>
            <a:tailEnd type="oval" w="lg" len="lg"/>
          </a:ln>
        </p:spPr>
        <p:txBody>
          <a:bodyPr/>
          <a:lstStyle/>
          <a:p>
            <a:endParaRPr lang="en-PH"/>
          </a:p>
        </p:txBody>
      </p:sp>
      <p:sp>
        <p:nvSpPr>
          <p:cNvPr id="9" name="Freeform 9"/>
          <p:cNvSpPr/>
          <p:nvPr/>
        </p:nvSpPr>
        <p:spPr>
          <a:xfrm rot="-5400000">
            <a:off x="1629333" y="2018874"/>
            <a:ext cx="5387592" cy="8008583"/>
          </a:xfrm>
          <a:custGeom>
            <a:avLst/>
            <a:gdLst/>
            <a:ahLst/>
            <a:cxnLst/>
            <a:rect l="l" t="t" r="r" b="b"/>
            <a:pathLst>
              <a:path w="5387592" h="8008583">
                <a:moveTo>
                  <a:pt x="0" y="0"/>
                </a:moveTo>
                <a:lnTo>
                  <a:pt x="5387592" y="0"/>
                </a:lnTo>
                <a:lnTo>
                  <a:pt x="5387592" y="8008583"/>
                </a:lnTo>
                <a:lnTo>
                  <a:pt x="0" y="80085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0" name="Freeform 10"/>
          <p:cNvSpPr/>
          <p:nvPr/>
        </p:nvSpPr>
        <p:spPr>
          <a:xfrm rot="-5400000">
            <a:off x="7122002" y="2018874"/>
            <a:ext cx="5387592" cy="8008583"/>
          </a:xfrm>
          <a:custGeom>
            <a:avLst/>
            <a:gdLst/>
            <a:ahLst/>
            <a:cxnLst/>
            <a:rect l="l" t="t" r="r" b="b"/>
            <a:pathLst>
              <a:path w="5387592" h="8008583">
                <a:moveTo>
                  <a:pt x="0" y="0"/>
                </a:moveTo>
                <a:lnTo>
                  <a:pt x="5387593" y="0"/>
                </a:lnTo>
                <a:lnTo>
                  <a:pt x="5387593" y="8008583"/>
                </a:lnTo>
                <a:lnTo>
                  <a:pt x="0" y="80085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Freeform 11"/>
          <p:cNvSpPr/>
          <p:nvPr/>
        </p:nvSpPr>
        <p:spPr>
          <a:xfrm>
            <a:off x="1269823" y="3410718"/>
            <a:ext cx="630668" cy="1203674"/>
          </a:xfrm>
          <a:custGeom>
            <a:avLst/>
            <a:gdLst/>
            <a:ahLst/>
            <a:cxnLst/>
            <a:rect l="l" t="t" r="r" b="b"/>
            <a:pathLst>
              <a:path w="630668" h="1203674">
                <a:moveTo>
                  <a:pt x="0" y="0"/>
                </a:moveTo>
                <a:lnTo>
                  <a:pt x="630668" y="0"/>
                </a:lnTo>
                <a:lnTo>
                  <a:pt x="630668" y="1203674"/>
                </a:lnTo>
                <a:lnTo>
                  <a:pt x="0" y="1203674"/>
                </a:lnTo>
                <a:lnTo>
                  <a:pt x="0" y="0"/>
                </a:lnTo>
                <a:close/>
              </a:path>
            </a:pathLst>
          </a:custGeom>
          <a:blipFill>
            <a:blip r:embed="rId10"/>
            <a:stretch>
              <a:fillRect/>
            </a:stretch>
          </a:blipFill>
        </p:spPr>
        <p:txBody>
          <a:bodyPr/>
          <a:lstStyle/>
          <a:p>
            <a:endParaRPr lang="en-PH"/>
          </a:p>
        </p:txBody>
      </p:sp>
      <p:sp>
        <p:nvSpPr>
          <p:cNvPr id="12" name="Freeform 12"/>
          <p:cNvSpPr/>
          <p:nvPr/>
        </p:nvSpPr>
        <p:spPr>
          <a:xfrm>
            <a:off x="7243773" y="3410718"/>
            <a:ext cx="894767" cy="1203674"/>
          </a:xfrm>
          <a:custGeom>
            <a:avLst/>
            <a:gdLst/>
            <a:ahLst/>
            <a:cxnLst/>
            <a:rect l="l" t="t" r="r" b="b"/>
            <a:pathLst>
              <a:path w="894767" h="1203674">
                <a:moveTo>
                  <a:pt x="0" y="0"/>
                </a:moveTo>
                <a:lnTo>
                  <a:pt x="894767" y="0"/>
                </a:lnTo>
                <a:lnTo>
                  <a:pt x="894767" y="1203674"/>
                </a:lnTo>
                <a:lnTo>
                  <a:pt x="0" y="1203674"/>
                </a:lnTo>
                <a:lnTo>
                  <a:pt x="0" y="0"/>
                </a:lnTo>
                <a:close/>
              </a:path>
            </a:pathLst>
          </a:custGeom>
          <a:blipFill>
            <a:blip r:embed="rId11"/>
            <a:stretch>
              <a:fillRect/>
            </a:stretch>
          </a:blipFill>
        </p:spPr>
        <p:txBody>
          <a:bodyPr/>
          <a:lstStyle/>
          <a:p>
            <a:endParaRPr lang="en-PH"/>
          </a:p>
        </p:txBody>
      </p:sp>
      <p:sp>
        <p:nvSpPr>
          <p:cNvPr id="13" name="TextBox 13"/>
          <p:cNvSpPr txBox="1"/>
          <p:nvPr/>
        </p:nvSpPr>
        <p:spPr>
          <a:xfrm>
            <a:off x="2134476" y="3505968"/>
            <a:ext cx="3677030" cy="1663383"/>
          </a:xfrm>
          <a:prstGeom prst="rect">
            <a:avLst/>
          </a:prstGeom>
        </p:spPr>
        <p:txBody>
          <a:bodyPr lIns="0" tIns="0" rIns="0" bIns="0" rtlCol="0" anchor="t">
            <a:spAutoFit/>
          </a:bodyPr>
          <a:lstStyle/>
          <a:p>
            <a:pPr algn="l">
              <a:lnSpc>
                <a:spcPts val="3327"/>
              </a:lnSpc>
            </a:pPr>
            <a:r>
              <a:rPr lang="en-US" sz="2377">
                <a:solidFill>
                  <a:srgbClr val="000000"/>
                </a:solidFill>
                <a:latin typeface="Alatsi"/>
                <a:ea typeface="Alatsi"/>
                <a:cs typeface="Alatsi"/>
                <a:sym typeface="Alatsi"/>
              </a:rPr>
              <a:t>The contents of the program counter and any other registers are securely stored in memory.</a:t>
            </a:r>
          </a:p>
        </p:txBody>
      </p:sp>
      <p:sp>
        <p:nvSpPr>
          <p:cNvPr id="14" name="Freeform 14"/>
          <p:cNvSpPr/>
          <p:nvPr/>
        </p:nvSpPr>
        <p:spPr>
          <a:xfrm rot="-5400000">
            <a:off x="-124721" y="4648744"/>
            <a:ext cx="1443014" cy="2145021"/>
          </a:xfrm>
          <a:custGeom>
            <a:avLst/>
            <a:gdLst/>
            <a:ahLst/>
            <a:cxnLst/>
            <a:rect l="l" t="t" r="r" b="b"/>
            <a:pathLst>
              <a:path w="1443014" h="2145021">
                <a:moveTo>
                  <a:pt x="0" y="0"/>
                </a:moveTo>
                <a:lnTo>
                  <a:pt x="1443013" y="0"/>
                </a:lnTo>
                <a:lnTo>
                  <a:pt x="1443013" y="2145021"/>
                </a:lnTo>
                <a:lnTo>
                  <a:pt x="0" y="214502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5" name="TextBox 15"/>
          <p:cNvSpPr txBox="1"/>
          <p:nvPr/>
        </p:nvSpPr>
        <p:spPr>
          <a:xfrm>
            <a:off x="-57653" y="5332082"/>
            <a:ext cx="1327476" cy="730720"/>
          </a:xfrm>
          <a:prstGeom prst="rect">
            <a:avLst/>
          </a:prstGeom>
        </p:spPr>
        <p:txBody>
          <a:bodyPr lIns="0" tIns="0" rIns="0" bIns="0" rtlCol="0" anchor="t">
            <a:spAutoFit/>
          </a:bodyPr>
          <a:lstStyle/>
          <a:p>
            <a:pPr algn="ctr">
              <a:lnSpc>
                <a:spcPts val="2913"/>
              </a:lnSpc>
            </a:pPr>
            <a:r>
              <a:rPr lang="en-US" sz="2081">
                <a:solidFill>
                  <a:srgbClr val="000000"/>
                </a:solidFill>
                <a:latin typeface="Alatsi"/>
                <a:ea typeface="Alatsi"/>
                <a:cs typeface="Alatsi"/>
                <a:sym typeface="Alatsi"/>
              </a:rPr>
              <a:t>Incoming interrupt</a:t>
            </a:r>
          </a:p>
        </p:txBody>
      </p:sp>
      <p:grpSp>
        <p:nvGrpSpPr>
          <p:cNvPr id="16" name="Group 16"/>
          <p:cNvGrpSpPr/>
          <p:nvPr/>
        </p:nvGrpSpPr>
        <p:grpSpPr>
          <a:xfrm>
            <a:off x="2058006" y="5579879"/>
            <a:ext cx="3829971" cy="2553745"/>
            <a:chOff x="0" y="0"/>
            <a:chExt cx="2491574" cy="1661330"/>
          </a:xfrm>
        </p:grpSpPr>
        <p:sp>
          <p:nvSpPr>
            <p:cNvPr id="17" name="Freeform 17"/>
            <p:cNvSpPr/>
            <p:nvPr/>
          </p:nvSpPr>
          <p:spPr>
            <a:xfrm>
              <a:off x="0" y="0"/>
              <a:ext cx="2491574" cy="1661330"/>
            </a:xfrm>
            <a:custGeom>
              <a:avLst/>
              <a:gdLst/>
              <a:ahLst/>
              <a:cxnLst/>
              <a:rect l="l" t="t" r="r" b="b"/>
              <a:pathLst>
                <a:path w="2491574" h="1661330">
                  <a:moveTo>
                    <a:pt x="119263" y="0"/>
                  </a:moveTo>
                  <a:lnTo>
                    <a:pt x="2372311" y="0"/>
                  </a:lnTo>
                  <a:cubicBezTo>
                    <a:pt x="2403942" y="0"/>
                    <a:pt x="2434277" y="12565"/>
                    <a:pt x="2456643" y="34931"/>
                  </a:cubicBezTo>
                  <a:cubicBezTo>
                    <a:pt x="2479009" y="57297"/>
                    <a:pt x="2491574" y="87632"/>
                    <a:pt x="2491574" y="119263"/>
                  </a:cubicBezTo>
                  <a:lnTo>
                    <a:pt x="2491574" y="1542067"/>
                  </a:lnTo>
                  <a:cubicBezTo>
                    <a:pt x="2491574" y="1573697"/>
                    <a:pt x="2479009" y="1604032"/>
                    <a:pt x="2456643" y="1626399"/>
                  </a:cubicBezTo>
                  <a:cubicBezTo>
                    <a:pt x="2434277" y="1648765"/>
                    <a:pt x="2403942" y="1661330"/>
                    <a:pt x="2372311" y="1661330"/>
                  </a:cubicBezTo>
                  <a:lnTo>
                    <a:pt x="119263" y="1661330"/>
                  </a:lnTo>
                  <a:cubicBezTo>
                    <a:pt x="87632" y="1661330"/>
                    <a:pt x="57297" y="1648765"/>
                    <a:pt x="34931" y="1626399"/>
                  </a:cubicBezTo>
                  <a:cubicBezTo>
                    <a:pt x="12565" y="1604032"/>
                    <a:pt x="0" y="1573697"/>
                    <a:pt x="0" y="1542067"/>
                  </a:cubicBezTo>
                  <a:lnTo>
                    <a:pt x="0" y="119263"/>
                  </a:lnTo>
                  <a:cubicBezTo>
                    <a:pt x="0" y="87632"/>
                    <a:pt x="12565" y="57297"/>
                    <a:pt x="34931" y="34931"/>
                  </a:cubicBezTo>
                  <a:cubicBezTo>
                    <a:pt x="57297" y="12565"/>
                    <a:pt x="87632" y="0"/>
                    <a:pt x="119263" y="0"/>
                  </a:cubicBezTo>
                  <a:close/>
                </a:path>
              </a:pathLst>
            </a:custGeom>
            <a:solidFill>
              <a:srgbClr val="FFDE59"/>
            </a:solidFill>
          </p:spPr>
          <p:txBody>
            <a:bodyPr/>
            <a:lstStyle/>
            <a:p>
              <a:endParaRPr lang="en-PH"/>
            </a:p>
          </p:txBody>
        </p:sp>
        <p:sp>
          <p:nvSpPr>
            <p:cNvPr id="18" name="TextBox 18"/>
            <p:cNvSpPr txBox="1"/>
            <p:nvPr/>
          </p:nvSpPr>
          <p:spPr>
            <a:xfrm>
              <a:off x="0" y="-28575"/>
              <a:ext cx="2491574" cy="1689905"/>
            </a:xfrm>
            <a:prstGeom prst="rect">
              <a:avLst/>
            </a:prstGeom>
          </p:spPr>
          <p:txBody>
            <a:bodyPr lIns="42076" tIns="42076" rIns="42076" bIns="42076" rtlCol="0" anchor="ctr"/>
            <a:lstStyle/>
            <a:p>
              <a:pPr algn="ctr">
                <a:lnSpc>
                  <a:spcPts val="2595"/>
                </a:lnSpc>
              </a:pPr>
              <a:endParaRPr/>
            </a:p>
          </p:txBody>
        </p:sp>
      </p:grpSp>
      <p:grpSp>
        <p:nvGrpSpPr>
          <p:cNvPr id="19" name="Group 19"/>
          <p:cNvGrpSpPr/>
          <p:nvPr/>
        </p:nvGrpSpPr>
        <p:grpSpPr>
          <a:xfrm>
            <a:off x="2918146" y="6024024"/>
            <a:ext cx="701352" cy="529950"/>
            <a:chOff x="0" y="0"/>
            <a:chExt cx="1913890" cy="1446159"/>
          </a:xfrm>
        </p:grpSpPr>
        <p:sp>
          <p:nvSpPr>
            <p:cNvPr id="20" name="Freeform 20"/>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21" name="Group 21"/>
          <p:cNvGrpSpPr/>
          <p:nvPr/>
        </p:nvGrpSpPr>
        <p:grpSpPr>
          <a:xfrm>
            <a:off x="2918146" y="6758185"/>
            <a:ext cx="701352" cy="529950"/>
            <a:chOff x="0" y="0"/>
            <a:chExt cx="1913890" cy="1446159"/>
          </a:xfrm>
        </p:grpSpPr>
        <p:sp>
          <p:nvSpPr>
            <p:cNvPr id="22" name="Freeform 22"/>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23" name="Group 23"/>
          <p:cNvGrpSpPr/>
          <p:nvPr/>
        </p:nvGrpSpPr>
        <p:grpSpPr>
          <a:xfrm>
            <a:off x="2918146" y="7506244"/>
            <a:ext cx="701352" cy="529950"/>
            <a:chOff x="0" y="0"/>
            <a:chExt cx="1913890" cy="1446159"/>
          </a:xfrm>
        </p:grpSpPr>
        <p:sp>
          <p:nvSpPr>
            <p:cNvPr id="24" name="Freeform 24"/>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25" name="Group 25"/>
          <p:cNvGrpSpPr/>
          <p:nvPr/>
        </p:nvGrpSpPr>
        <p:grpSpPr>
          <a:xfrm>
            <a:off x="3057120" y="7742501"/>
            <a:ext cx="562378" cy="293694"/>
            <a:chOff x="0" y="0"/>
            <a:chExt cx="1587062" cy="828821"/>
          </a:xfrm>
        </p:grpSpPr>
        <p:sp>
          <p:nvSpPr>
            <p:cNvPr id="26" name="Freeform 26"/>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7" name="Group 27"/>
          <p:cNvGrpSpPr/>
          <p:nvPr/>
        </p:nvGrpSpPr>
        <p:grpSpPr>
          <a:xfrm>
            <a:off x="3057120" y="6994442"/>
            <a:ext cx="562378" cy="293694"/>
            <a:chOff x="0" y="0"/>
            <a:chExt cx="1587062" cy="828821"/>
          </a:xfrm>
        </p:grpSpPr>
        <p:sp>
          <p:nvSpPr>
            <p:cNvPr id="28" name="Freeform 28"/>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29" name="Group 29"/>
          <p:cNvGrpSpPr/>
          <p:nvPr/>
        </p:nvGrpSpPr>
        <p:grpSpPr>
          <a:xfrm>
            <a:off x="3057120" y="6260280"/>
            <a:ext cx="562378" cy="293694"/>
            <a:chOff x="0" y="0"/>
            <a:chExt cx="1587062" cy="828821"/>
          </a:xfrm>
        </p:grpSpPr>
        <p:sp>
          <p:nvSpPr>
            <p:cNvPr id="30" name="Freeform 30"/>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sp>
        <p:nvSpPr>
          <p:cNvPr id="31" name="AutoShape 31"/>
          <p:cNvSpPr/>
          <p:nvPr/>
        </p:nvSpPr>
        <p:spPr>
          <a:xfrm flipV="1">
            <a:off x="2565413" y="6154659"/>
            <a:ext cx="0" cy="1702339"/>
          </a:xfrm>
          <a:prstGeom prst="line">
            <a:avLst/>
          </a:prstGeom>
          <a:ln w="28575" cap="rnd">
            <a:solidFill>
              <a:srgbClr val="38B6FF"/>
            </a:solidFill>
            <a:prstDash val="solid"/>
            <a:headEnd type="none" w="sm" len="sm"/>
            <a:tailEnd type="none" w="sm" len="sm"/>
          </a:ln>
        </p:spPr>
        <p:txBody>
          <a:bodyPr/>
          <a:lstStyle/>
          <a:p>
            <a:endParaRPr lang="en-PH"/>
          </a:p>
        </p:txBody>
      </p:sp>
      <p:sp>
        <p:nvSpPr>
          <p:cNvPr id="32" name="AutoShape 32"/>
          <p:cNvSpPr/>
          <p:nvPr/>
        </p:nvSpPr>
        <p:spPr>
          <a:xfrm flipH="1">
            <a:off x="2552198" y="6168851"/>
            <a:ext cx="371823" cy="0"/>
          </a:xfrm>
          <a:prstGeom prst="line">
            <a:avLst/>
          </a:prstGeom>
          <a:ln w="28575" cap="rnd">
            <a:solidFill>
              <a:srgbClr val="38B6FF"/>
            </a:solidFill>
            <a:prstDash val="solid"/>
            <a:headEnd type="none" w="sm" len="sm"/>
            <a:tailEnd type="none" w="sm" len="sm"/>
          </a:ln>
        </p:spPr>
        <p:txBody>
          <a:bodyPr/>
          <a:lstStyle/>
          <a:p>
            <a:endParaRPr lang="en-PH"/>
          </a:p>
        </p:txBody>
      </p:sp>
      <p:sp>
        <p:nvSpPr>
          <p:cNvPr id="33" name="AutoShape 33"/>
          <p:cNvSpPr/>
          <p:nvPr/>
        </p:nvSpPr>
        <p:spPr>
          <a:xfrm flipH="1">
            <a:off x="2546323" y="7005829"/>
            <a:ext cx="371823" cy="0"/>
          </a:xfrm>
          <a:prstGeom prst="line">
            <a:avLst/>
          </a:prstGeom>
          <a:ln w="28575" cap="rnd">
            <a:solidFill>
              <a:srgbClr val="38B6FF"/>
            </a:solidFill>
            <a:prstDash val="solid"/>
            <a:headEnd type="none" w="sm" len="sm"/>
            <a:tailEnd type="none" w="sm" len="sm"/>
          </a:ln>
        </p:spPr>
        <p:txBody>
          <a:bodyPr/>
          <a:lstStyle/>
          <a:p>
            <a:endParaRPr lang="en-PH"/>
          </a:p>
        </p:txBody>
      </p:sp>
      <p:sp>
        <p:nvSpPr>
          <p:cNvPr id="34" name="AutoShape 34"/>
          <p:cNvSpPr/>
          <p:nvPr/>
        </p:nvSpPr>
        <p:spPr>
          <a:xfrm flipH="1">
            <a:off x="2552198" y="7842946"/>
            <a:ext cx="371823" cy="0"/>
          </a:xfrm>
          <a:prstGeom prst="line">
            <a:avLst/>
          </a:prstGeom>
          <a:ln w="28575" cap="rnd">
            <a:solidFill>
              <a:srgbClr val="38B6FF"/>
            </a:solidFill>
            <a:prstDash val="solid"/>
            <a:headEnd type="none" w="sm" len="sm"/>
            <a:tailEnd type="none" w="sm" len="sm"/>
          </a:ln>
        </p:spPr>
        <p:txBody>
          <a:bodyPr/>
          <a:lstStyle/>
          <a:p>
            <a:endParaRPr lang="en-PH"/>
          </a:p>
        </p:txBody>
      </p:sp>
      <p:grpSp>
        <p:nvGrpSpPr>
          <p:cNvPr id="35" name="Group 35"/>
          <p:cNvGrpSpPr/>
          <p:nvPr/>
        </p:nvGrpSpPr>
        <p:grpSpPr>
          <a:xfrm>
            <a:off x="4708512" y="6281784"/>
            <a:ext cx="932976" cy="242737"/>
            <a:chOff x="0" y="0"/>
            <a:chExt cx="2545959" cy="662394"/>
          </a:xfrm>
        </p:grpSpPr>
        <p:sp>
          <p:nvSpPr>
            <p:cNvPr id="36" name="Freeform 36"/>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7" name="Group 37"/>
          <p:cNvGrpSpPr/>
          <p:nvPr/>
        </p:nvGrpSpPr>
        <p:grpSpPr>
          <a:xfrm>
            <a:off x="4708512" y="6765394"/>
            <a:ext cx="932976" cy="242737"/>
            <a:chOff x="0" y="0"/>
            <a:chExt cx="2545959" cy="662394"/>
          </a:xfrm>
        </p:grpSpPr>
        <p:sp>
          <p:nvSpPr>
            <p:cNvPr id="38" name="Freeform 38"/>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39" name="Group 39"/>
          <p:cNvGrpSpPr/>
          <p:nvPr/>
        </p:nvGrpSpPr>
        <p:grpSpPr>
          <a:xfrm>
            <a:off x="4708512" y="7195870"/>
            <a:ext cx="932976" cy="242737"/>
            <a:chOff x="0" y="0"/>
            <a:chExt cx="2545959" cy="662394"/>
          </a:xfrm>
        </p:grpSpPr>
        <p:sp>
          <p:nvSpPr>
            <p:cNvPr id="40" name="Freeform 40"/>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41" name="Group 41"/>
          <p:cNvGrpSpPr/>
          <p:nvPr/>
        </p:nvGrpSpPr>
        <p:grpSpPr>
          <a:xfrm>
            <a:off x="4708512" y="7645876"/>
            <a:ext cx="932976" cy="242737"/>
            <a:chOff x="0" y="0"/>
            <a:chExt cx="2545959" cy="662394"/>
          </a:xfrm>
        </p:grpSpPr>
        <p:sp>
          <p:nvSpPr>
            <p:cNvPr id="42" name="Freeform 42"/>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sp>
        <p:nvSpPr>
          <p:cNvPr id="43" name="TextBox 43"/>
          <p:cNvSpPr txBox="1"/>
          <p:nvPr/>
        </p:nvSpPr>
        <p:spPr>
          <a:xfrm>
            <a:off x="2973341" y="6072177"/>
            <a:ext cx="590961" cy="131218"/>
          </a:xfrm>
          <a:prstGeom prst="rect">
            <a:avLst/>
          </a:prstGeom>
        </p:spPr>
        <p:txBody>
          <a:bodyPr lIns="0" tIns="0" rIns="0" bIns="0" rtlCol="0" anchor="t">
            <a:spAutoFit/>
          </a:bodyPr>
          <a:lstStyle/>
          <a:p>
            <a:pPr algn="l">
              <a:lnSpc>
                <a:spcPts val="1046"/>
              </a:lnSpc>
            </a:pPr>
            <a:r>
              <a:rPr lang="en-US" sz="747" b="1">
                <a:solidFill>
                  <a:srgbClr val="FFFFFF"/>
                </a:solidFill>
                <a:latin typeface="Now Bold"/>
                <a:ea typeface="Now Bold"/>
                <a:cs typeface="Now Bold"/>
                <a:sym typeface="Now Bold"/>
              </a:rPr>
              <a:t>Control Unit</a:t>
            </a:r>
          </a:p>
        </p:txBody>
      </p:sp>
      <p:sp>
        <p:nvSpPr>
          <p:cNvPr id="44" name="TextBox 44"/>
          <p:cNvSpPr txBox="1"/>
          <p:nvPr/>
        </p:nvSpPr>
        <p:spPr>
          <a:xfrm>
            <a:off x="2973341" y="6815603"/>
            <a:ext cx="646156" cy="131218"/>
          </a:xfrm>
          <a:prstGeom prst="rect">
            <a:avLst/>
          </a:prstGeom>
        </p:spPr>
        <p:txBody>
          <a:bodyPr lIns="0" tIns="0" rIns="0" bIns="0" rtlCol="0" anchor="t">
            <a:spAutoFit/>
          </a:bodyPr>
          <a:lstStyle/>
          <a:p>
            <a:pPr algn="l">
              <a:lnSpc>
                <a:spcPts val="1046"/>
              </a:lnSpc>
            </a:pPr>
            <a:r>
              <a:rPr lang="en-US" sz="747" b="1">
                <a:solidFill>
                  <a:srgbClr val="FFFFFF"/>
                </a:solidFill>
                <a:latin typeface="Now Bold"/>
                <a:ea typeface="Now Bold"/>
                <a:cs typeface="Now Bold"/>
                <a:sym typeface="Now Bold"/>
              </a:rPr>
              <a:t>Accumulator</a:t>
            </a:r>
          </a:p>
        </p:txBody>
      </p:sp>
      <p:sp>
        <p:nvSpPr>
          <p:cNvPr id="45" name="TextBox 45"/>
          <p:cNvSpPr txBox="1"/>
          <p:nvPr/>
        </p:nvSpPr>
        <p:spPr>
          <a:xfrm>
            <a:off x="2945744" y="7568295"/>
            <a:ext cx="646156" cy="131218"/>
          </a:xfrm>
          <a:prstGeom prst="rect">
            <a:avLst/>
          </a:prstGeom>
        </p:spPr>
        <p:txBody>
          <a:bodyPr lIns="0" tIns="0" rIns="0" bIns="0" rtlCol="0" anchor="t">
            <a:spAutoFit/>
          </a:bodyPr>
          <a:lstStyle/>
          <a:p>
            <a:pPr algn="ctr">
              <a:lnSpc>
                <a:spcPts val="1046"/>
              </a:lnSpc>
            </a:pPr>
            <a:r>
              <a:rPr lang="en-US" sz="747" b="1">
                <a:solidFill>
                  <a:srgbClr val="FFFFFF"/>
                </a:solidFill>
                <a:latin typeface="Now Bold"/>
                <a:ea typeface="Now Bold"/>
                <a:cs typeface="Now Bold"/>
                <a:sym typeface="Now Bold"/>
              </a:rPr>
              <a:t>ALU</a:t>
            </a:r>
          </a:p>
        </p:txBody>
      </p:sp>
      <p:sp>
        <p:nvSpPr>
          <p:cNvPr id="46" name="TextBox 46"/>
          <p:cNvSpPr txBox="1"/>
          <p:nvPr/>
        </p:nvSpPr>
        <p:spPr>
          <a:xfrm>
            <a:off x="2346137" y="6006602"/>
            <a:ext cx="373235" cy="262368"/>
          </a:xfrm>
          <a:prstGeom prst="rect">
            <a:avLst/>
          </a:prstGeom>
        </p:spPr>
        <p:txBody>
          <a:bodyPr lIns="0" tIns="0" rIns="0" bIns="0" rtlCol="0" anchor="t">
            <a:spAutoFit/>
          </a:bodyPr>
          <a:lstStyle/>
          <a:p>
            <a:pPr algn="l">
              <a:lnSpc>
                <a:spcPts val="1046"/>
              </a:lnSpc>
            </a:pPr>
            <a:r>
              <a:rPr lang="en-US" sz="747" b="1">
                <a:solidFill>
                  <a:srgbClr val="000000"/>
                </a:solidFill>
                <a:latin typeface="Now Bold"/>
                <a:ea typeface="Now Bold"/>
                <a:cs typeface="Now Bold"/>
                <a:sym typeface="Now Bold"/>
              </a:rPr>
              <a:t>Control bus</a:t>
            </a:r>
          </a:p>
        </p:txBody>
      </p:sp>
      <p:sp>
        <p:nvSpPr>
          <p:cNvPr id="47" name="TextBox 47"/>
          <p:cNvSpPr txBox="1"/>
          <p:nvPr/>
        </p:nvSpPr>
        <p:spPr>
          <a:xfrm>
            <a:off x="4372738" y="6132098"/>
            <a:ext cx="863883" cy="131218"/>
          </a:xfrm>
          <a:prstGeom prst="rect">
            <a:avLst/>
          </a:prstGeom>
        </p:spPr>
        <p:txBody>
          <a:bodyPr lIns="0" tIns="0" rIns="0" bIns="0" rtlCol="0" anchor="t">
            <a:spAutoFit/>
          </a:bodyPr>
          <a:lstStyle/>
          <a:p>
            <a:pPr algn="l">
              <a:lnSpc>
                <a:spcPts val="1046"/>
              </a:lnSpc>
            </a:pPr>
            <a:r>
              <a:rPr lang="en-US" sz="747" b="1">
                <a:solidFill>
                  <a:srgbClr val="000000"/>
                </a:solidFill>
                <a:latin typeface="Now Bold"/>
                <a:ea typeface="Now Bold"/>
                <a:cs typeface="Now Bold"/>
                <a:sym typeface="Now Bold"/>
              </a:rPr>
              <a:t>Program Counter</a:t>
            </a:r>
          </a:p>
        </p:txBody>
      </p:sp>
      <p:sp>
        <p:nvSpPr>
          <p:cNvPr id="48" name="TextBox 48"/>
          <p:cNvSpPr txBox="1"/>
          <p:nvPr/>
        </p:nvSpPr>
        <p:spPr>
          <a:xfrm>
            <a:off x="4372738" y="6620388"/>
            <a:ext cx="1391985" cy="131218"/>
          </a:xfrm>
          <a:prstGeom prst="rect">
            <a:avLst/>
          </a:prstGeom>
        </p:spPr>
        <p:txBody>
          <a:bodyPr lIns="0" tIns="0" rIns="0" bIns="0" rtlCol="0" anchor="t">
            <a:spAutoFit/>
          </a:bodyPr>
          <a:lstStyle/>
          <a:p>
            <a:pPr algn="l">
              <a:lnSpc>
                <a:spcPts val="1046"/>
              </a:lnSpc>
            </a:pPr>
            <a:r>
              <a:rPr lang="en-US" sz="747" b="1">
                <a:solidFill>
                  <a:srgbClr val="000000"/>
                </a:solidFill>
                <a:latin typeface="Now Bold"/>
                <a:ea typeface="Now Bold"/>
                <a:cs typeface="Now Bold"/>
                <a:sym typeface="Now Bold"/>
              </a:rPr>
              <a:t>Current Instruction Register</a:t>
            </a:r>
          </a:p>
        </p:txBody>
      </p:sp>
      <p:sp>
        <p:nvSpPr>
          <p:cNvPr id="49" name="TextBox 49"/>
          <p:cNvSpPr txBox="1"/>
          <p:nvPr/>
        </p:nvSpPr>
        <p:spPr>
          <a:xfrm>
            <a:off x="4372738" y="7059707"/>
            <a:ext cx="1391985" cy="131218"/>
          </a:xfrm>
          <a:prstGeom prst="rect">
            <a:avLst/>
          </a:prstGeom>
        </p:spPr>
        <p:txBody>
          <a:bodyPr lIns="0" tIns="0" rIns="0" bIns="0" rtlCol="0" anchor="t">
            <a:spAutoFit/>
          </a:bodyPr>
          <a:lstStyle/>
          <a:p>
            <a:pPr algn="l">
              <a:lnSpc>
                <a:spcPts val="1046"/>
              </a:lnSpc>
            </a:pPr>
            <a:r>
              <a:rPr lang="en-US" sz="747" b="1">
                <a:solidFill>
                  <a:srgbClr val="000000"/>
                </a:solidFill>
                <a:latin typeface="Now Bold"/>
                <a:ea typeface="Now Bold"/>
                <a:cs typeface="Now Bold"/>
                <a:sym typeface="Now Bold"/>
              </a:rPr>
              <a:t>Memory Address Register</a:t>
            </a:r>
          </a:p>
        </p:txBody>
      </p:sp>
      <p:sp>
        <p:nvSpPr>
          <p:cNvPr id="50" name="TextBox 50"/>
          <p:cNvSpPr txBox="1"/>
          <p:nvPr/>
        </p:nvSpPr>
        <p:spPr>
          <a:xfrm>
            <a:off x="4372738" y="7514658"/>
            <a:ext cx="1391985" cy="131218"/>
          </a:xfrm>
          <a:prstGeom prst="rect">
            <a:avLst/>
          </a:prstGeom>
        </p:spPr>
        <p:txBody>
          <a:bodyPr lIns="0" tIns="0" rIns="0" bIns="0" rtlCol="0" anchor="t">
            <a:spAutoFit/>
          </a:bodyPr>
          <a:lstStyle/>
          <a:p>
            <a:pPr algn="l">
              <a:lnSpc>
                <a:spcPts val="1046"/>
              </a:lnSpc>
            </a:pPr>
            <a:r>
              <a:rPr lang="en-US" sz="747" b="1">
                <a:solidFill>
                  <a:srgbClr val="000000"/>
                </a:solidFill>
                <a:latin typeface="Now Bold"/>
                <a:ea typeface="Now Bold"/>
                <a:cs typeface="Now Bold"/>
                <a:sym typeface="Now Bold"/>
              </a:rPr>
              <a:t>Memory Data Register</a:t>
            </a:r>
          </a:p>
        </p:txBody>
      </p:sp>
      <p:sp>
        <p:nvSpPr>
          <p:cNvPr id="51" name="TextBox 51"/>
          <p:cNvSpPr txBox="1"/>
          <p:nvPr/>
        </p:nvSpPr>
        <p:spPr>
          <a:xfrm>
            <a:off x="3746385" y="5615626"/>
            <a:ext cx="453214" cy="222364"/>
          </a:xfrm>
          <a:prstGeom prst="rect">
            <a:avLst/>
          </a:prstGeom>
        </p:spPr>
        <p:txBody>
          <a:bodyPr lIns="0" tIns="0" rIns="0" bIns="0" rtlCol="0" anchor="t">
            <a:spAutoFit/>
          </a:bodyPr>
          <a:lstStyle/>
          <a:p>
            <a:pPr algn="ctr">
              <a:lnSpc>
                <a:spcPts val="1779"/>
              </a:lnSpc>
            </a:pPr>
            <a:r>
              <a:rPr lang="en-US" sz="1271" b="1">
                <a:solidFill>
                  <a:srgbClr val="000000"/>
                </a:solidFill>
                <a:latin typeface="Now Bold"/>
                <a:ea typeface="Now Bold"/>
                <a:cs typeface="Now Bold"/>
                <a:sym typeface="Now Bold"/>
              </a:rPr>
              <a:t>CPU</a:t>
            </a:r>
          </a:p>
        </p:txBody>
      </p:sp>
      <p:sp>
        <p:nvSpPr>
          <p:cNvPr id="52" name="TextBox 52"/>
          <p:cNvSpPr txBox="1"/>
          <p:nvPr/>
        </p:nvSpPr>
        <p:spPr>
          <a:xfrm>
            <a:off x="5062330" y="6308261"/>
            <a:ext cx="225339" cy="178682"/>
          </a:xfrm>
          <a:prstGeom prst="rect">
            <a:avLst/>
          </a:prstGeom>
        </p:spPr>
        <p:txBody>
          <a:bodyPr lIns="0" tIns="0" rIns="0" bIns="0" rtlCol="0" anchor="t">
            <a:spAutoFit/>
          </a:bodyPr>
          <a:lstStyle/>
          <a:p>
            <a:pPr algn="ctr">
              <a:lnSpc>
                <a:spcPts val="1467"/>
              </a:lnSpc>
            </a:pPr>
            <a:r>
              <a:rPr lang="en-US" sz="1048" b="1">
                <a:solidFill>
                  <a:srgbClr val="000000"/>
                </a:solidFill>
                <a:latin typeface="Now Bold"/>
                <a:ea typeface="Now Bold"/>
                <a:cs typeface="Now Bold"/>
                <a:sym typeface="Now Bold"/>
              </a:rPr>
              <a:t>9</a:t>
            </a:r>
          </a:p>
        </p:txBody>
      </p:sp>
      <p:sp>
        <p:nvSpPr>
          <p:cNvPr id="53" name="TextBox 53"/>
          <p:cNvSpPr txBox="1"/>
          <p:nvPr/>
        </p:nvSpPr>
        <p:spPr>
          <a:xfrm>
            <a:off x="5062330" y="7221967"/>
            <a:ext cx="225339" cy="178682"/>
          </a:xfrm>
          <a:prstGeom prst="rect">
            <a:avLst/>
          </a:prstGeom>
        </p:spPr>
        <p:txBody>
          <a:bodyPr lIns="0" tIns="0" rIns="0" bIns="0" rtlCol="0" anchor="t">
            <a:spAutoFit/>
          </a:bodyPr>
          <a:lstStyle/>
          <a:p>
            <a:pPr algn="ctr">
              <a:lnSpc>
                <a:spcPts val="1467"/>
              </a:lnSpc>
            </a:pPr>
            <a:r>
              <a:rPr lang="en-US" sz="1048" b="1">
                <a:solidFill>
                  <a:srgbClr val="000000"/>
                </a:solidFill>
                <a:latin typeface="Now Bold"/>
                <a:ea typeface="Now Bold"/>
                <a:cs typeface="Now Bold"/>
                <a:sym typeface="Now Bold"/>
              </a:rPr>
              <a:t>8</a:t>
            </a:r>
          </a:p>
        </p:txBody>
      </p:sp>
      <p:sp>
        <p:nvSpPr>
          <p:cNvPr id="54" name="TextBox 54"/>
          <p:cNvSpPr txBox="1"/>
          <p:nvPr/>
        </p:nvSpPr>
        <p:spPr>
          <a:xfrm>
            <a:off x="4846027" y="7672426"/>
            <a:ext cx="634252" cy="178682"/>
          </a:xfrm>
          <a:prstGeom prst="rect">
            <a:avLst/>
          </a:prstGeom>
        </p:spPr>
        <p:txBody>
          <a:bodyPr lIns="0" tIns="0" rIns="0" bIns="0" rtlCol="0" anchor="t">
            <a:spAutoFit/>
          </a:bodyPr>
          <a:lstStyle/>
          <a:p>
            <a:pPr algn="ctr">
              <a:lnSpc>
                <a:spcPts val="1467"/>
              </a:lnSpc>
            </a:pPr>
            <a:r>
              <a:rPr lang="en-US" sz="1048" b="1">
                <a:solidFill>
                  <a:srgbClr val="000000"/>
                </a:solidFill>
                <a:latin typeface="Now Bold"/>
                <a:ea typeface="Now Bold"/>
                <a:cs typeface="Now Bold"/>
                <a:sym typeface="Now Bold"/>
              </a:rPr>
              <a:t>LDD 100</a:t>
            </a:r>
          </a:p>
        </p:txBody>
      </p:sp>
      <p:sp>
        <p:nvSpPr>
          <p:cNvPr id="55" name="TextBox 55"/>
          <p:cNvSpPr txBox="1"/>
          <p:nvPr/>
        </p:nvSpPr>
        <p:spPr>
          <a:xfrm>
            <a:off x="4821158" y="6787896"/>
            <a:ext cx="634252" cy="178682"/>
          </a:xfrm>
          <a:prstGeom prst="rect">
            <a:avLst/>
          </a:prstGeom>
        </p:spPr>
        <p:txBody>
          <a:bodyPr lIns="0" tIns="0" rIns="0" bIns="0" rtlCol="0" anchor="t">
            <a:spAutoFit/>
          </a:bodyPr>
          <a:lstStyle/>
          <a:p>
            <a:pPr algn="ctr">
              <a:lnSpc>
                <a:spcPts val="1467"/>
              </a:lnSpc>
            </a:pPr>
            <a:r>
              <a:rPr lang="en-US" sz="1048" b="1">
                <a:solidFill>
                  <a:srgbClr val="000000"/>
                </a:solidFill>
                <a:latin typeface="Now Bold"/>
                <a:ea typeface="Now Bold"/>
                <a:cs typeface="Now Bold"/>
                <a:sym typeface="Now Bold"/>
              </a:rPr>
              <a:t>LDD 100</a:t>
            </a:r>
          </a:p>
        </p:txBody>
      </p:sp>
      <p:sp>
        <p:nvSpPr>
          <p:cNvPr id="56" name="AutoShape 56"/>
          <p:cNvSpPr/>
          <p:nvPr/>
        </p:nvSpPr>
        <p:spPr>
          <a:xfrm flipH="1">
            <a:off x="3956631" y="7857730"/>
            <a:ext cx="32721" cy="1490617"/>
          </a:xfrm>
          <a:prstGeom prst="line">
            <a:avLst/>
          </a:prstGeom>
          <a:ln w="66675" cap="rnd">
            <a:solidFill>
              <a:srgbClr val="FFDE59"/>
            </a:solidFill>
            <a:prstDash val="solid"/>
            <a:headEnd type="none" w="sm" len="sm"/>
            <a:tailEnd type="oval" w="lg" len="lg"/>
          </a:ln>
        </p:spPr>
        <p:txBody>
          <a:bodyPr/>
          <a:lstStyle/>
          <a:p>
            <a:endParaRPr lang="en-PH"/>
          </a:p>
        </p:txBody>
      </p:sp>
      <p:sp>
        <p:nvSpPr>
          <p:cNvPr id="57" name="TextBox 57"/>
          <p:cNvSpPr txBox="1"/>
          <p:nvPr/>
        </p:nvSpPr>
        <p:spPr>
          <a:xfrm>
            <a:off x="2346137" y="9349079"/>
            <a:ext cx="3295351" cy="406281"/>
          </a:xfrm>
          <a:prstGeom prst="rect">
            <a:avLst/>
          </a:prstGeom>
        </p:spPr>
        <p:txBody>
          <a:bodyPr lIns="0" tIns="0" rIns="0" bIns="0" rtlCol="0" anchor="t">
            <a:spAutoFit/>
          </a:bodyPr>
          <a:lstStyle/>
          <a:p>
            <a:pPr algn="l">
              <a:lnSpc>
                <a:spcPts val="3327"/>
              </a:lnSpc>
            </a:pPr>
            <a:r>
              <a:rPr lang="en-US" sz="2377">
                <a:solidFill>
                  <a:srgbClr val="000000"/>
                </a:solidFill>
                <a:latin typeface="Alatsi"/>
                <a:ea typeface="Alatsi"/>
                <a:cs typeface="Alatsi"/>
                <a:sym typeface="Alatsi"/>
              </a:rPr>
              <a:t>Data is stored in memory</a:t>
            </a:r>
          </a:p>
        </p:txBody>
      </p:sp>
      <p:sp>
        <p:nvSpPr>
          <p:cNvPr id="58" name="TextBox 58"/>
          <p:cNvSpPr txBox="1"/>
          <p:nvPr/>
        </p:nvSpPr>
        <p:spPr>
          <a:xfrm>
            <a:off x="8300465" y="3505968"/>
            <a:ext cx="3677030" cy="2501451"/>
          </a:xfrm>
          <a:prstGeom prst="rect">
            <a:avLst/>
          </a:prstGeom>
        </p:spPr>
        <p:txBody>
          <a:bodyPr lIns="0" tIns="0" rIns="0" bIns="0" rtlCol="0" anchor="t">
            <a:spAutoFit/>
          </a:bodyPr>
          <a:lstStyle/>
          <a:p>
            <a:pPr algn="l">
              <a:lnSpc>
                <a:spcPts val="3327"/>
              </a:lnSpc>
            </a:pPr>
            <a:r>
              <a:rPr lang="en-US" sz="2377">
                <a:solidFill>
                  <a:srgbClr val="000000"/>
                </a:solidFill>
                <a:latin typeface="Alatsi"/>
                <a:ea typeface="Alatsi"/>
                <a:cs typeface="Alatsi"/>
                <a:sym typeface="Alatsi"/>
              </a:rPr>
              <a:t>The proper interrupt handler or Interrupt Service Routine (ISR) program is triggered by loading its initial address into the program counter.</a:t>
            </a:r>
          </a:p>
        </p:txBody>
      </p:sp>
      <p:grpSp>
        <p:nvGrpSpPr>
          <p:cNvPr id="59" name="Group 59"/>
          <p:cNvGrpSpPr/>
          <p:nvPr/>
        </p:nvGrpSpPr>
        <p:grpSpPr>
          <a:xfrm>
            <a:off x="8300465" y="6161308"/>
            <a:ext cx="3326746" cy="2218205"/>
            <a:chOff x="0" y="0"/>
            <a:chExt cx="2491574" cy="1661330"/>
          </a:xfrm>
        </p:grpSpPr>
        <p:sp>
          <p:nvSpPr>
            <p:cNvPr id="60" name="Freeform 60"/>
            <p:cNvSpPr/>
            <p:nvPr/>
          </p:nvSpPr>
          <p:spPr>
            <a:xfrm>
              <a:off x="0" y="0"/>
              <a:ext cx="2491574" cy="1661330"/>
            </a:xfrm>
            <a:custGeom>
              <a:avLst/>
              <a:gdLst/>
              <a:ahLst/>
              <a:cxnLst/>
              <a:rect l="l" t="t" r="r" b="b"/>
              <a:pathLst>
                <a:path w="2491574" h="1661330">
                  <a:moveTo>
                    <a:pt x="137303" y="0"/>
                  </a:moveTo>
                  <a:lnTo>
                    <a:pt x="2354271" y="0"/>
                  </a:lnTo>
                  <a:cubicBezTo>
                    <a:pt x="2430101" y="0"/>
                    <a:pt x="2491574" y="61473"/>
                    <a:pt x="2491574" y="137303"/>
                  </a:cubicBezTo>
                  <a:lnTo>
                    <a:pt x="2491574" y="1524026"/>
                  </a:lnTo>
                  <a:cubicBezTo>
                    <a:pt x="2491574" y="1560442"/>
                    <a:pt x="2477108" y="1595365"/>
                    <a:pt x="2451359" y="1621115"/>
                  </a:cubicBezTo>
                  <a:cubicBezTo>
                    <a:pt x="2425610" y="1646864"/>
                    <a:pt x="2390686" y="1661330"/>
                    <a:pt x="2354271" y="1661330"/>
                  </a:cubicBezTo>
                  <a:lnTo>
                    <a:pt x="137303" y="1661330"/>
                  </a:lnTo>
                  <a:cubicBezTo>
                    <a:pt x="100888" y="1661330"/>
                    <a:pt x="65965" y="1646864"/>
                    <a:pt x="40215" y="1621115"/>
                  </a:cubicBezTo>
                  <a:cubicBezTo>
                    <a:pt x="14466" y="1595365"/>
                    <a:pt x="0" y="1560442"/>
                    <a:pt x="0" y="1524026"/>
                  </a:cubicBezTo>
                  <a:lnTo>
                    <a:pt x="0" y="137303"/>
                  </a:lnTo>
                  <a:cubicBezTo>
                    <a:pt x="0" y="100888"/>
                    <a:pt x="14466" y="65965"/>
                    <a:pt x="40215" y="40215"/>
                  </a:cubicBezTo>
                  <a:cubicBezTo>
                    <a:pt x="65965" y="14466"/>
                    <a:pt x="100888" y="0"/>
                    <a:pt x="137303" y="0"/>
                  </a:cubicBezTo>
                  <a:close/>
                </a:path>
              </a:pathLst>
            </a:custGeom>
            <a:solidFill>
              <a:srgbClr val="FFDE59"/>
            </a:solidFill>
          </p:spPr>
          <p:txBody>
            <a:bodyPr/>
            <a:lstStyle/>
            <a:p>
              <a:endParaRPr lang="en-PH"/>
            </a:p>
          </p:txBody>
        </p:sp>
        <p:sp>
          <p:nvSpPr>
            <p:cNvPr id="61" name="TextBox 61"/>
            <p:cNvSpPr txBox="1"/>
            <p:nvPr/>
          </p:nvSpPr>
          <p:spPr>
            <a:xfrm>
              <a:off x="0" y="-28575"/>
              <a:ext cx="2491574" cy="1689905"/>
            </a:xfrm>
            <a:prstGeom prst="rect">
              <a:avLst/>
            </a:prstGeom>
          </p:spPr>
          <p:txBody>
            <a:bodyPr lIns="42076" tIns="42076" rIns="42076" bIns="42076" rtlCol="0" anchor="ctr"/>
            <a:lstStyle/>
            <a:p>
              <a:pPr algn="ctr">
                <a:lnSpc>
                  <a:spcPts val="2595"/>
                </a:lnSpc>
              </a:pPr>
              <a:endParaRPr/>
            </a:p>
          </p:txBody>
        </p:sp>
      </p:grpSp>
      <p:grpSp>
        <p:nvGrpSpPr>
          <p:cNvPr id="62" name="Group 62"/>
          <p:cNvGrpSpPr/>
          <p:nvPr/>
        </p:nvGrpSpPr>
        <p:grpSpPr>
          <a:xfrm>
            <a:off x="9047590" y="6547096"/>
            <a:ext cx="609200" cy="460319"/>
            <a:chOff x="0" y="0"/>
            <a:chExt cx="1913890" cy="1446159"/>
          </a:xfrm>
        </p:grpSpPr>
        <p:sp>
          <p:nvSpPr>
            <p:cNvPr id="63" name="Freeform 63"/>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64" name="Group 64"/>
          <p:cNvGrpSpPr/>
          <p:nvPr/>
        </p:nvGrpSpPr>
        <p:grpSpPr>
          <a:xfrm>
            <a:off x="9047590" y="7184795"/>
            <a:ext cx="609200" cy="460319"/>
            <a:chOff x="0" y="0"/>
            <a:chExt cx="1913890" cy="1446159"/>
          </a:xfrm>
        </p:grpSpPr>
        <p:sp>
          <p:nvSpPr>
            <p:cNvPr id="65" name="Freeform 65"/>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66" name="Group 66"/>
          <p:cNvGrpSpPr/>
          <p:nvPr/>
        </p:nvGrpSpPr>
        <p:grpSpPr>
          <a:xfrm>
            <a:off x="9047590" y="7834566"/>
            <a:ext cx="609200" cy="460319"/>
            <a:chOff x="0" y="0"/>
            <a:chExt cx="1913890" cy="1446159"/>
          </a:xfrm>
        </p:grpSpPr>
        <p:sp>
          <p:nvSpPr>
            <p:cNvPr id="67" name="Freeform 67"/>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68" name="Group 68"/>
          <p:cNvGrpSpPr/>
          <p:nvPr/>
        </p:nvGrpSpPr>
        <p:grpSpPr>
          <a:xfrm>
            <a:off x="9168304" y="8039780"/>
            <a:ext cx="488486" cy="255105"/>
            <a:chOff x="0" y="0"/>
            <a:chExt cx="1587062" cy="828821"/>
          </a:xfrm>
        </p:grpSpPr>
        <p:sp>
          <p:nvSpPr>
            <p:cNvPr id="69" name="Freeform 69"/>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70" name="Group 70"/>
          <p:cNvGrpSpPr/>
          <p:nvPr/>
        </p:nvGrpSpPr>
        <p:grpSpPr>
          <a:xfrm>
            <a:off x="9168304" y="7390009"/>
            <a:ext cx="488486" cy="255105"/>
            <a:chOff x="0" y="0"/>
            <a:chExt cx="1587062" cy="828821"/>
          </a:xfrm>
        </p:grpSpPr>
        <p:sp>
          <p:nvSpPr>
            <p:cNvPr id="71" name="Freeform 71"/>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72" name="Group 72"/>
          <p:cNvGrpSpPr/>
          <p:nvPr/>
        </p:nvGrpSpPr>
        <p:grpSpPr>
          <a:xfrm>
            <a:off x="9168304" y="6752310"/>
            <a:ext cx="488486" cy="255105"/>
            <a:chOff x="0" y="0"/>
            <a:chExt cx="1587062" cy="828821"/>
          </a:xfrm>
        </p:grpSpPr>
        <p:sp>
          <p:nvSpPr>
            <p:cNvPr id="73" name="Freeform 73"/>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sp>
        <p:nvSpPr>
          <p:cNvPr id="74" name="AutoShape 74"/>
          <p:cNvSpPr/>
          <p:nvPr/>
        </p:nvSpPr>
        <p:spPr>
          <a:xfrm flipV="1">
            <a:off x="8741204" y="6660567"/>
            <a:ext cx="0" cy="1478666"/>
          </a:xfrm>
          <a:prstGeom prst="line">
            <a:avLst/>
          </a:prstGeom>
          <a:ln w="19050" cap="rnd">
            <a:solidFill>
              <a:srgbClr val="38B6FF"/>
            </a:solidFill>
            <a:prstDash val="solid"/>
            <a:headEnd type="none" w="sm" len="sm"/>
            <a:tailEnd type="none" w="sm" len="sm"/>
          </a:ln>
        </p:spPr>
        <p:txBody>
          <a:bodyPr/>
          <a:lstStyle/>
          <a:p>
            <a:endParaRPr lang="en-PH"/>
          </a:p>
        </p:txBody>
      </p:sp>
      <p:sp>
        <p:nvSpPr>
          <p:cNvPr id="75" name="AutoShape 75"/>
          <p:cNvSpPr/>
          <p:nvPr/>
        </p:nvSpPr>
        <p:spPr>
          <a:xfrm flipH="1">
            <a:off x="8729724" y="6672894"/>
            <a:ext cx="322969" cy="0"/>
          </a:xfrm>
          <a:prstGeom prst="line">
            <a:avLst/>
          </a:prstGeom>
          <a:ln w="19050" cap="rnd">
            <a:solidFill>
              <a:srgbClr val="38B6FF"/>
            </a:solidFill>
            <a:prstDash val="solid"/>
            <a:headEnd type="none" w="sm" len="sm"/>
            <a:tailEnd type="none" w="sm" len="sm"/>
          </a:ln>
        </p:spPr>
        <p:txBody>
          <a:bodyPr/>
          <a:lstStyle/>
          <a:p>
            <a:endParaRPr lang="en-PH"/>
          </a:p>
        </p:txBody>
      </p:sp>
      <p:sp>
        <p:nvSpPr>
          <p:cNvPr id="76" name="AutoShape 76"/>
          <p:cNvSpPr/>
          <p:nvPr/>
        </p:nvSpPr>
        <p:spPr>
          <a:xfrm flipH="1">
            <a:off x="8724621" y="7399900"/>
            <a:ext cx="322969" cy="0"/>
          </a:xfrm>
          <a:prstGeom prst="line">
            <a:avLst/>
          </a:prstGeom>
          <a:ln w="19050" cap="rnd">
            <a:solidFill>
              <a:srgbClr val="38B6FF"/>
            </a:solidFill>
            <a:prstDash val="solid"/>
            <a:headEnd type="none" w="sm" len="sm"/>
            <a:tailEnd type="none" w="sm" len="sm"/>
          </a:ln>
        </p:spPr>
        <p:txBody>
          <a:bodyPr/>
          <a:lstStyle/>
          <a:p>
            <a:endParaRPr lang="en-PH"/>
          </a:p>
        </p:txBody>
      </p:sp>
      <p:sp>
        <p:nvSpPr>
          <p:cNvPr id="77" name="AutoShape 77"/>
          <p:cNvSpPr/>
          <p:nvPr/>
        </p:nvSpPr>
        <p:spPr>
          <a:xfrm flipH="1">
            <a:off x="8729724" y="8127028"/>
            <a:ext cx="322969" cy="0"/>
          </a:xfrm>
          <a:prstGeom prst="line">
            <a:avLst/>
          </a:prstGeom>
          <a:ln w="19050" cap="rnd">
            <a:solidFill>
              <a:srgbClr val="38B6FF"/>
            </a:solidFill>
            <a:prstDash val="solid"/>
            <a:headEnd type="none" w="sm" len="sm"/>
            <a:tailEnd type="none" w="sm" len="sm"/>
          </a:ln>
        </p:spPr>
        <p:txBody>
          <a:bodyPr/>
          <a:lstStyle/>
          <a:p>
            <a:endParaRPr lang="en-PH"/>
          </a:p>
        </p:txBody>
      </p:sp>
      <p:grpSp>
        <p:nvGrpSpPr>
          <p:cNvPr id="78" name="Group 78"/>
          <p:cNvGrpSpPr/>
          <p:nvPr/>
        </p:nvGrpSpPr>
        <p:grpSpPr>
          <a:xfrm>
            <a:off x="10602718" y="6770989"/>
            <a:ext cx="810391" cy="210843"/>
            <a:chOff x="0" y="0"/>
            <a:chExt cx="2545959" cy="662394"/>
          </a:xfrm>
        </p:grpSpPr>
        <p:sp>
          <p:nvSpPr>
            <p:cNvPr id="79" name="Freeform 79"/>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80" name="Group 80"/>
          <p:cNvGrpSpPr/>
          <p:nvPr/>
        </p:nvGrpSpPr>
        <p:grpSpPr>
          <a:xfrm>
            <a:off x="10602718" y="7191057"/>
            <a:ext cx="810391" cy="210843"/>
            <a:chOff x="0" y="0"/>
            <a:chExt cx="2545959" cy="662394"/>
          </a:xfrm>
        </p:grpSpPr>
        <p:sp>
          <p:nvSpPr>
            <p:cNvPr id="81" name="Freeform 81"/>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82" name="Group 82"/>
          <p:cNvGrpSpPr/>
          <p:nvPr/>
        </p:nvGrpSpPr>
        <p:grpSpPr>
          <a:xfrm>
            <a:off x="10602718" y="7564972"/>
            <a:ext cx="810391" cy="210843"/>
            <a:chOff x="0" y="0"/>
            <a:chExt cx="2545959" cy="662394"/>
          </a:xfrm>
        </p:grpSpPr>
        <p:sp>
          <p:nvSpPr>
            <p:cNvPr id="83" name="Freeform 83"/>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84" name="Group 84"/>
          <p:cNvGrpSpPr/>
          <p:nvPr/>
        </p:nvGrpSpPr>
        <p:grpSpPr>
          <a:xfrm>
            <a:off x="10602718" y="7955851"/>
            <a:ext cx="810391" cy="210843"/>
            <a:chOff x="0" y="0"/>
            <a:chExt cx="2545959" cy="662394"/>
          </a:xfrm>
        </p:grpSpPr>
        <p:sp>
          <p:nvSpPr>
            <p:cNvPr id="85" name="Freeform 85"/>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sp>
        <p:nvSpPr>
          <p:cNvPr id="86" name="TextBox 86"/>
          <p:cNvSpPr txBox="1"/>
          <p:nvPr/>
        </p:nvSpPr>
        <p:spPr>
          <a:xfrm>
            <a:off x="9095533" y="6576894"/>
            <a:ext cx="513314" cy="126005"/>
          </a:xfrm>
          <a:prstGeom prst="rect">
            <a:avLst/>
          </a:prstGeom>
        </p:spPr>
        <p:txBody>
          <a:bodyPr lIns="0" tIns="0" rIns="0" bIns="0" rtlCol="0" anchor="t">
            <a:spAutoFit/>
          </a:bodyPr>
          <a:lstStyle/>
          <a:p>
            <a:pPr algn="l">
              <a:lnSpc>
                <a:spcPts val="908"/>
              </a:lnSpc>
            </a:pPr>
            <a:r>
              <a:rPr lang="en-US" sz="649" b="1">
                <a:solidFill>
                  <a:srgbClr val="FFFFFF"/>
                </a:solidFill>
                <a:latin typeface="Now Bold"/>
                <a:ea typeface="Now Bold"/>
                <a:cs typeface="Now Bold"/>
                <a:sym typeface="Now Bold"/>
              </a:rPr>
              <a:t>Control Unit</a:t>
            </a:r>
          </a:p>
        </p:txBody>
      </p:sp>
      <p:sp>
        <p:nvSpPr>
          <p:cNvPr id="87" name="TextBox 87"/>
          <p:cNvSpPr txBox="1"/>
          <p:nvPr/>
        </p:nvSpPr>
        <p:spPr>
          <a:xfrm>
            <a:off x="9095533" y="7222641"/>
            <a:ext cx="561257" cy="126005"/>
          </a:xfrm>
          <a:prstGeom prst="rect">
            <a:avLst/>
          </a:prstGeom>
        </p:spPr>
        <p:txBody>
          <a:bodyPr lIns="0" tIns="0" rIns="0" bIns="0" rtlCol="0" anchor="t">
            <a:spAutoFit/>
          </a:bodyPr>
          <a:lstStyle/>
          <a:p>
            <a:pPr algn="l">
              <a:lnSpc>
                <a:spcPts val="908"/>
              </a:lnSpc>
            </a:pPr>
            <a:r>
              <a:rPr lang="en-US" sz="649" b="1">
                <a:solidFill>
                  <a:srgbClr val="FFFFFF"/>
                </a:solidFill>
                <a:latin typeface="Now Bold"/>
                <a:ea typeface="Now Bold"/>
                <a:cs typeface="Now Bold"/>
                <a:sym typeface="Now Bold"/>
              </a:rPr>
              <a:t>Accumulator</a:t>
            </a:r>
          </a:p>
        </p:txBody>
      </p:sp>
      <p:sp>
        <p:nvSpPr>
          <p:cNvPr id="88" name="TextBox 88"/>
          <p:cNvSpPr txBox="1"/>
          <p:nvPr/>
        </p:nvSpPr>
        <p:spPr>
          <a:xfrm>
            <a:off x="9071562" y="7876435"/>
            <a:ext cx="561257" cy="126005"/>
          </a:xfrm>
          <a:prstGeom prst="rect">
            <a:avLst/>
          </a:prstGeom>
        </p:spPr>
        <p:txBody>
          <a:bodyPr lIns="0" tIns="0" rIns="0" bIns="0" rtlCol="0" anchor="t">
            <a:spAutoFit/>
          </a:bodyPr>
          <a:lstStyle/>
          <a:p>
            <a:pPr algn="ctr">
              <a:lnSpc>
                <a:spcPts val="908"/>
              </a:lnSpc>
            </a:pPr>
            <a:r>
              <a:rPr lang="en-US" sz="649" b="1">
                <a:solidFill>
                  <a:srgbClr val="FFFFFF"/>
                </a:solidFill>
                <a:latin typeface="Now Bold"/>
                <a:ea typeface="Now Bold"/>
                <a:cs typeface="Now Bold"/>
                <a:sym typeface="Now Bold"/>
              </a:rPr>
              <a:t>ALU</a:t>
            </a:r>
          </a:p>
        </p:txBody>
      </p:sp>
      <p:sp>
        <p:nvSpPr>
          <p:cNvPr id="89" name="TextBox 89"/>
          <p:cNvSpPr txBox="1"/>
          <p:nvPr/>
        </p:nvSpPr>
        <p:spPr>
          <a:xfrm>
            <a:off x="8550738" y="6519935"/>
            <a:ext cx="324195" cy="239923"/>
          </a:xfrm>
          <a:prstGeom prst="rect">
            <a:avLst/>
          </a:prstGeom>
        </p:spPr>
        <p:txBody>
          <a:bodyPr lIns="0" tIns="0" rIns="0" bIns="0" rtlCol="0" anchor="t">
            <a:spAutoFit/>
          </a:bodyPr>
          <a:lstStyle/>
          <a:p>
            <a:pPr algn="l">
              <a:lnSpc>
                <a:spcPts val="908"/>
              </a:lnSpc>
            </a:pPr>
            <a:r>
              <a:rPr lang="en-US" sz="649" b="1">
                <a:solidFill>
                  <a:srgbClr val="000000"/>
                </a:solidFill>
                <a:latin typeface="Now Bold"/>
                <a:ea typeface="Now Bold"/>
                <a:cs typeface="Now Bold"/>
                <a:sym typeface="Now Bold"/>
              </a:rPr>
              <a:t>Control bus</a:t>
            </a:r>
          </a:p>
        </p:txBody>
      </p:sp>
      <p:sp>
        <p:nvSpPr>
          <p:cNvPr id="90" name="TextBox 90"/>
          <p:cNvSpPr txBox="1"/>
          <p:nvPr/>
        </p:nvSpPr>
        <p:spPr>
          <a:xfrm>
            <a:off x="10311061" y="6628942"/>
            <a:ext cx="750376" cy="126005"/>
          </a:xfrm>
          <a:prstGeom prst="rect">
            <a:avLst/>
          </a:prstGeom>
        </p:spPr>
        <p:txBody>
          <a:bodyPr lIns="0" tIns="0" rIns="0" bIns="0" rtlCol="0" anchor="t">
            <a:spAutoFit/>
          </a:bodyPr>
          <a:lstStyle/>
          <a:p>
            <a:pPr algn="l">
              <a:lnSpc>
                <a:spcPts val="908"/>
              </a:lnSpc>
            </a:pPr>
            <a:r>
              <a:rPr lang="en-US" sz="649" b="1">
                <a:solidFill>
                  <a:srgbClr val="000000"/>
                </a:solidFill>
                <a:latin typeface="Now Bold"/>
                <a:ea typeface="Now Bold"/>
                <a:cs typeface="Now Bold"/>
                <a:sym typeface="Now Bold"/>
              </a:rPr>
              <a:t>Program Counter</a:t>
            </a:r>
          </a:p>
        </p:txBody>
      </p:sp>
      <p:sp>
        <p:nvSpPr>
          <p:cNvPr id="91" name="TextBox 91"/>
          <p:cNvSpPr txBox="1"/>
          <p:nvPr/>
        </p:nvSpPr>
        <p:spPr>
          <a:xfrm>
            <a:off x="10311061" y="7053075"/>
            <a:ext cx="1209090" cy="126005"/>
          </a:xfrm>
          <a:prstGeom prst="rect">
            <a:avLst/>
          </a:prstGeom>
        </p:spPr>
        <p:txBody>
          <a:bodyPr lIns="0" tIns="0" rIns="0" bIns="0" rtlCol="0" anchor="t">
            <a:spAutoFit/>
          </a:bodyPr>
          <a:lstStyle/>
          <a:p>
            <a:pPr algn="l">
              <a:lnSpc>
                <a:spcPts val="908"/>
              </a:lnSpc>
            </a:pPr>
            <a:r>
              <a:rPr lang="en-US" sz="649" b="1">
                <a:solidFill>
                  <a:srgbClr val="000000"/>
                </a:solidFill>
                <a:latin typeface="Now Bold"/>
                <a:ea typeface="Now Bold"/>
                <a:cs typeface="Now Bold"/>
                <a:sym typeface="Now Bold"/>
              </a:rPr>
              <a:t>Current Instruction Register</a:t>
            </a:r>
          </a:p>
        </p:txBody>
      </p:sp>
      <p:sp>
        <p:nvSpPr>
          <p:cNvPr id="92" name="TextBox 92"/>
          <p:cNvSpPr txBox="1"/>
          <p:nvPr/>
        </p:nvSpPr>
        <p:spPr>
          <a:xfrm>
            <a:off x="10311061" y="7434672"/>
            <a:ext cx="1209090" cy="126005"/>
          </a:xfrm>
          <a:prstGeom prst="rect">
            <a:avLst/>
          </a:prstGeom>
        </p:spPr>
        <p:txBody>
          <a:bodyPr lIns="0" tIns="0" rIns="0" bIns="0" rtlCol="0" anchor="t">
            <a:spAutoFit/>
          </a:bodyPr>
          <a:lstStyle/>
          <a:p>
            <a:pPr algn="l">
              <a:lnSpc>
                <a:spcPts val="908"/>
              </a:lnSpc>
            </a:pPr>
            <a:r>
              <a:rPr lang="en-US" sz="649" b="1">
                <a:solidFill>
                  <a:srgbClr val="000000"/>
                </a:solidFill>
                <a:latin typeface="Now Bold"/>
                <a:ea typeface="Now Bold"/>
                <a:cs typeface="Now Bold"/>
                <a:sym typeface="Now Bold"/>
              </a:rPr>
              <a:t>Memory Address Register</a:t>
            </a:r>
          </a:p>
        </p:txBody>
      </p:sp>
      <p:sp>
        <p:nvSpPr>
          <p:cNvPr id="93" name="TextBox 93"/>
          <p:cNvSpPr txBox="1"/>
          <p:nvPr/>
        </p:nvSpPr>
        <p:spPr>
          <a:xfrm>
            <a:off x="10311061" y="7829846"/>
            <a:ext cx="1209090" cy="126005"/>
          </a:xfrm>
          <a:prstGeom prst="rect">
            <a:avLst/>
          </a:prstGeom>
        </p:spPr>
        <p:txBody>
          <a:bodyPr lIns="0" tIns="0" rIns="0" bIns="0" rtlCol="0" anchor="t">
            <a:spAutoFit/>
          </a:bodyPr>
          <a:lstStyle/>
          <a:p>
            <a:pPr algn="l">
              <a:lnSpc>
                <a:spcPts val="908"/>
              </a:lnSpc>
            </a:pPr>
            <a:r>
              <a:rPr lang="en-US" sz="649" b="1">
                <a:solidFill>
                  <a:srgbClr val="000000"/>
                </a:solidFill>
                <a:latin typeface="Now Bold"/>
                <a:ea typeface="Now Bold"/>
                <a:cs typeface="Now Bold"/>
                <a:sym typeface="Now Bold"/>
              </a:rPr>
              <a:t>Memory Data Register</a:t>
            </a:r>
          </a:p>
        </p:txBody>
      </p:sp>
      <p:sp>
        <p:nvSpPr>
          <p:cNvPr id="94" name="TextBox 94"/>
          <p:cNvSpPr txBox="1"/>
          <p:nvPr/>
        </p:nvSpPr>
        <p:spPr>
          <a:xfrm>
            <a:off x="9767005" y="6188604"/>
            <a:ext cx="393665" cy="196902"/>
          </a:xfrm>
          <a:prstGeom prst="rect">
            <a:avLst/>
          </a:prstGeom>
        </p:spPr>
        <p:txBody>
          <a:bodyPr lIns="0" tIns="0" rIns="0" bIns="0" rtlCol="0" anchor="t">
            <a:spAutoFit/>
          </a:bodyPr>
          <a:lstStyle/>
          <a:p>
            <a:pPr algn="ctr">
              <a:lnSpc>
                <a:spcPts val="1545"/>
              </a:lnSpc>
            </a:pPr>
            <a:r>
              <a:rPr lang="en-US" sz="1104" b="1">
                <a:solidFill>
                  <a:srgbClr val="000000"/>
                </a:solidFill>
                <a:latin typeface="Now Bold"/>
                <a:ea typeface="Now Bold"/>
                <a:cs typeface="Now Bold"/>
                <a:sym typeface="Now Bold"/>
              </a:rPr>
              <a:t>CPU</a:t>
            </a:r>
          </a:p>
        </p:txBody>
      </p:sp>
      <p:sp>
        <p:nvSpPr>
          <p:cNvPr id="95" name="TextBox 95"/>
          <p:cNvSpPr txBox="1"/>
          <p:nvPr/>
        </p:nvSpPr>
        <p:spPr>
          <a:xfrm>
            <a:off x="10837197" y="6791484"/>
            <a:ext cx="341432" cy="157708"/>
          </a:xfrm>
          <a:prstGeom prst="rect">
            <a:avLst/>
          </a:prstGeom>
        </p:spPr>
        <p:txBody>
          <a:bodyPr lIns="0" tIns="0" rIns="0" bIns="0" rtlCol="0" anchor="t">
            <a:spAutoFit/>
          </a:bodyPr>
          <a:lstStyle/>
          <a:p>
            <a:pPr algn="ctr">
              <a:lnSpc>
                <a:spcPts val="1274"/>
              </a:lnSpc>
            </a:pPr>
            <a:r>
              <a:rPr lang="en-US" sz="910" b="1">
                <a:solidFill>
                  <a:srgbClr val="000000"/>
                </a:solidFill>
                <a:latin typeface="Now Bold"/>
                <a:ea typeface="Now Bold"/>
                <a:cs typeface="Now Bold"/>
                <a:sym typeface="Now Bold"/>
              </a:rPr>
              <a:t>100</a:t>
            </a:r>
          </a:p>
        </p:txBody>
      </p:sp>
      <p:sp>
        <p:nvSpPr>
          <p:cNvPr id="96" name="TextBox 96"/>
          <p:cNvSpPr txBox="1"/>
          <p:nvPr/>
        </p:nvSpPr>
        <p:spPr>
          <a:xfrm>
            <a:off x="10910047" y="7585137"/>
            <a:ext cx="195732" cy="157708"/>
          </a:xfrm>
          <a:prstGeom prst="rect">
            <a:avLst/>
          </a:prstGeom>
        </p:spPr>
        <p:txBody>
          <a:bodyPr lIns="0" tIns="0" rIns="0" bIns="0" rtlCol="0" anchor="t">
            <a:spAutoFit/>
          </a:bodyPr>
          <a:lstStyle/>
          <a:p>
            <a:pPr algn="ctr">
              <a:lnSpc>
                <a:spcPts val="1274"/>
              </a:lnSpc>
            </a:pPr>
            <a:r>
              <a:rPr lang="en-US" sz="910" b="1">
                <a:solidFill>
                  <a:srgbClr val="000000"/>
                </a:solidFill>
                <a:latin typeface="Now Bold"/>
                <a:ea typeface="Now Bold"/>
                <a:cs typeface="Now Bold"/>
                <a:sym typeface="Now Bold"/>
              </a:rPr>
              <a:t>10</a:t>
            </a:r>
          </a:p>
        </p:txBody>
      </p:sp>
      <p:sp>
        <p:nvSpPr>
          <p:cNvPr id="97" name="TextBox 97"/>
          <p:cNvSpPr txBox="1"/>
          <p:nvPr/>
        </p:nvSpPr>
        <p:spPr>
          <a:xfrm>
            <a:off x="10722164" y="7976409"/>
            <a:ext cx="550917" cy="157708"/>
          </a:xfrm>
          <a:prstGeom prst="rect">
            <a:avLst/>
          </a:prstGeom>
        </p:spPr>
        <p:txBody>
          <a:bodyPr lIns="0" tIns="0" rIns="0" bIns="0" rtlCol="0" anchor="t">
            <a:spAutoFit/>
          </a:bodyPr>
          <a:lstStyle/>
          <a:p>
            <a:pPr algn="ctr">
              <a:lnSpc>
                <a:spcPts val="1274"/>
              </a:lnSpc>
            </a:pPr>
            <a:r>
              <a:rPr lang="en-US" sz="910" b="1">
                <a:solidFill>
                  <a:srgbClr val="000000"/>
                </a:solidFill>
                <a:latin typeface="Now Bold"/>
                <a:ea typeface="Now Bold"/>
                <a:cs typeface="Now Bold"/>
                <a:sym typeface="Now Bold"/>
              </a:rPr>
              <a:t>INT 100</a:t>
            </a:r>
          </a:p>
        </p:txBody>
      </p:sp>
      <p:sp>
        <p:nvSpPr>
          <p:cNvPr id="98" name="TextBox 98"/>
          <p:cNvSpPr txBox="1"/>
          <p:nvPr/>
        </p:nvSpPr>
        <p:spPr>
          <a:xfrm>
            <a:off x="10700563" y="7208099"/>
            <a:ext cx="550917" cy="157708"/>
          </a:xfrm>
          <a:prstGeom prst="rect">
            <a:avLst/>
          </a:prstGeom>
        </p:spPr>
        <p:txBody>
          <a:bodyPr lIns="0" tIns="0" rIns="0" bIns="0" rtlCol="0" anchor="t">
            <a:spAutoFit/>
          </a:bodyPr>
          <a:lstStyle/>
          <a:p>
            <a:pPr algn="ctr">
              <a:lnSpc>
                <a:spcPts val="1274"/>
              </a:lnSpc>
            </a:pPr>
            <a:r>
              <a:rPr lang="en-US" sz="910" b="1">
                <a:solidFill>
                  <a:srgbClr val="000000"/>
                </a:solidFill>
                <a:latin typeface="Now Bold"/>
                <a:ea typeface="Now Bold"/>
                <a:cs typeface="Now Bold"/>
                <a:sym typeface="Now Bold"/>
              </a:rPr>
              <a:t>INT 100</a:t>
            </a:r>
          </a:p>
        </p:txBody>
      </p:sp>
      <p:sp>
        <p:nvSpPr>
          <p:cNvPr id="101" name="TextBox 101"/>
          <p:cNvSpPr txBox="1"/>
          <p:nvPr/>
        </p:nvSpPr>
        <p:spPr>
          <a:xfrm>
            <a:off x="1028700" y="238698"/>
            <a:ext cx="7494552" cy="540612"/>
          </a:xfrm>
          <a:prstGeom prst="rect">
            <a:avLst/>
          </a:prstGeom>
        </p:spPr>
        <p:txBody>
          <a:bodyPr lIns="0" tIns="0" rIns="0" bIns="0" rtlCol="0" anchor="t">
            <a:spAutoFit/>
          </a:bodyPr>
          <a:lstStyle/>
          <a:p>
            <a:pPr marL="0" lvl="0" indent="0" algn="l">
              <a:lnSpc>
                <a:spcPts val="3945"/>
              </a:lnSpc>
              <a:spcBef>
                <a:spcPct val="0"/>
              </a:spcBef>
            </a:pPr>
            <a:r>
              <a:rPr lang="en-US" sz="3522" b="1" spc="-105">
                <a:solidFill>
                  <a:srgbClr val="FF1495"/>
                </a:solidFill>
                <a:latin typeface="Poppins Bold"/>
                <a:ea typeface="Poppins Bold"/>
                <a:cs typeface="Poppins Bold"/>
                <a:sym typeface="Poppins Bold"/>
              </a:rPr>
              <a:t>5.8 Interrupts and System Control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513454" y="1769309"/>
            <a:ext cx="762508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Handling an interrupt</a:t>
            </a:r>
          </a:p>
        </p:txBody>
      </p:sp>
      <p:sp>
        <p:nvSpPr>
          <p:cNvPr id="8" name="AutoShape 8"/>
          <p:cNvSpPr/>
          <p:nvPr/>
        </p:nvSpPr>
        <p:spPr>
          <a:xfrm flipV="1">
            <a:off x="488701" y="2520131"/>
            <a:ext cx="5778359" cy="0"/>
          </a:xfrm>
          <a:prstGeom prst="line">
            <a:avLst/>
          </a:prstGeom>
          <a:ln w="66675" cap="rnd">
            <a:solidFill>
              <a:srgbClr val="FFDE59"/>
            </a:solidFill>
            <a:prstDash val="solid"/>
            <a:headEnd type="none" w="sm" len="sm"/>
            <a:tailEnd type="oval" w="lg" len="lg"/>
          </a:ln>
        </p:spPr>
        <p:txBody>
          <a:bodyPr/>
          <a:lstStyle/>
          <a:p>
            <a:endParaRPr lang="en-PH"/>
          </a:p>
        </p:txBody>
      </p:sp>
      <p:sp>
        <p:nvSpPr>
          <p:cNvPr id="9" name="Freeform 9"/>
          <p:cNvSpPr/>
          <p:nvPr/>
        </p:nvSpPr>
        <p:spPr>
          <a:xfrm rot="-5400000">
            <a:off x="1629333" y="2018874"/>
            <a:ext cx="5387592" cy="8008583"/>
          </a:xfrm>
          <a:custGeom>
            <a:avLst/>
            <a:gdLst/>
            <a:ahLst/>
            <a:cxnLst/>
            <a:rect l="l" t="t" r="r" b="b"/>
            <a:pathLst>
              <a:path w="5387592" h="8008583">
                <a:moveTo>
                  <a:pt x="0" y="0"/>
                </a:moveTo>
                <a:lnTo>
                  <a:pt x="5387592" y="0"/>
                </a:lnTo>
                <a:lnTo>
                  <a:pt x="5387592" y="8008583"/>
                </a:lnTo>
                <a:lnTo>
                  <a:pt x="0" y="80085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0" name="Freeform 10"/>
          <p:cNvSpPr/>
          <p:nvPr/>
        </p:nvSpPr>
        <p:spPr>
          <a:xfrm rot="-5400000">
            <a:off x="7122002" y="2018874"/>
            <a:ext cx="5387592" cy="8008583"/>
          </a:xfrm>
          <a:custGeom>
            <a:avLst/>
            <a:gdLst/>
            <a:ahLst/>
            <a:cxnLst/>
            <a:rect l="l" t="t" r="r" b="b"/>
            <a:pathLst>
              <a:path w="5387592" h="8008583">
                <a:moveTo>
                  <a:pt x="0" y="0"/>
                </a:moveTo>
                <a:lnTo>
                  <a:pt x="5387593" y="0"/>
                </a:lnTo>
                <a:lnTo>
                  <a:pt x="5387593" y="8008583"/>
                </a:lnTo>
                <a:lnTo>
                  <a:pt x="0" y="80085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Freeform 11"/>
          <p:cNvSpPr/>
          <p:nvPr/>
        </p:nvSpPr>
        <p:spPr>
          <a:xfrm>
            <a:off x="1269823" y="3410718"/>
            <a:ext cx="630668" cy="1203674"/>
          </a:xfrm>
          <a:custGeom>
            <a:avLst/>
            <a:gdLst/>
            <a:ahLst/>
            <a:cxnLst/>
            <a:rect l="l" t="t" r="r" b="b"/>
            <a:pathLst>
              <a:path w="630668" h="1203674">
                <a:moveTo>
                  <a:pt x="0" y="0"/>
                </a:moveTo>
                <a:lnTo>
                  <a:pt x="630668" y="0"/>
                </a:lnTo>
                <a:lnTo>
                  <a:pt x="630668" y="1203674"/>
                </a:lnTo>
                <a:lnTo>
                  <a:pt x="0" y="1203674"/>
                </a:lnTo>
                <a:lnTo>
                  <a:pt x="0" y="0"/>
                </a:lnTo>
                <a:close/>
              </a:path>
            </a:pathLst>
          </a:custGeom>
          <a:blipFill>
            <a:blip r:embed="rId10"/>
            <a:stretch>
              <a:fillRect/>
            </a:stretch>
          </a:blipFill>
        </p:spPr>
        <p:txBody>
          <a:bodyPr/>
          <a:lstStyle/>
          <a:p>
            <a:endParaRPr lang="en-PH"/>
          </a:p>
        </p:txBody>
      </p:sp>
      <p:sp>
        <p:nvSpPr>
          <p:cNvPr id="12" name="Freeform 12"/>
          <p:cNvSpPr/>
          <p:nvPr/>
        </p:nvSpPr>
        <p:spPr>
          <a:xfrm>
            <a:off x="7243773" y="3410718"/>
            <a:ext cx="894767" cy="1203674"/>
          </a:xfrm>
          <a:custGeom>
            <a:avLst/>
            <a:gdLst/>
            <a:ahLst/>
            <a:cxnLst/>
            <a:rect l="l" t="t" r="r" b="b"/>
            <a:pathLst>
              <a:path w="894767" h="1203674">
                <a:moveTo>
                  <a:pt x="0" y="0"/>
                </a:moveTo>
                <a:lnTo>
                  <a:pt x="894767" y="0"/>
                </a:lnTo>
                <a:lnTo>
                  <a:pt x="894767" y="1203674"/>
                </a:lnTo>
                <a:lnTo>
                  <a:pt x="0" y="1203674"/>
                </a:lnTo>
                <a:lnTo>
                  <a:pt x="0" y="0"/>
                </a:lnTo>
                <a:close/>
              </a:path>
            </a:pathLst>
          </a:custGeom>
          <a:blipFill>
            <a:blip r:embed="rId11"/>
            <a:stretch>
              <a:fillRect/>
            </a:stretch>
          </a:blipFill>
        </p:spPr>
        <p:txBody>
          <a:bodyPr/>
          <a:lstStyle/>
          <a:p>
            <a:endParaRPr lang="en-PH"/>
          </a:p>
        </p:txBody>
      </p:sp>
      <p:sp>
        <p:nvSpPr>
          <p:cNvPr id="13" name="Freeform 13"/>
          <p:cNvSpPr/>
          <p:nvPr/>
        </p:nvSpPr>
        <p:spPr>
          <a:xfrm rot="-5400000">
            <a:off x="12655093" y="2018874"/>
            <a:ext cx="5387592" cy="8008583"/>
          </a:xfrm>
          <a:custGeom>
            <a:avLst/>
            <a:gdLst/>
            <a:ahLst/>
            <a:cxnLst/>
            <a:rect l="l" t="t" r="r" b="b"/>
            <a:pathLst>
              <a:path w="5387592" h="8008583">
                <a:moveTo>
                  <a:pt x="0" y="0"/>
                </a:moveTo>
                <a:lnTo>
                  <a:pt x="5387592" y="0"/>
                </a:lnTo>
                <a:lnTo>
                  <a:pt x="5387592" y="8008583"/>
                </a:lnTo>
                <a:lnTo>
                  <a:pt x="0" y="80085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14" name="Group 14"/>
          <p:cNvGrpSpPr/>
          <p:nvPr/>
        </p:nvGrpSpPr>
        <p:grpSpPr>
          <a:xfrm>
            <a:off x="12446361" y="7742845"/>
            <a:ext cx="2166276" cy="2218205"/>
            <a:chOff x="0" y="0"/>
            <a:chExt cx="1622437" cy="1661330"/>
          </a:xfrm>
        </p:grpSpPr>
        <p:sp>
          <p:nvSpPr>
            <p:cNvPr id="15" name="Freeform 15"/>
            <p:cNvSpPr/>
            <p:nvPr/>
          </p:nvSpPr>
          <p:spPr>
            <a:xfrm>
              <a:off x="0" y="0"/>
              <a:ext cx="1622437" cy="1661330"/>
            </a:xfrm>
            <a:custGeom>
              <a:avLst/>
              <a:gdLst/>
              <a:ahLst/>
              <a:cxnLst/>
              <a:rect l="l" t="t" r="r" b="b"/>
              <a:pathLst>
                <a:path w="1622437" h="1661330">
                  <a:moveTo>
                    <a:pt x="210856" y="0"/>
                  </a:moveTo>
                  <a:lnTo>
                    <a:pt x="1411581" y="0"/>
                  </a:lnTo>
                  <a:cubicBezTo>
                    <a:pt x="1528034" y="0"/>
                    <a:pt x="1622437" y="94404"/>
                    <a:pt x="1622437" y="210856"/>
                  </a:cubicBezTo>
                  <a:lnTo>
                    <a:pt x="1622437" y="1450473"/>
                  </a:lnTo>
                  <a:cubicBezTo>
                    <a:pt x="1622437" y="1566926"/>
                    <a:pt x="1528034" y="1661330"/>
                    <a:pt x="1411581" y="1661330"/>
                  </a:cubicBezTo>
                  <a:lnTo>
                    <a:pt x="210856" y="1661330"/>
                  </a:lnTo>
                  <a:cubicBezTo>
                    <a:pt x="94404" y="1661330"/>
                    <a:pt x="0" y="1566926"/>
                    <a:pt x="0" y="1450473"/>
                  </a:cubicBezTo>
                  <a:lnTo>
                    <a:pt x="0" y="210856"/>
                  </a:lnTo>
                  <a:cubicBezTo>
                    <a:pt x="0" y="94404"/>
                    <a:pt x="94404" y="0"/>
                    <a:pt x="210856" y="0"/>
                  </a:cubicBezTo>
                  <a:close/>
                </a:path>
              </a:pathLst>
            </a:custGeom>
            <a:solidFill>
              <a:srgbClr val="FFDE59"/>
            </a:solidFill>
          </p:spPr>
          <p:txBody>
            <a:bodyPr/>
            <a:lstStyle/>
            <a:p>
              <a:endParaRPr lang="en-PH"/>
            </a:p>
          </p:txBody>
        </p:sp>
        <p:sp>
          <p:nvSpPr>
            <p:cNvPr id="16" name="TextBox 16"/>
            <p:cNvSpPr txBox="1"/>
            <p:nvPr/>
          </p:nvSpPr>
          <p:spPr>
            <a:xfrm>
              <a:off x="0" y="-28575"/>
              <a:ext cx="1622437" cy="1689905"/>
            </a:xfrm>
            <a:prstGeom prst="rect">
              <a:avLst/>
            </a:prstGeom>
          </p:spPr>
          <p:txBody>
            <a:bodyPr lIns="42076" tIns="42076" rIns="42076" bIns="42076" rtlCol="0" anchor="ctr"/>
            <a:lstStyle/>
            <a:p>
              <a:pPr algn="ctr">
                <a:lnSpc>
                  <a:spcPts val="2595"/>
                </a:lnSpc>
              </a:pPr>
              <a:endParaRPr/>
            </a:p>
          </p:txBody>
        </p:sp>
      </p:grpSp>
      <p:grpSp>
        <p:nvGrpSpPr>
          <p:cNvPr id="17" name="Group 17"/>
          <p:cNvGrpSpPr/>
          <p:nvPr/>
        </p:nvGrpSpPr>
        <p:grpSpPr>
          <a:xfrm>
            <a:off x="14835690" y="7701217"/>
            <a:ext cx="3282417" cy="2502826"/>
            <a:chOff x="0" y="0"/>
            <a:chExt cx="2458374" cy="1874497"/>
          </a:xfrm>
        </p:grpSpPr>
        <p:sp>
          <p:nvSpPr>
            <p:cNvPr id="18" name="Freeform 18"/>
            <p:cNvSpPr/>
            <p:nvPr/>
          </p:nvSpPr>
          <p:spPr>
            <a:xfrm>
              <a:off x="0" y="0"/>
              <a:ext cx="2458374" cy="1874497"/>
            </a:xfrm>
            <a:custGeom>
              <a:avLst/>
              <a:gdLst/>
              <a:ahLst/>
              <a:cxnLst/>
              <a:rect l="l" t="t" r="r" b="b"/>
              <a:pathLst>
                <a:path w="2458374" h="1874497">
                  <a:moveTo>
                    <a:pt x="139158" y="0"/>
                  </a:moveTo>
                  <a:lnTo>
                    <a:pt x="2319217" y="0"/>
                  </a:lnTo>
                  <a:cubicBezTo>
                    <a:pt x="2356123" y="0"/>
                    <a:pt x="2391519" y="14661"/>
                    <a:pt x="2417616" y="40758"/>
                  </a:cubicBezTo>
                  <a:cubicBezTo>
                    <a:pt x="2443713" y="66855"/>
                    <a:pt x="2458374" y="102251"/>
                    <a:pt x="2458374" y="139158"/>
                  </a:cubicBezTo>
                  <a:lnTo>
                    <a:pt x="2458374" y="1735340"/>
                  </a:lnTo>
                  <a:cubicBezTo>
                    <a:pt x="2458374" y="1772246"/>
                    <a:pt x="2443713" y="1807642"/>
                    <a:pt x="2417616" y="1833739"/>
                  </a:cubicBezTo>
                  <a:cubicBezTo>
                    <a:pt x="2391519" y="1859836"/>
                    <a:pt x="2356123" y="1874497"/>
                    <a:pt x="2319217" y="1874497"/>
                  </a:cubicBezTo>
                  <a:lnTo>
                    <a:pt x="139158" y="1874497"/>
                  </a:lnTo>
                  <a:cubicBezTo>
                    <a:pt x="62303" y="1874497"/>
                    <a:pt x="0" y="1812194"/>
                    <a:pt x="0" y="1735340"/>
                  </a:cubicBezTo>
                  <a:lnTo>
                    <a:pt x="0" y="139158"/>
                  </a:lnTo>
                  <a:cubicBezTo>
                    <a:pt x="0" y="102251"/>
                    <a:pt x="14661" y="66855"/>
                    <a:pt x="40758" y="40758"/>
                  </a:cubicBezTo>
                  <a:cubicBezTo>
                    <a:pt x="66855" y="14661"/>
                    <a:pt x="102251" y="0"/>
                    <a:pt x="139158" y="0"/>
                  </a:cubicBezTo>
                  <a:close/>
                </a:path>
              </a:pathLst>
            </a:custGeom>
            <a:solidFill>
              <a:srgbClr val="FFDE59"/>
            </a:solidFill>
          </p:spPr>
          <p:txBody>
            <a:bodyPr/>
            <a:lstStyle/>
            <a:p>
              <a:endParaRPr lang="en-PH"/>
            </a:p>
          </p:txBody>
        </p:sp>
        <p:sp>
          <p:nvSpPr>
            <p:cNvPr id="19" name="TextBox 19"/>
            <p:cNvSpPr txBox="1"/>
            <p:nvPr/>
          </p:nvSpPr>
          <p:spPr>
            <a:xfrm>
              <a:off x="0" y="-28575"/>
              <a:ext cx="2458374" cy="1903072"/>
            </a:xfrm>
            <a:prstGeom prst="rect">
              <a:avLst/>
            </a:prstGeom>
          </p:spPr>
          <p:txBody>
            <a:bodyPr lIns="42076" tIns="42076" rIns="42076" bIns="42076" rtlCol="0" anchor="ctr"/>
            <a:lstStyle/>
            <a:p>
              <a:pPr algn="ctr">
                <a:lnSpc>
                  <a:spcPts val="2595"/>
                </a:lnSpc>
              </a:pPr>
              <a:endParaRPr/>
            </a:p>
          </p:txBody>
        </p:sp>
      </p:grpSp>
      <p:sp>
        <p:nvSpPr>
          <p:cNvPr id="20" name="Freeform 20"/>
          <p:cNvSpPr/>
          <p:nvPr/>
        </p:nvSpPr>
        <p:spPr>
          <a:xfrm>
            <a:off x="12471062" y="3378488"/>
            <a:ext cx="921508" cy="1235904"/>
          </a:xfrm>
          <a:custGeom>
            <a:avLst/>
            <a:gdLst/>
            <a:ahLst/>
            <a:cxnLst/>
            <a:rect l="l" t="t" r="r" b="b"/>
            <a:pathLst>
              <a:path w="921508" h="1235904">
                <a:moveTo>
                  <a:pt x="0" y="0"/>
                </a:moveTo>
                <a:lnTo>
                  <a:pt x="921507" y="0"/>
                </a:lnTo>
                <a:lnTo>
                  <a:pt x="921507" y="1235904"/>
                </a:lnTo>
                <a:lnTo>
                  <a:pt x="0" y="1235904"/>
                </a:lnTo>
                <a:lnTo>
                  <a:pt x="0" y="0"/>
                </a:lnTo>
                <a:close/>
              </a:path>
            </a:pathLst>
          </a:custGeom>
          <a:blipFill>
            <a:blip r:embed="rId12"/>
            <a:stretch>
              <a:fillRect/>
            </a:stretch>
          </a:blipFill>
        </p:spPr>
        <p:txBody>
          <a:bodyPr/>
          <a:lstStyle/>
          <a:p>
            <a:endParaRPr lang="en-PH"/>
          </a:p>
        </p:txBody>
      </p:sp>
      <p:sp>
        <p:nvSpPr>
          <p:cNvPr id="21" name="TextBox 21"/>
          <p:cNvSpPr txBox="1"/>
          <p:nvPr/>
        </p:nvSpPr>
        <p:spPr>
          <a:xfrm>
            <a:off x="2134476" y="3505968"/>
            <a:ext cx="3677030" cy="1663383"/>
          </a:xfrm>
          <a:prstGeom prst="rect">
            <a:avLst/>
          </a:prstGeom>
        </p:spPr>
        <p:txBody>
          <a:bodyPr lIns="0" tIns="0" rIns="0" bIns="0" rtlCol="0" anchor="t">
            <a:spAutoFit/>
          </a:bodyPr>
          <a:lstStyle/>
          <a:p>
            <a:pPr algn="l">
              <a:lnSpc>
                <a:spcPts val="3327"/>
              </a:lnSpc>
            </a:pPr>
            <a:r>
              <a:rPr lang="en-US" sz="2377">
                <a:solidFill>
                  <a:srgbClr val="000000"/>
                </a:solidFill>
                <a:latin typeface="Alatsi"/>
                <a:ea typeface="Alatsi"/>
                <a:cs typeface="Alatsi"/>
                <a:sym typeface="Alatsi"/>
              </a:rPr>
              <a:t>The contents of the program counter and any other registers are securely stored in memory.</a:t>
            </a:r>
          </a:p>
        </p:txBody>
      </p:sp>
      <p:sp>
        <p:nvSpPr>
          <p:cNvPr id="22" name="Freeform 22"/>
          <p:cNvSpPr/>
          <p:nvPr/>
        </p:nvSpPr>
        <p:spPr>
          <a:xfrm rot="-5400000">
            <a:off x="-124721" y="4648744"/>
            <a:ext cx="1443014" cy="2145021"/>
          </a:xfrm>
          <a:custGeom>
            <a:avLst/>
            <a:gdLst/>
            <a:ahLst/>
            <a:cxnLst/>
            <a:rect l="l" t="t" r="r" b="b"/>
            <a:pathLst>
              <a:path w="1443014" h="2145021">
                <a:moveTo>
                  <a:pt x="0" y="0"/>
                </a:moveTo>
                <a:lnTo>
                  <a:pt x="1443013" y="0"/>
                </a:lnTo>
                <a:lnTo>
                  <a:pt x="1443013" y="2145021"/>
                </a:lnTo>
                <a:lnTo>
                  <a:pt x="0" y="214502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PH"/>
          </a:p>
        </p:txBody>
      </p:sp>
      <p:sp>
        <p:nvSpPr>
          <p:cNvPr id="23" name="TextBox 23"/>
          <p:cNvSpPr txBox="1"/>
          <p:nvPr/>
        </p:nvSpPr>
        <p:spPr>
          <a:xfrm>
            <a:off x="-57653" y="5332082"/>
            <a:ext cx="1327476" cy="730720"/>
          </a:xfrm>
          <a:prstGeom prst="rect">
            <a:avLst/>
          </a:prstGeom>
        </p:spPr>
        <p:txBody>
          <a:bodyPr lIns="0" tIns="0" rIns="0" bIns="0" rtlCol="0" anchor="t">
            <a:spAutoFit/>
          </a:bodyPr>
          <a:lstStyle/>
          <a:p>
            <a:pPr algn="ctr">
              <a:lnSpc>
                <a:spcPts val="2913"/>
              </a:lnSpc>
            </a:pPr>
            <a:r>
              <a:rPr lang="en-US" sz="2081">
                <a:solidFill>
                  <a:srgbClr val="000000"/>
                </a:solidFill>
                <a:latin typeface="Alatsi"/>
                <a:ea typeface="Alatsi"/>
                <a:cs typeface="Alatsi"/>
                <a:sym typeface="Alatsi"/>
              </a:rPr>
              <a:t>Incoming interrupt</a:t>
            </a:r>
          </a:p>
        </p:txBody>
      </p:sp>
      <p:grpSp>
        <p:nvGrpSpPr>
          <p:cNvPr id="24" name="Group 24"/>
          <p:cNvGrpSpPr/>
          <p:nvPr/>
        </p:nvGrpSpPr>
        <p:grpSpPr>
          <a:xfrm>
            <a:off x="2058006" y="5579879"/>
            <a:ext cx="3829971" cy="2553745"/>
            <a:chOff x="0" y="0"/>
            <a:chExt cx="2491574" cy="1661330"/>
          </a:xfrm>
        </p:grpSpPr>
        <p:sp>
          <p:nvSpPr>
            <p:cNvPr id="25" name="Freeform 25"/>
            <p:cNvSpPr/>
            <p:nvPr/>
          </p:nvSpPr>
          <p:spPr>
            <a:xfrm>
              <a:off x="0" y="0"/>
              <a:ext cx="2491574" cy="1661330"/>
            </a:xfrm>
            <a:custGeom>
              <a:avLst/>
              <a:gdLst/>
              <a:ahLst/>
              <a:cxnLst/>
              <a:rect l="l" t="t" r="r" b="b"/>
              <a:pathLst>
                <a:path w="2491574" h="1661330">
                  <a:moveTo>
                    <a:pt x="119263" y="0"/>
                  </a:moveTo>
                  <a:lnTo>
                    <a:pt x="2372311" y="0"/>
                  </a:lnTo>
                  <a:cubicBezTo>
                    <a:pt x="2403942" y="0"/>
                    <a:pt x="2434277" y="12565"/>
                    <a:pt x="2456643" y="34931"/>
                  </a:cubicBezTo>
                  <a:cubicBezTo>
                    <a:pt x="2479009" y="57297"/>
                    <a:pt x="2491574" y="87632"/>
                    <a:pt x="2491574" y="119263"/>
                  </a:cubicBezTo>
                  <a:lnTo>
                    <a:pt x="2491574" y="1542067"/>
                  </a:lnTo>
                  <a:cubicBezTo>
                    <a:pt x="2491574" y="1573697"/>
                    <a:pt x="2479009" y="1604032"/>
                    <a:pt x="2456643" y="1626399"/>
                  </a:cubicBezTo>
                  <a:cubicBezTo>
                    <a:pt x="2434277" y="1648765"/>
                    <a:pt x="2403942" y="1661330"/>
                    <a:pt x="2372311" y="1661330"/>
                  </a:cubicBezTo>
                  <a:lnTo>
                    <a:pt x="119263" y="1661330"/>
                  </a:lnTo>
                  <a:cubicBezTo>
                    <a:pt x="87632" y="1661330"/>
                    <a:pt x="57297" y="1648765"/>
                    <a:pt x="34931" y="1626399"/>
                  </a:cubicBezTo>
                  <a:cubicBezTo>
                    <a:pt x="12565" y="1604032"/>
                    <a:pt x="0" y="1573697"/>
                    <a:pt x="0" y="1542067"/>
                  </a:cubicBezTo>
                  <a:lnTo>
                    <a:pt x="0" y="119263"/>
                  </a:lnTo>
                  <a:cubicBezTo>
                    <a:pt x="0" y="87632"/>
                    <a:pt x="12565" y="57297"/>
                    <a:pt x="34931" y="34931"/>
                  </a:cubicBezTo>
                  <a:cubicBezTo>
                    <a:pt x="57297" y="12565"/>
                    <a:pt x="87632" y="0"/>
                    <a:pt x="119263" y="0"/>
                  </a:cubicBezTo>
                  <a:close/>
                </a:path>
              </a:pathLst>
            </a:custGeom>
            <a:solidFill>
              <a:srgbClr val="FFDE59"/>
            </a:solidFill>
          </p:spPr>
          <p:txBody>
            <a:bodyPr/>
            <a:lstStyle/>
            <a:p>
              <a:endParaRPr lang="en-PH"/>
            </a:p>
          </p:txBody>
        </p:sp>
        <p:sp>
          <p:nvSpPr>
            <p:cNvPr id="26" name="TextBox 26"/>
            <p:cNvSpPr txBox="1"/>
            <p:nvPr/>
          </p:nvSpPr>
          <p:spPr>
            <a:xfrm>
              <a:off x="0" y="-28575"/>
              <a:ext cx="2491574" cy="1689905"/>
            </a:xfrm>
            <a:prstGeom prst="rect">
              <a:avLst/>
            </a:prstGeom>
          </p:spPr>
          <p:txBody>
            <a:bodyPr lIns="42076" tIns="42076" rIns="42076" bIns="42076" rtlCol="0" anchor="ctr"/>
            <a:lstStyle/>
            <a:p>
              <a:pPr algn="ctr">
                <a:lnSpc>
                  <a:spcPts val="2595"/>
                </a:lnSpc>
              </a:pPr>
              <a:endParaRPr/>
            </a:p>
          </p:txBody>
        </p:sp>
      </p:grpSp>
      <p:grpSp>
        <p:nvGrpSpPr>
          <p:cNvPr id="27" name="Group 27"/>
          <p:cNvGrpSpPr/>
          <p:nvPr/>
        </p:nvGrpSpPr>
        <p:grpSpPr>
          <a:xfrm>
            <a:off x="2918146" y="6024024"/>
            <a:ext cx="701352" cy="529950"/>
            <a:chOff x="0" y="0"/>
            <a:chExt cx="1913890" cy="1446159"/>
          </a:xfrm>
        </p:grpSpPr>
        <p:sp>
          <p:nvSpPr>
            <p:cNvPr id="28" name="Freeform 28"/>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29" name="Group 29"/>
          <p:cNvGrpSpPr/>
          <p:nvPr/>
        </p:nvGrpSpPr>
        <p:grpSpPr>
          <a:xfrm>
            <a:off x="2918146" y="6758185"/>
            <a:ext cx="701352" cy="529950"/>
            <a:chOff x="0" y="0"/>
            <a:chExt cx="1913890" cy="1446159"/>
          </a:xfrm>
        </p:grpSpPr>
        <p:sp>
          <p:nvSpPr>
            <p:cNvPr id="30" name="Freeform 30"/>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31" name="Group 31"/>
          <p:cNvGrpSpPr/>
          <p:nvPr/>
        </p:nvGrpSpPr>
        <p:grpSpPr>
          <a:xfrm>
            <a:off x="2918146" y="7506244"/>
            <a:ext cx="701352" cy="529950"/>
            <a:chOff x="0" y="0"/>
            <a:chExt cx="1913890" cy="1446159"/>
          </a:xfrm>
        </p:grpSpPr>
        <p:sp>
          <p:nvSpPr>
            <p:cNvPr id="32" name="Freeform 32"/>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33" name="Group 33"/>
          <p:cNvGrpSpPr/>
          <p:nvPr/>
        </p:nvGrpSpPr>
        <p:grpSpPr>
          <a:xfrm>
            <a:off x="3057120" y="7742501"/>
            <a:ext cx="562378" cy="293694"/>
            <a:chOff x="0" y="0"/>
            <a:chExt cx="1587062" cy="828821"/>
          </a:xfrm>
        </p:grpSpPr>
        <p:sp>
          <p:nvSpPr>
            <p:cNvPr id="34" name="Freeform 34"/>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35" name="Group 35"/>
          <p:cNvGrpSpPr/>
          <p:nvPr/>
        </p:nvGrpSpPr>
        <p:grpSpPr>
          <a:xfrm>
            <a:off x="3057120" y="6994442"/>
            <a:ext cx="562378" cy="293694"/>
            <a:chOff x="0" y="0"/>
            <a:chExt cx="1587062" cy="828821"/>
          </a:xfrm>
        </p:grpSpPr>
        <p:sp>
          <p:nvSpPr>
            <p:cNvPr id="36" name="Freeform 36"/>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37" name="Group 37"/>
          <p:cNvGrpSpPr/>
          <p:nvPr/>
        </p:nvGrpSpPr>
        <p:grpSpPr>
          <a:xfrm>
            <a:off x="3057120" y="6260280"/>
            <a:ext cx="562378" cy="293694"/>
            <a:chOff x="0" y="0"/>
            <a:chExt cx="1587062" cy="828821"/>
          </a:xfrm>
        </p:grpSpPr>
        <p:sp>
          <p:nvSpPr>
            <p:cNvPr id="38" name="Freeform 38"/>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sp>
        <p:nvSpPr>
          <p:cNvPr id="39" name="AutoShape 39"/>
          <p:cNvSpPr/>
          <p:nvPr/>
        </p:nvSpPr>
        <p:spPr>
          <a:xfrm flipV="1">
            <a:off x="2565413" y="6154659"/>
            <a:ext cx="0" cy="1702339"/>
          </a:xfrm>
          <a:prstGeom prst="line">
            <a:avLst/>
          </a:prstGeom>
          <a:ln w="28575" cap="rnd">
            <a:solidFill>
              <a:srgbClr val="38B6FF"/>
            </a:solidFill>
            <a:prstDash val="solid"/>
            <a:headEnd type="none" w="sm" len="sm"/>
            <a:tailEnd type="none" w="sm" len="sm"/>
          </a:ln>
        </p:spPr>
        <p:txBody>
          <a:bodyPr/>
          <a:lstStyle/>
          <a:p>
            <a:endParaRPr lang="en-PH"/>
          </a:p>
        </p:txBody>
      </p:sp>
      <p:sp>
        <p:nvSpPr>
          <p:cNvPr id="40" name="AutoShape 40"/>
          <p:cNvSpPr/>
          <p:nvPr/>
        </p:nvSpPr>
        <p:spPr>
          <a:xfrm flipH="1">
            <a:off x="2552198" y="6168851"/>
            <a:ext cx="371823" cy="0"/>
          </a:xfrm>
          <a:prstGeom prst="line">
            <a:avLst/>
          </a:prstGeom>
          <a:ln w="28575" cap="rnd">
            <a:solidFill>
              <a:srgbClr val="38B6FF"/>
            </a:solidFill>
            <a:prstDash val="solid"/>
            <a:headEnd type="none" w="sm" len="sm"/>
            <a:tailEnd type="none" w="sm" len="sm"/>
          </a:ln>
        </p:spPr>
        <p:txBody>
          <a:bodyPr/>
          <a:lstStyle/>
          <a:p>
            <a:endParaRPr lang="en-PH"/>
          </a:p>
        </p:txBody>
      </p:sp>
      <p:sp>
        <p:nvSpPr>
          <p:cNvPr id="41" name="AutoShape 41"/>
          <p:cNvSpPr/>
          <p:nvPr/>
        </p:nvSpPr>
        <p:spPr>
          <a:xfrm flipH="1">
            <a:off x="2546323" y="7005829"/>
            <a:ext cx="371823" cy="0"/>
          </a:xfrm>
          <a:prstGeom prst="line">
            <a:avLst/>
          </a:prstGeom>
          <a:ln w="28575" cap="rnd">
            <a:solidFill>
              <a:srgbClr val="38B6FF"/>
            </a:solidFill>
            <a:prstDash val="solid"/>
            <a:headEnd type="none" w="sm" len="sm"/>
            <a:tailEnd type="none" w="sm" len="sm"/>
          </a:ln>
        </p:spPr>
        <p:txBody>
          <a:bodyPr/>
          <a:lstStyle/>
          <a:p>
            <a:endParaRPr lang="en-PH"/>
          </a:p>
        </p:txBody>
      </p:sp>
      <p:sp>
        <p:nvSpPr>
          <p:cNvPr id="42" name="AutoShape 42"/>
          <p:cNvSpPr/>
          <p:nvPr/>
        </p:nvSpPr>
        <p:spPr>
          <a:xfrm flipH="1">
            <a:off x="2552198" y="7842946"/>
            <a:ext cx="371823" cy="0"/>
          </a:xfrm>
          <a:prstGeom prst="line">
            <a:avLst/>
          </a:prstGeom>
          <a:ln w="28575" cap="rnd">
            <a:solidFill>
              <a:srgbClr val="38B6FF"/>
            </a:solidFill>
            <a:prstDash val="solid"/>
            <a:headEnd type="none" w="sm" len="sm"/>
            <a:tailEnd type="none" w="sm" len="sm"/>
          </a:ln>
        </p:spPr>
        <p:txBody>
          <a:bodyPr/>
          <a:lstStyle/>
          <a:p>
            <a:endParaRPr lang="en-PH"/>
          </a:p>
        </p:txBody>
      </p:sp>
      <p:grpSp>
        <p:nvGrpSpPr>
          <p:cNvPr id="43" name="Group 43"/>
          <p:cNvGrpSpPr/>
          <p:nvPr/>
        </p:nvGrpSpPr>
        <p:grpSpPr>
          <a:xfrm>
            <a:off x="4708512" y="6281784"/>
            <a:ext cx="932976" cy="242737"/>
            <a:chOff x="0" y="0"/>
            <a:chExt cx="2545959" cy="662394"/>
          </a:xfrm>
        </p:grpSpPr>
        <p:sp>
          <p:nvSpPr>
            <p:cNvPr id="44" name="Freeform 44"/>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45" name="Group 45"/>
          <p:cNvGrpSpPr/>
          <p:nvPr/>
        </p:nvGrpSpPr>
        <p:grpSpPr>
          <a:xfrm>
            <a:off x="4708512" y="6765394"/>
            <a:ext cx="932976" cy="242737"/>
            <a:chOff x="0" y="0"/>
            <a:chExt cx="2545959" cy="662394"/>
          </a:xfrm>
        </p:grpSpPr>
        <p:sp>
          <p:nvSpPr>
            <p:cNvPr id="46" name="Freeform 46"/>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47" name="Group 47"/>
          <p:cNvGrpSpPr/>
          <p:nvPr/>
        </p:nvGrpSpPr>
        <p:grpSpPr>
          <a:xfrm>
            <a:off x="4708512" y="7195870"/>
            <a:ext cx="932976" cy="242737"/>
            <a:chOff x="0" y="0"/>
            <a:chExt cx="2545959" cy="662394"/>
          </a:xfrm>
        </p:grpSpPr>
        <p:sp>
          <p:nvSpPr>
            <p:cNvPr id="48" name="Freeform 48"/>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49" name="Group 49"/>
          <p:cNvGrpSpPr/>
          <p:nvPr/>
        </p:nvGrpSpPr>
        <p:grpSpPr>
          <a:xfrm>
            <a:off x="4708512" y="7645876"/>
            <a:ext cx="932976" cy="242737"/>
            <a:chOff x="0" y="0"/>
            <a:chExt cx="2545959" cy="662394"/>
          </a:xfrm>
        </p:grpSpPr>
        <p:sp>
          <p:nvSpPr>
            <p:cNvPr id="50" name="Freeform 50"/>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sp>
        <p:nvSpPr>
          <p:cNvPr id="51" name="TextBox 51"/>
          <p:cNvSpPr txBox="1"/>
          <p:nvPr/>
        </p:nvSpPr>
        <p:spPr>
          <a:xfrm>
            <a:off x="2973341" y="6072177"/>
            <a:ext cx="590961" cy="131218"/>
          </a:xfrm>
          <a:prstGeom prst="rect">
            <a:avLst/>
          </a:prstGeom>
        </p:spPr>
        <p:txBody>
          <a:bodyPr lIns="0" tIns="0" rIns="0" bIns="0" rtlCol="0" anchor="t">
            <a:spAutoFit/>
          </a:bodyPr>
          <a:lstStyle/>
          <a:p>
            <a:pPr algn="l">
              <a:lnSpc>
                <a:spcPts val="1046"/>
              </a:lnSpc>
            </a:pPr>
            <a:r>
              <a:rPr lang="en-US" sz="747" b="1">
                <a:solidFill>
                  <a:srgbClr val="FFFFFF"/>
                </a:solidFill>
                <a:latin typeface="Now Bold"/>
                <a:ea typeface="Now Bold"/>
                <a:cs typeface="Now Bold"/>
                <a:sym typeface="Now Bold"/>
              </a:rPr>
              <a:t>Control Unit</a:t>
            </a:r>
          </a:p>
        </p:txBody>
      </p:sp>
      <p:sp>
        <p:nvSpPr>
          <p:cNvPr id="52" name="TextBox 52"/>
          <p:cNvSpPr txBox="1"/>
          <p:nvPr/>
        </p:nvSpPr>
        <p:spPr>
          <a:xfrm>
            <a:off x="2973341" y="6815603"/>
            <a:ext cx="646156" cy="131218"/>
          </a:xfrm>
          <a:prstGeom prst="rect">
            <a:avLst/>
          </a:prstGeom>
        </p:spPr>
        <p:txBody>
          <a:bodyPr lIns="0" tIns="0" rIns="0" bIns="0" rtlCol="0" anchor="t">
            <a:spAutoFit/>
          </a:bodyPr>
          <a:lstStyle/>
          <a:p>
            <a:pPr algn="l">
              <a:lnSpc>
                <a:spcPts val="1046"/>
              </a:lnSpc>
            </a:pPr>
            <a:r>
              <a:rPr lang="en-US" sz="747" b="1">
                <a:solidFill>
                  <a:srgbClr val="FFFFFF"/>
                </a:solidFill>
                <a:latin typeface="Now Bold"/>
                <a:ea typeface="Now Bold"/>
                <a:cs typeface="Now Bold"/>
                <a:sym typeface="Now Bold"/>
              </a:rPr>
              <a:t>Accumulator</a:t>
            </a:r>
          </a:p>
        </p:txBody>
      </p:sp>
      <p:sp>
        <p:nvSpPr>
          <p:cNvPr id="53" name="TextBox 53"/>
          <p:cNvSpPr txBox="1"/>
          <p:nvPr/>
        </p:nvSpPr>
        <p:spPr>
          <a:xfrm>
            <a:off x="2945744" y="7568295"/>
            <a:ext cx="646156" cy="131218"/>
          </a:xfrm>
          <a:prstGeom prst="rect">
            <a:avLst/>
          </a:prstGeom>
        </p:spPr>
        <p:txBody>
          <a:bodyPr lIns="0" tIns="0" rIns="0" bIns="0" rtlCol="0" anchor="t">
            <a:spAutoFit/>
          </a:bodyPr>
          <a:lstStyle/>
          <a:p>
            <a:pPr algn="ctr">
              <a:lnSpc>
                <a:spcPts val="1046"/>
              </a:lnSpc>
            </a:pPr>
            <a:r>
              <a:rPr lang="en-US" sz="747" b="1">
                <a:solidFill>
                  <a:srgbClr val="FFFFFF"/>
                </a:solidFill>
                <a:latin typeface="Now Bold"/>
                <a:ea typeface="Now Bold"/>
                <a:cs typeface="Now Bold"/>
                <a:sym typeface="Now Bold"/>
              </a:rPr>
              <a:t>ALU</a:t>
            </a:r>
          </a:p>
        </p:txBody>
      </p:sp>
      <p:sp>
        <p:nvSpPr>
          <p:cNvPr id="54" name="TextBox 54"/>
          <p:cNvSpPr txBox="1"/>
          <p:nvPr/>
        </p:nvSpPr>
        <p:spPr>
          <a:xfrm>
            <a:off x="2346137" y="6006602"/>
            <a:ext cx="373235" cy="262368"/>
          </a:xfrm>
          <a:prstGeom prst="rect">
            <a:avLst/>
          </a:prstGeom>
        </p:spPr>
        <p:txBody>
          <a:bodyPr lIns="0" tIns="0" rIns="0" bIns="0" rtlCol="0" anchor="t">
            <a:spAutoFit/>
          </a:bodyPr>
          <a:lstStyle/>
          <a:p>
            <a:pPr algn="l">
              <a:lnSpc>
                <a:spcPts val="1046"/>
              </a:lnSpc>
            </a:pPr>
            <a:r>
              <a:rPr lang="en-US" sz="747" b="1">
                <a:solidFill>
                  <a:srgbClr val="000000"/>
                </a:solidFill>
                <a:latin typeface="Now Bold"/>
                <a:ea typeface="Now Bold"/>
                <a:cs typeface="Now Bold"/>
                <a:sym typeface="Now Bold"/>
              </a:rPr>
              <a:t>Control bus</a:t>
            </a:r>
          </a:p>
        </p:txBody>
      </p:sp>
      <p:sp>
        <p:nvSpPr>
          <p:cNvPr id="55" name="TextBox 55"/>
          <p:cNvSpPr txBox="1"/>
          <p:nvPr/>
        </p:nvSpPr>
        <p:spPr>
          <a:xfrm>
            <a:off x="4372738" y="6132098"/>
            <a:ext cx="863883" cy="131218"/>
          </a:xfrm>
          <a:prstGeom prst="rect">
            <a:avLst/>
          </a:prstGeom>
        </p:spPr>
        <p:txBody>
          <a:bodyPr lIns="0" tIns="0" rIns="0" bIns="0" rtlCol="0" anchor="t">
            <a:spAutoFit/>
          </a:bodyPr>
          <a:lstStyle/>
          <a:p>
            <a:pPr algn="l">
              <a:lnSpc>
                <a:spcPts val="1046"/>
              </a:lnSpc>
            </a:pPr>
            <a:r>
              <a:rPr lang="en-US" sz="747" b="1">
                <a:solidFill>
                  <a:srgbClr val="000000"/>
                </a:solidFill>
                <a:latin typeface="Now Bold"/>
                <a:ea typeface="Now Bold"/>
                <a:cs typeface="Now Bold"/>
                <a:sym typeface="Now Bold"/>
              </a:rPr>
              <a:t>Program Counter</a:t>
            </a:r>
          </a:p>
        </p:txBody>
      </p:sp>
      <p:sp>
        <p:nvSpPr>
          <p:cNvPr id="56" name="TextBox 56"/>
          <p:cNvSpPr txBox="1"/>
          <p:nvPr/>
        </p:nvSpPr>
        <p:spPr>
          <a:xfrm>
            <a:off x="4372738" y="6620388"/>
            <a:ext cx="1391985" cy="131218"/>
          </a:xfrm>
          <a:prstGeom prst="rect">
            <a:avLst/>
          </a:prstGeom>
        </p:spPr>
        <p:txBody>
          <a:bodyPr lIns="0" tIns="0" rIns="0" bIns="0" rtlCol="0" anchor="t">
            <a:spAutoFit/>
          </a:bodyPr>
          <a:lstStyle/>
          <a:p>
            <a:pPr algn="l">
              <a:lnSpc>
                <a:spcPts val="1046"/>
              </a:lnSpc>
            </a:pPr>
            <a:r>
              <a:rPr lang="en-US" sz="747" b="1">
                <a:solidFill>
                  <a:srgbClr val="000000"/>
                </a:solidFill>
                <a:latin typeface="Now Bold"/>
                <a:ea typeface="Now Bold"/>
                <a:cs typeface="Now Bold"/>
                <a:sym typeface="Now Bold"/>
              </a:rPr>
              <a:t>Current Instruction Register</a:t>
            </a:r>
          </a:p>
        </p:txBody>
      </p:sp>
      <p:sp>
        <p:nvSpPr>
          <p:cNvPr id="57" name="TextBox 57"/>
          <p:cNvSpPr txBox="1"/>
          <p:nvPr/>
        </p:nvSpPr>
        <p:spPr>
          <a:xfrm>
            <a:off x="4372738" y="7059707"/>
            <a:ext cx="1391985" cy="131218"/>
          </a:xfrm>
          <a:prstGeom prst="rect">
            <a:avLst/>
          </a:prstGeom>
        </p:spPr>
        <p:txBody>
          <a:bodyPr lIns="0" tIns="0" rIns="0" bIns="0" rtlCol="0" anchor="t">
            <a:spAutoFit/>
          </a:bodyPr>
          <a:lstStyle/>
          <a:p>
            <a:pPr algn="l">
              <a:lnSpc>
                <a:spcPts val="1046"/>
              </a:lnSpc>
            </a:pPr>
            <a:r>
              <a:rPr lang="en-US" sz="747" b="1">
                <a:solidFill>
                  <a:srgbClr val="000000"/>
                </a:solidFill>
                <a:latin typeface="Now Bold"/>
                <a:ea typeface="Now Bold"/>
                <a:cs typeface="Now Bold"/>
                <a:sym typeface="Now Bold"/>
              </a:rPr>
              <a:t>Memory Address Register</a:t>
            </a:r>
          </a:p>
        </p:txBody>
      </p:sp>
      <p:sp>
        <p:nvSpPr>
          <p:cNvPr id="58" name="TextBox 58"/>
          <p:cNvSpPr txBox="1"/>
          <p:nvPr/>
        </p:nvSpPr>
        <p:spPr>
          <a:xfrm>
            <a:off x="4372738" y="7514658"/>
            <a:ext cx="1391985" cy="131218"/>
          </a:xfrm>
          <a:prstGeom prst="rect">
            <a:avLst/>
          </a:prstGeom>
        </p:spPr>
        <p:txBody>
          <a:bodyPr lIns="0" tIns="0" rIns="0" bIns="0" rtlCol="0" anchor="t">
            <a:spAutoFit/>
          </a:bodyPr>
          <a:lstStyle/>
          <a:p>
            <a:pPr algn="l">
              <a:lnSpc>
                <a:spcPts val="1046"/>
              </a:lnSpc>
            </a:pPr>
            <a:r>
              <a:rPr lang="en-US" sz="747" b="1">
                <a:solidFill>
                  <a:srgbClr val="000000"/>
                </a:solidFill>
                <a:latin typeface="Now Bold"/>
                <a:ea typeface="Now Bold"/>
                <a:cs typeface="Now Bold"/>
                <a:sym typeface="Now Bold"/>
              </a:rPr>
              <a:t>Memory Data Register</a:t>
            </a:r>
          </a:p>
        </p:txBody>
      </p:sp>
      <p:sp>
        <p:nvSpPr>
          <p:cNvPr id="59" name="TextBox 59"/>
          <p:cNvSpPr txBox="1"/>
          <p:nvPr/>
        </p:nvSpPr>
        <p:spPr>
          <a:xfrm>
            <a:off x="3746385" y="5615626"/>
            <a:ext cx="453214" cy="222364"/>
          </a:xfrm>
          <a:prstGeom prst="rect">
            <a:avLst/>
          </a:prstGeom>
        </p:spPr>
        <p:txBody>
          <a:bodyPr lIns="0" tIns="0" rIns="0" bIns="0" rtlCol="0" anchor="t">
            <a:spAutoFit/>
          </a:bodyPr>
          <a:lstStyle/>
          <a:p>
            <a:pPr algn="ctr">
              <a:lnSpc>
                <a:spcPts val="1779"/>
              </a:lnSpc>
            </a:pPr>
            <a:r>
              <a:rPr lang="en-US" sz="1271" b="1">
                <a:solidFill>
                  <a:srgbClr val="000000"/>
                </a:solidFill>
                <a:latin typeface="Now Bold"/>
                <a:ea typeface="Now Bold"/>
                <a:cs typeface="Now Bold"/>
                <a:sym typeface="Now Bold"/>
              </a:rPr>
              <a:t>CPU</a:t>
            </a:r>
          </a:p>
        </p:txBody>
      </p:sp>
      <p:sp>
        <p:nvSpPr>
          <p:cNvPr id="60" name="TextBox 60"/>
          <p:cNvSpPr txBox="1"/>
          <p:nvPr/>
        </p:nvSpPr>
        <p:spPr>
          <a:xfrm>
            <a:off x="5062330" y="6308261"/>
            <a:ext cx="225339" cy="178682"/>
          </a:xfrm>
          <a:prstGeom prst="rect">
            <a:avLst/>
          </a:prstGeom>
        </p:spPr>
        <p:txBody>
          <a:bodyPr lIns="0" tIns="0" rIns="0" bIns="0" rtlCol="0" anchor="t">
            <a:spAutoFit/>
          </a:bodyPr>
          <a:lstStyle/>
          <a:p>
            <a:pPr algn="ctr">
              <a:lnSpc>
                <a:spcPts val="1467"/>
              </a:lnSpc>
            </a:pPr>
            <a:r>
              <a:rPr lang="en-US" sz="1048" b="1">
                <a:solidFill>
                  <a:srgbClr val="000000"/>
                </a:solidFill>
                <a:latin typeface="Now Bold"/>
                <a:ea typeface="Now Bold"/>
                <a:cs typeface="Now Bold"/>
                <a:sym typeface="Now Bold"/>
              </a:rPr>
              <a:t>9</a:t>
            </a:r>
          </a:p>
        </p:txBody>
      </p:sp>
      <p:sp>
        <p:nvSpPr>
          <p:cNvPr id="61" name="TextBox 61"/>
          <p:cNvSpPr txBox="1"/>
          <p:nvPr/>
        </p:nvSpPr>
        <p:spPr>
          <a:xfrm>
            <a:off x="5062330" y="7221967"/>
            <a:ext cx="225339" cy="178682"/>
          </a:xfrm>
          <a:prstGeom prst="rect">
            <a:avLst/>
          </a:prstGeom>
        </p:spPr>
        <p:txBody>
          <a:bodyPr lIns="0" tIns="0" rIns="0" bIns="0" rtlCol="0" anchor="t">
            <a:spAutoFit/>
          </a:bodyPr>
          <a:lstStyle/>
          <a:p>
            <a:pPr algn="ctr">
              <a:lnSpc>
                <a:spcPts val="1467"/>
              </a:lnSpc>
            </a:pPr>
            <a:r>
              <a:rPr lang="en-US" sz="1048" b="1">
                <a:solidFill>
                  <a:srgbClr val="000000"/>
                </a:solidFill>
                <a:latin typeface="Now Bold"/>
                <a:ea typeface="Now Bold"/>
                <a:cs typeface="Now Bold"/>
                <a:sym typeface="Now Bold"/>
              </a:rPr>
              <a:t>8</a:t>
            </a:r>
          </a:p>
        </p:txBody>
      </p:sp>
      <p:sp>
        <p:nvSpPr>
          <p:cNvPr id="62" name="TextBox 62"/>
          <p:cNvSpPr txBox="1"/>
          <p:nvPr/>
        </p:nvSpPr>
        <p:spPr>
          <a:xfrm>
            <a:off x="4846027" y="7672426"/>
            <a:ext cx="634252" cy="178682"/>
          </a:xfrm>
          <a:prstGeom prst="rect">
            <a:avLst/>
          </a:prstGeom>
        </p:spPr>
        <p:txBody>
          <a:bodyPr lIns="0" tIns="0" rIns="0" bIns="0" rtlCol="0" anchor="t">
            <a:spAutoFit/>
          </a:bodyPr>
          <a:lstStyle/>
          <a:p>
            <a:pPr algn="ctr">
              <a:lnSpc>
                <a:spcPts val="1467"/>
              </a:lnSpc>
            </a:pPr>
            <a:r>
              <a:rPr lang="en-US" sz="1048" b="1">
                <a:solidFill>
                  <a:srgbClr val="000000"/>
                </a:solidFill>
                <a:latin typeface="Now Bold"/>
                <a:ea typeface="Now Bold"/>
                <a:cs typeface="Now Bold"/>
                <a:sym typeface="Now Bold"/>
              </a:rPr>
              <a:t>LDD 100</a:t>
            </a:r>
          </a:p>
        </p:txBody>
      </p:sp>
      <p:sp>
        <p:nvSpPr>
          <p:cNvPr id="63" name="TextBox 63"/>
          <p:cNvSpPr txBox="1"/>
          <p:nvPr/>
        </p:nvSpPr>
        <p:spPr>
          <a:xfrm>
            <a:off x="4821158" y="6787896"/>
            <a:ext cx="634252" cy="178682"/>
          </a:xfrm>
          <a:prstGeom prst="rect">
            <a:avLst/>
          </a:prstGeom>
        </p:spPr>
        <p:txBody>
          <a:bodyPr lIns="0" tIns="0" rIns="0" bIns="0" rtlCol="0" anchor="t">
            <a:spAutoFit/>
          </a:bodyPr>
          <a:lstStyle/>
          <a:p>
            <a:pPr algn="ctr">
              <a:lnSpc>
                <a:spcPts val="1467"/>
              </a:lnSpc>
            </a:pPr>
            <a:r>
              <a:rPr lang="en-US" sz="1048" b="1">
                <a:solidFill>
                  <a:srgbClr val="000000"/>
                </a:solidFill>
                <a:latin typeface="Now Bold"/>
                <a:ea typeface="Now Bold"/>
                <a:cs typeface="Now Bold"/>
                <a:sym typeface="Now Bold"/>
              </a:rPr>
              <a:t>LDD 100</a:t>
            </a:r>
          </a:p>
        </p:txBody>
      </p:sp>
      <p:sp>
        <p:nvSpPr>
          <p:cNvPr id="64" name="AutoShape 64"/>
          <p:cNvSpPr/>
          <p:nvPr/>
        </p:nvSpPr>
        <p:spPr>
          <a:xfrm flipH="1">
            <a:off x="3956631" y="7857730"/>
            <a:ext cx="32721" cy="1490617"/>
          </a:xfrm>
          <a:prstGeom prst="line">
            <a:avLst/>
          </a:prstGeom>
          <a:ln w="66675" cap="rnd">
            <a:solidFill>
              <a:srgbClr val="FFDE59"/>
            </a:solidFill>
            <a:prstDash val="solid"/>
            <a:headEnd type="none" w="sm" len="sm"/>
            <a:tailEnd type="oval" w="lg" len="lg"/>
          </a:ln>
        </p:spPr>
        <p:txBody>
          <a:bodyPr/>
          <a:lstStyle/>
          <a:p>
            <a:endParaRPr lang="en-PH"/>
          </a:p>
        </p:txBody>
      </p:sp>
      <p:sp>
        <p:nvSpPr>
          <p:cNvPr id="65" name="TextBox 65"/>
          <p:cNvSpPr txBox="1"/>
          <p:nvPr/>
        </p:nvSpPr>
        <p:spPr>
          <a:xfrm>
            <a:off x="2346137" y="9349079"/>
            <a:ext cx="3295351" cy="406281"/>
          </a:xfrm>
          <a:prstGeom prst="rect">
            <a:avLst/>
          </a:prstGeom>
        </p:spPr>
        <p:txBody>
          <a:bodyPr lIns="0" tIns="0" rIns="0" bIns="0" rtlCol="0" anchor="t">
            <a:spAutoFit/>
          </a:bodyPr>
          <a:lstStyle/>
          <a:p>
            <a:pPr algn="l">
              <a:lnSpc>
                <a:spcPts val="3327"/>
              </a:lnSpc>
            </a:pPr>
            <a:r>
              <a:rPr lang="en-US" sz="2377">
                <a:solidFill>
                  <a:srgbClr val="000000"/>
                </a:solidFill>
                <a:latin typeface="Alatsi"/>
                <a:ea typeface="Alatsi"/>
                <a:cs typeface="Alatsi"/>
                <a:sym typeface="Alatsi"/>
              </a:rPr>
              <a:t>Data is stored in memory</a:t>
            </a:r>
          </a:p>
        </p:txBody>
      </p:sp>
      <p:sp>
        <p:nvSpPr>
          <p:cNvPr id="66" name="TextBox 66"/>
          <p:cNvSpPr txBox="1"/>
          <p:nvPr/>
        </p:nvSpPr>
        <p:spPr>
          <a:xfrm>
            <a:off x="8300465" y="3505968"/>
            <a:ext cx="3677030" cy="2501451"/>
          </a:xfrm>
          <a:prstGeom prst="rect">
            <a:avLst/>
          </a:prstGeom>
        </p:spPr>
        <p:txBody>
          <a:bodyPr lIns="0" tIns="0" rIns="0" bIns="0" rtlCol="0" anchor="t">
            <a:spAutoFit/>
          </a:bodyPr>
          <a:lstStyle/>
          <a:p>
            <a:pPr algn="l">
              <a:lnSpc>
                <a:spcPts val="3327"/>
              </a:lnSpc>
            </a:pPr>
            <a:r>
              <a:rPr lang="en-US" sz="2377">
                <a:solidFill>
                  <a:srgbClr val="000000"/>
                </a:solidFill>
                <a:latin typeface="Alatsi"/>
                <a:ea typeface="Alatsi"/>
                <a:cs typeface="Alatsi"/>
                <a:sym typeface="Alatsi"/>
              </a:rPr>
              <a:t>The proper interrupt handler or Interrupt Service Routine (ISR) program is triggered by loading its initial address into the program counter.</a:t>
            </a:r>
          </a:p>
        </p:txBody>
      </p:sp>
      <p:grpSp>
        <p:nvGrpSpPr>
          <p:cNvPr id="67" name="Group 67"/>
          <p:cNvGrpSpPr/>
          <p:nvPr/>
        </p:nvGrpSpPr>
        <p:grpSpPr>
          <a:xfrm>
            <a:off x="8300465" y="6161308"/>
            <a:ext cx="3326746" cy="2218205"/>
            <a:chOff x="0" y="0"/>
            <a:chExt cx="2491574" cy="1661330"/>
          </a:xfrm>
        </p:grpSpPr>
        <p:sp>
          <p:nvSpPr>
            <p:cNvPr id="68" name="Freeform 68"/>
            <p:cNvSpPr/>
            <p:nvPr/>
          </p:nvSpPr>
          <p:spPr>
            <a:xfrm>
              <a:off x="0" y="0"/>
              <a:ext cx="2491574" cy="1661330"/>
            </a:xfrm>
            <a:custGeom>
              <a:avLst/>
              <a:gdLst/>
              <a:ahLst/>
              <a:cxnLst/>
              <a:rect l="l" t="t" r="r" b="b"/>
              <a:pathLst>
                <a:path w="2491574" h="1661330">
                  <a:moveTo>
                    <a:pt x="137303" y="0"/>
                  </a:moveTo>
                  <a:lnTo>
                    <a:pt x="2354271" y="0"/>
                  </a:lnTo>
                  <a:cubicBezTo>
                    <a:pt x="2430101" y="0"/>
                    <a:pt x="2491574" y="61473"/>
                    <a:pt x="2491574" y="137303"/>
                  </a:cubicBezTo>
                  <a:lnTo>
                    <a:pt x="2491574" y="1524026"/>
                  </a:lnTo>
                  <a:cubicBezTo>
                    <a:pt x="2491574" y="1560442"/>
                    <a:pt x="2477108" y="1595365"/>
                    <a:pt x="2451359" y="1621115"/>
                  </a:cubicBezTo>
                  <a:cubicBezTo>
                    <a:pt x="2425610" y="1646864"/>
                    <a:pt x="2390686" y="1661330"/>
                    <a:pt x="2354271" y="1661330"/>
                  </a:cubicBezTo>
                  <a:lnTo>
                    <a:pt x="137303" y="1661330"/>
                  </a:lnTo>
                  <a:cubicBezTo>
                    <a:pt x="100888" y="1661330"/>
                    <a:pt x="65965" y="1646864"/>
                    <a:pt x="40215" y="1621115"/>
                  </a:cubicBezTo>
                  <a:cubicBezTo>
                    <a:pt x="14466" y="1595365"/>
                    <a:pt x="0" y="1560442"/>
                    <a:pt x="0" y="1524026"/>
                  </a:cubicBezTo>
                  <a:lnTo>
                    <a:pt x="0" y="137303"/>
                  </a:lnTo>
                  <a:cubicBezTo>
                    <a:pt x="0" y="100888"/>
                    <a:pt x="14466" y="65965"/>
                    <a:pt x="40215" y="40215"/>
                  </a:cubicBezTo>
                  <a:cubicBezTo>
                    <a:pt x="65965" y="14466"/>
                    <a:pt x="100888" y="0"/>
                    <a:pt x="137303" y="0"/>
                  </a:cubicBezTo>
                  <a:close/>
                </a:path>
              </a:pathLst>
            </a:custGeom>
            <a:solidFill>
              <a:srgbClr val="FFDE59"/>
            </a:solidFill>
          </p:spPr>
          <p:txBody>
            <a:bodyPr/>
            <a:lstStyle/>
            <a:p>
              <a:endParaRPr lang="en-PH"/>
            </a:p>
          </p:txBody>
        </p:sp>
        <p:sp>
          <p:nvSpPr>
            <p:cNvPr id="69" name="TextBox 69"/>
            <p:cNvSpPr txBox="1"/>
            <p:nvPr/>
          </p:nvSpPr>
          <p:spPr>
            <a:xfrm>
              <a:off x="0" y="-28575"/>
              <a:ext cx="2491574" cy="1689905"/>
            </a:xfrm>
            <a:prstGeom prst="rect">
              <a:avLst/>
            </a:prstGeom>
          </p:spPr>
          <p:txBody>
            <a:bodyPr lIns="42076" tIns="42076" rIns="42076" bIns="42076" rtlCol="0" anchor="ctr"/>
            <a:lstStyle/>
            <a:p>
              <a:pPr algn="ctr">
                <a:lnSpc>
                  <a:spcPts val="2595"/>
                </a:lnSpc>
              </a:pPr>
              <a:endParaRPr/>
            </a:p>
          </p:txBody>
        </p:sp>
      </p:grpSp>
      <p:grpSp>
        <p:nvGrpSpPr>
          <p:cNvPr id="70" name="Group 70"/>
          <p:cNvGrpSpPr/>
          <p:nvPr/>
        </p:nvGrpSpPr>
        <p:grpSpPr>
          <a:xfrm>
            <a:off x="9047590" y="6547096"/>
            <a:ext cx="609200" cy="460319"/>
            <a:chOff x="0" y="0"/>
            <a:chExt cx="1913890" cy="1446159"/>
          </a:xfrm>
        </p:grpSpPr>
        <p:sp>
          <p:nvSpPr>
            <p:cNvPr id="71" name="Freeform 71"/>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72" name="Group 72"/>
          <p:cNvGrpSpPr/>
          <p:nvPr/>
        </p:nvGrpSpPr>
        <p:grpSpPr>
          <a:xfrm>
            <a:off x="9047590" y="7184795"/>
            <a:ext cx="609200" cy="460319"/>
            <a:chOff x="0" y="0"/>
            <a:chExt cx="1913890" cy="1446159"/>
          </a:xfrm>
        </p:grpSpPr>
        <p:sp>
          <p:nvSpPr>
            <p:cNvPr id="73" name="Freeform 73"/>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74" name="Group 74"/>
          <p:cNvGrpSpPr/>
          <p:nvPr/>
        </p:nvGrpSpPr>
        <p:grpSpPr>
          <a:xfrm>
            <a:off x="9047590" y="7834566"/>
            <a:ext cx="609200" cy="460319"/>
            <a:chOff x="0" y="0"/>
            <a:chExt cx="1913890" cy="1446159"/>
          </a:xfrm>
        </p:grpSpPr>
        <p:sp>
          <p:nvSpPr>
            <p:cNvPr id="75" name="Freeform 75"/>
            <p:cNvSpPr/>
            <p:nvPr/>
          </p:nvSpPr>
          <p:spPr>
            <a:xfrm>
              <a:off x="0" y="0"/>
              <a:ext cx="1913890" cy="1446159"/>
            </a:xfrm>
            <a:custGeom>
              <a:avLst/>
              <a:gdLst/>
              <a:ahLst/>
              <a:cxnLst/>
              <a:rect l="l" t="t" r="r" b="b"/>
              <a:pathLst>
                <a:path w="1913890" h="1446159">
                  <a:moveTo>
                    <a:pt x="0" y="0"/>
                  </a:moveTo>
                  <a:lnTo>
                    <a:pt x="1913890" y="0"/>
                  </a:lnTo>
                  <a:lnTo>
                    <a:pt x="1913890" y="1446159"/>
                  </a:lnTo>
                  <a:lnTo>
                    <a:pt x="0" y="1446159"/>
                  </a:lnTo>
                  <a:close/>
                </a:path>
              </a:pathLst>
            </a:custGeom>
            <a:solidFill>
              <a:srgbClr val="019D97"/>
            </a:solidFill>
          </p:spPr>
          <p:txBody>
            <a:bodyPr/>
            <a:lstStyle/>
            <a:p>
              <a:endParaRPr lang="en-PH"/>
            </a:p>
          </p:txBody>
        </p:sp>
      </p:grpSp>
      <p:grpSp>
        <p:nvGrpSpPr>
          <p:cNvPr id="76" name="Group 76"/>
          <p:cNvGrpSpPr/>
          <p:nvPr/>
        </p:nvGrpSpPr>
        <p:grpSpPr>
          <a:xfrm>
            <a:off x="9168304" y="8039780"/>
            <a:ext cx="488486" cy="255105"/>
            <a:chOff x="0" y="0"/>
            <a:chExt cx="1587062" cy="828821"/>
          </a:xfrm>
        </p:grpSpPr>
        <p:sp>
          <p:nvSpPr>
            <p:cNvPr id="77" name="Freeform 77"/>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78" name="Group 78"/>
          <p:cNvGrpSpPr/>
          <p:nvPr/>
        </p:nvGrpSpPr>
        <p:grpSpPr>
          <a:xfrm>
            <a:off x="9168304" y="7390009"/>
            <a:ext cx="488486" cy="255105"/>
            <a:chOff x="0" y="0"/>
            <a:chExt cx="1587062" cy="828821"/>
          </a:xfrm>
        </p:grpSpPr>
        <p:sp>
          <p:nvSpPr>
            <p:cNvPr id="79" name="Freeform 79"/>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grpSp>
        <p:nvGrpSpPr>
          <p:cNvPr id="80" name="Group 80"/>
          <p:cNvGrpSpPr/>
          <p:nvPr/>
        </p:nvGrpSpPr>
        <p:grpSpPr>
          <a:xfrm>
            <a:off x="9168304" y="6752310"/>
            <a:ext cx="488486" cy="255105"/>
            <a:chOff x="0" y="0"/>
            <a:chExt cx="1587062" cy="828821"/>
          </a:xfrm>
        </p:grpSpPr>
        <p:sp>
          <p:nvSpPr>
            <p:cNvPr id="81" name="Freeform 81"/>
            <p:cNvSpPr/>
            <p:nvPr/>
          </p:nvSpPr>
          <p:spPr>
            <a:xfrm>
              <a:off x="0" y="0"/>
              <a:ext cx="1587062" cy="828821"/>
            </a:xfrm>
            <a:custGeom>
              <a:avLst/>
              <a:gdLst/>
              <a:ahLst/>
              <a:cxnLst/>
              <a:rect l="l" t="t" r="r" b="b"/>
              <a:pathLst>
                <a:path w="1587062" h="828821">
                  <a:moveTo>
                    <a:pt x="0" y="0"/>
                  </a:moveTo>
                  <a:lnTo>
                    <a:pt x="0" y="828821"/>
                  </a:lnTo>
                  <a:lnTo>
                    <a:pt x="1587062" y="828821"/>
                  </a:lnTo>
                  <a:lnTo>
                    <a:pt x="1587062" y="0"/>
                  </a:lnTo>
                  <a:lnTo>
                    <a:pt x="0" y="0"/>
                  </a:lnTo>
                  <a:close/>
                  <a:moveTo>
                    <a:pt x="1526102" y="767861"/>
                  </a:moveTo>
                  <a:lnTo>
                    <a:pt x="59690" y="767861"/>
                  </a:lnTo>
                  <a:lnTo>
                    <a:pt x="59690" y="59690"/>
                  </a:lnTo>
                  <a:lnTo>
                    <a:pt x="1526102" y="59690"/>
                  </a:lnTo>
                  <a:lnTo>
                    <a:pt x="1526102" y="767861"/>
                  </a:lnTo>
                  <a:close/>
                </a:path>
              </a:pathLst>
            </a:custGeom>
            <a:solidFill>
              <a:srgbClr val="FFFFFF"/>
            </a:solidFill>
          </p:spPr>
          <p:txBody>
            <a:bodyPr/>
            <a:lstStyle/>
            <a:p>
              <a:endParaRPr lang="en-PH"/>
            </a:p>
          </p:txBody>
        </p:sp>
      </p:grpSp>
      <p:sp>
        <p:nvSpPr>
          <p:cNvPr id="82" name="AutoShape 82"/>
          <p:cNvSpPr/>
          <p:nvPr/>
        </p:nvSpPr>
        <p:spPr>
          <a:xfrm flipV="1">
            <a:off x="8741204" y="6660567"/>
            <a:ext cx="0" cy="1478666"/>
          </a:xfrm>
          <a:prstGeom prst="line">
            <a:avLst/>
          </a:prstGeom>
          <a:ln w="19050" cap="rnd">
            <a:solidFill>
              <a:srgbClr val="38B6FF"/>
            </a:solidFill>
            <a:prstDash val="solid"/>
            <a:headEnd type="none" w="sm" len="sm"/>
            <a:tailEnd type="none" w="sm" len="sm"/>
          </a:ln>
        </p:spPr>
        <p:txBody>
          <a:bodyPr/>
          <a:lstStyle/>
          <a:p>
            <a:endParaRPr lang="en-PH"/>
          </a:p>
        </p:txBody>
      </p:sp>
      <p:sp>
        <p:nvSpPr>
          <p:cNvPr id="83" name="AutoShape 83"/>
          <p:cNvSpPr/>
          <p:nvPr/>
        </p:nvSpPr>
        <p:spPr>
          <a:xfrm flipH="1">
            <a:off x="8729724" y="6672894"/>
            <a:ext cx="322969" cy="0"/>
          </a:xfrm>
          <a:prstGeom prst="line">
            <a:avLst/>
          </a:prstGeom>
          <a:ln w="19050" cap="rnd">
            <a:solidFill>
              <a:srgbClr val="38B6FF"/>
            </a:solidFill>
            <a:prstDash val="solid"/>
            <a:headEnd type="none" w="sm" len="sm"/>
            <a:tailEnd type="none" w="sm" len="sm"/>
          </a:ln>
        </p:spPr>
        <p:txBody>
          <a:bodyPr/>
          <a:lstStyle/>
          <a:p>
            <a:endParaRPr lang="en-PH"/>
          </a:p>
        </p:txBody>
      </p:sp>
      <p:sp>
        <p:nvSpPr>
          <p:cNvPr id="84" name="AutoShape 84"/>
          <p:cNvSpPr/>
          <p:nvPr/>
        </p:nvSpPr>
        <p:spPr>
          <a:xfrm flipH="1">
            <a:off x="8724621" y="7399900"/>
            <a:ext cx="322969" cy="0"/>
          </a:xfrm>
          <a:prstGeom prst="line">
            <a:avLst/>
          </a:prstGeom>
          <a:ln w="19050" cap="rnd">
            <a:solidFill>
              <a:srgbClr val="38B6FF"/>
            </a:solidFill>
            <a:prstDash val="solid"/>
            <a:headEnd type="none" w="sm" len="sm"/>
            <a:tailEnd type="none" w="sm" len="sm"/>
          </a:ln>
        </p:spPr>
        <p:txBody>
          <a:bodyPr/>
          <a:lstStyle/>
          <a:p>
            <a:endParaRPr lang="en-PH"/>
          </a:p>
        </p:txBody>
      </p:sp>
      <p:sp>
        <p:nvSpPr>
          <p:cNvPr id="85" name="AutoShape 85"/>
          <p:cNvSpPr/>
          <p:nvPr/>
        </p:nvSpPr>
        <p:spPr>
          <a:xfrm flipH="1">
            <a:off x="8729724" y="8127028"/>
            <a:ext cx="322969" cy="0"/>
          </a:xfrm>
          <a:prstGeom prst="line">
            <a:avLst/>
          </a:prstGeom>
          <a:ln w="19050" cap="rnd">
            <a:solidFill>
              <a:srgbClr val="38B6FF"/>
            </a:solidFill>
            <a:prstDash val="solid"/>
            <a:headEnd type="none" w="sm" len="sm"/>
            <a:tailEnd type="none" w="sm" len="sm"/>
          </a:ln>
        </p:spPr>
        <p:txBody>
          <a:bodyPr/>
          <a:lstStyle/>
          <a:p>
            <a:endParaRPr lang="en-PH"/>
          </a:p>
        </p:txBody>
      </p:sp>
      <p:grpSp>
        <p:nvGrpSpPr>
          <p:cNvPr id="86" name="Group 86"/>
          <p:cNvGrpSpPr/>
          <p:nvPr/>
        </p:nvGrpSpPr>
        <p:grpSpPr>
          <a:xfrm>
            <a:off x="10602718" y="6770989"/>
            <a:ext cx="810391" cy="210843"/>
            <a:chOff x="0" y="0"/>
            <a:chExt cx="2545959" cy="662394"/>
          </a:xfrm>
        </p:grpSpPr>
        <p:sp>
          <p:nvSpPr>
            <p:cNvPr id="87" name="Freeform 87"/>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88" name="Group 88"/>
          <p:cNvGrpSpPr/>
          <p:nvPr/>
        </p:nvGrpSpPr>
        <p:grpSpPr>
          <a:xfrm>
            <a:off x="10602718" y="7191057"/>
            <a:ext cx="810391" cy="210843"/>
            <a:chOff x="0" y="0"/>
            <a:chExt cx="2545959" cy="662394"/>
          </a:xfrm>
        </p:grpSpPr>
        <p:sp>
          <p:nvSpPr>
            <p:cNvPr id="89" name="Freeform 89"/>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90" name="Group 90"/>
          <p:cNvGrpSpPr/>
          <p:nvPr/>
        </p:nvGrpSpPr>
        <p:grpSpPr>
          <a:xfrm>
            <a:off x="10602718" y="7564972"/>
            <a:ext cx="810391" cy="210843"/>
            <a:chOff x="0" y="0"/>
            <a:chExt cx="2545959" cy="662394"/>
          </a:xfrm>
        </p:grpSpPr>
        <p:sp>
          <p:nvSpPr>
            <p:cNvPr id="91" name="Freeform 91"/>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grpSp>
        <p:nvGrpSpPr>
          <p:cNvPr id="92" name="Group 92"/>
          <p:cNvGrpSpPr/>
          <p:nvPr/>
        </p:nvGrpSpPr>
        <p:grpSpPr>
          <a:xfrm>
            <a:off x="10602718" y="7955851"/>
            <a:ext cx="810391" cy="210843"/>
            <a:chOff x="0" y="0"/>
            <a:chExt cx="2545959" cy="662394"/>
          </a:xfrm>
        </p:grpSpPr>
        <p:sp>
          <p:nvSpPr>
            <p:cNvPr id="93" name="Freeform 93"/>
            <p:cNvSpPr/>
            <p:nvPr/>
          </p:nvSpPr>
          <p:spPr>
            <a:xfrm>
              <a:off x="0" y="0"/>
              <a:ext cx="2545959" cy="662394"/>
            </a:xfrm>
            <a:custGeom>
              <a:avLst/>
              <a:gdLst/>
              <a:ahLst/>
              <a:cxnLst/>
              <a:rect l="l" t="t" r="r" b="b"/>
              <a:pathLst>
                <a:path w="2545959" h="662394">
                  <a:moveTo>
                    <a:pt x="0" y="0"/>
                  </a:moveTo>
                  <a:lnTo>
                    <a:pt x="2545959" y="0"/>
                  </a:lnTo>
                  <a:lnTo>
                    <a:pt x="2545959" y="662394"/>
                  </a:lnTo>
                  <a:lnTo>
                    <a:pt x="0" y="662394"/>
                  </a:lnTo>
                  <a:close/>
                </a:path>
              </a:pathLst>
            </a:custGeom>
            <a:solidFill>
              <a:srgbClr val="EFE8CF"/>
            </a:solidFill>
          </p:spPr>
          <p:txBody>
            <a:bodyPr/>
            <a:lstStyle/>
            <a:p>
              <a:endParaRPr lang="en-PH"/>
            </a:p>
          </p:txBody>
        </p:sp>
      </p:grpSp>
      <p:sp>
        <p:nvSpPr>
          <p:cNvPr id="94" name="TextBox 94"/>
          <p:cNvSpPr txBox="1"/>
          <p:nvPr/>
        </p:nvSpPr>
        <p:spPr>
          <a:xfrm>
            <a:off x="9095533" y="6576894"/>
            <a:ext cx="513314" cy="126005"/>
          </a:xfrm>
          <a:prstGeom prst="rect">
            <a:avLst/>
          </a:prstGeom>
        </p:spPr>
        <p:txBody>
          <a:bodyPr lIns="0" tIns="0" rIns="0" bIns="0" rtlCol="0" anchor="t">
            <a:spAutoFit/>
          </a:bodyPr>
          <a:lstStyle/>
          <a:p>
            <a:pPr algn="l">
              <a:lnSpc>
                <a:spcPts val="908"/>
              </a:lnSpc>
            </a:pPr>
            <a:r>
              <a:rPr lang="en-US" sz="649" b="1">
                <a:solidFill>
                  <a:srgbClr val="FFFFFF"/>
                </a:solidFill>
                <a:latin typeface="Now Bold"/>
                <a:ea typeface="Now Bold"/>
                <a:cs typeface="Now Bold"/>
                <a:sym typeface="Now Bold"/>
              </a:rPr>
              <a:t>Control Unit</a:t>
            </a:r>
          </a:p>
        </p:txBody>
      </p:sp>
      <p:sp>
        <p:nvSpPr>
          <p:cNvPr id="95" name="TextBox 95"/>
          <p:cNvSpPr txBox="1"/>
          <p:nvPr/>
        </p:nvSpPr>
        <p:spPr>
          <a:xfrm>
            <a:off x="9095533" y="7222641"/>
            <a:ext cx="561257" cy="126005"/>
          </a:xfrm>
          <a:prstGeom prst="rect">
            <a:avLst/>
          </a:prstGeom>
        </p:spPr>
        <p:txBody>
          <a:bodyPr lIns="0" tIns="0" rIns="0" bIns="0" rtlCol="0" anchor="t">
            <a:spAutoFit/>
          </a:bodyPr>
          <a:lstStyle/>
          <a:p>
            <a:pPr algn="l">
              <a:lnSpc>
                <a:spcPts val="908"/>
              </a:lnSpc>
            </a:pPr>
            <a:r>
              <a:rPr lang="en-US" sz="649" b="1">
                <a:solidFill>
                  <a:srgbClr val="FFFFFF"/>
                </a:solidFill>
                <a:latin typeface="Now Bold"/>
                <a:ea typeface="Now Bold"/>
                <a:cs typeface="Now Bold"/>
                <a:sym typeface="Now Bold"/>
              </a:rPr>
              <a:t>Accumulator</a:t>
            </a:r>
          </a:p>
        </p:txBody>
      </p:sp>
      <p:sp>
        <p:nvSpPr>
          <p:cNvPr id="96" name="TextBox 96"/>
          <p:cNvSpPr txBox="1"/>
          <p:nvPr/>
        </p:nvSpPr>
        <p:spPr>
          <a:xfrm>
            <a:off x="9071562" y="7876435"/>
            <a:ext cx="561257" cy="126005"/>
          </a:xfrm>
          <a:prstGeom prst="rect">
            <a:avLst/>
          </a:prstGeom>
        </p:spPr>
        <p:txBody>
          <a:bodyPr lIns="0" tIns="0" rIns="0" bIns="0" rtlCol="0" anchor="t">
            <a:spAutoFit/>
          </a:bodyPr>
          <a:lstStyle/>
          <a:p>
            <a:pPr algn="ctr">
              <a:lnSpc>
                <a:spcPts val="908"/>
              </a:lnSpc>
            </a:pPr>
            <a:r>
              <a:rPr lang="en-US" sz="649" b="1">
                <a:solidFill>
                  <a:srgbClr val="FFFFFF"/>
                </a:solidFill>
                <a:latin typeface="Now Bold"/>
                <a:ea typeface="Now Bold"/>
                <a:cs typeface="Now Bold"/>
                <a:sym typeface="Now Bold"/>
              </a:rPr>
              <a:t>ALU</a:t>
            </a:r>
          </a:p>
        </p:txBody>
      </p:sp>
      <p:sp>
        <p:nvSpPr>
          <p:cNvPr id="97" name="TextBox 97"/>
          <p:cNvSpPr txBox="1"/>
          <p:nvPr/>
        </p:nvSpPr>
        <p:spPr>
          <a:xfrm>
            <a:off x="8550738" y="6519935"/>
            <a:ext cx="324195" cy="239923"/>
          </a:xfrm>
          <a:prstGeom prst="rect">
            <a:avLst/>
          </a:prstGeom>
        </p:spPr>
        <p:txBody>
          <a:bodyPr lIns="0" tIns="0" rIns="0" bIns="0" rtlCol="0" anchor="t">
            <a:spAutoFit/>
          </a:bodyPr>
          <a:lstStyle/>
          <a:p>
            <a:pPr algn="l">
              <a:lnSpc>
                <a:spcPts val="908"/>
              </a:lnSpc>
            </a:pPr>
            <a:r>
              <a:rPr lang="en-US" sz="649" b="1">
                <a:solidFill>
                  <a:srgbClr val="000000"/>
                </a:solidFill>
                <a:latin typeface="Now Bold"/>
                <a:ea typeface="Now Bold"/>
                <a:cs typeface="Now Bold"/>
                <a:sym typeface="Now Bold"/>
              </a:rPr>
              <a:t>Control bus</a:t>
            </a:r>
          </a:p>
        </p:txBody>
      </p:sp>
      <p:sp>
        <p:nvSpPr>
          <p:cNvPr id="98" name="TextBox 98"/>
          <p:cNvSpPr txBox="1"/>
          <p:nvPr/>
        </p:nvSpPr>
        <p:spPr>
          <a:xfrm>
            <a:off x="10311061" y="6628942"/>
            <a:ext cx="750376" cy="126005"/>
          </a:xfrm>
          <a:prstGeom prst="rect">
            <a:avLst/>
          </a:prstGeom>
        </p:spPr>
        <p:txBody>
          <a:bodyPr lIns="0" tIns="0" rIns="0" bIns="0" rtlCol="0" anchor="t">
            <a:spAutoFit/>
          </a:bodyPr>
          <a:lstStyle/>
          <a:p>
            <a:pPr algn="l">
              <a:lnSpc>
                <a:spcPts val="908"/>
              </a:lnSpc>
            </a:pPr>
            <a:r>
              <a:rPr lang="en-US" sz="649" b="1">
                <a:solidFill>
                  <a:srgbClr val="000000"/>
                </a:solidFill>
                <a:latin typeface="Now Bold"/>
                <a:ea typeface="Now Bold"/>
                <a:cs typeface="Now Bold"/>
                <a:sym typeface="Now Bold"/>
              </a:rPr>
              <a:t>Program Counter</a:t>
            </a:r>
          </a:p>
        </p:txBody>
      </p:sp>
      <p:sp>
        <p:nvSpPr>
          <p:cNvPr id="99" name="TextBox 99"/>
          <p:cNvSpPr txBox="1"/>
          <p:nvPr/>
        </p:nvSpPr>
        <p:spPr>
          <a:xfrm>
            <a:off x="10311061" y="7053075"/>
            <a:ext cx="1209090" cy="126005"/>
          </a:xfrm>
          <a:prstGeom prst="rect">
            <a:avLst/>
          </a:prstGeom>
        </p:spPr>
        <p:txBody>
          <a:bodyPr lIns="0" tIns="0" rIns="0" bIns="0" rtlCol="0" anchor="t">
            <a:spAutoFit/>
          </a:bodyPr>
          <a:lstStyle/>
          <a:p>
            <a:pPr algn="l">
              <a:lnSpc>
                <a:spcPts val="908"/>
              </a:lnSpc>
            </a:pPr>
            <a:r>
              <a:rPr lang="en-US" sz="649" b="1">
                <a:solidFill>
                  <a:srgbClr val="000000"/>
                </a:solidFill>
                <a:latin typeface="Now Bold"/>
                <a:ea typeface="Now Bold"/>
                <a:cs typeface="Now Bold"/>
                <a:sym typeface="Now Bold"/>
              </a:rPr>
              <a:t>Current Instruction Register</a:t>
            </a:r>
          </a:p>
        </p:txBody>
      </p:sp>
      <p:sp>
        <p:nvSpPr>
          <p:cNvPr id="100" name="TextBox 100"/>
          <p:cNvSpPr txBox="1"/>
          <p:nvPr/>
        </p:nvSpPr>
        <p:spPr>
          <a:xfrm>
            <a:off x="10311061" y="7434672"/>
            <a:ext cx="1209090" cy="126005"/>
          </a:xfrm>
          <a:prstGeom prst="rect">
            <a:avLst/>
          </a:prstGeom>
        </p:spPr>
        <p:txBody>
          <a:bodyPr lIns="0" tIns="0" rIns="0" bIns="0" rtlCol="0" anchor="t">
            <a:spAutoFit/>
          </a:bodyPr>
          <a:lstStyle/>
          <a:p>
            <a:pPr algn="l">
              <a:lnSpc>
                <a:spcPts val="908"/>
              </a:lnSpc>
            </a:pPr>
            <a:r>
              <a:rPr lang="en-US" sz="649" b="1">
                <a:solidFill>
                  <a:srgbClr val="000000"/>
                </a:solidFill>
                <a:latin typeface="Now Bold"/>
                <a:ea typeface="Now Bold"/>
                <a:cs typeface="Now Bold"/>
                <a:sym typeface="Now Bold"/>
              </a:rPr>
              <a:t>Memory Address Register</a:t>
            </a:r>
          </a:p>
        </p:txBody>
      </p:sp>
      <p:sp>
        <p:nvSpPr>
          <p:cNvPr id="101" name="TextBox 101"/>
          <p:cNvSpPr txBox="1"/>
          <p:nvPr/>
        </p:nvSpPr>
        <p:spPr>
          <a:xfrm>
            <a:off x="10311061" y="7829846"/>
            <a:ext cx="1209090" cy="126005"/>
          </a:xfrm>
          <a:prstGeom prst="rect">
            <a:avLst/>
          </a:prstGeom>
        </p:spPr>
        <p:txBody>
          <a:bodyPr lIns="0" tIns="0" rIns="0" bIns="0" rtlCol="0" anchor="t">
            <a:spAutoFit/>
          </a:bodyPr>
          <a:lstStyle/>
          <a:p>
            <a:pPr algn="l">
              <a:lnSpc>
                <a:spcPts val="908"/>
              </a:lnSpc>
            </a:pPr>
            <a:r>
              <a:rPr lang="en-US" sz="649" b="1">
                <a:solidFill>
                  <a:srgbClr val="000000"/>
                </a:solidFill>
                <a:latin typeface="Now Bold"/>
                <a:ea typeface="Now Bold"/>
                <a:cs typeface="Now Bold"/>
                <a:sym typeface="Now Bold"/>
              </a:rPr>
              <a:t>Memory Data Register</a:t>
            </a:r>
          </a:p>
        </p:txBody>
      </p:sp>
      <p:sp>
        <p:nvSpPr>
          <p:cNvPr id="102" name="TextBox 102"/>
          <p:cNvSpPr txBox="1"/>
          <p:nvPr/>
        </p:nvSpPr>
        <p:spPr>
          <a:xfrm>
            <a:off x="9767005" y="6188604"/>
            <a:ext cx="393665" cy="196902"/>
          </a:xfrm>
          <a:prstGeom prst="rect">
            <a:avLst/>
          </a:prstGeom>
        </p:spPr>
        <p:txBody>
          <a:bodyPr lIns="0" tIns="0" rIns="0" bIns="0" rtlCol="0" anchor="t">
            <a:spAutoFit/>
          </a:bodyPr>
          <a:lstStyle/>
          <a:p>
            <a:pPr algn="ctr">
              <a:lnSpc>
                <a:spcPts val="1545"/>
              </a:lnSpc>
            </a:pPr>
            <a:r>
              <a:rPr lang="en-US" sz="1104" b="1">
                <a:solidFill>
                  <a:srgbClr val="000000"/>
                </a:solidFill>
                <a:latin typeface="Now Bold"/>
                <a:ea typeface="Now Bold"/>
                <a:cs typeface="Now Bold"/>
                <a:sym typeface="Now Bold"/>
              </a:rPr>
              <a:t>CPU</a:t>
            </a:r>
          </a:p>
        </p:txBody>
      </p:sp>
      <p:sp>
        <p:nvSpPr>
          <p:cNvPr id="103" name="TextBox 103"/>
          <p:cNvSpPr txBox="1"/>
          <p:nvPr/>
        </p:nvSpPr>
        <p:spPr>
          <a:xfrm>
            <a:off x="10837197" y="6791484"/>
            <a:ext cx="341432" cy="157708"/>
          </a:xfrm>
          <a:prstGeom prst="rect">
            <a:avLst/>
          </a:prstGeom>
        </p:spPr>
        <p:txBody>
          <a:bodyPr lIns="0" tIns="0" rIns="0" bIns="0" rtlCol="0" anchor="t">
            <a:spAutoFit/>
          </a:bodyPr>
          <a:lstStyle/>
          <a:p>
            <a:pPr algn="ctr">
              <a:lnSpc>
                <a:spcPts val="1274"/>
              </a:lnSpc>
            </a:pPr>
            <a:r>
              <a:rPr lang="en-US" sz="910" b="1">
                <a:solidFill>
                  <a:srgbClr val="000000"/>
                </a:solidFill>
                <a:latin typeface="Now Bold"/>
                <a:ea typeface="Now Bold"/>
                <a:cs typeface="Now Bold"/>
                <a:sym typeface="Now Bold"/>
              </a:rPr>
              <a:t>100</a:t>
            </a:r>
          </a:p>
        </p:txBody>
      </p:sp>
      <p:sp>
        <p:nvSpPr>
          <p:cNvPr id="104" name="TextBox 104"/>
          <p:cNvSpPr txBox="1"/>
          <p:nvPr/>
        </p:nvSpPr>
        <p:spPr>
          <a:xfrm>
            <a:off x="10910047" y="7585137"/>
            <a:ext cx="195732" cy="157708"/>
          </a:xfrm>
          <a:prstGeom prst="rect">
            <a:avLst/>
          </a:prstGeom>
        </p:spPr>
        <p:txBody>
          <a:bodyPr lIns="0" tIns="0" rIns="0" bIns="0" rtlCol="0" anchor="t">
            <a:spAutoFit/>
          </a:bodyPr>
          <a:lstStyle/>
          <a:p>
            <a:pPr algn="ctr">
              <a:lnSpc>
                <a:spcPts val="1274"/>
              </a:lnSpc>
            </a:pPr>
            <a:r>
              <a:rPr lang="en-US" sz="910" b="1">
                <a:solidFill>
                  <a:srgbClr val="000000"/>
                </a:solidFill>
                <a:latin typeface="Now Bold"/>
                <a:ea typeface="Now Bold"/>
                <a:cs typeface="Now Bold"/>
                <a:sym typeface="Now Bold"/>
              </a:rPr>
              <a:t>10</a:t>
            </a:r>
          </a:p>
        </p:txBody>
      </p:sp>
      <p:sp>
        <p:nvSpPr>
          <p:cNvPr id="105" name="TextBox 105"/>
          <p:cNvSpPr txBox="1"/>
          <p:nvPr/>
        </p:nvSpPr>
        <p:spPr>
          <a:xfrm>
            <a:off x="10722164" y="7976409"/>
            <a:ext cx="550917" cy="157708"/>
          </a:xfrm>
          <a:prstGeom prst="rect">
            <a:avLst/>
          </a:prstGeom>
        </p:spPr>
        <p:txBody>
          <a:bodyPr lIns="0" tIns="0" rIns="0" bIns="0" rtlCol="0" anchor="t">
            <a:spAutoFit/>
          </a:bodyPr>
          <a:lstStyle/>
          <a:p>
            <a:pPr algn="ctr">
              <a:lnSpc>
                <a:spcPts val="1274"/>
              </a:lnSpc>
            </a:pPr>
            <a:r>
              <a:rPr lang="en-US" sz="910" b="1">
                <a:solidFill>
                  <a:srgbClr val="000000"/>
                </a:solidFill>
                <a:latin typeface="Now Bold"/>
                <a:ea typeface="Now Bold"/>
                <a:cs typeface="Now Bold"/>
                <a:sym typeface="Now Bold"/>
              </a:rPr>
              <a:t>INT 100</a:t>
            </a:r>
          </a:p>
        </p:txBody>
      </p:sp>
      <p:sp>
        <p:nvSpPr>
          <p:cNvPr id="106" name="TextBox 106"/>
          <p:cNvSpPr txBox="1"/>
          <p:nvPr/>
        </p:nvSpPr>
        <p:spPr>
          <a:xfrm>
            <a:off x="10700563" y="7208099"/>
            <a:ext cx="550917" cy="157708"/>
          </a:xfrm>
          <a:prstGeom prst="rect">
            <a:avLst/>
          </a:prstGeom>
        </p:spPr>
        <p:txBody>
          <a:bodyPr lIns="0" tIns="0" rIns="0" bIns="0" rtlCol="0" anchor="t">
            <a:spAutoFit/>
          </a:bodyPr>
          <a:lstStyle/>
          <a:p>
            <a:pPr algn="ctr">
              <a:lnSpc>
                <a:spcPts val="1274"/>
              </a:lnSpc>
            </a:pPr>
            <a:r>
              <a:rPr lang="en-US" sz="910" b="1">
                <a:solidFill>
                  <a:srgbClr val="000000"/>
                </a:solidFill>
                <a:latin typeface="Now Bold"/>
                <a:ea typeface="Now Bold"/>
                <a:cs typeface="Now Bold"/>
                <a:sym typeface="Now Bold"/>
              </a:rPr>
              <a:t>INT 100</a:t>
            </a:r>
          </a:p>
        </p:txBody>
      </p:sp>
      <p:sp>
        <p:nvSpPr>
          <p:cNvPr id="107" name="TextBox 107"/>
          <p:cNvSpPr txBox="1"/>
          <p:nvPr/>
        </p:nvSpPr>
        <p:spPr>
          <a:xfrm>
            <a:off x="13943915" y="3465021"/>
            <a:ext cx="3016919" cy="2920485"/>
          </a:xfrm>
          <a:prstGeom prst="rect">
            <a:avLst/>
          </a:prstGeom>
        </p:spPr>
        <p:txBody>
          <a:bodyPr lIns="0" tIns="0" rIns="0" bIns="0" rtlCol="0" anchor="t">
            <a:spAutoFit/>
          </a:bodyPr>
          <a:lstStyle/>
          <a:p>
            <a:pPr algn="l">
              <a:lnSpc>
                <a:spcPts val="3327"/>
              </a:lnSpc>
            </a:pPr>
            <a:r>
              <a:rPr lang="en-US" sz="2377">
                <a:solidFill>
                  <a:srgbClr val="000000"/>
                </a:solidFill>
                <a:latin typeface="Alatsi"/>
                <a:ea typeface="Alatsi"/>
                <a:cs typeface="Alatsi"/>
                <a:sym typeface="Alatsi"/>
              </a:rPr>
              <a:t>After the ISR program has been executed, an immediate check is performed to determine if there are additional interrupts that require handling.</a:t>
            </a:r>
          </a:p>
        </p:txBody>
      </p:sp>
      <p:sp>
        <p:nvSpPr>
          <p:cNvPr id="108" name="AutoShape 108"/>
          <p:cNvSpPr/>
          <p:nvPr/>
        </p:nvSpPr>
        <p:spPr>
          <a:xfrm flipH="1">
            <a:off x="13275066" y="7574951"/>
            <a:ext cx="726759" cy="8345"/>
          </a:xfrm>
          <a:prstGeom prst="line">
            <a:avLst/>
          </a:prstGeom>
          <a:ln w="66675" cap="rnd">
            <a:solidFill>
              <a:srgbClr val="642EC7"/>
            </a:solidFill>
            <a:prstDash val="solid"/>
            <a:headEnd type="oval" w="lg" len="lg"/>
            <a:tailEnd type="oval" w="lg" len="lg"/>
          </a:ln>
        </p:spPr>
        <p:txBody>
          <a:bodyPr/>
          <a:lstStyle/>
          <a:p>
            <a:endParaRPr lang="en-PH"/>
          </a:p>
        </p:txBody>
      </p:sp>
      <p:sp>
        <p:nvSpPr>
          <p:cNvPr id="109" name="TextBox 109"/>
          <p:cNvSpPr txBox="1"/>
          <p:nvPr/>
        </p:nvSpPr>
        <p:spPr>
          <a:xfrm>
            <a:off x="13362773" y="7067358"/>
            <a:ext cx="551346" cy="406281"/>
          </a:xfrm>
          <a:prstGeom prst="rect">
            <a:avLst/>
          </a:prstGeom>
        </p:spPr>
        <p:txBody>
          <a:bodyPr lIns="0" tIns="0" rIns="0" bIns="0" rtlCol="0" anchor="t">
            <a:spAutoFit/>
          </a:bodyPr>
          <a:lstStyle/>
          <a:p>
            <a:pPr algn="l">
              <a:lnSpc>
                <a:spcPts val="3327"/>
              </a:lnSpc>
            </a:pPr>
            <a:r>
              <a:rPr lang="en-US" sz="2377">
                <a:solidFill>
                  <a:srgbClr val="000000"/>
                </a:solidFill>
                <a:latin typeface="Alatsi"/>
                <a:ea typeface="Alatsi"/>
                <a:cs typeface="Alatsi"/>
                <a:sym typeface="Alatsi"/>
              </a:rPr>
              <a:t>Yes</a:t>
            </a:r>
          </a:p>
        </p:txBody>
      </p:sp>
      <p:sp>
        <p:nvSpPr>
          <p:cNvPr id="110" name="TextBox 110"/>
          <p:cNvSpPr txBox="1"/>
          <p:nvPr/>
        </p:nvSpPr>
        <p:spPr>
          <a:xfrm>
            <a:off x="16101177" y="7069525"/>
            <a:ext cx="551346" cy="406281"/>
          </a:xfrm>
          <a:prstGeom prst="rect">
            <a:avLst/>
          </a:prstGeom>
        </p:spPr>
        <p:txBody>
          <a:bodyPr lIns="0" tIns="0" rIns="0" bIns="0" rtlCol="0" anchor="t">
            <a:spAutoFit/>
          </a:bodyPr>
          <a:lstStyle/>
          <a:p>
            <a:pPr algn="l">
              <a:lnSpc>
                <a:spcPts val="3327"/>
              </a:lnSpc>
            </a:pPr>
            <a:r>
              <a:rPr lang="en-US" sz="2377">
                <a:solidFill>
                  <a:srgbClr val="000000"/>
                </a:solidFill>
                <a:latin typeface="Alatsi"/>
                <a:ea typeface="Alatsi"/>
                <a:cs typeface="Alatsi"/>
                <a:sym typeface="Alatsi"/>
              </a:rPr>
              <a:t>No</a:t>
            </a:r>
          </a:p>
        </p:txBody>
      </p:sp>
      <p:sp>
        <p:nvSpPr>
          <p:cNvPr id="111" name="AutoShape 111"/>
          <p:cNvSpPr/>
          <p:nvPr/>
        </p:nvSpPr>
        <p:spPr>
          <a:xfrm flipH="1">
            <a:off x="15925381" y="7567043"/>
            <a:ext cx="726759" cy="8345"/>
          </a:xfrm>
          <a:prstGeom prst="line">
            <a:avLst/>
          </a:prstGeom>
          <a:ln w="66675" cap="rnd">
            <a:solidFill>
              <a:srgbClr val="642EC7"/>
            </a:solidFill>
            <a:prstDash val="solid"/>
            <a:headEnd type="oval" w="lg" len="lg"/>
            <a:tailEnd type="oval" w="lg" len="lg"/>
          </a:ln>
        </p:spPr>
        <p:txBody>
          <a:bodyPr/>
          <a:lstStyle/>
          <a:p>
            <a:endParaRPr lang="en-PH"/>
          </a:p>
        </p:txBody>
      </p:sp>
      <p:sp>
        <p:nvSpPr>
          <p:cNvPr id="112" name="AutoShape 112"/>
          <p:cNvSpPr/>
          <p:nvPr/>
        </p:nvSpPr>
        <p:spPr>
          <a:xfrm flipH="1">
            <a:off x="14162178" y="6408740"/>
            <a:ext cx="649605" cy="668403"/>
          </a:xfrm>
          <a:prstGeom prst="line">
            <a:avLst/>
          </a:prstGeom>
          <a:ln w="66675" cap="rnd">
            <a:solidFill>
              <a:srgbClr val="FF1495"/>
            </a:solidFill>
            <a:prstDash val="solid"/>
            <a:headEnd type="none" w="sm" len="sm"/>
            <a:tailEnd type="arrow" w="med" len="sm"/>
          </a:ln>
        </p:spPr>
        <p:txBody>
          <a:bodyPr/>
          <a:lstStyle/>
          <a:p>
            <a:endParaRPr lang="en-PH"/>
          </a:p>
        </p:txBody>
      </p:sp>
      <p:sp>
        <p:nvSpPr>
          <p:cNvPr id="113" name="AutoShape 113"/>
          <p:cNvSpPr/>
          <p:nvPr/>
        </p:nvSpPr>
        <p:spPr>
          <a:xfrm>
            <a:off x="15673691" y="6387120"/>
            <a:ext cx="703159" cy="730030"/>
          </a:xfrm>
          <a:prstGeom prst="line">
            <a:avLst/>
          </a:prstGeom>
          <a:ln w="66675" cap="rnd">
            <a:solidFill>
              <a:srgbClr val="FF1495"/>
            </a:solidFill>
            <a:prstDash val="solid"/>
            <a:headEnd type="none" w="sm" len="sm"/>
            <a:tailEnd type="arrow" w="med" len="sm"/>
          </a:ln>
        </p:spPr>
        <p:txBody>
          <a:bodyPr/>
          <a:lstStyle/>
          <a:p>
            <a:endParaRPr lang="en-PH"/>
          </a:p>
        </p:txBody>
      </p:sp>
      <p:sp>
        <p:nvSpPr>
          <p:cNvPr id="114" name="TextBox 114"/>
          <p:cNvSpPr txBox="1"/>
          <p:nvPr/>
        </p:nvSpPr>
        <p:spPr>
          <a:xfrm>
            <a:off x="12694011" y="7954815"/>
            <a:ext cx="1865454" cy="1663383"/>
          </a:xfrm>
          <a:prstGeom prst="rect">
            <a:avLst/>
          </a:prstGeom>
        </p:spPr>
        <p:txBody>
          <a:bodyPr lIns="0" tIns="0" rIns="0" bIns="0" rtlCol="0" anchor="t">
            <a:spAutoFit/>
          </a:bodyPr>
          <a:lstStyle/>
          <a:p>
            <a:pPr algn="l">
              <a:lnSpc>
                <a:spcPts val="3327"/>
              </a:lnSpc>
            </a:pPr>
            <a:r>
              <a:rPr lang="en-US" sz="2377">
                <a:solidFill>
                  <a:srgbClr val="000000"/>
                </a:solidFill>
                <a:latin typeface="Alatsi"/>
                <a:ea typeface="Alatsi"/>
                <a:cs typeface="Alatsi"/>
                <a:sym typeface="Alatsi"/>
              </a:rPr>
              <a:t>Repeat the execution of the ISR program.</a:t>
            </a:r>
          </a:p>
        </p:txBody>
      </p:sp>
      <p:sp>
        <p:nvSpPr>
          <p:cNvPr id="115" name="TextBox 115"/>
          <p:cNvSpPr txBox="1"/>
          <p:nvPr/>
        </p:nvSpPr>
        <p:spPr>
          <a:xfrm>
            <a:off x="15169065" y="7757059"/>
            <a:ext cx="2949042" cy="2358263"/>
          </a:xfrm>
          <a:prstGeom prst="rect">
            <a:avLst/>
          </a:prstGeom>
        </p:spPr>
        <p:txBody>
          <a:bodyPr lIns="0" tIns="0" rIns="0" bIns="0" rtlCol="0" anchor="t">
            <a:spAutoFit/>
          </a:bodyPr>
          <a:lstStyle/>
          <a:p>
            <a:pPr algn="l">
              <a:lnSpc>
                <a:spcPts val="3146"/>
              </a:lnSpc>
            </a:pPr>
            <a:r>
              <a:rPr lang="en-US" sz="2247">
                <a:solidFill>
                  <a:srgbClr val="000000"/>
                </a:solidFill>
                <a:latin typeface="Alatsi"/>
                <a:ea typeface="Alatsi"/>
                <a:cs typeface="Alatsi"/>
                <a:sym typeface="Alatsi"/>
              </a:rPr>
              <a:t>The stored contents of the register are then restored to the CPU, and the original program resumes execution.</a:t>
            </a:r>
          </a:p>
        </p:txBody>
      </p:sp>
      <p:sp>
        <p:nvSpPr>
          <p:cNvPr id="118" name="TextBox 118"/>
          <p:cNvSpPr txBox="1"/>
          <p:nvPr/>
        </p:nvSpPr>
        <p:spPr>
          <a:xfrm>
            <a:off x="1028700" y="238698"/>
            <a:ext cx="7494552" cy="540612"/>
          </a:xfrm>
          <a:prstGeom prst="rect">
            <a:avLst/>
          </a:prstGeom>
        </p:spPr>
        <p:txBody>
          <a:bodyPr lIns="0" tIns="0" rIns="0" bIns="0" rtlCol="0" anchor="t">
            <a:spAutoFit/>
          </a:bodyPr>
          <a:lstStyle/>
          <a:p>
            <a:pPr marL="0" lvl="0" indent="0" algn="l">
              <a:lnSpc>
                <a:spcPts val="3945"/>
              </a:lnSpc>
              <a:spcBef>
                <a:spcPct val="0"/>
              </a:spcBef>
            </a:pPr>
            <a:r>
              <a:rPr lang="en-US" sz="3522" b="1" spc="-105">
                <a:solidFill>
                  <a:srgbClr val="FF1495"/>
                </a:solidFill>
                <a:latin typeface="Poppins Bold"/>
                <a:ea typeface="Poppins Bold"/>
                <a:cs typeface="Poppins Bold"/>
                <a:sym typeface="Poppins Bold"/>
              </a:rPr>
              <a:t>5.8 Interrupts and System Control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96"/>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5.1 Von Neumann Model</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573044" y="1626020"/>
            <a:ext cx="14463724" cy="8160592"/>
            <a:chOff x="0" y="0"/>
            <a:chExt cx="3603388" cy="2033071"/>
          </a:xfrm>
        </p:grpSpPr>
        <p:sp>
          <p:nvSpPr>
            <p:cNvPr id="7" name="Freeform 7"/>
            <p:cNvSpPr/>
            <p:nvPr/>
          </p:nvSpPr>
          <p:spPr>
            <a:xfrm>
              <a:off x="0" y="0"/>
              <a:ext cx="3603389" cy="2033071"/>
            </a:xfrm>
            <a:custGeom>
              <a:avLst/>
              <a:gdLst/>
              <a:ahLst/>
              <a:cxnLst/>
              <a:rect l="l" t="t" r="r" b="b"/>
              <a:pathLst>
                <a:path w="3603389" h="2033071">
                  <a:moveTo>
                    <a:pt x="31581" y="0"/>
                  </a:moveTo>
                  <a:lnTo>
                    <a:pt x="3571808" y="0"/>
                  </a:lnTo>
                  <a:cubicBezTo>
                    <a:pt x="3580184" y="0"/>
                    <a:pt x="3588216" y="3327"/>
                    <a:pt x="3594139" y="9250"/>
                  </a:cubicBezTo>
                  <a:cubicBezTo>
                    <a:pt x="3600061" y="15172"/>
                    <a:pt x="3603389" y="23205"/>
                    <a:pt x="3603389" y="31581"/>
                  </a:cubicBezTo>
                  <a:lnTo>
                    <a:pt x="3603389" y="2001491"/>
                  </a:lnTo>
                  <a:cubicBezTo>
                    <a:pt x="3603389" y="2009866"/>
                    <a:pt x="3600061" y="2017899"/>
                    <a:pt x="3594139" y="2023821"/>
                  </a:cubicBezTo>
                  <a:cubicBezTo>
                    <a:pt x="3588216" y="2029744"/>
                    <a:pt x="3580184" y="2033071"/>
                    <a:pt x="3571808" y="2033071"/>
                  </a:cubicBezTo>
                  <a:lnTo>
                    <a:pt x="31581" y="2033071"/>
                  </a:lnTo>
                  <a:cubicBezTo>
                    <a:pt x="23205" y="2033071"/>
                    <a:pt x="15172" y="2029744"/>
                    <a:pt x="9250" y="2023821"/>
                  </a:cubicBezTo>
                  <a:cubicBezTo>
                    <a:pt x="3327" y="2017899"/>
                    <a:pt x="0" y="2009866"/>
                    <a:pt x="0" y="2001491"/>
                  </a:cubicBezTo>
                  <a:lnTo>
                    <a:pt x="0" y="31581"/>
                  </a:lnTo>
                  <a:cubicBezTo>
                    <a:pt x="0" y="23205"/>
                    <a:pt x="3327" y="15172"/>
                    <a:pt x="9250" y="9250"/>
                  </a:cubicBezTo>
                  <a:cubicBezTo>
                    <a:pt x="15172" y="3327"/>
                    <a:pt x="23205" y="0"/>
                    <a:pt x="31581" y="0"/>
                  </a:cubicBezTo>
                  <a:close/>
                </a:path>
              </a:pathLst>
            </a:custGeom>
            <a:solidFill>
              <a:srgbClr val="F4F3F3"/>
            </a:solidFill>
          </p:spPr>
          <p:txBody>
            <a:bodyPr/>
            <a:lstStyle/>
            <a:p>
              <a:endParaRPr lang="en-PH"/>
            </a:p>
          </p:txBody>
        </p:sp>
        <p:sp>
          <p:nvSpPr>
            <p:cNvPr id="8" name="TextBox 8"/>
            <p:cNvSpPr txBox="1"/>
            <p:nvPr/>
          </p:nvSpPr>
          <p:spPr>
            <a:xfrm>
              <a:off x="0" y="-28575"/>
              <a:ext cx="3603388" cy="2061646"/>
            </a:xfrm>
            <a:prstGeom prst="rect">
              <a:avLst/>
            </a:prstGeom>
          </p:spPr>
          <p:txBody>
            <a:bodyPr lIns="38272" tIns="38272" rIns="38272" bIns="38272" rtlCol="0" anchor="ctr"/>
            <a:lstStyle/>
            <a:p>
              <a:pPr algn="ctr">
                <a:lnSpc>
                  <a:spcPts val="2595"/>
                </a:lnSpc>
              </a:pPr>
              <a:endParaRPr/>
            </a:p>
          </p:txBody>
        </p:sp>
      </p:grpSp>
      <p:grpSp>
        <p:nvGrpSpPr>
          <p:cNvPr id="9" name="Group 9"/>
          <p:cNvGrpSpPr/>
          <p:nvPr/>
        </p:nvGrpSpPr>
        <p:grpSpPr>
          <a:xfrm>
            <a:off x="3899396" y="5997198"/>
            <a:ext cx="1486472" cy="755156"/>
            <a:chOff x="0" y="0"/>
            <a:chExt cx="1193287" cy="606212"/>
          </a:xfrm>
        </p:grpSpPr>
        <p:sp>
          <p:nvSpPr>
            <p:cNvPr id="10" name="Freeform 10"/>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alpha val="13725"/>
              </a:srgbClr>
            </a:solidFill>
          </p:spPr>
          <p:txBody>
            <a:bodyPr/>
            <a:lstStyle/>
            <a:p>
              <a:endParaRPr lang="en-PH"/>
            </a:p>
          </p:txBody>
        </p:sp>
      </p:grpSp>
      <p:grpSp>
        <p:nvGrpSpPr>
          <p:cNvPr id="11" name="Group 11"/>
          <p:cNvGrpSpPr/>
          <p:nvPr/>
        </p:nvGrpSpPr>
        <p:grpSpPr>
          <a:xfrm>
            <a:off x="12288287" y="5960134"/>
            <a:ext cx="1486472" cy="664447"/>
            <a:chOff x="0" y="0"/>
            <a:chExt cx="1193287" cy="533394"/>
          </a:xfrm>
        </p:grpSpPr>
        <p:sp>
          <p:nvSpPr>
            <p:cNvPr id="12" name="Freeform 12"/>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642EC7">
                <a:alpha val="13725"/>
              </a:srgbClr>
            </a:solidFill>
          </p:spPr>
          <p:txBody>
            <a:bodyPr/>
            <a:lstStyle/>
            <a:p>
              <a:endParaRPr lang="en-PH"/>
            </a:p>
          </p:txBody>
        </p:sp>
      </p:grpSp>
      <p:grpSp>
        <p:nvGrpSpPr>
          <p:cNvPr id="13" name="Group 13"/>
          <p:cNvGrpSpPr/>
          <p:nvPr/>
        </p:nvGrpSpPr>
        <p:grpSpPr>
          <a:xfrm>
            <a:off x="4642632" y="2019347"/>
            <a:ext cx="8034425" cy="3390347"/>
            <a:chOff x="0" y="0"/>
            <a:chExt cx="2966297" cy="1251711"/>
          </a:xfrm>
        </p:grpSpPr>
        <p:sp>
          <p:nvSpPr>
            <p:cNvPr id="14" name="Freeform 14"/>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13725"/>
              </a:srgbClr>
            </a:solidFill>
          </p:spPr>
          <p:txBody>
            <a:bodyPr/>
            <a:lstStyle/>
            <a:p>
              <a:endParaRPr lang="en-PH"/>
            </a:p>
          </p:txBody>
        </p:sp>
      </p:grpSp>
      <p:sp>
        <p:nvSpPr>
          <p:cNvPr id="15" name="Freeform 15"/>
          <p:cNvSpPr/>
          <p:nvPr/>
        </p:nvSpPr>
        <p:spPr>
          <a:xfrm>
            <a:off x="5607399" y="4330960"/>
            <a:ext cx="948561" cy="791617"/>
          </a:xfrm>
          <a:custGeom>
            <a:avLst/>
            <a:gdLst/>
            <a:ahLst/>
            <a:cxnLst/>
            <a:rect l="l" t="t" r="r" b="b"/>
            <a:pathLst>
              <a:path w="948561" h="791617">
                <a:moveTo>
                  <a:pt x="0" y="0"/>
                </a:moveTo>
                <a:lnTo>
                  <a:pt x="948561" y="0"/>
                </a:lnTo>
                <a:lnTo>
                  <a:pt x="948561" y="791617"/>
                </a:lnTo>
                <a:lnTo>
                  <a:pt x="0" y="791617"/>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6" name="Group 16"/>
          <p:cNvGrpSpPr/>
          <p:nvPr/>
        </p:nvGrpSpPr>
        <p:grpSpPr>
          <a:xfrm>
            <a:off x="6324374" y="2846417"/>
            <a:ext cx="861670" cy="861670"/>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DE59">
                <a:alpha val="13725"/>
              </a:srgbClr>
            </a:solidFill>
          </p:spPr>
          <p:txBody>
            <a:bodyPr/>
            <a:lstStyle/>
            <a:p>
              <a:endParaRPr lang="en-PH"/>
            </a:p>
          </p:txBody>
        </p:sp>
      </p:grpSp>
      <p:grpSp>
        <p:nvGrpSpPr>
          <p:cNvPr id="18" name="Group 18"/>
          <p:cNvGrpSpPr/>
          <p:nvPr/>
        </p:nvGrpSpPr>
        <p:grpSpPr>
          <a:xfrm>
            <a:off x="8937274" y="2815840"/>
            <a:ext cx="2829999" cy="397285"/>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3725"/>
              </a:srgbClr>
            </a:solidFill>
          </p:spPr>
          <p:txBody>
            <a:bodyPr/>
            <a:lstStyle/>
            <a:p>
              <a:endParaRPr lang="en-PH"/>
            </a:p>
          </p:txBody>
        </p:sp>
      </p:grpSp>
      <p:sp>
        <p:nvSpPr>
          <p:cNvPr id="20" name="Freeform 20"/>
          <p:cNvSpPr/>
          <p:nvPr/>
        </p:nvSpPr>
        <p:spPr>
          <a:xfrm>
            <a:off x="5646736" y="2879967"/>
            <a:ext cx="472787" cy="472787"/>
          </a:xfrm>
          <a:custGeom>
            <a:avLst/>
            <a:gdLst/>
            <a:ahLst/>
            <a:cxnLst/>
            <a:rect l="l" t="t" r="r" b="b"/>
            <a:pathLst>
              <a:path w="472787" h="472787">
                <a:moveTo>
                  <a:pt x="0" y="0"/>
                </a:moveTo>
                <a:lnTo>
                  <a:pt x="472787" y="0"/>
                </a:lnTo>
                <a:lnTo>
                  <a:pt x="472787" y="472786"/>
                </a:lnTo>
                <a:lnTo>
                  <a:pt x="0" y="472786"/>
                </a:lnTo>
                <a:lnTo>
                  <a:pt x="0" y="0"/>
                </a:lnTo>
                <a:close/>
              </a:path>
            </a:pathLst>
          </a:custGeom>
          <a:blipFill>
            <a:blip r:embed="rId6">
              <a:alphaModFix amt="14000"/>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1" name="Group 21"/>
          <p:cNvGrpSpPr/>
          <p:nvPr/>
        </p:nvGrpSpPr>
        <p:grpSpPr>
          <a:xfrm>
            <a:off x="8937274" y="3303514"/>
            <a:ext cx="2829999" cy="397285"/>
            <a:chOff x="0" y="0"/>
            <a:chExt cx="2652321" cy="372342"/>
          </a:xfrm>
        </p:grpSpPr>
        <p:sp>
          <p:nvSpPr>
            <p:cNvPr id="22" name="Freeform 2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3725"/>
              </a:srgbClr>
            </a:solidFill>
          </p:spPr>
          <p:txBody>
            <a:bodyPr/>
            <a:lstStyle/>
            <a:p>
              <a:endParaRPr lang="en-PH"/>
            </a:p>
          </p:txBody>
        </p:sp>
      </p:grpSp>
      <p:grpSp>
        <p:nvGrpSpPr>
          <p:cNvPr id="23" name="Group 23"/>
          <p:cNvGrpSpPr/>
          <p:nvPr/>
        </p:nvGrpSpPr>
        <p:grpSpPr>
          <a:xfrm>
            <a:off x="8937274" y="3767222"/>
            <a:ext cx="2829999" cy="397285"/>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3725"/>
              </a:srgbClr>
            </a:solidFill>
          </p:spPr>
          <p:txBody>
            <a:bodyPr/>
            <a:lstStyle/>
            <a:p>
              <a:endParaRPr lang="en-PH"/>
            </a:p>
          </p:txBody>
        </p:sp>
      </p:grpSp>
      <p:grpSp>
        <p:nvGrpSpPr>
          <p:cNvPr id="25" name="Group 25"/>
          <p:cNvGrpSpPr/>
          <p:nvPr/>
        </p:nvGrpSpPr>
        <p:grpSpPr>
          <a:xfrm>
            <a:off x="8937274" y="4234195"/>
            <a:ext cx="2829999" cy="397285"/>
            <a:chOff x="0" y="0"/>
            <a:chExt cx="2652321" cy="372342"/>
          </a:xfrm>
        </p:grpSpPr>
        <p:sp>
          <p:nvSpPr>
            <p:cNvPr id="26" name="Freeform 2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3725"/>
              </a:srgbClr>
            </a:solidFill>
          </p:spPr>
          <p:txBody>
            <a:bodyPr/>
            <a:lstStyle/>
            <a:p>
              <a:endParaRPr lang="en-PH"/>
            </a:p>
          </p:txBody>
        </p:sp>
      </p:grpSp>
      <p:grpSp>
        <p:nvGrpSpPr>
          <p:cNvPr id="27" name="Group 27"/>
          <p:cNvGrpSpPr/>
          <p:nvPr/>
        </p:nvGrpSpPr>
        <p:grpSpPr>
          <a:xfrm>
            <a:off x="8937274" y="4720022"/>
            <a:ext cx="2829999" cy="397285"/>
            <a:chOff x="0" y="0"/>
            <a:chExt cx="2652321" cy="372342"/>
          </a:xfrm>
        </p:grpSpPr>
        <p:sp>
          <p:nvSpPr>
            <p:cNvPr id="28" name="Freeform 2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3725"/>
              </a:srgbClr>
            </a:solidFill>
          </p:spPr>
          <p:txBody>
            <a:bodyPr/>
            <a:lstStyle/>
            <a:p>
              <a:endParaRPr lang="en-PH"/>
            </a:p>
          </p:txBody>
        </p:sp>
      </p:grpSp>
      <p:sp>
        <p:nvSpPr>
          <p:cNvPr id="29" name="TextBox 29"/>
          <p:cNvSpPr txBox="1"/>
          <p:nvPr/>
        </p:nvSpPr>
        <p:spPr>
          <a:xfrm>
            <a:off x="8207140" y="2893555"/>
            <a:ext cx="629639" cy="222805"/>
          </a:xfrm>
          <a:prstGeom prst="rect">
            <a:avLst/>
          </a:prstGeom>
        </p:spPr>
        <p:txBody>
          <a:bodyPr lIns="0" tIns="0" rIns="0" bIns="0" rtlCol="0" anchor="t">
            <a:spAutoFit/>
          </a:bodyPr>
          <a:lstStyle/>
          <a:p>
            <a:pPr algn="ctr">
              <a:lnSpc>
                <a:spcPts val="1871"/>
              </a:lnSpc>
            </a:pPr>
            <a:r>
              <a:rPr lang="en-US" sz="1336" b="1">
                <a:solidFill>
                  <a:srgbClr val="000000">
                    <a:alpha val="13725"/>
                  </a:srgbClr>
                </a:solidFill>
                <a:latin typeface="Now Bold"/>
                <a:ea typeface="Now Bold"/>
                <a:cs typeface="Now Bold"/>
                <a:sym typeface="Now Bold"/>
              </a:rPr>
              <a:t>MAR</a:t>
            </a:r>
          </a:p>
        </p:txBody>
      </p:sp>
      <p:sp>
        <p:nvSpPr>
          <p:cNvPr id="30" name="TextBox 30"/>
          <p:cNvSpPr txBox="1"/>
          <p:nvPr/>
        </p:nvSpPr>
        <p:spPr>
          <a:xfrm>
            <a:off x="8228091" y="3844937"/>
            <a:ext cx="629639" cy="222805"/>
          </a:xfrm>
          <a:prstGeom prst="rect">
            <a:avLst/>
          </a:prstGeom>
        </p:spPr>
        <p:txBody>
          <a:bodyPr lIns="0" tIns="0" rIns="0" bIns="0" rtlCol="0" anchor="t">
            <a:spAutoFit/>
          </a:bodyPr>
          <a:lstStyle/>
          <a:p>
            <a:pPr algn="ctr">
              <a:lnSpc>
                <a:spcPts val="1871"/>
              </a:lnSpc>
            </a:pPr>
            <a:r>
              <a:rPr lang="en-US" sz="1336" b="1">
                <a:solidFill>
                  <a:srgbClr val="000000">
                    <a:alpha val="13725"/>
                  </a:srgbClr>
                </a:solidFill>
                <a:latin typeface="Now Bold"/>
                <a:ea typeface="Now Bold"/>
                <a:cs typeface="Now Bold"/>
                <a:sym typeface="Now Bold"/>
              </a:rPr>
              <a:t>MDR</a:t>
            </a:r>
          </a:p>
        </p:txBody>
      </p:sp>
      <p:sp>
        <p:nvSpPr>
          <p:cNvPr id="31" name="AutoShape 31"/>
          <p:cNvSpPr/>
          <p:nvPr/>
        </p:nvSpPr>
        <p:spPr>
          <a:xfrm flipH="1">
            <a:off x="7925635" y="3014482"/>
            <a:ext cx="346053" cy="0"/>
          </a:xfrm>
          <a:prstGeom prst="line">
            <a:avLst/>
          </a:prstGeom>
          <a:ln w="57150" cap="rnd">
            <a:solidFill>
              <a:srgbClr val="C9E265"/>
            </a:solidFill>
            <a:prstDash val="solid"/>
            <a:headEnd type="none" w="sm" len="sm"/>
            <a:tailEnd type="none" w="sm" len="sm"/>
          </a:ln>
        </p:spPr>
        <p:txBody>
          <a:bodyPr/>
          <a:lstStyle/>
          <a:p>
            <a:endParaRPr lang="en-PH"/>
          </a:p>
        </p:txBody>
      </p:sp>
      <p:sp>
        <p:nvSpPr>
          <p:cNvPr id="32" name="AutoShape 32"/>
          <p:cNvSpPr/>
          <p:nvPr/>
        </p:nvSpPr>
        <p:spPr>
          <a:xfrm>
            <a:off x="8101077" y="3942506"/>
            <a:ext cx="209873" cy="0"/>
          </a:xfrm>
          <a:prstGeom prst="line">
            <a:avLst/>
          </a:prstGeom>
          <a:ln w="57150" cap="rnd">
            <a:solidFill>
              <a:srgbClr val="FF5757"/>
            </a:solidFill>
            <a:prstDash val="solid"/>
            <a:headEnd type="none" w="sm" len="sm"/>
            <a:tailEnd type="none" w="sm" len="sm"/>
          </a:ln>
        </p:spPr>
        <p:txBody>
          <a:bodyPr/>
          <a:lstStyle/>
          <a:p>
            <a:endParaRPr lang="en-PH"/>
          </a:p>
        </p:txBody>
      </p:sp>
      <p:sp>
        <p:nvSpPr>
          <p:cNvPr id="33" name="AutoShape 33"/>
          <p:cNvSpPr/>
          <p:nvPr/>
        </p:nvSpPr>
        <p:spPr>
          <a:xfrm flipV="1">
            <a:off x="6930974" y="3691421"/>
            <a:ext cx="0" cy="773208"/>
          </a:xfrm>
          <a:prstGeom prst="line">
            <a:avLst/>
          </a:prstGeom>
          <a:ln w="57150" cap="rnd">
            <a:solidFill>
              <a:srgbClr val="38B6FF"/>
            </a:solidFill>
            <a:prstDash val="solid"/>
            <a:headEnd type="none" w="sm" len="sm"/>
            <a:tailEnd type="none" w="sm" len="sm"/>
          </a:ln>
        </p:spPr>
        <p:txBody>
          <a:bodyPr/>
          <a:lstStyle/>
          <a:p>
            <a:endParaRPr lang="en-PH"/>
          </a:p>
        </p:txBody>
      </p:sp>
      <p:sp>
        <p:nvSpPr>
          <p:cNvPr id="34" name="AutoShape 34"/>
          <p:cNvSpPr/>
          <p:nvPr/>
        </p:nvSpPr>
        <p:spPr>
          <a:xfrm flipH="1">
            <a:off x="6459385" y="4464631"/>
            <a:ext cx="495072" cy="0"/>
          </a:xfrm>
          <a:prstGeom prst="line">
            <a:avLst/>
          </a:prstGeom>
          <a:ln w="57150" cap="rnd">
            <a:solidFill>
              <a:srgbClr val="38B6FF"/>
            </a:solidFill>
            <a:prstDash val="solid"/>
            <a:headEnd type="none" w="sm" len="sm"/>
            <a:tailEnd type="none" w="sm" len="sm"/>
          </a:ln>
        </p:spPr>
        <p:txBody>
          <a:bodyPr/>
          <a:lstStyle/>
          <a:p>
            <a:endParaRPr lang="en-PH"/>
          </a:p>
        </p:txBody>
      </p:sp>
      <p:sp>
        <p:nvSpPr>
          <p:cNvPr id="35" name="AutoShape 35"/>
          <p:cNvSpPr/>
          <p:nvPr/>
        </p:nvSpPr>
        <p:spPr>
          <a:xfrm flipH="1">
            <a:off x="6812765" y="4464631"/>
            <a:ext cx="495072" cy="0"/>
          </a:xfrm>
          <a:prstGeom prst="line">
            <a:avLst/>
          </a:prstGeom>
          <a:ln w="57150" cap="rnd">
            <a:solidFill>
              <a:srgbClr val="38B6FF"/>
            </a:solidFill>
            <a:prstDash val="solid"/>
            <a:headEnd type="none" w="sm" len="sm"/>
            <a:tailEnd type="none" w="sm" len="sm"/>
          </a:ln>
        </p:spPr>
        <p:txBody>
          <a:bodyPr/>
          <a:lstStyle/>
          <a:p>
            <a:endParaRPr lang="en-PH"/>
          </a:p>
        </p:txBody>
      </p:sp>
      <p:sp>
        <p:nvSpPr>
          <p:cNvPr id="36" name="AutoShape 36"/>
          <p:cNvSpPr/>
          <p:nvPr/>
        </p:nvSpPr>
        <p:spPr>
          <a:xfrm flipH="1">
            <a:off x="11757589" y="3519217"/>
            <a:ext cx="301734" cy="7007"/>
          </a:xfrm>
          <a:prstGeom prst="line">
            <a:avLst/>
          </a:prstGeom>
          <a:ln w="57150" cap="rnd">
            <a:solidFill>
              <a:srgbClr val="FF5757">
                <a:alpha val="13725"/>
              </a:srgbClr>
            </a:solidFill>
            <a:prstDash val="solid"/>
            <a:headEnd type="none" w="sm" len="sm"/>
            <a:tailEnd type="none" w="sm" len="sm"/>
          </a:ln>
        </p:spPr>
        <p:txBody>
          <a:bodyPr/>
          <a:lstStyle/>
          <a:p>
            <a:endParaRPr lang="en-PH"/>
          </a:p>
        </p:txBody>
      </p:sp>
      <p:sp>
        <p:nvSpPr>
          <p:cNvPr id="37" name="AutoShape 37"/>
          <p:cNvSpPr/>
          <p:nvPr/>
        </p:nvSpPr>
        <p:spPr>
          <a:xfrm>
            <a:off x="12056044" y="2991083"/>
            <a:ext cx="0" cy="560055"/>
          </a:xfrm>
          <a:prstGeom prst="line">
            <a:avLst/>
          </a:prstGeom>
          <a:ln w="57150" cap="rnd">
            <a:solidFill>
              <a:srgbClr val="FF5757">
                <a:alpha val="13725"/>
              </a:srgbClr>
            </a:solidFill>
            <a:prstDash val="solid"/>
            <a:headEnd type="none" w="sm" len="sm"/>
            <a:tailEnd type="none" w="sm" len="sm"/>
          </a:ln>
        </p:spPr>
        <p:txBody>
          <a:bodyPr/>
          <a:lstStyle/>
          <a:p>
            <a:endParaRPr lang="en-PH"/>
          </a:p>
        </p:txBody>
      </p:sp>
      <p:sp>
        <p:nvSpPr>
          <p:cNvPr id="38" name="AutoShape 38"/>
          <p:cNvSpPr/>
          <p:nvPr/>
        </p:nvSpPr>
        <p:spPr>
          <a:xfrm>
            <a:off x="11767173" y="2991100"/>
            <a:ext cx="292696" cy="0"/>
          </a:xfrm>
          <a:prstGeom prst="line">
            <a:avLst/>
          </a:prstGeom>
          <a:ln w="57150" cap="rnd">
            <a:solidFill>
              <a:srgbClr val="FF5757">
                <a:alpha val="13725"/>
              </a:srgbClr>
            </a:solidFill>
            <a:prstDash val="solid"/>
            <a:headEnd type="none" w="sm" len="sm"/>
            <a:tailEnd type="none" w="sm" len="sm"/>
          </a:ln>
        </p:spPr>
        <p:txBody>
          <a:bodyPr/>
          <a:lstStyle/>
          <a:p>
            <a:endParaRPr lang="en-PH"/>
          </a:p>
        </p:txBody>
      </p:sp>
      <p:sp>
        <p:nvSpPr>
          <p:cNvPr id="39" name="AutoShape 39"/>
          <p:cNvSpPr/>
          <p:nvPr/>
        </p:nvSpPr>
        <p:spPr>
          <a:xfrm flipH="1">
            <a:off x="15081483" y="2073029"/>
            <a:ext cx="955284" cy="0"/>
          </a:xfrm>
          <a:prstGeom prst="line">
            <a:avLst/>
          </a:prstGeom>
          <a:ln w="85725" cap="rnd">
            <a:solidFill>
              <a:srgbClr val="38B6FF">
                <a:alpha val="13725"/>
              </a:srgbClr>
            </a:solidFill>
            <a:prstDash val="solid"/>
            <a:headEnd type="none" w="sm" len="sm"/>
            <a:tailEnd type="none" w="sm" len="sm"/>
          </a:ln>
        </p:spPr>
        <p:txBody>
          <a:bodyPr/>
          <a:lstStyle/>
          <a:p>
            <a:endParaRPr lang="en-PH"/>
          </a:p>
        </p:txBody>
      </p:sp>
      <p:sp>
        <p:nvSpPr>
          <p:cNvPr id="40" name="AutoShape 40"/>
          <p:cNvSpPr/>
          <p:nvPr/>
        </p:nvSpPr>
        <p:spPr>
          <a:xfrm flipH="1">
            <a:off x="15081483" y="2568813"/>
            <a:ext cx="955284" cy="0"/>
          </a:xfrm>
          <a:prstGeom prst="line">
            <a:avLst/>
          </a:prstGeom>
          <a:ln w="85725" cap="rnd">
            <a:solidFill>
              <a:srgbClr val="C9E265">
                <a:alpha val="13725"/>
              </a:srgbClr>
            </a:solidFill>
            <a:prstDash val="solid"/>
            <a:headEnd type="none" w="sm" len="sm"/>
            <a:tailEnd type="none" w="sm" len="sm"/>
          </a:ln>
        </p:spPr>
        <p:txBody>
          <a:bodyPr/>
          <a:lstStyle/>
          <a:p>
            <a:endParaRPr lang="en-PH"/>
          </a:p>
        </p:txBody>
      </p:sp>
      <p:sp>
        <p:nvSpPr>
          <p:cNvPr id="41" name="AutoShape 41"/>
          <p:cNvSpPr/>
          <p:nvPr/>
        </p:nvSpPr>
        <p:spPr>
          <a:xfrm flipH="1">
            <a:off x="15081483" y="3034343"/>
            <a:ext cx="955284" cy="0"/>
          </a:xfrm>
          <a:prstGeom prst="line">
            <a:avLst/>
          </a:prstGeom>
          <a:ln w="85725" cap="rnd">
            <a:solidFill>
              <a:srgbClr val="FF5757">
                <a:alpha val="13725"/>
              </a:srgbClr>
            </a:solidFill>
            <a:prstDash val="solid"/>
            <a:headEnd type="none" w="sm" len="sm"/>
            <a:tailEnd type="none" w="sm" len="sm"/>
          </a:ln>
        </p:spPr>
        <p:txBody>
          <a:bodyPr/>
          <a:lstStyle/>
          <a:p>
            <a:endParaRPr lang="en-PH"/>
          </a:p>
        </p:txBody>
      </p:sp>
      <p:grpSp>
        <p:nvGrpSpPr>
          <p:cNvPr id="42" name="Group 42"/>
          <p:cNvGrpSpPr/>
          <p:nvPr/>
        </p:nvGrpSpPr>
        <p:grpSpPr>
          <a:xfrm>
            <a:off x="7020933" y="5997198"/>
            <a:ext cx="1250706" cy="306287"/>
            <a:chOff x="0" y="0"/>
            <a:chExt cx="1520437" cy="372342"/>
          </a:xfrm>
        </p:grpSpPr>
        <p:sp>
          <p:nvSpPr>
            <p:cNvPr id="43" name="Freeform 4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44" name="Group 44"/>
          <p:cNvGrpSpPr/>
          <p:nvPr/>
        </p:nvGrpSpPr>
        <p:grpSpPr>
          <a:xfrm>
            <a:off x="7020933" y="6299493"/>
            <a:ext cx="1250706" cy="306287"/>
            <a:chOff x="0" y="0"/>
            <a:chExt cx="1520437" cy="372342"/>
          </a:xfrm>
        </p:grpSpPr>
        <p:sp>
          <p:nvSpPr>
            <p:cNvPr id="45" name="Freeform 4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46" name="Group 46"/>
          <p:cNvGrpSpPr/>
          <p:nvPr/>
        </p:nvGrpSpPr>
        <p:grpSpPr>
          <a:xfrm>
            <a:off x="7020933" y="6557964"/>
            <a:ext cx="1250706" cy="306287"/>
            <a:chOff x="0" y="0"/>
            <a:chExt cx="1520437" cy="372342"/>
          </a:xfrm>
        </p:grpSpPr>
        <p:sp>
          <p:nvSpPr>
            <p:cNvPr id="47" name="Freeform 4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48" name="Group 48"/>
          <p:cNvGrpSpPr/>
          <p:nvPr/>
        </p:nvGrpSpPr>
        <p:grpSpPr>
          <a:xfrm>
            <a:off x="7020933" y="6860259"/>
            <a:ext cx="1250706" cy="306287"/>
            <a:chOff x="0" y="0"/>
            <a:chExt cx="1520437" cy="372342"/>
          </a:xfrm>
        </p:grpSpPr>
        <p:sp>
          <p:nvSpPr>
            <p:cNvPr id="49" name="Freeform 4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0" name="Group 50"/>
          <p:cNvGrpSpPr/>
          <p:nvPr/>
        </p:nvGrpSpPr>
        <p:grpSpPr>
          <a:xfrm>
            <a:off x="7020933" y="7166546"/>
            <a:ext cx="1250706" cy="306287"/>
            <a:chOff x="0" y="0"/>
            <a:chExt cx="1520437" cy="372342"/>
          </a:xfrm>
        </p:grpSpPr>
        <p:sp>
          <p:nvSpPr>
            <p:cNvPr id="51" name="Freeform 5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2" name="Group 52"/>
          <p:cNvGrpSpPr/>
          <p:nvPr/>
        </p:nvGrpSpPr>
        <p:grpSpPr>
          <a:xfrm>
            <a:off x="7024957" y="7468841"/>
            <a:ext cx="1250706" cy="306287"/>
            <a:chOff x="0" y="0"/>
            <a:chExt cx="1520437" cy="372342"/>
          </a:xfrm>
        </p:grpSpPr>
        <p:sp>
          <p:nvSpPr>
            <p:cNvPr id="53" name="Freeform 5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4" name="Group 54"/>
          <p:cNvGrpSpPr/>
          <p:nvPr/>
        </p:nvGrpSpPr>
        <p:grpSpPr>
          <a:xfrm>
            <a:off x="7024957" y="8243171"/>
            <a:ext cx="1250706" cy="306287"/>
            <a:chOff x="0" y="0"/>
            <a:chExt cx="1520437" cy="372342"/>
          </a:xfrm>
        </p:grpSpPr>
        <p:sp>
          <p:nvSpPr>
            <p:cNvPr id="55" name="Freeform 5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6" name="Group 56"/>
          <p:cNvGrpSpPr/>
          <p:nvPr/>
        </p:nvGrpSpPr>
        <p:grpSpPr>
          <a:xfrm>
            <a:off x="7024957" y="8549458"/>
            <a:ext cx="1250706" cy="306287"/>
            <a:chOff x="0" y="0"/>
            <a:chExt cx="1520437" cy="372342"/>
          </a:xfrm>
        </p:grpSpPr>
        <p:sp>
          <p:nvSpPr>
            <p:cNvPr id="57" name="Freeform 5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8" name="Group 58"/>
          <p:cNvGrpSpPr/>
          <p:nvPr/>
        </p:nvGrpSpPr>
        <p:grpSpPr>
          <a:xfrm>
            <a:off x="7024957" y="8851753"/>
            <a:ext cx="1250706" cy="306287"/>
            <a:chOff x="0" y="0"/>
            <a:chExt cx="1520437" cy="372342"/>
          </a:xfrm>
        </p:grpSpPr>
        <p:sp>
          <p:nvSpPr>
            <p:cNvPr id="59" name="Freeform 5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60" name="Group 60"/>
          <p:cNvGrpSpPr/>
          <p:nvPr/>
        </p:nvGrpSpPr>
        <p:grpSpPr>
          <a:xfrm>
            <a:off x="7024957" y="9110224"/>
            <a:ext cx="1250706" cy="306287"/>
            <a:chOff x="0" y="0"/>
            <a:chExt cx="1520437" cy="372342"/>
          </a:xfrm>
        </p:grpSpPr>
        <p:sp>
          <p:nvSpPr>
            <p:cNvPr id="61" name="Freeform 6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62" name="Group 62"/>
          <p:cNvGrpSpPr/>
          <p:nvPr/>
        </p:nvGrpSpPr>
        <p:grpSpPr>
          <a:xfrm>
            <a:off x="7024957" y="9412519"/>
            <a:ext cx="1250706" cy="306287"/>
            <a:chOff x="0" y="0"/>
            <a:chExt cx="1520437" cy="372342"/>
          </a:xfrm>
        </p:grpSpPr>
        <p:sp>
          <p:nvSpPr>
            <p:cNvPr id="63" name="Freeform 6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64" name="Group 64"/>
          <p:cNvGrpSpPr/>
          <p:nvPr/>
        </p:nvGrpSpPr>
        <p:grpSpPr>
          <a:xfrm>
            <a:off x="7020933" y="5688592"/>
            <a:ext cx="1186206" cy="277097"/>
            <a:chOff x="0" y="0"/>
            <a:chExt cx="373441" cy="87235"/>
          </a:xfrm>
        </p:grpSpPr>
        <p:sp>
          <p:nvSpPr>
            <p:cNvPr id="65" name="Freeform 65"/>
            <p:cNvSpPr/>
            <p:nvPr/>
          </p:nvSpPr>
          <p:spPr>
            <a:xfrm>
              <a:off x="0" y="0"/>
              <a:ext cx="373441" cy="87235"/>
            </a:xfrm>
            <a:custGeom>
              <a:avLst/>
              <a:gdLst/>
              <a:ahLst/>
              <a:cxnLst/>
              <a:rect l="l" t="t" r="r" b="b"/>
              <a:pathLst>
                <a:path w="373441" h="87235">
                  <a:moveTo>
                    <a:pt x="43618" y="0"/>
                  </a:moveTo>
                  <a:lnTo>
                    <a:pt x="329823" y="0"/>
                  </a:lnTo>
                  <a:cubicBezTo>
                    <a:pt x="353913" y="0"/>
                    <a:pt x="373441" y="19528"/>
                    <a:pt x="373441" y="43618"/>
                  </a:cubicBezTo>
                  <a:lnTo>
                    <a:pt x="373441" y="43618"/>
                  </a:lnTo>
                  <a:cubicBezTo>
                    <a:pt x="373441" y="67707"/>
                    <a:pt x="353913" y="87235"/>
                    <a:pt x="329823" y="87235"/>
                  </a:cubicBezTo>
                  <a:lnTo>
                    <a:pt x="43618" y="87235"/>
                  </a:lnTo>
                  <a:cubicBezTo>
                    <a:pt x="19528" y="87235"/>
                    <a:pt x="0" y="67707"/>
                    <a:pt x="0" y="43618"/>
                  </a:cubicBezTo>
                  <a:lnTo>
                    <a:pt x="0" y="43618"/>
                  </a:lnTo>
                  <a:cubicBezTo>
                    <a:pt x="0" y="19528"/>
                    <a:pt x="19528" y="0"/>
                    <a:pt x="43618" y="0"/>
                  </a:cubicBezTo>
                  <a:close/>
                </a:path>
              </a:pathLst>
            </a:custGeom>
            <a:solidFill>
              <a:srgbClr val="642EC7"/>
            </a:solidFill>
          </p:spPr>
          <p:txBody>
            <a:bodyPr/>
            <a:lstStyle/>
            <a:p>
              <a:endParaRPr lang="en-PH"/>
            </a:p>
          </p:txBody>
        </p:sp>
        <p:sp>
          <p:nvSpPr>
            <p:cNvPr id="66" name="TextBox 66"/>
            <p:cNvSpPr txBox="1"/>
            <p:nvPr/>
          </p:nvSpPr>
          <p:spPr>
            <a:xfrm>
              <a:off x="0" y="-28575"/>
              <a:ext cx="373441" cy="115810"/>
            </a:xfrm>
            <a:prstGeom prst="rect">
              <a:avLst/>
            </a:prstGeom>
          </p:spPr>
          <p:txBody>
            <a:bodyPr lIns="38272" tIns="38272" rIns="38272" bIns="38272" rtlCol="0" anchor="ctr"/>
            <a:lstStyle/>
            <a:p>
              <a:pPr algn="ctr">
                <a:lnSpc>
                  <a:spcPts val="2185"/>
                </a:lnSpc>
              </a:pPr>
              <a:endParaRPr/>
            </a:p>
          </p:txBody>
        </p:sp>
      </p:grpSp>
      <p:grpSp>
        <p:nvGrpSpPr>
          <p:cNvPr id="67" name="Group 67"/>
          <p:cNvGrpSpPr/>
          <p:nvPr/>
        </p:nvGrpSpPr>
        <p:grpSpPr>
          <a:xfrm>
            <a:off x="9435815" y="7301507"/>
            <a:ext cx="5293343" cy="941664"/>
            <a:chOff x="0" y="0"/>
            <a:chExt cx="1255472" cy="223343"/>
          </a:xfrm>
        </p:grpSpPr>
        <p:sp>
          <p:nvSpPr>
            <p:cNvPr id="68" name="Freeform 68"/>
            <p:cNvSpPr/>
            <p:nvPr/>
          </p:nvSpPr>
          <p:spPr>
            <a:xfrm>
              <a:off x="0" y="0"/>
              <a:ext cx="1255472" cy="223343"/>
            </a:xfrm>
            <a:custGeom>
              <a:avLst/>
              <a:gdLst/>
              <a:ahLst/>
              <a:cxnLst/>
              <a:rect l="l" t="t" r="r" b="b"/>
              <a:pathLst>
                <a:path w="1255472" h="223343">
                  <a:moveTo>
                    <a:pt x="74591" y="0"/>
                  </a:moveTo>
                  <a:lnTo>
                    <a:pt x="1180881" y="0"/>
                  </a:lnTo>
                  <a:cubicBezTo>
                    <a:pt x="1222076" y="0"/>
                    <a:pt x="1255472" y="33396"/>
                    <a:pt x="1255472" y="74591"/>
                  </a:cubicBezTo>
                  <a:lnTo>
                    <a:pt x="1255472" y="148752"/>
                  </a:lnTo>
                  <a:cubicBezTo>
                    <a:pt x="1255472" y="189948"/>
                    <a:pt x="1222076" y="223343"/>
                    <a:pt x="1180881" y="223343"/>
                  </a:cubicBezTo>
                  <a:lnTo>
                    <a:pt x="74591" y="223343"/>
                  </a:lnTo>
                  <a:cubicBezTo>
                    <a:pt x="33396" y="223343"/>
                    <a:pt x="0" y="189948"/>
                    <a:pt x="0" y="148752"/>
                  </a:cubicBezTo>
                  <a:lnTo>
                    <a:pt x="0" y="74591"/>
                  </a:lnTo>
                  <a:cubicBezTo>
                    <a:pt x="0" y="33396"/>
                    <a:pt x="33396" y="0"/>
                    <a:pt x="74591" y="0"/>
                  </a:cubicBezTo>
                  <a:close/>
                </a:path>
              </a:pathLst>
            </a:custGeom>
            <a:solidFill>
              <a:srgbClr val="019D97"/>
            </a:solidFill>
          </p:spPr>
          <p:txBody>
            <a:bodyPr/>
            <a:lstStyle/>
            <a:p>
              <a:endParaRPr lang="en-PH"/>
            </a:p>
          </p:txBody>
        </p:sp>
        <p:sp>
          <p:nvSpPr>
            <p:cNvPr id="69" name="TextBox 69"/>
            <p:cNvSpPr txBox="1"/>
            <p:nvPr/>
          </p:nvSpPr>
          <p:spPr>
            <a:xfrm>
              <a:off x="0" y="-28575"/>
              <a:ext cx="1255472" cy="251918"/>
            </a:xfrm>
            <a:prstGeom prst="rect">
              <a:avLst/>
            </a:prstGeom>
          </p:spPr>
          <p:txBody>
            <a:bodyPr lIns="50800" tIns="50800" rIns="50800" bIns="50800" rtlCol="0" anchor="ctr"/>
            <a:lstStyle/>
            <a:p>
              <a:pPr algn="ctr">
                <a:lnSpc>
                  <a:spcPts val="2595"/>
                </a:lnSpc>
              </a:pPr>
              <a:endParaRPr/>
            </a:p>
          </p:txBody>
        </p:sp>
      </p:grpSp>
      <p:sp>
        <p:nvSpPr>
          <p:cNvPr id="70" name="TextBox 70"/>
          <p:cNvSpPr txBox="1"/>
          <p:nvPr/>
        </p:nvSpPr>
        <p:spPr>
          <a:xfrm>
            <a:off x="8213336" y="2372921"/>
            <a:ext cx="692233" cy="255170"/>
          </a:xfrm>
          <a:prstGeom prst="rect">
            <a:avLst/>
          </a:prstGeom>
        </p:spPr>
        <p:txBody>
          <a:bodyPr lIns="0" tIns="0" rIns="0" bIns="0" rtlCol="0" anchor="t">
            <a:spAutoFit/>
          </a:bodyPr>
          <a:lstStyle/>
          <a:p>
            <a:pPr algn="ctr">
              <a:lnSpc>
                <a:spcPts val="2057"/>
              </a:lnSpc>
            </a:pPr>
            <a:r>
              <a:rPr lang="en-US" sz="1469" b="1">
                <a:solidFill>
                  <a:srgbClr val="000000">
                    <a:alpha val="13725"/>
                  </a:srgbClr>
                </a:solidFill>
                <a:latin typeface="Now Bold"/>
                <a:ea typeface="Now Bold"/>
                <a:cs typeface="Now Bold"/>
                <a:sym typeface="Now Bold"/>
              </a:rPr>
              <a:t>SR</a:t>
            </a:r>
          </a:p>
        </p:txBody>
      </p:sp>
      <p:grpSp>
        <p:nvGrpSpPr>
          <p:cNvPr id="71" name="Group 71"/>
          <p:cNvGrpSpPr/>
          <p:nvPr/>
        </p:nvGrpSpPr>
        <p:grpSpPr>
          <a:xfrm>
            <a:off x="5504080" y="2296403"/>
            <a:ext cx="2767559" cy="433667"/>
            <a:chOff x="0" y="0"/>
            <a:chExt cx="2359262" cy="369688"/>
          </a:xfrm>
        </p:grpSpPr>
        <p:sp>
          <p:nvSpPr>
            <p:cNvPr id="72" name="Freeform 72"/>
            <p:cNvSpPr/>
            <p:nvPr/>
          </p:nvSpPr>
          <p:spPr>
            <a:xfrm>
              <a:off x="0" y="0"/>
              <a:ext cx="2359262" cy="369688"/>
            </a:xfrm>
            <a:custGeom>
              <a:avLst/>
              <a:gdLst/>
              <a:ahLst/>
              <a:cxnLst/>
              <a:rect l="l" t="t" r="r" b="b"/>
              <a:pathLst>
                <a:path w="2359262" h="369688">
                  <a:moveTo>
                    <a:pt x="0" y="0"/>
                  </a:moveTo>
                  <a:lnTo>
                    <a:pt x="0" y="369688"/>
                  </a:lnTo>
                  <a:lnTo>
                    <a:pt x="2359262" y="369688"/>
                  </a:lnTo>
                  <a:lnTo>
                    <a:pt x="2359262" y="0"/>
                  </a:lnTo>
                  <a:lnTo>
                    <a:pt x="0" y="0"/>
                  </a:lnTo>
                  <a:close/>
                  <a:moveTo>
                    <a:pt x="2298302" y="308728"/>
                  </a:moveTo>
                  <a:lnTo>
                    <a:pt x="59690" y="308728"/>
                  </a:lnTo>
                  <a:lnTo>
                    <a:pt x="59690" y="59690"/>
                  </a:lnTo>
                  <a:lnTo>
                    <a:pt x="2298302" y="59690"/>
                  </a:lnTo>
                  <a:lnTo>
                    <a:pt x="2298302" y="308728"/>
                  </a:lnTo>
                  <a:close/>
                </a:path>
              </a:pathLst>
            </a:custGeom>
            <a:solidFill>
              <a:srgbClr val="019D97">
                <a:alpha val="13725"/>
              </a:srgbClr>
            </a:solidFill>
          </p:spPr>
          <p:txBody>
            <a:bodyPr/>
            <a:lstStyle/>
            <a:p>
              <a:endParaRPr lang="en-PH"/>
            </a:p>
          </p:txBody>
        </p:sp>
      </p:grpSp>
      <p:grpSp>
        <p:nvGrpSpPr>
          <p:cNvPr id="73" name="Group 73"/>
          <p:cNvGrpSpPr/>
          <p:nvPr/>
        </p:nvGrpSpPr>
        <p:grpSpPr>
          <a:xfrm>
            <a:off x="8921895" y="2283867"/>
            <a:ext cx="2845379" cy="436780"/>
            <a:chOff x="0" y="0"/>
            <a:chExt cx="2425600" cy="372342"/>
          </a:xfrm>
        </p:grpSpPr>
        <p:sp>
          <p:nvSpPr>
            <p:cNvPr id="74" name="Freeform 74"/>
            <p:cNvSpPr/>
            <p:nvPr/>
          </p:nvSpPr>
          <p:spPr>
            <a:xfrm>
              <a:off x="0" y="0"/>
              <a:ext cx="2425600" cy="372342"/>
            </a:xfrm>
            <a:custGeom>
              <a:avLst/>
              <a:gdLst/>
              <a:ahLst/>
              <a:cxnLst/>
              <a:rect l="l" t="t" r="r" b="b"/>
              <a:pathLst>
                <a:path w="2425600" h="372342">
                  <a:moveTo>
                    <a:pt x="0" y="0"/>
                  </a:moveTo>
                  <a:lnTo>
                    <a:pt x="0" y="372342"/>
                  </a:lnTo>
                  <a:lnTo>
                    <a:pt x="2425600" y="372342"/>
                  </a:lnTo>
                  <a:lnTo>
                    <a:pt x="2425600" y="0"/>
                  </a:lnTo>
                  <a:lnTo>
                    <a:pt x="0" y="0"/>
                  </a:lnTo>
                  <a:close/>
                  <a:moveTo>
                    <a:pt x="2364640" y="311382"/>
                  </a:moveTo>
                  <a:lnTo>
                    <a:pt x="59690" y="311382"/>
                  </a:lnTo>
                  <a:lnTo>
                    <a:pt x="59690" y="59690"/>
                  </a:lnTo>
                  <a:lnTo>
                    <a:pt x="2364640" y="59690"/>
                  </a:lnTo>
                  <a:lnTo>
                    <a:pt x="2364640" y="311382"/>
                  </a:lnTo>
                  <a:close/>
                </a:path>
              </a:pathLst>
            </a:custGeom>
            <a:solidFill>
              <a:srgbClr val="019D97">
                <a:alpha val="13725"/>
              </a:srgbClr>
            </a:solidFill>
          </p:spPr>
          <p:txBody>
            <a:bodyPr/>
            <a:lstStyle/>
            <a:p>
              <a:endParaRPr lang="en-PH"/>
            </a:p>
          </p:txBody>
        </p:sp>
      </p:grpSp>
      <p:sp>
        <p:nvSpPr>
          <p:cNvPr id="75" name="AutoShape 75"/>
          <p:cNvSpPr/>
          <p:nvPr/>
        </p:nvSpPr>
        <p:spPr>
          <a:xfrm flipV="1">
            <a:off x="8091581" y="3916271"/>
            <a:ext cx="14161" cy="1805661"/>
          </a:xfrm>
          <a:prstGeom prst="line">
            <a:avLst/>
          </a:prstGeom>
          <a:ln w="57150" cap="rnd">
            <a:solidFill>
              <a:srgbClr val="FF5757"/>
            </a:solidFill>
            <a:prstDash val="solid"/>
            <a:headEnd type="none" w="sm" len="sm"/>
            <a:tailEnd type="none" w="sm" len="sm"/>
          </a:ln>
        </p:spPr>
        <p:txBody>
          <a:bodyPr/>
          <a:lstStyle/>
          <a:p>
            <a:endParaRPr lang="en-PH"/>
          </a:p>
        </p:txBody>
      </p:sp>
      <p:sp>
        <p:nvSpPr>
          <p:cNvPr id="76" name="AutoShape 76"/>
          <p:cNvSpPr/>
          <p:nvPr/>
        </p:nvSpPr>
        <p:spPr>
          <a:xfrm flipV="1">
            <a:off x="7925635" y="3014482"/>
            <a:ext cx="0" cy="2687700"/>
          </a:xfrm>
          <a:prstGeom prst="line">
            <a:avLst/>
          </a:prstGeom>
          <a:ln w="57150" cap="rnd">
            <a:solidFill>
              <a:srgbClr val="C9E265"/>
            </a:solidFill>
            <a:prstDash val="solid"/>
            <a:headEnd type="none" w="sm" len="sm"/>
            <a:tailEnd type="none" w="sm" len="sm"/>
          </a:ln>
        </p:spPr>
        <p:txBody>
          <a:bodyPr/>
          <a:lstStyle/>
          <a:p>
            <a:endParaRPr lang="en-PH"/>
          </a:p>
        </p:txBody>
      </p:sp>
      <p:sp>
        <p:nvSpPr>
          <p:cNvPr id="77" name="AutoShape 77"/>
          <p:cNvSpPr/>
          <p:nvPr/>
        </p:nvSpPr>
        <p:spPr>
          <a:xfrm>
            <a:off x="7317009" y="4438188"/>
            <a:ext cx="0" cy="1185994"/>
          </a:xfrm>
          <a:prstGeom prst="line">
            <a:avLst/>
          </a:prstGeom>
          <a:ln w="57150" cap="rnd">
            <a:solidFill>
              <a:srgbClr val="38B6FF"/>
            </a:solidFill>
            <a:prstDash val="solid"/>
            <a:headEnd type="none" w="sm" len="sm"/>
            <a:tailEnd type="none" w="sm" len="sm"/>
          </a:ln>
        </p:spPr>
        <p:txBody>
          <a:bodyPr/>
          <a:lstStyle/>
          <a:p>
            <a:endParaRPr lang="en-PH"/>
          </a:p>
        </p:txBody>
      </p:sp>
      <p:sp>
        <p:nvSpPr>
          <p:cNvPr id="78" name="Freeform 78"/>
          <p:cNvSpPr/>
          <p:nvPr/>
        </p:nvSpPr>
        <p:spPr>
          <a:xfrm>
            <a:off x="9607361" y="7388073"/>
            <a:ext cx="744912" cy="744912"/>
          </a:xfrm>
          <a:custGeom>
            <a:avLst/>
            <a:gdLst/>
            <a:ahLst/>
            <a:cxnLst/>
            <a:rect l="l" t="t" r="r" b="b"/>
            <a:pathLst>
              <a:path w="744912" h="744912">
                <a:moveTo>
                  <a:pt x="0" y="0"/>
                </a:moveTo>
                <a:lnTo>
                  <a:pt x="744913" y="0"/>
                </a:lnTo>
                <a:lnTo>
                  <a:pt x="744913" y="744912"/>
                </a:lnTo>
                <a:lnTo>
                  <a:pt x="0" y="7449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9" name="TextBox 79"/>
          <p:cNvSpPr txBox="1"/>
          <p:nvPr/>
        </p:nvSpPr>
        <p:spPr>
          <a:xfrm>
            <a:off x="355773" y="1171091"/>
            <a:ext cx="3998890" cy="801546"/>
          </a:xfrm>
          <a:prstGeom prst="rect">
            <a:avLst/>
          </a:prstGeom>
        </p:spPr>
        <p:txBody>
          <a:bodyPr lIns="0" tIns="0" rIns="0" bIns="0" rtlCol="0" anchor="t">
            <a:spAutoFit/>
          </a:bodyPr>
          <a:lstStyle/>
          <a:p>
            <a:pPr marL="0" lvl="0" indent="0" algn="ctr">
              <a:lnSpc>
                <a:spcPts val="6218"/>
              </a:lnSpc>
              <a:spcBef>
                <a:spcPct val="0"/>
              </a:spcBef>
            </a:pPr>
            <a:r>
              <a:rPr lang="en-US" sz="4441" b="1" i="1">
                <a:solidFill>
                  <a:srgbClr val="642EC7"/>
                </a:solidFill>
                <a:latin typeface="Poppins Bold Italics"/>
                <a:ea typeface="Poppins Bold Italics"/>
                <a:cs typeface="Poppins Bold Italics"/>
                <a:sym typeface="Poppins Bold Italics"/>
              </a:rPr>
              <a:t>Features</a:t>
            </a:r>
          </a:p>
        </p:txBody>
      </p:sp>
      <p:sp>
        <p:nvSpPr>
          <p:cNvPr id="80" name="TextBox 80"/>
          <p:cNvSpPr txBox="1"/>
          <p:nvPr/>
        </p:nvSpPr>
        <p:spPr>
          <a:xfrm>
            <a:off x="4234061" y="6157888"/>
            <a:ext cx="817142" cy="395676"/>
          </a:xfrm>
          <a:prstGeom prst="rect">
            <a:avLst/>
          </a:prstGeom>
        </p:spPr>
        <p:txBody>
          <a:bodyPr lIns="0" tIns="0" rIns="0" bIns="0" rtlCol="0" anchor="t">
            <a:spAutoFit/>
          </a:bodyPr>
          <a:lstStyle/>
          <a:p>
            <a:pPr algn="ctr">
              <a:lnSpc>
                <a:spcPts val="3284"/>
              </a:lnSpc>
            </a:pPr>
            <a:r>
              <a:rPr lang="en-US" sz="2346" b="1">
                <a:solidFill>
                  <a:srgbClr val="000000">
                    <a:alpha val="13725"/>
                  </a:srgbClr>
                </a:solidFill>
                <a:latin typeface="Now Bold"/>
                <a:ea typeface="Now Bold"/>
                <a:cs typeface="Now Bold"/>
                <a:sym typeface="Now Bold"/>
              </a:rPr>
              <a:t>Input</a:t>
            </a:r>
          </a:p>
        </p:txBody>
      </p:sp>
      <p:sp>
        <p:nvSpPr>
          <p:cNvPr id="81" name="TextBox 81"/>
          <p:cNvSpPr txBox="1"/>
          <p:nvPr/>
        </p:nvSpPr>
        <p:spPr>
          <a:xfrm>
            <a:off x="12516192" y="6077968"/>
            <a:ext cx="1030663" cy="381154"/>
          </a:xfrm>
          <a:prstGeom prst="rect">
            <a:avLst/>
          </a:prstGeom>
        </p:spPr>
        <p:txBody>
          <a:bodyPr lIns="0" tIns="0" rIns="0" bIns="0" rtlCol="0" anchor="t">
            <a:spAutoFit/>
          </a:bodyPr>
          <a:lstStyle/>
          <a:p>
            <a:pPr algn="ctr">
              <a:lnSpc>
                <a:spcPts val="3063"/>
              </a:lnSpc>
            </a:pPr>
            <a:r>
              <a:rPr lang="en-US" sz="2188" b="1">
                <a:solidFill>
                  <a:srgbClr val="000000">
                    <a:alpha val="13725"/>
                  </a:srgbClr>
                </a:solidFill>
                <a:latin typeface="Now Bold"/>
                <a:ea typeface="Now Bold"/>
                <a:cs typeface="Now Bold"/>
                <a:sym typeface="Now Bold"/>
              </a:rPr>
              <a:t>Output</a:t>
            </a:r>
          </a:p>
        </p:txBody>
      </p:sp>
      <p:sp>
        <p:nvSpPr>
          <p:cNvPr id="82" name="TextBox 82"/>
          <p:cNvSpPr txBox="1"/>
          <p:nvPr/>
        </p:nvSpPr>
        <p:spPr>
          <a:xfrm>
            <a:off x="7139988" y="1631877"/>
            <a:ext cx="3329836" cy="292277"/>
          </a:xfrm>
          <a:prstGeom prst="rect">
            <a:avLst/>
          </a:prstGeom>
        </p:spPr>
        <p:txBody>
          <a:bodyPr lIns="0" tIns="0" rIns="0" bIns="0" rtlCol="0" anchor="t">
            <a:spAutoFit/>
          </a:bodyPr>
          <a:lstStyle/>
          <a:p>
            <a:pPr algn="ctr">
              <a:lnSpc>
                <a:spcPts val="2394"/>
              </a:lnSpc>
            </a:pPr>
            <a:r>
              <a:rPr lang="en-US" sz="1710" b="1">
                <a:solidFill>
                  <a:srgbClr val="000000">
                    <a:alpha val="13725"/>
                  </a:srgbClr>
                </a:solidFill>
                <a:latin typeface="Now Bold"/>
                <a:ea typeface="Now Bold"/>
                <a:cs typeface="Now Bold"/>
                <a:sym typeface="Now Bold"/>
              </a:rPr>
              <a:t>Central Processing Unit (CPU)</a:t>
            </a:r>
          </a:p>
        </p:txBody>
      </p:sp>
      <p:sp>
        <p:nvSpPr>
          <p:cNvPr id="83" name="TextBox 83"/>
          <p:cNvSpPr txBox="1"/>
          <p:nvPr/>
        </p:nvSpPr>
        <p:spPr>
          <a:xfrm>
            <a:off x="5882431" y="4688668"/>
            <a:ext cx="398497" cy="284154"/>
          </a:xfrm>
          <a:prstGeom prst="rect">
            <a:avLst/>
          </a:prstGeom>
        </p:spPr>
        <p:txBody>
          <a:bodyPr lIns="0" tIns="0" rIns="0" bIns="0" rtlCol="0" anchor="t">
            <a:spAutoFit/>
          </a:bodyPr>
          <a:lstStyle/>
          <a:p>
            <a:pPr algn="ctr">
              <a:lnSpc>
                <a:spcPts val="2303"/>
              </a:lnSpc>
              <a:spcBef>
                <a:spcPct val="0"/>
              </a:spcBef>
            </a:pPr>
            <a:r>
              <a:rPr lang="en-US" sz="1645">
                <a:solidFill>
                  <a:srgbClr val="000000">
                    <a:alpha val="13725"/>
                  </a:srgbClr>
                </a:solidFill>
                <a:latin typeface="Gagalin"/>
                <a:ea typeface="Gagalin"/>
                <a:cs typeface="Gagalin"/>
                <a:sym typeface="Gagalin"/>
              </a:rPr>
              <a:t>ALU</a:t>
            </a:r>
          </a:p>
        </p:txBody>
      </p:sp>
      <p:sp>
        <p:nvSpPr>
          <p:cNvPr id="84" name="TextBox 84"/>
          <p:cNvSpPr txBox="1"/>
          <p:nvPr/>
        </p:nvSpPr>
        <p:spPr>
          <a:xfrm>
            <a:off x="6555960" y="3116125"/>
            <a:ext cx="398497" cy="284154"/>
          </a:xfrm>
          <a:prstGeom prst="rect">
            <a:avLst/>
          </a:prstGeom>
        </p:spPr>
        <p:txBody>
          <a:bodyPr lIns="0" tIns="0" rIns="0" bIns="0" rtlCol="0" anchor="t">
            <a:spAutoFit/>
          </a:bodyPr>
          <a:lstStyle/>
          <a:p>
            <a:pPr algn="ctr">
              <a:lnSpc>
                <a:spcPts val="2303"/>
              </a:lnSpc>
              <a:spcBef>
                <a:spcPct val="0"/>
              </a:spcBef>
            </a:pPr>
            <a:r>
              <a:rPr lang="en-US" sz="1645">
                <a:solidFill>
                  <a:srgbClr val="000000">
                    <a:alpha val="13725"/>
                  </a:srgbClr>
                </a:solidFill>
                <a:latin typeface="Gagalin"/>
                <a:ea typeface="Gagalin"/>
                <a:cs typeface="Gagalin"/>
                <a:sym typeface="Gagalin"/>
              </a:rPr>
              <a:t>CU</a:t>
            </a:r>
          </a:p>
        </p:txBody>
      </p:sp>
      <p:sp>
        <p:nvSpPr>
          <p:cNvPr id="85" name="TextBox 85"/>
          <p:cNvSpPr txBox="1"/>
          <p:nvPr/>
        </p:nvSpPr>
        <p:spPr>
          <a:xfrm>
            <a:off x="8207140" y="3381229"/>
            <a:ext cx="629639" cy="222805"/>
          </a:xfrm>
          <a:prstGeom prst="rect">
            <a:avLst/>
          </a:prstGeom>
        </p:spPr>
        <p:txBody>
          <a:bodyPr lIns="0" tIns="0" rIns="0" bIns="0" rtlCol="0" anchor="t">
            <a:spAutoFit/>
          </a:bodyPr>
          <a:lstStyle/>
          <a:p>
            <a:pPr algn="ctr">
              <a:lnSpc>
                <a:spcPts val="1871"/>
              </a:lnSpc>
            </a:pPr>
            <a:r>
              <a:rPr lang="en-US" sz="1336" b="1">
                <a:solidFill>
                  <a:srgbClr val="000000">
                    <a:alpha val="13725"/>
                  </a:srgbClr>
                </a:solidFill>
                <a:latin typeface="Now Bold"/>
                <a:ea typeface="Now Bold"/>
                <a:cs typeface="Now Bold"/>
                <a:sym typeface="Now Bold"/>
              </a:rPr>
              <a:t>PC</a:t>
            </a:r>
          </a:p>
        </p:txBody>
      </p:sp>
      <p:sp>
        <p:nvSpPr>
          <p:cNvPr id="86" name="TextBox 86"/>
          <p:cNvSpPr txBox="1"/>
          <p:nvPr/>
        </p:nvSpPr>
        <p:spPr>
          <a:xfrm>
            <a:off x="8207140" y="4311910"/>
            <a:ext cx="629639" cy="224220"/>
          </a:xfrm>
          <a:prstGeom prst="rect">
            <a:avLst/>
          </a:prstGeom>
        </p:spPr>
        <p:txBody>
          <a:bodyPr lIns="0" tIns="0" rIns="0" bIns="0" rtlCol="0" anchor="t">
            <a:spAutoFit/>
          </a:bodyPr>
          <a:lstStyle/>
          <a:p>
            <a:pPr algn="ctr">
              <a:lnSpc>
                <a:spcPts val="1871"/>
              </a:lnSpc>
            </a:pPr>
            <a:r>
              <a:rPr lang="en-US" sz="1336" b="1">
                <a:solidFill>
                  <a:srgbClr val="000000">
                    <a:alpha val="13725"/>
                  </a:srgbClr>
                </a:solidFill>
                <a:latin typeface="Now Bold"/>
                <a:ea typeface="Now Bold"/>
                <a:cs typeface="Now Bold"/>
                <a:sym typeface="Now Bold"/>
              </a:rPr>
              <a:t>CIR</a:t>
            </a:r>
          </a:p>
        </p:txBody>
      </p:sp>
      <p:sp>
        <p:nvSpPr>
          <p:cNvPr id="87" name="TextBox 87"/>
          <p:cNvSpPr txBox="1"/>
          <p:nvPr/>
        </p:nvSpPr>
        <p:spPr>
          <a:xfrm>
            <a:off x="8207140" y="4769998"/>
            <a:ext cx="629639" cy="222805"/>
          </a:xfrm>
          <a:prstGeom prst="rect">
            <a:avLst/>
          </a:prstGeom>
        </p:spPr>
        <p:txBody>
          <a:bodyPr lIns="0" tIns="0" rIns="0" bIns="0" rtlCol="0" anchor="t">
            <a:spAutoFit/>
          </a:bodyPr>
          <a:lstStyle/>
          <a:p>
            <a:pPr algn="ctr">
              <a:lnSpc>
                <a:spcPts val="1871"/>
              </a:lnSpc>
            </a:pPr>
            <a:r>
              <a:rPr lang="en-US" sz="1336" b="1">
                <a:solidFill>
                  <a:srgbClr val="000000">
                    <a:alpha val="13725"/>
                  </a:srgbClr>
                </a:solidFill>
                <a:latin typeface="Now Bold"/>
                <a:ea typeface="Now Bold"/>
                <a:cs typeface="Now Bold"/>
                <a:sym typeface="Now Bold"/>
              </a:rPr>
              <a:t>ACC</a:t>
            </a:r>
          </a:p>
        </p:txBody>
      </p:sp>
      <p:sp>
        <p:nvSpPr>
          <p:cNvPr id="88" name="TextBox 88"/>
          <p:cNvSpPr txBox="1"/>
          <p:nvPr/>
        </p:nvSpPr>
        <p:spPr>
          <a:xfrm>
            <a:off x="13703613" y="1944062"/>
            <a:ext cx="3674460" cy="230688"/>
          </a:xfrm>
          <a:prstGeom prst="rect">
            <a:avLst/>
          </a:prstGeom>
        </p:spPr>
        <p:txBody>
          <a:bodyPr lIns="0" tIns="0" rIns="0" bIns="0" rtlCol="0" anchor="t">
            <a:spAutoFit/>
          </a:bodyPr>
          <a:lstStyle/>
          <a:p>
            <a:pPr algn="l">
              <a:lnSpc>
                <a:spcPts val="1902"/>
              </a:lnSpc>
            </a:pPr>
            <a:r>
              <a:rPr lang="en-US" sz="1359" b="1">
                <a:solidFill>
                  <a:srgbClr val="000000">
                    <a:alpha val="13725"/>
                  </a:srgbClr>
                </a:solidFill>
                <a:latin typeface="Now Bold"/>
                <a:ea typeface="Now Bold"/>
                <a:cs typeface="Now Bold"/>
                <a:sym typeface="Now Bold"/>
              </a:rPr>
              <a:t>CONTROL BUS</a:t>
            </a:r>
          </a:p>
        </p:txBody>
      </p:sp>
      <p:sp>
        <p:nvSpPr>
          <p:cNvPr id="89" name="TextBox 89"/>
          <p:cNvSpPr txBox="1"/>
          <p:nvPr/>
        </p:nvSpPr>
        <p:spPr>
          <a:xfrm>
            <a:off x="7436955" y="7496490"/>
            <a:ext cx="418663" cy="655539"/>
          </a:xfrm>
          <a:prstGeom prst="rect">
            <a:avLst/>
          </a:prstGeom>
        </p:spPr>
        <p:txBody>
          <a:bodyPr lIns="0" tIns="0" rIns="0" bIns="0" rtlCol="0" anchor="t">
            <a:spAutoFit/>
          </a:bodyPr>
          <a:lstStyle/>
          <a:p>
            <a:pPr algn="ctr">
              <a:lnSpc>
                <a:spcPts val="5322"/>
              </a:lnSpc>
            </a:pPr>
            <a:r>
              <a:rPr lang="en-US" sz="3801">
                <a:solidFill>
                  <a:srgbClr val="000000"/>
                </a:solidFill>
                <a:latin typeface="Open Sans Extra Bold"/>
                <a:ea typeface="Open Sans Extra Bold"/>
                <a:cs typeface="Open Sans Extra Bold"/>
                <a:sym typeface="Open Sans Extra Bold"/>
              </a:rPr>
              <a:t>...</a:t>
            </a:r>
          </a:p>
        </p:txBody>
      </p:sp>
      <p:sp>
        <p:nvSpPr>
          <p:cNvPr id="90" name="TextBox 90"/>
          <p:cNvSpPr txBox="1"/>
          <p:nvPr/>
        </p:nvSpPr>
        <p:spPr>
          <a:xfrm>
            <a:off x="7229433" y="5677740"/>
            <a:ext cx="807232" cy="246982"/>
          </a:xfrm>
          <a:prstGeom prst="rect">
            <a:avLst/>
          </a:prstGeom>
        </p:spPr>
        <p:txBody>
          <a:bodyPr lIns="0" tIns="0" rIns="0" bIns="0" rtlCol="0" anchor="t">
            <a:spAutoFit/>
          </a:bodyPr>
          <a:lstStyle/>
          <a:p>
            <a:pPr algn="l">
              <a:lnSpc>
                <a:spcPts val="2037"/>
              </a:lnSpc>
            </a:pPr>
            <a:r>
              <a:rPr lang="en-US" sz="1455" b="1">
                <a:solidFill>
                  <a:srgbClr val="FFFFFF"/>
                </a:solidFill>
                <a:latin typeface="Now Bold"/>
                <a:ea typeface="Now Bold"/>
                <a:cs typeface="Now Bold"/>
                <a:sym typeface="Now Bold"/>
              </a:rPr>
              <a:t>Memory</a:t>
            </a:r>
          </a:p>
        </p:txBody>
      </p:sp>
      <p:sp>
        <p:nvSpPr>
          <p:cNvPr id="91" name="TextBox 91"/>
          <p:cNvSpPr txBox="1"/>
          <p:nvPr/>
        </p:nvSpPr>
        <p:spPr>
          <a:xfrm>
            <a:off x="8361215" y="6000762"/>
            <a:ext cx="10978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8</a:t>
            </a:r>
          </a:p>
        </p:txBody>
      </p:sp>
      <p:sp>
        <p:nvSpPr>
          <p:cNvPr id="92" name="TextBox 92"/>
          <p:cNvSpPr txBox="1"/>
          <p:nvPr/>
        </p:nvSpPr>
        <p:spPr>
          <a:xfrm>
            <a:off x="8361215" y="6294122"/>
            <a:ext cx="10978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9</a:t>
            </a:r>
          </a:p>
        </p:txBody>
      </p:sp>
      <p:sp>
        <p:nvSpPr>
          <p:cNvPr id="93" name="TextBox 93"/>
          <p:cNvSpPr txBox="1"/>
          <p:nvPr/>
        </p:nvSpPr>
        <p:spPr>
          <a:xfrm>
            <a:off x="8361215" y="6576760"/>
            <a:ext cx="193347"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a:t>
            </a:r>
          </a:p>
        </p:txBody>
      </p:sp>
      <p:sp>
        <p:nvSpPr>
          <p:cNvPr id="94" name="TextBox 94"/>
          <p:cNvSpPr txBox="1"/>
          <p:nvPr/>
        </p:nvSpPr>
        <p:spPr>
          <a:xfrm>
            <a:off x="8374330" y="6880618"/>
            <a:ext cx="193347"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11</a:t>
            </a:r>
          </a:p>
        </p:txBody>
      </p:sp>
      <p:sp>
        <p:nvSpPr>
          <p:cNvPr id="95" name="TextBox 95"/>
          <p:cNvSpPr txBox="1"/>
          <p:nvPr/>
        </p:nvSpPr>
        <p:spPr>
          <a:xfrm>
            <a:off x="8374330" y="7172963"/>
            <a:ext cx="193347"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12</a:t>
            </a:r>
          </a:p>
        </p:txBody>
      </p:sp>
      <p:sp>
        <p:nvSpPr>
          <p:cNvPr id="96" name="TextBox 96"/>
          <p:cNvSpPr txBox="1"/>
          <p:nvPr/>
        </p:nvSpPr>
        <p:spPr>
          <a:xfrm>
            <a:off x="8361215" y="7503701"/>
            <a:ext cx="193347"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13</a:t>
            </a:r>
          </a:p>
        </p:txBody>
      </p:sp>
      <p:sp>
        <p:nvSpPr>
          <p:cNvPr id="97" name="TextBox 97"/>
          <p:cNvSpPr txBox="1"/>
          <p:nvPr/>
        </p:nvSpPr>
        <p:spPr>
          <a:xfrm>
            <a:off x="8367773" y="8270444"/>
            <a:ext cx="264380"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99</a:t>
            </a:r>
          </a:p>
        </p:txBody>
      </p:sp>
      <p:sp>
        <p:nvSpPr>
          <p:cNvPr id="98" name="TextBox 98"/>
          <p:cNvSpPr txBox="1"/>
          <p:nvPr/>
        </p:nvSpPr>
        <p:spPr>
          <a:xfrm>
            <a:off x="8320025" y="8563805"/>
            <a:ext cx="31212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100</a:t>
            </a:r>
          </a:p>
        </p:txBody>
      </p:sp>
      <p:sp>
        <p:nvSpPr>
          <p:cNvPr id="99" name="TextBox 99"/>
          <p:cNvSpPr txBox="1"/>
          <p:nvPr/>
        </p:nvSpPr>
        <p:spPr>
          <a:xfrm>
            <a:off x="8329337" y="8833675"/>
            <a:ext cx="293504"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101</a:t>
            </a:r>
          </a:p>
        </p:txBody>
      </p:sp>
      <p:sp>
        <p:nvSpPr>
          <p:cNvPr id="100" name="TextBox 100"/>
          <p:cNvSpPr txBox="1"/>
          <p:nvPr/>
        </p:nvSpPr>
        <p:spPr>
          <a:xfrm>
            <a:off x="8338649" y="9119940"/>
            <a:ext cx="293504"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102</a:t>
            </a:r>
          </a:p>
        </p:txBody>
      </p:sp>
      <p:sp>
        <p:nvSpPr>
          <p:cNvPr id="101" name="TextBox 101"/>
          <p:cNvSpPr txBox="1"/>
          <p:nvPr/>
        </p:nvSpPr>
        <p:spPr>
          <a:xfrm>
            <a:off x="8338649" y="9426901"/>
            <a:ext cx="293504"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103</a:t>
            </a:r>
          </a:p>
        </p:txBody>
      </p:sp>
      <p:sp>
        <p:nvSpPr>
          <p:cNvPr id="102" name="TextBox 102"/>
          <p:cNvSpPr txBox="1"/>
          <p:nvPr/>
        </p:nvSpPr>
        <p:spPr>
          <a:xfrm>
            <a:off x="7536498" y="6014215"/>
            <a:ext cx="10978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0</a:t>
            </a:r>
          </a:p>
        </p:txBody>
      </p:sp>
      <p:sp>
        <p:nvSpPr>
          <p:cNvPr id="103" name="TextBox 103"/>
          <p:cNvSpPr txBox="1"/>
          <p:nvPr/>
        </p:nvSpPr>
        <p:spPr>
          <a:xfrm>
            <a:off x="7540521" y="6323811"/>
            <a:ext cx="10978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0</a:t>
            </a:r>
          </a:p>
        </p:txBody>
      </p:sp>
      <p:sp>
        <p:nvSpPr>
          <p:cNvPr id="104" name="TextBox 104"/>
          <p:cNvSpPr txBox="1"/>
          <p:nvPr/>
        </p:nvSpPr>
        <p:spPr>
          <a:xfrm>
            <a:off x="7540521" y="6578745"/>
            <a:ext cx="10978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2</a:t>
            </a:r>
          </a:p>
        </p:txBody>
      </p:sp>
      <p:sp>
        <p:nvSpPr>
          <p:cNvPr id="105" name="TextBox 105"/>
          <p:cNvSpPr txBox="1"/>
          <p:nvPr/>
        </p:nvSpPr>
        <p:spPr>
          <a:xfrm>
            <a:off x="7544545" y="6888341"/>
            <a:ext cx="10978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3</a:t>
            </a:r>
          </a:p>
        </p:txBody>
      </p:sp>
      <p:sp>
        <p:nvSpPr>
          <p:cNvPr id="106" name="TextBox 106"/>
          <p:cNvSpPr txBox="1"/>
          <p:nvPr/>
        </p:nvSpPr>
        <p:spPr>
          <a:xfrm>
            <a:off x="7544545" y="7192532"/>
            <a:ext cx="10978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0</a:t>
            </a:r>
          </a:p>
        </p:txBody>
      </p:sp>
      <p:sp>
        <p:nvSpPr>
          <p:cNvPr id="107" name="TextBox 107"/>
          <p:cNvSpPr txBox="1"/>
          <p:nvPr/>
        </p:nvSpPr>
        <p:spPr>
          <a:xfrm>
            <a:off x="7548568" y="7502128"/>
            <a:ext cx="10978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0</a:t>
            </a:r>
          </a:p>
        </p:txBody>
      </p:sp>
      <p:sp>
        <p:nvSpPr>
          <p:cNvPr id="108" name="TextBox 108"/>
          <p:cNvSpPr txBox="1"/>
          <p:nvPr/>
        </p:nvSpPr>
        <p:spPr>
          <a:xfrm>
            <a:off x="7536498" y="8260188"/>
            <a:ext cx="10978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0</a:t>
            </a:r>
          </a:p>
        </p:txBody>
      </p:sp>
      <p:sp>
        <p:nvSpPr>
          <p:cNvPr id="109" name="TextBox 109"/>
          <p:cNvSpPr txBox="1"/>
          <p:nvPr/>
        </p:nvSpPr>
        <p:spPr>
          <a:xfrm>
            <a:off x="7540521" y="8579769"/>
            <a:ext cx="10978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0</a:t>
            </a:r>
          </a:p>
        </p:txBody>
      </p:sp>
      <p:sp>
        <p:nvSpPr>
          <p:cNvPr id="110" name="TextBox 110"/>
          <p:cNvSpPr txBox="1"/>
          <p:nvPr/>
        </p:nvSpPr>
        <p:spPr>
          <a:xfrm>
            <a:off x="7304536" y="8868770"/>
            <a:ext cx="69154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Load 10</a:t>
            </a:r>
          </a:p>
        </p:txBody>
      </p:sp>
      <p:sp>
        <p:nvSpPr>
          <p:cNvPr id="111" name="TextBox 111"/>
          <p:cNvSpPr txBox="1"/>
          <p:nvPr/>
        </p:nvSpPr>
        <p:spPr>
          <a:xfrm>
            <a:off x="7317009" y="9119940"/>
            <a:ext cx="69154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Add 11</a:t>
            </a:r>
          </a:p>
        </p:txBody>
      </p:sp>
      <p:sp>
        <p:nvSpPr>
          <p:cNvPr id="112" name="TextBox 112"/>
          <p:cNvSpPr txBox="1"/>
          <p:nvPr/>
        </p:nvSpPr>
        <p:spPr>
          <a:xfrm>
            <a:off x="7300512" y="9429536"/>
            <a:ext cx="69154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Store 12</a:t>
            </a:r>
          </a:p>
        </p:txBody>
      </p:sp>
      <p:sp>
        <p:nvSpPr>
          <p:cNvPr id="113" name="TextBox 113"/>
          <p:cNvSpPr txBox="1"/>
          <p:nvPr/>
        </p:nvSpPr>
        <p:spPr>
          <a:xfrm>
            <a:off x="10258119" y="7281034"/>
            <a:ext cx="4013957" cy="911365"/>
          </a:xfrm>
          <a:prstGeom prst="rect">
            <a:avLst/>
          </a:prstGeom>
        </p:spPr>
        <p:txBody>
          <a:bodyPr lIns="0" tIns="0" rIns="0" bIns="0" rtlCol="0" anchor="t">
            <a:spAutoFit/>
          </a:bodyPr>
          <a:lstStyle/>
          <a:p>
            <a:pPr algn="ctr">
              <a:lnSpc>
                <a:spcPts val="3686"/>
              </a:lnSpc>
            </a:pPr>
            <a:r>
              <a:rPr lang="en-US" sz="2633">
                <a:solidFill>
                  <a:srgbClr val="FFFFFF"/>
                </a:solidFill>
                <a:latin typeface="Alatsi"/>
                <a:ea typeface="Alatsi"/>
                <a:cs typeface="Alatsi"/>
                <a:sym typeface="Alatsi"/>
              </a:rPr>
              <a:t>The processor can access the memory directly.</a:t>
            </a:r>
          </a:p>
        </p:txBody>
      </p:sp>
      <p:sp>
        <p:nvSpPr>
          <p:cNvPr id="114" name="TextBox 114"/>
          <p:cNvSpPr txBox="1"/>
          <p:nvPr/>
        </p:nvSpPr>
        <p:spPr>
          <a:xfrm>
            <a:off x="4954503" y="2360384"/>
            <a:ext cx="692233" cy="255170"/>
          </a:xfrm>
          <a:prstGeom prst="rect">
            <a:avLst/>
          </a:prstGeom>
        </p:spPr>
        <p:txBody>
          <a:bodyPr lIns="0" tIns="0" rIns="0" bIns="0" rtlCol="0" anchor="t">
            <a:spAutoFit/>
          </a:bodyPr>
          <a:lstStyle/>
          <a:p>
            <a:pPr algn="ctr">
              <a:lnSpc>
                <a:spcPts val="2057"/>
              </a:lnSpc>
            </a:pPr>
            <a:r>
              <a:rPr lang="en-US" sz="1469" b="1">
                <a:solidFill>
                  <a:srgbClr val="000000">
                    <a:alpha val="13725"/>
                  </a:srgbClr>
                </a:solidFill>
                <a:latin typeface="Now Bold"/>
                <a:ea typeface="Now Bold"/>
                <a:cs typeface="Now Bold"/>
                <a:sym typeface="Now Bold"/>
              </a:rPr>
              <a:t>IR</a:t>
            </a:r>
          </a:p>
        </p:txBody>
      </p:sp>
      <p:sp>
        <p:nvSpPr>
          <p:cNvPr id="115" name="TextBox 115"/>
          <p:cNvSpPr txBox="1"/>
          <p:nvPr/>
        </p:nvSpPr>
        <p:spPr>
          <a:xfrm>
            <a:off x="13774759" y="2437837"/>
            <a:ext cx="3637956" cy="214119"/>
          </a:xfrm>
          <a:prstGeom prst="rect">
            <a:avLst/>
          </a:prstGeom>
        </p:spPr>
        <p:txBody>
          <a:bodyPr lIns="0" tIns="0" rIns="0" bIns="0" rtlCol="0" anchor="t">
            <a:spAutoFit/>
          </a:bodyPr>
          <a:lstStyle/>
          <a:p>
            <a:pPr algn="l">
              <a:lnSpc>
                <a:spcPts val="1883"/>
              </a:lnSpc>
            </a:pPr>
            <a:r>
              <a:rPr lang="en-US" sz="1345" b="1">
                <a:solidFill>
                  <a:srgbClr val="000000">
                    <a:alpha val="13725"/>
                  </a:srgbClr>
                </a:solidFill>
                <a:latin typeface="Now Bold"/>
                <a:ea typeface="Now Bold"/>
                <a:cs typeface="Now Bold"/>
                <a:sym typeface="Now Bold"/>
              </a:rPr>
              <a:t>ADDRESS BUS</a:t>
            </a:r>
          </a:p>
        </p:txBody>
      </p:sp>
      <p:sp>
        <p:nvSpPr>
          <p:cNvPr id="116" name="TextBox 116"/>
          <p:cNvSpPr txBox="1"/>
          <p:nvPr/>
        </p:nvSpPr>
        <p:spPr>
          <a:xfrm>
            <a:off x="14005390" y="2902241"/>
            <a:ext cx="3637956" cy="214119"/>
          </a:xfrm>
          <a:prstGeom prst="rect">
            <a:avLst/>
          </a:prstGeom>
        </p:spPr>
        <p:txBody>
          <a:bodyPr lIns="0" tIns="0" rIns="0" bIns="0" rtlCol="0" anchor="t">
            <a:spAutoFit/>
          </a:bodyPr>
          <a:lstStyle/>
          <a:p>
            <a:pPr algn="l">
              <a:lnSpc>
                <a:spcPts val="1883"/>
              </a:lnSpc>
            </a:pPr>
            <a:r>
              <a:rPr lang="en-US" sz="1345" b="1">
                <a:solidFill>
                  <a:srgbClr val="000000">
                    <a:alpha val="13725"/>
                  </a:srgbClr>
                </a:solidFill>
                <a:latin typeface="Now Bold"/>
                <a:ea typeface="Now Bold"/>
                <a:cs typeface="Now Bold"/>
                <a:sym typeface="Now Bold"/>
              </a:rPr>
              <a:t>DATA BUS</a:t>
            </a:r>
          </a:p>
        </p:txBody>
      </p:sp>
      <p:sp>
        <p:nvSpPr>
          <p:cNvPr id="117" name="AutoShape 117"/>
          <p:cNvSpPr/>
          <p:nvPr/>
        </p:nvSpPr>
        <p:spPr>
          <a:xfrm flipH="1" flipV="1">
            <a:off x="8241646" y="6234138"/>
            <a:ext cx="4019720" cy="23668"/>
          </a:xfrm>
          <a:prstGeom prst="line">
            <a:avLst/>
          </a:prstGeom>
          <a:ln w="47625" cap="rnd">
            <a:solidFill>
              <a:srgbClr val="64656B"/>
            </a:solidFill>
            <a:prstDash val="solid"/>
            <a:headEnd type="none" w="sm" len="sm"/>
            <a:tailEnd type="none" w="sm" len="sm"/>
          </a:ln>
        </p:spPr>
        <p:txBody>
          <a:bodyPr/>
          <a:lstStyle/>
          <a:p>
            <a:endParaRPr lang="en-PH"/>
          </a:p>
        </p:txBody>
      </p:sp>
      <p:sp>
        <p:nvSpPr>
          <p:cNvPr id="118" name="AutoShape 118"/>
          <p:cNvSpPr/>
          <p:nvPr/>
        </p:nvSpPr>
        <p:spPr>
          <a:xfrm flipH="1">
            <a:off x="5348305" y="6343652"/>
            <a:ext cx="1702159" cy="0"/>
          </a:xfrm>
          <a:prstGeom prst="line">
            <a:avLst/>
          </a:prstGeom>
          <a:ln w="47625" cap="rnd">
            <a:solidFill>
              <a:srgbClr val="64656B"/>
            </a:solidFill>
            <a:prstDash val="solid"/>
            <a:headEnd type="none" w="sm" len="sm"/>
            <a:tailEnd type="none" w="sm" len="sm"/>
          </a:ln>
        </p:spPr>
        <p:txBody>
          <a:bodyPr/>
          <a:lstStyle/>
          <a:p>
            <a:endParaRPr lang="en-PH"/>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96"/>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5.1 Von Neumann Model</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573044" y="1626020"/>
            <a:ext cx="14463724" cy="8160592"/>
            <a:chOff x="0" y="0"/>
            <a:chExt cx="3603388" cy="2033071"/>
          </a:xfrm>
        </p:grpSpPr>
        <p:sp>
          <p:nvSpPr>
            <p:cNvPr id="7" name="Freeform 7"/>
            <p:cNvSpPr/>
            <p:nvPr/>
          </p:nvSpPr>
          <p:spPr>
            <a:xfrm>
              <a:off x="0" y="0"/>
              <a:ext cx="3603389" cy="2033071"/>
            </a:xfrm>
            <a:custGeom>
              <a:avLst/>
              <a:gdLst/>
              <a:ahLst/>
              <a:cxnLst/>
              <a:rect l="l" t="t" r="r" b="b"/>
              <a:pathLst>
                <a:path w="3603389" h="2033071">
                  <a:moveTo>
                    <a:pt x="31581" y="0"/>
                  </a:moveTo>
                  <a:lnTo>
                    <a:pt x="3571808" y="0"/>
                  </a:lnTo>
                  <a:cubicBezTo>
                    <a:pt x="3580184" y="0"/>
                    <a:pt x="3588216" y="3327"/>
                    <a:pt x="3594139" y="9250"/>
                  </a:cubicBezTo>
                  <a:cubicBezTo>
                    <a:pt x="3600061" y="15172"/>
                    <a:pt x="3603389" y="23205"/>
                    <a:pt x="3603389" y="31581"/>
                  </a:cubicBezTo>
                  <a:lnTo>
                    <a:pt x="3603389" y="2001491"/>
                  </a:lnTo>
                  <a:cubicBezTo>
                    <a:pt x="3603389" y="2009866"/>
                    <a:pt x="3600061" y="2017899"/>
                    <a:pt x="3594139" y="2023821"/>
                  </a:cubicBezTo>
                  <a:cubicBezTo>
                    <a:pt x="3588216" y="2029744"/>
                    <a:pt x="3580184" y="2033071"/>
                    <a:pt x="3571808" y="2033071"/>
                  </a:cubicBezTo>
                  <a:lnTo>
                    <a:pt x="31581" y="2033071"/>
                  </a:lnTo>
                  <a:cubicBezTo>
                    <a:pt x="23205" y="2033071"/>
                    <a:pt x="15172" y="2029744"/>
                    <a:pt x="9250" y="2023821"/>
                  </a:cubicBezTo>
                  <a:cubicBezTo>
                    <a:pt x="3327" y="2017899"/>
                    <a:pt x="0" y="2009866"/>
                    <a:pt x="0" y="2001491"/>
                  </a:cubicBezTo>
                  <a:lnTo>
                    <a:pt x="0" y="31581"/>
                  </a:lnTo>
                  <a:cubicBezTo>
                    <a:pt x="0" y="23205"/>
                    <a:pt x="3327" y="15172"/>
                    <a:pt x="9250" y="9250"/>
                  </a:cubicBezTo>
                  <a:cubicBezTo>
                    <a:pt x="15172" y="3327"/>
                    <a:pt x="23205" y="0"/>
                    <a:pt x="31581" y="0"/>
                  </a:cubicBezTo>
                  <a:close/>
                </a:path>
              </a:pathLst>
            </a:custGeom>
            <a:solidFill>
              <a:srgbClr val="F4F3F3"/>
            </a:solidFill>
          </p:spPr>
          <p:txBody>
            <a:bodyPr/>
            <a:lstStyle/>
            <a:p>
              <a:endParaRPr lang="en-PH"/>
            </a:p>
          </p:txBody>
        </p:sp>
        <p:sp>
          <p:nvSpPr>
            <p:cNvPr id="8" name="TextBox 8"/>
            <p:cNvSpPr txBox="1"/>
            <p:nvPr/>
          </p:nvSpPr>
          <p:spPr>
            <a:xfrm>
              <a:off x="0" y="-28575"/>
              <a:ext cx="3603388" cy="2061646"/>
            </a:xfrm>
            <a:prstGeom prst="rect">
              <a:avLst/>
            </a:prstGeom>
          </p:spPr>
          <p:txBody>
            <a:bodyPr lIns="38272" tIns="38272" rIns="38272" bIns="38272" rtlCol="0" anchor="ctr"/>
            <a:lstStyle/>
            <a:p>
              <a:pPr algn="ctr">
                <a:lnSpc>
                  <a:spcPts val="2595"/>
                </a:lnSpc>
              </a:pPr>
              <a:endParaRPr/>
            </a:p>
          </p:txBody>
        </p:sp>
      </p:grpSp>
      <p:grpSp>
        <p:nvGrpSpPr>
          <p:cNvPr id="9" name="Group 9"/>
          <p:cNvGrpSpPr/>
          <p:nvPr/>
        </p:nvGrpSpPr>
        <p:grpSpPr>
          <a:xfrm>
            <a:off x="3899396" y="5997198"/>
            <a:ext cx="1486472" cy="755156"/>
            <a:chOff x="0" y="0"/>
            <a:chExt cx="1193287" cy="606212"/>
          </a:xfrm>
        </p:grpSpPr>
        <p:sp>
          <p:nvSpPr>
            <p:cNvPr id="10" name="Freeform 10"/>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alpha val="13725"/>
              </a:srgbClr>
            </a:solidFill>
          </p:spPr>
          <p:txBody>
            <a:bodyPr/>
            <a:lstStyle/>
            <a:p>
              <a:endParaRPr lang="en-PH"/>
            </a:p>
          </p:txBody>
        </p:sp>
      </p:grpSp>
      <p:grpSp>
        <p:nvGrpSpPr>
          <p:cNvPr id="11" name="Group 11"/>
          <p:cNvGrpSpPr/>
          <p:nvPr/>
        </p:nvGrpSpPr>
        <p:grpSpPr>
          <a:xfrm>
            <a:off x="12288287" y="5960134"/>
            <a:ext cx="1486472" cy="664447"/>
            <a:chOff x="0" y="0"/>
            <a:chExt cx="1193287" cy="533394"/>
          </a:xfrm>
        </p:grpSpPr>
        <p:sp>
          <p:nvSpPr>
            <p:cNvPr id="12" name="Freeform 12"/>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642EC7">
                <a:alpha val="13725"/>
              </a:srgbClr>
            </a:solidFill>
          </p:spPr>
          <p:txBody>
            <a:bodyPr/>
            <a:lstStyle/>
            <a:p>
              <a:endParaRPr lang="en-PH"/>
            </a:p>
          </p:txBody>
        </p:sp>
      </p:grpSp>
      <p:grpSp>
        <p:nvGrpSpPr>
          <p:cNvPr id="13" name="Group 13"/>
          <p:cNvGrpSpPr/>
          <p:nvPr/>
        </p:nvGrpSpPr>
        <p:grpSpPr>
          <a:xfrm>
            <a:off x="4642632" y="2019347"/>
            <a:ext cx="8034425" cy="3390347"/>
            <a:chOff x="0" y="0"/>
            <a:chExt cx="2966297" cy="1251711"/>
          </a:xfrm>
        </p:grpSpPr>
        <p:sp>
          <p:nvSpPr>
            <p:cNvPr id="14" name="Freeform 14"/>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13725"/>
              </a:srgbClr>
            </a:solidFill>
          </p:spPr>
          <p:txBody>
            <a:bodyPr/>
            <a:lstStyle/>
            <a:p>
              <a:endParaRPr lang="en-PH"/>
            </a:p>
          </p:txBody>
        </p:sp>
      </p:grpSp>
      <p:sp>
        <p:nvSpPr>
          <p:cNvPr id="15" name="Freeform 15"/>
          <p:cNvSpPr/>
          <p:nvPr/>
        </p:nvSpPr>
        <p:spPr>
          <a:xfrm>
            <a:off x="5607399" y="4330960"/>
            <a:ext cx="948561" cy="791617"/>
          </a:xfrm>
          <a:custGeom>
            <a:avLst/>
            <a:gdLst/>
            <a:ahLst/>
            <a:cxnLst/>
            <a:rect l="l" t="t" r="r" b="b"/>
            <a:pathLst>
              <a:path w="948561" h="791617">
                <a:moveTo>
                  <a:pt x="0" y="0"/>
                </a:moveTo>
                <a:lnTo>
                  <a:pt x="948561" y="0"/>
                </a:lnTo>
                <a:lnTo>
                  <a:pt x="948561" y="791617"/>
                </a:lnTo>
                <a:lnTo>
                  <a:pt x="0" y="791617"/>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6" name="Group 16"/>
          <p:cNvGrpSpPr/>
          <p:nvPr/>
        </p:nvGrpSpPr>
        <p:grpSpPr>
          <a:xfrm>
            <a:off x="6324374" y="2846417"/>
            <a:ext cx="861670" cy="861670"/>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DE59">
                <a:alpha val="13725"/>
              </a:srgbClr>
            </a:solidFill>
          </p:spPr>
          <p:txBody>
            <a:bodyPr/>
            <a:lstStyle/>
            <a:p>
              <a:endParaRPr lang="en-PH"/>
            </a:p>
          </p:txBody>
        </p:sp>
      </p:grpSp>
      <p:grpSp>
        <p:nvGrpSpPr>
          <p:cNvPr id="18" name="Group 18"/>
          <p:cNvGrpSpPr/>
          <p:nvPr/>
        </p:nvGrpSpPr>
        <p:grpSpPr>
          <a:xfrm>
            <a:off x="8937274" y="2815840"/>
            <a:ext cx="2829999" cy="397285"/>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3725"/>
              </a:srgbClr>
            </a:solidFill>
          </p:spPr>
          <p:txBody>
            <a:bodyPr/>
            <a:lstStyle/>
            <a:p>
              <a:endParaRPr lang="en-PH"/>
            </a:p>
          </p:txBody>
        </p:sp>
      </p:grpSp>
      <p:sp>
        <p:nvSpPr>
          <p:cNvPr id="20" name="Freeform 20"/>
          <p:cNvSpPr/>
          <p:nvPr/>
        </p:nvSpPr>
        <p:spPr>
          <a:xfrm>
            <a:off x="5646736" y="2879967"/>
            <a:ext cx="472787" cy="472787"/>
          </a:xfrm>
          <a:custGeom>
            <a:avLst/>
            <a:gdLst/>
            <a:ahLst/>
            <a:cxnLst/>
            <a:rect l="l" t="t" r="r" b="b"/>
            <a:pathLst>
              <a:path w="472787" h="472787">
                <a:moveTo>
                  <a:pt x="0" y="0"/>
                </a:moveTo>
                <a:lnTo>
                  <a:pt x="472787" y="0"/>
                </a:lnTo>
                <a:lnTo>
                  <a:pt x="472787" y="472786"/>
                </a:lnTo>
                <a:lnTo>
                  <a:pt x="0" y="472786"/>
                </a:lnTo>
                <a:lnTo>
                  <a:pt x="0" y="0"/>
                </a:lnTo>
                <a:close/>
              </a:path>
            </a:pathLst>
          </a:custGeom>
          <a:blipFill>
            <a:blip r:embed="rId6">
              <a:alphaModFix amt="14000"/>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1" name="Group 21"/>
          <p:cNvGrpSpPr/>
          <p:nvPr/>
        </p:nvGrpSpPr>
        <p:grpSpPr>
          <a:xfrm>
            <a:off x="8937274" y="3303514"/>
            <a:ext cx="2829999" cy="397285"/>
            <a:chOff x="0" y="0"/>
            <a:chExt cx="2652321" cy="372342"/>
          </a:xfrm>
        </p:grpSpPr>
        <p:sp>
          <p:nvSpPr>
            <p:cNvPr id="22" name="Freeform 2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3725"/>
              </a:srgbClr>
            </a:solidFill>
          </p:spPr>
          <p:txBody>
            <a:bodyPr/>
            <a:lstStyle/>
            <a:p>
              <a:endParaRPr lang="en-PH"/>
            </a:p>
          </p:txBody>
        </p:sp>
      </p:grpSp>
      <p:grpSp>
        <p:nvGrpSpPr>
          <p:cNvPr id="23" name="Group 23"/>
          <p:cNvGrpSpPr/>
          <p:nvPr/>
        </p:nvGrpSpPr>
        <p:grpSpPr>
          <a:xfrm>
            <a:off x="8937274" y="3767222"/>
            <a:ext cx="2829999" cy="397285"/>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3725"/>
              </a:srgbClr>
            </a:solidFill>
          </p:spPr>
          <p:txBody>
            <a:bodyPr/>
            <a:lstStyle/>
            <a:p>
              <a:endParaRPr lang="en-PH"/>
            </a:p>
          </p:txBody>
        </p:sp>
      </p:grpSp>
      <p:grpSp>
        <p:nvGrpSpPr>
          <p:cNvPr id="25" name="Group 25"/>
          <p:cNvGrpSpPr/>
          <p:nvPr/>
        </p:nvGrpSpPr>
        <p:grpSpPr>
          <a:xfrm>
            <a:off x="8937274" y="4234195"/>
            <a:ext cx="2829999" cy="397285"/>
            <a:chOff x="0" y="0"/>
            <a:chExt cx="2652321" cy="372342"/>
          </a:xfrm>
        </p:grpSpPr>
        <p:sp>
          <p:nvSpPr>
            <p:cNvPr id="26" name="Freeform 2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3725"/>
              </a:srgbClr>
            </a:solidFill>
          </p:spPr>
          <p:txBody>
            <a:bodyPr/>
            <a:lstStyle/>
            <a:p>
              <a:endParaRPr lang="en-PH"/>
            </a:p>
          </p:txBody>
        </p:sp>
      </p:grpSp>
      <p:grpSp>
        <p:nvGrpSpPr>
          <p:cNvPr id="27" name="Group 27"/>
          <p:cNvGrpSpPr/>
          <p:nvPr/>
        </p:nvGrpSpPr>
        <p:grpSpPr>
          <a:xfrm>
            <a:off x="8937274" y="4720022"/>
            <a:ext cx="2829999" cy="397285"/>
            <a:chOff x="0" y="0"/>
            <a:chExt cx="2652321" cy="372342"/>
          </a:xfrm>
        </p:grpSpPr>
        <p:sp>
          <p:nvSpPr>
            <p:cNvPr id="28" name="Freeform 2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3725"/>
              </a:srgbClr>
            </a:solidFill>
          </p:spPr>
          <p:txBody>
            <a:bodyPr/>
            <a:lstStyle/>
            <a:p>
              <a:endParaRPr lang="en-PH"/>
            </a:p>
          </p:txBody>
        </p:sp>
      </p:grpSp>
      <p:sp>
        <p:nvSpPr>
          <p:cNvPr id="29" name="AutoShape 29"/>
          <p:cNvSpPr/>
          <p:nvPr/>
        </p:nvSpPr>
        <p:spPr>
          <a:xfrm flipH="1" flipV="1">
            <a:off x="8228091" y="6245661"/>
            <a:ext cx="4060056" cy="23905"/>
          </a:xfrm>
          <a:prstGeom prst="line">
            <a:avLst/>
          </a:prstGeom>
          <a:ln w="57150" cap="rnd">
            <a:solidFill>
              <a:srgbClr val="C9E265">
                <a:alpha val="13725"/>
              </a:srgbClr>
            </a:solidFill>
            <a:prstDash val="solid"/>
            <a:headEnd type="none" w="sm" len="sm"/>
            <a:tailEnd type="none" w="sm" len="sm"/>
          </a:ln>
        </p:spPr>
        <p:txBody>
          <a:bodyPr/>
          <a:lstStyle/>
          <a:p>
            <a:endParaRPr lang="en-PH"/>
          </a:p>
        </p:txBody>
      </p:sp>
      <p:sp>
        <p:nvSpPr>
          <p:cNvPr id="30" name="TextBox 30"/>
          <p:cNvSpPr txBox="1"/>
          <p:nvPr/>
        </p:nvSpPr>
        <p:spPr>
          <a:xfrm>
            <a:off x="8207140" y="2893555"/>
            <a:ext cx="629639" cy="222805"/>
          </a:xfrm>
          <a:prstGeom prst="rect">
            <a:avLst/>
          </a:prstGeom>
        </p:spPr>
        <p:txBody>
          <a:bodyPr lIns="0" tIns="0" rIns="0" bIns="0" rtlCol="0" anchor="t">
            <a:spAutoFit/>
          </a:bodyPr>
          <a:lstStyle/>
          <a:p>
            <a:pPr algn="ctr">
              <a:lnSpc>
                <a:spcPts val="1871"/>
              </a:lnSpc>
            </a:pPr>
            <a:r>
              <a:rPr lang="en-US" sz="1336" b="1">
                <a:solidFill>
                  <a:srgbClr val="000000">
                    <a:alpha val="13725"/>
                  </a:srgbClr>
                </a:solidFill>
                <a:latin typeface="Now Bold"/>
                <a:ea typeface="Now Bold"/>
                <a:cs typeface="Now Bold"/>
                <a:sym typeface="Now Bold"/>
              </a:rPr>
              <a:t>MAR</a:t>
            </a:r>
          </a:p>
        </p:txBody>
      </p:sp>
      <p:sp>
        <p:nvSpPr>
          <p:cNvPr id="31" name="TextBox 31"/>
          <p:cNvSpPr txBox="1"/>
          <p:nvPr/>
        </p:nvSpPr>
        <p:spPr>
          <a:xfrm>
            <a:off x="8228091" y="3844937"/>
            <a:ext cx="629639" cy="222805"/>
          </a:xfrm>
          <a:prstGeom prst="rect">
            <a:avLst/>
          </a:prstGeom>
        </p:spPr>
        <p:txBody>
          <a:bodyPr lIns="0" tIns="0" rIns="0" bIns="0" rtlCol="0" anchor="t">
            <a:spAutoFit/>
          </a:bodyPr>
          <a:lstStyle/>
          <a:p>
            <a:pPr algn="ctr">
              <a:lnSpc>
                <a:spcPts val="1871"/>
              </a:lnSpc>
            </a:pPr>
            <a:r>
              <a:rPr lang="en-US" sz="1336" b="1">
                <a:solidFill>
                  <a:srgbClr val="000000">
                    <a:alpha val="13725"/>
                  </a:srgbClr>
                </a:solidFill>
                <a:latin typeface="Now Bold"/>
                <a:ea typeface="Now Bold"/>
                <a:cs typeface="Now Bold"/>
                <a:sym typeface="Now Bold"/>
              </a:rPr>
              <a:t>MDR</a:t>
            </a:r>
          </a:p>
        </p:txBody>
      </p:sp>
      <p:sp>
        <p:nvSpPr>
          <p:cNvPr id="32" name="AutoShape 32"/>
          <p:cNvSpPr/>
          <p:nvPr/>
        </p:nvSpPr>
        <p:spPr>
          <a:xfrm flipH="1">
            <a:off x="7925635" y="3014482"/>
            <a:ext cx="346053" cy="0"/>
          </a:xfrm>
          <a:prstGeom prst="line">
            <a:avLst/>
          </a:prstGeom>
          <a:ln w="57150" cap="rnd">
            <a:solidFill>
              <a:srgbClr val="C9E265"/>
            </a:solidFill>
            <a:prstDash val="solid"/>
            <a:headEnd type="none" w="sm" len="sm"/>
            <a:tailEnd type="none" w="sm" len="sm"/>
          </a:ln>
        </p:spPr>
        <p:txBody>
          <a:bodyPr/>
          <a:lstStyle/>
          <a:p>
            <a:endParaRPr lang="en-PH"/>
          </a:p>
        </p:txBody>
      </p:sp>
      <p:sp>
        <p:nvSpPr>
          <p:cNvPr id="33" name="AutoShape 33"/>
          <p:cNvSpPr/>
          <p:nvPr/>
        </p:nvSpPr>
        <p:spPr>
          <a:xfrm>
            <a:off x="8101077" y="3942506"/>
            <a:ext cx="209873" cy="0"/>
          </a:xfrm>
          <a:prstGeom prst="line">
            <a:avLst/>
          </a:prstGeom>
          <a:ln w="57150" cap="rnd">
            <a:solidFill>
              <a:srgbClr val="FF5757"/>
            </a:solidFill>
            <a:prstDash val="solid"/>
            <a:headEnd type="none" w="sm" len="sm"/>
            <a:tailEnd type="none" w="sm" len="sm"/>
          </a:ln>
        </p:spPr>
        <p:txBody>
          <a:bodyPr/>
          <a:lstStyle/>
          <a:p>
            <a:endParaRPr lang="en-PH"/>
          </a:p>
        </p:txBody>
      </p:sp>
      <p:sp>
        <p:nvSpPr>
          <p:cNvPr id="34" name="AutoShape 34"/>
          <p:cNvSpPr/>
          <p:nvPr/>
        </p:nvSpPr>
        <p:spPr>
          <a:xfrm flipV="1">
            <a:off x="6930974" y="3691421"/>
            <a:ext cx="0" cy="773208"/>
          </a:xfrm>
          <a:prstGeom prst="line">
            <a:avLst/>
          </a:prstGeom>
          <a:ln w="57150" cap="rnd">
            <a:solidFill>
              <a:srgbClr val="38B6FF"/>
            </a:solidFill>
            <a:prstDash val="solid"/>
            <a:headEnd type="none" w="sm" len="sm"/>
            <a:tailEnd type="none" w="sm" len="sm"/>
          </a:ln>
        </p:spPr>
        <p:txBody>
          <a:bodyPr/>
          <a:lstStyle/>
          <a:p>
            <a:endParaRPr lang="en-PH"/>
          </a:p>
        </p:txBody>
      </p:sp>
      <p:sp>
        <p:nvSpPr>
          <p:cNvPr id="35" name="AutoShape 35"/>
          <p:cNvSpPr/>
          <p:nvPr/>
        </p:nvSpPr>
        <p:spPr>
          <a:xfrm flipH="1">
            <a:off x="6459385" y="4464631"/>
            <a:ext cx="495072" cy="0"/>
          </a:xfrm>
          <a:prstGeom prst="line">
            <a:avLst/>
          </a:prstGeom>
          <a:ln w="57150" cap="rnd">
            <a:solidFill>
              <a:srgbClr val="38B6FF"/>
            </a:solidFill>
            <a:prstDash val="solid"/>
            <a:headEnd type="none" w="sm" len="sm"/>
            <a:tailEnd type="none" w="sm" len="sm"/>
          </a:ln>
        </p:spPr>
        <p:txBody>
          <a:bodyPr/>
          <a:lstStyle/>
          <a:p>
            <a:endParaRPr lang="en-PH"/>
          </a:p>
        </p:txBody>
      </p:sp>
      <p:sp>
        <p:nvSpPr>
          <p:cNvPr id="36" name="AutoShape 36"/>
          <p:cNvSpPr/>
          <p:nvPr/>
        </p:nvSpPr>
        <p:spPr>
          <a:xfrm flipH="1">
            <a:off x="6812765" y="4464631"/>
            <a:ext cx="495072" cy="0"/>
          </a:xfrm>
          <a:prstGeom prst="line">
            <a:avLst/>
          </a:prstGeom>
          <a:ln w="57150" cap="rnd">
            <a:solidFill>
              <a:srgbClr val="38B6FF"/>
            </a:solidFill>
            <a:prstDash val="solid"/>
            <a:headEnd type="none" w="sm" len="sm"/>
            <a:tailEnd type="none" w="sm" len="sm"/>
          </a:ln>
        </p:spPr>
        <p:txBody>
          <a:bodyPr/>
          <a:lstStyle/>
          <a:p>
            <a:endParaRPr lang="en-PH"/>
          </a:p>
        </p:txBody>
      </p:sp>
      <p:sp>
        <p:nvSpPr>
          <p:cNvPr id="37" name="AutoShape 37"/>
          <p:cNvSpPr/>
          <p:nvPr/>
        </p:nvSpPr>
        <p:spPr>
          <a:xfrm flipH="1">
            <a:off x="11757589" y="3519217"/>
            <a:ext cx="301734" cy="7007"/>
          </a:xfrm>
          <a:prstGeom prst="line">
            <a:avLst/>
          </a:prstGeom>
          <a:ln w="57150" cap="rnd">
            <a:solidFill>
              <a:srgbClr val="FF5757">
                <a:alpha val="13725"/>
              </a:srgbClr>
            </a:solidFill>
            <a:prstDash val="solid"/>
            <a:headEnd type="none" w="sm" len="sm"/>
            <a:tailEnd type="none" w="sm" len="sm"/>
          </a:ln>
        </p:spPr>
        <p:txBody>
          <a:bodyPr/>
          <a:lstStyle/>
          <a:p>
            <a:endParaRPr lang="en-PH"/>
          </a:p>
        </p:txBody>
      </p:sp>
      <p:sp>
        <p:nvSpPr>
          <p:cNvPr id="38" name="AutoShape 38"/>
          <p:cNvSpPr/>
          <p:nvPr/>
        </p:nvSpPr>
        <p:spPr>
          <a:xfrm>
            <a:off x="12056044" y="2991083"/>
            <a:ext cx="0" cy="560055"/>
          </a:xfrm>
          <a:prstGeom prst="line">
            <a:avLst/>
          </a:prstGeom>
          <a:ln w="57150" cap="rnd">
            <a:solidFill>
              <a:srgbClr val="FF5757">
                <a:alpha val="13725"/>
              </a:srgbClr>
            </a:solidFill>
            <a:prstDash val="solid"/>
            <a:headEnd type="none" w="sm" len="sm"/>
            <a:tailEnd type="none" w="sm" len="sm"/>
          </a:ln>
        </p:spPr>
        <p:txBody>
          <a:bodyPr/>
          <a:lstStyle/>
          <a:p>
            <a:endParaRPr lang="en-PH"/>
          </a:p>
        </p:txBody>
      </p:sp>
      <p:sp>
        <p:nvSpPr>
          <p:cNvPr id="39" name="AutoShape 39"/>
          <p:cNvSpPr/>
          <p:nvPr/>
        </p:nvSpPr>
        <p:spPr>
          <a:xfrm>
            <a:off x="11767173" y="2991100"/>
            <a:ext cx="292696" cy="0"/>
          </a:xfrm>
          <a:prstGeom prst="line">
            <a:avLst/>
          </a:prstGeom>
          <a:ln w="57150" cap="rnd">
            <a:solidFill>
              <a:srgbClr val="FF5757">
                <a:alpha val="13725"/>
              </a:srgbClr>
            </a:solidFill>
            <a:prstDash val="solid"/>
            <a:headEnd type="none" w="sm" len="sm"/>
            <a:tailEnd type="none" w="sm" len="sm"/>
          </a:ln>
        </p:spPr>
        <p:txBody>
          <a:bodyPr/>
          <a:lstStyle/>
          <a:p>
            <a:endParaRPr lang="en-PH"/>
          </a:p>
        </p:txBody>
      </p:sp>
      <p:sp>
        <p:nvSpPr>
          <p:cNvPr id="40" name="AutoShape 40"/>
          <p:cNvSpPr/>
          <p:nvPr/>
        </p:nvSpPr>
        <p:spPr>
          <a:xfrm flipH="1">
            <a:off x="15081483" y="2073029"/>
            <a:ext cx="955284" cy="0"/>
          </a:xfrm>
          <a:prstGeom prst="line">
            <a:avLst/>
          </a:prstGeom>
          <a:ln w="85725" cap="rnd">
            <a:solidFill>
              <a:srgbClr val="38B6FF">
                <a:alpha val="13725"/>
              </a:srgbClr>
            </a:solidFill>
            <a:prstDash val="solid"/>
            <a:headEnd type="none" w="sm" len="sm"/>
            <a:tailEnd type="none" w="sm" len="sm"/>
          </a:ln>
        </p:spPr>
        <p:txBody>
          <a:bodyPr/>
          <a:lstStyle/>
          <a:p>
            <a:endParaRPr lang="en-PH"/>
          </a:p>
        </p:txBody>
      </p:sp>
      <p:sp>
        <p:nvSpPr>
          <p:cNvPr id="41" name="AutoShape 41"/>
          <p:cNvSpPr/>
          <p:nvPr/>
        </p:nvSpPr>
        <p:spPr>
          <a:xfrm flipH="1">
            <a:off x="15081483" y="2568813"/>
            <a:ext cx="955284" cy="0"/>
          </a:xfrm>
          <a:prstGeom prst="line">
            <a:avLst/>
          </a:prstGeom>
          <a:ln w="85725" cap="rnd">
            <a:solidFill>
              <a:srgbClr val="C9E265">
                <a:alpha val="13725"/>
              </a:srgbClr>
            </a:solidFill>
            <a:prstDash val="solid"/>
            <a:headEnd type="none" w="sm" len="sm"/>
            <a:tailEnd type="none" w="sm" len="sm"/>
          </a:ln>
        </p:spPr>
        <p:txBody>
          <a:bodyPr/>
          <a:lstStyle/>
          <a:p>
            <a:endParaRPr lang="en-PH"/>
          </a:p>
        </p:txBody>
      </p:sp>
      <p:sp>
        <p:nvSpPr>
          <p:cNvPr id="42" name="AutoShape 42"/>
          <p:cNvSpPr/>
          <p:nvPr/>
        </p:nvSpPr>
        <p:spPr>
          <a:xfrm flipH="1">
            <a:off x="15081483" y="3034343"/>
            <a:ext cx="955284" cy="0"/>
          </a:xfrm>
          <a:prstGeom prst="line">
            <a:avLst/>
          </a:prstGeom>
          <a:ln w="85725" cap="rnd">
            <a:solidFill>
              <a:srgbClr val="FF5757">
                <a:alpha val="13725"/>
              </a:srgbClr>
            </a:solidFill>
            <a:prstDash val="solid"/>
            <a:headEnd type="none" w="sm" len="sm"/>
            <a:tailEnd type="none" w="sm" len="sm"/>
          </a:ln>
        </p:spPr>
        <p:txBody>
          <a:bodyPr/>
          <a:lstStyle/>
          <a:p>
            <a:endParaRPr lang="en-PH"/>
          </a:p>
        </p:txBody>
      </p:sp>
      <p:grpSp>
        <p:nvGrpSpPr>
          <p:cNvPr id="43" name="Group 43"/>
          <p:cNvGrpSpPr/>
          <p:nvPr/>
        </p:nvGrpSpPr>
        <p:grpSpPr>
          <a:xfrm>
            <a:off x="7020933" y="5997198"/>
            <a:ext cx="1250706" cy="306287"/>
            <a:chOff x="0" y="0"/>
            <a:chExt cx="1520437" cy="372342"/>
          </a:xfrm>
        </p:grpSpPr>
        <p:sp>
          <p:nvSpPr>
            <p:cNvPr id="44" name="Freeform 4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45" name="Group 45"/>
          <p:cNvGrpSpPr/>
          <p:nvPr/>
        </p:nvGrpSpPr>
        <p:grpSpPr>
          <a:xfrm>
            <a:off x="7020933" y="6299493"/>
            <a:ext cx="1250706" cy="306287"/>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47" name="Group 47"/>
          <p:cNvGrpSpPr/>
          <p:nvPr/>
        </p:nvGrpSpPr>
        <p:grpSpPr>
          <a:xfrm>
            <a:off x="7020933" y="6557964"/>
            <a:ext cx="1250706" cy="306287"/>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49" name="Group 49"/>
          <p:cNvGrpSpPr/>
          <p:nvPr/>
        </p:nvGrpSpPr>
        <p:grpSpPr>
          <a:xfrm>
            <a:off x="7020933" y="6860259"/>
            <a:ext cx="1250706" cy="306287"/>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51" name="Group 51"/>
          <p:cNvGrpSpPr/>
          <p:nvPr/>
        </p:nvGrpSpPr>
        <p:grpSpPr>
          <a:xfrm>
            <a:off x="7020933" y="7166546"/>
            <a:ext cx="1250706" cy="306287"/>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53" name="Group 53"/>
          <p:cNvGrpSpPr/>
          <p:nvPr/>
        </p:nvGrpSpPr>
        <p:grpSpPr>
          <a:xfrm>
            <a:off x="7024957" y="7468841"/>
            <a:ext cx="1250706" cy="306287"/>
            <a:chOff x="0" y="0"/>
            <a:chExt cx="1520437" cy="372342"/>
          </a:xfrm>
        </p:grpSpPr>
        <p:sp>
          <p:nvSpPr>
            <p:cNvPr id="54" name="Freeform 5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55" name="Group 55"/>
          <p:cNvGrpSpPr/>
          <p:nvPr/>
        </p:nvGrpSpPr>
        <p:grpSpPr>
          <a:xfrm>
            <a:off x="7024957" y="8243171"/>
            <a:ext cx="1250706" cy="306287"/>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7" name="Group 57"/>
          <p:cNvGrpSpPr/>
          <p:nvPr/>
        </p:nvGrpSpPr>
        <p:grpSpPr>
          <a:xfrm>
            <a:off x="7024957" y="8549458"/>
            <a:ext cx="1250706" cy="306287"/>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9" name="Group 59"/>
          <p:cNvGrpSpPr/>
          <p:nvPr/>
        </p:nvGrpSpPr>
        <p:grpSpPr>
          <a:xfrm>
            <a:off x="7024957" y="8851753"/>
            <a:ext cx="1250706" cy="306287"/>
            <a:chOff x="0" y="0"/>
            <a:chExt cx="1520437" cy="372342"/>
          </a:xfrm>
        </p:grpSpPr>
        <p:sp>
          <p:nvSpPr>
            <p:cNvPr id="60" name="Freeform 6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61" name="Group 61"/>
          <p:cNvGrpSpPr/>
          <p:nvPr/>
        </p:nvGrpSpPr>
        <p:grpSpPr>
          <a:xfrm>
            <a:off x="7024957" y="9110224"/>
            <a:ext cx="1250706" cy="306287"/>
            <a:chOff x="0" y="0"/>
            <a:chExt cx="1520437" cy="372342"/>
          </a:xfrm>
        </p:grpSpPr>
        <p:sp>
          <p:nvSpPr>
            <p:cNvPr id="62" name="Freeform 6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63" name="Group 63"/>
          <p:cNvGrpSpPr/>
          <p:nvPr/>
        </p:nvGrpSpPr>
        <p:grpSpPr>
          <a:xfrm>
            <a:off x="7024957" y="9412519"/>
            <a:ext cx="1250706" cy="306287"/>
            <a:chOff x="0" y="0"/>
            <a:chExt cx="1520437" cy="372342"/>
          </a:xfrm>
        </p:grpSpPr>
        <p:sp>
          <p:nvSpPr>
            <p:cNvPr id="64" name="Freeform 6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65" name="Group 65"/>
          <p:cNvGrpSpPr/>
          <p:nvPr/>
        </p:nvGrpSpPr>
        <p:grpSpPr>
          <a:xfrm>
            <a:off x="7020933" y="5688592"/>
            <a:ext cx="1186206" cy="277097"/>
            <a:chOff x="0" y="0"/>
            <a:chExt cx="373441" cy="87235"/>
          </a:xfrm>
        </p:grpSpPr>
        <p:sp>
          <p:nvSpPr>
            <p:cNvPr id="66" name="Freeform 66"/>
            <p:cNvSpPr/>
            <p:nvPr/>
          </p:nvSpPr>
          <p:spPr>
            <a:xfrm>
              <a:off x="0" y="0"/>
              <a:ext cx="373441" cy="87235"/>
            </a:xfrm>
            <a:custGeom>
              <a:avLst/>
              <a:gdLst/>
              <a:ahLst/>
              <a:cxnLst/>
              <a:rect l="l" t="t" r="r" b="b"/>
              <a:pathLst>
                <a:path w="373441" h="87235">
                  <a:moveTo>
                    <a:pt x="43618" y="0"/>
                  </a:moveTo>
                  <a:lnTo>
                    <a:pt x="329823" y="0"/>
                  </a:lnTo>
                  <a:cubicBezTo>
                    <a:pt x="353913" y="0"/>
                    <a:pt x="373441" y="19528"/>
                    <a:pt x="373441" y="43618"/>
                  </a:cubicBezTo>
                  <a:lnTo>
                    <a:pt x="373441" y="43618"/>
                  </a:lnTo>
                  <a:cubicBezTo>
                    <a:pt x="373441" y="67707"/>
                    <a:pt x="353913" y="87235"/>
                    <a:pt x="329823" y="87235"/>
                  </a:cubicBezTo>
                  <a:lnTo>
                    <a:pt x="43618" y="87235"/>
                  </a:lnTo>
                  <a:cubicBezTo>
                    <a:pt x="19528" y="87235"/>
                    <a:pt x="0" y="67707"/>
                    <a:pt x="0" y="43618"/>
                  </a:cubicBezTo>
                  <a:lnTo>
                    <a:pt x="0" y="43618"/>
                  </a:lnTo>
                  <a:cubicBezTo>
                    <a:pt x="0" y="19528"/>
                    <a:pt x="19528" y="0"/>
                    <a:pt x="43618" y="0"/>
                  </a:cubicBezTo>
                  <a:close/>
                </a:path>
              </a:pathLst>
            </a:custGeom>
            <a:solidFill>
              <a:srgbClr val="642EC7">
                <a:alpha val="13725"/>
              </a:srgbClr>
            </a:solidFill>
          </p:spPr>
          <p:txBody>
            <a:bodyPr/>
            <a:lstStyle/>
            <a:p>
              <a:endParaRPr lang="en-PH"/>
            </a:p>
          </p:txBody>
        </p:sp>
        <p:sp>
          <p:nvSpPr>
            <p:cNvPr id="67" name="TextBox 67"/>
            <p:cNvSpPr txBox="1"/>
            <p:nvPr/>
          </p:nvSpPr>
          <p:spPr>
            <a:xfrm>
              <a:off x="0" y="-28575"/>
              <a:ext cx="373441" cy="115810"/>
            </a:xfrm>
            <a:prstGeom prst="rect">
              <a:avLst/>
            </a:prstGeom>
          </p:spPr>
          <p:txBody>
            <a:bodyPr lIns="38272" tIns="38272" rIns="38272" bIns="38272" rtlCol="0" anchor="ctr"/>
            <a:lstStyle/>
            <a:p>
              <a:pPr algn="ctr">
                <a:lnSpc>
                  <a:spcPts val="2185"/>
                </a:lnSpc>
              </a:pPr>
              <a:endParaRPr/>
            </a:p>
          </p:txBody>
        </p:sp>
      </p:grpSp>
      <p:grpSp>
        <p:nvGrpSpPr>
          <p:cNvPr id="68" name="Group 68"/>
          <p:cNvGrpSpPr/>
          <p:nvPr/>
        </p:nvGrpSpPr>
        <p:grpSpPr>
          <a:xfrm>
            <a:off x="9435815" y="7301507"/>
            <a:ext cx="6011672" cy="1414389"/>
            <a:chOff x="0" y="0"/>
            <a:chExt cx="1425845" cy="335464"/>
          </a:xfrm>
        </p:grpSpPr>
        <p:sp>
          <p:nvSpPr>
            <p:cNvPr id="69" name="Freeform 69"/>
            <p:cNvSpPr/>
            <p:nvPr/>
          </p:nvSpPr>
          <p:spPr>
            <a:xfrm>
              <a:off x="0" y="0"/>
              <a:ext cx="1425845" cy="335464"/>
            </a:xfrm>
            <a:custGeom>
              <a:avLst/>
              <a:gdLst/>
              <a:ahLst/>
              <a:cxnLst/>
              <a:rect l="l" t="t" r="r" b="b"/>
              <a:pathLst>
                <a:path w="1425845" h="335464">
                  <a:moveTo>
                    <a:pt x="65679" y="0"/>
                  </a:moveTo>
                  <a:lnTo>
                    <a:pt x="1360166" y="0"/>
                  </a:lnTo>
                  <a:cubicBezTo>
                    <a:pt x="1396439" y="0"/>
                    <a:pt x="1425845" y="29405"/>
                    <a:pt x="1425845" y="65679"/>
                  </a:cubicBezTo>
                  <a:lnTo>
                    <a:pt x="1425845" y="269785"/>
                  </a:lnTo>
                  <a:cubicBezTo>
                    <a:pt x="1425845" y="287204"/>
                    <a:pt x="1418925" y="303910"/>
                    <a:pt x="1406608" y="316227"/>
                  </a:cubicBezTo>
                  <a:cubicBezTo>
                    <a:pt x="1394291" y="328544"/>
                    <a:pt x="1377585" y="335464"/>
                    <a:pt x="1360166" y="335464"/>
                  </a:cubicBezTo>
                  <a:lnTo>
                    <a:pt x="65679" y="335464"/>
                  </a:lnTo>
                  <a:cubicBezTo>
                    <a:pt x="48260" y="335464"/>
                    <a:pt x="31554" y="328544"/>
                    <a:pt x="19237" y="316227"/>
                  </a:cubicBezTo>
                  <a:cubicBezTo>
                    <a:pt x="6920" y="303910"/>
                    <a:pt x="0" y="287204"/>
                    <a:pt x="0" y="269785"/>
                  </a:cubicBezTo>
                  <a:lnTo>
                    <a:pt x="0" y="65679"/>
                  </a:lnTo>
                  <a:cubicBezTo>
                    <a:pt x="0" y="48260"/>
                    <a:pt x="6920" y="31554"/>
                    <a:pt x="19237" y="19237"/>
                  </a:cubicBezTo>
                  <a:cubicBezTo>
                    <a:pt x="31554" y="6920"/>
                    <a:pt x="48260" y="0"/>
                    <a:pt x="65679" y="0"/>
                  </a:cubicBezTo>
                  <a:close/>
                </a:path>
              </a:pathLst>
            </a:custGeom>
            <a:solidFill>
              <a:srgbClr val="019D97"/>
            </a:solidFill>
          </p:spPr>
          <p:txBody>
            <a:bodyPr/>
            <a:lstStyle/>
            <a:p>
              <a:endParaRPr lang="en-PH"/>
            </a:p>
          </p:txBody>
        </p:sp>
        <p:sp>
          <p:nvSpPr>
            <p:cNvPr id="70" name="TextBox 70"/>
            <p:cNvSpPr txBox="1"/>
            <p:nvPr/>
          </p:nvSpPr>
          <p:spPr>
            <a:xfrm>
              <a:off x="0" y="-28575"/>
              <a:ext cx="1425845" cy="364039"/>
            </a:xfrm>
            <a:prstGeom prst="rect">
              <a:avLst/>
            </a:prstGeom>
          </p:spPr>
          <p:txBody>
            <a:bodyPr lIns="50800" tIns="50800" rIns="50800" bIns="50800" rtlCol="0" anchor="ctr"/>
            <a:lstStyle/>
            <a:p>
              <a:pPr algn="ctr">
                <a:lnSpc>
                  <a:spcPts val="2595"/>
                </a:lnSpc>
              </a:pPr>
              <a:endParaRPr/>
            </a:p>
          </p:txBody>
        </p:sp>
      </p:grpSp>
      <p:sp>
        <p:nvSpPr>
          <p:cNvPr id="71" name="TextBox 71"/>
          <p:cNvSpPr txBox="1"/>
          <p:nvPr/>
        </p:nvSpPr>
        <p:spPr>
          <a:xfrm>
            <a:off x="8213336" y="2372921"/>
            <a:ext cx="692233" cy="255170"/>
          </a:xfrm>
          <a:prstGeom prst="rect">
            <a:avLst/>
          </a:prstGeom>
        </p:spPr>
        <p:txBody>
          <a:bodyPr lIns="0" tIns="0" rIns="0" bIns="0" rtlCol="0" anchor="t">
            <a:spAutoFit/>
          </a:bodyPr>
          <a:lstStyle/>
          <a:p>
            <a:pPr algn="ctr">
              <a:lnSpc>
                <a:spcPts val="2057"/>
              </a:lnSpc>
            </a:pPr>
            <a:r>
              <a:rPr lang="en-US" sz="1469" b="1">
                <a:solidFill>
                  <a:srgbClr val="000000">
                    <a:alpha val="13725"/>
                  </a:srgbClr>
                </a:solidFill>
                <a:latin typeface="Now Bold"/>
                <a:ea typeface="Now Bold"/>
                <a:cs typeface="Now Bold"/>
                <a:sym typeface="Now Bold"/>
              </a:rPr>
              <a:t>SR</a:t>
            </a:r>
          </a:p>
        </p:txBody>
      </p:sp>
      <p:grpSp>
        <p:nvGrpSpPr>
          <p:cNvPr id="72" name="Group 72"/>
          <p:cNvGrpSpPr/>
          <p:nvPr/>
        </p:nvGrpSpPr>
        <p:grpSpPr>
          <a:xfrm>
            <a:off x="5504080" y="2296403"/>
            <a:ext cx="2767559" cy="433667"/>
            <a:chOff x="0" y="0"/>
            <a:chExt cx="2359262" cy="369688"/>
          </a:xfrm>
        </p:grpSpPr>
        <p:sp>
          <p:nvSpPr>
            <p:cNvPr id="73" name="Freeform 73"/>
            <p:cNvSpPr/>
            <p:nvPr/>
          </p:nvSpPr>
          <p:spPr>
            <a:xfrm>
              <a:off x="0" y="0"/>
              <a:ext cx="2359262" cy="369688"/>
            </a:xfrm>
            <a:custGeom>
              <a:avLst/>
              <a:gdLst/>
              <a:ahLst/>
              <a:cxnLst/>
              <a:rect l="l" t="t" r="r" b="b"/>
              <a:pathLst>
                <a:path w="2359262" h="369688">
                  <a:moveTo>
                    <a:pt x="0" y="0"/>
                  </a:moveTo>
                  <a:lnTo>
                    <a:pt x="0" y="369688"/>
                  </a:lnTo>
                  <a:lnTo>
                    <a:pt x="2359262" y="369688"/>
                  </a:lnTo>
                  <a:lnTo>
                    <a:pt x="2359262" y="0"/>
                  </a:lnTo>
                  <a:lnTo>
                    <a:pt x="0" y="0"/>
                  </a:lnTo>
                  <a:close/>
                  <a:moveTo>
                    <a:pt x="2298302" y="308728"/>
                  </a:moveTo>
                  <a:lnTo>
                    <a:pt x="59690" y="308728"/>
                  </a:lnTo>
                  <a:lnTo>
                    <a:pt x="59690" y="59690"/>
                  </a:lnTo>
                  <a:lnTo>
                    <a:pt x="2298302" y="59690"/>
                  </a:lnTo>
                  <a:lnTo>
                    <a:pt x="2298302" y="308728"/>
                  </a:lnTo>
                  <a:close/>
                </a:path>
              </a:pathLst>
            </a:custGeom>
            <a:solidFill>
              <a:srgbClr val="019D97">
                <a:alpha val="13725"/>
              </a:srgbClr>
            </a:solidFill>
          </p:spPr>
          <p:txBody>
            <a:bodyPr/>
            <a:lstStyle/>
            <a:p>
              <a:endParaRPr lang="en-PH"/>
            </a:p>
          </p:txBody>
        </p:sp>
      </p:grpSp>
      <p:grpSp>
        <p:nvGrpSpPr>
          <p:cNvPr id="74" name="Group 74"/>
          <p:cNvGrpSpPr/>
          <p:nvPr/>
        </p:nvGrpSpPr>
        <p:grpSpPr>
          <a:xfrm>
            <a:off x="8921895" y="2283867"/>
            <a:ext cx="2845379" cy="436780"/>
            <a:chOff x="0" y="0"/>
            <a:chExt cx="2425600" cy="372342"/>
          </a:xfrm>
        </p:grpSpPr>
        <p:sp>
          <p:nvSpPr>
            <p:cNvPr id="75" name="Freeform 75"/>
            <p:cNvSpPr/>
            <p:nvPr/>
          </p:nvSpPr>
          <p:spPr>
            <a:xfrm>
              <a:off x="0" y="0"/>
              <a:ext cx="2425600" cy="372342"/>
            </a:xfrm>
            <a:custGeom>
              <a:avLst/>
              <a:gdLst/>
              <a:ahLst/>
              <a:cxnLst/>
              <a:rect l="l" t="t" r="r" b="b"/>
              <a:pathLst>
                <a:path w="2425600" h="372342">
                  <a:moveTo>
                    <a:pt x="0" y="0"/>
                  </a:moveTo>
                  <a:lnTo>
                    <a:pt x="0" y="372342"/>
                  </a:lnTo>
                  <a:lnTo>
                    <a:pt x="2425600" y="372342"/>
                  </a:lnTo>
                  <a:lnTo>
                    <a:pt x="2425600" y="0"/>
                  </a:lnTo>
                  <a:lnTo>
                    <a:pt x="0" y="0"/>
                  </a:lnTo>
                  <a:close/>
                  <a:moveTo>
                    <a:pt x="2364640" y="311382"/>
                  </a:moveTo>
                  <a:lnTo>
                    <a:pt x="59690" y="311382"/>
                  </a:lnTo>
                  <a:lnTo>
                    <a:pt x="59690" y="59690"/>
                  </a:lnTo>
                  <a:lnTo>
                    <a:pt x="2364640" y="59690"/>
                  </a:lnTo>
                  <a:lnTo>
                    <a:pt x="2364640" y="311382"/>
                  </a:lnTo>
                  <a:close/>
                </a:path>
              </a:pathLst>
            </a:custGeom>
            <a:solidFill>
              <a:srgbClr val="019D97">
                <a:alpha val="13725"/>
              </a:srgbClr>
            </a:solidFill>
          </p:spPr>
          <p:txBody>
            <a:bodyPr/>
            <a:lstStyle/>
            <a:p>
              <a:endParaRPr lang="en-PH"/>
            </a:p>
          </p:txBody>
        </p:sp>
      </p:grpSp>
      <p:sp>
        <p:nvSpPr>
          <p:cNvPr id="76" name="AutoShape 76"/>
          <p:cNvSpPr/>
          <p:nvPr/>
        </p:nvSpPr>
        <p:spPr>
          <a:xfrm flipV="1">
            <a:off x="8091581" y="3916271"/>
            <a:ext cx="14161" cy="1805661"/>
          </a:xfrm>
          <a:prstGeom prst="line">
            <a:avLst/>
          </a:prstGeom>
          <a:ln w="57150" cap="rnd">
            <a:solidFill>
              <a:srgbClr val="FF5757"/>
            </a:solidFill>
            <a:prstDash val="solid"/>
            <a:headEnd type="none" w="sm" len="sm"/>
            <a:tailEnd type="none" w="sm" len="sm"/>
          </a:ln>
        </p:spPr>
        <p:txBody>
          <a:bodyPr/>
          <a:lstStyle/>
          <a:p>
            <a:endParaRPr lang="en-PH"/>
          </a:p>
        </p:txBody>
      </p:sp>
      <p:sp>
        <p:nvSpPr>
          <p:cNvPr id="77" name="AutoShape 77"/>
          <p:cNvSpPr/>
          <p:nvPr/>
        </p:nvSpPr>
        <p:spPr>
          <a:xfrm flipV="1">
            <a:off x="7925635" y="3014482"/>
            <a:ext cx="0" cy="2687700"/>
          </a:xfrm>
          <a:prstGeom prst="line">
            <a:avLst/>
          </a:prstGeom>
          <a:ln w="57150" cap="rnd">
            <a:solidFill>
              <a:srgbClr val="C9E265"/>
            </a:solidFill>
            <a:prstDash val="solid"/>
            <a:headEnd type="none" w="sm" len="sm"/>
            <a:tailEnd type="none" w="sm" len="sm"/>
          </a:ln>
        </p:spPr>
        <p:txBody>
          <a:bodyPr/>
          <a:lstStyle/>
          <a:p>
            <a:endParaRPr lang="en-PH"/>
          </a:p>
        </p:txBody>
      </p:sp>
      <p:sp>
        <p:nvSpPr>
          <p:cNvPr id="78" name="AutoShape 78"/>
          <p:cNvSpPr/>
          <p:nvPr/>
        </p:nvSpPr>
        <p:spPr>
          <a:xfrm>
            <a:off x="7317009" y="4438188"/>
            <a:ext cx="0" cy="1185994"/>
          </a:xfrm>
          <a:prstGeom prst="line">
            <a:avLst/>
          </a:prstGeom>
          <a:ln w="57150" cap="rnd">
            <a:solidFill>
              <a:srgbClr val="38B6FF"/>
            </a:solidFill>
            <a:prstDash val="solid"/>
            <a:headEnd type="none" w="sm" len="sm"/>
            <a:tailEnd type="none" w="sm" len="sm"/>
          </a:ln>
        </p:spPr>
        <p:txBody>
          <a:bodyPr/>
          <a:lstStyle/>
          <a:p>
            <a:endParaRPr lang="en-PH"/>
          </a:p>
        </p:txBody>
      </p:sp>
      <p:sp>
        <p:nvSpPr>
          <p:cNvPr id="79" name="Freeform 79"/>
          <p:cNvSpPr/>
          <p:nvPr/>
        </p:nvSpPr>
        <p:spPr>
          <a:xfrm>
            <a:off x="9553236" y="7640761"/>
            <a:ext cx="704850" cy="704850"/>
          </a:xfrm>
          <a:custGeom>
            <a:avLst/>
            <a:gdLst/>
            <a:ahLst/>
            <a:cxnLst/>
            <a:rect l="l" t="t" r="r" b="b"/>
            <a:pathLst>
              <a:path w="704850" h="704850">
                <a:moveTo>
                  <a:pt x="0" y="0"/>
                </a:moveTo>
                <a:lnTo>
                  <a:pt x="704850" y="0"/>
                </a:lnTo>
                <a:lnTo>
                  <a:pt x="704850" y="704850"/>
                </a:lnTo>
                <a:lnTo>
                  <a:pt x="0" y="7048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0" name="Freeform 80"/>
          <p:cNvSpPr/>
          <p:nvPr/>
        </p:nvSpPr>
        <p:spPr>
          <a:xfrm>
            <a:off x="5439574" y="8510030"/>
            <a:ext cx="1002293" cy="1002293"/>
          </a:xfrm>
          <a:custGeom>
            <a:avLst/>
            <a:gdLst/>
            <a:ahLst/>
            <a:cxnLst/>
            <a:rect l="l" t="t" r="r" b="b"/>
            <a:pathLst>
              <a:path w="1002293" h="1002293">
                <a:moveTo>
                  <a:pt x="0" y="0"/>
                </a:moveTo>
                <a:lnTo>
                  <a:pt x="1002293" y="0"/>
                </a:lnTo>
                <a:lnTo>
                  <a:pt x="1002293" y="1002293"/>
                </a:lnTo>
                <a:lnTo>
                  <a:pt x="0" y="10022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81" name="Freeform 81"/>
          <p:cNvSpPr/>
          <p:nvPr/>
        </p:nvSpPr>
        <p:spPr>
          <a:xfrm>
            <a:off x="6624596" y="8345611"/>
            <a:ext cx="305111" cy="1356049"/>
          </a:xfrm>
          <a:custGeom>
            <a:avLst/>
            <a:gdLst/>
            <a:ahLst/>
            <a:cxnLst/>
            <a:rect l="l" t="t" r="r" b="b"/>
            <a:pathLst>
              <a:path w="305111" h="1356049">
                <a:moveTo>
                  <a:pt x="0" y="0"/>
                </a:moveTo>
                <a:lnTo>
                  <a:pt x="305111" y="0"/>
                </a:lnTo>
                <a:lnTo>
                  <a:pt x="305111" y="1356048"/>
                </a:lnTo>
                <a:lnTo>
                  <a:pt x="0" y="135604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82" name="TextBox 82"/>
          <p:cNvSpPr txBox="1"/>
          <p:nvPr/>
        </p:nvSpPr>
        <p:spPr>
          <a:xfrm>
            <a:off x="355773" y="1171091"/>
            <a:ext cx="3998890" cy="801546"/>
          </a:xfrm>
          <a:prstGeom prst="rect">
            <a:avLst/>
          </a:prstGeom>
        </p:spPr>
        <p:txBody>
          <a:bodyPr lIns="0" tIns="0" rIns="0" bIns="0" rtlCol="0" anchor="t">
            <a:spAutoFit/>
          </a:bodyPr>
          <a:lstStyle/>
          <a:p>
            <a:pPr marL="0" lvl="0" indent="0" algn="ctr">
              <a:lnSpc>
                <a:spcPts val="6218"/>
              </a:lnSpc>
              <a:spcBef>
                <a:spcPct val="0"/>
              </a:spcBef>
            </a:pPr>
            <a:r>
              <a:rPr lang="en-US" sz="4441" b="1" i="1">
                <a:solidFill>
                  <a:srgbClr val="642EC7"/>
                </a:solidFill>
                <a:latin typeface="Poppins Bold Italics"/>
                <a:ea typeface="Poppins Bold Italics"/>
                <a:cs typeface="Poppins Bold Italics"/>
                <a:sym typeface="Poppins Bold Italics"/>
              </a:rPr>
              <a:t>Features</a:t>
            </a:r>
          </a:p>
        </p:txBody>
      </p:sp>
      <p:sp>
        <p:nvSpPr>
          <p:cNvPr id="83" name="TextBox 83"/>
          <p:cNvSpPr txBox="1"/>
          <p:nvPr/>
        </p:nvSpPr>
        <p:spPr>
          <a:xfrm>
            <a:off x="4234061" y="6157888"/>
            <a:ext cx="817142" cy="395676"/>
          </a:xfrm>
          <a:prstGeom prst="rect">
            <a:avLst/>
          </a:prstGeom>
        </p:spPr>
        <p:txBody>
          <a:bodyPr lIns="0" tIns="0" rIns="0" bIns="0" rtlCol="0" anchor="t">
            <a:spAutoFit/>
          </a:bodyPr>
          <a:lstStyle/>
          <a:p>
            <a:pPr algn="ctr">
              <a:lnSpc>
                <a:spcPts val="3284"/>
              </a:lnSpc>
            </a:pPr>
            <a:r>
              <a:rPr lang="en-US" sz="2346" b="1">
                <a:solidFill>
                  <a:srgbClr val="000000">
                    <a:alpha val="13725"/>
                  </a:srgbClr>
                </a:solidFill>
                <a:latin typeface="Now Bold"/>
                <a:ea typeface="Now Bold"/>
                <a:cs typeface="Now Bold"/>
                <a:sym typeface="Now Bold"/>
              </a:rPr>
              <a:t>Input</a:t>
            </a:r>
          </a:p>
        </p:txBody>
      </p:sp>
      <p:sp>
        <p:nvSpPr>
          <p:cNvPr id="84" name="TextBox 84"/>
          <p:cNvSpPr txBox="1"/>
          <p:nvPr/>
        </p:nvSpPr>
        <p:spPr>
          <a:xfrm>
            <a:off x="12516192" y="6077968"/>
            <a:ext cx="1030663" cy="381154"/>
          </a:xfrm>
          <a:prstGeom prst="rect">
            <a:avLst/>
          </a:prstGeom>
        </p:spPr>
        <p:txBody>
          <a:bodyPr lIns="0" tIns="0" rIns="0" bIns="0" rtlCol="0" anchor="t">
            <a:spAutoFit/>
          </a:bodyPr>
          <a:lstStyle/>
          <a:p>
            <a:pPr algn="ctr">
              <a:lnSpc>
                <a:spcPts val="3063"/>
              </a:lnSpc>
            </a:pPr>
            <a:r>
              <a:rPr lang="en-US" sz="2188" b="1">
                <a:solidFill>
                  <a:srgbClr val="000000">
                    <a:alpha val="13725"/>
                  </a:srgbClr>
                </a:solidFill>
                <a:latin typeface="Now Bold"/>
                <a:ea typeface="Now Bold"/>
                <a:cs typeface="Now Bold"/>
                <a:sym typeface="Now Bold"/>
              </a:rPr>
              <a:t>Output</a:t>
            </a:r>
          </a:p>
        </p:txBody>
      </p:sp>
      <p:sp>
        <p:nvSpPr>
          <p:cNvPr id="85" name="TextBox 85"/>
          <p:cNvSpPr txBox="1"/>
          <p:nvPr/>
        </p:nvSpPr>
        <p:spPr>
          <a:xfrm>
            <a:off x="7139988" y="1631877"/>
            <a:ext cx="3329836" cy="292277"/>
          </a:xfrm>
          <a:prstGeom prst="rect">
            <a:avLst/>
          </a:prstGeom>
        </p:spPr>
        <p:txBody>
          <a:bodyPr lIns="0" tIns="0" rIns="0" bIns="0" rtlCol="0" anchor="t">
            <a:spAutoFit/>
          </a:bodyPr>
          <a:lstStyle/>
          <a:p>
            <a:pPr algn="ctr">
              <a:lnSpc>
                <a:spcPts val="2394"/>
              </a:lnSpc>
            </a:pPr>
            <a:r>
              <a:rPr lang="en-US" sz="1710" b="1">
                <a:solidFill>
                  <a:srgbClr val="000000">
                    <a:alpha val="13725"/>
                  </a:srgbClr>
                </a:solidFill>
                <a:latin typeface="Now Bold"/>
                <a:ea typeface="Now Bold"/>
                <a:cs typeface="Now Bold"/>
                <a:sym typeface="Now Bold"/>
              </a:rPr>
              <a:t>Central Processing Unit (CPU)</a:t>
            </a:r>
          </a:p>
        </p:txBody>
      </p:sp>
      <p:sp>
        <p:nvSpPr>
          <p:cNvPr id="86" name="TextBox 86"/>
          <p:cNvSpPr txBox="1"/>
          <p:nvPr/>
        </p:nvSpPr>
        <p:spPr>
          <a:xfrm>
            <a:off x="5882431" y="4688668"/>
            <a:ext cx="398497" cy="284154"/>
          </a:xfrm>
          <a:prstGeom prst="rect">
            <a:avLst/>
          </a:prstGeom>
        </p:spPr>
        <p:txBody>
          <a:bodyPr lIns="0" tIns="0" rIns="0" bIns="0" rtlCol="0" anchor="t">
            <a:spAutoFit/>
          </a:bodyPr>
          <a:lstStyle/>
          <a:p>
            <a:pPr algn="ctr">
              <a:lnSpc>
                <a:spcPts val="2303"/>
              </a:lnSpc>
              <a:spcBef>
                <a:spcPct val="0"/>
              </a:spcBef>
            </a:pPr>
            <a:r>
              <a:rPr lang="en-US" sz="1645">
                <a:solidFill>
                  <a:srgbClr val="000000">
                    <a:alpha val="13725"/>
                  </a:srgbClr>
                </a:solidFill>
                <a:latin typeface="Gagalin"/>
                <a:ea typeface="Gagalin"/>
                <a:cs typeface="Gagalin"/>
                <a:sym typeface="Gagalin"/>
              </a:rPr>
              <a:t>ALU</a:t>
            </a:r>
          </a:p>
        </p:txBody>
      </p:sp>
      <p:sp>
        <p:nvSpPr>
          <p:cNvPr id="87" name="TextBox 87"/>
          <p:cNvSpPr txBox="1"/>
          <p:nvPr/>
        </p:nvSpPr>
        <p:spPr>
          <a:xfrm>
            <a:off x="6555960" y="3116125"/>
            <a:ext cx="398497" cy="284154"/>
          </a:xfrm>
          <a:prstGeom prst="rect">
            <a:avLst/>
          </a:prstGeom>
        </p:spPr>
        <p:txBody>
          <a:bodyPr lIns="0" tIns="0" rIns="0" bIns="0" rtlCol="0" anchor="t">
            <a:spAutoFit/>
          </a:bodyPr>
          <a:lstStyle/>
          <a:p>
            <a:pPr algn="ctr">
              <a:lnSpc>
                <a:spcPts val="2303"/>
              </a:lnSpc>
              <a:spcBef>
                <a:spcPct val="0"/>
              </a:spcBef>
            </a:pPr>
            <a:r>
              <a:rPr lang="en-US" sz="1645">
                <a:solidFill>
                  <a:srgbClr val="000000">
                    <a:alpha val="13725"/>
                  </a:srgbClr>
                </a:solidFill>
                <a:latin typeface="Gagalin"/>
                <a:ea typeface="Gagalin"/>
                <a:cs typeface="Gagalin"/>
                <a:sym typeface="Gagalin"/>
              </a:rPr>
              <a:t>CU</a:t>
            </a:r>
          </a:p>
        </p:txBody>
      </p:sp>
      <p:sp>
        <p:nvSpPr>
          <p:cNvPr id="88" name="TextBox 88"/>
          <p:cNvSpPr txBox="1"/>
          <p:nvPr/>
        </p:nvSpPr>
        <p:spPr>
          <a:xfrm>
            <a:off x="8207140" y="3381229"/>
            <a:ext cx="629639" cy="222805"/>
          </a:xfrm>
          <a:prstGeom prst="rect">
            <a:avLst/>
          </a:prstGeom>
        </p:spPr>
        <p:txBody>
          <a:bodyPr lIns="0" tIns="0" rIns="0" bIns="0" rtlCol="0" anchor="t">
            <a:spAutoFit/>
          </a:bodyPr>
          <a:lstStyle/>
          <a:p>
            <a:pPr algn="ctr">
              <a:lnSpc>
                <a:spcPts val="1871"/>
              </a:lnSpc>
            </a:pPr>
            <a:r>
              <a:rPr lang="en-US" sz="1336" b="1">
                <a:solidFill>
                  <a:srgbClr val="000000">
                    <a:alpha val="13725"/>
                  </a:srgbClr>
                </a:solidFill>
                <a:latin typeface="Now Bold"/>
                <a:ea typeface="Now Bold"/>
                <a:cs typeface="Now Bold"/>
                <a:sym typeface="Now Bold"/>
              </a:rPr>
              <a:t>PC</a:t>
            </a:r>
          </a:p>
        </p:txBody>
      </p:sp>
      <p:sp>
        <p:nvSpPr>
          <p:cNvPr id="89" name="TextBox 89"/>
          <p:cNvSpPr txBox="1"/>
          <p:nvPr/>
        </p:nvSpPr>
        <p:spPr>
          <a:xfrm>
            <a:off x="8207140" y="4311910"/>
            <a:ext cx="629639" cy="224220"/>
          </a:xfrm>
          <a:prstGeom prst="rect">
            <a:avLst/>
          </a:prstGeom>
        </p:spPr>
        <p:txBody>
          <a:bodyPr lIns="0" tIns="0" rIns="0" bIns="0" rtlCol="0" anchor="t">
            <a:spAutoFit/>
          </a:bodyPr>
          <a:lstStyle/>
          <a:p>
            <a:pPr algn="ctr">
              <a:lnSpc>
                <a:spcPts val="1871"/>
              </a:lnSpc>
            </a:pPr>
            <a:r>
              <a:rPr lang="en-US" sz="1336" b="1">
                <a:solidFill>
                  <a:srgbClr val="000000">
                    <a:alpha val="13725"/>
                  </a:srgbClr>
                </a:solidFill>
                <a:latin typeface="Now Bold"/>
                <a:ea typeface="Now Bold"/>
                <a:cs typeface="Now Bold"/>
                <a:sym typeface="Now Bold"/>
              </a:rPr>
              <a:t>CIR</a:t>
            </a:r>
          </a:p>
        </p:txBody>
      </p:sp>
      <p:sp>
        <p:nvSpPr>
          <p:cNvPr id="90" name="TextBox 90"/>
          <p:cNvSpPr txBox="1"/>
          <p:nvPr/>
        </p:nvSpPr>
        <p:spPr>
          <a:xfrm>
            <a:off x="8207140" y="4769998"/>
            <a:ext cx="629639" cy="222805"/>
          </a:xfrm>
          <a:prstGeom prst="rect">
            <a:avLst/>
          </a:prstGeom>
        </p:spPr>
        <p:txBody>
          <a:bodyPr lIns="0" tIns="0" rIns="0" bIns="0" rtlCol="0" anchor="t">
            <a:spAutoFit/>
          </a:bodyPr>
          <a:lstStyle/>
          <a:p>
            <a:pPr algn="ctr">
              <a:lnSpc>
                <a:spcPts val="1871"/>
              </a:lnSpc>
            </a:pPr>
            <a:r>
              <a:rPr lang="en-US" sz="1336" b="1">
                <a:solidFill>
                  <a:srgbClr val="000000">
                    <a:alpha val="13725"/>
                  </a:srgbClr>
                </a:solidFill>
                <a:latin typeface="Now Bold"/>
                <a:ea typeface="Now Bold"/>
                <a:cs typeface="Now Bold"/>
                <a:sym typeface="Now Bold"/>
              </a:rPr>
              <a:t>ACC</a:t>
            </a:r>
          </a:p>
        </p:txBody>
      </p:sp>
      <p:sp>
        <p:nvSpPr>
          <p:cNvPr id="91" name="TextBox 91"/>
          <p:cNvSpPr txBox="1"/>
          <p:nvPr/>
        </p:nvSpPr>
        <p:spPr>
          <a:xfrm>
            <a:off x="13703613" y="1944062"/>
            <a:ext cx="3674460" cy="230688"/>
          </a:xfrm>
          <a:prstGeom prst="rect">
            <a:avLst/>
          </a:prstGeom>
        </p:spPr>
        <p:txBody>
          <a:bodyPr lIns="0" tIns="0" rIns="0" bIns="0" rtlCol="0" anchor="t">
            <a:spAutoFit/>
          </a:bodyPr>
          <a:lstStyle/>
          <a:p>
            <a:pPr algn="l">
              <a:lnSpc>
                <a:spcPts val="1902"/>
              </a:lnSpc>
            </a:pPr>
            <a:r>
              <a:rPr lang="en-US" sz="1359" b="1">
                <a:solidFill>
                  <a:srgbClr val="000000">
                    <a:alpha val="13725"/>
                  </a:srgbClr>
                </a:solidFill>
                <a:latin typeface="Now Bold"/>
                <a:ea typeface="Now Bold"/>
                <a:cs typeface="Now Bold"/>
                <a:sym typeface="Now Bold"/>
              </a:rPr>
              <a:t>CONTROL BUS</a:t>
            </a:r>
          </a:p>
        </p:txBody>
      </p:sp>
      <p:sp>
        <p:nvSpPr>
          <p:cNvPr id="92" name="TextBox 92"/>
          <p:cNvSpPr txBox="1"/>
          <p:nvPr/>
        </p:nvSpPr>
        <p:spPr>
          <a:xfrm>
            <a:off x="7436955" y="7496490"/>
            <a:ext cx="418663" cy="655539"/>
          </a:xfrm>
          <a:prstGeom prst="rect">
            <a:avLst/>
          </a:prstGeom>
        </p:spPr>
        <p:txBody>
          <a:bodyPr lIns="0" tIns="0" rIns="0" bIns="0" rtlCol="0" anchor="t">
            <a:spAutoFit/>
          </a:bodyPr>
          <a:lstStyle/>
          <a:p>
            <a:pPr algn="ctr">
              <a:lnSpc>
                <a:spcPts val="5322"/>
              </a:lnSpc>
            </a:pPr>
            <a:r>
              <a:rPr lang="en-US" sz="3801">
                <a:solidFill>
                  <a:srgbClr val="000000">
                    <a:alpha val="13725"/>
                  </a:srgbClr>
                </a:solidFill>
                <a:latin typeface="Open Sans Extra Bold"/>
                <a:ea typeface="Open Sans Extra Bold"/>
                <a:cs typeface="Open Sans Extra Bold"/>
                <a:sym typeface="Open Sans Extra Bold"/>
              </a:rPr>
              <a:t>...</a:t>
            </a:r>
          </a:p>
        </p:txBody>
      </p:sp>
      <p:sp>
        <p:nvSpPr>
          <p:cNvPr id="93" name="TextBox 93"/>
          <p:cNvSpPr txBox="1"/>
          <p:nvPr/>
        </p:nvSpPr>
        <p:spPr>
          <a:xfrm>
            <a:off x="7229433" y="5677740"/>
            <a:ext cx="807232" cy="246982"/>
          </a:xfrm>
          <a:prstGeom prst="rect">
            <a:avLst/>
          </a:prstGeom>
        </p:spPr>
        <p:txBody>
          <a:bodyPr lIns="0" tIns="0" rIns="0" bIns="0" rtlCol="0" anchor="t">
            <a:spAutoFit/>
          </a:bodyPr>
          <a:lstStyle/>
          <a:p>
            <a:pPr algn="l">
              <a:lnSpc>
                <a:spcPts val="2037"/>
              </a:lnSpc>
            </a:pPr>
            <a:r>
              <a:rPr lang="en-US" sz="1455" b="1">
                <a:solidFill>
                  <a:srgbClr val="FFFFFF">
                    <a:alpha val="13725"/>
                  </a:srgbClr>
                </a:solidFill>
                <a:latin typeface="Now Bold"/>
                <a:ea typeface="Now Bold"/>
                <a:cs typeface="Now Bold"/>
                <a:sym typeface="Now Bold"/>
              </a:rPr>
              <a:t>Memory</a:t>
            </a:r>
          </a:p>
        </p:txBody>
      </p:sp>
      <p:sp>
        <p:nvSpPr>
          <p:cNvPr id="94" name="TextBox 94"/>
          <p:cNvSpPr txBox="1"/>
          <p:nvPr/>
        </p:nvSpPr>
        <p:spPr>
          <a:xfrm>
            <a:off x="8361215" y="6000762"/>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8</a:t>
            </a:r>
          </a:p>
        </p:txBody>
      </p:sp>
      <p:sp>
        <p:nvSpPr>
          <p:cNvPr id="95" name="TextBox 95"/>
          <p:cNvSpPr txBox="1"/>
          <p:nvPr/>
        </p:nvSpPr>
        <p:spPr>
          <a:xfrm>
            <a:off x="8361215" y="6294122"/>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9</a:t>
            </a:r>
          </a:p>
        </p:txBody>
      </p:sp>
      <p:sp>
        <p:nvSpPr>
          <p:cNvPr id="96" name="TextBox 96"/>
          <p:cNvSpPr txBox="1"/>
          <p:nvPr/>
        </p:nvSpPr>
        <p:spPr>
          <a:xfrm>
            <a:off x="8361215" y="6576760"/>
            <a:ext cx="193347"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10</a:t>
            </a:r>
          </a:p>
        </p:txBody>
      </p:sp>
      <p:sp>
        <p:nvSpPr>
          <p:cNvPr id="97" name="TextBox 97"/>
          <p:cNvSpPr txBox="1"/>
          <p:nvPr/>
        </p:nvSpPr>
        <p:spPr>
          <a:xfrm>
            <a:off x="8374330" y="6880618"/>
            <a:ext cx="193347"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11</a:t>
            </a:r>
          </a:p>
        </p:txBody>
      </p:sp>
      <p:sp>
        <p:nvSpPr>
          <p:cNvPr id="98" name="TextBox 98"/>
          <p:cNvSpPr txBox="1"/>
          <p:nvPr/>
        </p:nvSpPr>
        <p:spPr>
          <a:xfrm>
            <a:off x="8374330" y="7172963"/>
            <a:ext cx="193347"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12</a:t>
            </a:r>
          </a:p>
        </p:txBody>
      </p:sp>
      <p:sp>
        <p:nvSpPr>
          <p:cNvPr id="99" name="TextBox 99"/>
          <p:cNvSpPr txBox="1"/>
          <p:nvPr/>
        </p:nvSpPr>
        <p:spPr>
          <a:xfrm>
            <a:off x="8361215" y="7503701"/>
            <a:ext cx="193347"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13</a:t>
            </a:r>
          </a:p>
        </p:txBody>
      </p:sp>
      <p:sp>
        <p:nvSpPr>
          <p:cNvPr id="100" name="TextBox 100"/>
          <p:cNvSpPr txBox="1"/>
          <p:nvPr/>
        </p:nvSpPr>
        <p:spPr>
          <a:xfrm>
            <a:off x="8367773" y="8270444"/>
            <a:ext cx="264380"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99</a:t>
            </a:r>
          </a:p>
        </p:txBody>
      </p:sp>
      <p:sp>
        <p:nvSpPr>
          <p:cNvPr id="101" name="TextBox 101"/>
          <p:cNvSpPr txBox="1"/>
          <p:nvPr/>
        </p:nvSpPr>
        <p:spPr>
          <a:xfrm>
            <a:off x="8320025" y="8563805"/>
            <a:ext cx="31212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100</a:t>
            </a:r>
          </a:p>
        </p:txBody>
      </p:sp>
      <p:sp>
        <p:nvSpPr>
          <p:cNvPr id="102" name="TextBox 102"/>
          <p:cNvSpPr txBox="1"/>
          <p:nvPr/>
        </p:nvSpPr>
        <p:spPr>
          <a:xfrm>
            <a:off x="8329337" y="8833675"/>
            <a:ext cx="293504"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101</a:t>
            </a:r>
          </a:p>
        </p:txBody>
      </p:sp>
      <p:sp>
        <p:nvSpPr>
          <p:cNvPr id="103" name="TextBox 103"/>
          <p:cNvSpPr txBox="1"/>
          <p:nvPr/>
        </p:nvSpPr>
        <p:spPr>
          <a:xfrm>
            <a:off x="8338649" y="9119940"/>
            <a:ext cx="293504"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102</a:t>
            </a:r>
          </a:p>
        </p:txBody>
      </p:sp>
      <p:sp>
        <p:nvSpPr>
          <p:cNvPr id="104" name="TextBox 104"/>
          <p:cNvSpPr txBox="1"/>
          <p:nvPr/>
        </p:nvSpPr>
        <p:spPr>
          <a:xfrm>
            <a:off x="8338649" y="9426901"/>
            <a:ext cx="293504"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103</a:t>
            </a:r>
          </a:p>
        </p:txBody>
      </p:sp>
      <p:sp>
        <p:nvSpPr>
          <p:cNvPr id="105" name="TextBox 105"/>
          <p:cNvSpPr txBox="1"/>
          <p:nvPr/>
        </p:nvSpPr>
        <p:spPr>
          <a:xfrm>
            <a:off x="7536498" y="6014215"/>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106" name="TextBox 106"/>
          <p:cNvSpPr txBox="1"/>
          <p:nvPr/>
        </p:nvSpPr>
        <p:spPr>
          <a:xfrm>
            <a:off x="7540521" y="6323811"/>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107" name="TextBox 107"/>
          <p:cNvSpPr txBox="1"/>
          <p:nvPr/>
        </p:nvSpPr>
        <p:spPr>
          <a:xfrm>
            <a:off x="7540521" y="6578745"/>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2</a:t>
            </a:r>
          </a:p>
        </p:txBody>
      </p:sp>
      <p:sp>
        <p:nvSpPr>
          <p:cNvPr id="108" name="TextBox 108"/>
          <p:cNvSpPr txBox="1"/>
          <p:nvPr/>
        </p:nvSpPr>
        <p:spPr>
          <a:xfrm>
            <a:off x="7544545" y="6888341"/>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3</a:t>
            </a:r>
          </a:p>
        </p:txBody>
      </p:sp>
      <p:sp>
        <p:nvSpPr>
          <p:cNvPr id="109" name="TextBox 109"/>
          <p:cNvSpPr txBox="1"/>
          <p:nvPr/>
        </p:nvSpPr>
        <p:spPr>
          <a:xfrm>
            <a:off x="7544545" y="7192532"/>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110" name="TextBox 110"/>
          <p:cNvSpPr txBox="1"/>
          <p:nvPr/>
        </p:nvSpPr>
        <p:spPr>
          <a:xfrm>
            <a:off x="7548568" y="7502128"/>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111" name="TextBox 111"/>
          <p:cNvSpPr txBox="1"/>
          <p:nvPr/>
        </p:nvSpPr>
        <p:spPr>
          <a:xfrm>
            <a:off x="7536498" y="8260188"/>
            <a:ext cx="10978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0</a:t>
            </a:r>
          </a:p>
        </p:txBody>
      </p:sp>
      <p:sp>
        <p:nvSpPr>
          <p:cNvPr id="112" name="TextBox 112"/>
          <p:cNvSpPr txBox="1"/>
          <p:nvPr/>
        </p:nvSpPr>
        <p:spPr>
          <a:xfrm>
            <a:off x="7540521" y="8579769"/>
            <a:ext cx="10978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0</a:t>
            </a:r>
          </a:p>
        </p:txBody>
      </p:sp>
      <p:sp>
        <p:nvSpPr>
          <p:cNvPr id="113" name="TextBox 113"/>
          <p:cNvSpPr txBox="1"/>
          <p:nvPr/>
        </p:nvSpPr>
        <p:spPr>
          <a:xfrm>
            <a:off x="7304536" y="8868770"/>
            <a:ext cx="69154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Load 10</a:t>
            </a:r>
          </a:p>
        </p:txBody>
      </p:sp>
      <p:sp>
        <p:nvSpPr>
          <p:cNvPr id="114" name="TextBox 114"/>
          <p:cNvSpPr txBox="1"/>
          <p:nvPr/>
        </p:nvSpPr>
        <p:spPr>
          <a:xfrm>
            <a:off x="7317009" y="9119940"/>
            <a:ext cx="69154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Add 11</a:t>
            </a:r>
          </a:p>
        </p:txBody>
      </p:sp>
      <p:sp>
        <p:nvSpPr>
          <p:cNvPr id="115" name="TextBox 115"/>
          <p:cNvSpPr txBox="1"/>
          <p:nvPr/>
        </p:nvSpPr>
        <p:spPr>
          <a:xfrm>
            <a:off x="7300512" y="9429536"/>
            <a:ext cx="69154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Store 12</a:t>
            </a:r>
          </a:p>
        </p:txBody>
      </p:sp>
      <p:sp>
        <p:nvSpPr>
          <p:cNvPr id="116" name="TextBox 116"/>
          <p:cNvSpPr txBox="1"/>
          <p:nvPr/>
        </p:nvSpPr>
        <p:spPr>
          <a:xfrm>
            <a:off x="10343811" y="7262755"/>
            <a:ext cx="4845583" cy="1365929"/>
          </a:xfrm>
          <a:prstGeom prst="rect">
            <a:avLst/>
          </a:prstGeom>
        </p:spPr>
        <p:txBody>
          <a:bodyPr lIns="0" tIns="0" rIns="0" bIns="0" rtlCol="0" anchor="t">
            <a:spAutoFit/>
          </a:bodyPr>
          <a:lstStyle/>
          <a:p>
            <a:pPr algn="l">
              <a:lnSpc>
                <a:spcPts val="3619"/>
              </a:lnSpc>
            </a:pPr>
            <a:r>
              <a:rPr lang="en-US" sz="2585">
                <a:solidFill>
                  <a:srgbClr val="FFFFFF"/>
                </a:solidFill>
                <a:latin typeface="Alatsi"/>
                <a:ea typeface="Alatsi"/>
                <a:cs typeface="Alatsi"/>
                <a:sym typeface="Alatsi"/>
              </a:rPr>
              <a:t>The memory contains a replaceable stored program and the data required by the program.</a:t>
            </a:r>
          </a:p>
        </p:txBody>
      </p:sp>
      <p:sp>
        <p:nvSpPr>
          <p:cNvPr id="117" name="TextBox 117"/>
          <p:cNvSpPr txBox="1"/>
          <p:nvPr/>
        </p:nvSpPr>
        <p:spPr>
          <a:xfrm>
            <a:off x="4954503" y="2360384"/>
            <a:ext cx="692233" cy="255170"/>
          </a:xfrm>
          <a:prstGeom prst="rect">
            <a:avLst/>
          </a:prstGeom>
        </p:spPr>
        <p:txBody>
          <a:bodyPr lIns="0" tIns="0" rIns="0" bIns="0" rtlCol="0" anchor="t">
            <a:spAutoFit/>
          </a:bodyPr>
          <a:lstStyle/>
          <a:p>
            <a:pPr algn="ctr">
              <a:lnSpc>
                <a:spcPts val="2057"/>
              </a:lnSpc>
            </a:pPr>
            <a:r>
              <a:rPr lang="en-US" sz="1469" b="1">
                <a:solidFill>
                  <a:srgbClr val="000000">
                    <a:alpha val="13725"/>
                  </a:srgbClr>
                </a:solidFill>
                <a:latin typeface="Now Bold"/>
                <a:ea typeface="Now Bold"/>
                <a:cs typeface="Now Bold"/>
                <a:sym typeface="Now Bold"/>
              </a:rPr>
              <a:t>IR</a:t>
            </a:r>
          </a:p>
        </p:txBody>
      </p:sp>
      <p:sp>
        <p:nvSpPr>
          <p:cNvPr id="118" name="TextBox 118"/>
          <p:cNvSpPr txBox="1"/>
          <p:nvPr/>
        </p:nvSpPr>
        <p:spPr>
          <a:xfrm>
            <a:off x="13774759" y="2437837"/>
            <a:ext cx="3637956" cy="214119"/>
          </a:xfrm>
          <a:prstGeom prst="rect">
            <a:avLst/>
          </a:prstGeom>
        </p:spPr>
        <p:txBody>
          <a:bodyPr lIns="0" tIns="0" rIns="0" bIns="0" rtlCol="0" anchor="t">
            <a:spAutoFit/>
          </a:bodyPr>
          <a:lstStyle/>
          <a:p>
            <a:pPr algn="l">
              <a:lnSpc>
                <a:spcPts val="1883"/>
              </a:lnSpc>
            </a:pPr>
            <a:r>
              <a:rPr lang="en-US" sz="1345" b="1">
                <a:solidFill>
                  <a:srgbClr val="000000">
                    <a:alpha val="13725"/>
                  </a:srgbClr>
                </a:solidFill>
                <a:latin typeface="Now Bold"/>
                <a:ea typeface="Now Bold"/>
                <a:cs typeface="Now Bold"/>
                <a:sym typeface="Now Bold"/>
              </a:rPr>
              <a:t>ADDRESS BUS</a:t>
            </a:r>
          </a:p>
        </p:txBody>
      </p:sp>
      <p:sp>
        <p:nvSpPr>
          <p:cNvPr id="119" name="TextBox 119"/>
          <p:cNvSpPr txBox="1"/>
          <p:nvPr/>
        </p:nvSpPr>
        <p:spPr>
          <a:xfrm>
            <a:off x="14005390" y="2902241"/>
            <a:ext cx="3637956" cy="214119"/>
          </a:xfrm>
          <a:prstGeom prst="rect">
            <a:avLst/>
          </a:prstGeom>
        </p:spPr>
        <p:txBody>
          <a:bodyPr lIns="0" tIns="0" rIns="0" bIns="0" rtlCol="0" anchor="t">
            <a:spAutoFit/>
          </a:bodyPr>
          <a:lstStyle/>
          <a:p>
            <a:pPr algn="l">
              <a:lnSpc>
                <a:spcPts val="1883"/>
              </a:lnSpc>
            </a:pPr>
            <a:r>
              <a:rPr lang="en-US" sz="1345" b="1">
                <a:solidFill>
                  <a:srgbClr val="000000">
                    <a:alpha val="13725"/>
                  </a:srgbClr>
                </a:solidFill>
                <a:latin typeface="Now Bold"/>
                <a:ea typeface="Now Bold"/>
                <a:cs typeface="Now Bold"/>
                <a:sym typeface="Now Bold"/>
              </a:rPr>
              <a:t>DATA BUS</a:t>
            </a:r>
          </a:p>
        </p:txBody>
      </p:sp>
      <p:sp>
        <p:nvSpPr>
          <p:cNvPr id="120" name="AutoShape 120"/>
          <p:cNvSpPr/>
          <p:nvPr/>
        </p:nvSpPr>
        <p:spPr>
          <a:xfrm flipH="1" flipV="1">
            <a:off x="8268427" y="6277465"/>
            <a:ext cx="4019720" cy="23668"/>
          </a:xfrm>
          <a:prstGeom prst="line">
            <a:avLst/>
          </a:prstGeom>
          <a:ln w="47625" cap="rnd">
            <a:solidFill>
              <a:srgbClr val="64656B">
                <a:alpha val="10980"/>
              </a:srgbClr>
            </a:solidFill>
            <a:prstDash val="solid"/>
            <a:headEnd type="none" w="sm" len="sm"/>
            <a:tailEnd type="none" w="sm" len="sm"/>
          </a:ln>
        </p:spPr>
        <p:txBody>
          <a:bodyPr/>
          <a:lstStyle/>
          <a:p>
            <a:endParaRPr lang="en-PH"/>
          </a:p>
        </p:txBody>
      </p:sp>
      <p:sp>
        <p:nvSpPr>
          <p:cNvPr id="121" name="AutoShape 121"/>
          <p:cNvSpPr/>
          <p:nvPr/>
        </p:nvSpPr>
        <p:spPr>
          <a:xfrm flipH="1">
            <a:off x="5375086" y="6386979"/>
            <a:ext cx="1702159" cy="0"/>
          </a:xfrm>
          <a:prstGeom prst="line">
            <a:avLst/>
          </a:prstGeom>
          <a:ln w="47625" cap="rnd">
            <a:solidFill>
              <a:srgbClr val="64656B">
                <a:alpha val="10980"/>
              </a:srgbClr>
            </a:solidFill>
            <a:prstDash val="solid"/>
            <a:headEnd type="none" w="sm" len="sm"/>
            <a:tailEnd type="none" w="sm" len="sm"/>
          </a:ln>
        </p:spPr>
        <p:txBody>
          <a:bodyPr/>
          <a:lstStyle/>
          <a:p>
            <a:endParaRPr lang="en-PH"/>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96"/>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5.1 Von Neumann Model</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573044" y="1626020"/>
            <a:ext cx="14463724" cy="8160592"/>
            <a:chOff x="0" y="0"/>
            <a:chExt cx="3603388" cy="2033071"/>
          </a:xfrm>
        </p:grpSpPr>
        <p:sp>
          <p:nvSpPr>
            <p:cNvPr id="7" name="Freeform 7"/>
            <p:cNvSpPr/>
            <p:nvPr/>
          </p:nvSpPr>
          <p:spPr>
            <a:xfrm>
              <a:off x="0" y="0"/>
              <a:ext cx="3603389" cy="2033071"/>
            </a:xfrm>
            <a:custGeom>
              <a:avLst/>
              <a:gdLst/>
              <a:ahLst/>
              <a:cxnLst/>
              <a:rect l="l" t="t" r="r" b="b"/>
              <a:pathLst>
                <a:path w="3603389" h="2033071">
                  <a:moveTo>
                    <a:pt x="31581" y="0"/>
                  </a:moveTo>
                  <a:lnTo>
                    <a:pt x="3571808" y="0"/>
                  </a:lnTo>
                  <a:cubicBezTo>
                    <a:pt x="3580184" y="0"/>
                    <a:pt x="3588216" y="3327"/>
                    <a:pt x="3594139" y="9250"/>
                  </a:cubicBezTo>
                  <a:cubicBezTo>
                    <a:pt x="3600061" y="15172"/>
                    <a:pt x="3603389" y="23205"/>
                    <a:pt x="3603389" y="31581"/>
                  </a:cubicBezTo>
                  <a:lnTo>
                    <a:pt x="3603389" y="2001491"/>
                  </a:lnTo>
                  <a:cubicBezTo>
                    <a:pt x="3603389" y="2009866"/>
                    <a:pt x="3600061" y="2017899"/>
                    <a:pt x="3594139" y="2023821"/>
                  </a:cubicBezTo>
                  <a:cubicBezTo>
                    <a:pt x="3588216" y="2029744"/>
                    <a:pt x="3580184" y="2033071"/>
                    <a:pt x="3571808" y="2033071"/>
                  </a:cubicBezTo>
                  <a:lnTo>
                    <a:pt x="31581" y="2033071"/>
                  </a:lnTo>
                  <a:cubicBezTo>
                    <a:pt x="23205" y="2033071"/>
                    <a:pt x="15172" y="2029744"/>
                    <a:pt x="9250" y="2023821"/>
                  </a:cubicBezTo>
                  <a:cubicBezTo>
                    <a:pt x="3327" y="2017899"/>
                    <a:pt x="0" y="2009866"/>
                    <a:pt x="0" y="2001491"/>
                  </a:cubicBezTo>
                  <a:lnTo>
                    <a:pt x="0" y="31581"/>
                  </a:lnTo>
                  <a:cubicBezTo>
                    <a:pt x="0" y="23205"/>
                    <a:pt x="3327" y="15172"/>
                    <a:pt x="9250" y="9250"/>
                  </a:cubicBezTo>
                  <a:cubicBezTo>
                    <a:pt x="15172" y="3327"/>
                    <a:pt x="23205" y="0"/>
                    <a:pt x="31581" y="0"/>
                  </a:cubicBezTo>
                  <a:close/>
                </a:path>
              </a:pathLst>
            </a:custGeom>
            <a:solidFill>
              <a:srgbClr val="F4F3F3"/>
            </a:solidFill>
          </p:spPr>
          <p:txBody>
            <a:bodyPr/>
            <a:lstStyle/>
            <a:p>
              <a:endParaRPr lang="en-PH"/>
            </a:p>
          </p:txBody>
        </p:sp>
        <p:sp>
          <p:nvSpPr>
            <p:cNvPr id="8" name="TextBox 8"/>
            <p:cNvSpPr txBox="1"/>
            <p:nvPr/>
          </p:nvSpPr>
          <p:spPr>
            <a:xfrm>
              <a:off x="0" y="-28575"/>
              <a:ext cx="3603388" cy="2061646"/>
            </a:xfrm>
            <a:prstGeom prst="rect">
              <a:avLst/>
            </a:prstGeom>
          </p:spPr>
          <p:txBody>
            <a:bodyPr lIns="38272" tIns="38272" rIns="38272" bIns="38272" rtlCol="0" anchor="ctr"/>
            <a:lstStyle/>
            <a:p>
              <a:pPr algn="ctr">
                <a:lnSpc>
                  <a:spcPts val="2595"/>
                </a:lnSpc>
              </a:pPr>
              <a:endParaRPr/>
            </a:p>
          </p:txBody>
        </p:sp>
      </p:grpSp>
      <p:grpSp>
        <p:nvGrpSpPr>
          <p:cNvPr id="9" name="Group 9"/>
          <p:cNvGrpSpPr/>
          <p:nvPr/>
        </p:nvGrpSpPr>
        <p:grpSpPr>
          <a:xfrm>
            <a:off x="3899396" y="5997198"/>
            <a:ext cx="1486472" cy="755156"/>
            <a:chOff x="0" y="0"/>
            <a:chExt cx="1193287" cy="606212"/>
          </a:xfrm>
        </p:grpSpPr>
        <p:sp>
          <p:nvSpPr>
            <p:cNvPr id="10" name="Freeform 10"/>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alpha val="13725"/>
              </a:srgbClr>
            </a:solidFill>
          </p:spPr>
          <p:txBody>
            <a:bodyPr/>
            <a:lstStyle/>
            <a:p>
              <a:endParaRPr lang="en-PH"/>
            </a:p>
          </p:txBody>
        </p:sp>
      </p:grpSp>
      <p:grpSp>
        <p:nvGrpSpPr>
          <p:cNvPr id="11" name="Group 11"/>
          <p:cNvGrpSpPr/>
          <p:nvPr/>
        </p:nvGrpSpPr>
        <p:grpSpPr>
          <a:xfrm>
            <a:off x="12288287" y="5960134"/>
            <a:ext cx="1486472" cy="664447"/>
            <a:chOff x="0" y="0"/>
            <a:chExt cx="1193287" cy="533394"/>
          </a:xfrm>
        </p:grpSpPr>
        <p:sp>
          <p:nvSpPr>
            <p:cNvPr id="12" name="Freeform 12"/>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642EC7">
                <a:alpha val="13725"/>
              </a:srgbClr>
            </a:solidFill>
          </p:spPr>
          <p:txBody>
            <a:bodyPr/>
            <a:lstStyle/>
            <a:p>
              <a:endParaRPr lang="en-PH"/>
            </a:p>
          </p:txBody>
        </p:sp>
      </p:grpSp>
      <p:grpSp>
        <p:nvGrpSpPr>
          <p:cNvPr id="13" name="Group 13"/>
          <p:cNvGrpSpPr/>
          <p:nvPr/>
        </p:nvGrpSpPr>
        <p:grpSpPr>
          <a:xfrm>
            <a:off x="4642632" y="2019347"/>
            <a:ext cx="8034425" cy="3390347"/>
            <a:chOff x="0" y="0"/>
            <a:chExt cx="2966297" cy="1251711"/>
          </a:xfrm>
        </p:grpSpPr>
        <p:sp>
          <p:nvSpPr>
            <p:cNvPr id="14" name="Freeform 14"/>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alpha val="13725"/>
              </a:srgbClr>
            </a:solidFill>
          </p:spPr>
          <p:txBody>
            <a:bodyPr/>
            <a:lstStyle/>
            <a:p>
              <a:endParaRPr lang="en-PH"/>
            </a:p>
          </p:txBody>
        </p:sp>
      </p:grpSp>
      <p:sp>
        <p:nvSpPr>
          <p:cNvPr id="15" name="Freeform 15"/>
          <p:cNvSpPr/>
          <p:nvPr/>
        </p:nvSpPr>
        <p:spPr>
          <a:xfrm>
            <a:off x="5607399" y="4330960"/>
            <a:ext cx="948561" cy="791617"/>
          </a:xfrm>
          <a:custGeom>
            <a:avLst/>
            <a:gdLst/>
            <a:ahLst/>
            <a:cxnLst/>
            <a:rect l="l" t="t" r="r" b="b"/>
            <a:pathLst>
              <a:path w="948561" h="791617">
                <a:moveTo>
                  <a:pt x="0" y="0"/>
                </a:moveTo>
                <a:lnTo>
                  <a:pt x="948561" y="0"/>
                </a:lnTo>
                <a:lnTo>
                  <a:pt x="948561" y="791617"/>
                </a:lnTo>
                <a:lnTo>
                  <a:pt x="0" y="791617"/>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6" name="Group 16"/>
          <p:cNvGrpSpPr/>
          <p:nvPr/>
        </p:nvGrpSpPr>
        <p:grpSpPr>
          <a:xfrm>
            <a:off x="6324374" y="2846417"/>
            <a:ext cx="861670" cy="861670"/>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DE59">
                <a:alpha val="13725"/>
              </a:srgbClr>
            </a:solidFill>
          </p:spPr>
          <p:txBody>
            <a:bodyPr/>
            <a:lstStyle/>
            <a:p>
              <a:endParaRPr lang="en-PH"/>
            </a:p>
          </p:txBody>
        </p:sp>
      </p:grpSp>
      <p:grpSp>
        <p:nvGrpSpPr>
          <p:cNvPr id="18" name="Group 18"/>
          <p:cNvGrpSpPr/>
          <p:nvPr/>
        </p:nvGrpSpPr>
        <p:grpSpPr>
          <a:xfrm>
            <a:off x="8937274" y="2815840"/>
            <a:ext cx="2829999" cy="397285"/>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3725"/>
              </a:srgbClr>
            </a:solidFill>
          </p:spPr>
          <p:txBody>
            <a:bodyPr/>
            <a:lstStyle/>
            <a:p>
              <a:endParaRPr lang="en-PH"/>
            </a:p>
          </p:txBody>
        </p:sp>
      </p:grpSp>
      <p:sp>
        <p:nvSpPr>
          <p:cNvPr id="20" name="Freeform 20"/>
          <p:cNvSpPr/>
          <p:nvPr/>
        </p:nvSpPr>
        <p:spPr>
          <a:xfrm>
            <a:off x="5646736" y="2879967"/>
            <a:ext cx="472787" cy="472787"/>
          </a:xfrm>
          <a:custGeom>
            <a:avLst/>
            <a:gdLst/>
            <a:ahLst/>
            <a:cxnLst/>
            <a:rect l="l" t="t" r="r" b="b"/>
            <a:pathLst>
              <a:path w="472787" h="472787">
                <a:moveTo>
                  <a:pt x="0" y="0"/>
                </a:moveTo>
                <a:lnTo>
                  <a:pt x="472787" y="0"/>
                </a:lnTo>
                <a:lnTo>
                  <a:pt x="472787" y="472786"/>
                </a:lnTo>
                <a:lnTo>
                  <a:pt x="0" y="472786"/>
                </a:lnTo>
                <a:lnTo>
                  <a:pt x="0" y="0"/>
                </a:lnTo>
                <a:close/>
              </a:path>
            </a:pathLst>
          </a:custGeom>
          <a:blipFill>
            <a:blip r:embed="rId6">
              <a:alphaModFix amt="14000"/>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1" name="Group 21"/>
          <p:cNvGrpSpPr/>
          <p:nvPr/>
        </p:nvGrpSpPr>
        <p:grpSpPr>
          <a:xfrm>
            <a:off x="8937274" y="3303514"/>
            <a:ext cx="2829999" cy="397285"/>
            <a:chOff x="0" y="0"/>
            <a:chExt cx="2652321" cy="372342"/>
          </a:xfrm>
        </p:grpSpPr>
        <p:sp>
          <p:nvSpPr>
            <p:cNvPr id="22" name="Freeform 2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3725"/>
              </a:srgbClr>
            </a:solidFill>
          </p:spPr>
          <p:txBody>
            <a:bodyPr/>
            <a:lstStyle/>
            <a:p>
              <a:endParaRPr lang="en-PH"/>
            </a:p>
          </p:txBody>
        </p:sp>
      </p:grpSp>
      <p:grpSp>
        <p:nvGrpSpPr>
          <p:cNvPr id="23" name="Group 23"/>
          <p:cNvGrpSpPr/>
          <p:nvPr/>
        </p:nvGrpSpPr>
        <p:grpSpPr>
          <a:xfrm>
            <a:off x="8937274" y="3767222"/>
            <a:ext cx="2829999" cy="397285"/>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3725"/>
              </a:srgbClr>
            </a:solidFill>
          </p:spPr>
          <p:txBody>
            <a:bodyPr/>
            <a:lstStyle/>
            <a:p>
              <a:endParaRPr lang="en-PH"/>
            </a:p>
          </p:txBody>
        </p:sp>
      </p:grpSp>
      <p:grpSp>
        <p:nvGrpSpPr>
          <p:cNvPr id="25" name="Group 25"/>
          <p:cNvGrpSpPr/>
          <p:nvPr/>
        </p:nvGrpSpPr>
        <p:grpSpPr>
          <a:xfrm>
            <a:off x="8937274" y="4234195"/>
            <a:ext cx="2829999" cy="397285"/>
            <a:chOff x="0" y="0"/>
            <a:chExt cx="2652321" cy="372342"/>
          </a:xfrm>
        </p:grpSpPr>
        <p:sp>
          <p:nvSpPr>
            <p:cNvPr id="26" name="Freeform 2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3725"/>
              </a:srgbClr>
            </a:solidFill>
          </p:spPr>
          <p:txBody>
            <a:bodyPr/>
            <a:lstStyle/>
            <a:p>
              <a:endParaRPr lang="en-PH"/>
            </a:p>
          </p:txBody>
        </p:sp>
      </p:grpSp>
      <p:grpSp>
        <p:nvGrpSpPr>
          <p:cNvPr id="27" name="Group 27"/>
          <p:cNvGrpSpPr/>
          <p:nvPr/>
        </p:nvGrpSpPr>
        <p:grpSpPr>
          <a:xfrm>
            <a:off x="8937274" y="4720022"/>
            <a:ext cx="2829999" cy="397285"/>
            <a:chOff x="0" y="0"/>
            <a:chExt cx="2652321" cy="372342"/>
          </a:xfrm>
        </p:grpSpPr>
        <p:sp>
          <p:nvSpPr>
            <p:cNvPr id="28" name="Freeform 2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alpha val="13725"/>
              </a:srgbClr>
            </a:solidFill>
          </p:spPr>
          <p:txBody>
            <a:bodyPr/>
            <a:lstStyle/>
            <a:p>
              <a:endParaRPr lang="en-PH"/>
            </a:p>
          </p:txBody>
        </p:sp>
      </p:grpSp>
      <p:sp>
        <p:nvSpPr>
          <p:cNvPr id="29" name="AutoShape 29"/>
          <p:cNvSpPr/>
          <p:nvPr/>
        </p:nvSpPr>
        <p:spPr>
          <a:xfrm flipH="1" flipV="1">
            <a:off x="8228091" y="6245661"/>
            <a:ext cx="4060056" cy="23905"/>
          </a:xfrm>
          <a:prstGeom prst="line">
            <a:avLst/>
          </a:prstGeom>
          <a:ln w="57150" cap="rnd">
            <a:solidFill>
              <a:srgbClr val="C9E265">
                <a:alpha val="13725"/>
              </a:srgbClr>
            </a:solidFill>
            <a:prstDash val="solid"/>
            <a:headEnd type="none" w="sm" len="sm"/>
            <a:tailEnd type="none" w="sm" len="sm"/>
          </a:ln>
        </p:spPr>
        <p:txBody>
          <a:bodyPr/>
          <a:lstStyle/>
          <a:p>
            <a:endParaRPr lang="en-PH"/>
          </a:p>
        </p:txBody>
      </p:sp>
      <p:sp>
        <p:nvSpPr>
          <p:cNvPr id="30" name="TextBox 30"/>
          <p:cNvSpPr txBox="1"/>
          <p:nvPr/>
        </p:nvSpPr>
        <p:spPr>
          <a:xfrm>
            <a:off x="8207140" y="2893555"/>
            <a:ext cx="629639" cy="222805"/>
          </a:xfrm>
          <a:prstGeom prst="rect">
            <a:avLst/>
          </a:prstGeom>
        </p:spPr>
        <p:txBody>
          <a:bodyPr lIns="0" tIns="0" rIns="0" bIns="0" rtlCol="0" anchor="t">
            <a:spAutoFit/>
          </a:bodyPr>
          <a:lstStyle/>
          <a:p>
            <a:pPr algn="ctr">
              <a:lnSpc>
                <a:spcPts val="1871"/>
              </a:lnSpc>
            </a:pPr>
            <a:r>
              <a:rPr lang="en-US" sz="1336" b="1">
                <a:solidFill>
                  <a:srgbClr val="000000">
                    <a:alpha val="13725"/>
                  </a:srgbClr>
                </a:solidFill>
                <a:latin typeface="Now Bold"/>
                <a:ea typeface="Now Bold"/>
                <a:cs typeface="Now Bold"/>
                <a:sym typeface="Now Bold"/>
              </a:rPr>
              <a:t>MAR</a:t>
            </a:r>
          </a:p>
        </p:txBody>
      </p:sp>
      <p:sp>
        <p:nvSpPr>
          <p:cNvPr id="31" name="TextBox 31"/>
          <p:cNvSpPr txBox="1"/>
          <p:nvPr/>
        </p:nvSpPr>
        <p:spPr>
          <a:xfrm>
            <a:off x="8228091" y="3844937"/>
            <a:ext cx="629639" cy="222805"/>
          </a:xfrm>
          <a:prstGeom prst="rect">
            <a:avLst/>
          </a:prstGeom>
        </p:spPr>
        <p:txBody>
          <a:bodyPr lIns="0" tIns="0" rIns="0" bIns="0" rtlCol="0" anchor="t">
            <a:spAutoFit/>
          </a:bodyPr>
          <a:lstStyle/>
          <a:p>
            <a:pPr algn="ctr">
              <a:lnSpc>
                <a:spcPts val="1871"/>
              </a:lnSpc>
            </a:pPr>
            <a:r>
              <a:rPr lang="en-US" sz="1336" b="1">
                <a:solidFill>
                  <a:srgbClr val="000000">
                    <a:alpha val="13725"/>
                  </a:srgbClr>
                </a:solidFill>
                <a:latin typeface="Now Bold"/>
                <a:ea typeface="Now Bold"/>
                <a:cs typeface="Now Bold"/>
                <a:sym typeface="Now Bold"/>
              </a:rPr>
              <a:t>MDR</a:t>
            </a:r>
          </a:p>
        </p:txBody>
      </p:sp>
      <p:sp>
        <p:nvSpPr>
          <p:cNvPr id="32" name="AutoShape 32"/>
          <p:cNvSpPr/>
          <p:nvPr/>
        </p:nvSpPr>
        <p:spPr>
          <a:xfrm flipH="1">
            <a:off x="7925635" y="3014482"/>
            <a:ext cx="346053" cy="0"/>
          </a:xfrm>
          <a:prstGeom prst="line">
            <a:avLst/>
          </a:prstGeom>
          <a:ln w="57150" cap="rnd">
            <a:solidFill>
              <a:srgbClr val="C9E265"/>
            </a:solidFill>
            <a:prstDash val="solid"/>
            <a:headEnd type="none" w="sm" len="sm"/>
            <a:tailEnd type="none" w="sm" len="sm"/>
          </a:ln>
        </p:spPr>
        <p:txBody>
          <a:bodyPr/>
          <a:lstStyle/>
          <a:p>
            <a:endParaRPr lang="en-PH"/>
          </a:p>
        </p:txBody>
      </p:sp>
      <p:sp>
        <p:nvSpPr>
          <p:cNvPr id="33" name="AutoShape 33"/>
          <p:cNvSpPr/>
          <p:nvPr/>
        </p:nvSpPr>
        <p:spPr>
          <a:xfrm>
            <a:off x="8101077" y="3942506"/>
            <a:ext cx="209873" cy="0"/>
          </a:xfrm>
          <a:prstGeom prst="line">
            <a:avLst/>
          </a:prstGeom>
          <a:ln w="57150" cap="rnd">
            <a:solidFill>
              <a:srgbClr val="FF5757"/>
            </a:solidFill>
            <a:prstDash val="solid"/>
            <a:headEnd type="none" w="sm" len="sm"/>
            <a:tailEnd type="none" w="sm" len="sm"/>
          </a:ln>
        </p:spPr>
        <p:txBody>
          <a:bodyPr/>
          <a:lstStyle/>
          <a:p>
            <a:endParaRPr lang="en-PH"/>
          </a:p>
        </p:txBody>
      </p:sp>
      <p:sp>
        <p:nvSpPr>
          <p:cNvPr id="34" name="AutoShape 34"/>
          <p:cNvSpPr/>
          <p:nvPr/>
        </p:nvSpPr>
        <p:spPr>
          <a:xfrm flipV="1">
            <a:off x="6930974" y="3691421"/>
            <a:ext cx="0" cy="773208"/>
          </a:xfrm>
          <a:prstGeom prst="line">
            <a:avLst/>
          </a:prstGeom>
          <a:ln w="57150" cap="rnd">
            <a:solidFill>
              <a:srgbClr val="38B6FF"/>
            </a:solidFill>
            <a:prstDash val="solid"/>
            <a:headEnd type="none" w="sm" len="sm"/>
            <a:tailEnd type="none" w="sm" len="sm"/>
          </a:ln>
        </p:spPr>
        <p:txBody>
          <a:bodyPr/>
          <a:lstStyle/>
          <a:p>
            <a:endParaRPr lang="en-PH"/>
          </a:p>
        </p:txBody>
      </p:sp>
      <p:sp>
        <p:nvSpPr>
          <p:cNvPr id="35" name="AutoShape 35"/>
          <p:cNvSpPr/>
          <p:nvPr/>
        </p:nvSpPr>
        <p:spPr>
          <a:xfrm flipH="1">
            <a:off x="6459385" y="4464631"/>
            <a:ext cx="495072" cy="0"/>
          </a:xfrm>
          <a:prstGeom prst="line">
            <a:avLst/>
          </a:prstGeom>
          <a:ln w="57150" cap="rnd">
            <a:solidFill>
              <a:srgbClr val="38B6FF"/>
            </a:solidFill>
            <a:prstDash val="solid"/>
            <a:headEnd type="none" w="sm" len="sm"/>
            <a:tailEnd type="none" w="sm" len="sm"/>
          </a:ln>
        </p:spPr>
        <p:txBody>
          <a:bodyPr/>
          <a:lstStyle/>
          <a:p>
            <a:endParaRPr lang="en-PH"/>
          </a:p>
        </p:txBody>
      </p:sp>
      <p:sp>
        <p:nvSpPr>
          <p:cNvPr id="36" name="AutoShape 36"/>
          <p:cNvSpPr/>
          <p:nvPr/>
        </p:nvSpPr>
        <p:spPr>
          <a:xfrm flipH="1">
            <a:off x="6812765" y="4464631"/>
            <a:ext cx="495072" cy="0"/>
          </a:xfrm>
          <a:prstGeom prst="line">
            <a:avLst/>
          </a:prstGeom>
          <a:ln w="57150" cap="rnd">
            <a:solidFill>
              <a:srgbClr val="38B6FF"/>
            </a:solidFill>
            <a:prstDash val="solid"/>
            <a:headEnd type="none" w="sm" len="sm"/>
            <a:tailEnd type="none" w="sm" len="sm"/>
          </a:ln>
        </p:spPr>
        <p:txBody>
          <a:bodyPr/>
          <a:lstStyle/>
          <a:p>
            <a:endParaRPr lang="en-PH"/>
          </a:p>
        </p:txBody>
      </p:sp>
      <p:sp>
        <p:nvSpPr>
          <p:cNvPr id="37" name="AutoShape 37"/>
          <p:cNvSpPr/>
          <p:nvPr/>
        </p:nvSpPr>
        <p:spPr>
          <a:xfrm flipH="1">
            <a:off x="11757589" y="3519217"/>
            <a:ext cx="301734" cy="7007"/>
          </a:xfrm>
          <a:prstGeom prst="line">
            <a:avLst/>
          </a:prstGeom>
          <a:ln w="57150" cap="rnd">
            <a:solidFill>
              <a:srgbClr val="FF5757">
                <a:alpha val="13725"/>
              </a:srgbClr>
            </a:solidFill>
            <a:prstDash val="solid"/>
            <a:headEnd type="none" w="sm" len="sm"/>
            <a:tailEnd type="none" w="sm" len="sm"/>
          </a:ln>
        </p:spPr>
        <p:txBody>
          <a:bodyPr/>
          <a:lstStyle/>
          <a:p>
            <a:endParaRPr lang="en-PH"/>
          </a:p>
        </p:txBody>
      </p:sp>
      <p:sp>
        <p:nvSpPr>
          <p:cNvPr id="38" name="AutoShape 38"/>
          <p:cNvSpPr/>
          <p:nvPr/>
        </p:nvSpPr>
        <p:spPr>
          <a:xfrm>
            <a:off x="12056044" y="2991083"/>
            <a:ext cx="0" cy="560055"/>
          </a:xfrm>
          <a:prstGeom prst="line">
            <a:avLst/>
          </a:prstGeom>
          <a:ln w="57150" cap="rnd">
            <a:solidFill>
              <a:srgbClr val="FF5757">
                <a:alpha val="13725"/>
              </a:srgbClr>
            </a:solidFill>
            <a:prstDash val="solid"/>
            <a:headEnd type="none" w="sm" len="sm"/>
            <a:tailEnd type="none" w="sm" len="sm"/>
          </a:ln>
        </p:spPr>
        <p:txBody>
          <a:bodyPr/>
          <a:lstStyle/>
          <a:p>
            <a:endParaRPr lang="en-PH"/>
          </a:p>
        </p:txBody>
      </p:sp>
      <p:sp>
        <p:nvSpPr>
          <p:cNvPr id="39" name="AutoShape 39"/>
          <p:cNvSpPr/>
          <p:nvPr/>
        </p:nvSpPr>
        <p:spPr>
          <a:xfrm>
            <a:off x="11767173" y="2991100"/>
            <a:ext cx="292696" cy="0"/>
          </a:xfrm>
          <a:prstGeom prst="line">
            <a:avLst/>
          </a:prstGeom>
          <a:ln w="57150" cap="rnd">
            <a:solidFill>
              <a:srgbClr val="FF5757">
                <a:alpha val="13725"/>
              </a:srgbClr>
            </a:solidFill>
            <a:prstDash val="solid"/>
            <a:headEnd type="none" w="sm" len="sm"/>
            <a:tailEnd type="none" w="sm" len="sm"/>
          </a:ln>
        </p:spPr>
        <p:txBody>
          <a:bodyPr/>
          <a:lstStyle/>
          <a:p>
            <a:endParaRPr lang="en-PH"/>
          </a:p>
        </p:txBody>
      </p:sp>
      <p:sp>
        <p:nvSpPr>
          <p:cNvPr id="40" name="AutoShape 40"/>
          <p:cNvSpPr/>
          <p:nvPr/>
        </p:nvSpPr>
        <p:spPr>
          <a:xfrm flipH="1">
            <a:off x="15081483" y="2073029"/>
            <a:ext cx="955284" cy="0"/>
          </a:xfrm>
          <a:prstGeom prst="line">
            <a:avLst/>
          </a:prstGeom>
          <a:ln w="85725" cap="rnd">
            <a:solidFill>
              <a:srgbClr val="38B6FF">
                <a:alpha val="13725"/>
              </a:srgbClr>
            </a:solidFill>
            <a:prstDash val="solid"/>
            <a:headEnd type="none" w="sm" len="sm"/>
            <a:tailEnd type="none" w="sm" len="sm"/>
          </a:ln>
        </p:spPr>
        <p:txBody>
          <a:bodyPr/>
          <a:lstStyle/>
          <a:p>
            <a:endParaRPr lang="en-PH"/>
          </a:p>
        </p:txBody>
      </p:sp>
      <p:sp>
        <p:nvSpPr>
          <p:cNvPr id="41" name="AutoShape 41"/>
          <p:cNvSpPr/>
          <p:nvPr/>
        </p:nvSpPr>
        <p:spPr>
          <a:xfrm flipH="1">
            <a:off x="15081483" y="2568813"/>
            <a:ext cx="955284" cy="0"/>
          </a:xfrm>
          <a:prstGeom prst="line">
            <a:avLst/>
          </a:prstGeom>
          <a:ln w="85725" cap="rnd">
            <a:solidFill>
              <a:srgbClr val="C9E265">
                <a:alpha val="13725"/>
              </a:srgbClr>
            </a:solidFill>
            <a:prstDash val="solid"/>
            <a:headEnd type="none" w="sm" len="sm"/>
            <a:tailEnd type="none" w="sm" len="sm"/>
          </a:ln>
        </p:spPr>
        <p:txBody>
          <a:bodyPr/>
          <a:lstStyle/>
          <a:p>
            <a:endParaRPr lang="en-PH"/>
          </a:p>
        </p:txBody>
      </p:sp>
      <p:sp>
        <p:nvSpPr>
          <p:cNvPr id="42" name="AutoShape 42"/>
          <p:cNvSpPr/>
          <p:nvPr/>
        </p:nvSpPr>
        <p:spPr>
          <a:xfrm flipH="1">
            <a:off x="15081483" y="3034343"/>
            <a:ext cx="955284" cy="0"/>
          </a:xfrm>
          <a:prstGeom prst="line">
            <a:avLst/>
          </a:prstGeom>
          <a:ln w="85725" cap="rnd">
            <a:solidFill>
              <a:srgbClr val="FF5757">
                <a:alpha val="13725"/>
              </a:srgbClr>
            </a:solidFill>
            <a:prstDash val="solid"/>
            <a:headEnd type="none" w="sm" len="sm"/>
            <a:tailEnd type="none" w="sm" len="sm"/>
          </a:ln>
        </p:spPr>
        <p:txBody>
          <a:bodyPr/>
          <a:lstStyle/>
          <a:p>
            <a:endParaRPr lang="en-PH"/>
          </a:p>
        </p:txBody>
      </p:sp>
      <p:grpSp>
        <p:nvGrpSpPr>
          <p:cNvPr id="43" name="Group 43"/>
          <p:cNvGrpSpPr/>
          <p:nvPr/>
        </p:nvGrpSpPr>
        <p:grpSpPr>
          <a:xfrm>
            <a:off x="7020933" y="5997198"/>
            <a:ext cx="1250706" cy="306287"/>
            <a:chOff x="0" y="0"/>
            <a:chExt cx="1520437" cy="372342"/>
          </a:xfrm>
        </p:grpSpPr>
        <p:sp>
          <p:nvSpPr>
            <p:cNvPr id="44" name="Freeform 4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45" name="Group 45"/>
          <p:cNvGrpSpPr/>
          <p:nvPr/>
        </p:nvGrpSpPr>
        <p:grpSpPr>
          <a:xfrm>
            <a:off x="7020933" y="6299493"/>
            <a:ext cx="1250706" cy="306287"/>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47" name="Group 47"/>
          <p:cNvGrpSpPr/>
          <p:nvPr/>
        </p:nvGrpSpPr>
        <p:grpSpPr>
          <a:xfrm>
            <a:off x="7020933" y="6557964"/>
            <a:ext cx="1250706" cy="306287"/>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49" name="Group 49"/>
          <p:cNvGrpSpPr/>
          <p:nvPr/>
        </p:nvGrpSpPr>
        <p:grpSpPr>
          <a:xfrm>
            <a:off x="7020933" y="6860259"/>
            <a:ext cx="1250706" cy="306287"/>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51" name="Group 51"/>
          <p:cNvGrpSpPr/>
          <p:nvPr/>
        </p:nvGrpSpPr>
        <p:grpSpPr>
          <a:xfrm>
            <a:off x="7020933" y="7166546"/>
            <a:ext cx="1250706" cy="306287"/>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53" name="Group 53"/>
          <p:cNvGrpSpPr/>
          <p:nvPr/>
        </p:nvGrpSpPr>
        <p:grpSpPr>
          <a:xfrm>
            <a:off x="7024957" y="7468841"/>
            <a:ext cx="1250706" cy="306287"/>
            <a:chOff x="0" y="0"/>
            <a:chExt cx="1520437" cy="372342"/>
          </a:xfrm>
        </p:grpSpPr>
        <p:sp>
          <p:nvSpPr>
            <p:cNvPr id="54" name="Freeform 5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55" name="Group 55"/>
          <p:cNvGrpSpPr/>
          <p:nvPr/>
        </p:nvGrpSpPr>
        <p:grpSpPr>
          <a:xfrm>
            <a:off x="7024957" y="8243171"/>
            <a:ext cx="1250706" cy="306287"/>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7" name="Group 57"/>
          <p:cNvGrpSpPr/>
          <p:nvPr/>
        </p:nvGrpSpPr>
        <p:grpSpPr>
          <a:xfrm>
            <a:off x="7024957" y="8549458"/>
            <a:ext cx="1250706" cy="306287"/>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DE59"/>
            </a:solidFill>
          </p:spPr>
          <p:txBody>
            <a:bodyPr/>
            <a:lstStyle/>
            <a:p>
              <a:endParaRPr lang="en-PH"/>
            </a:p>
          </p:txBody>
        </p:sp>
      </p:grpSp>
      <p:grpSp>
        <p:nvGrpSpPr>
          <p:cNvPr id="59" name="Group 59"/>
          <p:cNvGrpSpPr/>
          <p:nvPr/>
        </p:nvGrpSpPr>
        <p:grpSpPr>
          <a:xfrm>
            <a:off x="7024957" y="8851753"/>
            <a:ext cx="1250706" cy="306287"/>
            <a:chOff x="0" y="0"/>
            <a:chExt cx="1520437" cy="372342"/>
          </a:xfrm>
        </p:grpSpPr>
        <p:sp>
          <p:nvSpPr>
            <p:cNvPr id="60" name="Freeform 6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4AAD"/>
            </a:solidFill>
          </p:spPr>
          <p:txBody>
            <a:bodyPr/>
            <a:lstStyle/>
            <a:p>
              <a:endParaRPr lang="en-PH"/>
            </a:p>
          </p:txBody>
        </p:sp>
      </p:grpSp>
      <p:grpSp>
        <p:nvGrpSpPr>
          <p:cNvPr id="61" name="Group 61"/>
          <p:cNvGrpSpPr/>
          <p:nvPr/>
        </p:nvGrpSpPr>
        <p:grpSpPr>
          <a:xfrm>
            <a:off x="7024957" y="9110224"/>
            <a:ext cx="1250706" cy="306287"/>
            <a:chOff x="0" y="0"/>
            <a:chExt cx="1520437" cy="372342"/>
          </a:xfrm>
        </p:grpSpPr>
        <p:sp>
          <p:nvSpPr>
            <p:cNvPr id="62" name="Freeform 6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38B6FF"/>
            </a:solidFill>
          </p:spPr>
          <p:txBody>
            <a:bodyPr/>
            <a:lstStyle/>
            <a:p>
              <a:endParaRPr lang="en-PH"/>
            </a:p>
          </p:txBody>
        </p:sp>
      </p:grpSp>
      <p:grpSp>
        <p:nvGrpSpPr>
          <p:cNvPr id="63" name="Group 63"/>
          <p:cNvGrpSpPr/>
          <p:nvPr/>
        </p:nvGrpSpPr>
        <p:grpSpPr>
          <a:xfrm>
            <a:off x="7024957" y="9412519"/>
            <a:ext cx="1250706" cy="306287"/>
            <a:chOff x="0" y="0"/>
            <a:chExt cx="1520437" cy="372342"/>
          </a:xfrm>
        </p:grpSpPr>
        <p:sp>
          <p:nvSpPr>
            <p:cNvPr id="64" name="Freeform 6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BF63"/>
            </a:solidFill>
          </p:spPr>
          <p:txBody>
            <a:bodyPr/>
            <a:lstStyle/>
            <a:p>
              <a:endParaRPr lang="en-PH"/>
            </a:p>
          </p:txBody>
        </p:sp>
      </p:grpSp>
      <p:grpSp>
        <p:nvGrpSpPr>
          <p:cNvPr id="65" name="Group 65"/>
          <p:cNvGrpSpPr/>
          <p:nvPr/>
        </p:nvGrpSpPr>
        <p:grpSpPr>
          <a:xfrm>
            <a:off x="7020933" y="5688592"/>
            <a:ext cx="1186206" cy="277097"/>
            <a:chOff x="0" y="0"/>
            <a:chExt cx="373441" cy="87235"/>
          </a:xfrm>
        </p:grpSpPr>
        <p:sp>
          <p:nvSpPr>
            <p:cNvPr id="66" name="Freeform 66"/>
            <p:cNvSpPr/>
            <p:nvPr/>
          </p:nvSpPr>
          <p:spPr>
            <a:xfrm>
              <a:off x="0" y="0"/>
              <a:ext cx="373441" cy="87235"/>
            </a:xfrm>
            <a:custGeom>
              <a:avLst/>
              <a:gdLst/>
              <a:ahLst/>
              <a:cxnLst/>
              <a:rect l="l" t="t" r="r" b="b"/>
              <a:pathLst>
                <a:path w="373441" h="87235">
                  <a:moveTo>
                    <a:pt x="43618" y="0"/>
                  </a:moveTo>
                  <a:lnTo>
                    <a:pt x="329823" y="0"/>
                  </a:lnTo>
                  <a:cubicBezTo>
                    <a:pt x="353913" y="0"/>
                    <a:pt x="373441" y="19528"/>
                    <a:pt x="373441" y="43618"/>
                  </a:cubicBezTo>
                  <a:lnTo>
                    <a:pt x="373441" y="43618"/>
                  </a:lnTo>
                  <a:cubicBezTo>
                    <a:pt x="373441" y="67707"/>
                    <a:pt x="353913" y="87235"/>
                    <a:pt x="329823" y="87235"/>
                  </a:cubicBezTo>
                  <a:lnTo>
                    <a:pt x="43618" y="87235"/>
                  </a:lnTo>
                  <a:cubicBezTo>
                    <a:pt x="19528" y="87235"/>
                    <a:pt x="0" y="67707"/>
                    <a:pt x="0" y="43618"/>
                  </a:cubicBezTo>
                  <a:lnTo>
                    <a:pt x="0" y="43618"/>
                  </a:lnTo>
                  <a:cubicBezTo>
                    <a:pt x="0" y="19528"/>
                    <a:pt x="19528" y="0"/>
                    <a:pt x="43618" y="0"/>
                  </a:cubicBezTo>
                  <a:close/>
                </a:path>
              </a:pathLst>
            </a:custGeom>
            <a:solidFill>
              <a:srgbClr val="642EC7">
                <a:alpha val="13725"/>
              </a:srgbClr>
            </a:solidFill>
          </p:spPr>
          <p:txBody>
            <a:bodyPr/>
            <a:lstStyle/>
            <a:p>
              <a:endParaRPr lang="en-PH"/>
            </a:p>
          </p:txBody>
        </p:sp>
        <p:sp>
          <p:nvSpPr>
            <p:cNvPr id="67" name="TextBox 67"/>
            <p:cNvSpPr txBox="1"/>
            <p:nvPr/>
          </p:nvSpPr>
          <p:spPr>
            <a:xfrm>
              <a:off x="0" y="-28575"/>
              <a:ext cx="373441" cy="115810"/>
            </a:xfrm>
            <a:prstGeom prst="rect">
              <a:avLst/>
            </a:prstGeom>
          </p:spPr>
          <p:txBody>
            <a:bodyPr lIns="38272" tIns="38272" rIns="38272" bIns="38272" rtlCol="0" anchor="ctr"/>
            <a:lstStyle/>
            <a:p>
              <a:pPr algn="ctr">
                <a:lnSpc>
                  <a:spcPts val="2185"/>
                </a:lnSpc>
              </a:pPr>
              <a:endParaRPr/>
            </a:p>
          </p:txBody>
        </p:sp>
      </p:grpSp>
      <p:grpSp>
        <p:nvGrpSpPr>
          <p:cNvPr id="68" name="Group 68"/>
          <p:cNvGrpSpPr/>
          <p:nvPr/>
        </p:nvGrpSpPr>
        <p:grpSpPr>
          <a:xfrm>
            <a:off x="9435815" y="7519930"/>
            <a:ext cx="6011672" cy="974411"/>
            <a:chOff x="0" y="0"/>
            <a:chExt cx="1425845" cy="231110"/>
          </a:xfrm>
        </p:grpSpPr>
        <p:sp>
          <p:nvSpPr>
            <p:cNvPr id="69" name="Freeform 69"/>
            <p:cNvSpPr/>
            <p:nvPr/>
          </p:nvSpPr>
          <p:spPr>
            <a:xfrm>
              <a:off x="0" y="0"/>
              <a:ext cx="1425845" cy="231110"/>
            </a:xfrm>
            <a:custGeom>
              <a:avLst/>
              <a:gdLst/>
              <a:ahLst/>
              <a:cxnLst/>
              <a:rect l="l" t="t" r="r" b="b"/>
              <a:pathLst>
                <a:path w="1425845" h="231110">
                  <a:moveTo>
                    <a:pt x="65679" y="0"/>
                  </a:moveTo>
                  <a:lnTo>
                    <a:pt x="1360166" y="0"/>
                  </a:lnTo>
                  <a:cubicBezTo>
                    <a:pt x="1396439" y="0"/>
                    <a:pt x="1425845" y="29405"/>
                    <a:pt x="1425845" y="65679"/>
                  </a:cubicBezTo>
                  <a:lnTo>
                    <a:pt x="1425845" y="165432"/>
                  </a:lnTo>
                  <a:cubicBezTo>
                    <a:pt x="1425845" y="182851"/>
                    <a:pt x="1418925" y="199556"/>
                    <a:pt x="1406608" y="211873"/>
                  </a:cubicBezTo>
                  <a:cubicBezTo>
                    <a:pt x="1394291" y="224191"/>
                    <a:pt x="1377585" y="231110"/>
                    <a:pt x="1360166" y="231110"/>
                  </a:cubicBezTo>
                  <a:lnTo>
                    <a:pt x="65679" y="231110"/>
                  </a:lnTo>
                  <a:cubicBezTo>
                    <a:pt x="48260" y="231110"/>
                    <a:pt x="31554" y="224191"/>
                    <a:pt x="19237" y="211873"/>
                  </a:cubicBezTo>
                  <a:cubicBezTo>
                    <a:pt x="6920" y="199556"/>
                    <a:pt x="0" y="182851"/>
                    <a:pt x="0" y="165432"/>
                  </a:cubicBezTo>
                  <a:lnTo>
                    <a:pt x="0" y="65679"/>
                  </a:lnTo>
                  <a:cubicBezTo>
                    <a:pt x="0" y="48260"/>
                    <a:pt x="6920" y="31554"/>
                    <a:pt x="19237" y="19237"/>
                  </a:cubicBezTo>
                  <a:cubicBezTo>
                    <a:pt x="31554" y="6920"/>
                    <a:pt x="48260" y="0"/>
                    <a:pt x="65679" y="0"/>
                  </a:cubicBezTo>
                  <a:close/>
                </a:path>
              </a:pathLst>
            </a:custGeom>
            <a:solidFill>
              <a:srgbClr val="019D97"/>
            </a:solidFill>
          </p:spPr>
          <p:txBody>
            <a:bodyPr/>
            <a:lstStyle/>
            <a:p>
              <a:endParaRPr lang="en-PH"/>
            </a:p>
          </p:txBody>
        </p:sp>
        <p:sp>
          <p:nvSpPr>
            <p:cNvPr id="70" name="TextBox 70"/>
            <p:cNvSpPr txBox="1"/>
            <p:nvPr/>
          </p:nvSpPr>
          <p:spPr>
            <a:xfrm>
              <a:off x="0" y="-28575"/>
              <a:ext cx="1425845" cy="259685"/>
            </a:xfrm>
            <a:prstGeom prst="rect">
              <a:avLst/>
            </a:prstGeom>
          </p:spPr>
          <p:txBody>
            <a:bodyPr lIns="50800" tIns="50800" rIns="50800" bIns="50800" rtlCol="0" anchor="ctr"/>
            <a:lstStyle/>
            <a:p>
              <a:pPr algn="ctr">
                <a:lnSpc>
                  <a:spcPts val="2595"/>
                </a:lnSpc>
              </a:pPr>
              <a:endParaRPr/>
            </a:p>
          </p:txBody>
        </p:sp>
      </p:grpSp>
      <p:sp>
        <p:nvSpPr>
          <p:cNvPr id="71" name="TextBox 71"/>
          <p:cNvSpPr txBox="1"/>
          <p:nvPr/>
        </p:nvSpPr>
        <p:spPr>
          <a:xfrm>
            <a:off x="8213336" y="2372921"/>
            <a:ext cx="692233" cy="255170"/>
          </a:xfrm>
          <a:prstGeom prst="rect">
            <a:avLst/>
          </a:prstGeom>
        </p:spPr>
        <p:txBody>
          <a:bodyPr lIns="0" tIns="0" rIns="0" bIns="0" rtlCol="0" anchor="t">
            <a:spAutoFit/>
          </a:bodyPr>
          <a:lstStyle/>
          <a:p>
            <a:pPr algn="ctr">
              <a:lnSpc>
                <a:spcPts val="2057"/>
              </a:lnSpc>
            </a:pPr>
            <a:r>
              <a:rPr lang="en-US" sz="1469" b="1">
                <a:solidFill>
                  <a:srgbClr val="000000">
                    <a:alpha val="13725"/>
                  </a:srgbClr>
                </a:solidFill>
                <a:latin typeface="Now Bold"/>
                <a:ea typeface="Now Bold"/>
                <a:cs typeface="Now Bold"/>
                <a:sym typeface="Now Bold"/>
              </a:rPr>
              <a:t>SR</a:t>
            </a:r>
          </a:p>
        </p:txBody>
      </p:sp>
      <p:grpSp>
        <p:nvGrpSpPr>
          <p:cNvPr id="72" name="Group 72"/>
          <p:cNvGrpSpPr/>
          <p:nvPr/>
        </p:nvGrpSpPr>
        <p:grpSpPr>
          <a:xfrm>
            <a:off x="5504080" y="2296403"/>
            <a:ext cx="2767559" cy="433667"/>
            <a:chOff x="0" y="0"/>
            <a:chExt cx="2359262" cy="369688"/>
          </a:xfrm>
        </p:grpSpPr>
        <p:sp>
          <p:nvSpPr>
            <p:cNvPr id="73" name="Freeform 73"/>
            <p:cNvSpPr/>
            <p:nvPr/>
          </p:nvSpPr>
          <p:spPr>
            <a:xfrm>
              <a:off x="0" y="0"/>
              <a:ext cx="2359262" cy="369688"/>
            </a:xfrm>
            <a:custGeom>
              <a:avLst/>
              <a:gdLst/>
              <a:ahLst/>
              <a:cxnLst/>
              <a:rect l="l" t="t" r="r" b="b"/>
              <a:pathLst>
                <a:path w="2359262" h="369688">
                  <a:moveTo>
                    <a:pt x="0" y="0"/>
                  </a:moveTo>
                  <a:lnTo>
                    <a:pt x="0" y="369688"/>
                  </a:lnTo>
                  <a:lnTo>
                    <a:pt x="2359262" y="369688"/>
                  </a:lnTo>
                  <a:lnTo>
                    <a:pt x="2359262" y="0"/>
                  </a:lnTo>
                  <a:lnTo>
                    <a:pt x="0" y="0"/>
                  </a:lnTo>
                  <a:close/>
                  <a:moveTo>
                    <a:pt x="2298302" y="308728"/>
                  </a:moveTo>
                  <a:lnTo>
                    <a:pt x="59690" y="308728"/>
                  </a:lnTo>
                  <a:lnTo>
                    <a:pt x="59690" y="59690"/>
                  </a:lnTo>
                  <a:lnTo>
                    <a:pt x="2298302" y="59690"/>
                  </a:lnTo>
                  <a:lnTo>
                    <a:pt x="2298302" y="308728"/>
                  </a:lnTo>
                  <a:close/>
                </a:path>
              </a:pathLst>
            </a:custGeom>
            <a:solidFill>
              <a:srgbClr val="019D97">
                <a:alpha val="13725"/>
              </a:srgbClr>
            </a:solidFill>
          </p:spPr>
          <p:txBody>
            <a:bodyPr/>
            <a:lstStyle/>
            <a:p>
              <a:endParaRPr lang="en-PH"/>
            </a:p>
          </p:txBody>
        </p:sp>
      </p:grpSp>
      <p:grpSp>
        <p:nvGrpSpPr>
          <p:cNvPr id="74" name="Group 74"/>
          <p:cNvGrpSpPr/>
          <p:nvPr/>
        </p:nvGrpSpPr>
        <p:grpSpPr>
          <a:xfrm>
            <a:off x="8921895" y="2283867"/>
            <a:ext cx="2845379" cy="436780"/>
            <a:chOff x="0" y="0"/>
            <a:chExt cx="2425600" cy="372342"/>
          </a:xfrm>
        </p:grpSpPr>
        <p:sp>
          <p:nvSpPr>
            <p:cNvPr id="75" name="Freeform 75"/>
            <p:cNvSpPr/>
            <p:nvPr/>
          </p:nvSpPr>
          <p:spPr>
            <a:xfrm>
              <a:off x="0" y="0"/>
              <a:ext cx="2425600" cy="372342"/>
            </a:xfrm>
            <a:custGeom>
              <a:avLst/>
              <a:gdLst/>
              <a:ahLst/>
              <a:cxnLst/>
              <a:rect l="l" t="t" r="r" b="b"/>
              <a:pathLst>
                <a:path w="2425600" h="372342">
                  <a:moveTo>
                    <a:pt x="0" y="0"/>
                  </a:moveTo>
                  <a:lnTo>
                    <a:pt x="0" y="372342"/>
                  </a:lnTo>
                  <a:lnTo>
                    <a:pt x="2425600" y="372342"/>
                  </a:lnTo>
                  <a:lnTo>
                    <a:pt x="2425600" y="0"/>
                  </a:lnTo>
                  <a:lnTo>
                    <a:pt x="0" y="0"/>
                  </a:lnTo>
                  <a:close/>
                  <a:moveTo>
                    <a:pt x="2364640" y="311382"/>
                  </a:moveTo>
                  <a:lnTo>
                    <a:pt x="59690" y="311382"/>
                  </a:lnTo>
                  <a:lnTo>
                    <a:pt x="59690" y="59690"/>
                  </a:lnTo>
                  <a:lnTo>
                    <a:pt x="2364640" y="59690"/>
                  </a:lnTo>
                  <a:lnTo>
                    <a:pt x="2364640" y="311382"/>
                  </a:lnTo>
                  <a:close/>
                </a:path>
              </a:pathLst>
            </a:custGeom>
            <a:solidFill>
              <a:srgbClr val="019D97">
                <a:alpha val="13725"/>
              </a:srgbClr>
            </a:solidFill>
          </p:spPr>
          <p:txBody>
            <a:bodyPr/>
            <a:lstStyle/>
            <a:p>
              <a:endParaRPr lang="en-PH"/>
            </a:p>
          </p:txBody>
        </p:sp>
      </p:grpSp>
      <p:sp>
        <p:nvSpPr>
          <p:cNvPr id="76" name="AutoShape 76"/>
          <p:cNvSpPr/>
          <p:nvPr/>
        </p:nvSpPr>
        <p:spPr>
          <a:xfrm flipV="1">
            <a:off x="8091581" y="3916271"/>
            <a:ext cx="14161" cy="1805661"/>
          </a:xfrm>
          <a:prstGeom prst="line">
            <a:avLst/>
          </a:prstGeom>
          <a:ln w="57150" cap="rnd">
            <a:solidFill>
              <a:srgbClr val="FF5757"/>
            </a:solidFill>
            <a:prstDash val="solid"/>
            <a:headEnd type="none" w="sm" len="sm"/>
            <a:tailEnd type="none" w="sm" len="sm"/>
          </a:ln>
        </p:spPr>
        <p:txBody>
          <a:bodyPr/>
          <a:lstStyle/>
          <a:p>
            <a:endParaRPr lang="en-PH"/>
          </a:p>
        </p:txBody>
      </p:sp>
      <p:sp>
        <p:nvSpPr>
          <p:cNvPr id="77" name="AutoShape 77"/>
          <p:cNvSpPr/>
          <p:nvPr/>
        </p:nvSpPr>
        <p:spPr>
          <a:xfrm flipV="1">
            <a:off x="7925635" y="3014482"/>
            <a:ext cx="0" cy="2687700"/>
          </a:xfrm>
          <a:prstGeom prst="line">
            <a:avLst/>
          </a:prstGeom>
          <a:ln w="57150" cap="rnd">
            <a:solidFill>
              <a:srgbClr val="C9E265"/>
            </a:solidFill>
            <a:prstDash val="solid"/>
            <a:headEnd type="none" w="sm" len="sm"/>
            <a:tailEnd type="none" w="sm" len="sm"/>
          </a:ln>
        </p:spPr>
        <p:txBody>
          <a:bodyPr/>
          <a:lstStyle/>
          <a:p>
            <a:endParaRPr lang="en-PH"/>
          </a:p>
        </p:txBody>
      </p:sp>
      <p:sp>
        <p:nvSpPr>
          <p:cNvPr id="78" name="AutoShape 78"/>
          <p:cNvSpPr/>
          <p:nvPr/>
        </p:nvSpPr>
        <p:spPr>
          <a:xfrm>
            <a:off x="7317009" y="4438188"/>
            <a:ext cx="0" cy="1185994"/>
          </a:xfrm>
          <a:prstGeom prst="line">
            <a:avLst/>
          </a:prstGeom>
          <a:ln w="57150" cap="rnd">
            <a:solidFill>
              <a:srgbClr val="38B6FF"/>
            </a:solidFill>
            <a:prstDash val="solid"/>
            <a:headEnd type="none" w="sm" len="sm"/>
            <a:tailEnd type="none" w="sm" len="sm"/>
          </a:ln>
        </p:spPr>
        <p:txBody>
          <a:bodyPr/>
          <a:lstStyle/>
          <a:p>
            <a:endParaRPr lang="en-PH"/>
          </a:p>
        </p:txBody>
      </p:sp>
      <p:sp>
        <p:nvSpPr>
          <p:cNvPr id="79" name="Freeform 79"/>
          <p:cNvSpPr/>
          <p:nvPr/>
        </p:nvSpPr>
        <p:spPr>
          <a:xfrm>
            <a:off x="5439574" y="8510030"/>
            <a:ext cx="1002293" cy="1002293"/>
          </a:xfrm>
          <a:custGeom>
            <a:avLst/>
            <a:gdLst/>
            <a:ahLst/>
            <a:cxnLst/>
            <a:rect l="l" t="t" r="r" b="b"/>
            <a:pathLst>
              <a:path w="1002293" h="1002293">
                <a:moveTo>
                  <a:pt x="0" y="0"/>
                </a:moveTo>
                <a:lnTo>
                  <a:pt x="1002293" y="0"/>
                </a:lnTo>
                <a:lnTo>
                  <a:pt x="1002293" y="1002293"/>
                </a:lnTo>
                <a:lnTo>
                  <a:pt x="0" y="10022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0" name="Freeform 80"/>
          <p:cNvSpPr/>
          <p:nvPr/>
        </p:nvSpPr>
        <p:spPr>
          <a:xfrm>
            <a:off x="6624596" y="8345611"/>
            <a:ext cx="305111" cy="1356049"/>
          </a:xfrm>
          <a:custGeom>
            <a:avLst/>
            <a:gdLst/>
            <a:ahLst/>
            <a:cxnLst/>
            <a:rect l="l" t="t" r="r" b="b"/>
            <a:pathLst>
              <a:path w="305111" h="1356049">
                <a:moveTo>
                  <a:pt x="0" y="0"/>
                </a:moveTo>
                <a:lnTo>
                  <a:pt x="305111" y="0"/>
                </a:lnTo>
                <a:lnTo>
                  <a:pt x="305111" y="1356048"/>
                </a:lnTo>
                <a:lnTo>
                  <a:pt x="0" y="13560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81" name="Freeform 81"/>
          <p:cNvSpPr/>
          <p:nvPr/>
        </p:nvSpPr>
        <p:spPr>
          <a:xfrm>
            <a:off x="9502685" y="7618752"/>
            <a:ext cx="755433" cy="755433"/>
          </a:xfrm>
          <a:custGeom>
            <a:avLst/>
            <a:gdLst/>
            <a:ahLst/>
            <a:cxnLst/>
            <a:rect l="l" t="t" r="r" b="b"/>
            <a:pathLst>
              <a:path w="755433" h="755433">
                <a:moveTo>
                  <a:pt x="0" y="0"/>
                </a:moveTo>
                <a:lnTo>
                  <a:pt x="755434" y="0"/>
                </a:lnTo>
                <a:lnTo>
                  <a:pt x="755434" y="755434"/>
                </a:lnTo>
                <a:lnTo>
                  <a:pt x="0" y="75543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82" name="TextBox 82"/>
          <p:cNvSpPr txBox="1"/>
          <p:nvPr/>
        </p:nvSpPr>
        <p:spPr>
          <a:xfrm>
            <a:off x="355773" y="1171091"/>
            <a:ext cx="3998890" cy="801546"/>
          </a:xfrm>
          <a:prstGeom prst="rect">
            <a:avLst/>
          </a:prstGeom>
        </p:spPr>
        <p:txBody>
          <a:bodyPr lIns="0" tIns="0" rIns="0" bIns="0" rtlCol="0" anchor="t">
            <a:spAutoFit/>
          </a:bodyPr>
          <a:lstStyle/>
          <a:p>
            <a:pPr marL="0" lvl="0" indent="0" algn="ctr">
              <a:lnSpc>
                <a:spcPts val="6218"/>
              </a:lnSpc>
              <a:spcBef>
                <a:spcPct val="0"/>
              </a:spcBef>
            </a:pPr>
            <a:r>
              <a:rPr lang="en-US" sz="4441" b="1" i="1">
                <a:solidFill>
                  <a:srgbClr val="642EC7"/>
                </a:solidFill>
                <a:latin typeface="Poppins Bold Italics"/>
                <a:ea typeface="Poppins Bold Italics"/>
                <a:cs typeface="Poppins Bold Italics"/>
                <a:sym typeface="Poppins Bold Italics"/>
              </a:rPr>
              <a:t>Features</a:t>
            </a:r>
          </a:p>
        </p:txBody>
      </p:sp>
      <p:sp>
        <p:nvSpPr>
          <p:cNvPr id="83" name="TextBox 83"/>
          <p:cNvSpPr txBox="1"/>
          <p:nvPr/>
        </p:nvSpPr>
        <p:spPr>
          <a:xfrm>
            <a:off x="4234061" y="6157888"/>
            <a:ext cx="817142" cy="395676"/>
          </a:xfrm>
          <a:prstGeom prst="rect">
            <a:avLst/>
          </a:prstGeom>
        </p:spPr>
        <p:txBody>
          <a:bodyPr lIns="0" tIns="0" rIns="0" bIns="0" rtlCol="0" anchor="t">
            <a:spAutoFit/>
          </a:bodyPr>
          <a:lstStyle/>
          <a:p>
            <a:pPr algn="ctr">
              <a:lnSpc>
                <a:spcPts val="3284"/>
              </a:lnSpc>
            </a:pPr>
            <a:r>
              <a:rPr lang="en-US" sz="2346" b="1">
                <a:solidFill>
                  <a:srgbClr val="000000">
                    <a:alpha val="13725"/>
                  </a:srgbClr>
                </a:solidFill>
                <a:latin typeface="Now Bold"/>
                <a:ea typeface="Now Bold"/>
                <a:cs typeface="Now Bold"/>
                <a:sym typeface="Now Bold"/>
              </a:rPr>
              <a:t>Input</a:t>
            </a:r>
          </a:p>
        </p:txBody>
      </p:sp>
      <p:sp>
        <p:nvSpPr>
          <p:cNvPr id="84" name="TextBox 84"/>
          <p:cNvSpPr txBox="1"/>
          <p:nvPr/>
        </p:nvSpPr>
        <p:spPr>
          <a:xfrm>
            <a:off x="12516192" y="6077968"/>
            <a:ext cx="1030663" cy="381154"/>
          </a:xfrm>
          <a:prstGeom prst="rect">
            <a:avLst/>
          </a:prstGeom>
        </p:spPr>
        <p:txBody>
          <a:bodyPr lIns="0" tIns="0" rIns="0" bIns="0" rtlCol="0" anchor="t">
            <a:spAutoFit/>
          </a:bodyPr>
          <a:lstStyle/>
          <a:p>
            <a:pPr algn="ctr">
              <a:lnSpc>
                <a:spcPts val="3063"/>
              </a:lnSpc>
            </a:pPr>
            <a:r>
              <a:rPr lang="en-US" sz="2188" b="1">
                <a:solidFill>
                  <a:srgbClr val="000000">
                    <a:alpha val="13725"/>
                  </a:srgbClr>
                </a:solidFill>
                <a:latin typeface="Now Bold"/>
                <a:ea typeface="Now Bold"/>
                <a:cs typeface="Now Bold"/>
                <a:sym typeface="Now Bold"/>
              </a:rPr>
              <a:t>Output</a:t>
            </a:r>
          </a:p>
        </p:txBody>
      </p:sp>
      <p:sp>
        <p:nvSpPr>
          <p:cNvPr id="85" name="TextBox 85"/>
          <p:cNvSpPr txBox="1"/>
          <p:nvPr/>
        </p:nvSpPr>
        <p:spPr>
          <a:xfrm>
            <a:off x="7139988" y="1631877"/>
            <a:ext cx="3329836" cy="292277"/>
          </a:xfrm>
          <a:prstGeom prst="rect">
            <a:avLst/>
          </a:prstGeom>
        </p:spPr>
        <p:txBody>
          <a:bodyPr lIns="0" tIns="0" rIns="0" bIns="0" rtlCol="0" anchor="t">
            <a:spAutoFit/>
          </a:bodyPr>
          <a:lstStyle/>
          <a:p>
            <a:pPr algn="ctr">
              <a:lnSpc>
                <a:spcPts val="2394"/>
              </a:lnSpc>
            </a:pPr>
            <a:r>
              <a:rPr lang="en-US" sz="1710" b="1">
                <a:solidFill>
                  <a:srgbClr val="000000">
                    <a:alpha val="13725"/>
                  </a:srgbClr>
                </a:solidFill>
                <a:latin typeface="Now Bold"/>
                <a:ea typeface="Now Bold"/>
                <a:cs typeface="Now Bold"/>
                <a:sym typeface="Now Bold"/>
              </a:rPr>
              <a:t>Central Processing Unit (CPU)</a:t>
            </a:r>
          </a:p>
        </p:txBody>
      </p:sp>
      <p:sp>
        <p:nvSpPr>
          <p:cNvPr id="86" name="TextBox 86"/>
          <p:cNvSpPr txBox="1"/>
          <p:nvPr/>
        </p:nvSpPr>
        <p:spPr>
          <a:xfrm>
            <a:off x="5882431" y="4688668"/>
            <a:ext cx="398497" cy="284154"/>
          </a:xfrm>
          <a:prstGeom prst="rect">
            <a:avLst/>
          </a:prstGeom>
        </p:spPr>
        <p:txBody>
          <a:bodyPr lIns="0" tIns="0" rIns="0" bIns="0" rtlCol="0" anchor="t">
            <a:spAutoFit/>
          </a:bodyPr>
          <a:lstStyle/>
          <a:p>
            <a:pPr algn="ctr">
              <a:lnSpc>
                <a:spcPts val="2303"/>
              </a:lnSpc>
              <a:spcBef>
                <a:spcPct val="0"/>
              </a:spcBef>
            </a:pPr>
            <a:r>
              <a:rPr lang="en-US" sz="1645">
                <a:solidFill>
                  <a:srgbClr val="000000">
                    <a:alpha val="13725"/>
                  </a:srgbClr>
                </a:solidFill>
                <a:latin typeface="Gagalin"/>
                <a:ea typeface="Gagalin"/>
                <a:cs typeface="Gagalin"/>
                <a:sym typeface="Gagalin"/>
              </a:rPr>
              <a:t>ALU</a:t>
            </a:r>
          </a:p>
        </p:txBody>
      </p:sp>
      <p:sp>
        <p:nvSpPr>
          <p:cNvPr id="87" name="TextBox 87"/>
          <p:cNvSpPr txBox="1"/>
          <p:nvPr/>
        </p:nvSpPr>
        <p:spPr>
          <a:xfrm>
            <a:off x="6555960" y="3116125"/>
            <a:ext cx="398497" cy="284154"/>
          </a:xfrm>
          <a:prstGeom prst="rect">
            <a:avLst/>
          </a:prstGeom>
        </p:spPr>
        <p:txBody>
          <a:bodyPr lIns="0" tIns="0" rIns="0" bIns="0" rtlCol="0" anchor="t">
            <a:spAutoFit/>
          </a:bodyPr>
          <a:lstStyle/>
          <a:p>
            <a:pPr algn="ctr">
              <a:lnSpc>
                <a:spcPts val="2303"/>
              </a:lnSpc>
              <a:spcBef>
                <a:spcPct val="0"/>
              </a:spcBef>
            </a:pPr>
            <a:r>
              <a:rPr lang="en-US" sz="1645">
                <a:solidFill>
                  <a:srgbClr val="000000">
                    <a:alpha val="13725"/>
                  </a:srgbClr>
                </a:solidFill>
                <a:latin typeface="Gagalin"/>
                <a:ea typeface="Gagalin"/>
                <a:cs typeface="Gagalin"/>
                <a:sym typeface="Gagalin"/>
              </a:rPr>
              <a:t>CU</a:t>
            </a:r>
          </a:p>
        </p:txBody>
      </p:sp>
      <p:sp>
        <p:nvSpPr>
          <p:cNvPr id="88" name="TextBox 88"/>
          <p:cNvSpPr txBox="1"/>
          <p:nvPr/>
        </p:nvSpPr>
        <p:spPr>
          <a:xfrm>
            <a:off x="8207140" y="3381229"/>
            <a:ext cx="629639" cy="222805"/>
          </a:xfrm>
          <a:prstGeom prst="rect">
            <a:avLst/>
          </a:prstGeom>
        </p:spPr>
        <p:txBody>
          <a:bodyPr lIns="0" tIns="0" rIns="0" bIns="0" rtlCol="0" anchor="t">
            <a:spAutoFit/>
          </a:bodyPr>
          <a:lstStyle/>
          <a:p>
            <a:pPr algn="ctr">
              <a:lnSpc>
                <a:spcPts val="1871"/>
              </a:lnSpc>
            </a:pPr>
            <a:r>
              <a:rPr lang="en-US" sz="1336" b="1">
                <a:solidFill>
                  <a:srgbClr val="000000">
                    <a:alpha val="13725"/>
                  </a:srgbClr>
                </a:solidFill>
                <a:latin typeface="Now Bold"/>
                <a:ea typeface="Now Bold"/>
                <a:cs typeface="Now Bold"/>
                <a:sym typeface="Now Bold"/>
              </a:rPr>
              <a:t>PC</a:t>
            </a:r>
          </a:p>
        </p:txBody>
      </p:sp>
      <p:sp>
        <p:nvSpPr>
          <p:cNvPr id="89" name="TextBox 89"/>
          <p:cNvSpPr txBox="1"/>
          <p:nvPr/>
        </p:nvSpPr>
        <p:spPr>
          <a:xfrm>
            <a:off x="8207140" y="4311910"/>
            <a:ext cx="629639" cy="224220"/>
          </a:xfrm>
          <a:prstGeom prst="rect">
            <a:avLst/>
          </a:prstGeom>
        </p:spPr>
        <p:txBody>
          <a:bodyPr lIns="0" tIns="0" rIns="0" bIns="0" rtlCol="0" anchor="t">
            <a:spAutoFit/>
          </a:bodyPr>
          <a:lstStyle/>
          <a:p>
            <a:pPr algn="ctr">
              <a:lnSpc>
                <a:spcPts val="1871"/>
              </a:lnSpc>
            </a:pPr>
            <a:r>
              <a:rPr lang="en-US" sz="1336" b="1">
                <a:solidFill>
                  <a:srgbClr val="000000">
                    <a:alpha val="13725"/>
                  </a:srgbClr>
                </a:solidFill>
                <a:latin typeface="Now Bold"/>
                <a:ea typeface="Now Bold"/>
                <a:cs typeface="Now Bold"/>
                <a:sym typeface="Now Bold"/>
              </a:rPr>
              <a:t>CIR</a:t>
            </a:r>
          </a:p>
        </p:txBody>
      </p:sp>
      <p:sp>
        <p:nvSpPr>
          <p:cNvPr id="90" name="TextBox 90"/>
          <p:cNvSpPr txBox="1"/>
          <p:nvPr/>
        </p:nvSpPr>
        <p:spPr>
          <a:xfrm>
            <a:off x="8207140" y="4769998"/>
            <a:ext cx="629639" cy="222805"/>
          </a:xfrm>
          <a:prstGeom prst="rect">
            <a:avLst/>
          </a:prstGeom>
        </p:spPr>
        <p:txBody>
          <a:bodyPr lIns="0" tIns="0" rIns="0" bIns="0" rtlCol="0" anchor="t">
            <a:spAutoFit/>
          </a:bodyPr>
          <a:lstStyle/>
          <a:p>
            <a:pPr algn="ctr">
              <a:lnSpc>
                <a:spcPts val="1871"/>
              </a:lnSpc>
            </a:pPr>
            <a:r>
              <a:rPr lang="en-US" sz="1336" b="1">
                <a:solidFill>
                  <a:srgbClr val="000000">
                    <a:alpha val="13725"/>
                  </a:srgbClr>
                </a:solidFill>
                <a:latin typeface="Now Bold"/>
                <a:ea typeface="Now Bold"/>
                <a:cs typeface="Now Bold"/>
                <a:sym typeface="Now Bold"/>
              </a:rPr>
              <a:t>ACC</a:t>
            </a:r>
          </a:p>
        </p:txBody>
      </p:sp>
      <p:sp>
        <p:nvSpPr>
          <p:cNvPr id="91" name="TextBox 91"/>
          <p:cNvSpPr txBox="1"/>
          <p:nvPr/>
        </p:nvSpPr>
        <p:spPr>
          <a:xfrm>
            <a:off x="13703613" y="1944062"/>
            <a:ext cx="3674460" cy="230688"/>
          </a:xfrm>
          <a:prstGeom prst="rect">
            <a:avLst/>
          </a:prstGeom>
        </p:spPr>
        <p:txBody>
          <a:bodyPr lIns="0" tIns="0" rIns="0" bIns="0" rtlCol="0" anchor="t">
            <a:spAutoFit/>
          </a:bodyPr>
          <a:lstStyle/>
          <a:p>
            <a:pPr algn="l">
              <a:lnSpc>
                <a:spcPts val="1902"/>
              </a:lnSpc>
            </a:pPr>
            <a:r>
              <a:rPr lang="en-US" sz="1359" b="1">
                <a:solidFill>
                  <a:srgbClr val="000000">
                    <a:alpha val="13725"/>
                  </a:srgbClr>
                </a:solidFill>
                <a:latin typeface="Now Bold"/>
                <a:ea typeface="Now Bold"/>
                <a:cs typeface="Now Bold"/>
                <a:sym typeface="Now Bold"/>
              </a:rPr>
              <a:t>CONTROL BUS</a:t>
            </a:r>
          </a:p>
        </p:txBody>
      </p:sp>
      <p:sp>
        <p:nvSpPr>
          <p:cNvPr id="92" name="TextBox 92"/>
          <p:cNvSpPr txBox="1"/>
          <p:nvPr/>
        </p:nvSpPr>
        <p:spPr>
          <a:xfrm>
            <a:off x="7436955" y="7496490"/>
            <a:ext cx="418663" cy="655539"/>
          </a:xfrm>
          <a:prstGeom prst="rect">
            <a:avLst/>
          </a:prstGeom>
        </p:spPr>
        <p:txBody>
          <a:bodyPr lIns="0" tIns="0" rIns="0" bIns="0" rtlCol="0" anchor="t">
            <a:spAutoFit/>
          </a:bodyPr>
          <a:lstStyle/>
          <a:p>
            <a:pPr algn="ctr">
              <a:lnSpc>
                <a:spcPts val="5322"/>
              </a:lnSpc>
            </a:pPr>
            <a:r>
              <a:rPr lang="en-US" sz="3801">
                <a:solidFill>
                  <a:srgbClr val="000000">
                    <a:alpha val="13725"/>
                  </a:srgbClr>
                </a:solidFill>
                <a:latin typeface="Open Sans Extra Bold"/>
                <a:ea typeface="Open Sans Extra Bold"/>
                <a:cs typeface="Open Sans Extra Bold"/>
                <a:sym typeface="Open Sans Extra Bold"/>
              </a:rPr>
              <a:t>...</a:t>
            </a:r>
          </a:p>
        </p:txBody>
      </p:sp>
      <p:sp>
        <p:nvSpPr>
          <p:cNvPr id="93" name="TextBox 93"/>
          <p:cNvSpPr txBox="1"/>
          <p:nvPr/>
        </p:nvSpPr>
        <p:spPr>
          <a:xfrm>
            <a:off x="7229433" y="5677740"/>
            <a:ext cx="807232" cy="246982"/>
          </a:xfrm>
          <a:prstGeom prst="rect">
            <a:avLst/>
          </a:prstGeom>
        </p:spPr>
        <p:txBody>
          <a:bodyPr lIns="0" tIns="0" rIns="0" bIns="0" rtlCol="0" anchor="t">
            <a:spAutoFit/>
          </a:bodyPr>
          <a:lstStyle/>
          <a:p>
            <a:pPr algn="l">
              <a:lnSpc>
                <a:spcPts val="2037"/>
              </a:lnSpc>
            </a:pPr>
            <a:r>
              <a:rPr lang="en-US" sz="1455" b="1">
                <a:solidFill>
                  <a:srgbClr val="FFFFFF">
                    <a:alpha val="13725"/>
                  </a:srgbClr>
                </a:solidFill>
                <a:latin typeface="Now Bold"/>
                <a:ea typeface="Now Bold"/>
                <a:cs typeface="Now Bold"/>
                <a:sym typeface="Now Bold"/>
              </a:rPr>
              <a:t>Memory</a:t>
            </a:r>
          </a:p>
        </p:txBody>
      </p:sp>
      <p:sp>
        <p:nvSpPr>
          <p:cNvPr id="94" name="TextBox 94"/>
          <p:cNvSpPr txBox="1"/>
          <p:nvPr/>
        </p:nvSpPr>
        <p:spPr>
          <a:xfrm>
            <a:off x="8361215" y="6000762"/>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8</a:t>
            </a:r>
          </a:p>
        </p:txBody>
      </p:sp>
      <p:sp>
        <p:nvSpPr>
          <p:cNvPr id="95" name="TextBox 95"/>
          <p:cNvSpPr txBox="1"/>
          <p:nvPr/>
        </p:nvSpPr>
        <p:spPr>
          <a:xfrm>
            <a:off x="8361215" y="6294122"/>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9</a:t>
            </a:r>
          </a:p>
        </p:txBody>
      </p:sp>
      <p:sp>
        <p:nvSpPr>
          <p:cNvPr id="96" name="TextBox 96"/>
          <p:cNvSpPr txBox="1"/>
          <p:nvPr/>
        </p:nvSpPr>
        <p:spPr>
          <a:xfrm>
            <a:off x="8361215" y="6576760"/>
            <a:ext cx="193347"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10</a:t>
            </a:r>
          </a:p>
        </p:txBody>
      </p:sp>
      <p:sp>
        <p:nvSpPr>
          <p:cNvPr id="97" name="TextBox 97"/>
          <p:cNvSpPr txBox="1"/>
          <p:nvPr/>
        </p:nvSpPr>
        <p:spPr>
          <a:xfrm>
            <a:off x="8374330" y="6880618"/>
            <a:ext cx="193347"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11</a:t>
            </a:r>
          </a:p>
        </p:txBody>
      </p:sp>
      <p:sp>
        <p:nvSpPr>
          <p:cNvPr id="98" name="TextBox 98"/>
          <p:cNvSpPr txBox="1"/>
          <p:nvPr/>
        </p:nvSpPr>
        <p:spPr>
          <a:xfrm>
            <a:off x="8374330" y="7172963"/>
            <a:ext cx="193347"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12</a:t>
            </a:r>
          </a:p>
        </p:txBody>
      </p:sp>
      <p:sp>
        <p:nvSpPr>
          <p:cNvPr id="99" name="TextBox 99"/>
          <p:cNvSpPr txBox="1"/>
          <p:nvPr/>
        </p:nvSpPr>
        <p:spPr>
          <a:xfrm>
            <a:off x="8361215" y="7503701"/>
            <a:ext cx="193347"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13</a:t>
            </a:r>
          </a:p>
        </p:txBody>
      </p:sp>
      <p:sp>
        <p:nvSpPr>
          <p:cNvPr id="100" name="TextBox 100"/>
          <p:cNvSpPr txBox="1"/>
          <p:nvPr/>
        </p:nvSpPr>
        <p:spPr>
          <a:xfrm>
            <a:off x="8367773" y="8270444"/>
            <a:ext cx="264380"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99</a:t>
            </a:r>
          </a:p>
        </p:txBody>
      </p:sp>
      <p:sp>
        <p:nvSpPr>
          <p:cNvPr id="101" name="TextBox 101"/>
          <p:cNvSpPr txBox="1"/>
          <p:nvPr/>
        </p:nvSpPr>
        <p:spPr>
          <a:xfrm>
            <a:off x="8320025" y="8563805"/>
            <a:ext cx="31212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100</a:t>
            </a:r>
          </a:p>
        </p:txBody>
      </p:sp>
      <p:sp>
        <p:nvSpPr>
          <p:cNvPr id="102" name="TextBox 102"/>
          <p:cNvSpPr txBox="1"/>
          <p:nvPr/>
        </p:nvSpPr>
        <p:spPr>
          <a:xfrm>
            <a:off x="8329337" y="8833675"/>
            <a:ext cx="293504"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101</a:t>
            </a:r>
          </a:p>
        </p:txBody>
      </p:sp>
      <p:sp>
        <p:nvSpPr>
          <p:cNvPr id="103" name="TextBox 103"/>
          <p:cNvSpPr txBox="1"/>
          <p:nvPr/>
        </p:nvSpPr>
        <p:spPr>
          <a:xfrm>
            <a:off x="8338649" y="9119940"/>
            <a:ext cx="293504"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102</a:t>
            </a:r>
          </a:p>
        </p:txBody>
      </p:sp>
      <p:sp>
        <p:nvSpPr>
          <p:cNvPr id="104" name="TextBox 104"/>
          <p:cNvSpPr txBox="1"/>
          <p:nvPr/>
        </p:nvSpPr>
        <p:spPr>
          <a:xfrm>
            <a:off x="8338649" y="9426901"/>
            <a:ext cx="293504"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103</a:t>
            </a:r>
          </a:p>
        </p:txBody>
      </p:sp>
      <p:sp>
        <p:nvSpPr>
          <p:cNvPr id="105" name="TextBox 105"/>
          <p:cNvSpPr txBox="1"/>
          <p:nvPr/>
        </p:nvSpPr>
        <p:spPr>
          <a:xfrm>
            <a:off x="7536498" y="6014215"/>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106" name="TextBox 106"/>
          <p:cNvSpPr txBox="1"/>
          <p:nvPr/>
        </p:nvSpPr>
        <p:spPr>
          <a:xfrm>
            <a:off x="7540521" y="6323811"/>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107" name="TextBox 107"/>
          <p:cNvSpPr txBox="1"/>
          <p:nvPr/>
        </p:nvSpPr>
        <p:spPr>
          <a:xfrm>
            <a:off x="7540521" y="6578745"/>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2</a:t>
            </a:r>
          </a:p>
        </p:txBody>
      </p:sp>
      <p:sp>
        <p:nvSpPr>
          <p:cNvPr id="108" name="TextBox 108"/>
          <p:cNvSpPr txBox="1"/>
          <p:nvPr/>
        </p:nvSpPr>
        <p:spPr>
          <a:xfrm>
            <a:off x="7544545" y="6888341"/>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3</a:t>
            </a:r>
          </a:p>
        </p:txBody>
      </p:sp>
      <p:sp>
        <p:nvSpPr>
          <p:cNvPr id="109" name="TextBox 109"/>
          <p:cNvSpPr txBox="1"/>
          <p:nvPr/>
        </p:nvSpPr>
        <p:spPr>
          <a:xfrm>
            <a:off x="7544545" y="7192532"/>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110" name="TextBox 110"/>
          <p:cNvSpPr txBox="1"/>
          <p:nvPr/>
        </p:nvSpPr>
        <p:spPr>
          <a:xfrm>
            <a:off x="7548568" y="7502128"/>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111" name="TextBox 111"/>
          <p:cNvSpPr txBox="1"/>
          <p:nvPr/>
        </p:nvSpPr>
        <p:spPr>
          <a:xfrm>
            <a:off x="7536498" y="8260188"/>
            <a:ext cx="10978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0</a:t>
            </a:r>
          </a:p>
        </p:txBody>
      </p:sp>
      <p:sp>
        <p:nvSpPr>
          <p:cNvPr id="112" name="TextBox 112"/>
          <p:cNvSpPr txBox="1"/>
          <p:nvPr/>
        </p:nvSpPr>
        <p:spPr>
          <a:xfrm>
            <a:off x="7540521" y="8579769"/>
            <a:ext cx="10978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0</a:t>
            </a:r>
          </a:p>
        </p:txBody>
      </p:sp>
      <p:sp>
        <p:nvSpPr>
          <p:cNvPr id="113" name="TextBox 113"/>
          <p:cNvSpPr txBox="1"/>
          <p:nvPr/>
        </p:nvSpPr>
        <p:spPr>
          <a:xfrm>
            <a:off x="7304536" y="8868770"/>
            <a:ext cx="69154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Load 10</a:t>
            </a:r>
          </a:p>
        </p:txBody>
      </p:sp>
      <p:sp>
        <p:nvSpPr>
          <p:cNvPr id="114" name="TextBox 114"/>
          <p:cNvSpPr txBox="1"/>
          <p:nvPr/>
        </p:nvSpPr>
        <p:spPr>
          <a:xfrm>
            <a:off x="7317009" y="9119940"/>
            <a:ext cx="69154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Add 11</a:t>
            </a:r>
          </a:p>
        </p:txBody>
      </p:sp>
      <p:sp>
        <p:nvSpPr>
          <p:cNvPr id="115" name="TextBox 115"/>
          <p:cNvSpPr txBox="1"/>
          <p:nvPr/>
        </p:nvSpPr>
        <p:spPr>
          <a:xfrm>
            <a:off x="7300512" y="9429536"/>
            <a:ext cx="69154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Store 12</a:t>
            </a:r>
          </a:p>
        </p:txBody>
      </p:sp>
      <p:sp>
        <p:nvSpPr>
          <p:cNvPr id="116" name="TextBox 116"/>
          <p:cNvSpPr txBox="1"/>
          <p:nvPr/>
        </p:nvSpPr>
        <p:spPr>
          <a:xfrm>
            <a:off x="10343811" y="7510720"/>
            <a:ext cx="4845583" cy="907780"/>
          </a:xfrm>
          <a:prstGeom prst="rect">
            <a:avLst/>
          </a:prstGeom>
        </p:spPr>
        <p:txBody>
          <a:bodyPr lIns="0" tIns="0" rIns="0" bIns="0" rtlCol="0" anchor="t">
            <a:spAutoFit/>
          </a:bodyPr>
          <a:lstStyle/>
          <a:p>
            <a:pPr algn="l">
              <a:lnSpc>
                <a:spcPts val="3619"/>
              </a:lnSpc>
            </a:pPr>
            <a:r>
              <a:rPr lang="en-US" sz="2585">
                <a:solidFill>
                  <a:srgbClr val="FFFFFF"/>
                </a:solidFill>
                <a:latin typeface="Alatsi"/>
                <a:ea typeface="Alatsi"/>
                <a:cs typeface="Alatsi"/>
                <a:sym typeface="Alatsi"/>
              </a:rPr>
              <a:t>The stored program consists of individual instructions. </a:t>
            </a:r>
          </a:p>
        </p:txBody>
      </p:sp>
      <p:sp>
        <p:nvSpPr>
          <p:cNvPr id="117" name="TextBox 117"/>
          <p:cNvSpPr txBox="1"/>
          <p:nvPr/>
        </p:nvSpPr>
        <p:spPr>
          <a:xfrm>
            <a:off x="4954503" y="2360384"/>
            <a:ext cx="692233" cy="255170"/>
          </a:xfrm>
          <a:prstGeom prst="rect">
            <a:avLst/>
          </a:prstGeom>
        </p:spPr>
        <p:txBody>
          <a:bodyPr lIns="0" tIns="0" rIns="0" bIns="0" rtlCol="0" anchor="t">
            <a:spAutoFit/>
          </a:bodyPr>
          <a:lstStyle/>
          <a:p>
            <a:pPr algn="ctr">
              <a:lnSpc>
                <a:spcPts val="2057"/>
              </a:lnSpc>
            </a:pPr>
            <a:r>
              <a:rPr lang="en-US" sz="1469" b="1">
                <a:solidFill>
                  <a:srgbClr val="000000">
                    <a:alpha val="13725"/>
                  </a:srgbClr>
                </a:solidFill>
                <a:latin typeface="Now Bold"/>
                <a:ea typeface="Now Bold"/>
                <a:cs typeface="Now Bold"/>
                <a:sym typeface="Now Bold"/>
              </a:rPr>
              <a:t>IR</a:t>
            </a:r>
          </a:p>
        </p:txBody>
      </p:sp>
      <p:sp>
        <p:nvSpPr>
          <p:cNvPr id="118" name="TextBox 118"/>
          <p:cNvSpPr txBox="1"/>
          <p:nvPr/>
        </p:nvSpPr>
        <p:spPr>
          <a:xfrm>
            <a:off x="13774759" y="2437837"/>
            <a:ext cx="3637956" cy="214119"/>
          </a:xfrm>
          <a:prstGeom prst="rect">
            <a:avLst/>
          </a:prstGeom>
        </p:spPr>
        <p:txBody>
          <a:bodyPr lIns="0" tIns="0" rIns="0" bIns="0" rtlCol="0" anchor="t">
            <a:spAutoFit/>
          </a:bodyPr>
          <a:lstStyle/>
          <a:p>
            <a:pPr algn="l">
              <a:lnSpc>
                <a:spcPts val="1883"/>
              </a:lnSpc>
            </a:pPr>
            <a:r>
              <a:rPr lang="en-US" sz="1345" b="1">
                <a:solidFill>
                  <a:srgbClr val="000000">
                    <a:alpha val="13725"/>
                  </a:srgbClr>
                </a:solidFill>
                <a:latin typeface="Now Bold"/>
                <a:ea typeface="Now Bold"/>
                <a:cs typeface="Now Bold"/>
                <a:sym typeface="Now Bold"/>
              </a:rPr>
              <a:t>ADDRESS BUS</a:t>
            </a:r>
          </a:p>
        </p:txBody>
      </p:sp>
      <p:sp>
        <p:nvSpPr>
          <p:cNvPr id="119" name="TextBox 119"/>
          <p:cNvSpPr txBox="1"/>
          <p:nvPr/>
        </p:nvSpPr>
        <p:spPr>
          <a:xfrm>
            <a:off x="14005390" y="2902241"/>
            <a:ext cx="3637956" cy="214119"/>
          </a:xfrm>
          <a:prstGeom prst="rect">
            <a:avLst/>
          </a:prstGeom>
        </p:spPr>
        <p:txBody>
          <a:bodyPr lIns="0" tIns="0" rIns="0" bIns="0" rtlCol="0" anchor="t">
            <a:spAutoFit/>
          </a:bodyPr>
          <a:lstStyle/>
          <a:p>
            <a:pPr algn="l">
              <a:lnSpc>
                <a:spcPts val="1883"/>
              </a:lnSpc>
            </a:pPr>
            <a:r>
              <a:rPr lang="en-US" sz="1345" b="1">
                <a:solidFill>
                  <a:srgbClr val="000000">
                    <a:alpha val="13725"/>
                  </a:srgbClr>
                </a:solidFill>
                <a:latin typeface="Now Bold"/>
                <a:ea typeface="Now Bold"/>
                <a:cs typeface="Now Bold"/>
                <a:sym typeface="Now Bold"/>
              </a:rPr>
              <a:t>DATA BUS</a:t>
            </a:r>
          </a:p>
        </p:txBody>
      </p:sp>
      <p:sp>
        <p:nvSpPr>
          <p:cNvPr id="120" name="AutoShape 120"/>
          <p:cNvSpPr/>
          <p:nvPr/>
        </p:nvSpPr>
        <p:spPr>
          <a:xfrm flipH="1" flipV="1">
            <a:off x="8220437" y="6262713"/>
            <a:ext cx="4019720" cy="23668"/>
          </a:xfrm>
          <a:prstGeom prst="line">
            <a:avLst/>
          </a:prstGeom>
          <a:ln w="47625" cap="rnd">
            <a:solidFill>
              <a:srgbClr val="64656B">
                <a:alpha val="9804"/>
              </a:srgbClr>
            </a:solidFill>
            <a:prstDash val="solid"/>
            <a:headEnd type="none" w="sm" len="sm"/>
            <a:tailEnd type="none" w="sm" len="sm"/>
          </a:ln>
        </p:spPr>
        <p:txBody>
          <a:bodyPr/>
          <a:lstStyle/>
          <a:p>
            <a:endParaRPr lang="en-PH"/>
          </a:p>
        </p:txBody>
      </p:sp>
      <p:sp>
        <p:nvSpPr>
          <p:cNvPr id="121" name="AutoShape 121"/>
          <p:cNvSpPr/>
          <p:nvPr/>
        </p:nvSpPr>
        <p:spPr>
          <a:xfrm flipH="1">
            <a:off x="5327097" y="6372227"/>
            <a:ext cx="1702159" cy="0"/>
          </a:xfrm>
          <a:prstGeom prst="line">
            <a:avLst/>
          </a:prstGeom>
          <a:ln w="47625" cap="rnd">
            <a:solidFill>
              <a:srgbClr val="64656B">
                <a:alpha val="9804"/>
              </a:srgbClr>
            </a:solidFill>
            <a:prstDash val="solid"/>
            <a:headEnd type="none" w="sm" len="sm"/>
            <a:tailEnd type="none" w="sm" len="sm"/>
          </a:ln>
        </p:spPr>
        <p:txBody>
          <a:bodyPr/>
          <a:lstStyle/>
          <a:p>
            <a:endParaRPr lang="en-PH"/>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96"/>
            <a:ext cx="8482213" cy="738179"/>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5.1 Von Neumann Model</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573044" y="1626020"/>
            <a:ext cx="14463724" cy="8160592"/>
            <a:chOff x="0" y="0"/>
            <a:chExt cx="3603388" cy="2033071"/>
          </a:xfrm>
        </p:grpSpPr>
        <p:sp>
          <p:nvSpPr>
            <p:cNvPr id="7" name="Freeform 7"/>
            <p:cNvSpPr/>
            <p:nvPr/>
          </p:nvSpPr>
          <p:spPr>
            <a:xfrm>
              <a:off x="0" y="0"/>
              <a:ext cx="3603389" cy="2033071"/>
            </a:xfrm>
            <a:custGeom>
              <a:avLst/>
              <a:gdLst/>
              <a:ahLst/>
              <a:cxnLst/>
              <a:rect l="l" t="t" r="r" b="b"/>
              <a:pathLst>
                <a:path w="3603389" h="2033071">
                  <a:moveTo>
                    <a:pt x="31581" y="0"/>
                  </a:moveTo>
                  <a:lnTo>
                    <a:pt x="3571808" y="0"/>
                  </a:lnTo>
                  <a:cubicBezTo>
                    <a:pt x="3580184" y="0"/>
                    <a:pt x="3588216" y="3327"/>
                    <a:pt x="3594139" y="9250"/>
                  </a:cubicBezTo>
                  <a:cubicBezTo>
                    <a:pt x="3600061" y="15172"/>
                    <a:pt x="3603389" y="23205"/>
                    <a:pt x="3603389" y="31581"/>
                  </a:cubicBezTo>
                  <a:lnTo>
                    <a:pt x="3603389" y="2001491"/>
                  </a:lnTo>
                  <a:cubicBezTo>
                    <a:pt x="3603389" y="2009866"/>
                    <a:pt x="3600061" y="2017899"/>
                    <a:pt x="3594139" y="2023821"/>
                  </a:cubicBezTo>
                  <a:cubicBezTo>
                    <a:pt x="3588216" y="2029744"/>
                    <a:pt x="3580184" y="2033071"/>
                    <a:pt x="3571808" y="2033071"/>
                  </a:cubicBezTo>
                  <a:lnTo>
                    <a:pt x="31581" y="2033071"/>
                  </a:lnTo>
                  <a:cubicBezTo>
                    <a:pt x="23205" y="2033071"/>
                    <a:pt x="15172" y="2029744"/>
                    <a:pt x="9250" y="2023821"/>
                  </a:cubicBezTo>
                  <a:cubicBezTo>
                    <a:pt x="3327" y="2017899"/>
                    <a:pt x="0" y="2009866"/>
                    <a:pt x="0" y="2001491"/>
                  </a:cubicBezTo>
                  <a:lnTo>
                    <a:pt x="0" y="31581"/>
                  </a:lnTo>
                  <a:cubicBezTo>
                    <a:pt x="0" y="23205"/>
                    <a:pt x="3327" y="15172"/>
                    <a:pt x="9250" y="9250"/>
                  </a:cubicBezTo>
                  <a:cubicBezTo>
                    <a:pt x="15172" y="3327"/>
                    <a:pt x="23205" y="0"/>
                    <a:pt x="31581" y="0"/>
                  </a:cubicBezTo>
                  <a:close/>
                </a:path>
              </a:pathLst>
            </a:custGeom>
            <a:solidFill>
              <a:srgbClr val="F4F3F3"/>
            </a:solidFill>
          </p:spPr>
          <p:txBody>
            <a:bodyPr/>
            <a:lstStyle/>
            <a:p>
              <a:endParaRPr lang="en-PH"/>
            </a:p>
          </p:txBody>
        </p:sp>
        <p:sp>
          <p:nvSpPr>
            <p:cNvPr id="8" name="TextBox 8"/>
            <p:cNvSpPr txBox="1"/>
            <p:nvPr/>
          </p:nvSpPr>
          <p:spPr>
            <a:xfrm>
              <a:off x="0" y="-28575"/>
              <a:ext cx="3603388" cy="2061646"/>
            </a:xfrm>
            <a:prstGeom prst="rect">
              <a:avLst/>
            </a:prstGeom>
          </p:spPr>
          <p:txBody>
            <a:bodyPr lIns="38272" tIns="38272" rIns="38272" bIns="38272" rtlCol="0" anchor="ctr"/>
            <a:lstStyle/>
            <a:p>
              <a:pPr algn="ctr">
                <a:lnSpc>
                  <a:spcPts val="2595"/>
                </a:lnSpc>
              </a:pPr>
              <a:endParaRPr/>
            </a:p>
          </p:txBody>
        </p:sp>
      </p:grpSp>
      <p:grpSp>
        <p:nvGrpSpPr>
          <p:cNvPr id="9" name="Group 9"/>
          <p:cNvGrpSpPr/>
          <p:nvPr/>
        </p:nvGrpSpPr>
        <p:grpSpPr>
          <a:xfrm>
            <a:off x="3899396" y="5997198"/>
            <a:ext cx="1486472" cy="755156"/>
            <a:chOff x="0" y="0"/>
            <a:chExt cx="1193287" cy="606212"/>
          </a:xfrm>
        </p:grpSpPr>
        <p:sp>
          <p:nvSpPr>
            <p:cNvPr id="10" name="Freeform 10"/>
            <p:cNvSpPr/>
            <p:nvPr/>
          </p:nvSpPr>
          <p:spPr>
            <a:xfrm>
              <a:off x="0" y="0"/>
              <a:ext cx="1193287" cy="606212"/>
            </a:xfrm>
            <a:custGeom>
              <a:avLst/>
              <a:gdLst/>
              <a:ahLst/>
              <a:cxnLst/>
              <a:rect l="l" t="t" r="r" b="b"/>
              <a:pathLst>
                <a:path w="1193287" h="606212">
                  <a:moveTo>
                    <a:pt x="0" y="0"/>
                  </a:moveTo>
                  <a:lnTo>
                    <a:pt x="0" y="606212"/>
                  </a:lnTo>
                  <a:lnTo>
                    <a:pt x="1193287" y="606212"/>
                  </a:lnTo>
                  <a:lnTo>
                    <a:pt x="1193287" y="0"/>
                  </a:lnTo>
                  <a:lnTo>
                    <a:pt x="0" y="0"/>
                  </a:lnTo>
                  <a:close/>
                  <a:moveTo>
                    <a:pt x="1132327" y="545252"/>
                  </a:moveTo>
                  <a:lnTo>
                    <a:pt x="59690" y="545252"/>
                  </a:lnTo>
                  <a:lnTo>
                    <a:pt x="59690" y="59690"/>
                  </a:lnTo>
                  <a:lnTo>
                    <a:pt x="1132327" y="59690"/>
                  </a:lnTo>
                  <a:lnTo>
                    <a:pt x="1132327" y="545252"/>
                  </a:lnTo>
                  <a:close/>
                </a:path>
              </a:pathLst>
            </a:custGeom>
            <a:solidFill>
              <a:srgbClr val="642EC7">
                <a:alpha val="13725"/>
              </a:srgbClr>
            </a:solidFill>
          </p:spPr>
          <p:txBody>
            <a:bodyPr/>
            <a:lstStyle/>
            <a:p>
              <a:endParaRPr lang="en-PH"/>
            </a:p>
          </p:txBody>
        </p:sp>
      </p:grpSp>
      <p:grpSp>
        <p:nvGrpSpPr>
          <p:cNvPr id="11" name="Group 11"/>
          <p:cNvGrpSpPr/>
          <p:nvPr/>
        </p:nvGrpSpPr>
        <p:grpSpPr>
          <a:xfrm>
            <a:off x="12288287" y="5960134"/>
            <a:ext cx="1486472" cy="664447"/>
            <a:chOff x="0" y="0"/>
            <a:chExt cx="1193287" cy="533394"/>
          </a:xfrm>
        </p:grpSpPr>
        <p:sp>
          <p:nvSpPr>
            <p:cNvPr id="12" name="Freeform 12"/>
            <p:cNvSpPr/>
            <p:nvPr/>
          </p:nvSpPr>
          <p:spPr>
            <a:xfrm>
              <a:off x="0" y="0"/>
              <a:ext cx="1193287" cy="533394"/>
            </a:xfrm>
            <a:custGeom>
              <a:avLst/>
              <a:gdLst/>
              <a:ahLst/>
              <a:cxnLst/>
              <a:rect l="l" t="t" r="r" b="b"/>
              <a:pathLst>
                <a:path w="1193287" h="533394">
                  <a:moveTo>
                    <a:pt x="0" y="0"/>
                  </a:moveTo>
                  <a:lnTo>
                    <a:pt x="0" y="533394"/>
                  </a:lnTo>
                  <a:lnTo>
                    <a:pt x="1193287" y="533394"/>
                  </a:lnTo>
                  <a:lnTo>
                    <a:pt x="1193287" y="0"/>
                  </a:lnTo>
                  <a:lnTo>
                    <a:pt x="0" y="0"/>
                  </a:lnTo>
                  <a:close/>
                  <a:moveTo>
                    <a:pt x="1132327" y="472434"/>
                  </a:moveTo>
                  <a:lnTo>
                    <a:pt x="59690" y="472434"/>
                  </a:lnTo>
                  <a:lnTo>
                    <a:pt x="59690" y="59690"/>
                  </a:lnTo>
                  <a:lnTo>
                    <a:pt x="1132327" y="59690"/>
                  </a:lnTo>
                  <a:lnTo>
                    <a:pt x="1132327" y="472434"/>
                  </a:lnTo>
                  <a:close/>
                </a:path>
              </a:pathLst>
            </a:custGeom>
            <a:solidFill>
              <a:srgbClr val="642EC7">
                <a:alpha val="13725"/>
              </a:srgbClr>
            </a:solidFill>
          </p:spPr>
          <p:txBody>
            <a:bodyPr/>
            <a:lstStyle/>
            <a:p>
              <a:endParaRPr lang="en-PH"/>
            </a:p>
          </p:txBody>
        </p:sp>
      </p:grpSp>
      <p:grpSp>
        <p:nvGrpSpPr>
          <p:cNvPr id="13" name="Group 13"/>
          <p:cNvGrpSpPr/>
          <p:nvPr/>
        </p:nvGrpSpPr>
        <p:grpSpPr>
          <a:xfrm>
            <a:off x="4642632" y="2019347"/>
            <a:ext cx="8034425" cy="3390347"/>
            <a:chOff x="0" y="0"/>
            <a:chExt cx="2966297" cy="1251711"/>
          </a:xfrm>
        </p:grpSpPr>
        <p:sp>
          <p:nvSpPr>
            <p:cNvPr id="14" name="Freeform 14"/>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solidFill>
          </p:spPr>
          <p:txBody>
            <a:bodyPr/>
            <a:lstStyle/>
            <a:p>
              <a:endParaRPr lang="en-PH"/>
            </a:p>
          </p:txBody>
        </p:sp>
      </p:grpSp>
      <p:sp>
        <p:nvSpPr>
          <p:cNvPr id="15" name="Freeform 15"/>
          <p:cNvSpPr/>
          <p:nvPr/>
        </p:nvSpPr>
        <p:spPr>
          <a:xfrm>
            <a:off x="5607399" y="4330960"/>
            <a:ext cx="948561" cy="791617"/>
          </a:xfrm>
          <a:custGeom>
            <a:avLst/>
            <a:gdLst/>
            <a:ahLst/>
            <a:cxnLst/>
            <a:rect l="l" t="t" r="r" b="b"/>
            <a:pathLst>
              <a:path w="948561" h="791617">
                <a:moveTo>
                  <a:pt x="0" y="0"/>
                </a:moveTo>
                <a:lnTo>
                  <a:pt x="948561" y="0"/>
                </a:lnTo>
                <a:lnTo>
                  <a:pt x="948561" y="791617"/>
                </a:lnTo>
                <a:lnTo>
                  <a:pt x="0" y="7916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6" name="Group 16"/>
          <p:cNvGrpSpPr/>
          <p:nvPr/>
        </p:nvGrpSpPr>
        <p:grpSpPr>
          <a:xfrm>
            <a:off x="6324374" y="2846417"/>
            <a:ext cx="861670" cy="861670"/>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DE59"/>
            </a:solidFill>
          </p:spPr>
          <p:txBody>
            <a:bodyPr/>
            <a:lstStyle/>
            <a:p>
              <a:endParaRPr lang="en-PH"/>
            </a:p>
          </p:txBody>
        </p:sp>
      </p:grpSp>
      <p:grpSp>
        <p:nvGrpSpPr>
          <p:cNvPr id="18" name="Group 18"/>
          <p:cNvGrpSpPr/>
          <p:nvPr/>
        </p:nvGrpSpPr>
        <p:grpSpPr>
          <a:xfrm>
            <a:off x="8937274" y="2815840"/>
            <a:ext cx="2829999" cy="397285"/>
            <a:chOff x="0" y="0"/>
            <a:chExt cx="2652321" cy="372342"/>
          </a:xfrm>
        </p:grpSpPr>
        <p:sp>
          <p:nvSpPr>
            <p:cNvPr id="19" name="Freeform 1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20" name="Freeform 20"/>
          <p:cNvSpPr/>
          <p:nvPr/>
        </p:nvSpPr>
        <p:spPr>
          <a:xfrm>
            <a:off x="5646736" y="2879967"/>
            <a:ext cx="472787" cy="472787"/>
          </a:xfrm>
          <a:custGeom>
            <a:avLst/>
            <a:gdLst/>
            <a:ahLst/>
            <a:cxnLst/>
            <a:rect l="l" t="t" r="r" b="b"/>
            <a:pathLst>
              <a:path w="472787" h="472787">
                <a:moveTo>
                  <a:pt x="0" y="0"/>
                </a:moveTo>
                <a:lnTo>
                  <a:pt x="472787" y="0"/>
                </a:lnTo>
                <a:lnTo>
                  <a:pt x="472787" y="472786"/>
                </a:lnTo>
                <a:lnTo>
                  <a:pt x="0" y="472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1" name="Group 21"/>
          <p:cNvGrpSpPr/>
          <p:nvPr/>
        </p:nvGrpSpPr>
        <p:grpSpPr>
          <a:xfrm>
            <a:off x="8937274" y="3303514"/>
            <a:ext cx="2829999" cy="397285"/>
            <a:chOff x="0" y="0"/>
            <a:chExt cx="2652321" cy="372342"/>
          </a:xfrm>
        </p:grpSpPr>
        <p:sp>
          <p:nvSpPr>
            <p:cNvPr id="22" name="Freeform 22"/>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3" name="Group 23"/>
          <p:cNvGrpSpPr/>
          <p:nvPr/>
        </p:nvGrpSpPr>
        <p:grpSpPr>
          <a:xfrm>
            <a:off x="8937274" y="3767222"/>
            <a:ext cx="2829999" cy="397285"/>
            <a:chOff x="0" y="0"/>
            <a:chExt cx="2652321" cy="372342"/>
          </a:xfrm>
        </p:grpSpPr>
        <p:sp>
          <p:nvSpPr>
            <p:cNvPr id="24" name="Freeform 24"/>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5" name="Group 25"/>
          <p:cNvGrpSpPr/>
          <p:nvPr/>
        </p:nvGrpSpPr>
        <p:grpSpPr>
          <a:xfrm>
            <a:off x="8937274" y="4234195"/>
            <a:ext cx="2829999" cy="397285"/>
            <a:chOff x="0" y="0"/>
            <a:chExt cx="2652321" cy="372342"/>
          </a:xfrm>
        </p:grpSpPr>
        <p:sp>
          <p:nvSpPr>
            <p:cNvPr id="26" name="Freeform 26"/>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7" name="Group 27"/>
          <p:cNvGrpSpPr/>
          <p:nvPr/>
        </p:nvGrpSpPr>
        <p:grpSpPr>
          <a:xfrm>
            <a:off x="8937274" y="4720022"/>
            <a:ext cx="2829999" cy="397285"/>
            <a:chOff x="0" y="0"/>
            <a:chExt cx="2652321" cy="372342"/>
          </a:xfrm>
        </p:grpSpPr>
        <p:sp>
          <p:nvSpPr>
            <p:cNvPr id="28" name="Freeform 2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29" name="TextBox 29"/>
          <p:cNvSpPr txBox="1"/>
          <p:nvPr/>
        </p:nvSpPr>
        <p:spPr>
          <a:xfrm>
            <a:off x="8207140" y="2893555"/>
            <a:ext cx="629639" cy="222805"/>
          </a:xfrm>
          <a:prstGeom prst="rect">
            <a:avLst/>
          </a:prstGeom>
        </p:spPr>
        <p:txBody>
          <a:bodyPr lIns="0" tIns="0" rIns="0" bIns="0" rtlCol="0" anchor="t">
            <a:spAutoFit/>
          </a:bodyPr>
          <a:lstStyle/>
          <a:p>
            <a:pPr algn="ctr">
              <a:lnSpc>
                <a:spcPts val="1871"/>
              </a:lnSpc>
            </a:pPr>
            <a:r>
              <a:rPr lang="en-US" sz="1336" b="1">
                <a:solidFill>
                  <a:srgbClr val="000000"/>
                </a:solidFill>
                <a:latin typeface="Now Bold"/>
                <a:ea typeface="Now Bold"/>
                <a:cs typeface="Now Bold"/>
                <a:sym typeface="Now Bold"/>
              </a:rPr>
              <a:t>MAR</a:t>
            </a:r>
          </a:p>
        </p:txBody>
      </p:sp>
      <p:sp>
        <p:nvSpPr>
          <p:cNvPr id="30" name="TextBox 30"/>
          <p:cNvSpPr txBox="1"/>
          <p:nvPr/>
        </p:nvSpPr>
        <p:spPr>
          <a:xfrm>
            <a:off x="8228091" y="3844937"/>
            <a:ext cx="629639" cy="222805"/>
          </a:xfrm>
          <a:prstGeom prst="rect">
            <a:avLst/>
          </a:prstGeom>
        </p:spPr>
        <p:txBody>
          <a:bodyPr lIns="0" tIns="0" rIns="0" bIns="0" rtlCol="0" anchor="t">
            <a:spAutoFit/>
          </a:bodyPr>
          <a:lstStyle/>
          <a:p>
            <a:pPr algn="ctr">
              <a:lnSpc>
                <a:spcPts val="1871"/>
              </a:lnSpc>
            </a:pPr>
            <a:r>
              <a:rPr lang="en-US" sz="1336" b="1">
                <a:solidFill>
                  <a:srgbClr val="000000"/>
                </a:solidFill>
                <a:latin typeface="Now Bold"/>
                <a:ea typeface="Now Bold"/>
                <a:cs typeface="Now Bold"/>
                <a:sym typeface="Now Bold"/>
              </a:rPr>
              <a:t>MDR</a:t>
            </a:r>
          </a:p>
        </p:txBody>
      </p:sp>
      <p:sp>
        <p:nvSpPr>
          <p:cNvPr id="31" name="AutoShape 31"/>
          <p:cNvSpPr/>
          <p:nvPr/>
        </p:nvSpPr>
        <p:spPr>
          <a:xfrm flipH="1">
            <a:off x="7925635" y="3014482"/>
            <a:ext cx="346053" cy="0"/>
          </a:xfrm>
          <a:prstGeom prst="line">
            <a:avLst/>
          </a:prstGeom>
          <a:ln w="57150" cap="rnd">
            <a:solidFill>
              <a:srgbClr val="C9E265"/>
            </a:solidFill>
            <a:prstDash val="solid"/>
            <a:headEnd type="none" w="sm" len="sm"/>
            <a:tailEnd type="none" w="sm" len="sm"/>
          </a:ln>
        </p:spPr>
        <p:txBody>
          <a:bodyPr/>
          <a:lstStyle/>
          <a:p>
            <a:endParaRPr lang="en-PH"/>
          </a:p>
        </p:txBody>
      </p:sp>
      <p:sp>
        <p:nvSpPr>
          <p:cNvPr id="32" name="AutoShape 32"/>
          <p:cNvSpPr/>
          <p:nvPr/>
        </p:nvSpPr>
        <p:spPr>
          <a:xfrm>
            <a:off x="8101077" y="3942506"/>
            <a:ext cx="209873" cy="0"/>
          </a:xfrm>
          <a:prstGeom prst="line">
            <a:avLst/>
          </a:prstGeom>
          <a:ln w="57150" cap="rnd">
            <a:solidFill>
              <a:srgbClr val="FF5757"/>
            </a:solidFill>
            <a:prstDash val="solid"/>
            <a:headEnd type="none" w="sm" len="sm"/>
            <a:tailEnd type="none" w="sm" len="sm"/>
          </a:ln>
        </p:spPr>
        <p:txBody>
          <a:bodyPr/>
          <a:lstStyle/>
          <a:p>
            <a:endParaRPr lang="en-PH"/>
          </a:p>
        </p:txBody>
      </p:sp>
      <p:sp>
        <p:nvSpPr>
          <p:cNvPr id="33" name="AutoShape 33"/>
          <p:cNvSpPr/>
          <p:nvPr/>
        </p:nvSpPr>
        <p:spPr>
          <a:xfrm flipV="1">
            <a:off x="6930974" y="3691421"/>
            <a:ext cx="0" cy="773208"/>
          </a:xfrm>
          <a:prstGeom prst="line">
            <a:avLst/>
          </a:prstGeom>
          <a:ln w="57150" cap="rnd">
            <a:solidFill>
              <a:srgbClr val="38B6FF"/>
            </a:solidFill>
            <a:prstDash val="solid"/>
            <a:headEnd type="none" w="sm" len="sm"/>
            <a:tailEnd type="none" w="sm" len="sm"/>
          </a:ln>
        </p:spPr>
        <p:txBody>
          <a:bodyPr/>
          <a:lstStyle/>
          <a:p>
            <a:endParaRPr lang="en-PH"/>
          </a:p>
        </p:txBody>
      </p:sp>
      <p:sp>
        <p:nvSpPr>
          <p:cNvPr id="34" name="AutoShape 34"/>
          <p:cNvSpPr/>
          <p:nvPr/>
        </p:nvSpPr>
        <p:spPr>
          <a:xfrm flipH="1">
            <a:off x="6459385" y="4464631"/>
            <a:ext cx="495072" cy="0"/>
          </a:xfrm>
          <a:prstGeom prst="line">
            <a:avLst/>
          </a:prstGeom>
          <a:ln w="57150" cap="rnd">
            <a:solidFill>
              <a:srgbClr val="38B6FF"/>
            </a:solidFill>
            <a:prstDash val="solid"/>
            <a:headEnd type="none" w="sm" len="sm"/>
            <a:tailEnd type="none" w="sm" len="sm"/>
          </a:ln>
        </p:spPr>
        <p:txBody>
          <a:bodyPr/>
          <a:lstStyle/>
          <a:p>
            <a:endParaRPr lang="en-PH"/>
          </a:p>
        </p:txBody>
      </p:sp>
      <p:sp>
        <p:nvSpPr>
          <p:cNvPr id="35" name="AutoShape 35"/>
          <p:cNvSpPr/>
          <p:nvPr/>
        </p:nvSpPr>
        <p:spPr>
          <a:xfrm flipH="1">
            <a:off x="6812765" y="4464631"/>
            <a:ext cx="495072" cy="0"/>
          </a:xfrm>
          <a:prstGeom prst="line">
            <a:avLst/>
          </a:prstGeom>
          <a:ln w="57150" cap="rnd">
            <a:solidFill>
              <a:srgbClr val="38B6FF"/>
            </a:solidFill>
            <a:prstDash val="solid"/>
            <a:headEnd type="none" w="sm" len="sm"/>
            <a:tailEnd type="none" w="sm" len="sm"/>
          </a:ln>
        </p:spPr>
        <p:txBody>
          <a:bodyPr/>
          <a:lstStyle/>
          <a:p>
            <a:endParaRPr lang="en-PH"/>
          </a:p>
        </p:txBody>
      </p:sp>
      <p:sp>
        <p:nvSpPr>
          <p:cNvPr id="36" name="AutoShape 36"/>
          <p:cNvSpPr/>
          <p:nvPr/>
        </p:nvSpPr>
        <p:spPr>
          <a:xfrm flipH="1">
            <a:off x="11757589" y="3519217"/>
            <a:ext cx="301734" cy="7007"/>
          </a:xfrm>
          <a:prstGeom prst="line">
            <a:avLst/>
          </a:prstGeom>
          <a:ln w="57150" cap="rnd">
            <a:solidFill>
              <a:srgbClr val="FF5757"/>
            </a:solidFill>
            <a:prstDash val="solid"/>
            <a:headEnd type="none" w="sm" len="sm"/>
            <a:tailEnd type="none" w="sm" len="sm"/>
          </a:ln>
        </p:spPr>
        <p:txBody>
          <a:bodyPr/>
          <a:lstStyle/>
          <a:p>
            <a:endParaRPr lang="en-PH"/>
          </a:p>
        </p:txBody>
      </p:sp>
      <p:sp>
        <p:nvSpPr>
          <p:cNvPr id="37" name="AutoShape 37"/>
          <p:cNvSpPr/>
          <p:nvPr/>
        </p:nvSpPr>
        <p:spPr>
          <a:xfrm>
            <a:off x="12056044" y="2991083"/>
            <a:ext cx="0" cy="560055"/>
          </a:xfrm>
          <a:prstGeom prst="line">
            <a:avLst/>
          </a:prstGeom>
          <a:ln w="57150" cap="rnd">
            <a:solidFill>
              <a:srgbClr val="FF5757"/>
            </a:solidFill>
            <a:prstDash val="solid"/>
            <a:headEnd type="none" w="sm" len="sm"/>
            <a:tailEnd type="none" w="sm" len="sm"/>
          </a:ln>
        </p:spPr>
        <p:txBody>
          <a:bodyPr/>
          <a:lstStyle/>
          <a:p>
            <a:endParaRPr lang="en-PH"/>
          </a:p>
        </p:txBody>
      </p:sp>
      <p:sp>
        <p:nvSpPr>
          <p:cNvPr id="38" name="AutoShape 38"/>
          <p:cNvSpPr/>
          <p:nvPr/>
        </p:nvSpPr>
        <p:spPr>
          <a:xfrm>
            <a:off x="11767173" y="2991100"/>
            <a:ext cx="292696" cy="0"/>
          </a:xfrm>
          <a:prstGeom prst="line">
            <a:avLst/>
          </a:prstGeom>
          <a:ln w="57150" cap="rnd">
            <a:solidFill>
              <a:srgbClr val="FF5757"/>
            </a:solidFill>
            <a:prstDash val="solid"/>
            <a:headEnd type="none" w="sm" len="sm"/>
            <a:tailEnd type="none" w="sm" len="sm"/>
          </a:ln>
        </p:spPr>
        <p:txBody>
          <a:bodyPr/>
          <a:lstStyle/>
          <a:p>
            <a:endParaRPr lang="en-PH"/>
          </a:p>
        </p:txBody>
      </p:sp>
      <p:sp>
        <p:nvSpPr>
          <p:cNvPr id="39" name="AutoShape 39"/>
          <p:cNvSpPr/>
          <p:nvPr/>
        </p:nvSpPr>
        <p:spPr>
          <a:xfrm flipH="1">
            <a:off x="15081483" y="2073029"/>
            <a:ext cx="955284" cy="0"/>
          </a:xfrm>
          <a:prstGeom prst="line">
            <a:avLst/>
          </a:prstGeom>
          <a:ln w="85725" cap="rnd">
            <a:solidFill>
              <a:srgbClr val="38B6FF"/>
            </a:solidFill>
            <a:prstDash val="solid"/>
            <a:headEnd type="none" w="sm" len="sm"/>
            <a:tailEnd type="none" w="sm" len="sm"/>
          </a:ln>
        </p:spPr>
        <p:txBody>
          <a:bodyPr/>
          <a:lstStyle/>
          <a:p>
            <a:endParaRPr lang="en-PH"/>
          </a:p>
        </p:txBody>
      </p:sp>
      <p:sp>
        <p:nvSpPr>
          <p:cNvPr id="40" name="AutoShape 40"/>
          <p:cNvSpPr/>
          <p:nvPr/>
        </p:nvSpPr>
        <p:spPr>
          <a:xfrm flipH="1">
            <a:off x="15081483" y="2568813"/>
            <a:ext cx="955284" cy="0"/>
          </a:xfrm>
          <a:prstGeom prst="line">
            <a:avLst/>
          </a:prstGeom>
          <a:ln w="85725" cap="rnd">
            <a:solidFill>
              <a:srgbClr val="C9E265"/>
            </a:solidFill>
            <a:prstDash val="solid"/>
            <a:headEnd type="none" w="sm" len="sm"/>
            <a:tailEnd type="none" w="sm" len="sm"/>
          </a:ln>
        </p:spPr>
        <p:txBody>
          <a:bodyPr/>
          <a:lstStyle/>
          <a:p>
            <a:endParaRPr lang="en-PH"/>
          </a:p>
        </p:txBody>
      </p:sp>
      <p:sp>
        <p:nvSpPr>
          <p:cNvPr id="41" name="AutoShape 41"/>
          <p:cNvSpPr/>
          <p:nvPr/>
        </p:nvSpPr>
        <p:spPr>
          <a:xfrm flipH="1">
            <a:off x="15081483" y="3034343"/>
            <a:ext cx="955284" cy="0"/>
          </a:xfrm>
          <a:prstGeom prst="line">
            <a:avLst/>
          </a:prstGeom>
          <a:ln w="85725" cap="rnd">
            <a:solidFill>
              <a:srgbClr val="FF5757"/>
            </a:solidFill>
            <a:prstDash val="solid"/>
            <a:headEnd type="none" w="sm" len="sm"/>
            <a:tailEnd type="none" w="sm" len="sm"/>
          </a:ln>
        </p:spPr>
        <p:txBody>
          <a:bodyPr/>
          <a:lstStyle/>
          <a:p>
            <a:endParaRPr lang="en-PH"/>
          </a:p>
        </p:txBody>
      </p:sp>
      <p:grpSp>
        <p:nvGrpSpPr>
          <p:cNvPr id="42" name="Group 42"/>
          <p:cNvGrpSpPr/>
          <p:nvPr/>
        </p:nvGrpSpPr>
        <p:grpSpPr>
          <a:xfrm>
            <a:off x="7020933" y="5997198"/>
            <a:ext cx="1250706" cy="306287"/>
            <a:chOff x="0" y="0"/>
            <a:chExt cx="1520437" cy="372342"/>
          </a:xfrm>
        </p:grpSpPr>
        <p:sp>
          <p:nvSpPr>
            <p:cNvPr id="43" name="Freeform 4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44" name="Group 44"/>
          <p:cNvGrpSpPr/>
          <p:nvPr/>
        </p:nvGrpSpPr>
        <p:grpSpPr>
          <a:xfrm>
            <a:off x="7020933" y="6299493"/>
            <a:ext cx="1250706" cy="306287"/>
            <a:chOff x="0" y="0"/>
            <a:chExt cx="1520437" cy="372342"/>
          </a:xfrm>
        </p:grpSpPr>
        <p:sp>
          <p:nvSpPr>
            <p:cNvPr id="45" name="Freeform 4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46" name="Group 46"/>
          <p:cNvGrpSpPr/>
          <p:nvPr/>
        </p:nvGrpSpPr>
        <p:grpSpPr>
          <a:xfrm>
            <a:off x="7020933" y="6557964"/>
            <a:ext cx="1250706" cy="306287"/>
            <a:chOff x="0" y="0"/>
            <a:chExt cx="1520437" cy="372342"/>
          </a:xfrm>
        </p:grpSpPr>
        <p:sp>
          <p:nvSpPr>
            <p:cNvPr id="47" name="Freeform 4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48" name="Group 48"/>
          <p:cNvGrpSpPr/>
          <p:nvPr/>
        </p:nvGrpSpPr>
        <p:grpSpPr>
          <a:xfrm>
            <a:off x="7020933" y="6860259"/>
            <a:ext cx="1250706" cy="306287"/>
            <a:chOff x="0" y="0"/>
            <a:chExt cx="1520437" cy="372342"/>
          </a:xfrm>
        </p:grpSpPr>
        <p:sp>
          <p:nvSpPr>
            <p:cNvPr id="49" name="Freeform 4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50" name="Group 50"/>
          <p:cNvGrpSpPr/>
          <p:nvPr/>
        </p:nvGrpSpPr>
        <p:grpSpPr>
          <a:xfrm>
            <a:off x="7020933" y="7166546"/>
            <a:ext cx="1250706" cy="306287"/>
            <a:chOff x="0" y="0"/>
            <a:chExt cx="1520437" cy="372342"/>
          </a:xfrm>
        </p:grpSpPr>
        <p:sp>
          <p:nvSpPr>
            <p:cNvPr id="51" name="Freeform 5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52" name="Group 52"/>
          <p:cNvGrpSpPr/>
          <p:nvPr/>
        </p:nvGrpSpPr>
        <p:grpSpPr>
          <a:xfrm>
            <a:off x="7024957" y="7468841"/>
            <a:ext cx="1250706" cy="306287"/>
            <a:chOff x="0" y="0"/>
            <a:chExt cx="1520437" cy="372342"/>
          </a:xfrm>
        </p:grpSpPr>
        <p:sp>
          <p:nvSpPr>
            <p:cNvPr id="53" name="Freeform 5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alpha val="13725"/>
              </a:srgbClr>
            </a:solidFill>
          </p:spPr>
          <p:txBody>
            <a:bodyPr/>
            <a:lstStyle/>
            <a:p>
              <a:endParaRPr lang="en-PH"/>
            </a:p>
          </p:txBody>
        </p:sp>
      </p:grpSp>
      <p:grpSp>
        <p:nvGrpSpPr>
          <p:cNvPr id="54" name="Group 54"/>
          <p:cNvGrpSpPr/>
          <p:nvPr/>
        </p:nvGrpSpPr>
        <p:grpSpPr>
          <a:xfrm>
            <a:off x="7024957" y="8243171"/>
            <a:ext cx="1250706" cy="306287"/>
            <a:chOff x="0" y="0"/>
            <a:chExt cx="1520437" cy="372342"/>
          </a:xfrm>
        </p:grpSpPr>
        <p:sp>
          <p:nvSpPr>
            <p:cNvPr id="55" name="Freeform 5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66C4"/>
            </a:solidFill>
          </p:spPr>
          <p:txBody>
            <a:bodyPr/>
            <a:lstStyle/>
            <a:p>
              <a:endParaRPr lang="en-PH"/>
            </a:p>
          </p:txBody>
        </p:sp>
      </p:grpSp>
      <p:grpSp>
        <p:nvGrpSpPr>
          <p:cNvPr id="56" name="Group 56"/>
          <p:cNvGrpSpPr/>
          <p:nvPr/>
        </p:nvGrpSpPr>
        <p:grpSpPr>
          <a:xfrm>
            <a:off x="7024957" y="8549458"/>
            <a:ext cx="1250706" cy="306287"/>
            <a:chOff x="0" y="0"/>
            <a:chExt cx="1520437" cy="372342"/>
          </a:xfrm>
        </p:grpSpPr>
        <p:sp>
          <p:nvSpPr>
            <p:cNvPr id="57" name="Freeform 5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DE59"/>
            </a:solidFill>
          </p:spPr>
          <p:txBody>
            <a:bodyPr/>
            <a:lstStyle/>
            <a:p>
              <a:endParaRPr lang="en-PH"/>
            </a:p>
          </p:txBody>
        </p:sp>
      </p:grpSp>
      <p:grpSp>
        <p:nvGrpSpPr>
          <p:cNvPr id="58" name="Group 58"/>
          <p:cNvGrpSpPr/>
          <p:nvPr/>
        </p:nvGrpSpPr>
        <p:grpSpPr>
          <a:xfrm>
            <a:off x="7024957" y="8851753"/>
            <a:ext cx="1250706" cy="306287"/>
            <a:chOff x="0" y="0"/>
            <a:chExt cx="1520437" cy="372342"/>
          </a:xfrm>
        </p:grpSpPr>
        <p:sp>
          <p:nvSpPr>
            <p:cNvPr id="59" name="Freeform 5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4AAD"/>
            </a:solidFill>
          </p:spPr>
          <p:txBody>
            <a:bodyPr/>
            <a:lstStyle/>
            <a:p>
              <a:endParaRPr lang="en-PH"/>
            </a:p>
          </p:txBody>
        </p:sp>
      </p:grpSp>
      <p:grpSp>
        <p:nvGrpSpPr>
          <p:cNvPr id="60" name="Group 60"/>
          <p:cNvGrpSpPr/>
          <p:nvPr/>
        </p:nvGrpSpPr>
        <p:grpSpPr>
          <a:xfrm>
            <a:off x="7024957" y="9110224"/>
            <a:ext cx="1250706" cy="306287"/>
            <a:chOff x="0" y="0"/>
            <a:chExt cx="1520437" cy="372342"/>
          </a:xfrm>
        </p:grpSpPr>
        <p:sp>
          <p:nvSpPr>
            <p:cNvPr id="61" name="Freeform 6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38B6FF"/>
            </a:solidFill>
          </p:spPr>
          <p:txBody>
            <a:bodyPr/>
            <a:lstStyle/>
            <a:p>
              <a:endParaRPr lang="en-PH"/>
            </a:p>
          </p:txBody>
        </p:sp>
      </p:grpSp>
      <p:grpSp>
        <p:nvGrpSpPr>
          <p:cNvPr id="62" name="Group 62"/>
          <p:cNvGrpSpPr/>
          <p:nvPr/>
        </p:nvGrpSpPr>
        <p:grpSpPr>
          <a:xfrm>
            <a:off x="7024957" y="9412519"/>
            <a:ext cx="1250706" cy="306287"/>
            <a:chOff x="0" y="0"/>
            <a:chExt cx="1520437" cy="372342"/>
          </a:xfrm>
        </p:grpSpPr>
        <p:sp>
          <p:nvSpPr>
            <p:cNvPr id="63" name="Freeform 6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BF63"/>
            </a:solidFill>
          </p:spPr>
          <p:txBody>
            <a:bodyPr/>
            <a:lstStyle/>
            <a:p>
              <a:endParaRPr lang="en-PH"/>
            </a:p>
          </p:txBody>
        </p:sp>
      </p:grpSp>
      <p:grpSp>
        <p:nvGrpSpPr>
          <p:cNvPr id="64" name="Group 64"/>
          <p:cNvGrpSpPr/>
          <p:nvPr/>
        </p:nvGrpSpPr>
        <p:grpSpPr>
          <a:xfrm>
            <a:off x="7020933" y="5688592"/>
            <a:ext cx="1186206" cy="277097"/>
            <a:chOff x="0" y="0"/>
            <a:chExt cx="373441" cy="87235"/>
          </a:xfrm>
        </p:grpSpPr>
        <p:sp>
          <p:nvSpPr>
            <p:cNvPr id="65" name="Freeform 65"/>
            <p:cNvSpPr/>
            <p:nvPr/>
          </p:nvSpPr>
          <p:spPr>
            <a:xfrm>
              <a:off x="0" y="0"/>
              <a:ext cx="373441" cy="87235"/>
            </a:xfrm>
            <a:custGeom>
              <a:avLst/>
              <a:gdLst/>
              <a:ahLst/>
              <a:cxnLst/>
              <a:rect l="l" t="t" r="r" b="b"/>
              <a:pathLst>
                <a:path w="373441" h="87235">
                  <a:moveTo>
                    <a:pt x="43618" y="0"/>
                  </a:moveTo>
                  <a:lnTo>
                    <a:pt x="329823" y="0"/>
                  </a:lnTo>
                  <a:cubicBezTo>
                    <a:pt x="353913" y="0"/>
                    <a:pt x="373441" y="19528"/>
                    <a:pt x="373441" y="43618"/>
                  </a:cubicBezTo>
                  <a:lnTo>
                    <a:pt x="373441" y="43618"/>
                  </a:lnTo>
                  <a:cubicBezTo>
                    <a:pt x="373441" y="67707"/>
                    <a:pt x="353913" y="87235"/>
                    <a:pt x="329823" y="87235"/>
                  </a:cubicBezTo>
                  <a:lnTo>
                    <a:pt x="43618" y="87235"/>
                  </a:lnTo>
                  <a:cubicBezTo>
                    <a:pt x="19528" y="87235"/>
                    <a:pt x="0" y="67707"/>
                    <a:pt x="0" y="43618"/>
                  </a:cubicBezTo>
                  <a:lnTo>
                    <a:pt x="0" y="43618"/>
                  </a:lnTo>
                  <a:cubicBezTo>
                    <a:pt x="0" y="19528"/>
                    <a:pt x="19528" y="0"/>
                    <a:pt x="43618" y="0"/>
                  </a:cubicBezTo>
                  <a:close/>
                </a:path>
              </a:pathLst>
            </a:custGeom>
            <a:solidFill>
              <a:srgbClr val="642EC7">
                <a:alpha val="13725"/>
              </a:srgbClr>
            </a:solidFill>
          </p:spPr>
          <p:txBody>
            <a:bodyPr/>
            <a:lstStyle/>
            <a:p>
              <a:endParaRPr lang="en-PH"/>
            </a:p>
          </p:txBody>
        </p:sp>
        <p:sp>
          <p:nvSpPr>
            <p:cNvPr id="66" name="TextBox 66"/>
            <p:cNvSpPr txBox="1"/>
            <p:nvPr/>
          </p:nvSpPr>
          <p:spPr>
            <a:xfrm>
              <a:off x="0" y="-28575"/>
              <a:ext cx="373441" cy="115810"/>
            </a:xfrm>
            <a:prstGeom prst="rect">
              <a:avLst/>
            </a:prstGeom>
          </p:spPr>
          <p:txBody>
            <a:bodyPr lIns="38272" tIns="38272" rIns="38272" bIns="38272" rtlCol="0" anchor="ctr"/>
            <a:lstStyle/>
            <a:p>
              <a:pPr algn="ctr">
                <a:lnSpc>
                  <a:spcPts val="2185"/>
                </a:lnSpc>
              </a:pPr>
              <a:endParaRPr/>
            </a:p>
          </p:txBody>
        </p:sp>
      </p:grpSp>
      <p:grpSp>
        <p:nvGrpSpPr>
          <p:cNvPr id="67" name="Group 67"/>
          <p:cNvGrpSpPr/>
          <p:nvPr/>
        </p:nvGrpSpPr>
        <p:grpSpPr>
          <a:xfrm>
            <a:off x="9435815" y="7519930"/>
            <a:ext cx="6011672" cy="974411"/>
            <a:chOff x="0" y="0"/>
            <a:chExt cx="1425845" cy="231110"/>
          </a:xfrm>
        </p:grpSpPr>
        <p:sp>
          <p:nvSpPr>
            <p:cNvPr id="68" name="Freeform 68"/>
            <p:cNvSpPr/>
            <p:nvPr/>
          </p:nvSpPr>
          <p:spPr>
            <a:xfrm>
              <a:off x="0" y="0"/>
              <a:ext cx="1425845" cy="231110"/>
            </a:xfrm>
            <a:custGeom>
              <a:avLst/>
              <a:gdLst/>
              <a:ahLst/>
              <a:cxnLst/>
              <a:rect l="l" t="t" r="r" b="b"/>
              <a:pathLst>
                <a:path w="1425845" h="231110">
                  <a:moveTo>
                    <a:pt x="65679" y="0"/>
                  </a:moveTo>
                  <a:lnTo>
                    <a:pt x="1360166" y="0"/>
                  </a:lnTo>
                  <a:cubicBezTo>
                    <a:pt x="1396439" y="0"/>
                    <a:pt x="1425845" y="29405"/>
                    <a:pt x="1425845" y="65679"/>
                  </a:cubicBezTo>
                  <a:lnTo>
                    <a:pt x="1425845" y="165432"/>
                  </a:lnTo>
                  <a:cubicBezTo>
                    <a:pt x="1425845" y="182851"/>
                    <a:pt x="1418925" y="199556"/>
                    <a:pt x="1406608" y="211873"/>
                  </a:cubicBezTo>
                  <a:cubicBezTo>
                    <a:pt x="1394291" y="224191"/>
                    <a:pt x="1377585" y="231110"/>
                    <a:pt x="1360166" y="231110"/>
                  </a:cubicBezTo>
                  <a:lnTo>
                    <a:pt x="65679" y="231110"/>
                  </a:lnTo>
                  <a:cubicBezTo>
                    <a:pt x="48260" y="231110"/>
                    <a:pt x="31554" y="224191"/>
                    <a:pt x="19237" y="211873"/>
                  </a:cubicBezTo>
                  <a:cubicBezTo>
                    <a:pt x="6920" y="199556"/>
                    <a:pt x="0" y="182851"/>
                    <a:pt x="0" y="165432"/>
                  </a:cubicBezTo>
                  <a:lnTo>
                    <a:pt x="0" y="65679"/>
                  </a:lnTo>
                  <a:cubicBezTo>
                    <a:pt x="0" y="48260"/>
                    <a:pt x="6920" y="31554"/>
                    <a:pt x="19237" y="19237"/>
                  </a:cubicBezTo>
                  <a:cubicBezTo>
                    <a:pt x="31554" y="6920"/>
                    <a:pt x="48260" y="0"/>
                    <a:pt x="65679" y="0"/>
                  </a:cubicBezTo>
                  <a:close/>
                </a:path>
              </a:pathLst>
            </a:custGeom>
            <a:solidFill>
              <a:srgbClr val="019D97"/>
            </a:solidFill>
          </p:spPr>
          <p:txBody>
            <a:bodyPr/>
            <a:lstStyle/>
            <a:p>
              <a:endParaRPr lang="en-PH"/>
            </a:p>
          </p:txBody>
        </p:sp>
        <p:sp>
          <p:nvSpPr>
            <p:cNvPr id="69" name="TextBox 69"/>
            <p:cNvSpPr txBox="1"/>
            <p:nvPr/>
          </p:nvSpPr>
          <p:spPr>
            <a:xfrm>
              <a:off x="0" y="-28575"/>
              <a:ext cx="1425845" cy="259685"/>
            </a:xfrm>
            <a:prstGeom prst="rect">
              <a:avLst/>
            </a:prstGeom>
          </p:spPr>
          <p:txBody>
            <a:bodyPr lIns="50800" tIns="50800" rIns="50800" bIns="50800" rtlCol="0" anchor="ctr"/>
            <a:lstStyle/>
            <a:p>
              <a:pPr algn="ctr">
                <a:lnSpc>
                  <a:spcPts val="2595"/>
                </a:lnSpc>
              </a:pPr>
              <a:endParaRPr/>
            </a:p>
          </p:txBody>
        </p:sp>
      </p:grpSp>
      <p:sp>
        <p:nvSpPr>
          <p:cNvPr id="70" name="TextBox 70"/>
          <p:cNvSpPr txBox="1"/>
          <p:nvPr/>
        </p:nvSpPr>
        <p:spPr>
          <a:xfrm>
            <a:off x="8213336" y="2372921"/>
            <a:ext cx="692233" cy="255170"/>
          </a:xfrm>
          <a:prstGeom prst="rect">
            <a:avLst/>
          </a:prstGeom>
        </p:spPr>
        <p:txBody>
          <a:bodyPr lIns="0" tIns="0" rIns="0" bIns="0" rtlCol="0" anchor="t">
            <a:spAutoFit/>
          </a:bodyPr>
          <a:lstStyle/>
          <a:p>
            <a:pPr algn="ctr">
              <a:lnSpc>
                <a:spcPts val="2057"/>
              </a:lnSpc>
            </a:pPr>
            <a:r>
              <a:rPr lang="en-US" sz="1469" b="1">
                <a:solidFill>
                  <a:srgbClr val="000000"/>
                </a:solidFill>
                <a:latin typeface="Now Bold"/>
                <a:ea typeface="Now Bold"/>
                <a:cs typeface="Now Bold"/>
                <a:sym typeface="Now Bold"/>
              </a:rPr>
              <a:t>SR</a:t>
            </a:r>
          </a:p>
        </p:txBody>
      </p:sp>
      <p:grpSp>
        <p:nvGrpSpPr>
          <p:cNvPr id="71" name="Group 71"/>
          <p:cNvGrpSpPr/>
          <p:nvPr/>
        </p:nvGrpSpPr>
        <p:grpSpPr>
          <a:xfrm>
            <a:off x="5504080" y="2296403"/>
            <a:ext cx="2767559" cy="433667"/>
            <a:chOff x="0" y="0"/>
            <a:chExt cx="2359262" cy="369688"/>
          </a:xfrm>
        </p:grpSpPr>
        <p:sp>
          <p:nvSpPr>
            <p:cNvPr id="72" name="Freeform 72"/>
            <p:cNvSpPr/>
            <p:nvPr/>
          </p:nvSpPr>
          <p:spPr>
            <a:xfrm>
              <a:off x="0" y="0"/>
              <a:ext cx="2359262" cy="369688"/>
            </a:xfrm>
            <a:custGeom>
              <a:avLst/>
              <a:gdLst/>
              <a:ahLst/>
              <a:cxnLst/>
              <a:rect l="l" t="t" r="r" b="b"/>
              <a:pathLst>
                <a:path w="2359262" h="369688">
                  <a:moveTo>
                    <a:pt x="0" y="0"/>
                  </a:moveTo>
                  <a:lnTo>
                    <a:pt x="0" y="369688"/>
                  </a:lnTo>
                  <a:lnTo>
                    <a:pt x="2359262" y="369688"/>
                  </a:lnTo>
                  <a:lnTo>
                    <a:pt x="2359262" y="0"/>
                  </a:lnTo>
                  <a:lnTo>
                    <a:pt x="0" y="0"/>
                  </a:lnTo>
                  <a:close/>
                  <a:moveTo>
                    <a:pt x="2298302" y="308728"/>
                  </a:moveTo>
                  <a:lnTo>
                    <a:pt x="59690" y="308728"/>
                  </a:lnTo>
                  <a:lnTo>
                    <a:pt x="59690" y="59690"/>
                  </a:lnTo>
                  <a:lnTo>
                    <a:pt x="2298302" y="59690"/>
                  </a:lnTo>
                  <a:lnTo>
                    <a:pt x="2298302" y="308728"/>
                  </a:lnTo>
                  <a:close/>
                </a:path>
              </a:pathLst>
            </a:custGeom>
            <a:solidFill>
              <a:srgbClr val="019D97"/>
            </a:solidFill>
          </p:spPr>
          <p:txBody>
            <a:bodyPr/>
            <a:lstStyle/>
            <a:p>
              <a:endParaRPr lang="en-PH"/>
            </a:p>
          </p:txBody>
        </p:sp>
      </p:grpSp>
      <p:grpSp>
        <p:nvGrpSpPr>
          <p:cNvPr id="73" name="Group 73"/>
          <p:cNvGrpSpPr/>
          <p:nvPr/>
        </p:nvGrpSpPr>
        <p:grpSpPr>
          <a:xfrm>
            <a:off x="8921895" y="2283867"/>
            <a:ext cx="2845379" cy="436780"/>
            <a:chOff x="0" y="0"/>
            <a:chExt cx="2425600" cy="372342"/>
          </a:xfrm>
        </p:grpSpPr>
        <p:sp>
          <p:nvSpPr>
            <p:cNvPr id="74" name="Freeform 74"/>
            <p:cNvSpPr/>
            <p:nvPr/>
          </p:nvSpPr>
          <p:spPr>
            <a:xfrm>
              <a:off x="0" y="0"/>
              <a:ext cx="2425600" cy="372342"/>
            </a:xfrm>
            <a:custGeom>
              <a:avLst/>
              <a:gdLst/>
              <a:ahLst/>
              <a:cxnLst/>
              <a:rect l="l" t="t" r="r" b="b"/>
              <a:pathLst>
                <a:path w="2425600" h="372342">
                  <a:moveTo>
                    <a:pt x="0" y="0"/>
                  </a:moveTo>
                  <a:lnTo>
                    <a:pt x="0" y="372342"/>
                  </a:lnTo>
                  <a:lnTo>
                    <a:pt x="2425600" y="372342"/>
                  </a:lnTo>
                  <a:lnTo>
                    <a:pt x="2425600" y="0"/>
                  </a:lnTo>
                  <a:lnTo>
                    <a:pt x="0" y="0"/>
                  </a:lnTo>
                  <a:close/>
                  <a:moveTo>
                    <a:pt x="2364640" y="311382"/>
                  </a:moveTo>
                  <a:lnTo>
                    <a:pt x="59690" y="311382"/>
                  </a:lnTo>
                  <a:lnTo>
                    <a:pt x="59690" y="59690"/>
                  </a:lnTo>
                  <a:lnTo>
                    <a:pt x="2364640" y="59690"/>
                  </a:lnTo>
                  <a:lnTo>
                    <a:pt x="2364640" y="311382"/>
                  </a:lnTo>
                  <a:close/>
                </a:path>
              </a:pathLst>
            </a:custGeom>
            <a:solidFill>
              <a:srgbClr val="019D97"/>
            </a:solidFill>
          </p:spPr>
          <p:txBody>
            <a:bodyPr/>
            <a:lstStyle/>
            <a:p>
              <a:endParaRPr lang="en-PH"/>
            </a:p>
          </p:txBody>
        </p:sp>
      </p:grpSp>
      <p:sp>
        <p:nvSpPr>
          <p:cNvPr id="75" name="AutoShape 75"/>
          <p:cNvSpPr/>
          <p:nvPr/>
        </p:nvSpPr>
        <p:spPr>
          <a:xfrm flipV="1">
            <a:off x="8091581" y="3916271"/>
            <a:ext cx="14161" cy="1805661"/>
          </a:xfrm>
          <a:prstGeom prst="line">
            <a:avLst/>
          </a:prstGeom>
          <a:ln w="57150" cap="rnd">
            <a:solidFill>
              <a:srgbClr val="FF5757"/>
            </a:solidFill>
            <a:prstDash val="solid"/>
            <a:headEnd type="none" w="sm" len="sm"/>
            <a:tailEnd type="none" w="sm" len="sm"/>
          </a:ln>
        </p:spPr>
        <p:txBody>
          <a:bodyPr/>
          <a:lstStyle/>
          <a:p>
            <a:endParaRPr lang="en-PH"/>
          </a:p>
        </p:txBody>
      </p:sp>
      <p:sp>
        <p:nvSpPr>
          <p:cNvPr id="76" name="AutoShape 76"/>
          <p:cNvSpPr/>
          <p:nvPr/>
        </p:nvSpPr>
        <p:spPr>
          <a:xfrm flipV="1">
            <a:off x="7925635" y="3014482"/>
            <a:ext cx="0" cy="2687700"/>
          </a:xfrm>
          <a:prstGeom prst="line">
            <a:avLst/>
          </a:prstGeom>
          <a:ln w="57150" cap="rnd">
            <a:solidFill>
              <a:srgbClr val="C9E265"/>
            </a:solidFill>
            <a:prstDash val="solid"/>
            <a:headEnd type="none" w="sm" len="sm"/>
            <a:tailEnd type="none" w="sm" len="sm"/>
          </a:ln>
        </p:spPr>
        <p:txBody>
          <a:bodyPr/>
          <a:lstStyle/>
          <a:p>
            <a:endParaRPr lang="en-PH"/>
          </a:p>
        </p:txBody>
      </p:sp>
      <p:sp>
        <p:nvSpPr>
          <p:cNvPr id="77" name="AutoShape 77"/>
          <p:cNvSpPr/>
          <p:nvPr/>
        </p:nvSpPr>
        <p:spPr>
          <a:xfrm>
            <a:off x="7317009" y="4438188"/>
            <a:ext cx="0" cy="1185994"/>
          </a:xfrm>
          <a:prstGeom prst="line">
            <a:avLst/>
          </a:prstGeom>
          <a:ln w="57150" cap="rnd">
            <a:solidFill>
              <a:srgbClr val="38B6FF"/>
            </a:solidFill>
            <a:prstDash val="solid"/>
            <a:headEnd type="none" w="sm" len="sm"/>
            <a:tailEnd type="none" w="sm" len="sm"/>
          </a:ln>
        </p:spPr>
        <p:txBody>
          <a:bodyPr/>
          <a:lstStyle/>
          <a:p>
            <a:endParaRPr lang="en-PH"/>
          </a:p>
        </p:txBody>
      </p:sp>
      <p:sp>
        <p:nvSpPr>
          <p:cNvPr id="78" name="Freeform 78"/>
          <p:cNvSpPr/>
          <p:nvPr/>
        </p:nvSpPr>
        <p:spPr>
          <a:xfrm>
            <a:off x="9585461" y="7639828"/>
            <a:ext cx="672624" cy="672624"/>
          </a:xfrm>
          <a:custGeom>
            <a:avLst/>
            <a:gdLst/>
            <a:ahLst/>
            <a:cxnLst/>
            <a:rect l="l" t="t" r="r" b="b"/>
            <a:pathLst>
              <a:path w="672624" h="672624">
                <a:moveTo>
                  <a:pt x="0" y="0"/>
                </a:moveTo>
                <a:lnTo>
                  <a:pt x="672625" y="0"/>
                </a:lnTo>
                <a:lnTo>
                  <a:pt x="672625" y="672624"/>
                </a:lnTo>
                <a:lnTo>
                  <a:pt x="0" y="672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9" name="TextBox 79"/>
          <p:cNvSpPr txBox="1"/>
          <p:nvPr/>
        </p:nvSpPr>
        <p:spPr>
          <a:xfrm>
            <a:off x="355773" y="1171091"/>
            <a:ext cx="3998890" cy="801546"/>
          </a:xfrm>
          <a:prstGeom prst="rect">
            <a:avLst/>
          </a:prstGeom>
        </p:spPr>
        <p:txBody>
          <a:bodyPr lIns="0" tIns="0" rIns="0" bIns="0" rtlCol="0" anchor="t">
            <a:spAutoFit/>
          </a:bodyPr>
          <a:lstStyle/>
          <a:p>
            <a:pPr marL="0" lvl="0" indent="0" algn="ctr">
              <a:lnSpc>
                <a:spcPts val="6218"/>
              </a:lnSpc>
              <a:spcBef>
                <a:spcPct val="0"/>
              </a:spcBef>
            </a:pPr>
            <a:r>
              <a:rPr lang="en-US" sz="4441" b="1" i="1">
                <a:solidFill>
                  <a:srgbClr val="642EC7"/>
                </a:solidFill>
                <a:latin typeface="Poppins Bold Italics"/>
                <a:ea typeface="Poppins Bold Italics"/>
                <a:cs typeface="Poppins Bold Italics"/>
                <a:sym typeface="Poppins Bold Italics"/>
              </a:rPr>
              <a:t>Features</a:t>
            </a:r>
          </a:p>
        </p:txBody>
      </p:sp>
      <p:sp>
        <p:nvSpPr>
          <p:cNvPr id="80" name="TextBox 80"/>
          <p:cNvSpPr txBox="1"/>
          <p:nvPr/>
        </p:nvSpPr>
        <p:spPr>
          <a:xfrm>
            <a:off x="4234061" y="6157888"/>
            <a:ext cx="817142" cy="395676"/>
          </a:xfrm>
          <a:prstGeom prst="rect">
            <a:avLst/>
          </a:prstGeom>
        </p:spPr>
        <p:txBody>
          <a:bodyPr lIns="0" tIns="0" rIns="0" bIns="0" rtlCol="0" anchor="t">
            <a:spAutoFit/>
          </a:bodyPr>
          <a:lstStyle/>
          <a:p>
            <a:pPr algn="ctr">
              <a:lnSpc>
                <a:spcPts val="3284"/>
              </a:lnSpc>
            </a:pPr>
            <a:r>
              <a:rPr lang="en-US" sz="2346" b="1">
                <a:solidFill>
                  <a:srgbClr val="000000">
                    <a:alpha val="13725"/>
                  </a:srgbClr>
                </a:solidFill>
                <a:latin typeface="Now Bold"/>
                <a:ea typeface="Now Bold"/>
                <a:cs typeface="Now Bold"/>
                <a:sym typeface="Now Bold"/>
              </a:rPr>
              <a:t>Input</a:t>
            </a:r>
          </a:p>
        </p:txBody>
      </p:sp>
      <p:sp>
        <p:nvSpPr>
          <p:cNvPr id="81" name="TextBox 81"/>
          <p:cNvSpPr txBox="1"/>
          <p:nvPr/>
        </p:nvSpPr>
        <p:spPr>
          <a:xfrm>
            <a:off x="12516192" y="6077968"/>
            <a:ext cx="1030663" cy="381154"/>
          </a:xfrm>
          <a:prstGeom prst="rect">
            <a:avLst/>
          </a:prstGeom>
        </p:spPr>
        <p:txBody>
          <a:bodyPr lIns="0" tIns="0" rIns="0" bIns="0" rtlCol="0" anchor="t">
            <a:spAutoFit/>
          </a:bodyPr>
          <a:lstStyle/>
          <a:p>
            <a:pPr algn="ctr">
              <a:lnSpc>
                <a:spcPts val="3063"/>
              </a:lnSpc>
            </a:pPr>
            <a:r>
              <a:rPr lang="en-US" sz="2188" b="1">
                <a:solidFill>
                  <a:srgbClr val="000000">
                    <a:alpha val="13725"/>
                  </a:srgbClr>
                </a:solidFill>
                <a:latin typeface="Now Bold"/>
                <a:ea typeface="Now Bold"/>
                <a:cs typeface="Now Bold"/>
                <a:sym typeface="Now Bold"/>
              </a:rPr>
              <a:t>Output</a:t>
            </a:r>
          </a:p>
        </p:txBody>
      </p:sp>
      <p:sp>
        <p:nvSpPr>
          <p:cNvPr id="82" name="TextBox 82"/>
          <p:cNvSpPr txBox="1"/>
          <p:nvPr/>
        </p:nvSpPr>
        <p:spPr>
          <a:xfrm>
            <a:off x="7139988" y="1631877"/>
            <a:ext cx="3329836" cy="292277"/>
          </a:xfrm>
          <a:prstGeom prst="rect">
            <a:avLst/>
          </a:prstGeom>
        </p:spPr>
        <p:txBody>
          <a:bodyPr lIns="0" tIns="0" rIns="0" bIns="0" rtlCol="0" anchor="t">
            <a:spAutoFit/>
          </a:bodyPr>
          <a:lstStyle/>
          <a:p>
            <a:pPr algn="ctr">
              <a:lnSpc>
                <a:spcPts val="2394"/>
              </a:lnSpc>
            </a:pPr>
            <a:r>
              <a:rPr lang="en-US" sz="1710" b="1">
                <a:solidFill>
                  <a:srgbClr val="000000"/>
                </a:solidFill>
                <a:latin typeface="Now Bold"/>
                <a:ea typeface="Now Bold"/>
                <a:cs typeface="Now Bold"/>
                <a:sym typeface="Now Bold"/>
              </a:rPr>
              <a:t>Central Processing Unit (CPU)</a:t>
            </a:r>
          </a:p>
        </p:txBody>
      </p:sp>
      <p:sp>
        <p:nvSpPr>
          <p:cNvPr id="83" name="TextBox 83"/>
          <p:cNvSpPr txBox="1"/>
          <p:nvPr/>
        </p:nvSpPr>
        <p:spPr>
          <a:xfrm>
            <a:off x="5882431" y="4688668"/>
            <a:ext cx="398497" cy="284154"/>
          </a:xfrm>
          <a:prstGeom prst="rect">
            <a:avLst/>
          </a:prstGeom>
        </p:spPr>
        <p:txBody>
          <a:bodyPr lIns="0" tIns="0" rIns="0" bIns="0" rtlCol="0" anchor="t">
            <a:spAutoFit/>
          </a:bodyPr>
          <a:lstStyle/>
          <a:p>
            <a:pPr algn="ctr">
              <a:lnSpc>
                <a:spcPts val="2303"/>
              </a:lnSpc>
              <a:spcBef>
                <a:spcPct val="0"/>
              </a:spcBef>
            </a:pPr>
            <a:r>
              <a:rPr lang="en-US" sz="1645">
                <a:solidFill>
                  <a:srgbClr val="000000"/>
                </a:solidFill>
                <a:latin typeface="Gagalin"/>
                <a:ea typeface="Gagalin"/>
                <a:cs typeface="Gagalin"/>
                <a:sym typeface="Gagalin"/>
              </a:rPr>
              <a:t>ALU</a:t>
            </a:r>
          </a:p>
        </p:txBody>
      </p:sp>
      <p:sp>
        <p:nvSpPr>
          <p:cNvPr id="84" name="TextBox 84"/>
          <p:cNvSpPr txBox="1"/>
          <p:nvPr/>
        </p:nvSpPr>
        <p:spPr>
          <a:xfrm>
            <a:off x="6555960" y="3116125"/>
            <a:ext cx="398497" cy="284154"/>
          </a:xfrm>
          <a:prstGeom prst="rect">
            <a:avLst/>
          </a:prstGeom>
        </p:spPr>
        <p:txBody>
          <a:bodyPr lIns="0" tIns="0" rIns="0" bIns="0" rtlCol="0" anchor="t">
            <a:spAutoFit/>
          </a:bodyPr>
          <a:lstStyle/>
          <a:p>
            <a:pPr algn="ctr">
              <a:lnSpc>
                <a:spcPts val="2303"/>
              </a:lnSpc>
              <a:spcBef>
                <a:spcPct val="0"/>
              </a:spcBef>
            </a:pPr>
            <a:r>
              <a:rPr lang="en-US" sz="1645">
                <a:solidFill>
                  <a:srgbClr val="000000"/>
                </a:solidFill>
                <a:latin typeface="Gagalin"/>
                <a:ea typeface="Gagalin"/>
                <a:cs typeface="Gagalin"/>
                <a:sym typeface="Gagalin"/>
              </a:rPr>
              <a:t>CU</a:t>
            </a:r>
          </a:p>
        </p:txBody>
      </p:sp>
      <p:sp>
        <p:nvSpPr>
          <p:cNvPr id="85" name="TextBox 85"/>
          <p:cNvSpPr txBox="1"/>
          <p:nvPr/>
        </p:nvSpPr>
        <p:spPr>
          <a:xfrm>
            <a:off x="8207140" y="3381229"/>
            <a:ext cx="629639" cy="222805"/>
          </a:xfrm>
          <a:prstGeom prst="rect">
            <a:avLst/>
          </a:prstGeom>
        </p:spPr>
        <p:txBody>
          <a:bodyPr lIns="0" tIns="0" rIns="0" bIns="0" rtlCol="0" anchor="t">
            <a:spAutoFit/>
          </a:bodyPr>
          <a:lstStyle/>
          <a:p>
            <a:pPr algn="ctr">
              <a:lnSpc>
                <a:spcPts val="1871"/>
              </a:lnSpc>
            </a:pPr>
            <a:r>
              <a:rPr lang="en-US" sz="1336" b="1">
                <a:solidFill>
                  <a:srgbClr val="000000"/>
                </a:solidFill>
                <a:latin typeface="Now Bold"/>
                <a:ea typeface="Now Bold"/>
                <a:cs typeface="Now Bold"/>
                <a:sym typeface="Now Bold"/>
              </a:rPr>
              <a:t>PC</a:t>
            </a:r>
          </a:p>
        </p:txBody>
      </p:sp>
      <p:sp>
        <p:nvSpPr>
          <p:cNvPr id="86" name="TextBox 86"/>
          <p:cNvSpPr txBox="1"/>
          <p:nvPr/>
        </p:nvSpPr>
        <p:spPr>
          <a:xfrm>
            <a:off x="8207140" y="4311910"/>
            <a:ext cx="629639" cy="224220"/>
          </a:xfrm>
          <a:prstGeom prst="rect">
            <a:avLst/>
          </a:prstGeom>
        </p:spPr>
        <p:txBody>
          <a:bodyPr lIns="0" tIns="0" rIns="0" bIns="0" rtlCol="0" anchor="t">
            <a:spAutoFit/>
          </a:bodyPr>
          <a:lstStyle/>
          <a:p>
            <a:pPr algn="ctr">
              <a:lnSpc>
                <a:spcPts val="1871"/>
              </a:lnSpc>
            </a:pPr>
            <a:r>
              <a:rPr lang="en-US" sz="1336" b="1">
                <a:solidFill>
                  <a:srgbClr val="000000"/>
                </a:solidFill>
                <a:latin typeface="Now Bold"/>
                <a:ea typeface="Now Bold"/>
                <a:cs typeface="Now Bold"/>
                <a:sym typeface="Now Bold"/>
              </a:rPr>
              <a:t>CIR</a:t>
            </a:r>
          </a:p>
        </p:txBody>
      </p:sp>
      <p:sp>
        <p:nvSpPr>
          <p:cNvPr id="87" name="TextBox 87"/>
          <p:cNvSpPr txBox="1"/>
          <p:nvPr/>
        </p:nvSpPr>
        <p:spPr>
          <a:xfrm>
            <a:off x="8207140" y="4769998"/>
            <a:ext cx="629639" cy="222805"/>
          </a:xfrm>
          <a:prstGeom prst="rect">
            <a:avLst/>
          </a:prstGeom>
        </p:spPr>
        <p:txBody>
          <a:bodyPr lIns="0" tIns="0" rIns="0" bIns="0" rtlCol="0" anchor="t">
            <a:spAutoFit/>
          </a:bodyPr>
          <a:lstStyle/>
          <a:p>
            <a:pPr algn="ctr">
              <a:lnSpc>
                <a:spcPts val="1871"/>
              </a:lnSpc>
            </a:pPr>
            <a:r>
              <a:rPr lang="en-US" sz="1336" b="1">
                <a:solidFill>
                  <a:srgbClr val="000000"/>
                </a:solidFill>
                <a:latin typeface="Now Bold"/>
                <a:ea typeface="Now Bold"/>
                <a:cs typeface="Now Bold"/>
                <a:sym typeface="Now Bold"/>
              </a:rPr>
              <a:t>ACC</a:t>
            </a:r>
          </a:p>
        </p:txBody>
      </p:sp>
      <p:sp>
        <p:nvSpPr>
          <p:cNvPr id="88" name="TextBox 88"/>
          <p:cNvSpPr txBox="1"/>
          <p:nvPr/>
        </p:nvSpPr>
        <p:spPr>
          <a:xfrm>
            <a:off x="13703613" y="1944062"/>
            <a:ext cx="3674460" cy="230688"/>
          </a:xfrm>
          <a:prstGeom prst="rect">
            <a:avLst/>
          </a:prstGeom>
        </p:spPr>
        <p:txBody>
          <a:bodyPr lIns="0" tIns="0" rIns="0" bIns="0" rtlCol="0" anchor="t">
            <a:spAutoFit/>
          </a:bodyPr>
          <a:lstStyle/>
          <a:p>
            <a:pPr algn="l">
              <a:lnSpc>
                <a:spcPts val="1902"/>
              </a:lnSpc>
            </a:pPr>
            <a:r>
              <a:rPr lang="en-US" sz="1359" b="1">
                <a:solidFill>
                  <a:srgbClr val="000000"/>
                </a:solidFill>
                <a:latin typeface="Now Bold"/>
                <a:ea typeface="Now Bold"/>
                <a:cs typeface="Now Bold"/>
                <a:sym typeface="Now Bold"/>
              </a:rPr>
              <a:t>CONTROL BUS</a:t>
            </a:r>
          </a:p>
        </p:txBody>
      </p:sp>
      <p:sp>
        <p:nvSpPr>
          <p:cNvPr id="89" name="TextBox 89"/>
          <p:cNvSpPr txBox="1"/>
          <p:nvPr/>
        </p:nvSpPr>
        <p:spPr>
          <a:xfrm>
            <a:off x="7436955" y="7496490"/>
            <a:ext cx="418663" cy="655539"/>
          </a:xfrm>
          <a:prstGeom prst="rect">
            <a:avLst/>
          </a:prstGeom>
        </p:spPr>
        <p:txBody>
          <a:bodyPr lIns="0" tIns="0" rIns="0" bIns="0" rtlCol="0" anchor="t">
            <a:spAutoFit/>
          </a:bodyPr>
          <a:lstStyle/>
          <a:p>
            <a:pPr algn="ctr">
              <a:lnSpc>
                <a:spcPts val="5322"/>
              </a:lnSpc>
            </a:pPr>
            <a:r>
              <a:rPr lang="en-US" sz="3801">
                <a:solidFill>
                  <a:srgbClr val="000000">
                    <a:alpha val="13725"/>
                  </a:srgbClr>
                </a:solidFill>
                <a:latin typeface="Open Sans Extra Bold"/>
                <a:ea typeface="Open Sans Extra Bold"/>
                <a:cs typeface="Open Sans Extra Bold"/>
                <a:sym typeface="Open Sans Extra Bold"/>
              </a:rPr>
              <a:t>...</a:t>
            </a:r>
          </a:p>
        </p:txBody>
      </p:sp>
      <p:sp>
        <p:nvSpPr>
          <p:cNvPr id="90" name="TextBox 90"/>
          <p:cNvSpPr txBox="1"/>
          <p:nvPr/>
        </p:nvSpPr>
        <p:spPr>
          <a:xfrm>
            <a:off x="7229433" y="5677740"/>
            <a:ext cx="807232" cy="246982"/>
          </a:xfrm>
          <a:prstGeom prst="rect">
            <a:avLst/>
          </a:prstGeom>
        </p:spPr>
        <p:txBody>
          <a:bodyPr lIns="0" tIns="0" rIns="0" bIns="0" rtlCol="0" anchor="t">
            <a:spAutoFit/>
          </a:bodyPr>
          <a:lstStyle/>
          <a:p>
            <a:pPr algn="l">
              <a:lnSpc>
                <a:spcPts val="2037"/>
              </a:lnSpc>
            </a:pPr>
            <a:r>
              <a:rPr lang="en-US" sz="1455" b="1">
                <a:solidFill>
                  <a:srgbClr val="FFFFFF">
                    <a:alpha val="13725"/>
                  </a:srgbClr>
                </a:solidFill>
                <a:latin typeface="Now Bold"/>
                <a:ea typeface="Now Bold"/>
                <a:cs typeface="Now Bold"/>
                <a:sym typeface="Now Bold"/>
              </a:rPr>
              <a:t>Memory</a:t>
            </a:r>
          </a:p>
        </p:txBody>
      </p:sp>
      <p:sp>
        <p:nvSpPr>
          <p:cNvPr id="91" name="TextBox 91"/>
          <p:cNvSpPr txBox="1"/>
          <p:nvPr/>
        </p:nvSpPr>
        <p:spPr>
          <a:xfrm>
            <a:off x="8361215" y="6000762"/>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8</a:t>
            </a:r>
          </a:p>
        </p:txBody>
      </p:sp>
      <p:sp>
        <p:nvSpPr>
          <p:cNvPr id="92" name="TextBox 92"/>
          <p:cNvSpPr txBox="1"/>
          <p:nvPr/>
        </p:nvSpPr>
        <p:spPr>
          <a:xfrm>
            <a:off x="8361215" y="6294122"/>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9</a:t>
            </a:r>
          </a:p>
        </p:txBody>
      </p:sp>
      <p:sp>
        <p:nvSpPr>
          <p:cNvPr id="93" name="TextBox 93"/>
          <p:cNvSpPr txBox="1"/>
          <p:nvPr/>
        </p:nvSpPr>
        <p:spPr>
          <a:xfrm>
            <a:off x="8361215" y="6576760"/>
            <a:ext cx="193347"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10</a:t>
            </a:r>
          </a:p>
        </p:txBody>
      </p:sp>
      <p:sp>
        <p:nvSpPr>
          <p:cNvPr id="94" name="TextBox 94"/>
          <p:cNvSpPr txBox="1"/>
          <p:nvPr/>
        </p:nvSpPr>
        <p:spPr>
          <a:xfrm>
            <a:off x="8374330" y="6880618"/>
            <a:ext cx="193347"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11</a:t>
            </a:r>
          </a:p>
        </p:txBody>
      </p:sp>
      <p:sp>
        <p:nvSpPr>
          <p:cNvPr id="95" name="TextBox 95"/>
          <p:cNvSpPr txBox="1"/>
          <p:nvPr/>
        </p:nvSpPr>
        <p:spPr>
          <a:xfrm>
            <a:off x="8374330" y="7172963"/>
            <a:ext cx="193347"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12</a:t>
            </a:r>
          </a:p>
        </p:txBody>
      </p:sp>
      <p:sp>
        <p:nvSpPr>
          <p:cNvPr id="96" name="TextBox 96"/>
          <p:cNvSpPr txBox="1"/>
          <p:nvPr/>
        </p:nvSpPr>
        <p:spPr>
          <a:xfrm>
            <a:off x="8361215" y="7503701"/>
            <a:ext cx="193347"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13</a:t>
            </a:r>
          </a:p>
        </p:txBody>
      </p:sp>
      <p:sp>
        <p:nvSpPr>
          <p:cNvPr id="97" name="TextBox 97"/>
          <p:cNvSpPr txBox="1"/>
          <p:nvPr/>
        </p:nvSpPr>
        <p:spPr>
          <a:xfrm>
            <a:off x="8367773" y="8270444"/>
            <a:ext cx="264380"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99</a:t>
            </a:r>
          </a:p>
        </p:txBody>
      </p:sp>
      <p:sp>
        <p:nvSpPr>
          <p:cNvPr id="98" name="TextBox 98"/>
          <p:cNvSpPr txBox="1"/>
          <p:nvPr/>
        </p:nvSpPr>
        <p:spPr>
          <a:xfrm>
            <a:off x="8320025" y="8563805"/>
            <a:ext cx="31212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100</a:t>
            </a:r>
          </a:p>
        </p:txBody>
      </p:sp>
      <p:sp>
        <p:nvSpPr>
          <p:cNvPr id="99" name="TextBox 99"/>
          <p:cNvSpPr txBox="1"/>
          <p:nvPr/>
        </p:nvSpPr>
        <p:spPr>
          <a:xfrm>
            <a:off x="8329337" y="8833675"/>
            <a:ext cx="293504"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101</a:t>
            </a:r>
          </a:p>
        </p:txBody>
      </p:sp>
      <p:sp>
        <p:nvSpPr>
          <p:cNvPr id="100" name="TextBox 100"/>
          <p:cNvSpPr txBox="1"/>
          <p:nvPr/>
        </p:nvSpPr>
        <p:spPr>
          <a:xfrm>
            <a:off x="8338649" y="9119940"/>
            <a:ext cx="293504"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102</a:t>
            </a:r>
          </a:p>
        </p:txBody>
      </p:sp>
      <p:sp>
        <p:nvSpPr>
          <p:cNvPr id="101" name="TextBox 101"/>
          <p:cNvSpPr txBox="1"/>
          <p:nvPr/>
        </p:nvSpPr>
        <p:spPr>
          <a:xfrm>
            <a:off x="8338649" y="9426901"/>
            <a:ext cx="293504"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103</a:t>
            </a:r>
          </a:p>
        </p:txBody>
      </p:sp>
      <p:sp>
        <p:nvSpPr>
          <p:cNvPr id="102" name="TextBox 102"/>
          <p:cNvSpPr txBox="1"/>
          <p:nvPr/>
        </p:nvSpPr>
        <p:spPr>
          <a:xfrm>
            <a:off x="7536498" y="6014215"/>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103" name="TextBox 103"/>
          <p:cNvSpPr txBox="1"/>
          <p:nvPr/>
        </p:nvSpPr>
        <p:spPr>
          <a:xfrm>
            <a:off x="7540521" y="6323811"/>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104" name="TextBox 104"/>
          <p:cNvSpPr txBox="1"/>
          <p:nvPr/>
        </p:nvSpPr>
        <p:spPr>
          <a:xfrm>
            <a:off x="7540521" y="6578745"/>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2</a:t>
            </a:r>
          </a:p>
        </p:txBody>
      </p:sp>
      <p:sp>
        <p:nvSpPr>
          <p:cNvPr id="105" name="TextBox 105"/>
          <p:cNvSpPr txBox="1"/>
          <p:nvPr/>
        </p:nvSpPr>
        <p:spPr>
          <a:xfrm>
            <a:off x="7544545" y="6888341"/>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3</a:t>
            </a:r>
          </a:p>
        </p:txBody>
      </p:sp>
      <p:sp>
        <p:nvSpPr>
          <p:cNvPr id="106" name="TextBox 106"/>
          <p:cNvSpPr txBox="1"/>
          <p:nvPr/>
        </p:nvSpPr>
        <p:spPr>
          <a:xfrm>
            <a:off x="7544545" y="7192532"/>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107" name="TextBox 107"/>
          <p:cNvSpPr txBox="1"/>
          <p:nvPr/>
        </p:nvSpPr>
        <p:spPr>
          <a:xfrm>
            <a:off x="7548568" y="7502128"/>
            <a:ext cx="109788" cy="234153"/>
          </a:xfrm>
          <a:prstGeom prst="rect">
            <a:avLst/>
          </a:prstGeom>
        </p:spPr>
        <p:txBody>
          <a:bodyPr lIns="0" tIns="0" rIns="0" bIns="0" rtlCol="0" anchor="t">
            <a:spAutoFit/>
          </a:bodyPr>
          <a:lstStyle/>
          <a:p>
            <a:pPr algn="l">
              <a:lnSpc>
                <a:spcPts val="1828"/>
              </a:lnSpc>
            </a:pPr>
            <a:r>
              <a:rPr lang="en-US" sz="1306" b="1">
                <a:solidFill>
                  <a:srgbClr val="000000">
                    <a:alpha val="13725"/>
                  </a:srgbClr>
                </a:solidFill>
                <a:latin typeface="Now Bold"/>
                <a:ea typeface="Now Bold"/>
                <a:cs typeface="Now Bold"/>
                <a:sym typeface="Now Bold"/>
              </a:rPr>
              <a:t>0</a:t>
            </a:r>
          </a:p>
        </p:txBody>
      </p:sp>
      <p:sp>
        <p:nvSpPr>
          <p:cNvPr id="108" name="TextBox 108"/>
          <p:cNvSpPr txBox="1"/>
          <p:nvPr/>
        </p:nvSpPr>
        <p:spPr>
          <a:xfrm>
            <a:off x="7536498" y="8260188"/>
            <a:ext cx="10978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0</a:t>
            </a:r>
          </a:p>
        </p:txBody>
      </p:sp>
      <p:sp>
        <p:nvSpPr>
          <p:cNvPr id="109" name="TextBox 109"/>
          <p:cNvSpPr txBox="1"/>
          <p:nvPr/>
        </p:nvSpPr>
        <p:spPr>
          <a:xfrm>
            <a:off x="7540521" y="8579769"/>
            <a:ext cx="10978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0</a:t>
            </a:r>
          </a:p>
        </p:txBody>
      </p:sp>
      <p:sp>
        <p:nvSpPr>
          <p:cNvPr id="110" name="TextBox 110"/>
          <p:cNvSpPr txBox="1"/>
          <p:nvPr/>
        </p:nvSpPr>
        <p:spPr>
          <a:xfrm>
            <a:off x="7304536" y="8868770"/>
            <a:ext cx="69154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Load 10</a:t>
            </a:r>
          </a:p>
        </p:txBody>
      </p:sp>
      <p:sp>
        <p:nvSpPr>
          <p:cNvPr id="111" name="TextBox 111"/>
          <p:cNvSpPr txBox="1"/>
          <p:nvPr/>
        </p:nvSpPr>
        <p:spPr>
          <a:xfrm>
            <a:off x="7317009" y="9119940"/>
            <a:ext cx="69154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Add 11</a:t>
            </a:r>
          </a:p>
        </p:txBody>
      </p:sp>
      <p:sp>
        <p:nvSpPr>
          <p:cNvPr id="112" name="TextBox 112"/>
          <p:cNvSpPr txBox="1"/>
          <p:nvPr/>
        </p:nvSpPr>
        <p:spPr>
          <a:xfrm>
            <a:off x="7300512" y="9429536"/>
            <a:ext cx="69154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Store 12</a:t>
            </a:r>
          </a:p>
        </p:txBody>
      </p:sp>
      <p:sp>
        <p:nvSpPr>
          <p:cNvPr id="113" name="TextBox 113"/>
          <p:cNvSpPr txBox="1"/>
          <p:nvPr/>
        </p:nvSpPr>
        <p:spPr>
          <a:xfrm>
            <a:off x="10343811" y="7510720"/>
            <a:ext cx="4845583" cy="907780"/>
          </a:xfrm>
          <a:prstGeom prst="rect">
            <a:avLst/>
          </a:prstGeom>
        </p:spPr>
        <p:txBody>
          <a:bodyPr lIns="0" tIns="0" rIns="0" bIns="0" rtlCol="0" anchor="t">
            <a:spAutoFit/>
          </a:bodyPr>
          <a:lstStyle/>
          <a:p>
            <a:pPr algn="l">
              <a:lnSpc>
                <a:spcPts val="3619"/>
              </a:lnSpc>
            </a:pPr>
            <a:r>
              <a:rPr lang="en-US" sz="2585">
                <a:solidFill>
                  <a:srgbClr val="FFFFFF"/>
                </a:solidFill>
                <a:latin typeface="Alatsi"/>
                <a:ea typeface="Alatsi"/>
                <a:cs typeface="Alatsi"/>
                <a:sym typeface="Alatsi"/>
              </a:rPr>
              <a:t>The CPU carries out instructions in a sequential manner.</a:t>
            </a:r>
          </a:p>
        </p:txBody>
      </p:sp>
      <p:sp>
        <p:nvSpPr>
          <p:cNvPr id="114" name="TextBox 114"/>
          <p:cNvSpPr txBox="1"/>
          <p:nvPr/>
        </p:nvSpPr>
        <p:spPr>
          <a:xfrm>
            <a:off x="4954503" y="2360384"/>
            <a:ext cx="692233" cy="255170"/>
          </a:xfrm>
          <a:prstGeom prst="rect">
            <a:avLst/>
          </a:prstGeom>
        </p:spPr>
        <p:txBody>
          <a:bodyPr lIns="0" tIns="0" rIns="0" bIns="0" rtlCol="0" anchor="t">
            <a:spAutoFit/>
          </a:bodyPr>
          <a:lstStyle/>
          <a:p>
            <a:pPr algn="ctr">
              <a:lnSpc>
                <a:spcPts val="2057"/>
              </a:lnSpc>
            </a:pPr>
            <a:r>
              <a:rPr lang="en-US" sz="1469" b="1">
                <a:solidFill>
                  <a:srgbClr val="000000"/>
                </a:solidFill>
                <a:latin typeface="Now Bold"/>
                <a:ea typeface="Now Bold"/>
                <a:cs typeface="Now Bold"/>
                <a:sym typeface="Now Bold"/>
              </a:rPr>
              <a:t>IR</a:t>
            </a:r>
          </a:p>
        </p:txBody>
      </p:sp>
      <p:sp>
        <p:nvSpPr>
          <p:cNvPr id="115" name="TextBox 115"/>
          <p:cNvSpPr txBox="1"/>
          <p:nvPr/>
        </p:nvSpPr>
        <p:spPr>
          <a:xfrm>
            <a:off x="9998037" y="4306138"/>
            <a:ext cx="69154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Load 10</a:t>
            </a:r>
          </a:p>
        </p:txBody>
      </p:sp>
      <p:sp>
        <p:nvSpPr>
          <p:cNvPr id="116" name="TextBox 116"/>
          <p:cNvSpPr txBox="1"/>
          <p:nvPr/>
        </p:nvSpPr>
        <p:spPr>
          <a:xfrm>
            <a:off x="9998037" y="3833589"/>
            <a:ext cx="691548"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Load 10</a:t>
            </a:r>
          </a:p>
        </p:txBody>
      </p:sp>
      <p:sp>
        <p:nvSpPr>
          <p:cNvPr id="117" name="TextBox 117"/>
          <p:cNvSpPr txBox="1"/>
          <p:nvPr/>
        </p:nvSpPr>
        <p:spPr>
          <a:xfrm>
            <a:off x="10155224" y="2888386"/>
            <a:ext cx="293504" cy="234153"/>
          </a:xfrm>
          <a:prstGeom prst="rect">
            <a:avLst/>
          </a:prstGeom>
        </p:spPr>
        <p:txBody>
          <a:bodyPr lIns="0" tIns="0" rIns="0" bIns="0" rtlCol="0" anchor="t">
            <a:spAutoFit/>
          </a:bodyPr>
          <a:lstStyle/>
          <a:p>
            <a:pPr algn="l">
              <a:lnSpc>
                <a:spcPts val="1828"/>
              </a:lnSpc>
            </a:pPr>
            <a:r>
              <a:rPr lang="en-US" sz="1306" b="1">
                <a:solidFill>
                  <a:srgbClr val="000000"/>
                </a:solidFill>
                <a:latin typeface="Now Bold"/>
                <a:ea typeface="Now Bold"/>
                <a:cs typeface="Now Bold"/>
                <a:sym typeface="Now Bold"/>
              </a:rPr>
              <a:t>101</a:t>
            </a:r>
          </a:p>
        </p:txBody>
      </p:sp>
      <p:sp>
        <p:nvSpPr>
          <p:cNvPr id="118" name="TextBox 118"/>
          <p:cNvSpPr txBox="1"/>
          <p:nvPr/>
        </p:nvSpPr>
        <p:spPr>
          <a:xfrm>
            <a:off x="13774759" y="2437837"/>
            <a:ext cx="3637956"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ADDRESS BUS</a:t>
            </a:r>
          </a:p>
        </p:txBody>
      </p:sp>
      <p:sp>
        <p:nvSpPr>
          <p:cNvPr id="119" name="TextBox 119"/>
          <p:cNvSpPr txBox="1"/>
          <p:nvPr/>
        </p:nvSpPr>
        <p:spPr>
          <a:xfrm>
            <a:off x="14005390" y="2902241"/>
            <a:ext cx="3637956" cy="214119"/>
          </a:xfrm>
          <a:prstGeom prst="rect">
            <a:avLst/>
          </a:prstGeom>
        </p:spPr>
        <p:txBody>
          <a:bodyPr lIns="0" tIns="0" rIns="0" bIns="0" rtlCol="0" anchor="t">
            <a:spAutoFit/>
          </a:bodyPr>
          <a:lstStyle/>
          <a:p>
            <a:pPr algn="l">
              <a:lnSpc>
                <a:spcPts val="1883"/>
              </a:lnSpc>
            </a:pPr>
            <a:r>
              <a:rPr lang="en-US" sz="1345" b="1">
                <a:solidFill>
                  <a:srgbClr val="000000"/>
                </a:solidFill>
                <a:latin typeface="Now Bold"/>
                <a:ea typeface="Now Bold"/>
                <a:cs typeface="Now Bold"/>
                <a:sym typeface="Now Bold"/>
              </a:rPr>
              <a:t>DATA BUS</a:t>
            </a:r>
          </a:p>
        </p:txBody>
      </p:sp>
      <p:sp>
        <p:nvSpPr>
          <p:cNvPr id="120" name="AutoShape 120"/>
          <p:cNvSpPr/>
          <p:nvPr/>
        </p:nvSpPr>
        <p:spPr>
          <a:xfrm flipH="1" flipV="1">
            <a:off x="8268427" y="6262713"/>
            <a:ext cx="4019720" cy="23668"/>
          </a:xfrm>
          <a:prstGeom prst="line">
            <a:avLst/>
          </a:prstGeom>
          <a:ln w="47625" cap="rnd">
            <a:solidFill>
              <a:srgbClr val="64656B">
                <a:alpha val="9804"/>
              </a:srgbClr>
            </a:solidFill>
            <a:prstDash val="solid"/>
            <a:headEnd type="none" w="sm" len="sm"/>
            <a:tailEnd type="none" w="sm" len="sm"/>
          </a:ln>
        </p:spPr>
        <p:txBody>
          <a:bodyPr/>
          <a:lstStyle/>
          <a:p>
            <a:endParaRPr lang="en-PH"/>
          </a:p>
        </p:txBody>
      </p:sp>
      <p:sp>
        <p:nvSpPr>
          <p:cNvPr id="121" name="AutoShape 121"/>
          <p:cNvSpPr/>
          <p:nvPr/>
        </p:nvSpPr>
        <p:spPr>
          <a:xfrm flipH="1">
            <a:off x="5375086" y="6372227"/>
            <a:ext cx="1702159" cy="0"/>
          </a:xfrm>
          <a:prstGeom prst="line">
            <a:avLst/>
          </a:prstGeom>
          <a:ln w="47625" cap="rnd">
            <a:solidFill>
              <a:srgbClr val="64656B">
                <a:alpha val="9804"/>
              </a:srgbClr>
            </a:solidFill>
            <a:prstDash val="solid"/>
            <a:headEnd type="none" w="sm" len="sm"/>
            <a:tailEnd type="none" w="sm" len="sm"/>
          </a:ln>
        </p:spPr>
        <p:txBody>
          <a:bodyPr/>
          <a:lstStyle/>
          <a:p>
            <a:endParaRPr lang="en-PH"/>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TotalTime>
  <Words>3926</Words>
  <Application>Microsoft Office PowerPoint</Application>
  <PresentationFormat>Custom</PresentationFormat>
  <Paragraphs>1666</Paragraphs>
  <Slides>56</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56</vt:i4>
      </vt:variant>
    </vt:vector>
  </HeadingPairs>
  <TitlesOfParts>
    <vt:vector size="71" baseType="lpstr">
      <vt:lpstr>Codex</vt:lpstr>
      <vt:lpstr>Poppins Bold Italics</vt:lpstr>
      <vt:lpstr>Gagalin</vt:lpstr>
      <vt:lpstr>Times New Roman</vt:lpstr>
      <vt:lpstr>Code Pro</vt:lpstr>
      <vt:lpstr>Aptos</vt:lpstr>
      <vt:lpstr>Alatsi</vt:lpstr>
      <vt:lpstr>Aptos Display</vt:lpstr>
      <vt:lpstr>Open Sans Extra Bold</vt:lpstr>
      <vt:lpstr>Poppins Bold</vt:lpstr>
      <vt:lpstr>Open Sans</vt:lpstr>
      <vt:lpstr>Poppins</vt:lpstr>
      <vt:lpstr>Arial</vt:lpstr>
      <vt:lpstr>Now Bold</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John</dc:creator>
  <cp:lastModifiedBy>Chezka Mae Madrona</cp:lastModifiedBy>
  <cp:revision>3</cp:revision>
  <dcterms:created xsi:type="dcterms:W3CDTF">2006-08-16T00:00:00Z</dcterms:created>
  <dcterms:modified xsi:type="dcterms:W3CDTF">2024-10-11T10:40:24Z</dcterms:modified>
  <dc:identifier>DAFu7vtnF5U</dc:identifier>
</cp:coreProperties>
</file>