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18288000" cy="10287000"/>
  <p:notesSz cx="6858000" cy="9144000"/>
  <p:embeddedFontLst>
    <p:embeddedFont>
      <p:font typeface="Alatsi" panose="020B0604020202020204" charset="0"/>
      <p:regular r:id="rId53"/>
    </p:embeddedFont>
    <p:embeddedFont>
      <p:font typeface="Cosmic Octo Medium" panose="020B0604020202020204" charset="0"/>
      <p:regular r:id="rId54"/>
    </p:embeddedFont>
    <p:embeddedFont>
      <p:font typeface="Josefin Sans" pitchFamily="2" charset="0"/>
      <p:regular r:id="rId55"/>
    </p:embeddedFont>
    <p:embeddedFont>
      <p:font typeface="Open Sans" panose="020B0606030504020204" pitchFamily="34" charset="0"/>
      <p:regular r:id="rId56"/>
      <p:bold r:id="rId57"/>
      <p:italic r:id="rId58"/>
      <p:boldItalic r:id="rId59"/>
    </p:embeddedFont>
    <p:embeddedFont>
      <p:font typeface="Open Sans Bold" panose="020B0806030504020204" charset="0"/>
      <p:regular r:id="rId60"/>
      <p:bold r:id="rId61"/>
    </p:embeddedFont>
    <p:embeddedFont>
      <p:font typeface="Open Sans Bold Italics" panose="020B0604020202020204" charset="0"/>
      <p:regular r:id="rId62"/>
      <p:bold r:id="rId63"/>
      <p:italic r:id="rId64"/>
      <p:boldItalic r:id="rId65"/>
    </p:embeddedFont>
    <p:embeddedFont>
      <p:font typeface="Open Sans Italics" panose="020B0604020202020204" charset="0"/>
      <p:regular r:id="rId66"/>
      <p:italic r:id="rId67"/>
    </p:embeddedFont>
    <p:embeddedFont>
      <p:font typeface="Poppins" panose="00000500000000000000" pitchFamily="2" charset="0"/>
      <p:regular r:id="rId68"/>
      <p:bold r:id="rId69"/>
      <p:italic r:id="rId70"/>
      <p:boldItalic r:id="rId71"/>
    </p:embeddedFont>
    <p:embeddedFont>
      <p:font typeface="Poppins Bold" panose="00000800000000000000" charset="0"/>
      <p:regular r:id="rId72"/>
      <p:bold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8" autoAdjust="0"/>
    <p:restoredTop sz="94654" autoAdjust="0"/>
  </p:normalViewPr>
  <p:slideViewPr>
    <p:cSldViewPr>
      <p:cViewPr varScale="1">
        <p:scale>
          <a:sx n="45" d="100"/>
          <a:sy n="45" d="100"/>
        </p:scale>
        <p:origin x="20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2BA9-1E6F-3382-039D-F49951FE9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8C71C-2546-8133-FDBC-79BC8923A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EAEE-D6E9-330D-DBFD-2C8E6622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B9952-246E-0BE4-E95E-3B41613C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B49D9-04DD-06B7-DDCA-AC797CDA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4621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835F-391E-7EB3-7D17-487C2F8B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87DA4-2DF7-FEA4-62EA-50398592C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41AC6-873E-73FE-EB10-E6A89CAD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DD111-1B58-D3EE-E048-C7A36271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ABA82-7E72-2C6E-5258-024EBE82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2597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69741-76A7-4963-FBF0-7992F39C7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1FB4D-02BC-646D-12BA-348FE7A1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0965-C74F-8413-E824-F988F72D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80245-88AE-0C95-7973-9CEE44F0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96ECE-5E75-0BAF-BA18-29F625E0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7984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DB92-8B07-2E96-B174-A5258A72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275DD-773A-459B-2397-E595AAF61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8DB7-2262-6ACA-5847-E2D8DF5B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02F3-2C77-970D-D343-2FACB1B9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6AF5-C48C-EDCD-2BE8-3AE2F89A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7679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426E-16EF-79AA-DC9B-1B58EFA9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9B8E4-4C16-03A1-58A3-10A0A4921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D5829-5129-883A-1774-5CB32056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2EB59-4548-A27E-60A8-649C6277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4763F-A2D3-4A99-D1F6-4FC4D8D3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1792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FA06-53C5-EC65-A26F-9728FCF7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32F2C-B048-ACC3-E2D9-CD128CE64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C1AD9-F288-5C99-7366-D5992117B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00779-73C9-6292-D4B4-250EBC7F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369A4-E985-1398-AF3F-F6DA5D03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CF76D-C57A-CC51-C8CA-43F1B192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8791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5442-27C9-9EE2-D4C6-07282F31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D7602-02EB-5962-3F71-9DD6DB8E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84EE1-A292-B29F-1DE3-193900E28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0FE21-AB8F-A0E0-4AC2-F3D2ED67D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ABD88-9340-53C2-275C-5DA27BA75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2F20B3-9128-D542-F035-C99EFD31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3ED245-C094-E01E-52AD-63CEF8A6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32212-7D3E-8530-0BA1-6FE0BA77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863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0E2B-C889-6939-072E-654A56A4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0DA54-31A0-116E-2CA7-5457C6F7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C5D50-A092-E019-015D-303A4273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45484-C61B-25F7-9916-B7C448EE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6304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727C2-565A-1B7F-CC93-48B20EAB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D9161-4779-713A-6DDB-163145D7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17611-BDE7-FDE7-D2FB-9E10B667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3356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C03D-16E7-E9E2-377D-A2818D25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45715-983F-26A5-F8B7-222F67163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F04EA-6EAA-9159-7B08-F9E7A4D07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77E4-1F3F-E3FE-B467-ECEAE9B8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7A8FC-04F8-436C-F9B7-3AEDFB3E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F44E3-3525-3CA2-420E-02362053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577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9E85-2C90-D485-BA32-77378AB5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44DB8-782D-FE29-9FA5-58B3C7C2E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6E266-FAA6-687B-5D74-DC920AF4F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90EA4-E146-6994-B7FD-34BF9E3C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46511-AED5-8198-B05F-7BB783D8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F558D-F370-533E-4FC3-B9460540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6663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C1AD6-7169-90FA-5AEA-58D90EDF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2D05F-B6FC-F7DA-EDE1-D21473914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BAB53-12C5-5C7F-0DEB-76D46CE28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064638-F263-436E-9744-4C26D8EFD997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79F8-5C27-7AD0-85FB-5233F684C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FE80C-F4CC-2DB6-BCF0-637D66C17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21F0D5-1008-4FF9-9D0C-25F19F042BE0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05C18-40F6-CD02-9777-1A0B3D60AB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57" y="2815221"/>
            <a:ext cx="9344486" cy="3762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A64D67-4136-E15F-D5E9-F17CA7E93DC0}"/>
              </a:ext>
            </a:extLst>
          </p:cNvPr>
          <p:cNvSpPr txBox="1"/>
          <p:nvPr userDrawn="1"/>
        </p:nvSpPr>
        <p:spPr>
          <a:xfrm>
            <a:off x="7172097" y="6654544"/>
            <a:ext cx="394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© 2024 Exams Papers Practice. All Rights Reserved</a:t>
            </a:r>
            <a:endParaRPr lang="en-PH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5DC224-0E25-F597-DB2A-871644F05DD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95" y="126680"/>
            <a:ext cx="2091410" cy="84201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9974771-8AE5-8826-F583-9162AF8BFA47}"/>
              </a:ext>
            </a:extLst>
          </p:cNvPr>
          <p:cNvSpPr txBox="1">
            <a:spLocks/>
          </p:cNvSpPr>
          <p:nvPr userDrawn="1"/>
        </p:nvSpPr>
        <p:spPr>
          <a:xfrm>
            <a:off x="6215062" y="9469847"/>
            <a:ext cx="5857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4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3" Type="http://schemas.openxmlformats.org/officeDocument/2006/relationships/image" Target="../media/image22.svg"/><Relationship Id="rId21" Type="http://schemas.openxmlformats.org/officeDocument/2006/relationships/image" Target="../media/image14.svg"/><Relationship Id="rId7" Type="http://schemas.openxmlformats.org/officeDocument/2006/relationships/image" Target="../media/image44.svg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" Type="http://schemas.openxmlformats.org/officeDocument/2006/relationships/image" Target="../media/image2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30.svg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10" Type="http://schemas.openxmlformats.org/officeDocument/2006/relationships/image" Target="../media/image47.png"/><Relationship Id="rId19" Type="http://schemas.openxmlformats.org/officeDocument/2006/relationships/image" Target="../media/image12.svg"/><Relationship Id="rId4" Type="http://schemas.openxmlformats.org/officeDocument/2006/relationships/image" Target="../media/image29.png"/><Relationship Id="rId9" Type="http://schemas.openxmlformats.org/officeDocument/2006/relationships/image" Target="../media/image46.sv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5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7.png"/><Relationship Id="rId5" Type="http://schemas.openxmlformats.org/officeDocument/2006/relationships/image" Target="../media/image58.svg"/><Relationship Id="rId10" Type="http://schemas.openxmlformats.org/officeDocument/2006/relationships/image" Target="../media/image66.png"/><Relationship Id="rId4" Type="http://schemas.openxmlformats.org/officeDocument/2006/relationships/image" Target="../media/image57.png"/><Relationship Id="rId9" Type="http://schemas.openxmlformats.org/officeDocument/2006/relationships/image" Target="../media/image6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73.svg"/><Relationship Id="rId5" Type="http://schemas.openxmlformats.org/officeDocument/2006/relationships/image" Target="../media/image58.svg"/><Relationship Id="rId10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3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3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3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3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3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3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3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svg"/><Relationship Id="rId10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7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7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77.svg"/><Relationship Id="rId5" Type="http://schemas.openxmlformats.org/officeDocument/2006/relationships/image" Target="../media/image58.svg"/><Relationship Id="rId10" Type="http://schemas.openxmlformats.org/officeDocument/2006/relationships/image" Target="../media/image76.png"/><Relationship Id="rId4" Type="http://schemas.openxmlformats.org/officeDocument/2006/relationships/image" Target="../media/image57.png"/><Relationship Id="rId9" Type="http://schemas.openxmlformats.org/officeDocument/2006/relationships/image" Target="../media/image75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7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77.svg"/><Relationship Id="rId5" Type="http://schemas.openxmlformats.org/officeDocument/2006/relationships/image" Target="../media/image58.svg"/><Relationship Id="rId10" Type="http://schemas.openxmlformats.org/officeDocument/2006/relationships/image" Target="../media/image76.png"/><Relationship Id="rId4" Type="http://schemas.openxmlformats.org/officeDocument/2006/relationships/image" Target="../media/image57.png"/><Relationship Id="rId9" Type="http://schemas.openxmlformats.org/officeDocument/2006/relationships/image" Target="../media/image7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7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77.svg"/><Relationship Id="rId5" Type="http://schemas.openxmlformats.org/officeDocument/2006/relationships/image" Target="../media/image58.svg"/><Relationship Id="rId10" Type="http://schemas.openxmlformats.org/officeDocument/2006/relationships/image" Target="../media/image76.png"/><Relationship Id="rId4" Type="http://schemas.openxmlformats.org/officeDocument/2006/relationships/image" Target="../media/image57.png"/><Relationship Id="rId9" Type="http://schemas.openxmlformats.org/officeDocument/2006/relationships/image" Target="../media/image75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svg"/><Relationship Id="rId7" Type="http://schemas.openxmlformats.org/officeDocument/2006/relationships/image" Target="../media/image3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4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028700" y="0"/>
            <a:ext cx="5940055" cy="1028700"/>
            <a:chOff x="0" y="0"/>
            <a:chExt cx="2210287" cy="382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0287" cy="382778"/>
            </a:xfrm>
            <a:custGeom>
              <a:avLst/>
              <a:gdLst/>
              <a:ahLst/>
              <a:cxnLst/>
              <a:rect l="l" t="t" r="r" b="b"/>
              <a:pathLst>
                <a:path w="2210287" h="382778">
                  <a:moveTo>
                    <a:pt x="0" y="0"/>
                  </a:moveTo>
                  <a:lnTo>
                    <a:pt x="2210287" y="0"/>
                  </a:lnTo>
                  <a:lnTo>
                    <a:pt x="2210287" y="382778"/>
                  </a:lnTo>
                  <a:lnTo>
                    <a:pt x="0" y="38277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55678" y="801482"/>
            <a:ext cx="9303622" cy="7878642"/>
            <a:chOff x="0" y="0"/>
            <a:chExt cx="2450337" cy="2075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337" cy="2075033"/>
            </a:xfrm>
            <a:custGeom>
              <a:avLst/>
              <a:gdLst/>
              <a:ahLst/>
              <a:cxnLst/>
              <a:rect l="l" t="t" r="r" b="b"/>
              <a:pathLst>
                <a:path w="2450337" h="2075033">
                  <a:moveTo>
                    <a:pt x="42439" y="0"/>
                  </a:moveTo>
                  <a:lnTo>
                    <a:pt x="2407898" y="0"/>
                  </a:lnTo>
                  <a:cubicBezTo>
                    <a:pt x="2431336" y="0"/>
                    <a:pt x="2450337" y="19001"/>
                    <a:pt x="2450337" y="42439"/>
                  </a:cubicBezTo>
                  <a:lnTo>
                    <a:pt x="2450337" y="2032594"/>
                  </a:lnTo>
                  <a:cubicBezTo>
                    <a:pt x="2450337" y="2056033"/>
                    <a:pt x="2431336" y="2075033"/>
                    <a:pt x="2407898" y="2075033"/>
                  </a:cubicBezTo>
                  <a:lnTo>
                    <a:pt x="42439" y="2075033"/>
                  </a:lnTo>
                  <a:cubicBezTo>
                    <a:pt x="19001" y="2075033"/>
                    <a:pt x="0" y="2056033"/>
                    <a:pt x="0" y="2032594"/>
                  </a:cubicBezTo>
                  <a:lnTo>
                    <a:pt x="0" y="42439"/>
                  </a:lnTo>
                  <a:cubicBezTo>
                    <a:pt x="0" y="19001"/>
                    <a:pt x="19001" y="0"/>
                    <a:pt x="4243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0337" cy="215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33192" y="3929772"/>
            <a:ext cx="6103411" cy="3407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48"/>
              </a:lnSpc>
              <a:spcBef>
                <a:spcPct val="0"/>
              </a:spcBef>
            </a:pPr>
            <a:r>
              <a:rPr lang="en-US" sz="7900" spc="-237" dirty="0">
                <a:solidFill>
                  <a:srgbClr val="3F4042"/>
                </a:solidFill>
                <a:latin typeface="Poppins Bold"/>
              </a:rPr>
              <a:t>Logic Gates and </a:t>
            </a:r>
            <a:r>
              <a:rPr lang="en-US" sz="7900" spc="-237">
                <a:solidFill>
                  <a:srgbClr val="3F4042"/>
                </a:solidFill>
                <a:latin typeface="Poppins Bold"/>
              </a:rPr>
              <a:t>Logic Circuits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30357" y="9227744"/>
            <a:ext cx="424831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</a:pPr>
            <a:r>
              <a:rPr lang="en-US" sz="2400" spc="-24" dirty="0">
                <a:solidFill>
                  <a:srgbClr val="FF1495"/>
                </a:solidFill>
                <a:latin typeface="Poppins Bold"/>
              </a:rPr>
              <a:t>A LEVEL COMPUTER SCIENCE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513714" y="1772063"/>
            <a:ext cx="1485014" cy="1485014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28700" y="1786160"/>
            <a:ext cx="1485014" cy="1485014"/>
          </a:xfrm>
          <a:custGeom>
            <a:avLst/>
            <a:gdLst/>
            <a:ahLst/>
            <a:cxnLst/>
            <a:rect l="l" t="t" r="r" b="b"/>
            <a:pathLst>
              <a:path w="1485014" h="1485014">
                <a:moveTo>
                  <a:pt x="0" y="0"/>
                </a:moveTo>
                <a:lnTo>
                  <a:pt x="1485014" y="0"/>
                </a:lnTo>
                <a:lnTo>
                  <a:pt x="1485014" y="1485014"/>
                </a:lnTo>
                <a:lnTo>
                  <a:pt x="0" y="148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143618" y="2350212"/>
            <a:ext cx="1255178" cy="33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5"/>
              </a:lnSpc>
              <a:spcBef>
                <a:spcPct val="0"/>
              </a:spcBef>
            </a:pPr>
            <a:r>
              <a:rPr lang="en-US" sz="2299" spc="-68">
                <a:solidFill>
                  <a:srgbClr val="FAFAFA"/>
                </a:solidFill>
                <a:latin typeface="Poppins Bold"/>
              </a:rPr>
              <a:t>Chapter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52763" y="2161892"/>
            <a:ext cx="406916" cy="72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63"/>
              </a:lnSpc>
              <a:spcBef>
                <a:spcPct val="0"/>
              </a:spcBef>
            </a:pPr>
            <a:r>
              <a:rPr lang="en-US" sz="4699" spc="-140">
                <a:solidFill>
                  <a:srgbClr val="FFDE59"/>
                </a:solidFill>
                <a:latin typeface="Poppins Bold"/>
              </a:rPr>
              <a:t>4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1491681"/>
            <a:ext cx="7079764" cy="6498246"/>
            <a:chOff x="0" y="0"/>
            <a:chExt cx="9439685" cy="86643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00539" cy="2447168"/>
            </a:xfrm>
            <a:custGeom>
              <a:avLst/>
              <a:gdLst/>
              <a:ahLst/>
              <a:cxnLst/>
              <a:rect l="l" t="t" r="r" b="b"/>
              <a:pathLst>
                <a:path w="4500539" h="2447168">
                  <a:moveTo>
                    <a:pt x="0" y="0"/>
                  </a:moveTo>
                  <a:lnTo>
                    <a:pt x="4500539" y="0"/>
                  </a:lnTo>
                  <a:lnTo>
                    <a:pt x="4500539" y="2447168"/>
                  </a:lnTo>
                  <a:lnTo>
                    <a:pt x="0" y="2447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3011313"/>
              <a:ext cx="4500539" cy="2169635"/>
            </a:xfrm>
            <a:custGeom>
              <a:avLst/>
              <a:gdLst/>
              <a:ahLst/>
              <a:cxnLst/>
              <a:rect l="l" t="t" r="r" b="b"/>
              <a:pathLst>
                <a:path w="4500539" h="2169635">
                  <a:moveTo>
                    <a:pt x="0" y="0"/>
                  </a:moveTo>
                  <a:lnTo>
                    <a:pt x="4500539" y="0"/>
                  </a:lnTo>
                  <a:lnTo>
                    <a:pt x="4500539" y="2169634"/>
                  </a:lnTo>
                  <a:lnTo>
                    <a:pt x="0" y="2169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5892392"/>
              <a:ext cx="3720718" cy="2771935"/>
            </a:xfrm>
            <a:custGeom>
              <a:avLst/>
              <a:gdLst/>
              <a:ahLst/>
              <a:cxnLst/>
              <a:rect l="l" t="t" r="r" b="b"/>
              <a:pathLst>
                <a:path w="3720718" h="2771935">
                  <a:moveTo>
                    <a:pt x="0" y="0"/>
                  </a:moveTo>
                  <a:lnTo>
                    <a:pt x="3720718" y="0"/>
                  </a:lnTo>
                  <a:lnTo>
                    <a:pt x="3720718" y="2771935"/>
                  </a:lnTo>
                  <a:lnTo>
                    <a:pt x="0" y="2771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803135" y="3040846"/>
              <a:ext cx="4636551" cy="2300888"/>
            </a:xfrm>
            <a:custGeom>
              <a:avLst/>
              <a:gdLst/>
              <a:ahLst/>
              <a:cxnLst/>
              <a:rect l="l" t="t" r="r" b="b"/>
              <a:pathLst>
                <a:path w="4636551" h="2300888">
                  <a:moveTo>
                    <a:pt x="0" y="0"/>
                  </a:moveTo>
                  <a:lnTo>
                    <a:pt x="4636550" y="0"/>
                  </a:lnTo>
                  <a:lnTo>
                    <a:pt x="4636550" y="2300888"/>
                  </a:lnTo>
                  <a:lnTo>
                    <a:pt x="0" y="2300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951515" y="0"/>
              <a:ext cx="3949164" cy="2675558"/>
            </a:xfrm>
            <a:custGeom>
              <a:avLst/>
              <a:gdLst/>
              <a:ahLst/>
              <a:cxnLst/>
              <a:rect l="l" t="t" r="r" b="b"/>
              <a:pathLst>
                <a:path w="3949164" h="2675558">
                  <a:moveTo>
                    <a:pt x="0" y="0"/>
                  </a:moveTo>
                  <a:lnTo>
                    <a:pt x="3949164" y="0"/>
                  </a:lnTo>
                  <a:lnTo>
                    <a:pt x="3949164" y="2675558"/>
                  </a:lnTo>
                  <a:lnTo>
                    <a:pt x="0" y="2675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000074" y="6088272"/>
              <a:ext cx="3852045" cy="2576055"/>
            </a:xfrm>
            <a:custGeom>
              <a:avLst/>
              <a:gdLst/>
              <a:ahLst/>
              <a:cxnLst/>
              <a:rect l="l" t="t" r="r" b="b"/>
              <a:pathLst>
                <a:path w="3852045" h="2576055">
                  <a:moveTo>
                    <a:pt x="0" y="0"/>
                  </a:moveTo>
                  <a:lnTo>
                    <a:pt x="3852045" y="0"/>
                  </a:lnTo>
                  <a:lnTo>
                    <a:pt x="3852045" y="2576055"/>
                  </a:lnTo>
                  <a:lnTo>
                    <a:pt x="0" y="2576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2046" y="1877010"/>
            <a:ext cx="533095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1495"/>
                </a:solidFill>
                <a:latin typeface="Poppins Bold"/>
              </a:rPr>
              <a:t>Logic Expression</a:t>
            </a:r>
          </a:p>
        </p:txBody>
      </p:sp>
      <p:sp>
        <p:nvSpPr>
          <p:cNvPr id="4" name="AutoShape 4"/>
          <p:cNvSpPr/>
          <p:nvPr/>
        </p:nvSpPr>
        <p:spPr>
          <a:xfrm>
            <a:off x="402046" y="2627831"/>
            <a:ext cx="4740015" cy="0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4.2 Boolean Operators</a:t>
            </a:r>
          </a:p>
        </p:txBody>
      </p:sp>
      <p:sp>
        <p:nvSpPr>
          <p:cNvPr id="8" name="Freeform 8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668492" y="5145028"/>
            <a:ext cx="1293141" cy="420192"/>
            <a:chOff x="0" y="0"/>
            <a:chExt cx="340580" cy="1106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580" cy="110668"/>
            </a:xfrm>
            <a:custGeom>
              <a:avLst/>
              <a:gdLst/>
              <a:ahLst/>
              <a:cxnLst/>
              <a:rect l="l" t="t" r="r" b="b"/>
              <a:pathLst>
                <a:path w="340580" h="110668">
                  <a:moveTo>
                    <a:pt x="55334" y="0"/>
                  </a:moveTo>
                  <a:lnTo>
                    <a:pt x="285246" y="0"/>
                  </a:lnTo>
                  <a:cubicBezTo>
                    <a:pt x="315807" y="0"/>
                    <a:pt x="340580" y="24774"/>
                    <a:pt x="340580" y="55334"/>
                  </a:cubicBezTo>
                  <a:lnTo>
                    <a:pt x="340580" y="55334"/>
                  </a:lnTo>
                  <a:cubicBezTo>
                    <a:pt x="340580" y="70009"/>
                    <a:pt x="334751" y="84084"/>
                    <a:pt x="324373" y="94461"/>
                  </a:cubicBezTo>
                  <a:cubicBezTo>
                    <a:pt x="313996" y="104838"/>
                    <a:pt x="299922" y="110668"/>
                    <a:pt x="285246" y="110668"/>
                  </a:cubicBezTo>
                  <a:lnTo>
                    <a:pt x="55334" y="110668"/>
                  </a:lnTo>
                  <a:cubicBezTo>
                    <a:pt x="40658" y="110668"/>
                    <a:pt x="26584" y="104838"/>
                    <a:pt x="16207" y="94461"/>
                  </a:cubicBezTo>
                  <a:cubicBezTo>
                    <a:pt x="5830" y="84084"/>
                    <a:pt x="0" y="70009"/>
                    <a:pt x="0" y="55334"/>
                  </a:cubicBezTo>
                  <a:lnTo>
                    <a:pt x="0" y="55334"/>
                  </a:lnTo>
                  <a:cubicBezTo>
                    <a:pt x="0" y="40658"/>
                    <a:pt x="5830" y="26584"/>
                    <a:pt x="16207" y="16207"/>
                  </a:cubicBezTo>
                  <a:cubicBezTo>
                    <a:pt x="26584" y="5830"/>
                    <a:pt x="40658" y="0"/>
                    <a:pt x="55334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40580" cy="139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02046" y="3003467"/>
            <a:ext cx="3943011" cy="4280067"/>
          </a:xfrm>
          <a:custGeom>
            <a:avLst/>
            <a:gdLst/>
            <a:ahLst/>
            <a:cxnLst/>
            <a:rect l="l" t="t" r="r" b="b"/>
            <a:pathLst>
              <a:path w="3943011" h="4280067">
                <a:moveTo>
                  <a:pt x="0" y="0"/>
                </a:moveTo>
                <a:lnTo>
                  <a:pt x="3943011" y="0"/>
                </a:lnTo>
                <a:lnTo>
                  <a:pt x="3943011" y="4280066"/>
                </a:lnTo>
                <a:lnTo>
                  <a:pt x="0" y="4280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40902" y="3461292"/>
            <a:ext cx="3537585" cy="332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2"/>
              </a:lnSpc>
              <a:spcBef>
                <a:spcPct val="0"/>
              </a:spcBef>
            </a:pPr>
            <a:r>
              <a:rPr lang="en-US" sz="2401">
                <a:solidFill>
                  <a:srgbClr val="000000"/>
                </a:solidFill>
                <a:latin typeface="Open Sans"/>
              </a:rPr>
              <a:t>A logic expression is a combination of logical operators and  statements that evaluates to a </a:t>
            </a:r>
            <a:r>
              <a:rPr lang="en-US" sz="2401">
                <a:solidFill>
                  <a:srgbClr val="FFFFFF"/>
                </a:solidFill>
                <a:latin typeface="Open Sans"/>
              </a:rPr>
              <a:t>boolean</a:t>
            </a:r>
            <a:r>
              <a:rPr lang="en-US" sz="2401">
                <a:solidFill>
                  <a:srgbClr val="000000"/>
                </a:solidFill>
                <a:latin typeface="Open Sans"/>
              </a:rPr>
              <a:t> value (either true or false) based on the given conditions or rules.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807934" y="2627831"/>
            <a:ext cx="7655370" cy="1102892"/>
            <a:chOff x="0" y="0"/>
            <a:chExt cx="10207161" cy="1470523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5103580" cy="520516"/>
              <a:chOff x="0" y="0"/>
              <a:chExt cx="1579020" cy="16104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79020" cy="161045"/>
              </a:xfrm>
              <a:custGeom>
                <a:avLst/>
                <a:gdLst/>
                <a:ahLst/>
                <a:cxnLst/>
                <a:rect l="l" t="t" r="r" b="b"/>
                <a:pathLst>
                  <a:path w="1579020" h="161045">
                    <a:moveTo>
                      <a:pt x="80522" y="0"/>
                    </a:moveTo>
                    <a:lnTo>
                      <a:pt x="1498498" y="0"/>
                    </a:lnTo>
                    <a:cubicBezTo>
                      <a:pt x="1519854" y="0"/>
                      <a:pt x="1540335" y="8484"/>
                      <a:pt x="1555436" y="23584"/>
                    </a:cubicBezTo>
                    <a:cubicBezTo>
                      <a:pt x="1570537" y="38685"/>
                      <a:pt x="1579020" y="59167"/>
                      <a:pt x="1579020" y="80522"/>
                    </a:cubicBezTo>
                    <a:lnTo>
                      <a:pt x="1579020" y="80522"/>
                    </a:lnTo>
                    <a:cubicBezTo>
                      <a:pt x="1579020" y="124994"/>
                      <a:pt x="1542969" y="161045"/>
                      <a:pt x="1498498" y="161045"/>
                    </a:cubicBezTo>
                    <a:lnTo>
                      <a:pt x="80522" y="161045"/>
                    </a:lnTo>
                    <a:cubicBezTo>
                      <a:pt x="59167" y="161045"/>
                      <a:pt x="38685" y="152561"/>
                      <a:pt x="23584" y="137460"/>
                    </a:cubicBezTo>
                    <a:cubicBezTo>
                      <a:pt x="8484" y="122360"/>
                      <a:pt x="0" y="101878"/>
                      <a:pt x="0" y="80522"/>
                    </a:cubicBezTo>
                    <a:lnTo>
                      <a:pt x="0" y="80522"/>
                    </a:lnTo>
                    <a:cubicBezTo>
                      <a:pt x="0" y="59167"/>
                      <a:pt x="8484" y="38685"/>
                      <a:pt x="23584" y="23584"/>
                    </a:cubicBezTo>
                    <a:cubicBezTo>
                      <a:pt x="38685" y="8484"/>
                      <a:pt x="59167" y="0"/>
                      <a:pt x="80522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579020" cy="189620"/>
              </a:xfrm>
              <a:prstGeom prst="rect">
                <a:avLst/>
              </a:prstGeom>
            </p:spPr>
            <p:txBody>
              <a:bodyPr lIns="28462" tIns="28462" rIns="28462" bIns="28462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5829767" y="0"/>
              <a:ext cx="4191257" cy="520516"/>
              <a:chOff x="0" y="0"/>
              <a:chExt cx="1296752" cy="16104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96752" cy="161045"/>
              </a:xfrm>
              <a:custGeom>
                <a:avLst/>
                <a:gdLst/>
                <a:ahLst/>
                <a:cxnLst/>
                <a:rect l="l" t="t" r="r" b="b"/>
                <a:pathLst>
                  <a:path w="1296752" h="161045">
                    <a:moveTo>
                      <a:pt x="80522" y="0"/>
                    </a:moveTo>
                    <a:lnTo>
                      <a:pt x="1216230" y="0"/>
                    </a:lnTo>
                    <a:cubicBezTo>
                      <a:pt x="1237586" y="0"/>
                      <a:pt x="1258067" y="8484"/>
                      <a:pt x="1273168" y="23584"/>
                    </a:cubicBezTo>
                    <a:cubicBezTo>
                      <a:pt x="1288269" y="38685"/>
                      <a:pt x="1296752" y="59167"/>
                      <a:pt x="1296752" y="80522"/>
                    </a:cubicBezTo>
                    <a:lnTo>
                      <a:pt x="1296752" y="80522"/>
                    </a:lnTo>
                    <a:cubicBezTo>
                      <a:pt x="1296752" y="124994"/>
                      <a:pt x="1260701" y="161045"/>
                      <a:pt x="1216230" y="161045"/>
                    </a:cubicBezTo>
                    <a:lnTo>
                      <a:pt x="80522" y="161045"/>
                    </a:lnTo>
                    <a:cubicBezTo>
                      <a:pt x="59167" y="161045"/>
                      <a:pt x="38685" y="152561"/>
                      <a:pt x="23584" y="137460"/>
                    </a:cubicBezTo>
                    <a:cubicBezTo>
                      <a:pt x="8484" y="122360"/>
                      <a:pt x="0" y="101878"/>
                      <a:pt x="0" y="80522"/>
                    </a:cubicBezTo>
                    <a:lnTo>
                      <a:pt x="0" y="80522"/>
                    </a:lnTo>
                    <a:cubicBezTo>
                      <a:pt x="0" y="59167"/>
                      <a:pt x="8484" y="38685"/>
                      <a:pt x="23584" y="23584"/>
                    </a:cubicBezTo>
                    <a:cubicBezTo>
                      <a:pt x="38685" y="8484"/>
                      <a:pt x="59167" y="0"/>
                      <a:pt x="80522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1296752" cy="189620"/>
              </a:xfrm>
              <a:prstGeom prst="rect">
                <a:avLst/>
              </a:prstGeom>
            </p:spPr>
            <p:txBody>
              <a:bodyPr lIns="28462" tIns="28462" rIns="28462" bIns="28462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712824" y="950007"/>
              <a:ext cx="6695743" cy="520516"/>
              <a:chOff x="0" y="0"/>
              <a:chExt cx="2071627" cy="1610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071627" cy="161045"/>
              </a:xfrm>
              <a:custGeom>
                <a:avLst/>
                <a:gdLst/>
                <a:ahLst/>
                <a:cxnLst/>
                <a:rect l="l" t="t" r="r" b="b"/>
                <a:pathLst>
                  <a:path w="2071627" h="161045">
                    <a:moveTo>
                      <a:pt x="80522" y="0"/>
                    </a:moveTo>
                    <a:lnTo>
                      <a:pt x="1991104" y="0"/>
                    </a:lnTo>
                    <a:cubicBezTo>
                      <a:pt x="2012460" y="0"/>
                      <a:pt x="2032941" y="8484"/>
                      <a:pt x="2048042" y="23584"/>
                    </a:cubicBezTo>
                    <a:cubicBezTo>
                      <a:pt x="2063143" y="38685"/>
                      <a:pt x="2071627" y="59167"/>
                      <a:pt x="2071627" y="80522"/>
                    </a:cubicBezTo>
                    <a:lnTo>
                      <a:pt x="2071627" y="80522"/>
                    </a:lnTo>
                    <a:cubicBezTo>
                      <a:pt x="2071627" y="124994"/>
                      <a:pt x="2035576" y="161045"/>
                      <a:pt x="1991104" y="161045"/>
                    </a:cubicBezTo>
                    <a:lnTo>
                      <a:pt x="80522" y="161045"/>
                    </a:lnTo>
                    <a:cubicBezTo>
                      <a:pt x="59167" y="161045"/>
                      <a:pt x="38685" y="152561"/>
                      <a:pt x="23584" y="137460"/>
                    </a:cubicBezTo>
                    <a:cubicBezTo>
                      <a:pt x="8484" y="122360"/>
                      <a:pt x="0" y="101878"/>
                      <a:pt x="0" y="80522"/>
                    </a:cubicBezTo>
                    <a:lnTo>
                      <a:pt x="0" y="80522"/>
                    </a:lnTo>
                    <a:cubicBezTo>
                      <a:pt x="0" y="59167"/>
                      <a:pt x="8484" y="38685"/>
                      <a:pt x="23584" y="23584"/>
                    </a:cubicBezTo>
                    <a:cubicBezTo>
                      <a:pt x="38685" y="8484"/>
                      <a:pt x="59167" y="0"/>
                      <a:pt x="80522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071627" cy="189620"/>
              </a:xfrm>
              <a:prstGeom prst="rect">
                <a:avLst/>
              </a:prstGeom>
            </p:spPr>
            <p:txBody>
              <a:bodyPr lIns="28462" tIns="28462" rIns="28462" bIns="28462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0" y="17165"/>
              <a:ext cx="10207161" cy="1335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1915">
                  <a:solidFill>
                    <a:srgbClr val="FFFFFF"/>
                  </a:solidFill>
                  <a:latin typeface="Open Sans Bold Italics"/>
                </a:rPr>
                <a:t>When the traffic light isn't green</a:t>
              </a:r>
              <a:r>
                <a:rPr lang="en-US" sz="1915">
                  <a:solidFill>
                    <a:srgbClr val="FF1495"/>
                  </a:solidFill>
                  <a:latin typeface="Open Sans Bold Italics"/>
                </a:rPr>
                <a:t> and  </a:t>
              </a:r>
              <a:r>
                <a:rPr lang="en-US" sz="1915">
                  <a:solidFill>
                    <a:srgbClr val="FFFFFF"/>
                  </a:solidFill>
                  <a:latin typeface="Open Sans Bold Italics"/>
                </a:rPr>
                <a:t>the</a:t>
              </a:r>
              <a:r>
                <a:rPr lang="en-US" sz="1915">
                  <a:solidFill>
                    <a:srgbClr val="FF1495"/>
                  </a:solidFill>
                  <a:latin typeface="Open Sans Bold Italics"/>
                </a:rPr>
                <a:t> </a:t>
              </a:r>
              <a:r>
                <a:rPr lang="en-US" sz="1915">
                  <a:solidFill>
                    <a:srgbClr val="FFFFFF"/>
                  </a:solidFill>
                  <a:latin typeface="Open Sans Bold Italics"/>
                </a:rPr>
                <a:t>pedestrian signal is on,</a:t>
              </a:r>
              <a:r>
                <a:rPr lang="en-US" sz="1915">
                  <a:solidFill>
                    <a:srgbClr val="FF1495"/>
                  </a:solidFill>
                  <a:latin typeface="Open Sans Bold Italics"/>
                </a:rPr>
                <a:t> </a:t>
              </a:r>
            </a:p>
            <a:p>
              <a:pPr algn="ctr">
                <a:lnSpc>
                  <a:spcPts val="2681"/>
                </a:lnSpc>
              </a:pPr>
              <a:endParaRPr lang="en-US" sz="1915">
                <a:solidFill>
                  <a:srgbClr val="FF1495"/>
                </a:solidFill>
                <a:latin typeface="Open Sans Bold Italics"/>
              </a:endParaRPr>
            </a:p>
            <a:p>
              <a:pPr algn="ctr">
                <a:lnSpc>
                  <a:spcPts val="2681"/>
                </a:lnSpc>
                <a:spcBef>
                  <a:spcPct val="0"/>
                </a:spcBef>
              </a:pPr>
              <a:r>
                <a:rPr lang="en-US" sz="1915">
                  <a:solidFill>
                    <a:srgbClr val="FFFFFF"/>
                  </a:solidFill>
                  <a:latin typeface="Open Sans Bold Italics"/>
                </a:rPr>
                <a:t>Stop your vehicle and yield to pedestrians.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2046" y="1877010"/>
            <a:ext cx="533095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1495"/>
                </a:solidFill>
                <a:latin typeface="Poppins Bold"/>
              </a:rPr>
              <a:t>Logic Expression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54341" y="4768453"/>
            <a:ext cx="2314525" cy="332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8"/>
              </a:lnSpc>
              <a:spcBef>
                <a:spcPct val="0"/>
              </a:spcBef>
            </a:pPr>
            <a:r>
              <a:rPr lang="en-US" sz="1870">
                <a:solidFill>
                  <a:srgbClr val="000000"/>
                </a:solidFill>
                <a:latin typeface="Open Sans"/>
              </a:rPr>
              <a:t>Can be rewritten to</a:t>
            </a:r>
          </a:p>
        </p:txBody>
      </p:sp>
      <p:sp>
        <p:nvSpPr>
          <p:cNvPr id="5" name="AutoShape 5"/>
          <p:cNvSpPr/>
          <p:nvPr/>
        </p:nvSpPr>
        <p:spPr>
          <a:xfrm>
            <a:off x="402046" y="2627831"/>
            <a:ext cx="4740015" cy="0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4.2 Boolean Operators</a:t>
            </a:r>
          </a:p>
        </p:txBody>
      </p:sp>
      <p:sp>
        <p:nvSpPr>
          <p:cNvPr id="9" name="Freeform 9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283430" y="6191147"/>
            <a:ext cx="9085916" cy="2065338"/>
            <a:chOff x="0" y="0"/>
            <a:chExt cx="2392999" cy="5439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2999" cy="543957"/>
            </a:xfrm>
            <a:custGeom>
              <a:avLst/>
              <a:gdLst/>
              <a:ahLst/>
              <a:cxnLst/>
              <a:rect l="l" t="t" r="r" b="b"/>
              <a:pathLst>
                <a:path w="2392999" h="543957">
                  <a:moveTo>
                    <a:pt x="43456" y="0"/>
                  </a:moveTo>
                  <a:lnTo>
                    <a:pt x="2349542" y="0"/>
                  </a:lnTo>
                  <a:cubicBezTo>
                    <a:pt x="2361068" y="0"/>
                    <a:pt x="2372121" y="4578"/>
                    <a:pt x="2380271" y="12728"/>
                  </a:cubicBezTo>
                  <a:cubicBezTo>
                    <a:pt x="2388420" y="20878"/>
                    <a:pt x="2392999" y="31931"/>
                    <a:pt x="2392999" y="43456"/>
                  </a:cubicBezTo>
                  <a:lnTo>
                    <a:pt x="2392999" y="500501"/>
                  </a:lnTo>
                  <a:cubicBezTo>
                    <a:pt x="2392999" y="512027"/>
                    <a:pt x="2388420" y="523080"/>
                    <a:pt x="2380271" y="531229"/>
                  </a:cubicBezTo>
                  <a:cubicBezTo>
                    <a:pt x="2372121" y="539379"/>
                    <a:pt x="2361068" y="543957"/>
                    <a:pt x="2349542" y="543957"/>
                  </a:cubicBezTo>
                  <a:lnTo>
                    <a:pt x="43456" y="543957"/>
                  </a:lnTo>
                  <a:cubicBezTo>
                    <a:pt x="31931" y="543957"/>
                    <a:pt x="20878" y="539379"/>
                    <a:pt x="12728" y="531229"/>
                  </a:cubicBezTo>
                  <a:cubicBezTo>
                    <a:pt x="4578" y="523080"/>
                    <a:pt x="0" y="512027"/>
                    <a:pt x="0" y="500501"/>
                  </a:cubicBezTo>
                  <a:lnTo>
                    <a:pt x="0" y="43456"/>
                  </a:lnTo>
                  <a:cubicBezTo>
                    <a:pt x="0" y="31931"/>
                    <a:pt x="4578" y="20878"/>
                    <a:pt x="12728" y="12728"/>
                  </a:cubicBezTo>
                  <a:cubicBezTo>
                    <a:pt x="20878" y="4578"/>
                    <a:pt x="31931" y="0"/>
                    <a:pt x="4345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392999" cy="572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398107" y="6207109"/>
            <a:ext cx="8856562" cy="169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7"/>
              </a:lnSpc>
            </a:pPr>
            <a:r>
              <a:rPr lang="en-US" sz="2520">
                <a:solidFill>
                  <a:srgbClr val="2D3240"/>
                </a:solidFill>
                <a:latin typeface="Poppins"/>
              </a:rPr>
              <a:t>STOP_VEHICLE = </a:t>
            </a:r>
          </a:p>
          <a:p>
            <a:pPr algn="ctr">
              <a:lnSpc>
                <a:spcPts val="4537"/>
              </a:lnSpc>
            </a:pPr>
            <a:r>
              <a:rPr lang="en-US" sz="2520">
                <a:solidFill>
                  <a:srgbClr val="FF1495"/>
                </a:solidFill>
                <a:latin typeface="Poppins Bold"/>
              </a:rPr>
              <a:t>NOT</a:t>
            </a:r>
            <a:r>
              <a:rPr lang="en-US" sz="2520">
                <a:solidFill>
                  <a:srgbClr val="2D3240"/>
                </a:solidFill>
                <a:latin typeface="Poppins"/>
              </a:rPr>
              <a:t> (traffic light is green = TRUE) </a:t>
            </a:r>
          </a:p>
          <a:p>
            <a:pPr algn="ctr">
              <a:lnSpc>
                <a:spcPts val="4537"/>
              </a:lnSpc>
            </a:pPr>
            <a:r>
              <a:rPr lang="en-US" sz="2520">
                <a:solidFill>
                  <a:srgbClr val="FF1495"/>
                </a:solidFill>
                <a:latin typeface="Poppins Bold"/>
              </a:rPr>
              <a:t>AND</a:t>
            </a:r>
            <a:r>
              <a:rPr lang="en-US" sz="2520">
                <a:solidFill>
                  <a:srgbClr val="2D3240"/>
                </a:solidFill>
                <a:latin typeface="Poppins"/>
              </a:rPr>
              <a:t> (pedestrian signal on = TRUE)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668492" y="5145028"/>
            <a:ext cx="1293141" cy="420192"/>
            <a:chOff x="0" y="0"/>
            <a:chExt cx="340580" cy="1106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0580" cy="110668"/>
            </a:xfrm>
            <a:custGeom>
              <a:avLst/>
              <a:gdLst/>
              <a:ahLst/>
              <a:cxnLst/>
              <a:rect l="l" t="t" r="r" b="b"/>
              <a:pathLst>
                <a:path w="340580" h="110668">
                  <a:moveTo>
                    <a:pt x="55334" y="0"/>
                  </a:moveTo>
                  <a:lnTo>
                    <a:pt x="285246" y="0"/>
                  </a:lnTo>
                  <a:cubicBezTo>
                    <a:pt x="315807" y="0"/>
                    <a:pt x="340580" y="24774"/>
                    <a:pt x="340580" y="55334"/>
                  </a:cubicBezTo>
                  <a:lnTo>
                    <a:pt x="340580" y="55334"/>
                  </a:lnTo>
                  <a:cubicBezTo>
                    <a:pt x="340580" y="70009"/>
                    <a:pt x="334751" y="84084"/>
                    <a:pt x="324373" y="94461"/>
                  </a:cubicBezTo>
                  <a:cubicBezTo>
                    <a:pt x="313996" y="104838"/>
                    <a:pt x="299922" y="110668"/>
                    <a:pt x="285246" y="110668"/>
                  </a:cubicBezTo>
                  <a:lnTo>
                    <a:pt x="55334" y="110668"/>
                  </a:lnTo>
                  <a:cubicBezTo>
                    <a:pt x="40658" y="110668"/>
                    <a:pt x="26584" y="104838"/>
                    <a:pt x="16207" y="94461"/>
                  </a:cubicBezTo>
                  <a:cubicBezTo>
                    <a:pt x="5830" y="84084"/>
                    <a:pt x="0" y="70009"/>
                    <a:pt x="0" y="55334"/>
                  </a:cubicBezTo>
                  <a:lnTo>
                    <a:pt x="0" y="55334"/>
                  </a:lnTo>
                  <a:cubicBezTo>
                    <a:pt x="0" y="40658"/>
                    <a:pt x="5830" y="26584"/>
                    <a:pt x="16207" y="16207"/>
                  </a:cubicBezTo>
                  <a:cubicBezTo>
                    <a:pt x="26584" y="5830"/>
                    <a:pt x="40658" y="0"/>
                    <a:pt x="55334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40580" cy="139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402046" y="3003467"/>
            <a:ext cx="3943011" cy="4280067"/>
          </a:xfrm>
          <a:custGeom>
            <a:avLst/>
            <a:gdLst/>
            <a:ahLst/>
            <a:cxnLst/>
            <a:rect l="l" t="t" r="r" b="b"/>
            <a:pathLst>
              <a:path w="3943011" h="4280067">
                <a:moveTo>
                  <a:pt x="0" y="0"/>
                </a:moveTo>
                <a:lnTo>
                  <a:pt x="3943011" y="0"/>
                </a:lnTo>
                <a:lnTo>
                  <a:pt x="3943011" y="4280066"/>
                </a:lnTo>
                <a:lnTo>
                  <a:pt x="0" y="4280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640902" y="3461292"/>
            <a:ext cx="3537585" cy="332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2"/>
              </a:lnSpc>
              <a:spcBef>
                <a:spcPct val="0"/>
              </a:spcBef>
            </a:pPr>
            <a:r>
              <a:rPr lang="en-US" sz="2401">
                <a:solidFill>
                  <a:srgbClr val="000000"/>
                </a:solidFill>
                <a:latin typeface="Open Sans"/>
              </a:rPr>
              <a:t>A logic expression is a combination of logical operators and  statements that evaluates to a </a:t>
            </a:r>
            <a:r>
              <a:rPr lang="en-US" sz="2401">
                <a:solidFill>
                  <a:srgbClr val="FFFFFF"/>
                </a:solidFill>
                <a:latin typeface="Open Sans"/>
              </a:rPr>
              <a:t>boolean</a:t>
            </a:r>
            <a:r>
              <a:rPr lang="en-US" sz="2401">
                <a:solidFill>
                  <a:srgbClr val="000000"/>
                </a:solidFill>
                <a:latin typeface="Open Sans"/>
              </a:rPr>
              <a:t> value (either true or false) based on the given conditions or rules.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807934" y="2627831"/>
            <a:ext cx="7655370" cy="1102892"/>
            <a:chOff x="0" y="0"/>
            <a:chExt cx="10207161" cy="147052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103580" cy="520516"/>
              <a:chOff x="0" y="0"/>
              <a:chExt cx="1579020" cy="16104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79020" cy="161045"/>
              </a:xfrm>
              <a:custGeom>
                <a:avLst/>
                <a:gdLst/>
                <a:ahLst/>
                <a:cxnLst/>
                <a:rect l="l" t="t" r="r" b="b"/>
                <a:pathLst>
                  <a:path w="1579020" h="161045">
                    <a:moveTo>
                      <a:pt x="80522" y="0"/>
                    </a:moveTo>
                    <a:lnTo>
                      <a:pt x="1498498" y="0"/>
                    </a:lnTo>
                    <a:cubicBezTo>
                      <a:pt x="1519854" y="0"/>
                      <a:pt x="1540335" y="8484"/>
                      <a:pt x="1555436" y="23584"/>
                    </a:cubicBezTo>
                    <a:cubicBezTo>
                      <a:pt x="1570537" y="38685"/>
                      <a:pt x="1579020" y="59167"/>
                      <a:pt x="1579020" y="80522"/>
                    </a:cubicBezTo>
                    <a:lnTo>
                      <a:pt x="1579020" y="80522"/>
                    </a:lnTo>
                    <a:cubicBezTo>
                      <a:pt x="1579020" y="124994"/>
                      <a:pt x="1542969" y="161045"/>
                      <a:pt x="1498498" y="161045"/>
                    </a:cubicBezTo>
                    <a:lnTo>
                      <a:pt x="80522" y="161045"/>
                    </a:lnTo>
                    <a:cubicBezTo>
                      <a:pt x="59167" y="161045"/>
                      <a:pt x="38685" y="152561"/>
                      <a:pt x="23584" y="137460"/>
                    </a:cubicBezTo>
                    <a:cubicBezTo>
                      <a:pt x="8484" y="122360"/>
                      <a:pt x="0" y="101878"/>
                      <a:pt x="0" y="80522"/>
                    </a:cubicBezTo>
                    <a:lnTo>
                      <a:pt x="0" y="80522"/>
                    </a:lnTo>
                    <a:cubicBezTo>
                      <a:pt x="0" y="59167"/>
                      <a:pt x="8484" y="38685"/>
                      <a:pt x="23584" y="23584"/>
                    </a:cubicBezTo>
                    <a:cubicBezTo>
                      <a:pt x="38685" y="8484"/>
                      <a:pt x="59167" y="0"/>
                      <a:pt x="80522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1579020" cy="189620"/>
              </a:xfrm>
              <a:prstGeom prst="rect">
                <a:avLst/>
              </a:prstGeom>
            </p:spPr>
            <p:txBody>
              <a:bodyPr lIns="28462" tIns="28462" rIns="28462" bIns="28462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829767" y="0"/>
              <a:ext cx="4191257" cy="520516"/>
              <a:chOff x="0" y="0"/>
              <a:chExt cx="1296752" cy="16104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296752" cy="161045"/>
              </a:xfrm>
              <a:custGeom>
                <a:avLst/>
                <a:gdLst/>
                <a:ahLst/>
                <a:cxnLst/>
                <a:rect l="l" t="t" r="r" b="b"/>
                <a:pathLst>
                  <a:path w="1296752" h="161045">
                    <a:moveTo>
                      <a:pt x="80522" y="0"/>
                    </a:moveTo>
                    <a:lnTo>
                      <a:pt x="1216230" y="0"/>
                    </a:lnTo>
                    <a:cubicBezTo>
                      <a:pt x="1237586" y="0"/>
                      <a:pt x="1258067" y="8484"/>
                      <a:pt x="1273168" y="23584"/>
                    </a:cubicBezTo>
                    <a:cubicBezTo>
                      <a:pt x="1288269" y="38685"/>
                      <a:pt x="1296752" y="59167"/>
                      <a:pt x="1296752" y="80522"/>
                    </a:cubicBezTo>
                    <a:lnTo>
                      <a:pt x="1296752" y="80522"/>
                    </a:lnTo>
                    <a:cubicBezTo>
                      <a:pt x="1296752" y="124994"/>
                      <a:pt x="1260701" y="161045"/>
                      <a:pt x="1216230" y="161045"/>
                    </a:cubicBezTo>
                    <a:lnTo>
                      <a:pt x="80522" y="161045"/>
                    </a:lnTo>
                    <a:cubicBezTo>
                      <a:pt x="59167" y="161045"/>
                      <a:pt x="38685" y="152561"/>
                      <a:pt x="23584" y="137460"/>
                    </a:cubicBezTo>
                    <a:cubicBezTo>
                      <a:pt x="8484" y="122360"/>
                      <a:pt x="0" y="101878"/>
                      <a:pt x="0" y="80522"/>
                    </a:cubicBezTo>
                    <a:lnTo>
                      <a:pt x="0" y="80522"/>
                    </a:lnTo>
                    <a:cubicBezTo>
                      <a:pt x="0" y="59167"/>
                      <a:pt x="8484" y="38685"/>
                      <a:pt x="23584" y="23584"/>
                    </a:cubicBezTo>
                    <a:cubicBezTo>
                      <a:pt x="38685" y="8484"/>
                      <a:pt x="59167" y="0"/>
                      <a:pt x="80522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1296752" cy="189620"/>
              </a:xfrm>
              <a:prstGeom prst="rect">
                <a:avLst/>
              </a:prstGeom>
            </p:spPr>
            <p:txBody>
              <a:bodyPr lIns="28462" tIns="28462" rIns="28462" bIns="28462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712824" y="950007"/>
              <a:ext cx="6695743" cy="520516"/>
              <a:chOff x="0" y="0"/>
              <a:chExt cx="2071627" cy="16104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071627" cy="161045"/>
              </a:xfrm>
              <a:custGeom>
                <a:avLst/>
                <a:gdLst/>
                <a:ahLst/>
                <a:cxnLst/>
                <a:rect l="l" t="t" r="r" b="b"/>
                <a:pathLst>
                  <a:path w="2071627" h="161045">
                    <a:moveTo>
                      <a:pt x="80522" y="0"/>
                    </a:moveTo>
                    <a:lnTo>
                      <a:pt x="1991104" y="0"/>
                    </a:lnTo>
                    <a:cubicBezTo>
                      <a:pt x="2012460" y="0"/>
                      <a:pt x="2032941" y="8484"/>
                      <a:pt x="2048042" y="23584"/>
                    </a:cubicBezTo>
                    <a:cubicBezTo>
                      <a:pt x="2063143" y="38685"/>
                      <a:pt x="2071627" y="59167"/>
                      <a:pt x="2071627" y="80522"/>
                    </a:cubicBezTo>
                    <a:lnTo>
                      <a:pt x="2071627" y="80522"/>
                    </a:lnTo>
                    <a:cubicBezTo>
                      <a:pt x="2071627" y="124994"/>
                      <a:pt x="2035576" y="161045"/>
                      <a:pt x="1991104" y="161045"/>
                    </a:cubicBezTo>
                    <a:lnTo>
                      <a:pt x="80522" y="161045"/>
                    </a:lnTo>
                    <a:cubicBezTo>
                      <a:pt x="59167" y="161045"/>
                      <a:pt x="38685" y="152561"/>
                      <a:pt x="23584" y="137460"/>
                    </a:cubicBezTo>
                    <a:cubicBezTo>
                      <a:pt x="8484" y="122360"/>
                      <a:pt x="0" y="101878"/>
                      <a:pt x="0" y="80522"/>
                    </a:cubicBezTo>
                    <a:lnTo>
                      <a:pt x="0" y="80522"/>
                    </a:lnTo>
                    <a:cubicBezTo>
                      <a:pt x="0" y="59167"/>
                      <a:pt x="8484" y="38685"/>
                      <a:pt x="23584" y="23584"/>
                    </a:cubicBezTo>
                    <a:cubicBezTo>
                      <a:pt x="38685" y="8484"/>
                      <a:pt x="59167" y="0"/>
                      <a:pt x="80522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2071627" cy="189620"/>
              </a:xfrm>
              <a:prstGeom prst="rect">
                <a:avLst/>
              </a:prstGeom>
            </p:spPr>
            <p:txBody>
              <a:bodyPr lIns="28462" tIns="28462" rIns="28462" bIns="28462" rtlCol="0" anchor="ctr"/>
              <a:lstStyle/>
              <a:p>
                <a:pPr algn="ctr">
                  <a:lnSpc>
                    <a:spcPts val="2595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0" y="17165"/>
              <a:ext cx="10207161" cy="1335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1915">
                  <a:solidFill>
                    <a:srgbClr val="FFFFFF"/>
                  </a:solidFill>
                  <a:latin typeface="Open Sans Bold Italics"/>
                </a:rPr>
                <a:t>When the traffic light isn't green</a:t>
              </a:r>
              <a:r>
                <a:rPr lang="en-US" sz="1915">
                  <a:solidFill>
                    <a:srgbClr val="FF1495"/>
                  </a:solidFill>
                  <a:latin typeface="Open Sans Bold Italics"/>
                </a:rPr>
                <a:t> and  </a:t>
              </a:r>
              <a:r>
                <a:rPr lang="en-US" sz="1915">
                  <a:solidFill>
                    <a:srgbClr val="FFFFFF"/>
                  </a:solidFill>
                  <a:latin typeface="Open Sans Bold Italics"/>
                </a:rPr>
                <a:t>the</a:t>
              </a:r>
              <a:r>
                <a:rPr lang="en-US" sz="1915">
                  <a:solidFill>
                    <a:srgbClr val="FF1495"/>
                  </a:solidFill>
                  <a:latin typeface="Open Sans Bold Italics"/>
                </a:rPr>
                <a:t> </a:t>
              </a:r>
              <a:r>
                <a:rPr lang="en-US" sz="1915">
                  <a:solidFill>
                    <a:srgbClr val="FFFFFF"/>
                  </a:solidFill>
                  <a:latin typeface="Open Sans Bold Italics"/>
                </a:rPr>
                <a:t>pedestrian signal is on,</a:t>
              </a:r>
              <a:r>
                <a:rPr lang="en-US" sz="1915">
                  <a:solidFill>
                    <a:srgbClr val="FF1495"/>
                  </a:solidFill>
                  <a:latin typeface="Open Sans Bold Italics"/>
                </a:rPr>
                <a:t> </a:t>
              </a:r>
            </a:p>
            <a:p>
              <a:pPr algn="ctr">
                <a:lnSpc>
                  <a:spcPts val="2681"/>
                </a:lnSpc>
              </a:pPr>
              <a:endParaRPr lang="en-US" sz="1915">
                <a:solidFill>
                  <a:srgbClr val="FF1495"/>
                </a:solidFill>
                <a:latin typeface="Open Sans Bold Italics"/>
              </a:endParaRPr>
            </a:p>
            <a:p>
              <a:pPr algn="ctr">
                <a:lnSpc>
                  <a:spcPts val="2681"/>
                </a:lnSpc>
                <a:spcBef>
                  <a:spcPct val="0"/>
                </a:spcBef>
              </a:pPr>
              <a:r>
                <a:rPr lang="en-US" sz="1915">
                  <a:solidFill>
                    <a:srgbClr val="FFFFFF"/>
                  </a:solidFill>
                  <a:latin typeface="Open Sans Bold Italics"/>
                </a:rPr>
                <a:t>Stop your vehicle and yield to pedestrians.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1069158" y="4116546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2046" y="1876858"/>
            <a:ext cx="1046740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1495"/>
                </a:solidFill>
                <a:latin typeface="Poppins Bold"/>
              </a:rPr>
              <a:t>Other boolean operators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2080" y="2603867"/>
            <a:ext cx="16981442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The following operators are also commonly used:</a:t>
            </a:r>
          </a:p>
        </p:txBody>
      </p:sp>
      <p:sp>
        <p:nvSpPr>
          <p:cNvPr id="5" name="AutoShape 5"/>
          <p:cNvSpPr/>
          <p:nvPr/>
        </p:nvSpPr>
        <p:spPr>
          <a:xfrm>
            <a:off x="402080" y="2627680"/>
            <a:ext cx="6490779" cy="0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4.2 Boolean Operators</a:t>
            </a:r>
          </a:p>
        </p:txBody>
      </p:sp>
      <p:sp>
        <p:nvSpPr>
          <p:cNvPr id="9" name="Freeform 9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721970" y="4173308"/>
            <a:ext cx="4148471" cy="4744689"/>
            <a:chOff x="0" y="0"/>
            <a:chExt cx="1067920" cy="12214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7920" cy="1221401"/>
            </a:xfrm>
            <a:custGeom>
              <a:avLst/>
              <a:gdLst/>
              <a:ahLst/>
              <a:cxnLst/>
              <a:rect l="l" t="t" r="r" b="b"/>
              <a:pathLst>
                <a:path w="1067920" h="1221401">
                  <a:moveTo>
                    <a:pt x="95177" y="0"/>
                  </a:moveTo>
                  <a:lnTo>
                    <a:pt x="972743" y="0"/>
                  </a:lnTo>
                  <a:cubicBezTo>
                    <a:pt x="1025308" y="0"/>
                    <a:pt x="1067920" y="42612"/>
                    <a:pt x="1067920" y="95177"/>
                  </a:cubicBezTo>
                  <a:lnTo>
                    <a:pt x="1067920" y="1126224"/>
                  </a:lnTo>
                  <a:cubicBezTo>
                    <a:pt x="1067920" y="1178789"/>
                    <a:pt x="1025308" y="1221401"/>
                    <a:pt x="972743" y="1221401"/>
                  </a:cubicBezTo>
                  <a:lnTo>
                    <a:pt x="95177" y="1221401"/>
                  </a:lnTo>
                  <a:cubicBezTo>
                    <a:pt x="42612" y="1221401"/>
                    <a:pt x="0" y="1178789"/>
                    <a:pt x="0" y="1126224"/>
                  </a:cubicBezTo>
                  <a:lnTo>
                    <a:pt x="0" y="95177"/>
                  </a:lnTo>
                  <a:cubicBezTo>
                    <a:pt x="0" y="42612"/>
                    <a:pt x="42612" y="0"/>
                    <a:pt x="95177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067920" cy="1249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55364" y="4173308"/>
            <a:ext cx="4148471" cy="4744689"/>
            <a:chOff x="0" y="0"/>
            <a:chExt cx="1067920" cy="12214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7920" cy="1221401"/>
            </a:xfrm>
            <a:custGeom>
              <a:avLst/>
              <a:gdLst/>
              <a:ahLst/>
              <a:cxnLst/>
              <a:rect l="l" t="t" r="r" b="b"/>
              <a:pathLst>
                <a:path w="1067920" h="1221401">
                  <a:moveTo>
                    <a:pt x="95177" y="0"/>
                  </a:moveTo>
                  <a:lnTo>
                    <a:pt x="972743" y="0"/>
                  </a:lnTo>
                  <a:cubicBezTo>
                    <a:pt x="1025308" y="0"/>
                    <a:pt x="1067920" y="42612"/>
                    <a:pt x="1067920" y="95177"/>
                  </a:cubicBezTo>
                  <a:lnTo>
                    <a:pt x="1067920" y="1126224"/>
                  </a:lnTo>
                  <a:cubicBezTo>
                    <a:pt x="1067920" y="1178789"/>
                    <a:pt x="1025308" y="1221401"/>
                    <a:pt x="972743" y="1221401"/>
                  </a:cubicBezTo>
                  <a:lnTo>
                    <a:pt x="95177" y="1221401"/>
                  </a:lnTo>
                  <a:cubicBezTo>
                    <a:pt x="42612" y="1221401"/>
                    <a:pt x="0" y="1178789"/>
                    <a:pt x="0" y="1126224"/>
                  </a:cubicBezTo>
                  <a:lnTo>
                    <a:pt x="0" y="95177"/>
                  </a:lnTo>
                  <a:cubicBezTo>
                    <a:pt x="0" y="42612"/>
                    <a:pt x="42612" y="0"/>
                    <a:pt x="95177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067920" cy="1249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85546" y="4173308"/>
            <a:ext cx="4148471" cy="4744689"/>
            <a:chOff x="0" y="0"/>
            <a:chExt cx="1067920" cy="122140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67920" cy="1221401"/>
            </a:xfrm>
            <a:custGeom>
              <a:avLst/>
              <a:gdLst/>
              <a:ahLst/>
              <a:cxnLst/>
              <a:rect l="l" t="t" r="r" b="b"/>
              <a:pathLst>
                <a:path w="1067920" h="1221401">
                  <a:moveTo>
                    <a:pt x="95177" y="0"/>
                  </a:moveTo>
                  <a:lnTo>
                    <a:pt x="972743" y="0"/>
                  </a:lnTo>
                  <a:cubicBezTo>
                    <a:pt x="1025308" y="0"/>
                    <a:pt x="1067920" y="42612"/>
                    <a:pt x="1067920" y="95177"/>
                  </a:cubicBezTo>
                  <a:lnTo>
                    <a:pt x="1067920" y="1126224"/>
                  </a:lnTo>
                  <a:cubicBezTo>
                    <a:pt x="1067920" y="1178789"/>
                    <a:pt x="1025308" y="1221401"/>
                    <a:pt x="972743" y="1221401"/>
                  </a:cubicBezTo>
                  <a:lnTo>
                    <a:pt x="95177" y="1221401"/>
                  </a:lnTo>
                  <a:cubicBezTo>
                    <a:pt x="42612" y="1221401"/>
                    <a:pt x="0" y="1178789"/>
                    <a:pt x="0" y="1126224"/>
                  </a:cubicBezTo>
                  <a:lnTo>
                    <a:pt x="0" y="95177"/>
                  </a:lnTo>
                  <a:cubicBezTo>
                    <a:pt x="0" y="42612"/>
                    <a:pt x="42612" y="0"/>
                    <a:pt x="95177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067920" cy="1249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909236" y="4372898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NAND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90066" y="4414023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NOR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75435" y="4450427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XOR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909236" y="5001115"/>
            <a:ext cx="1356476" cy="597356"/>
            <a:chOff x="0" y="0"/>
            <a:chExt cx="349191" cy="15377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231827" y="5001115"/>
            <a:ext cx="1356476" cy="597356"/>
            <a:chOff x="0" y="0"/>
            <a:chExt cx="349191" cy="1537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430372" y="5014051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54670" y="5014051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B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10867" y="5636571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False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533116" y="5636571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False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71685" y="5740171"/>
            <a:ext cx="830414" cy="191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5"/>
              </a:lnSpc>
              <a:spcBef>
                <a:spcPct val="0"/>
              </a:spcBef>
            </a:pPr>
            <a:r>
              <a:rPr lang="en-US" sz="11146">
                <a:solidFill>
                  <a:srgbClr val="000000"/>
                </a:solidFill>
                <a:latin typeface="Open Sans"/>
              </a:rPr>
              <a:t>=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94796" y="7847771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TRUE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190066" y="5001115"/>
            <a:ext cx="1356476" cy="597356"/>
            <a:chOff x="0" y="0"/>
            <a:chExt cx="349191" cy="15377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513734" y="5001115"/>
            <a:ext cx="1356476" cy="597356"/>
            <a:chOff x="0" y="0"/>
            <a:chExt cx="349191" cy="15377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036577" y="5014051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B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391698" y="5636571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False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815022" y="5636571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False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11202" y="5014051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477594" y="5644736"/>
            <a:ext cx="830414" cy="191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5"/>
              </a:lnSpc>
              <a:spcBef>
                <a:spcPct val="0"/>
              </a:spcBef>
            </a:pPr>
            <a:r>
              <a:rPr lang="en-US" sz="11146">
                <a:solidFill>
                  <a:srgbClr val="000000"/>
                </a:solidFill>
                <a:latin typeface="Open Sans"/>
              </a:rPr>
              <a:t>=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180628" y="7847771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TRUE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475435" y="7847771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TRUE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236351" y="3780729"/>
            <a:ext cx="2929963" cy="29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9"/>
              </a:lnSpc>
              <a:spcBef>
                <a:spcPct val="0"/>
              </a:spcBef>
            </a:pPr>
            <a:r>
              <a:rPr lang="en-US" sz="1792">
                <a:solidFill>
                  <a:srgbClr val="000000"/>
                </a:solidFill>
                <a:latin typeface="Open Sans"/>
              </a:rPr>
              <a:t>NOT + AND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462095" y="3809304"/>
            <a:ext cx="2929963" cy="29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9"/>
              </a:lnSpc>
              <a:spcBef>
                <a:spcPct val="0"/>
              </a:spcBef>
            </a:pPr>
            <a:r>
              <a:rPr lang="en-US" sz="1792">
                <a:solidFill>
                  <a:srgbClr val="000000"/>
                </a:solidFill>
                <a:latin typeface="Open Sans"/>
              </a:rPr>
              <a:t>NOT + OR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618803" y="3780729"/>
            <a:ext cx="2929963" cy="29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9"/>
              </a:lnSpc>
              <a:spcBef>
                <a:spcPct val="0"/>
              </a:spcBef>
            </a:pPr>
            <a:r>
              <a:rPr lang="en-US" sz="1792">
                <a:solidFill>
                  <a:srgbClr val="000000"/>
                </a:solidFill>
                <a:latin typeface="Open Sans"/>
              </a:rPr>
              <a:t>EITHER OR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2427460" y="5042240"/>
            <a:ext cx="1356476" cy="597356"/>
            <a:chOff x="0" y="0"/>
            <a:chExt cx="349191" cy="15377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4751127" y="5042240"/>
            <a:ext cx="1356476" cy="597356"/>
            <a:chOff x="0" y="0"/>
            <a:chExt cx="349191" cy="15377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5273971" y="5055176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B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629091" y="5677696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True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5052416" y="5677696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False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948596" y="5055176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3797965" y="5644736"/>
            <a:ext cx="830414" cy="191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5"/>
              </a:lnSpc>
              <a:spcBef>
                <a:spcPct val="0"/>
              </a:spcBef>
            </a:pPr>
            <a:r>
              <a:rPr lang="en-US" sz="11146">
                <a:solidFill>
                  <a:srgbClr val="000000"/>
                </a:solidFill>
                <a:latin typeface="Open Sans"/>
              </a:rPr>
              <a:t>=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106942" y="6085002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True 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529191" y="6085002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False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385049" y="2011853"/>
            <a:ext cx="3650639" cy="26297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2157369" y="7191418"/>
            <a:ext cx="4933840" cy="443517"/>
            <a:chOff x="0" y="0"/>
            <a:chExt cx="1529754" cy="1375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29754" cy="137514"/>
            </a:xfrm>
            <a:custGeom>
              <a:avLst/>
              <a:gdLst/>
              <a:ahLst/>
              <a:cxnLst/>
              <a:rect l="l" t="t" r="r" b="b"/>
              <a:pathLst>
                <a:path w="1529754" h="137514">
                  <a:moveTo>
                    <a:pt x="68757" y="0"/>
                  </a:moveTo>
                  <a:lnTo>
                    <a:pt x="1460997" y="0"/>
                  </a:lnTo>
                  <a:cubicBezTo>
                    <a:pt x="1498971" y="0"/>
                    <a:pt x="1529754" y="30784"/>
                    <a:pt x="1529754" y="68757"/>
                  </a:cubicBezTo>
                  <a:lnTo>
                    <a:pt x="1529754" y="68757"/>
                  </a:lnTo>
                  <a:cubicBezTo>
                    <a:pt x="1529754" y="106730"/>
                    <a:pt x="1498971" y="137514"/>
                    <a:pt x="1460997" y="137514"/>
                  </a:cubicBezTo>
                  <a:lnTo>
                    <a:pt x="68757" y="137514"/>
                  </a:lnTo>
                  <a:cubicBezTo>
                    <a:pt x="30784" y="137514"/>
                    <a:pt x="0" y="106730"/>
                    <a:pt x="0" y="68757"/>
                  </a:cubicBezTo>
                  <a:lnTo>
                    <a:pt x="0" y="68757"/>
                  </a:lnTo>
                  <a:cubicBezTo>
                    <a:pt x="0" y="30784"/>
                    <a:pt x="30784" y="0"/>
                    <a:pt x="68757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529754" cy="166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72498" y="7721909"/>
            <a:ext cx="5348304" cy="408978"/>
            <a:chOff x="0" y="0"/>
            <a:chExt cx="1658260" cy="1268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58260" cy="126805"/>
            </a:xfrm>
            <a:custGeom>
              <a:avLst/>
              <a:gdLst/>
              <a:ahLst/>
              <a:cxnLst/>
              <a:rect l="l" t="t" r="r" b="b"/>
              <a:pathLst>
                <a:path w="1658260" h="126805">
                  <a:moveTo>
                    <a:pt x="63403" y="0"/>
                  </a:moveTo>
                  <a:lnTo>
                    <a:pt x="1594858" y="0"/>
                  </a:lnTo>
                  <a:cubicBezTo>
                    <a:pt x="1629874" y="0"/>
                    <a:pt x="1658260" y="28386"/>
                    <a:pt x="1658260" y="63403"/>
                  </a:cubicBezTo>
                  <a:lnTo>
                    <a:pt x="1658260" y="63403"/>
                  </a:lnTo>
                  <a:cubicBezTo>
                    <a:pt x="1658260" y="98419"/>
                    <a:pt x="1629874" y="126805"/>
                    <a:pt x="1594858" y="126805"/>
                  </a:cubicBezTo>
                  <a:lnTo>
                    <a:pt x="63403" y="126805"/>
                  </a:lnTo>
                  <a:cubicBezTo>
                    <a:pt x="28386" y="126805"/>
                    <a:pt x="0" y="98419"/>
                    <a:pt x="0" y="63403"/>
                  </a:cubicBezTo>
                  <a:lnTo>
                    <a:pt x="0" y="63403"/>
                  </a:lnTo>
                  <a:cubicBezTo>
                    <a:pt x="0" y="28386"/>
                    <a:pt x="28386" y="0"/>
                    <a:pt x="63403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658260" cy="15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24627" y="5830815"/>
            <a:ext cx="8177703" cy="3782188"/>
          </a:xfrm>
          <a:custGeom>
            <a:avLst/>
            <a:gdLst/>
            <a:ahLst/>
            <a:cxnLst/>
            <a:rect l="l" t="t" r="r" b="b"/>
            <a:pathLst>
              <a:path w="8177703" h="3782188">
                <a:moveTo>
                  <a:pt x="0" y="0"/>
                </a:moveTo>
                <a:lnTo>
                  <a:pt x="8177703" y="0"/>
                </a:lnTo>
                <a:lnTo>
                  <a:pt x="8177703" y="3782187"/>
                </a:lnTo>
                <a:lnTo>
                  <a:pt x="0" y="3782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675854" y="5830815"/>
            <a:ext cx="8177703" cy="3782188"/>
          </a:xfrm>
          <a:custGeom>
            <a:avLst/>
            <a:gdLst/>
            <a:ahLst/>
            <a:cxnLst/>
            <a:rect l="l" t="t" r="r" b="b"/>
            <a:pathLst>
              <a:path w="8177703" h="3782188">
                <a:moveTo>
                  <a:pt x="0" y="0"/>
                </a:moveTo>
                <a:lnTo>
                  <a:pt x="8177703" y="0"/>
                </a:lnTo>
                <a:lnTo>
                  <a:pt x="8177703" y="3782187"/>
                </a:lnTo>
                <a:lnTo>
                  <a:pt x="0" y="37821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6" name="Table 16"/>
          <p:cNvGraphicFramePr>
            <a:graphicFrameLocks noGrp="1"/>
          </p:cNvGraphicFramePr>
          <p:nvPr/>
        </p:nvGraphicFramePr>
        <p:xfrm>
          <a:off x="3016061" y="3370066"/>
          <a:ext cx="1521660" cy="1846140"/>
        </p:xfrm>
        <a:graphic>
          <a:graphicData uri="http://schemas.openxmlformats.org/drawingml/2006/table">
            <a:tbl>
              <a:tblPr/>
              <a:tblGrid>
                <a:gridCol w="50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7"/>
                        </a:lnSpc>
                        <a:defRPr/>
                      </a:pPr>
                      <a:endParaRPr lang="en-US" sz="1100"/>
                    </a:p>
                  </a:txBody>
                  <a:tcPr marL="86884" marR="86884" marT="86884" marB="868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Group 17"/>
          <p:cNvGrpSpPr/>
          <p:nvPr/>
        </p:nvGrpSpPr>
        <p:grpSpPr>
          <a:xfrm>
            <a:off x="3078144" y="3370066"/>
            <a:ext cx="2043655" cy="336055"/>
            <a:chOff x="0" y="0"/>
            <a:chExt cx="1199286" cy="1972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9286" cy="197208"/>
            </a:xfrm>
            <a:custGeom>
              <a:avLst/>
              <a:gdLst/>
              <a:ahLst/>
              <a:cxnLst/>
              <a:rect l="l" t="t" r="r" b="b"/>
              <a:pathLst>
                <a:path w="1199286" h="197208">
                  <a:moveTo>
                    <a:pt x="0" y="0"/>
                  </a:moveTo>
                  <a:lnTo>
                    <a:pt x="1199286" y="0"/>
                  </a:lnTo>
                  <a:lnTo>
                    <a:pt x="1199286" y="197208"/>
                  </a:lnTo>
                  <a:lnTo>
                    <a:pt x="0" y="197208"/>
                  </a:ln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99286" cy="235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500492" y="3258641"/>
            <a:ext cx="4300891" cy="2482137"/>
            <a:chOff x="0" y="0"/>
            <a:chExt cx="1173331" cy="67715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3331" cy="677155"/>
            </a:xfrm>
            <a:custGeom>
              <a:avLst/>
              <a:gdLst/>
              <a:ahLst/>
              <a:cxnLst/>
              <a:rect l="l" t="t" r="r" b="b"/>
              <a:pathLst>
                <a:path w="1173331" h="677155">
                  <a:moveTo>
                    <a:pt x="91804" y="0"/>
                  </a:moveTo>
                  <a:lnTo>
                    <a:pt x="1081527" y="0"/>
                  </a:lnTo>
                  <a:cubicBezTo>
                    <a:pt x="1105875" y="0"/>
                    <a:pt x="1129226" y="9672"/>
                    <a:pt x="1146442" y="26889"/>
                  </a:cubicBezTo>
                  <a:cubicBezTo>
                    <a:pt x="1163659" y="44105"/>
                    <a:pt x="1173331" y="67456"/>
                    <a:pt x="1173331" y="91804"/>
                  </a:cubicBezTo>
                  <a:lnTo>
                    <a:pt x="1173331" y="585351"/>
                  </a:lnTo>
                  <a:cubicBezTo>
                    <a:pt x="1173331" y="636053"/>
                    <a:pt x="1132229" y="677155"/>
                    <a:pt x="1081527" y="677155"/>
                  </a:cubicBezTo>
                  <a:lnTo>
                    <a:pt x="91804" y="677155"/>
                  </a:lnTo>
                  <a:cubicBezTo>
                    <a:pt x="41102" y="677155"/>
                    <a:pt x="0" y="636053"/>
                    <a:pt x="0" y="585351"/>
                  </a:cubicBezTo>
                  <a:lnTo>
                    <a:pt x="0" y="91804"/>
                  </a:lnTo>
                  <a:cubicBezTo>
                    <a:pt x="0" y="41102"/>
                    <a:pt x="41102" y="0"/>
                    <a:pt x="91804" y="0"/>
                  </a:cubicBez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173331" cy="705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551565" y="3358240"/>
            <a:ext cx="2419259" cy="2220545"/>
            <a:chOff x="0" y="0"/>
            <a:chExt cx="3225678" cy="29607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37900" cy="836233"/>
            </a:xfrm>
            <a:custGeom>
              <a:avLst/>
              <a:gdLst/>
              <a:ahLst/>
              <a:cxnLst/>
              <a:rect l="l" t="t" r="r" b="b"/>
              <a:pathLst>
                <a:path w="1537900" h="836233">
                  <a:moveTo>
                    <a:pt x="0" y="0"/>
                  </a:moveTo>
                  <a:lnTo>
                    <a:pt x="1537900" y="0"/>
                  </a:lnTo>
                  <a:lnTo>
                    <a:pt x="1537900" y="836233"/>
                  </a:lnTo>
                  <a:lnTo>
                    <a:pt x="0" y="83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1029010"/>
              <a:ext cx="1537900" cy="741396"/>
            </a:xfrm>
            <a:custGeom>
              <a:avLst/>
              <a:gdLst/>
              <a:ahLst/>
              <a:cxnLst/>
              <a:rect l="l" t="t" r="r" b="b"/>
              <a:pathLst>
                <a:path w="1537900" h="741396">
                  <a:moveTo>
                    <a:pt x="0" y="0"/>
                  </a:moveTo>
                  <a:lnTo>
                    <a:pt x="1537900" y="0"/>
                  </a:lnTo>
                  <a:lnTo>
                    <a:pt x="1537900" y="741395"/>
                  </a:lnTo>
                  <a:lnTo>
                    <a:pt x="0" y="741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2013517"/>
              <a:ext cx="1271424" cy="947211"/>
            </a:xfrm>
            <a:custGeom>
              <a:avLst/>
              <a:gdLst/>
              <a:ahLst/>
              <a:cxnLst/>
              <a:rect l="l" t="t" r="r" b="b"/>
              <a:pathLst>
                <a:path w="1271424" h="947211">
                  <a:moveTo>
                    <a:pt x="0" y="0"/>
                  </a:moveTo>
                  <a:lnTo>
                    <a:pt x="1271424" y="0"/>
                  </a:lnTo>
                  <a:lnTo>
                    <a:pt x="1271424" y="947210"/>
                  </a:lnTo>
                  <a:lnTo>
                    <a:pt x="0" y="947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641301" y="1039101"/>
              <a:ext cx="1584377" cy="786247"/>
            </a:xfrm>
            <a:custGeom>
              <a:avLst/>
              <a:gdLst/>
              <a:ahLst/>
              <a:cxnLst/>
              <a:rect l="l" t="t" r="r" b="b"/>
              <a:pathLst>
                <a:path w="1584377" h="786247">
                  <a:moveTo>
                    <a:pt x="0" y="0"/>
                  </a:moveTo>
                  <a:lnTo>
                    <a:pt x="1584377" y="0"/>
                  </a:lnTo>
                  <a:lnTo>
                    <a:pt x="1584377" y="786248"/>
                  </a:lnTo>
                  <a:lnTo>
                    <a:pt x="0" y="786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692005" y="0"/>
              <a:ext cx="1349487" cy="914277"/>
            </a:xfrm>
            <a:custGeom>
              <a:avLst/>
              <a:gdLst/>
              <a:ahLst/>
              <a:cxnLst/>
              <a:rect l="l" t="t" r="r" b="b"/>
              <a:pathLst>
                <a:path w="1349487" h="914277">
                  <a:moveTo>
                    <a:pt x="0" y="0"/>
                  </a:moveTo>
                  <a:lnTo>
                    <a:pt x="1349487" y="0"/>
                  </a:lnTo>
                  <a:lnTo>
                    <a:pt x="1349487" y="914277"/>
                  </a:lnTo>
                  <a:lnTo>
                    <a:pt x="0" y="914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708598" y="2080452"/>
              <a:ext cx="1316300" cy="880276"/>
            </a:xfrm>
            <a:custGeom>
              <a:avLst/>
              <a:gdLst/>
              <a:ahLst/>
              <a:cxnLst/>
              <a:rect l="l" t="t" r="r" b="b"/>
              <a:pathLst>
                <a:path w="1316300" h="880276">
                  <a:moveTo>
                    <a:pt x="0" y="0"/>
                  </a:moveTo>
                  <a:lnTo>
                    <a:pt x="1316300" y="0"/>
                  </a:lnTo>
                  <a:lnTo>
                    <a:pt x="1316300" y="880275"/>
                  </a:lnTo>
                  <a:lnTo>
                    <a:pt x="0" y="880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779803" y="148969"/>
            <a:ext cx="7867350" cy="6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16"/>
              </a:lnSpc>
              <a:spcBef>
                <a:spcPct val="0"/>
              </a:spcBef>
            </a:pPr>
            <a:r>
              <a:rPr lang="en-US" sz="3943" spc="-118">
                <a:solidFill>
                  <a:srgbClr val="FFFFFF"/>
                </a:solidFill>
                <a:latin typeface="Poppins Bold"/>
              </a:rPr>
              <a:t>4.3 Truth Tables and Logic Gates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4809" y="1261032"/>
            <a:ext cx="3601163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19D97"/>
                </a:solidFill>
                <a:latin typeface="Poppins Bold"/>
              </a:rPr>
              <a:t>Introduction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69397" y="6706829"/>
            <a:ext cx="7246740" cy="180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5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</a:rPr>
              <a:t>A truth table is a table that displays </a:t>
            </a:r>
          </a:p>
          <a:p>
            <a:pPr algn="ctr">
              <a:lnSpc>
                <a:spcPts val="3595"/>
              </a:lnSpc>
              <a:spcBef>
                <a:spcPct val="0"/>
              </a:spcBef>
            </a:pPr>
            <a:r>
              <a:rPr lang="en-US" sz="2568">
                <a:solidFill>
                  <a:srgbClr val="FFFFFF"/>
                </a:solidFill>
                <a:latin typeface="Open Sans"/>
              </a:rPr>
              <a:t>all possible input combinations</a:t>
            </a:r>
            <a:r>
              <a:rPr lang="en-US" sz="2568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3595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</a:rPr>
              <a:t>and </a:t>
            </a:r>
            <a:r>
              <a:rPr lang="en-US" sz="2568">
                <a:solidFill>
                  <a:srgbClr val="FFFFFF"/>
                </a:solidFill>
                <a:latin typeface="Open Sans"/>
              </a:rPr>
              <a:t>their corresponding output values</a:t>
            </a:r>
            <a:r>
              <a:rPr lang="en-US" sz="2568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3595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</a:rPr>
              <a:t>in logic or Boolean expressions.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47937" y="6935618"/>
            <a:ext cx="6596178" cy="135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5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pen Sans"/>
              </a:rPr>
              <a:t>An element within a logic circuit that performs functions consistent with those of a Boolean Operator.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552274" y="3391392"/>
            <a:ext cx="1023370" cy="27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5"/>
              </a:lnSpc>
            </a:pPr>
            <a:r>
              <a:rPr lang="en-US" sz="1625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66972" y="3781377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241260" y="3781377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66972" y="4185678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966972" y="4589979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318226" y="3391392"/>
            <a:ext cx="1023370" cy="27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5"/>
              </a:lnSpc>
            </a:pPr>
            <a:r>
              <a:rPr lang="en-US" sz="1625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063958" y="3781377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063958" y="4176990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063958" y="4592313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966972" y="4994811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063958" y="4997145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966972" y="5412468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063958" y="5414801"/>
            <a:ext cx="1177302" cy="3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1869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867848" y="2653281"/>
            <a:ext cx="5415591" cy="6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5"/>
              </a:lnSpc>
            </a:pPr>
            <a:r>
              <a:rPr lang="en-US" sz="4383">
                <a:solidFill>
                  <a:srgbClr val="FF1495"/>
                </a:solidFill>
                <a:latin typeface="Cosmic Octo Medium"/>
              </a:rPr>
              <a:t>Truth Table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943141" y="2586284"/>
            <a:ext cx="5415591" cy="6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5"/>
              </a:lnSpc>
            </a:pPr>
            <a:r>
              <a:rPr lang="en-US" sz="4383">
                <a:solidFill>
                  <a:srgbClr val="642EC7"/>
                </a:solidFill>
                <a:latin typeface="Cosmic Octo Medium"/>
              </a:rPr>
              <a:t>Logic Gate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864904" cy="1028700"/>
            <a:chOff x="0" y="0"/>
            <a:chExt cx="16493098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93099" cy="1913890"/>
            </a:xfrm>
            <a:custGeom>
              <a:avLst/>
              <a:gdLst/>
              <a:ahLst/>
              <a:cxnLst/>
              <a:rect l="l" t="t" r="r" b="b"/>
              <a:pathLst>
                <a:path w="16493099" h="1913890">
                  <a:moveTo>
                    <a:pt x="0" y="0"/>
                  </a:moveTo>
                  <a:lnTo>
                    <a:pt x="16493099" y="0"/>
                  </a:lnTo>
                  <a:lnTo>
                    <a:pt x="1649309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-248897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5368583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9EEAE8"/>
                </a:solidFill>
                <a:latin typeface="Poppins Bold"/>
              </a:rPr>
              <a:t>AND Operator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370438" y="2656185"/>
            <a:ext cx="3952690" cy="33338"/>
          </a:xfrm>
          <a:prstGeom prst="line">
            <a:avLst/>
          </a:prstGeom>
          <a:ln w="66675" cap="rnd">
            <a:solidFill>
              <a:srgbClr val="9EEAE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79803" y="206266"/>
            <a:ext cx="7867350" cy="6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16"/>
              </a:lnSpc>
              <a:spcBef>
                <a:spcPct val="0"/>
              </a:spcBef>
            </a:pPr>
            <a:r>
              <a:rPr lang="en-US" sz="3943" spc="-118">
                <a:solidFill>
                  <a:srgbClr val="443C31"/>
                </a:solidFill>
                <a:latin typeface="Poppins Bold"/>
              </a:rPr>
              <a:t>4.3 Truth Tables and Logic Gates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784759" y="4315319"/>
          <a:ext cx="5650539" cy="4015102"/>
        </p:xfrm>
        <a:graphic>
          <a:graphicData uri="http://schemas.openxmlformats.org/drawingml/2006/table">
            <a:tbl>
              <a:tblPr/>
              <a:tblGrid>
                <a:gridCol w="188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146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877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48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44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44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44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defRPr/>
                      </a:pPr>
                      <a:endParaRPr lang="en-US" sz="1100"/>
                    </a:p>
                  </a:txBody>
                  <a:tcPr marL="167428" marR="167428" marT="167428" marB="16742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>
            <a:off x="1904394" y="4315319"/>
            <a:ext cx="3938162" cy="647584"/>
            <a:chOff x="0" y="0"/>
            <a:chExt cx="1199286" cy="1972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9286" cy="197208"/>
            </a:xfrm>
            <a:custGeom>
              <a:avLst/>
              <a:gdLst/>
              <a:ahLst/>
              <a:cxnLst/>
              <a:rect l="l" t="t" r="r" b="b"/>
              <a:pathLst>
                <a:path w="1199286" h="197208">
                  <a:moveTo>
                    <a:pt x="0" y="0"/>
                  </a:moveTo>
                  <a:lnTo>
                    <a:pt x="1199286" y="0"/>
                  </a:lnTo>
                  <a:lnTo>
                    <a:pt x="1199286" y="197208"/>
                  </a:lnTo>
                  <a:lnTo>
                    <a:pt x="0" y="197208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99286" cy="235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045014" y="3441595"/>
            <a:ext cx="4200894" cy="61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4"/>
              </a:lnSpc>
            </a:pPr>
            <a:r>
              <a:rPr lang="en-US" sz="4247">
                <a:solidFill>
                  <a:srgbClr val="5CE1E6"/>
                </a:solidFill>
                <a:latin typeface="Cosmic Octo Medium"/>
              </a:rPr>
              <a:t> AND gate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940326" y="4137811"/>
            <a:ext cx="4789764" cy="2749989"/>
            <a:chOff x="0" y="0"/>
            <a:chExt cx="1306701" cy="7502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06701" cy="750228"/>
            </a:xfrm>
            <a:custGeom>
              <a:avLst/>
              <a:gdLst/>
              <a:ahLst/>
              <a:cxnLst/>
              <a:rect l="l" t="t" r="r" b="b"/>
              <a:pathLst>
                <a:path w="1306701" h="750228">
                  <a:moveTo>
                    <a:pt x="82434" y="0"/>
                  </a:moveTo>
                  <a:lnTo>
                    <a:pt x="1224267" y="0"/>
                  </a:lnTo>
                  <a:cubicBezTo>
                    <a:pt x="1246130" y="0"/>
                    <a:pt x="1267098" y="8685"/>
                    <a:pt x="1282557" y="24144"/>
                  </a:cubicBezTo>
                  <a:cubicBezTo>
                    <a:pt x="1298016" y="39604"/>
                    <a:pt x="1306701" y="60571"/>
                    <a:pt x="1306701" y="82434"/>
                  </a:cubicBezTo>
                  <a:lnTo>
                    <a:pt x="1306701" y="667794"/>
                  </a:lnTo>
                  <a:cubicBezTo>
                    <a:pt x="1306701" y="689657"/>
                    <a:pt x="1298016" y="710624"/>
                    <a:pt x="1282557" y="726083"/>
                  </a:cubicBezTo>
                  <a:cubicBezTo>
                    <a:pt x="1267098" y="741543"/>
                    <a:pt x="1246130" y="750228"/>
                    <a:pt x="1224267" y="750228"/>
                  </a:cubicBezTo>
                  <a:lnTo>
                    <a:pt x="82434" y="750228"/>
                  </a:lnTo>
                  <a:cubicBezTo>
                    <a:pt x="60571" y="750228"/>
                    <a:pt x="39604" y="741543"/>
                    <a:pt x="24144" y="726083"/>
                  </a:cubicBezTo>
                  <a:cubicBezTo>
                    <a:pt x="8685" y="710624"/>
                    <a:pt x="0" y="689657"/>
                    <a:pt x="0" y="667794"/>
                  </a:cubicBezTo>
                  <a:lnTo>
                    <a:pt x="0" y="82434"/>
                  </a:lnTo>
                  <a:cubicBezTo>
                    <a:pt x="0" y="60571"/>
                    <a:pt x="8685" y="39604"/>
                    <a:pt x="24144" y="24144"/>
                  </a:cubicBezTo>
                  <a:cubicBezTo>
                    <a:pt x="39604" y="8685"/>
                    <a:pt x="60571" y="0"/>
                    <a:pt x="82434" y="0"/>
                  </a:cubicBez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306701" cy="778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818051" y="4344805"/>
            <a:ext cx="1972053" cy="540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5"/>
              </a:lnSpc>
            </a:pPr>
            <a:r>
              <a:rPr lang="en-US" sz="313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90163" y="5133022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72760" y="5133022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90163" y="5912118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90163" y="6691214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74080" y="3480582"/>
            <a:ext cx="5250575" cy="6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4249">
                <a:solidFill>
                  <a:srgbClr val="5CE1E6"/>
                </a:solidFill>
                <a:latin typeface="Cosmic Octo Medium"/>
              </a:rPr>
              <a:t>Truth Table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21075" y="4344805"/>
            <a:ext cx="1972053" cy="540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5"/>
              </a:lnSpc>
            </a:pPr>
            <a:r>
              <a:rPr lang="en-US" sz="313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04077" y="5133022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804077" y="5895376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04077" y="6695711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90163" y="7471333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04077" y="7475830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90163" y="8276165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04077" y="8280662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072760" y="5912118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72760" y="6712454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72760" y="7492573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072760" y="8297405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4" name="Freeform 34"/>
          <p:cNvSpPr/>
          <p:nvPr/>
        </p:nvSpPr>
        <p:spPr>
          <a:xfrm>
            <a:off x="11647506" y="4673639"/>
            <a:ext cx="3375404" cy="1627226"/>
          </a:xfrm>
          <a:custGeom>
            <a:avLst/>
            <a:gdLst/>
            <a:ahLst/>
            <a:cxnLst/>
            <a:rect l="l" t="t" r="r" b="b"/>
            <a:pathLst>
              <a:path w="3375404" h="1627226">
                <a:moveTo>
                  <a:pt x="0" y="0"/>
                </a:moveTo>
                <a:lnTo>
                  <a:pt x="3375404" y="0"/>
                </a:lnTo>
                <a:lnTo>
                  <a:pt x="3375404" y="1627226"/>
                </a:lnTo>
                <a:lnTo>
                  <a:pt x="0" y="1627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10784586" y="4385875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784586" y="5965307"/>
            <a:ext cx="2268683" cy="61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461407" y="4875887"/>
            <a:ext cx="2268683" cy="61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143290" y="6897578"/>
            <a:ext cx="6636234" cy="198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9EEAE8"/>
                </a:solidFill>
                <a:latin typeface="Josefin Sans"/>
              </a:rPr>
              <a:t>The AND date takes the inputs A and B and produces the output, X.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9EEAE8"/>
                </a:solidFill>
                <a:latin typeface="Josefin Sans"/>
              </a:rPr>
              <a:t>If both inputs are 1, then the output will be 1, but otherwise the output will be 0.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864904" cy="1028700"/>
            <a:chOff x="0" y="0"/>
            <a:chExt cx="16493098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93099" cy="1913890"/>
            </a:xfrm>
            <a:custGeom>
              <a:avLst/>
              <a:gdLst/>
              <a:ahLst/>
              <a:cxnLst/>
              <a:rect l="l" t="t" r="r" b="b"/>
              <a:pathLst>
                <a:path w="16493099" h="1913890">
                  <a:moveTo>
                    <a:pt x="0" y="0"/>
                  </a:moveTo>
                  <a:lnTo>
                    <a:pt x="16493099" y="0"/>
                  </a:lnTo>
                  <a:lnTo>
                    <a:pt x="1649309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-248897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5368583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9EEAE8"/>
                </a:solidFill>
                <a:latin typeface="Poppins Bold"/>
              </a:rPr>
              <a:t>OR Operator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370438" y="2656185"/>
            <a:ext cx="3952690" cy="33338"/>
          </a:xfrm>
          <a:prstGeom prst="line">
            <a:avLst/>
          </a:prstGeom>
          <a:ln w="66675" cap="rnd">
            <a:solidFill>
              <a:srgbClr val="9EEAE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79803" y="206266"/>
            <a:ext cx="7867350" cy="6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16"/>
              </a:lnSpc>
              <a:spcBef>
                <a:spcPct val="0"/>
              </a:spcBef>
            </a:pPr>
            <a:r>
              <a:rPr lang="en-US" sz="3943" spc="-118">
                <a:solidFill>
                  <a:srgbClr val="443C31"/>
                </a:solidFill>
                <a:latin typeface="Poppins Bold"/>
              </a:rPr>
              <a:t>4.3 Truth Tables and Logic Gates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37741" y="3480582"/>
            <a:ext cx="4200894" cy="61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4"/>
              </a:lnSpc>
            </a:pPr>
            <a:r>
              <a:rPr lang="en-US" sz="4247">
                <a:solidFill>
                  <a:srgbClr val="5CE1E6"/>
                </a:solidFill>
                <a:latin typeface="Cosmic Octo Medium"/>
              </a:rPr>
              <a:t> OR gate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133053" y="4176797"/>
            <a:ext cx="4789764" cy="2749989"/>
            <a:chOff x="0" y="0"/>
            <a:chExt cx="1306701" cy="7502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6701" cy="750228"/>
            </a:xfrm>
            <a:custGeom>
              <a:avLst/>
              <a:gdLst/>
              <a:ahLst/>
              <a:cxnLst/>
              <a:rect l="l" t="t" r="r" b="b"/>
              <a:pathLst>
                <a:path w="1306701" h="750228">
                  <a:moveTo>
                    <a:pt x="82434" y="0"/>
                  </a:moveTo>
                  <a:lnTo>
                    <a:pt x="1224267" y="0"/>
                  </a:lnTo>
                  <a:cubicBezTo>
                    <a:pt x="1246130" y="0"/>
                    <a:pt x="1267098" y="8685"/>
                    <a:pt x="1282557" y="24144"/>
                  </a:cubicBezTo>
                  <a:cubicBezTo>
                    <a:pt x="1298016" y="39604"/>
                    <a:pt x="1306701" y="60571"/>
                    <a:pt x="1306701" y="82434"/>
                  </a:cubicBezTo>
                  <a:lnTo>
                    <a:pt x="1306701" y="667794"/>
                  </a:lnTo>
                  <a:cubicBezTo>
                    <a:pt x="1306701" y="689657"/>
                    <a:pt x="1298016" y="710624"/>
                    <a:pt x="1282557" y="726083"/>
                  </a:cubicBezTo>
                  <a:cubicBezTo>
                    <a:pt x="1267098" y="741543"/>
                    <a:pt x="1246130" y="750228"/>
                    <a:pt x="1224267" y="750228"/>
                  </a:cubicBezTo>
                  <a:lnTo>
                    <a:pt x="82434" y="750228"/>
                  </a:lnTo>
                  <a:cubicBezTo>
                    <a:pt x="60571" y="750228"/>
                    <a:pt x="39604" y="741543"/>
                    <a:pt x="24144" y="726083"/>
                  </a:cubicBezTo>
                  <a:cubicBezTo>
                    <a:pt x="8685" y="710624"/>
                    <a:pt x="0" y="689657"/>
                    <a:pt x="0" y="667794"/>
                  </a:cubicBezTo>
                  <a:lnTo>
                    <a:pt x="0" y="82434"/>
                  </a:lnTo>
                  <a:cubicBezTo>
                    <a:pt x="0" y="60571"/>
                    <a:pt x="8685" y="39604"/>
                    <a:pt x="24144" y="24144"/>
                  </a:cubicBezTo>
                  <a:cubicBezTo>
                    <a:pt x="39604" y="8685"/>
                    <a:pt x="60571" y="0"/>
                    <a:pt x="82434" y="0"/>
                  </a:cubicBez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06701" cy="778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74080" y="3480582"/>
            <a:ext cx="5250575" cy="6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4249">
                <a:solidFill>
                  <a:srgbClr val="5CE1E6"/>
                </a:solidFill>
                <a:latin typeface="Cosmic Octo Medium"/>
              </a:rPr>
              <a:t>Truth Table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19405" y="4452331"/>
            <a:ext cx="2268683" cy="61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19405" y="6134280"/>
            <a:ext cx="2268683" cy="61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12044" y="4985218"/>
            <a:ext cx="2268683" cy="61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3603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31949" y="7097371"/>
            <a:ext cx="6636234" cy="149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9EEAE8"/>
                </a:solidFill>
                <a:latin typeface="Josefin Sans"/>
              </a:rPr>
              <a:t>The OR gate takes two inputs, A and B, and produces output X. If either or both inputs is 1, the output will be 1. </a:t>
            </a:r>
          </a:p>
        </p:txBody>
      </p: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1689653" y="4176797"/>
          <a:ext cx="6362502" cy="4521002"/>
        </p:xfrm>
        <a:graphic>
          <a:graphicData uri="http://schemas.openxmlformats.org/drawingml/2006/table">
            <a:tbl>
              <a:tblPr/>
              <a:tblGrid>
                <a:gridCol w="212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860"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753"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294"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32"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032"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032"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8"/>
                        </a:lnSpc>
                        <a:defRPr/>
                      </a:pPr>
                      <a:endParaRPr lang="en-US" sz="1100"/>
                    </a:p>
                  </a:txBody>
                  <a:tcPr marL="177663" marR="177663" marT="177663" marB="177663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" name="Group 18"/>
          <p:cNvGrpSpPr/>
          <p:nvPr/>
        </p:nvGrpSpPr>
        <p:grpSpPr>
          <a:xfrm>
            <a:off x="1816601" y="4176797"/>
            <a:ext cx="4178907" cy="687172"/>
            <a:chOff x="0" y="0"/>
            <a:chExt cx="1199286" cy="1972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99286" cy="197208"/>
            </a:xfrm>
            <a:custGeom>
              <a:avLst/>
              <a:gdLst/>
              <a:ahLst/>
              <a:cxnLst/>
              <a:rect l="l" t="t" r="r" b="b"/>
              <a:pathLst>
                <a:path w="1199286" h="197208">
                  <a:moveTo>
                    <a:pt x="0" y="0"/>
                  </a:moveTo>
                  <a:lnTo>
                    <a:pt x="1199286" y="0"/>
                  </a:lnTo>
                  <a:lnTo>
                    <a:pt x="1199286" y="197208"/>
                  </a:lnTo>
                  <a:lnTo>
                    <a:pt x="0" y="197208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199286" cy="235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786111" y="4202636"/>
            <a:ext cx="2092607" cy="57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3"/>
              </a:lnSpc>
            </a:pPr>
            <a:r>
              <a:rPr lang="en-US" sz="3323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89274" y="5029514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39784" y="5029514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89274" y="5856236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89274" y="6682959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397165" y="4202636"/>
            <a:ext cx="2092607" cy="57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3"/>
              </a:lnSpc>
            </a:pPr>
            <a:r>
              <a:rPr lang="en-US" sz="3323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32414" y="5029514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32414" y="5838470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32414" y="6687731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89274" y="7510768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32414" y="7515540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89274" y="8364800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832414" y="8369572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239784" y="5838470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239784" y="6687731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239784" y="7515540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239784" y="8369572"/>
            <a:ext cx="2407370" cy="66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</a:pPr>
            <a:r>
              <a:rPr lang="en-US" sz="382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8" name="Freeform 38"/>
          <p:cNvSpPr/>
          <p:nvPr/>
        </p:nvSpPr>
        <p:spPr>
          <a:xfrm>
            <a:off x="12288040" y="4685226"/>
            <a:ext cx="2400095" cy="1788071"/>
          </a:xfrm>
          <a:custGeom>
            <a:avLst/>
            <a:gdLst/>
            <a:ahLst/>
            <a:cxnLst/>
            <a:rect l="l" t="t" r="r" b="b"/>
            <a:pathLst>
              <a:path w="2400095" h="1788071">
                <a:moveTo>
                  <a:pt x="0" y="0"/>
                </a:moveTo>
                <a:lnTo>
                  <a:pt x="2400095" y="0"/>
                </a:lnTo>
                <a:lnTo>
                  <a:pt x="2400095" y="1788070"/>
                </a:lnTo>
                <a:lnTo>
                  <a:pt x="0" y="1788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864904" cy="1028700"/>
            <a:chOff x="0" y="0"/>
            <a:chExt cx="16493098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93099" cy="1913890"/>
            </a:xfrm>
            <a:custGeom>
              <a:avLst/>
              <a:gdLst/>
              <a:ahLst/>
              <a:cxnLst/>
              <a:rect l="l" t="t" r="r" b="b"/>
              <a:pathLst>
                <a:path w="16493099" h="1913890">
                  <a:moveTo>
                    <a:pt x="0" y="0"/>
                  </a:moveTo>
                  <a:lnTo>
                    <a:pt x="16493099" y="0"/>
                  </a:lnTo>
                  <a:lnTo>
                    <a:pt x="1649309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-248897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5368583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9EEAE8"/>
                </a:solidFill>
                <a:latin typeface="Poppins Bold"/>
              </a:rPr>
              <a:t>NOT Operator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370438" y="2656185"/>
            <a:ext cx="3952690" cy="33338"/>
          </a:xfrm>
          <a:prstGeom prst="line">
            <a:avLst/>
          </a:prstGeom>
          <a:ln w="66675" cap="rnd">
            <a:solidFill>
              <a:srgbClr val="9EEAE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79803" y="206266"/>
            <a:ext cx="7867350" cy="6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16"/>
              </a:lnSpc>
              <a:spcBef>
                <a:spcPct val="0"/>
              </a:spcBef>
            </a:pPr>
            <a:r>
              <a:rPr lang="en-US" sz="3943" spc="-118">
                <a:solidFill>
                  <a:srgbClr val="443C31"/>
                </a:solidFill>
                <a:latin typeface="Poppins Bold"/>
              </a:rPr>
              <a:t>4.3 Truth Tables and Logic Gates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97081" y="3332140"/>
            <a:ext cx="4200894" cy="61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4"/>
              </a:lnSpc>
            </a:pPr>
            <a:r>
              <a:rPr lang="en-US" sz="4247">
                <a:solidFill>
                  <a:srgbClr val="5CE1E6"/>
                </a:solidFill>
                <a:latin typeface="Cosmic Octo Medium"/>
              </a:rPr>
              <a:t> NOT gate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092393" y="4028355"/>
            <a:ext cx="4789764" cy="2749989"/>
            <a:chOff x="0" y="0"/>
            <a:chExt cx="1306701" cy="7502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6701" cy="750228"/>
            </a:xfrm>
            <a:custGeom>
              <a:avLst/>
              <a:gdLst/>
              <a:ahLst/>
              <a:cxnLst/>
              <a:rect l="l" t="t" r="r" b="b"/>
              <a:pathLst>
                <a:path w="1306701" h="750228">
                  <a:moveTo>
                    <a:pt x="82434" y="0"/>
                  </a:moveTo>
                  <a:lnTo>
                    <a:pt x="1224267" y="0"/>
                  </a:lnTo>
                  <a:cubicBezTo>
                    <a:pt x="1246130" y="0"/>
                    <a:pt x="1267098" y="8685"/>
                    <a:pt x="1282557" y="24144"/>
                  </a:cubicBezTo>
                  <a:cubicBezTo>
                    <a:pt x="1298016" y="39604"/>
                    <a:pt x="1306701" y="60571"/>
                    <a:pt x="1306701" y="82434"/>
                  </a:cubicBezTo>
                  <a:lnTo>
                    <a:pt x="1306701" y="667794"/>
                  </a:lnTo>
                  <a:cubicBezTo>
                    <a:pt x="1306701" y="689657"/>
                    <a:pt x="1298016" y="710624"/>
                    <a:pt x="1282557" y="726083"/>
                  </a:cubicBezTo>
                  <a:cubicBezTo>
                    <a:pt x="1267098" y="741543"/>
                    <a:pt x="1246130" y="750228"/>
                    <a:pt x="1224267" y="750228"/>
                  </a:cubicBezTo>
                  <a:lnTo>
                    <a:pt x="82434" y="750228"/>
                  </a:lnTo>
                  <a:cubicBezTo>
                    <a:pt x="60571" y="750228"/>
                    <a:pt x="39604" y="741543"/>
                    <a:pt x="24144" y="726083"/>
                  </a:cubicBezTo>
                  <a:cubicBezTo>
                    <a:pt x="8685" y="710624"/>
                    <a:pt x="0" y="689657"/>
                    <a:pt x="0" y="667794"/>
                  </a:cubicBezTo>
                  <a:lnTo>
                    <a:pt x="0" y="82434"/>
                  </a:lnTo>
                  <a:cubicBezTo>
                    <a:pt x="0" y="60571"/>
                    <a:pt x="8685" y="39604"/>
                    <a:pt x="24144" y="24144"/>
                  </a:cubicBezTo>
                  <a:cubicBezTo>
                    <a:pt x="39604" y="8685"/>
                    <a:pt x="60571" y="0"/>
                    <a:pt x="82434" y="0"/>
                  </a:cubicBez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06701" cy="778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30302" y="3649086"/>
            <a:ext cx="5250575" cy="6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4249">
                <a:solidFill>
                  <a:srgbClr val="5CE1E6"/>
                </a:solidFill>
                <a:latin typeface="Cosmic Octo Medium"/>
              </a:rPr>
              <a:t>Truth Table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07749" y="7015718"/>
            <a:ext cx="6636234" cy="149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9EEAE8"/>
                </a:solidFill>
                <a:latin typeface="Josefin Sans"/>
              </a:rPr>
              <a:t>The NOT gate takes a single input and produces the opposite of that input in a single output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680710" y="4500254"/>
            <a:ext cx="3490313" cy="1897857"/>
          </a:xfrm>
          <a:custGeom>
            <a:avLst/>
            <a:gdLst/>
            <a:ahLst/>
            <a:cxnLst/>
            <a:rect l="l" t="t" r="r" b="b"/>
            <a:pathLst>
              <a:path w="3490313" h="1897857">
                <a:moveTo>
                  <a:pt x="0" y="0"/>
                </a:moveTo>
                <a:lnTo>
                  <a:pt x="3490313" y="0"/>
                </a:lnTo>
                <a:lnTo>
                  <a:pt x="3490313" y="1897858"/>
                </a:lnTo>
                <a:lnTo>
                  <a:pt x="0" y="1897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1548931" y="4580945"/>
            <a:ext cx="897189" cy="86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3"/>
              </a:lnSpc>
            </a:pPr>
            <a:r>
              <a:rPr lang="en-US" sz="5038">
                <a:solidFill>
                  <a:srgbClr val="000000"/>
                </a:solidFill>
                <a:latin typeface="Josefin Sans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72691" y="4580945"/>
            <a:ext cx="897189" cy="86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3"/>
              </a:lnSpc>
            </a:pPr>
            <a:r>
              <a:rPr lang="en-US" sz="5038">
                <a:solidFill>
                  <a:srgbClr val="000000"/>
                </a:solidFill>
                <a:latin typeface="Josefin Sans"/>
              </a:rPr>
              <a:t>X</a:t>
            </a:r>
          </a:p>
        </p:txBody>
      </p: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1664025" y="4648696"/>
          <a:ext cx="6666132" cy="3097348"/>
        </p:xfrm>
        <a:graphic>
          <a:graphicData uri="http://schemas.openxmlformats.org/drawingml/2006/table">
            <a:tbl>
              <a:tblPr/>
              <a:tblGrid>
                <a:gridCol w="333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356">
                <a:tc>
                  <a:txBody>
                    <a:bodyPr/>
                    <a:lstStyle/>
                    <a:p>
                      <a:pPr algn="ctr">
                        <a:lnSpc>
                          <a:spcPts val="2004"/>
                        </a:lnSpc>
                        <a:defRPr/>
                      </a:pPr>
                      <a:endParaRPr lang="en-US" sz="1100"/>
                    </a:p>
                  </a:txBody>
                  <a:tcPr marL="181852" marR="181852" marT="181852" marB="181852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4"/>
                        </a:lnSpc>
                        <a:defRPr/>
                      </a:pPr>
                      <a:endParaRPr lang="en-US" sz="1100"/>
                    </a:p>
                  </a:txBody>
                  <a:tcPr marL="181852" marR="181852" marT="181852" marB="181852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495">
                <a:tc>
                  <a:txBody>
                    <a:bodyPr/>
                    <a:lstStyle/>
                    <a:p>
                      <a:pPr algn="ctr">
                        <a:lnSpc>
                          <a:spcPts val="2004"/>
                        </a:lnSpc>
                        <a:defRPr/>
                      </a:pPr>
                      <a:endParaRPr lang="en-US" sz="1100"/>
                    </a:p>
                  </a:txBody>
                  <a:tcPr marL="181852" marR="181852" marT="181852" marB="181852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4"/>
                        </a:lnSpc>
                        <a:defRPr/>
                      </a:pPr>
                      <a:endParaRPr lang="en-US" sz="1100"/>
                    </a:p>
                  </a:txBody>
                  <a:tcPr marL="181852" marR="181852" marT="181852" marB="181852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797">
                <a:tc>
                  <a:txBody>
                    <a:bodyPr/>
                    <a:lstStyle/>
                    <a:p>
                      <a:pPr algn="ctr">
                        <a:lnSpc>
                          <a:spcPts val="2004"/>
                        </a:lnSpc>
                        <a:defRPr/>
                      </a:pPr>
                      <a:endParaRPr lang="en-US" sz="1100"/>
                    </a:p>
                  </a:txBody>
                  <a:tcPr marL="181852" marR="181852" marT="181852" marB="181852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4"/>
                        </a:lnSpc>
                        <a:defRPr/>
                      </a:pPr>
                      <a:endParaRPr lang="en-US" sz="1100"/>
                    </a:p>
                  </a:txBody>
                  <a:tcPr marL="181852" marR="181852" marT="181852" marB="181852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700">
                <a:tc>
                  <a:txBody>
                    <a:bodyPr/>
                    <a:lstStyle/>
                    <a:p>
                      <a:pPr algn="ctr">
                        <a:lnSpc>
                          <a:spcPts val="2004"/>
                        </a:lnSpc>
                        <a:defRPr/>
                      </a:pPr>
                      <a:endParaRPr lang="en-US" sz="1100"/>
                    </a:p>
                  </a:txBody>
                  <a:tcPr marL="181852" marR="181852" marT="181852" marB="181852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4"/>
                        </a:lnSpc>
                        <a:defRPr/>
                      </a:pPr>
                      <a:endParaRPr lang="en-US" sz="1100"/>
                    </a:p>
                  </a:txBody>
                  <a:tcPr marL="181852" marR="181852" marT="181852" marB="181852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8"/>
          <p:cNvSpPr txBox="1"/>
          <p:nvPr/>
        </p:nvSpPr>
        <p:spPr>
          <a:xfrm>
            <a:off x="2011390" y="4677324"/>
            <a:ext cx="2464142" cy="67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13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11390" y="5523544"/>
            <a:ext cx="2464142" cy="67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13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73228" y="5523544"/>
            <a:ext cx="2464142" cy="67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13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11390" y="6369763"/>
            <a:ext cx="2464142" cy="67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1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73228" y="6351578"/>
            <a:ext cx="2464142" cy="67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1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11390" y="7215982"/>
            <a:ext cx="2464142" cy="67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13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673228" y="7197797"/>
            <a:ext cx="2464142" cy="67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13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73228" y="4677324"/>
            <a:ext cx="2464142" cy="67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9"/>
              </a:lnSpc>
            </a:pPr>
            <a:r>
              <a:rPr lang="en-US" sz="3913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864904" cy="1028700"/>
            <a:chOff x="0" y="0"/>
            <a:chExt cx="16493098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93099" cy="1913890"/>
            </a:xfrm>
            <a:custGeom>
              <a:avLst/>
              <a:gdLst/>
              <a:ahLst/>
              <a:cxnLst/>
              <a:rect l="l" t="t" r="r" b="b"/>
              <a:pathLst>
                <a:path w="16493099" h="1913890">
                  <a:moveTo>
                    <a:pt x="0" y="0"/>
                  </a:moveTo>
                  <a:lnTo>
                    <a:pt x="16493099" y="0"/>
                  </a:lnTo>
                  <a:lnTo>
                    <a:pt x="1649309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-248897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5368583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9EEAE8"/>
                </a:solidFill>
                <a:latin typeface="Poppins Bold"/>
              </a:rPr>
              <a:t>NAND Operator</a:t>
            </a:r>
          </a:p>
        </p:txBody>
      </p:sp>
      <p:sp>
        <p:nvSpPr>
          <p:cNvPr id="6" name="AutoShape 6"/>
          <p:cNvSpPr/>
          <p:nvPr/>
        </p:nvSpPr>
        <p:spPr>
          <a:xfrm>
            <a:off x="384809" y="2689523"/>
            <a:ext cx="4330681" cy="0"/>
          </a:xfrm>
          <a:prstGeom prst="line">
            <a:avLst/>
          </a:prstGeom>
          <a:ln w="66675" cap="rnd">
            <a:solidFill>
              <a:srgbClr val="9EEAE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79803" y="206266"/>
            <a:ext cx="7867350" cy="6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16"/>
              </a:lnSpc>
              <a:spcBef>
                <a:spcPct val="0"/>
              </a:spcBef>
            </a:pPr>
            <a:r>
              <a:rPr lang="en-US" sz="3943" spc="-118">
                <a:solidFill>
                  <a:srgbClr val="443C31"/>
                </a:solidFill>
                <a:latin typeface="Poppins Bold"/>
              </a:rPr>
              <a:t>4.3 Truth Tables and Logic Gates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02693" y="3532479"/>
            <a:ext cx="4319555" cy="628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7"/>
              </a:lnSpc>
            </a:pPr>
            <a:r>
              <a:rPr lang="en-US" sz="4367">
                <a:solidFill>
                  <a:srgbClr val="5CE1E6"/>
                </a:solidFill>
                <a:latin typeface="Cosmic Octo Medium"/>
              </a:rPr>
              <a:t> NAND gate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080011" y="4249168"/>
            <a:ext cx="4925058" cy="2827667"/>
            <a:chOff x="0" y="0"/>
            <a:chExt cx="1306701" cy="7502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6701" cy="750228"/>
            </a:xfrm>
            <a:custGeom>
              <a:avLst/>
              <a:gdLst/>
              <a:ahLst/>
              <a:cxnLst/>
              <a:rect l="l" t="t" r="r" b="b"/>
              <a:pathLst>
                <a:path w="1306701" h="750228">
                  <a:moveTo>
                    <a:pt x="80169" y="0"/>
                  </a:moveTo>
                  <a:lnTo>
                    <a:pt x="1226532" y="0"/>
                  </a:lnTo>
                  <a:cubicBezTo>
                    <a:pt x="1270808" y="0"/>
                    <a:pt x="1306701" y="35893"/>
                    <a:pt x="1306701" y="80169"/>
                  </a:cubicBezTo>
                  <a:lnTo>
                    <a:pt x="1306701" y="670059"/>
                  </a:lnTo>
                  <a:cubicBezTo>
                    <a:pt x="1306701" y="691321"/>
                    <a:pt x="1298255" y="711712"/>
                    <a:pt x="1283220" y="726747"/>
                  </a:cubicBezTo>
                  <a:cubicBezTo>
                    <a:pt x="1268185" y="741781"/>
                    <a:pt x="1247794" y="750228"/>
                    <a:pt x="1226532" y="750228"/>
                  </a:cubicBezTo>
                  <a:lnTo>
                    <a:pt x="80169" y="750228"/>
                  </a:lnTo>
                  <a:cubicBezTo>
                    <a:pt x="35893" y="750228"/>
                    <a:pt x="0" y="714335"/>
                    <a:pt x="0" y="670059"/>
                  </a:cubicBezTo>
                  <a:lnTo>
                    <a:pt x="0" y="80169"/>
                  </a:lnTo>
                  <a:cubicBezTo>
                    <a:pt x="0" y="35893"/>
                    <a:pt x="35893" y="0"/>
                    <a:pt x="80169" y="0"/>
                  </a:cubicBez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06701" cy="778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74080" y="3480582"/>
            <a:ext cx="5250575" cy="6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4249">
                <a:solidFill>
                  <a:srgbClr val="5CE1E6"/>
                </a:solidFill>
                <a:latin typeface="Cosmic Octo Medium"/>
              </a:rPr>
              <a:t>Truth Table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50628" y="7263916"/>
            <a:ext cx="6823685" cy="1012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2879">
                <a:solidFill>
                  <a:srgbClr val="9EEAE8"/>
                </a:solidFill>
                <a:latin typeface="Josefin Sans"/>
              </a:rPr>
              <a:t>NAND (NOT + AND). It will only give an output of 0 if both inputs are 1.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04983" y="4283156"/>
            <a:ext cx="581498" cy="56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1"/>
              </a:lnSpc>
            </a:pPr>
            <a:r>
              <a:rPr lang="en-US" sz="3265">
                <a:solidFill>
                  <a:srgbClr val="000000"/>
                </a:solidFill>
                <a:latin typeface="Josefin Sans"/>
              </a:rPr>
              <a:t>A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604983" y="4469537"/>
            <a:ext cx="3553211" cy="1763281"/>
          </a:xfrm>
          <a:custGeom>
            <a:avLst/>
            <a:gdLst/>
            <a:ahLst/>
            <a:cxnLst/>
            <a:rect l="l" t="t" r="r" b="b"/>
            <a:pathLst>
              <a:path w="3553211" h="1763281">
                <a:moveTo>
                  <a:pt x="0" y="0"/>
                </a:moveTo>
                <a:lnTo>
                  <a:pt x="3553212" y="0"/>
                </a:lnTo>
                <a:lnTo>
                  <a:pt x="3553212" y="1763281"/>
                </a:lnTo>
                <a:lnTo>
                  <a:pt x="0" y="176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3020517" y="5470135"/>
            <a:ext cx="363066" cy="2031137"/>
          </a:xfrm>
          <a:custGeom>
            <a:avLst/>
            <a:gdLst/>
            <a:ahLst/>
            <a:cxnLst/>
            <a:rect l="l" t="t" r="r" b="b"/>
            <a:pathLst>
              <a:path w="363066" h="2031137">
                <a:moveTo>
                  <a:pt x="0" y="0"/>
                </a:moveTo>
                <a:lnTo>
                  <a:pt x="363066" y="0"/>
                </a:lnTo>
                <a:lnTo>
                  <a:pt x="363066" y="2031137"/>
                </a:lnTo>
                <a:lnTo>
                  <a:pt x="0" y="20311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1604983" y="5186671"/>
            <a:ext cx="581498" cy="56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1"/>
              </a:lnSpc>
            </a:pPr>
            <a:r>
              <a:rPr lang="en-US" sz="3265">
                <a:solidFill>
                  <a:srgbClr val="000000"/>
                </a:solidFill>
                <a:latin typeface="Josefin Sans"/>
              </a:rPr>
              <a:t>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576697" y="4691845"/>
            <a:ext cx="581498" cy="56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1"/>
              </a:lnSpc>
            </a:pPr>
            <a:r>
              <a:rPr lang="en-US" sz="3265">
                <a:solidFill>
                  <a:srgbClr val="000000"/>
                </a:solidFill>
                <a:latin typeface="Josefin Sans"/>
              </a:rPr>
              <a:t>X</a:t>
            </a:r>
          </a:p>
        </p:txBody>
      </p:sp>
      <p:sp>
        <p:nvSpPr>
          <p:cNvPr id="19" name="Freeform 19"/>
          <p:cNvSpPr/>
          <p:nvPr/>
        </p:nvSpPr>
        <p:spPr>
          <a:xfrm rot="-5400000">
            <a:off x="14634207" y="5317273"/>
            <a:ext cx="108552" cy="607282"/>
          </a:xfrm>
          <a:custGeom>
            <a:avLst/>
            <a:gdLst/>
            <a:ahLst/>
            <a:cxnLst/>
            <a:rect l="l" t="t" r="r" b="b"/>
            <a:pathLst>
              <a:path w="108552" h="607282">
                <a:moveTo>
                  <a:pt x="0" y="0"/>
                </a:moveTo>
                <a:lnTo>
                  <a:pt x="108552" y="0"/>
                </a:lnTo>
                <a:lnTo>
                  <a:pt x="108552" y="607283"/>
                </a:lnTo>
                <a:lnTo>
                  <a:pt x="0" y="607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2186482" y="6594184"/>
            <a:ext cx="1961867" cy="381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0"/>
              </a:lnSpc>
            </a:pPr>
            <a:r>
              <a:rPr lang="en-US" sz="2193">
                <a:solidFill>
                  <a:srgbClr val="000000"/>
                </a:solidFill>
                <a:latin typeface="Josefin Sans"/>
              </a:rPr>
              <a:t>AND Gate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54795" y="5618040"/>
            <a:ext cx="1225302" cy="35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1949">
                <a:solidFill>
                  <a:srgbClr val="000000"/>
                </a:solidFill>
                <a:latin typeface="Josefin Sans"/>
              </a:rPr>
              <a:t>NOT Gate</a:t>
            </a:r>
          </a:p>
        </p:txBody>
      </p:sp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1630017" y="4294832"/>
          <a:ext cx="5600704" cy="3979692"/>
        </p:xfrm>
        <a:graphic>
          <a:graphicData uri="http://schemas.openxmlformats.org/drawingml/2006/table">
            <a:tbl>
              <a:tblPr/>
              <a:tblGrid>
                <a:gridCol w="140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007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216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579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30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30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630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" name="Group 23"/>
          <p:cNvGrpSpPr/>
          <p:nvPr/>
        </p:nvGrpSpPr>
        <p:grpSpPr>
          <a:xfrm>
            <a:off x="1749123" y="4294832"/>
            <a:ext cx="2872956" cy="644722"/>
            <a:chOff x="0" y="0"/>
            <a:chExt cx="878783" cy="1972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78783" cy="197208"/>
            </a:xfrm>
            <a:custGeom>
              <a:avLst/>
              <a:gdLst/>
              <a:ahLst/>
              <a:cxnLst/>
              <a:rect l="l" t="t" r="r" b="b"/>
              <a:pathLst>
                <a:path w="878783" h="197208">
                  <a:moveTo>
                    <a:pt x="0" y="0"/>
                  </a:moveTo>
                  <a:lnTo>
                    <a:pt x="878783" y="0"/>
                  </a:lnTo>
                  <a:lnTo>
                    <a:pt x="878783" y="197208"/>
                  </a:lnTo>
                  <a:lnTo>
                    <a:pt x="0" y="197208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78783" cy="235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241344" y="4323893"/>
            <a:ext cx="1963337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97260" y="5089577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77939" y="5089577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7260" y="5865229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7260" y="6640882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036021" y="4370362"/>
            <a:ext cx="1229618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AND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47388" y="5091954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747388" y="5850938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747388" y="6647737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97260" y="7417553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747388" y="7424408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97260" y="8218828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747388" y="8225683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006044" y="5140366"/>
            <a:ext cx="1229618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06044" y="5869988"/>
            <a:ext cx="1229618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491525" y="6612303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491525" y="7388975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491525" y="8190250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629464" y="4323893"/>
            <a:ext cx="1355605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NAND</a:t>
            </a:r>
          </a:p>
        </p:txBody>
      </p:sp>
      <p:sp>
        <p:nvSpPr>
          <p:cNvPr id="45" name="AutoShape 45"/>
          <p:cNvSpPr/>
          <p:nvPr/>
        </p:nvSpPr>
        <p:spPr>
          <a:xfrm flipH="1">
            <a:off x="7985069" y="4151855"/>
            <a:ext cx="693227" cy="474405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8030819" y="3689487"/>
            <a:ext cx="2178704" cy="82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2"/>
              </a:lnSpc>
            </a:pPr>
            <a:r>
              <a:rPr lang="en-US" sz="2344">
                <a:solidFill>
                  <a:srgbClr val="5CE1E6"/>
                </a:solidFill>
                <a:latin typeface="Josefin Sans"/>
              </a:rPr>
              <a:t>Negation of </a:t>
            </a:r>
          </a:p>
          <a:p>
            <a:pPr algn="ctr">
              <a:lnSpc>
                <a:spcPts val="3282"/>
              </a:lnSpc>
            </a:pPr>
            <a:r>
              <a:rPr lang="en-US" sz="2344">
                <a:solidFill>
                  <a:srgbClr val="5CE1E6"/>
                </a:solidFill>
                <a:latin typeface="Josefin Sans"/>
              </a:rPr>
              <a:t>AND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692458" y="5905422"/>
            <a:ext cx="1229618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177939" y="6647737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177939" y="7424408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177939" y="8225683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51" name="AutoShape 51"/>
          <p:cNvSpPr/>
          <p:nvPr/>
        </p:nvSpPr>
        <p:spPr>
          <a:xfrm>
            <a:off x="6164491" y="6170846"/>
            <a:ext cx="8348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AutoShape 52"/>
          <p:cNvSpPr/>
          <p:nvPr/>
        </p:nvSpPr>
        <p:spPr>
          <a:xfrm>
            <a:off x="6164491" y="6980794"/>
            <a:ext cx="8348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AutoShape 53"/>
          <p:cNvSpPr/>
          <p:nvPr/>
        </p:nvSpPr>
        <p:spPr>
          <a:xfrm>
            <a:off x="6212031" y="7757465"/>
            <a:ext cx="8348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AutoShape 54"/>
          <p:cNvSpPr/>
          <p:nvPr/>
        </p:nvSpPr>
        <p:spPr>
          <a:xfrm>
            <a:off x="6164491" y="8551886"/>
            <a:ext cx="8348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864904" cy="1028700"/>
            <a:chOff x="0" y="0"/>
            <a:chExt cx="16493098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93099" cy="1913890"/>
            </a:xfrm>
            <a:custGeom>
              <a:avLst/>
              <a:gdLst/>
              <a:ahLst/>
              <a:cxnLst/>
              <a:rect l="l" t="t" r="r" b="b"/>
              <a:pathLst>
                <a:path w="16493099" h="1913890">
                  <a:moveTo>
                    <a:pt x="0" y="0"/>
                  </a:moveTo>
                  <a:lnTo>
                    <a:pt x="16493099" y="0"/>
                  </a:lnTo>
                  <a:lnTo>
                    <a:pt x="1649309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-248897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5368583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9EEAE8"/>
                </a:solidFill>
                <a:latin typeface="Poppins Bold"/>
              </a:rPr>
              <a:t>NOR Operator</a:t>
            </a:r>
          </a:p>
        </p:txBody>
      </p:sp>
      <p:sp>
        <p:nvSpPr>
          <p:cNvPr id="6" name="AutoShape 6"/>
          <p:cNvSpPr/>
          <p:nvPr/>
        </p:nvSpPr>
        <p:spPr>
          <a:xfrm>
            <a:off x="384809" y="2689523"/>
            <a:ext cx="4330681" cy="0"/>
          </a:xfrm>
          <a:prstGeom prst="line">
            <a:avLst/>
          </a:prstGeom>
          <a:ln w="66675" cap="rnd">
            <a:solidFill>
              <a:srgbClr val="9EEAE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79803" y="206266"/>
            <a:ext cx="7867350" cy="6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16"/>
              </a:lnSpc>
              <a:spcBef>
                <a:spcPct val="0"/>
              </a:spcBef>
            </a:pPr>
            <a:r>
              <a:rPr lang="en-US" sz="3943" spc="-118">
                <a:solidFill>
                  <a:srgbClr val="443C31"/>
                </a:solidFill>
                <a:latin typeface="Poppins Bold"/>
              </a:rPr>
              <a:t>4.3 Truth Tables and Logic Gates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02693" y="3532479"/>
            <a:ext cx="4319555" cy="628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7"/>
              </a:lnSpc>
            </a:pPr>
            <a:r>
              <a:rPr lang="en-US" sz="4367">
                <a:solidFill>
                  <a:srgbClr val="5CE1E6"/>
                </a:solidFill>
                <a:latin typeface="Cosmic Octo Medium"/>
              </a:rPr>
              <a:t> NOR gate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080011" y="4249168"/>
            <a:ext cx="4925058" cy="2827667"/>
            <a:chOff x="0" y="0"/>
            <a:chExt cx="1306701" cy="7502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6701" cy="750228"/>
            </a:xfrm>
            <a:custGeom>
              <a:avLst/>
              <a:gdLst/>
              <a:ahLst/>
              <a:cxnLst/>
              <a:rect l="l" t="t" r="r" b="b"/>
              <a:pathLst>
                <a:path w="1306701" h="750228">
                  <a:moveTo>
                    <a:pt x="80169" y="0"/>
                  </a:moveTo>
                  <a:lnTo>
                    <a:pt x="1226532" y="0"/>
                  </a:lnTo>
                  <a:cubicBezTo>
                    <a:pt x="1270808" y="0"/>
                    <a:pt x="1306701" y="35893"/>
                    <a:pt x="1306701" y="80169"/>
                  </a:cubicBezTo>
                  <a:lnTo>
                    <a:pt x="1306701" y="670059"/>
                  </a:lnTo>
                  <a:cubicBezTo>
                    <a:pt x="1306701" y="691321"/>
                    <a:pt x="1298255" y="711712"/>
                    <a:pt x="1283220" y="726747"/>
                  </a:cubicBezTo>
                  <a:cubicBezTo>
                    <a:pt x="1268185" y="741781"/>
                    <a:pt x="1247794" y="750228"/>
                    <a:pt x="1226532" y="750228"/>
                  </a:cubicBezTo>
                  <a:lnTo>
                    <a:pt x="80169" y="750228"/>
                  </a:lnTo>
                  <a:cubicBezTo>
                    <a:pt x="35893" y="750228"/>
                    <a:pt x="0" y="714335"/>
                    <a:pt x="0" y="670059"/>
                  </a:cubicBezTo>
                  <a:lnTo>
                    <a:pt x="0" y="80169"/>
                  </a:lnTo>
                  <a:cubicBezTo>
                    <a:pt x="0" y="35893"/>
                    <a:pt x="35893" y="0"/>
                    <a:pt x="80169" y="0"/>
                  </a:cubicBez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06701" cy="778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050628" y="7263916"/>
            <a:ext cx="6823685" cy="1012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2879">
                <a:solidFill>
                  <a:srgbClr val="9EEAE8"/>
                </a:solidFill>
                <a:latin typeface="Josefin Sans"/>
              </a:rPr>
              <a:t>NOR (NOT + OR). Produces an output if both inputs A and B are 0.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471122" y="4301739"/>
          <a:ext cx="5600704" cy="3979692"/>
        </p:xfrm>
        <a:graphic>
          <a:graphicData uri="http://schemas.openxmlformats.org/drawingml/2006/table">
            <a:tbl>
              <a:tblPr/>
              <a:tblGrid>
                <a:gridCol w="140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007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216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579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30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30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630"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7"/>
                        </a:lnSpc>
                        <a:defRPr/>
                      </a:pPr>
                      <a:endParaRPr lang="en-US" sz="1100"/>
                    </a:p>
                  </a:txBody>
                  <a:tcPr marL="166688" marR="166688" marT="166688" marB="166688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590228" y="4301739"/>
            <a:ext cx="2872956" cy="644722"/>
            <a:chOff x="0" y="0"/>
            <a:chExt cx="878783" cy="19720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8783" cy="197208"/>
            </a:xfrm>
            <a:custGeom>
              <a:avLst/>
              <a:gdLst/>
              <a:ahLst/>
              <a:cxnLst/>
              <a:rect l="l" t="t" r="r" b="b"/>
              <a:pathLst>
                <a:path w="878783" h="197208">
                  <a:moveTo>
                    <a:pt x="0" y="0"/>
                  </a:moveTo>
                  <a:lnTo>
                    <a:pt x="878783" y="0"/>
                  </a:lnTo>
                  <a:lnTo>
                    <a:pt x="878783" y="197208"/>
                  </a:lnTo>
                  <a:lnTo>
                    <a:pt x="0" y="197208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78783" cy="235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82449" y="4330800"/>
            <a:ext cx="1963337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8366" y="5096484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19044" y="5096484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8366" y="5872136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8366" y="6647789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39354" y="3532479"/>
            <a:ext cx="5415591" cy="63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5"/>
              </a:lnSpc>
            </a:pPr>
            <a:r>
              <a:rPr lang="en-US" sz="4383">
                <a:solidFill>
                  <a:srgbClr val="5CE1E6"/>
                </a:solidFill>
                <a:latin typeface="Cosmic Octo Medium"/>
              </a:rPr>
              <a:t>Truth Table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77126" y="4377269"/>
            <a:ext cx="1229618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88493" y="5098861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88493" y="5857845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588493" y="6654644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38366" y="7424460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88493" y="7431315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8366" y="8225735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88493" y="8232590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847149" y="5147273"/>
            <a:ext cx="1229618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847149" y="5876895"/>
            <a:ext cx="1229618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32630" y="6619210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32630" y="7395881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332630" y="8197157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470569" y="4330800"/>
            <a:ext cx="1355605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NOR</a:t>
            </a:r>
          </a:p>
        </p:txBody>
      </p:sp>
      <p:sp>
        <p:nvSpPr>
          <p:cNvPr id="37" name="AutoShape 37"/>
          <p:cNvSpPr/>
          <p:nvPr/>
        </p:nvSpPr>
        <p:spPr>
          <a:xfrm flipH="1">
            <a:off x="7826175" y="4158762"/>
            <a:ext cx="693227" cy="474405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7871924" y="3696394"/>
            <a:ext cx="2178704" cy="82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2"/>
              </a:lnSpc>
            </a:pPr>
            <a:r>
              <a:rPr lang="en-US" sz="2344">
                <a:solidFill>
                  <a:srgbClr val="5CE1E6"/>
                </a:solidFill>
                <a:latin typeface="Josefin Sans"/>
              </a:rPr>
              <a:t>Negation of </a:t>
            </a:r>
          </a:p>
          <a:p>
            <a:pPr algn="ctr">
              <a:lnSpc>
                <a:spcPts val="3282"/>
              </a:lnSpc>
            </a:pPr>
            <a:r>
              <a:rPr lang="en-US" sz="2344">
                <a:solidFill>
                  <a:srgbClr val="5CE1E6"/>
                </a:solidFill>
                <a:latin typeface="Josefin Sans"/>
              </a:rPr>
              <a:t>OR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533563" y="5912329"/>
            <a:ext cx="1229618" cy="53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3118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019044" y="6654644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019044" y="7431315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019044" y="8232590"/>
            <a:ext cx="2258656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43" name="AutoShape 43"/>
          <p:cNvSpPr/>
          <p:nvPr/>
        </p:nvSpPr>
        <p:spPr>
          <a:xfrm>
            <a:off x="6005596" y="6177753"/>
            <a:ext cx="8348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44"/>
          <p:cNvSpPr/>
          <p:nvPr/>
        </p:nvSpPr>
        <p:spPr>
          <a:xfrm>
            <a:off x="6005596" y="6987701"/>
            <a:ext cx="8348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AutoShape 45"/>
          <p:cNvSpPr/>
          <p:nvPr/>
        </p:nvSpPr>
        <p:spPr>
          <a:xfrm>
            <a:off x="6053136" y="7764372"/>
            <a:ext cx="8348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AutoShape 46"/>
          <p:cNvSpPr/>
          <p:nvPr/>
        </p:nvSpPr>
        <p:spPr>
          <a:xfrm>
            <a:off x="6005596" y="8558793"/>
            <a:ext cx="8348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" name="Group 47"/>
          <p:cNvGrpSpPr/>
          <p:nvPr/>
        </p:nvGrpSpPr>
        <p:grpSpPr>
          <a:xfrm>
            <a:off x="11978570" y="4452574"/>
            <a:ext cx="2967801" cy="1994135"/>
            <a:chOff x="0" y="0"/>
            <a:chExt cx="3957068" cy="2658847"/>
          </a:xfrm>
        </p:grpSpPr>
        <p:sp>
          <p:nvSpPr>
            <p:cNvPr id="48" name="TextBox 48"/>
            <p:cNvSpPr txBox="1"/>
            <p:nvPr/>
          </p:nvSpPr>
          <p:spPr>
            <a:xfrm>
              <a:off x="0" y="-85725"/>
              <a:ext cx="820034" cy="782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5"/>
                </a:lnSpc>
              </a:pPr>
              <a:r>
                <a:rPr lang="en-US" sz="3453">
                  <a:solidFill>
                    <a:srgbClr val="2D3240"/>
                  </a:solidFill>
                  <a:latin typeface="Josefin Sans"/>
                </a:rPr>
                <a:t>A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065461" y="461519"/>
              <a:ext cx="891606" cy="832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57"/>
                </a:lnSpc>
              </a:pPr>
              <a:r>
                <a:rPr lang="en-US" sz="3755">
                  <a:solidFill>
                    <a:srgbClr val="2D3240"/>
                  </a:solidFill>
                  <a:latin typeface="Josefin Sans"/>
                </a:rPr>
                <a:t>X</a:t>
              </a:r>
            </a:p>
          </p:txBody>
        </p:sp>
        <p:sp>
          <p:nvSpPr>
            <p:cNvPr id="50" name="Freeform 50"/>
            <p:cNvSpPr/>
            <p:nvPr/>
          </p:nvSpPr>
          <p:spPr>
            <a:xfrm>
              <a:off x="196793" y="144163"/>
              <a:ext cx="3760275" cy="2514684"/>
            </a:xfrm>
            <a:custGeom>
              <a:avLst/>
              <a:gdLst/>
              <a:ahLst/>
              <a:cxnLst/>
              <a:rect l="l" t="t" r="r" b="b"/>
              <a:pathLst>
                <a:path w="3760275" h="2514684">
                  <a:moveTo>
                    <a:pt x="0" y="0"/>
                  </a:moveTo>
                  <a:lnTo>
                    <a:pt x="3760275" y="0"/>
                  </a:lnTo>
                  <a:lnTo>
                    <a:pt x="3760275" y="2514684"/>
                  </a:lnTo>
                  <a:lnTo>
                    <a:pt x="0" y="251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1125547"/>
              <a:ext cx="820034" cy="782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5"/>
                </a:lnSpc>
              </a:pPr>
              <a:r>
                <a:rPr lang="en-US" sz="3453">
                  <a:solidFill>
                    <a:srgbClr val="2D3240"/>
                  </a:solidFill>
                  <a:latin typeface="Josefin Sans"/>
                </a:rPr>
                <a:t>B</a:t>
              </a:r>
            </a:p>
          </p:txBody>
        </p:sp>
      </p:grpSp>
      <p:sp>
        <p:nvSpPr>
          <p:cNvPr id="52" name="Freeform 52"/>
          <p:cNvSpPr/>
          <p:nvPr/>
        </p:nvSpPr>
        <p:spPr>
          <a:xfrm rot="-5400000">
            <a:off x="13217058" y="5782913"/>
            <a:ext cx="288305" cy="1612897"/>
          </a:xfrm>
          <a:custGeom>
            <a:avLst/>
            <a:gdLst/>
            <a:ahLst/>
            <a:cxnLst/>
            <a:rect l="l" t="t" r="r" b="b"/>
            <a:pathLst>
              <a:path w="288305" h="1612897">
                <a:moveTo>
                  <a:pt x="0" y="0"/>
                </a:moveTo>
                <a:lnTo>
                  <a:pt x="288305" y="0"/>
                </a:lnTo>
                <a:lnTo>
                  <a:pt x="288305" y="1612897"/>
                </a:lnTo>
                <a:lnTo>
                  <a:pt x="0" y="1612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 rot="-5400000">
            <a:off x="14516170" y="5495443"/>
            <a:ext cx="99711" cy="557822"/>
          </a:xfrm>
          <a:custGeom>
            <a:avLst/>
            <a:gdLst/>
            <a:ahLst/>
            <a:cxnLst/>
            <a:rect l="l" t="t" r="r" b="b"/>
            <a:pathLst>
              <a:path w="99711" h="557822">
                <a:moveTo>
                  <a:pt x="0" y="0"/>
                </a:moveTo>
                <a:lnTo>
                  <a:pt x="99711" y="0"/>
                </a:lnTo>
                <a:lnTo>
                  <a:pt x="99711" y="557822"/>
                </a:lnTo>
                <a:lnTo>
                  <a:pt x="0" y="5578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12485034" y="6697277"/>
            <a:ext cx="1802080" cy="344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2014">
                <a:solidFill>
                  <a:srgbClr val="000000"/>
                </a:solidFill>
                <a:latin typeface="Josefin Sans"/>
              </a:rPr>
              <a:t>OR Gate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4167659" y="5776584"/>
            <a:ext cx="1125506" cy="320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6"/>
              </a:lnSpc>
            </a:pPr>
            <a:r>
              <a:rPr lang="en-US" sz="1790">
                <a:solidFill>
                  <a:srgbClr val="000000"/>
                </a:solidFill>
                <a:latin typeface="Josefin Sans"/>
              </a:rPr>
              <a:t>NOT Gate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864904" cy="1028700"/>
            <a:chOff x="0" y="0"/>
            <a:chExt cx="16493098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93099" cy="1913890"/>
            </a:xfrm>
            <a:custGeom>
              <a:avLst/>
              <a:gdLst/>
              <a:ahLst/>
              <a:cxnLst/>
              <a:rect l="l" t="t" r="r" b="b"/>
              <a:pathLst>
                <a:path w="16493099" h="1913890">
                  <a:moveTo>
                    <a:pt x="0" y="0"/>
                  </a:moveTo>
                  <a:lnTo>
                    <a:pt x="16493099" y="0"/>
                  </a:lnTo>
                  <a:lnTo>
                    <a:pt x="1649309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-248897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5368583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9EEAE8"/>
                </a:solidFill>
                <a:latin typeface="Poppins Bold"/>
              </a:rPr>
              <a:t>XOR Operator</a:t>
            </a:r>
          </a:p>
        </p:txBody>
      </p:sp>
      <p:sp>
        <p:nvSpPr>
          <p:cNvPr id="6" name="AutoShape 6"/>
          <p:cNvSpPr/>
          <p:nvPr/>
        </p:nvSpPr>
        <p:spPr>
          <a:xfrm>
            <a:off x="384809" y="2689523"/>
            <a:ext cx="4330681" cy="0"/>
          </a:xfrm>
          <a:prstGeom prst="line">
            <a:avLst/>
          </a:prstGeom>
          <a:ln w="66675" cap="rnd">
            <a:solidFill>
              <a:srgbClr val="9EEAE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79803" y="206266"/>
            <a:ext cx="7867350" cy="60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16"/>
              </a:lnSpc>
              <a:spcBef>
                <a:spcPct val="0"/>
              </a:spcBef>
            </a:pPr>
            <a:r>
              <a:rPr lang="en-US" sz="3943" spc="-118">
                <a:solidFill>
                  <a:srgbClr val="443C31"/>
                </a:solidFill>
                <a:latin typeface="Poppins Bold"/>
              </a:rPr>
              <a:t>4.3 Truth Tables and Logic Gates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84014" y="3547940"/>
            <a:ext cx="4319555" cy="628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7"/>
              </a:lnSpc>
            </a:pPr>
            <a:r>
              <a:rPr lang="en-US" sz="4367">
                <a:solidFill>
                  <a:srgbClr val="5CE1E6"/>
                </a:solidFill>
                <a:latin typeface="Cosmic Octo Medium"/>
              </a:rPr>
              <a:t> XOR gate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161331" y="4264629"/>
            <a:ext cx="4925058" cy="2827667"/>
            <a:chOff x="0" y="0"/>
            <a:chExt cx="1306701" cy="7502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6701" cy="750228"/>
            </a:xfrm>
            <a:custGeom>
              <a:avLst/>
              <a:gdLst/>
              <a:ahLst/>
              <a:cxnLst/>
              <a:rect l="l" t="t" r="r" b="b"/>
              <a:pathLst>
                <a:path w="1306701" h="750228">
                  <a:moveTo>
                    <a:pt x="80169" y="0"/>
                  </a:moveTo>
                  <a:lnTo>
                    <a:pt x="1226532" y="0"/>
                  </a:lnTo>
                  <a:cubicBezTo>
                    <a:pt x="1270808" y="0"/>
                    <a:pt x="1306701" y="35893"/>
                    <a:pt x="1306701" y="80169"/>
                  </a:cubicBezTo>
                  <a:lnTo>
                    <a:pt x="1306701" y="670059"/>
                  </a:lnTo>
                  <a:cubicBezTo>
                    <a:pt x="1306701" y="691321"/>
                    <a:pt x="1298255" y="711712"/>
                    <a:pt x="1283220" y="726747"/>
                  </a:cubicBezTo>
                  <a:cubicBezTo>
                    <a:pt x="1268185" y="741781"/>
                    <a:pt x="1247794" y="750228"/>
                    <a:pt x="1226532" y="750228"/>
                  </a:cubicBezTo>
                  <a:lnTo>
                    <a:pt x="80169" y="750228"/>
                  </a:lnTo>
                  <a:cubicBezTo>
                    <a:pt x="35893" y="750228"/>
                    <a:pt x="0" y="714335"/>
                    <a:pt x="0" y="670059"/>
                  </a:cubicBezTo>
                  <a:lnTo>
                    <a:pt x="0" y="80169"/>
                  </a:lnTo>
                  <a:cubicBezTo>
                    <a:pt x="0" y="35893"/>
                    <a:pt x="35893" y="0"/>
                    <a:pt x="80169" y="0"/>
                  </a:cubicBezTo>
                  <a:close/>
                </a:path>
              </a:pathLst>
            </a:custGeom>
            <a:solidFill>
              <a:srgbClr val="9EEA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306701" cy="778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646640" y="7168993"/>
            <a:ext cx="5954441" cy="152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2879">
                <a:solidFill>
                  <a:srgbClr val="9EEAE8"/>
                </a:solidFill>
                <a:latin typeface="Josefin Sans"/>
              </a:rPr>
              <a:t>XOR (Exclusive OR). The output X is 1 when either (but not both) of the A or B inputs is 1.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062855" y="4651947"/>
            <a:ext cx="2961873" cy="2006669"/>
          </a:xfrm>
          <a:custGeom>
            <a:avLst/>
            <a:gdLst/>
            <a:ahLst/>
            <a:cxnLst/>
            <a:rect l="l" t="t" r="r" b="b"/>
            <a:pathLst>
              <a:path w="2961873" h="2006669">
                <a:moveTo>
                  <a:pt x="0" y="0"/>
                </a:moveTo>
                <a:lnTo>
                  <a:pt x="2961872" y="0"/>
                </a:lnTo>
                <a:lnTo>
                  <a:pt x="2961872" y="2006668"/>
                </a:lnTo>
                <a:lnTo>
                  <a:pt x="0" y="2006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798239" y="4490605"/>
            <a:ext cx="581498" cy="56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1"/>
              </a:lnSpc>
            </a:pPr>
            <a:r>
              <a:rPr lang="en-US" sz="3265">
                <a:solidFill>
                  <a:srgbClr val="000000"/>
                </a:solidFill>
                <a:latin typeface="Josefin Sans"/>
              </a:rPr>
              <a:t>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98239" y="5394119"/>
            <a:ext cx="581498" cy="56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1"/>
              </a:lnSpc>
            </a:pPr>
            <a:r>
              <a:rPr lang="en-US" sz="3265">
                <a:solidFill>
                  <a:srgbClr val="000000"/>
                </a:solidFill>
                <a:latin typeface="Josefin Sans"/>
              </a:rPr>
              <a:t>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566652" y="4923799"/>
            <a:ext cx="581498" cy="56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1"/>
              </a:lnSpc>
            </a:pPr>
            <a:r>
              <a:rPr lang="en-US" sz="3265">
                <a:solidFill>
                  <a:srgbClr val="000000"/>
                </a:solidFill>
                <a:latin typeface="Josefin Sans"/>
              </a:rPr>
              <a:t>X</a:t>
            </a:r>
          </a:p>
        </p:txBody>
      </p: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2178276" y="4234019"/>
          <a:ext cx="6115774" cy="4345684"/>
        </p:xfrm>
        <a:graphic>
          <a:graphicData uri="http://schemas.openxmlformats.org/drawingml/2006/table">
            <a:tbl>
              <a:tblPr/>
              <a:tblGrid>
                <a:gridCol w="203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463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25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37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753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753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753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endParaRPr lang="en-US" sz="1100"/>
                    </a:p>
                  </a:txBody>
                  <a:tcPr marL="174184" marR="174184" marT="174184" marB="174184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" name="Group 18"/>
          <p:cNvGrpSpPr/>
          <p:nvPr/>
        </p:nvGrpSpPr>
        <p:grpSpPr>
          <a:xfrm>
            <a:off x="2302738" y="4234019"/>
            <a:ext cx="4097079" cy="673716"/>
            <a:chOff x="0" y="0"/>
            <a:chExt cx="1199286" cy="1972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99286" cy="197208"/>
            </a:xfrm>
            <a:custGeom>
              <a:avLst/>
              <a:gdLst/>
              <a:ahLst/>
              <a:cxnLst/>
              <a:rect l="l" t="t" r="r" b="b"/>
              <a:pathLst>
                <a:path w="1199286" h="197208">
                  <a:moveTo>
                    <a:pt x="0" y="0"/>
                  </a:moveTo>
                  <a:lnTo>
                    <a:pt x="1199286" y="0"/>
                  </a:lnTo>
                  <a:lnTo>
                    <a:pt x="1199286" y="197208"/>
                  </a:lnTo>
                  <a:lnTo>
                    <a:pt x="0" y="197208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199286" cy="235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253264" y="4267386"/>
            <a:ext cx="2051631" cy="55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2"/>
              </a:lnSpc>
            </a:pPr>
            <a:r>
              <a:rPr lang="en-US" sz="3258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79862" y="5077885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39310" y="5077885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79862" y="5888420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79862" y="6698955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65232" y="3547940"/>
            <a:ext cx="4872717" cy="56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7"/>
              </a:lnSpc>
            </a:pPr>
            <a:r>
              <a:rPr lang="en-US" sz="3943">
                <a:solidFill>
                  <a:srgbClr val="5CE1E6"/>
                </a:solidFill>
                <a:latin typeface="Cosmic Octo Medium"/>
              </a:rPr>
              <a:t>Truth Table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793610" y="4267386"/>
            <a:ext cx="2051631" cy="55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2"/>
              </a:lnSpc>
            </a:pPr>
            <a:r>
              <a:rPr lang="en-US" sz="3258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279079" y="5077885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79079" y="5871002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279079" y="6703633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79862" y="7510554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79079" y="7515232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79862" y="8347864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279079" y="8352542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639310" y="5858817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639310" y="6691449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639310" y="7503048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639310" y="8340358"/>
            <a:ext cx="2360231" cy="64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8"/>
              </a:lnSpc>
            </a:pPr>
            <a:r>
              <a:rPr lang="en-US" sz="3748">
                <a:solidFill>
                  <a:srgbClr val="443C31"/>
                </a:solidFill>
                <a:latin typeface="Josefin Sans"/>
              </a:rPr>
              <a:t>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DD84-CD97-AD4C-68AC-34B4A075E2C7}"/>
              </a:ext>
            </a:extLst>
          </p:cNvPr>
          <p:cNvSpPr>
            <a:spLocks noGrp="1"/>
          </p:cNvSpPr>
          <p:nvPr/>
        </p:nvSpPr>
        <p:spPr>
          <a:xfrm>
            <a:off x="3648075" y="1736224"/>
            <a:ext cx="10991850" cy="23589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Cambridge International </a:t>
            </a:r>
            <a:br>
              <a:rPr lang="en-US" sz="5400" dirty="0"/>
            </a:br>
            <a:r>
              <a:rPr lang="en-US" sz="5400" dirty="0"/>
              <a:t>AS Level Computer Science </a:t>
            </a:r>
            <a:br>
              <a:rPr lang="en-US" sz="5400" dirty="0"/>
            </a:br>
            <a:r>
              <a:rPr lang="en-US" sz="5400" dirty="0"/>
              <a:t>(9618) – Revision Notes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B9584-50F5-D6A0-77E4-A51504CF5522}"/>
              </a:ext>
            </a:extLst>
          </p:cNvPr>
          <p:cNvSpPr>
            <a:spLocks noGrp="1"/>
          </p:cNvSpPr>
          <p:nvPr/>
        </p:nvSpPr>
        <p:spPr>
          <a:xfrm>
            <a:off x="4762500" y="5143500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This pack is intended for students to who are taking CIE AS Level in Computer Science, either in preparation for their AS exam, or more likely </a:t>
            </a:r>
            <a:r>
              <a:rPr lang="en-GB" sz="3200" u="sng" dirty="0"/>
              <a:t>alongside year 2 </a:t>
            </a:r>
            <a:r>
              <a:rPr lang="en-GB" sz="3200" dirty="0"/>
              <a:t>of the course to improve fluency, recall and pace on AS topics. It could be used as </a:t>
            </a:r>
            <a:r>
              <a:rPr lang="en-GB" sz="3200" u="sng" dirty="0"/>
              <a:t>lesson starters</a:t>
            </a:r>
            <a:r>
              <a:rPr lang="en-GB" sz="3200" dirty="0"/>
              <a:t>, or supplied to students for </a:t>
            </a:r>
            <a:r>
              <a:rPr lang="en-GB" sz="3200" u="sng" dirty="0"/>
              <a:t>independent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E90DE-09DB-39A5-A7DE-88ED03D06B48}"/>
              </a:ext>
            </a:extLst>
          </p:cNvPr>
          <p:cNvSpPr/>
          <p:nvPr/>
        </p:nvSpPr>
        <p:spPr>
          <a:xfrm>
            <a:off x="3648075" y="4244336"/>
            <a:ext cx="10991850" cy="646331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/>
              <a:t>Logic Gates and Logic Circuits</a:t>
            </a:r>
          </a:p>
        </p:txBody>
      </p:sp>
    </p:spTree>
    <p:extLst>
      <p:ext uri="{BB962C8B-B14F-4D97-AF65-F5344CB8AC3E}">
        <p14:creationId xmlns:p14="http://schemas.microsoft.com/office/powerpoint/2010/main" val="2173372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4717318" y="3486596"/>
            <a:ext cx="1492791" cy="0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0402709" y="262196"/>
            <a:ext cx="12701799" cy="1392186"/>
            <a:chOff x="0" y="0"/>
            <a:chExt cx="3345330" cy="3666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45330" cy="366666"/>
            </a:xfrm>
            <a:custGeom>
              <a:avLst/>
              <a:gdLst/>
              <a:ahLst/>
              <a:cxnLst/>
              <a:rect l="l" t="t" r="r" b="b"/>
              <a:pathLst>
                <a:path w="3345330" h="366666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35581"/>
                  </a:lnTo>
                  <a:cubicBezTo>
                    <a:pt x="3345330" y="352749"/>
                    <a:pt x="3331413" y="366666"/>
                    <a:pt x="3314245" y="366666"/>
                  </a:cubicBezTo>
                  <a:lnTo>
                    <a:pt x="31085" y="366666"/>
                  </a:lnTo>
                  <a:cubicBezTo>
                    <a:pt x="13917" y="366666"/>
                    <a:pt x="0" y="352749"/>
                    <a:pt x="0" y="335581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345330" cy="39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4276" y="4236575"/>
            <a:ext cx="3552257" cy="5214322"/>
          </a:xfrm>
          <a:custGeom>
            <a:avLst/>
            <a:gdLst/>
            <a:ahLst/>
            <a:cxnLst/>
            <a:rect l="l" t="t" r="r" b="b"/>
            <a:pathLst>
              <a:path w="3552257" h="5214322">
                <a:moveTo>
                  <a:pt x="0" y="0"/>
                </a:moveTo>
                <a:lnTo>
                  <a:pt x="3552257" y="0"/>
                </a:lnTo>
                <a:lnTo>
                  <a:pt x="3552257" y="5214322"/>
                </a:lnTo>
                <a:lnTo>
                  <a:pt x="0" y="52143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0523" y="2476694"/>
            <a:ext cx="16927279" cy="97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You are designing a computer game character selection system. Players can choose their characters based on the following </a:t>
            </a:r>
            <a:r>
              <a:rPr lang="en-US" sz="2799">
                <a:solidFill>
                  <a:srgbClr val="019D97"/>
                </a:solidFill>
                <a:latin typeface="Open Sans Bold"/>
              </a:rPr>
              <a:t>criteria</a:t>
            </a:r>
            <a:r>
              <a:rPr lang="en-US" sz="2799">
                <a:solidFill>
                  <a:srgbClr val="000000"/>
                </a:solidFill>
                <a:latin typeface="Open Sans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62889" y="186797"/>
            <a:ext cx="8622013" cy="134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Worked Example 1: Construct a logic expression from a problem statement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763597" y="4236575"/>
            <a:ext cx="12768419" cy="3338457"/>
            <a:chOff x="0" y="0"/>
            <a:chExt cx="3286908" cy="85940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86908" cy="859402"/>
            </a:xfrm>
            <a:custGeom>
              <a:avLst/>
              <a:gdLst/>
              <a:ahLst/>
              <a:cxnLst/>
              <a:rect l="l" t="t" r="r" b="b"/>
              <a:pathLst>
                <a:path w="3286908" h="859402">
                  <a:moveTo>
                    <a:pt x="30923" y="0"/>
                  </a:moveTo>
                  <a:lnTo>
                    <a:pt x="3255985" y="0"/>
                  </a:lnTo>
                  <a:cubicBezTo>
                    <a:pt x="3264186" y="0"/>
                    <a:pt x="3272052" y="3258"/>
                    <a:pt x="3277851" y="9057"/>
                  </a:cubicBezTo>
                  <a:cubicBezTo>
                    <a:pt x="3283650" y="14856"/>
                    <a:pt x="3286908" y="22722"/>
                    <a:pt x="3286908" y="30923"/>
                  </a:cubicBezTo>
                  <a:lnTo>
                    <a:pt x="3286908" y="828479"/>
                  </a:lnTo>
                  <a:cubicBezTo>
                    <a:pt x="3286908" y="836680"/>
                    <a:pt x="3283650" y="844545"/>
                    <a:pt x="3277851" y="850345"/>
                  </a:cubicBezTo>
                  <a:cubicBezTo>
                    <a:pt x="3272052" y="856144"/>
                    <a:pt x="3264186" y="859402"/>
                    <a:pt x="3255985" y="859402"/>
                  </a:cubicBezTo>
                  <a:lnTo>
                    <a:pt x="30923" y="859402"/>
                  </a:lnTo>
                  <a:cubicBezTo>
                    <a:pt x="22722" y="859402"/>
                    <a:pt x="14856" y="856144"/>
                    <a:pt x="9057" y="850345"/>
                  </a:cubicBezTo>
                  <a:cubicBezTo>
                    <a:pt x="3258" y="844545"/>
                    <a:pt x="0" y="836680"/>
                    <a:pt x="0" y="828479"/>
                  </a:cubicBezTo>
                  <a:lnTo>
                    <a:pt x="0" y="30923"/>
                  </a:lnTo>
                  <a:cubicBezTo>
                    <a:pt x="0" y="22722"/>
                    <a:pt x="3258" y="14856"/>
                    <a:pt x="9057" y="9057"/>
                  </a:cubicBezTo>
                  <a:cubicBezTo>
                    <a:pt x="14856" y="3258"/>
                    <a:pt x="22722" y="0"/>
                    <a:pt x="3092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286908" cy="887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132222" y="4339083"/>
            <a:ext cx="12031169" cy="444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Open Sans"/>
              </a:rPr>
              <a:t>Firstly, they should have achieved a high score of at least 100 points. Secondly, they must have successfully completed a minimum of three game levels. Thirdly, they need to have unlocked a special in-game achievement. However, there's an exception for premium members; if a player is a premium member, they can access exclusive characters even if they have not unlocked the special in-game achievement. 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These four conditions collectively determine a player's eligibility to access and play as the exclusive characters in the game.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7260" y="2047530"/>
            <a:ext cx="9558538" cy="1334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19D97"/>
                </a:solidFill>
                <a:latin typeface="Poppins Bold"/>
              </a:rPr>
              <a:t>Identify the conditions in a statement that can have true or false values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374069" y="3382167"/>
            <a:ext cx="9247571" cy="40294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402709" y="262196"/>
            <a:ext cx="12701799" cy="1392186"/>
            <a:chOff x="0" y="0"/>
            <a:chExt cx="3345330" cy="3666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5330" cy="366666"/>
            </a:xfrm>
            <a:custGeom>
              <a:avLst/>
              <a:gdLst/>
              <a:ahLst/>
              <a:cxnLst/>
              <a:rect l="l" t="t" r="r" b="b"/>
              <a:pathLst>
                <a:path w="3345330" h="366666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35581"/>
                  </a:lnTo>
                  <a:cubicBezTo>
                    <a:pt x="3345330" y="352749"/>
                    <a:pt x="3331413" y="366666"/>
                    <a:pt x="3314245" y="366666"/>
                  </a:cubicBezTo>
                  <a:lnTo>
                    <a:pt x="31085" y="366666"/>
                  </a:lnTo>
                  <a:cubicBezTo>
                    <a:pt x="13917" y="366666"/>
                    <a:pt x="0" y="352749"/>
                    <a:pt x="0" y="335581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45330" cy="39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762889" y="186797"/>
            <a:ext cx="8622013" cy="134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Worked Example 1: Construct a logic expression from a problem statement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3965" y="3893948"/>
            <a:ext cx="17573945" cy="4114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0"/>
              </a:lnSpc>
              <a:spcBef>
                <a:spcPct val="0"/>
              </a:spcBef>
            </a:pPr>
            <a:r>
              <a:rPr lang="en-US" sz="3371">
                <a:solidFill>
                  <a:srgbClr val="000000"/>
                </a:solidFill>
                <a:latin typeface="Open Sans"/>
              </a:rPr>
              <a:t>Firstly, they should have </a:t>
            </a:r>
            <a:r>
              <a:rPr lang="en-US" sz="3371">
                <a:solidFill>
                  <a:srgbClr val="FF1495"/>
                </a:solidFill>
                <a:latin typeface="Open Sans Bold"/>
              </a:rPr>
              <a:t>achieved a high score of at least 100 points.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4720"/>
              </a:lnSpc>
              <a:spcBef>
                <a:spcPct val="0"/>
              </a:spcBef>
            </a:pPr>
            <a:endParaRPr lang="en-US" sz="3371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720"/>
              </a:lnSpc>
              <a:spcBef>
                <a:spcPct val="0"/>
              </a:spcBef>
            </a:pPr>
            <a:r>
              <a:rPr lang="en-US" sz="3371">
                <a:solidFill>
                  <a:srgbClr val="000000"/>
                </a:solidFill>
                <a:latin typeface="Open Sans"/>
              </a:rPr>
              <a:t>Secondly, they must have successfully </a:t>
            </a:r>
            <a:r>
              <a:rPr lang="en-US" sz="3371">
                <a:solidFill>
                  <a:srgbClr val="FF1495"/>
                </a:solidFill>
                <a:latin typeface="Open Sans Bold"/>
              </a:rPr>
              <a:t>completed a minimum of three game levels.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4720"/>
              </a:lnSpc>
              <a:spcBef>
                <a:spcPct val="0"/>
              </a:spcBef>
            </a:pPr>
            <a:endParaRPr lang="en-US" sz="3371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720"/>
              </a:lnSpc>
              <a:spcBef>
                <a:spcPct val="0"/>
              </a:spcBef>
            </a:pPr>
            <a:r>
              <a:rPr lang="en-US" sz="3371">
                <a:solidFill>
                  <a:srgbClr val="000000"/>
                </a:solidFill>
                <a:latin typeface="Open Sans"/>
              </a:rPr>
              <a:t>Thirdly, they need to have </a:t>
            </a:r>
            <a:r>
              <a:rPr lang="en-US" sz="3371">
                <a:solidFill>
                  <a:srgbClr val="FF1495"/>
                </a:solidFill>
                <a:latin typeface="Open Sans Bold"/>
              </a:rPr>
              <a:t>unlocked a special in-game achievement.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 However, there's an exception for premium members; if a player is a </a:t>
            </a:r>
            <a:r>
              <a:rPr lang="en-US" sz="3371">
                <a:solidFill>
                  <a:srgbClr val="FF1495"/>
                </a:solidFill>
                <a:latin typeface="Open Sans Bold"/>
              </a:rPr>
              <a:t>premium member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, they can access exclusive characters even if they have not unlocked the special in-game achievement.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5326140" y="4570718"/>
            <a:ext cx="9139317" cy="0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8092815" y="5683322"/>
            <a:ext cx="9166424" cy="16669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5759685" y="6866675"/>
            <a:ext cx="8705644" cy="33338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0779370" y="7468161"/>
            <a:ext cx="3793315" cy="0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7260" y="2047530"/>
            <a:ext cx="9558538" cy="67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19D97"/>
                </a:solidFill>
                <a:latin typeface="Poppins Bold"/>
              </a:rPr>
              <a:t>Change each condition into symbols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337405" y="2758346"/>
            <a:ext cx="9247571" cy="40294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402709" y="262196"/>
            <a:ext cx="12701799" cy="1392186"/>
            <a:chOff x="0" y="0"/>
            <a:chExt cx="3345330" cy="3666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5330" cy="366666"/>
            </a:xfrm>
            <a:custGeom>
              <a:avLst/>
              <a:gdLst/>
              <a:ahLst/>
              <a:cxnLst/>
              <a:rect l="l" t="t" r="r" b="b"/>
              <a:pathLst>
                <a:path w="3345330" h="366666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35581"/>
                  </a:lnTo>
                  <a:cubicBezTo>
                    <a:pt x="3345330" y="352749"/>
                    <a:pt x="3331413" y="366666"/>
                    <a:pt x="3314245" y="366666"/>
                  </a:cubicBezTo>
                  <a:lnTo>
                    <a:pt x="31085" y="366666"/>
                  </a:lnTo>
                  <a:cubicBezTo>
                    <a:pt x="13917" y="366666"/>
                    <a:pt x="0" y="352749"/>
                    <a:pt x="0" y="335581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45330" cy="39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762889" y="186797"/>
            <a:ext cx="8622013" cy="134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Worked Example 1: Construct a logic expression from a problem statement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618800" y="3034223"/>
            <a:ext cx="12768419" cy="4788668"/>
            <a:chOff x="0" y="0"/>
            <a:chExt cx="3286908" cy="123272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6908" cy="1232722"/>
            </a:xfrm>
            <a:custGeom>
              <a:avLst/>
              <a:gdLst/>
              <a:ahLst/>
              <a:cxnLst/>
              <a:rect l="l" t="t" r="r" b="b"/>
              <a:pathLst>
                <a:path w="3286908" h="1232722">
                  <a:moveTo>
                    <a:pt x="30923" y="0"/>
                  </a:moveTo>
                  <a:lnTo>
                    <a:pt x="3255985" y="0"/>
                  </a:lnTo>
                  <a:cubicBezTo>
                    <a:pt x="3264186" y="0"/>
                    <a:pt x="3272052" y="3258"/>
                    <a:pt x="3277851" y="9057"/>
                  </a:cubicBezTo>
                  <a:cubicBezTo>
                    <a:pt x="3283650" y="14856"/>
                    <a:pt x="3286908" y="22722"/>
                    <a:pt x="3286908" y="30923"/>
                  </a:cubicBezTo>
                  <a:lnTo>
                    <a:pt x="3286908" y="1201799"/>
                  </a:lnTo>
                  <a:cubicBezTo>
                    <a:pt x="3286908" y="1210001"/>
                    <a:pt x="3283650" y="1217866"/>
                    <a:pt x="3277851" y="1223665"/>
                  </a:cubicBezTo>
                  <a:cubicBezTo>
                    <a:pt x="3272052" y="1229464"/>
                    <a:pt x="3264186" y="1232722"/>
                    <a:pt x="3255985" y="1232722"/>
                  </a:cubicBezTo>
                  <a:lnTo>
                    <a:pt x="30923" y="1232722"/>
                  </a:lnTo>
                  <a:cubicBezTo>
                    <a:pt x="22722" y="1232722"/>
                    <a:pt x="14856" y="1229464"/>
                    <a:pt x="9057" y="1223665"/>
                  </a:cubicBezTo>
                  <a:cubicBezTo>
                    <a:pt x="3258" y="1217866"/>
                    <a:pt x="0" y="1210001"/>
                    <a:pt x="0" y="1201799"/>
                  </a:cubicBezTo>
                  <a:lnTo>
                    <a:pt x="0" y="30923"/>
                  </a:lnTo>
                  <a:cubicBezTo>
                    <a:pt x="0" y="22722"/>
                    <a:pt x="3258" y="14856"/>
                    <a:pt x="9057" y="9057"/>
                  </a:cubicBezTo>
                  <a:cubicBezTo>
                    <a:pt x="14856" y="3258"/>
                    <a:pt x="22722" y="0"/>
                    <a:pt x="3092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286908" cy="1261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913159" y="3270127"/>
            <a:ext cx="12179701" cy="4114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0"/>
              </a:lnSpc>
              <a:spcBef>
                <a:spcPct val="0"/>
              </a:spcBef>
            </a:pPr>
            <a:r>
              <a:rPr lang="en-US" sz="3371">
                <a:solidFill>
                  <a:srgbClr val="000000"/>
                </a:solidFill>
                <a:latin typeface="Open Sans Bold Italics"/>
              </a:rPr>
              <a:t>A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 - </a:t>
            </a:r>
            <a:r>
              <a:rPr lang="en-US" sz="3371">
                <a:solidFill>
                  <a:srgbClr val="FF1495"/>
                </a:solidFill>
                <a:latin typeface="Open Sans Bold"/>
              </a:rPr>
              <a:t>achieved a high score of at least 100 points.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4720"/>
              </a:lnSpc>
              <a:spcBef>
                <a:spcPct val="0"/>
              </a:spcBef>
            </a:pPr>
            <a:endParaRPr lang="en-US" sz="3371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720"/>
              </a:lnSpc>
              <a:spcBef>
                <a:spcPct val="0"/>
              </a:spcBef>
            </a:pPr>
            <a:r>
              <a:rPr lang="en-US" sz="3371">
                <a:solidFill>
                  <a:srgbClr val="000000"/>
                </a:solidFill>
                <a:latin typeface="Open Sans Bold Italics"/>
              </a:rPr>
              <a:t>B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 - </a:t>
            </a:r>
            <a:r>
              <a:rPr lang="en-US" sz="3371">
                <a:solidFill>
                  <a:srgbClr val="FF1495"/>
                </a:solidFill>
                <a:latin typeface="Open Sans Bold"/>
              </a:rPr>
              <a:t>completed a minimum of three game levels.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4720"/>
              </a:lnSpc>
              <a:spcBef>
                <a:spcPct val="0"/>
              </a:spcBef>
            </a:pPr>
            <a:endParaRPr lang="en-US" sz="3371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720"/>
              </a:lnSpc>
              <a:spcBef>
                <a:spcPct val="0"/>
              </a:spcBef>
            </a:pPr>
            <a:r>
              <a:rPr lang="en-US" sz="3371">
                <a:solidFill>
                  <a:srgbClr val="000000"/>
                </a:solidFill>
                <a:latin typeface="Open Sans Bold Italics"/>
              </a:rPr>
              <a:t>C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 - </a:t>
            </a:r>
            <a:r>
              <a:rPr lang="en-US" sz="3371">
                <a:solidFill>
                  <a:srgbClr val="FF1495"/>
                </a:solidFill>
                <a:latin typeface="Open Sans Bold"/>
              </a:rPr>
              <a:t>unlocked a special in-game achievement.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4720"/>
              </a:lnSpc>
              <a:spcBef>
                <a:spcPct val="0"/>
              </a:spcBef>
            </a:pPr>
            <a:endParaRPr lang="en-US" sz="3371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720"/>
              </a:lnSpc>
              <a:spcBef>
                <a:spcPct val="0"/>
              </a:spcBef>
            </a:pPr>
            <a:r>
              <a:rPr lang="en-US" sz="3371">
                <a:solidFill>
                  <a:srgbClr val="000000"/>
                </a:solidFill>
                <a:latin typeface="Open Sans Bold Italics"/>
              </a:rPr>
              <a:t>D</a:t>
            </a:r>
            <a:r>
              <a:rPr lang="en-US" sz="3371">
                <a:solidFill>
                  <a:srgbClr val="000000"/>
                </a:solidFill>
                <a:latin typeface="Open Sans"/>
              </a:rPr>
              <a:t> - </a:t>
            </a:r>
            <a:r>
              <a:rPr lang="en-US" sz="3371">
                <a:solidFill>
                  <a:srgbClr val="FF1495"/>
                </a:solidFill>
                <a:latin typeface="Open Sans Bold"/>
              </a:rPr>
              <a:t>premium member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7260" y="2047530"/>
            <a:ext cx="9558538" cy="67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19D97"/>
                </a:solidFill>
                <a:latin typeface="Poppins Bold"/>
              </a:rPr>
              <a:t>Construct the logical expression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337405" y="2758346"/>
            <a:ext cx="9247571" cy="40294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402709" y="262196"/>
            <a:ext cx="12701799" cy="1392186"/>
            <a:chOff x="0" y="0"/>
            <a:chExt cx="3345330" cy="3666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5330" cy="366666"/>
            </a:xfrm>
            <a:custGeom>
              <a:avLst/>
              <a:gdLst/>
              <a:ahLst/>
              <a:cxnLst/>
              <a:rect l="l" t="t" r="r" b="b"/>
              <a:pathLst>
                <a:path w="3345330" h="366666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35581"/>
                  </a:lnTo>
                  <a:cubicBezTo>
                    <a:pt x="3345330" y="352749"/>
                    <a:pt x="3331413" y="366666"/>
                    <a:pt x="3314245" y="366666"/>
                  </a:cubicBezTo>
                  <a:lnTo>
                    <a:pt x="31085" y="366666"/>
                  </a:lnTo>
                  <a:cubicBezTo>
                    <a:pt x="13917" y="366666"/>
                    <a:pt x="0" y="352749"/>
                    <a:pt x="0" y="335581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45330" cy="395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762889" y="186797"/>
            <a:ext cx="8622013" cy="134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Worked Example 1: Construct a logic expression from a problem statement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030738" y="4108327"/>
            <a:ext cx="12768419" cy="2974566"/>
            <a:chOff x="0" y="0"/>
            <a:chExt cx="3286908" cy="7657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6908" cy="765727"/>
            </a:xfrm>
            <a:custGeom>
              <a:avLst/>
              <a:gdLst/>
              <a:ahLst/>
              <a:cxnLst/>
              <a:rect l="l" t="t" r="r" b="b"/>
              <a:pathLst>
                <a:path w="3286908" h="765727">
                  <a:moveTo>
                    <a:pt x="30923" y="0"/>
                  </a:moveTo>
                  <a:lnTo>
                    <a:pt x="3255985" y="0"/>
                  </a:lnTo>
                  <a:cubicBezTo>
                    <a:pt x="3264186" y="0"/>
                    <a:pt x="3272052" y="3258"/>
                    <a:pt x="3277851" y="9057"/>
                  </a:cubicBezTo>
                  <a:cubicBezTo>
                    <a:pt x="3283650" y="14856"/>
                    <a:pt x="3286908" y="22722"/>
                    <a:pt x="3286908" y="30923"/>
                  </a:cubicBezTo>
                  <a:lnTo>
                    <a:pt x="3286908" y="734804"/>
                  </a:lnTo>
                  <a:cubicBezTo>
                    <a:pt x="3286908" y="743006"/>
                    <a:pt x="3283650" y="750871"/>
                    <a:pt x="3277851" y="756670"/>
                  </a:cubicBezTo>
                  <a:cubicBezTo>
                    <a:pt x="3272052" y="762469"/>
                    <a:pt x="3264186" y="765727"/>
                    <a:pt x="3255985" y="765727"/>
                  </a:cubicBezTo>
                  <a:lnTo>
                    <a:pt x="30923" y="765727"/>
                  </a:lnTo>
                  <a:cubicBezTo>
                    <a:pt x="22722" y="765727"/>
                    <a:pt x="14856" y="762469"/>
                    <a:pt x="9057" y="756670"/>
                  </a:cubicBezTo>
                  <a:cubicBezTo>
                    <a:pt x="3258" y="750871"/>
                    <a:pt x="0" y="743006"/>
                    <a:pt x="0" y="734804"/>
                  </a:cubicBezTo>
                  <a:lnTo>
                    <a:pt x="0" y="30923"/>
                  </a:lnTo>
                  <a:cubicBezTo>
                    <a:pt x="0" y="22722"/>
                    <a:pt x="3258" y="14856"/>
                    <a:pt x="9057" y="9057"/>
                  </a:cubicBezTo>
                  <a:cubicBezTo>
                    <a:pt x="14856" y="3258"/>
                    <a:pt x="22722" y="0"/>
                    <a:pt x="3092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286908" cy="794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301685" y="4700308"/>
            <a:ext cx="12226524" cy="1396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31"/>
              </a:lnSpc>
              <a:spcBef>
                <a:spcPct val="0"/>
              </a:spcBef>
            </a:pPr>
            <a:r>
              <a:rPr lang="en-US" sz="8236">
                <a:solidFill>
                  <a:srgbClr val="000000"/>
                </a:solidFill>
                <a:latin typeface="Open Sans Bold Italics"/>
              </a:rPr>
              <a:t>A </a:t>
            </a:r>
            <a:r>
              <a:rPr lang="en-US" sz="8236">
                <a:solidFill>
                  <a:srgbClr val="FF1495"/>
                </a:solidFill>
                <a:latin typeface="Open Sans Bold Italics"/>
              </a:rPr>
              <a:t>AND</a:t>
            </a:r>
            <a:r>
              <a:rPr lang="en-US" sz="8236">
                <a:solidFill>
                  <a:srgbClr val="000000"/>
                </a:solidFill>
                <a:latin typeface="Open Sans Bold Italics"/>
              </a:rPr>
              <a:t> B </a:t>
            </a:r>
            <a:r>
              <a:rPr lang="en-US" sz="8236">
                <a:solidFill>
                  <a:srgbClr val="FF1495"/>
                </a:solidFill>
                <a:latin typeface="Open Sans Bold Italics"/>
              </a:rPr>
              <a:t>AND</a:t>
            </a:r>
            <a:r>
              <a:rPr lang="en-US" sz="8236">
                <a:solidFill>
                  <a:srgbClr val="000000"/>
                </a:solidFill>
                <a:latin typeface="Open Sans Bold Italics"/>
              </a:rPr>
              <a:t> (C </a:t>
            </a:r>
            <a:r>
              <a:rPr lang="en-US" sz="8236">
                <a:solidFill>
                  <a:srgbClr val="FF1495"/>
                </a:solidFill>
                <a:latin typeface="Open Sans Bold Italics"/>
              </a:rPr>
              <a:t>OR</a:t>
            </a:r>
            <a:r>
              <a:rPr lang="en-US" sz="8236">
                <a:solidFill>
                  <a:srgbClr val="000000"/>
                </a:solidFill>
                <a:latin typeface="Open Sans Bold Italics"/>
              </a:rPr>
              <a:t> D)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236330" y="3057432"/>
            <a:ext cx="15628181" cy="5750958"/>
            <a:chOff x="0" y="0"/>
            <a:chExt cx="4023082" cy="14804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23082" cy="1480439"/>
            </a:xfrm>
            <a:custGeom>
              <a:avLst/>
              <a:gdLst/>
              <a:ahLst/>
              <a:cxnLst/>
              <a:rect l="l" t="t" r="r" b="b"/>
              <a:pathLst>
                <a:path w="4023082" h="1480439">
                  <a:moveTo>
                    <a:pt x="25264" y="0"/>
                  </a:moveTo>
                  <a:lnTo>
                    <a:pt x="3997818" y="0"/>
                  </a:lnTo>
                  <a:cubicBezTo>
                    <a:pt x="4004518" y="0"/>
                    <a:pt x="4010945" y="2662"/>
                    <a:pt x="4015682" y="7400"/>
                  </a:cubicBezTo>
                  <a:cubicBezTo>
                    <a:pt x="4020420" y="12138"/>
                    <a:pt x="4023082" y="18564"/>
                    <a:pt x="4023082" y="25264"/>
                  </a:cubicBezTo>
                  <a:lnTo>
                    <a:pt x="4023082" y="1455175"/>
                  </a:lnTo>
                  <a:cubicBezTo>
                    <a:pt x="4023082" y="1469128"/>
                    <a:pt x="4011771" y="1480439"/>
                    <a:pt x="3997818" y="1480439"/>
                  </a:cubicBezTo>
                  <a:lnTo>
                    <a:pt x="25264" y="1480439"/>
                  </a:lnTo>
                  <a:cubicBezTo>
                    <a:pt x="11311" y="1480439"/>
                    <a:pt x="0" y="1469128"/>
                    <a:pt x="0" y="1455175"/>
                  </a:cubicBezTo>
                  <a:lnTo>
                    <a:pt x="0" y="25264"/>
                  </a:lnTo>
                  <a:cubicBezTo>
                    <a:pt x="0" y="11311"/>
                    <a:pt x="11311" y="0"/>
                    <a:pt x="2526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023082" cy="1509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02709" y="262196"/>
            <a:ext cx="12701799" cy="2106663"/>
            <a:chOff x="0" y="0"/>
            <a:chExt cx="3345330" cy="5548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5330" cy="554841"/>
            </a:xfrm>
            <a:custGeom>
              <a:avLst/>
              <a:gdLst/>
              <a:ahLst/>
              <a:cxnLst/>
              <a:rect l="l" t="t" r="r" b="b"/>
              <a:pathLst>
                <a:path w="3345330" h="554841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523756"/>
                  </a:lnTo>
                  <a:cubicBezTo>
                    <a:pt x="3345330" y="540924"/>
                    <a:pt x="3331413" y="554841"/>
                    <a:pt x="3314245" y="554841"/>
                  </a:cubicBezTo>
                  <a:lnTo>
                    <a:pt x="31085" y="554841"/>
                  </a:lnTo>
                  <a:cubicBezTo>
                    <a:pt x="13917" y="554841"/>
                    <a:pt x="0" y="540924"/>
                    <a:pt x="0" y="523756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45330" cy="583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77238" y="4749095"/>
            <a:ext cx="4047366" cy="3258129"/>
          </a:xfrm>
          <a:custGeom>
            <a:avLst/>
            <a:gdLst/>
            <a:ahLst/>
            <a:cxnLst/>
            <a:rect l="l" t="t" r="r" b="b"/>
            <a:pathLst>
              <a:path w="4047366" h="3258129">
                <a:moveTo>
                  <a:pt x="0" y="0"/>
                </a:moveTo>
                <a:lnTo>
                  <a:pt x="4047366" y="0"/>
                </a:lnTo>
                <a:lnTo>
                  <a:pt x="4047366" y="3258130"/>
                </a:lnTo>
                <a:lnTo>
                  <a:pt x="0" y="32581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5809" y="3109964"/>
            <a:ext cx="14909223" cy="1139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89"/>
              </a:lnSpc>
              <a:spcBef>
                <a:spcPct val="0"/>
              </a:spcBef>
            </a:pPr>
            <a:r>
              <a:rPr lang="en-US" sz="3278">
                <a:solidFill>
                  <a:srgbClr val="FFFFFF"/>
                </a:solidFill>
                <a:latin typeface="Open Sans"/>
              </a:rPr>
              <a:t>A university will only admit a student in if the student fulfils the following criteria: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93287" y="216173"/>
            <a:ext cx="6938247" cy="19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2: Constructing a logic circuit from a problem statement or logic expression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37494" y="4192418"/>
            <a:ext cx="12930430" cy="404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7782" lvl="1" indent="-353891">
              <a:lnSpc>
                <a:spcPts val="4589"/>
              </a:lnSpc>
              <a:buFont typeface="Arial"/>
              <a:buChar char="•"/>
            </a:pPr>
            <a:r>
              <a:rPr lang="en-US" sz="3278">
                <a:solidFill>
                  <a:srgbClr val="FFFFFF"/>
                </a:solidFill>
                <a:latin typeface="Open Sans"/>
              </a:rPr>
              <a:t>The student has achieved at least 3A* in the A-level exam</a:t>
            </a:r>
          </a:p>
          <a:p>
            <a:pPr marL="707782" lvl="1" indent="-353891">
              <a:lnSpc>
                <a:spcPts val="4589"/>
              </a:lnSpc>
              <a:buFont typeface="Arial"/>
              <a:buChar char="•"/>
            </a:pPr>
            <a:r>
              <a:rPr lang="en-US" sz="3278">
                <a:solidFill>
                  <a:srgbClr val="FFFFFF"/>
                </a:solidFill>
                <a:latin typeface="Open Sans"/>
              </a:rPr>
              <a:t>Two of the following conditions must also apply</a:t>
            </a:r>
          </a:p>
          <a:p>
            <a:pPr marL="1415565" lvl="2" indent="-471855">
              <a:lnSpc>
                <a:spcPts val="4589"/>
              </a:lnSpc>
              <a:buFont typeface="Arial"/>
              <a:buChar char="⚬"/>
            </a:pPr>
            <a:r>
              <a:rPr lang="en-US" sz="3278">
                <a:solidFill>
                  <a:srgbClr val="FFFFFF"/>
                </a:solidFill>
                <a:latin typeface="Open Sans"/>
              </a:rPr>
              <a:t>The student has demonstrated extensive leadership experience</a:t>
            </a:r>
          </a:p>
          <a:p>
            <a:pPr marL="1415565" lvl="2" indent="-471855">
              <a:lnSpc>
                <a:spcPts val="4589"/>
              </a:lnSpc>
              <a:buFont typeface="Arial"/>
              <a:buChar char="⚬"/>
            </a:pPr>
            <a:r>
              <a:rPr lang="en-US" sz="3278">
                <a:solidFill>
                  <a:srgbClr val="FFFFFF"/>
                </a:solidFill>
                <a:latin typeface="Open Sans"/>
              </a:rPr>
              <a:t>The student has gotten 2 recommendation letters from field experts</a:t>
            </a:r>
          </a:p>
          <a:p>
            <a:pPr marL="1415565" lvl="2" indent="-471855">
              <a:lnSpc>
                <a:spcPts val="4589"/>
              </a:lnSpc>
              <a:buFont typeface="Arial"/>
              <a:buChar char="⚬"/>
            </a:pPr>
            <a:r>
              <a:rPr lang="en-US" sz="3278">
                <a:solidFill>
                  <a:srgbClr val="FFFFFF"/>
                </a:solidFill>
                <a:latin typeface="Open Sans"/>
              </a:rPr>
              <a:t>The student has a portfolio of projects deemed impressive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402709" y="262196"/>
            <a:ext cx="12701799" cy="2106663"/>
            <a:chOff x="0" y="0"/>
            <a:chExt cx="3345330" cy="5548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45330" cy="554841"/>
            </a:xfrm>
            <a:custGeom>
              <a:avLst/>
              <a:gdLst/>
              <a:ahLst/>
              <a:cxnLst/>
              <a:rect l="l" t="t" r="r" b="b"/>
              <a:pathLst>
                <a:path w="3345330" h="554841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523756"/>
                  </a:lnTo>
                  <a:cubicBezTo>
                    <a:pt x="3345330" y="540924"/>
                    <a:pt x="3331413" y="554841"/>
                    <a:pt x="3314245" y="554841"/>
                  </a:cubicBezTo>
                  <a:lnTo>
                    <a:pt x="31085" y="554841"/>
                  </a:lnTo>
                  <a:cubicBezTo>
                    <a:pt x="13917" y="554841"/>
                    <a:pt x="0" y="540924"/>
                    <a:pt x="0" y="523756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345330" cy="583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893287" y="216173"/>
            <a:ext cx="6938247" cy="19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2: Constructing a logic circuit from a problem statement or logic expression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53126" y="3016771"/>
            <a:ext cx="15628181" cy="5750958"/>
            <a:chOff x="0" y="0"/>
            <a:chExt cx="4023082" cy="14804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23082" cy="1480439"/>
            </a:xfrm>
            <a:custGeom>
              <a:avLst/>
              <a:gdLst/>
              <a:ahLst/>
              <a:cxnLst/>
              <a:rect l="l" t="t" r="r" b="b"/>
              <a:pathLst>
                <a:path w="4023082" h="1480439">
                  <a:moveTo>
                    <a:pt x="25264" y="0"/>
                  </a:moveTo>
                  <a:lnTo>
                    <a:pt x="3997818" y="0"/>
                  </a:lnTo>
                  <a:cubicBezTo>
                    <a:pt x="4004518" y="0"/>
                    <a:pt x="4010945" y="2662"/>
                    <a:pt x="4015682" y="7400"/>
                  </a:cubicBezTo>
                  <a:cubicBezTo>
                    <a:pt x="4020420" y="12138"/>
                    <a:pt x="4023082" y="18564"/>
                    <a:pt x="4023082" y="25264"/>
                  </a:cubicBezTo>
                  <a:lnTo>
                    <a:pt x="4023082" y="1455175"/>
                  </a:lnTo>
                  <a:cubicBezTo>
                    <a:pt x="4023082" y="1469128"/>
                    <a:pt x="4011771" y="1480439"/>
                    <a:pt x="3997818" y="1480439"/>
                  </a:cubicBezTo>
                  <a:lnTo>
                    <a:pt x="25264" y="1480439"/>
                  </a:lnTo>
                  <a:cubicBezTo>
                    <a:pt x="11311" y="1480439"/>
                    <a:pt x="0" y="1469128"/>
                    <a:pt x="0" y="1455175"/>
                  </a:cubicBezTo>
                  <a:lnTo>
                    <a:pt x="0" y="25264"/>
                  </a:lnTo>
                  <a:cubicBezTo>
                    <a:pt x="0" y="11311"/>
                    <a:pt x="11311" y="0"/>
                    <a:pt x="2526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4023082" cy="1509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63652" y="3102312"/>
            <a:ext cx="15207128" cy="445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4"/>
              </a:lnSpc>
            </a:pPr>
            <a:r>
              <a:rPr lang="en-US" sz="3610">
                <a:solidFill>
                  <a:srgbClr val="000000"/>
                </a:solidFill>
                <a:latin typeface="Open Sans Bold Italics"/>
              </a:rPr>
              <a:t>A</a:t>
            </a:r>
            <a:r>
              <a:rPr lang="en-US" sz="3610">
                <a:solidFill>
                  <a:srgbClr val="000000"/>
                </a:solidFill>
                <a:latin typeface="Open Sans"/>
              </a:rPr>
              <a:t> - The student has achieved at least 3A* in the A-level exam</a:t>
            </a:r>
          </a:p>
          <a:p>
            <a:pPr>
              <a:lnSpc>
                <a:spcPts val="5054"/>
              </a:lnSpc>
            </a:pPr>
            <a:endParaRPr lang="en-US" sz="361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5054"/>
              </a:lnSpc>
            </a:pPr>
            <a:r>
              <a:rPr lang="en-US" sz="3610" u="sng">
                <a:solidFill>
                  <a:srgbClr val="000000"/>
                </a:solidFill>
                <a:latin typeface="Open Sans Bold"/>
              </a:rPr>
              <a:t>Two of the following conditions must also apply</a:t>
            </a:r>
          </a:p>
          <a:p>
            <a:pPr>
              <a:lnSpc>
                <a:spcPts val="5054"/>
              </a:lnSpc>
            </a:pPr>
            <a:r>
              <a:rPr lang="en-US" sz="3610">
                <a:solidFill>
                  <a:srgbClr val="000000"/>
                </a:solidFill>
                <a:latin typeface="Open Sans Bold Italics"/>
              </a:rPr>
              <a:t>B</a:t>
            </a:r>
            <a:r>
              <a:rPr lang="en-US" sz="3610">
                <a:solidFill>
                  <a:srgbClr val="000000"/>
                </a:solidFill>
                <a:latin typeface="Open Sans"/>
              </a:rPr>
              <a:t> - The student has extensive leadership experience</a:t>
            </a:r>
          </a:p>
          <a:p>
            <a:pPr>
              <a:lnSpc>
                <a:spcPts val="5054"/>
              </a:lnSpc>
            </a:pPr>
            <a:r>
              <a:rPr lang="en-US" sz="3610">
                <a:solidFill>
                  <a:srgbClr val="000000"/>
                </a:solidFill>
                <a:latin typeface="Open Sans Bold Italics"/>
              </a:rPr>
              <a:t>C</a:t>
            </a:r>
            <a:r>
              <a:rPr lang="en-US" sz="3610">
                <a:solidFill>
                  <a:srgbClr val="000000"/>
                </a:solidFill>
                <a:latin typeface="Open Sans"/>
              </a:rPr>
              <a:t> - The student has gotten 2 recommendation letters from field experts</a:t>
            </a:r>
          </a:p>
          <a:p>
            <a:pPr>
              <a:lnSpc>
                <a:spcPts val="5054"/>
              </a:lnSpc>
            </a:pPr>
            <a:r>
              <a:rPr lang="en-US" sz="3610">
                <a:solidFill>
                  <a:srgbClr val="000000"/>
                </a:solidFill>
                <a:latin typeface="Open Sans Bold Italics"/>
              </a:rPr>
              <a:t>D</a:t>
            </a:r>
            <a:r>
              <a:rPr lang="en-US" sz="3610">
                <a:solidFill>
                  <a:srgbClr val="000000"/>
                </a:solidFill>
                <a:latin typeface="Open Sans"/>
              </a:rPr>
              <a:t> - The student has a portfolio deemed impressive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2106663"/>
            <a:chOff x="0" y="0"/>
            <a:chExt cx="3345330" cy="554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554841"/>
            </a:xfrm>
            <a:custGeom>
              <a:avLst/>
              <a:gdLst/>
              <a:ahLst/>
              <a:cxnLst/>
              <a:rect l="l" t="t" r="r" b="b"/>
              <a:pathLst>
                <a:path w="3345330" h="554841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523756"/>
                  </a:lnTo>
                  <a:cubicBezTo>
                    <a:pt x="3345330" y="540924"/>
                    <a:pt x="3331413" y="554841"/>
                    <a:pt x="3314245" y="554841"/>
                  </a:cubicBezTo>
                  <a:lnTo>
                    <a:pt x="31085" y="554841"/>
                  </a:lnTo>
                  <a:cubicBezTo>
                    <a:pt x="13917" y="554841"/>
                    <a:pt x="0" y="540924"/>
                    <a:pt x="0" y="523756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583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3287" y="216173"/>
            <a:ext cx="6938247" cy="19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2: Constructing a logic circuit from a problem statement or logic expression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0534" y="2664576"/>
            <a:ext cx="16258766" cy="3210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A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achieved at least 3A* in the A-level exam</a:t>
            </a:r>
          </a:p>
          <a:p>
            <a:pPr>
              <a:lnSpc>
                <a:spcPts val="4253"/>
              </a:lnSpc>
            </a:pPr>
            <a:endParaRPr lang="en-US" sz="3037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253"/>
              </a:lnSpc>
            </a:pPr>
            <a:r>
              <a:rPr lang="en-US" sz="3037" u="sng">
                <a:solidFill>
                  <a:srgbClr val="000000"/>
                </a:solidFill>
                <a:latin typeface="Open Sans Bold"/>
              </a:rPr>
              <a:t>Two of the following conditions must also apply</a:t>
            </a:r>
          </a:p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B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extensive leadership experience</a:t>
            </a:r>
          </a:p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C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gotten 2 recommendation letters from field experts</a:t>
            </a:r>
          </a:p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D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a portfolio deemed impressive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724475" y="6227445"/>
            <a:ext cx="7902756" cy="3622951"/>
            <a:chOff x="0" y="0"/>
            <a:chExt cx="2034366" cy="9326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4366" cy="932638"/>
            </a:xfrm>
            <a:custGeom>
              <a:avLst/>
              <a:gdLst/>
              <a:ahLst/>
              <a:cxnLst/>
              <a:rect l="l" t="t" r="r" b="b"/>
              <a:pathLst>
                <a:path w="2034366" h="932638">
                  <a:moveTo>
                    <a:pt x="49962" y="0"/>
                  </a:moveTo>
                  <a:lnTo>
                    <a:pt x="1984404" y="0"/>
                  </a:lnTo>
                  <a:cubicBezTo>
                    <a:pt x="1997655" y="0"/>
                    <a:pt x="2010363" y="5264"/>
                    <a:pt x="2019732" y="14634"/>
                  </a:cubicBezTo>
                  <a:cubicBezTo>
                    <a:pt x="2029102" y="24003"/>
                    <a:pt x="2034366" y="36711"/>
                    <a:pt x="2034366" y="49962"/>
                  </a:cubicBezTo>
                  <a:lnTo>
                    <a:pt x="2034366" y="882676"/>
                  </a:lnTo>
                  <a:cubicBezTo>
                    <a:pt x="2034366" y="895926"/>
                    <a:pt x="2029102" y="908634"/>
                    <a:pt x="2019732" y="918004"/>
                  </a:cubicBezTo>
                  <a:cubicBezTo>
                    <a:pt x="2010363" y="927374"/>
                    <a:pt x="1997655" y="932638"/>
                    <a:pt x="1984404" y="932638"/>
                  </a:cubicBezTo>
                  <a:lnTo>
                    <a:pt x="49962" y="932638"/>
                  </a:lnTo>
                  <a:cubicBezTo>
                    <a:pt x="22369" y="932638"/>
                    <a:pt x="0" y="910269"/>
                    <a:pt x="0" y="882676"/>
                  </a:cubicBezTo>
                  <a:lnTo>
                    <a:pt x="0" y="49962"/>
                  </a:lnTo>
                  <a:cubicBezTo>
                    <a:pt x="0" y="36711"/>
                    <a:pt x="5264" y="24003"/>
                    <a:pt x="14634" y="14634"/>
                  </a:cubicBezTo>
                  <a:cubicBezTo>
                    <a:pt x="24003" y="5264"/>
                    <a:pt x="36711" y="0"/>
                    <a:pt x="4996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034366" cy="961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518053" y="6638223"/>
            <a:ext cx="5603889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000000"/>
                </a:solidFill>
                <a:latin typeface="Open Sans"/>
              </a:rPr>
              <a:t>A </a:t>
            </a:r>
            <a:r>
              <a:rPr lang="en-US" sz="4352">
                <a:solidFill>
                  <a:srgbClr val="FF1495"/>
                </a:solidFill>
                <a:latin typeface="Open Sans Bold"/>
              </a:rPr>
              <a:t>AND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2106663"/>
            <a:chOff x="0" y="0"/>
            <a:chExt cx="3345330" cy="554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554841"/>
            </a:xfrm>
            <a:custGeom>
              <a:avLst/>
              <a:gdLst/>
              <a:ahLst/>
              <a:cxnLst/>
              <a:rect l="l" t="t" r="r" b="b"/>
              <a:pathLst>
                <a:path w="3345330" h="554841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523756"/>
                  </a:lnTo>
                  <a:cubicBezTo>
                    <a:pt x="3345330" y="540924"/>
                    <a:pt x="3331413" y="554841"/>
                    <a:pt x="3314245" y="554841"/>
                  </a:cubicBezTo>
                  <a:lnTo>
                    <a:pt x="31085" y="554841"/>
                  </a:lnTo>
                  <a:cubicBezTo>
                    <a:pt x="13917" y="554841"/>
                    <a:pt x="0" y="540924"/>
                    <a:pt x="0" y="523756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583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3287" y="216173"/>
            <a:ext cx="6938247" cy="19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2: Constructing a logic circuit from a problem statement or logic expression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0534" y="2664576"/>
            <a:ext cx="16258766" cy="3210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A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achieved at least 3A* in the A-level exam</a:t>
            </a:r>
          </a:p>
          <a:p>
            <a:pPr>
              <a:lnSpc>
                <a:spcPts val="4253"/>
              </a:lnSpc>
            </a:pPr>
            <a:endParaRPr lang="en-US" sz="3037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253"/>
              </a:lnSpc>
            </a:pPr>
            <a:r>
              <a:rPr lang="en-US" sz="3037" u="sng">
                <a:solidFill>
                  <a:srgbClr val="000000"/>
                </a:solidFill>
                <a:latin typeface="Open Sans Bold"/>
              </a:rPr>
              <a:t>Two of the following conditions must also apply</a:t>
            </a:r>
          </a:p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B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extensive leadership experience</a:t>
            </a:r>
          </a:p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C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gotten 2 recommendation letters from field experts</a:t>
            </a:r>
          </a:p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D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a portfolio deemed impressive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724475" y="6227445"/>
            <a:ext cx="7902756" cy="3622951"/>
            <a:chOff x="0" y="0"/>
            <a:chExt cx="2034366" cy="9326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4366" cy="932638"/>
            </a:xfrm>
            <a:custGeom>
              <a:avLst/>
              <a:gdLst/>
              <a:ahLst/>
              <a:cxnLst/>
              <a:rect l="l" t="t" r="r" b="b"/>
              <a:pathLst>
                <a:path w="2034366" h="932638">
                  <a:moveTo>
                    <a:pt x="49962" y="0"/>
                  </a:moveTo>
                  <a:lnTo>
                    <a:pt x="1984404" y="0"/>
                  </a:lnTo>
                  <a:cubicBezTo>
                    <a:pt x="1997655" y="0"/>
                    <a:pt x="2010363" y="5264"/>
                    <a:pt x="2019732" y="14634"/>
                  </a:cubicBezTo>
                  <a:cubicBezTo>
                    <a:pt x="2029102" y="24003"/>
                    <a:pt x="2034366" y="36711"/>
                    <a:pt x="2034366" y="49962"/>
                  </a:cubicBezTo>
                  <a:lnTo>
                    <a:pt x="2034366" y="882676"/>
                  </a:lnTo>
                  <a:cubicBezTo>
                    <a:pt x="2034366" y="895926"/>
                    <a:pt x="2029102" y="908634"/>
                    <a:pt x="2019732" y="918004"/>
                  </a:cubicBezTo>
                  <a:cubicBezTo>
                    <a:pt x="2010363" y="927374"/>
                    <a:pt x="1997655" y="932638"/>
                    <a:pt x="1984404" y="932638"/>
                  </a:cubicBezTo>
                  <a:lnTo>
                    <a:pt x="49962" y="932638"/>
                  </a:lnTo>
                  <a:cubicBezTo>
                    <a:pt x="22369" y="932638"/>
                    <a:pt x="0" y="910269"/>
                    <a:pt x="0" y="882676"/>
                  </a:cubicBezTo>
                  <a:lnTo>
                    <a:pt x="0" y="49962"/>
                  </a:lnTo>
                  <a:cubicBezTo>
                    <a:pt x="0" y="36711"/>
                    <a:pt x="5264" y="24003"/>
                    <a:pt x="14634" y="14634"/>
                  </a:cubicBezTo>
                  <a:cubicBezTo>
                    <a:pt x="24003" y="5264"/>
                    <a:pt x="36711" y="0"/>
                    <a:pt x="4996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034366" cy="961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79035" y="6465451"/>
            <a:ext cx="5603889" cy="306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000000"/>
                </a:solidFill>
                <a:latin typeface="Open Sans"/>
              </a:rPr>
              <a:t>A </a:t>
            </a:r>
            <a:r>
              <a:rPr lang="en-US" sz="4352">
                <a:solidFill>
                  <a:srgbClr val="FF1495"/>
                </a:solidFill>
                <a:latin typeface="Open Sans Bold"/>
              </a:rPr>
              <a:t>AND</a:t>
            </a:r>
            <a:r>
              <a:rPr lang="en-US" sz="4352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6093"/>
              </a:lnSpc>
            </a:pPr>
            <a:r>
              <a:rPr lang="en-US" sz="4352">
                <a:solidFill>
                  <a:srgbClr val="000000"/>
                </a:solidFill>
                <a:latin typeface="Open Sans"/>
              </a:rPr>
              <a:t>((               ) </a:t>
            </a:r>
            <a:r>
              <a:rPr lang="en-US" sz="4352">
                <a:solidFill>
                  <a:srgbClr val="FF1495"/>
                </a:solidFill>
                <a:latin typeface="Open Sans Bold"/>
              </a:rPr>
              <a:t>OR</a:t>
            </a:r>
            <a:r>
              <a:rPr lang="en-US" sz="4352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6093"/>
              </a:lnSpc>
            </a:pPr>
            <a:r>
              <a:rPr lang="en-US" sz="4352">
                <a:solidFill>
                  <a:srgbClr val="000000"/>
                </a:solidFill>
                <a:latin typeface="Open Sans"/>
              </a:rPr>
              <a:t> (               ) </a:t>
            </a:r>
            <a:r>
              <a:rPr lang="en-US" sz="4352">
                <a:solidFill>
                  <a:srgbClr val="FF1495"/>
                </a:solidFill>
                <a:latin typeface="Open Sans Bold"/>
              </a:rPr>
              <a:t>OR</a:t>
            </a:r>
            <a:r>
              <a:rPr lang="en-US" sz="4352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6093"/>
              </a:lnSpc>
            </a:pPr>
            <a:r>
              <a:rPr lang="en-US" sz="4352">
                <a:solidFill>
                  <a:srgbClr val="000000"/>
                </a:solidFill>
                <a:latin typeface="Open Sans"/>
              </a:rPr>
              <a:t> (               ))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2106663"/>
            <a:chOff x="0" y="0"/>
            <a:chExt cx="3345330" cy="554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554841"/>
            </a:xfrm>
            <a:custGeom>
              <a:avLst/>
              <a:gdLst/>
              <a:ahLst/>
              <a:cxnLst/>
              <a:rect l="l" t="t" r="r" b="b"/>
              <a:pathLst>
                <a:path w="3345330" h="554841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523756"/>
                  </a:lnTo>
                  <a:cubicBezTo>
                    <a:pt x="3345330" y="540924"/>
                    <a:pt x="3331413" y="554841"/>
                    <a:pt x="3314245" y="554841"/>
                  </a:cubicBezTo>
                  <a:lnTo>
                    <a:pt x="31085" y="554841"/>
                  </a:lnTo>
                  <a:cubicBezTo>
                    <a:pt x="13917" y="554841"/>
                    <a:pt x="0" y="540924"/>
                    <a:pt x="0" y="523756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583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3287" y="216173"/>
            <a:ext cx="6938247" cy="19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2: Constructing a logic circuit from a problem statement or logic expression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0534" y="2664576"/>
            <a:ext cx="16258766" cy="3210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A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achieved at least 3A* in the A-level exam</a:t>
            </a:r>
          </a:p>
          <a:p>
            <a:pPr>
              <a:lnSpc>
                <a:spcPts val="4253"/>
              </a:lnSpc>
            </a:pPr>
            <a:endParaRPr lang="en-US" sz="3037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253"/>
              </a:lnSpc>
            </a:pPr>
            <a:r>
              <a:rPr lang="en-US" sz="3037" u="sng">
                <a:solidFill>
                  <a:srgbClr val="000000"/>
                </a:solidFill>
                <a:latin typeface="Open Sans Bold"/>
              </a:rPr>
              <a:t>Two of the following conditions must also apply</a:t>
            </a:r>
          </a:p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B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extensive leadership experience</a:t>
            </a:r>
          </a:p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C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gotten 2 recommendation letters from field experts</a:t>
            </a:r>
          </a:p>
          <a:p>
            <a:pPr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 Bold Italics"/>
              </a:rPr>
              <a:t>D</a:t>
            </a:r>
            <a:r>
              <a:rPr lang="en-US" sz="3037">
                <a:solidFill>
                  <a:srgbClr val="000000"/>
                </a:solidFill>
                <a:latin typeface="Open Sans"/>
              </a:rPr>
              <a:t> - The student has a portfolio deemed impressive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724475" y="6227445"/>
            <a:ext cx="7902756" cy="3622951"/>
            <a:chOff x="0" y="0"/>
            <a:chExt cx="2034366" cy="9326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4366" cy="932638"/>
            </a:xfrm>
            <a:custGeom>
              <a:avLst/>
              <a:gdLst/>
              <a:ahLst/>
              <a:cxnLst/>
              <a:rect l="l" t="t" r="r" b="b"/>
              <a:pathLst>
                <a:path w="2034366" h="932638">
                  <a:moveTo>
                    <a:pt x="49962" y="0"/>
                  </a:moveTo>
                  <a:lnTo>
                    <a:pt x="1984404" y="0"/>
                  </a:lnTo>
                  <a:cubicBezTo>
                    <a:pt x="1997655" y="0"/>
                    <a:pt x="2010363" y="5264"/>
                    <a:pt x="2019732" y="14634"/>
                  </a:cubicBezTo>
                  <a:cubicBezTo>
                    <a:pt x="2029102" y="24003"/>
                    <a:pt x="2034366" y="36711"/>
                    <a:pt x="2034366" y="49962"/>
                  </a:cubicBezTo>
                  <a:lnTo>
                    <a:pt x="2034366" y="882676"/>
                  </a:lnTo>
                  <a:cubicBezTo>
                    <a:pt x="2034366" y="895926"/>
                    <a:pt x="2029102" y="908634"/>
                    <a:pt x="2019732" y="918004"/>
                  </a:cubicBezTo>
                  <a:cubicBezTo>
                    <a:pt x="2010363" y="927374"/>
                    <a:pt x="1997655" y="932638"/>
                    <a:pt x="1984404" y="932638"/>
                  </a:cubicBezTo>
                  <a:lnTo>
                    <a:pt x="49962" y="932638"/>
                  </a:lnTo>
                  <a:cubicBezTo>
                    <a:pt x="22369" y="932638"/>
                    <a:pt x="0" y="910269"/>
                    <a:pt x="0" y="882676"/>
                  </a:cubicBezTo>
                  <a:lnTo>
                    <a:pt x="0" y="49962"/>
                  </a:lnTo>
                  <a:cubicBezTo>
                    <a:pt x="0" y="36711"/>
                    <a:pt x="5264" y="24003"/>
                    <a:pt x="14634" y="14634"/>
                  </a:cubicBezTo>
                  <a:cubicBezTo>
                    <a:pt x="24003" y="5264"/>
                    <a:pt x="36711" y="0"/>
                    <a:pt x="49962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034366" cy="961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73909" y="6370320"/>
            <a:ext cx="5603889" cy="306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000000"/>
                </a:solidFill>
                <a:latin typeface="Open Sans"/>
              </a:rPr>
              <a:t>A AND </a:t>
            </a:r>
          </a:p>
          <a:p>
            <a:pPr>
              <a:lnSpc>
                <a:spcPts val="6093"/>
              </a:lnSpc>
            </a:pPr>
            <a:r>
              <a:rPr lang="en-US" sz="4352">
                <a:solidFill>
                  <a:srgbClr val="000000"/>
                </a:solidFill>
                <a:latin typeface="Open Sans"/>
              </a:rPr>
              <a:t>((</a:t>
            </a:r>
            <a:r>
              <a:rPr lang="en-US" sz="4352">
                <a:solidFill>
                  <a:srgbClr val="FF1495"/>
                </a:solidFill>
                <a:latin typeface="Open Sans Bold"/>
              </a:rPr>
              <a:t>B AND C</a:t>
            </a:r>
            <a:r>
              <a:rPr lang="en-US" sz="4352">
                <a:solidFill>
                  <a:srgbClr val="000000"/>
                </a:solidFill>
                <a:latin typeface="Open Sans"/>
              </a:rPr>
              <a:t>) OR </a:t>
            </a:r>
          </a:p>
          <a:p>
            <a:pPr>
              <a:lnSpc>
                <a:spcPts val="6093"/>
              </a:lnSpc>
            </a:pPr>
            <a:r>
              <a:rPr lang="en-US" sz="4352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4352">
                <a:solidFill>
                  <a:srgbClr val="FF1495"/>
                </a:solidFill>
                <a:latin typeface="Open Sans Bold"/>
              </a:rPr>
              <a:t>B AND D</a:t>
            </a:r>
            <a:r>
              <a:rPr lang="en-US" sz="4352">
                <a:solidFill>
                  <a:srgbClr val="000000"/>
                </a:solidFill>
                <a:latin typeface="Open Sans"/>
              </a:rPr>
              <a:t>) OR </a:t>
            </a:r>
          </a:p>
          <a:p>
            <a:pPr>
              <a:lnSpc>
                <a:spcPts val="6093"/>
              </a:lnSpc>
            </a:pPr>
            <a:r>
              <a:rPr lang="en-US" sz="4352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4352">
                <a:solidFill>
                  <a:srgbClr val="FF1495"/>
                </a:solidFill>
                <a:latin typeface="Open Sans Bold"/>
              </a:rPr>
              <a:t>C AND D</a:t>
            </a:r>
            <a:r>
              <a:rPr lang="en-US" sz="4352">
                <a:solidFill>
                  <a:srgbClr val="000000"/>
                </a:solidFill>
                <a:latin typeface="Open Sans"/>
              </a:rPr>
              <a:t>))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2106663"/>
            <a:chOff x="0" y="0"/>
            <a:chExt cx="3345330" cy="554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554841"/>
            </a:xfrm>
            <a:custGeom>
              <a:avLst/>
              <a:gdLst/>
              <a:ahLst/>
              <a:cxnLst/>
              <a:rect l="l" t="t" r="r" b="b"/>
              <a:pathLst>
                <a:path w="3345330" h="554841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523756"/>
                  </a:lnTo>
                  <a:cubicBezTo>
                    <a:pt x="3345330" y="540924"/>
                    <a:pt x="3331413" y="554841"/>
                    <a:pt x="3314245" y="554841"/>
                  </a:cubicBezTo>
                  <a:lnTo>
                    <a:pt x="31085" y="554841"/>
                  </a:lnTo>
                  <a:cubicBezTo>
                    <a:pt x="13917" y="554841"/>
                    <a:pt x="0" y="540924"/>
                    <a:pt x="0" y="523756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583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896" y="7434073"/>
            <a:ext cx="2911150" cy="2852927"/>
          </a:xfrm>
          <a:custGeom>
            <a:avLst/>
            <a:gdLst/>
            <a:ahLst/>
            <a:cxnLst/>
            <a:rect l="l" t="t" r="r" b="b"/>
            <a:pathLst>
              <a:path w="2911150" h="2852927">
                <a:moveTo>
                  <a:pt x="0" y="0"/>
                </a:moveTo>
                <a:lnTo>
                  <a:pt x="2911150" y="0"/>
                </a:lnTo>
                <a:lnTo>
                  <a:pt x="2911150" y="2852927"/>
                </a:lnTo>
                <a:lnTo>
                  <a:pt x="0" y="28529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9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2: Constructing a logic circuit from a problem statement or logic expression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245206" y="3191863"/>
            <a:ext cx="9515608" cy="1102023"/>
            <a:chOff x="0" y="0"/>
            <a:chExt cx="2449554" cy="2836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49554" cy="283688"/>
            </a:xfrm>
            <a:custGeom>
              <a:avLst/>
              <a:gdLst/>
              <a:ahLst/>
              <a:cxnLst/>
              <a:rect l="l" t="t" r="r" b="b"/>
              <a:pathLst>
                <a:path w="2449554" h="283688">
                  <a:moveTo>
                    <a:pt x="41494" y="0"/>
                  </a:moveTo>
                  <a:lnTo>
                    <a:pt x="2408060" y="0"/>
                  </a:lnTo>
                  <a:cubicBezTo>
                    <a:pt x="2430977" y="0"/>
                    <a:pt x="2449554" y="18577"/>
                    <a:pt x="2449554" y="41494"/>
                  </a:cubicBezTo>
                  <a:lnTo>
                    <a:pt x="2449554" y="242194"/>
                  </a:lnTo>
                  <a:cubicBezTo>
                    <a:pt x="2449554" y="265111"/>
                    <a:pt x="2430977" y="283688"/>
                    <a:pt x="2408060" y="283688"/>
                  </a:cubicBezTo>
                  <a:lnTo>
                    <a:pt x="41494" y="283688"/>
                  </a:lnTo>
                  <a:cubicBezTo>
                    <a:pt x="18577" y="283688"/>
                    <a:pt x="0" y="265111"/>
                    <a:pt x="0" y="242194"/>
                  </a:cubicBezTo>
                  <a:lnTo>
                    <a:pt x="0" y="41494"/>
                  </a:lnTo>
                  <a:cubicBezTo>
                    <a:pt x="0" y="18577"/>
                    <a:pt x="18577" y="0"/>
                    <a:pt x="41494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49554" cy="312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654282" y="3445233"/>
            <a:ext cx="9053312" cy="53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0"/>
              </a:lnSpc>
            </a:pPr>
            <a:r>
              <a:rPr lang="en-US" sz="3186">
                <a:solidFill>
                  <a:srgbClr val="000000"/>
                </a:solidFill>
                <a:latin typeface="Open Sans"/>
              </a:rPr>
              <a:t>A AND ((</a:t>
            </a:r>
            <a:r>
              <a:rPr lang="en-US" sz="3186">
                <a:solidFill>
                  <a:srgbClr val="FF1495"/>
                </a:solidFill>
                <a:latin typeface="Open Sans Bold"/>
              </a:rPr>
              <a:t>B AND C</a:t>
            </a:r>
            <a:r>
              <a:rPr lang="en-US" sz="3186">
                <a:solidFill>
                  <a:srgbClr val="000000"/>
                </a:solidFill>
                <a:latin typeface="Open Sans"/>
              </a:rPr>
              <a:t>) OR (</a:t>
            </a:r>
            <a:r>
              <a:rPr lang="en-US" sz="3186">
                <a:solidFill>
                  <a:srgbClr val="FF1495"/>
                </a:solidFill>
                <a:latin typeface="Open Sans Bold"/>
              </a:rPr>
              <a:t>B AND D</a:t>
            </a:r>
            <a:r>
              <a:rPr lang="en-US" sz="3186">
                <a:solidFill>
                  <a:srgbClr val="000000"/>
                </a:solidFill>
                <a:latin typeface="Open Sans"/>
              </a:rPr>
              <a:t>) OR (</a:t>
            </a:r>
            <a:r>
              <a:rPr lang="en-US" sz="3186">
                <a:solidFill>
                  <a:srgbClr val="FF1495"/>
                </a:solidFill>
                <a:latin typeface="Open Sans Bold"/>
              </a:rPr>
              <a:t>C AND D</a:t>
            </a:r>
            <a:r>
              <a:rPr lang="en-US" sz="3186">
                <a:solidFill>
                  <a:srgbClr val="000000"/>
                </a:solidFill>
                <a:latin typeface="Open Sans"/>
              </a:rPr>
              <a:t>))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92203" y="5741608"/>
            <a:ext cx="8221614" cy="51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3"/>
              </a:lnSpc>
            </a:pPr>
            <a:r>
              <a:rPr lang="en-US" sz="3037">
                <a:solidFill>
                  <a:srgbClr val="000000"/>
                </a:solidFill>
                <a:latin typeface="Open Sans"/>
              </a:rPr>
              <a:t>Based on a logic expression, create a circuit.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04295" y="8954090"/>
            <a:ext cx="4974376" cy="1174616"/>
            <a:chOff x="0" y="0"/>
            <a:chExt cx="6632502" cy="1566154"/>
          </a:xfrm>
        </p:grpSpPr>
        <p:sp>
          <p:nvSpPr>
            <p:cNvPr id="3" name="AutoShape 3"/>
            <p:cNvSpPr/>
            <p:nvPr/>
          </p:nvSpPr>
          <p:spPr>
            <a:xfrm rot="-10800000">
              <a:off x="783077" y="0"/>
              <a:ext cx="5849425" cy="1566154"/>
            </a:xfrm>
            <a:prstGeom prst="rect">
              <a:avLst/>
            </a:prstGeom>
            <a:solidFill>
              <a:srgbClr val="FAF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0" y="0"/>
              <a:ext cx="1566154" cy="1566154"/>
            </a:xfrm>
            <a:custGeom>
              <a:avLst/>
              <a:gdLst/>
              <a:ahLst/>
              <a:cxnLst/>
              <a:rect l="l" t="t" r="r" b="b"/>
              <a:pathLst>
                <a:path w="1566154" h="1566154">
                  <a:moveTo>
                    <a:pt x="0" y="0"/>
                  </a:moveTo>
                  <a:lnTo>
                    <a:pt x="1566154" y="0"/>
                  </a:lnTo>
                  <a:lnTo>
                    <a:pt x="1566154" y="1566154"/>
                  </a:lnTo>
                  <a:lnTo>
                    <a:pt x="0" y="1566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0"/>
            <a:ext cx="5940055" cy="1028700"/>
            <a:chOff x="0" y="0"/>
            <a:chExt cx="2210287" cy="382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0287" cy="382778"/>
            </a:xfrm>
            <a:custGeom>
              <a:avLst/>
              <a:gdLst/>
              <a:ahLst/>
              <a:cxnLst/>
              <a:rect l="l" t="t" r="r" b="b"/>
              <a:pathLst>
                <a:path w="2210287" h="382778">
                  <a:moveTo>
                    <a:pt x="0" y="0"/>
                  </a:moveTo>
                  <a:lnTo>
                    <a:pt x="2210287" y="0"/>
                  </a:lnTo>
                  <a:lnTo>
                    <a:pt x="2210287" y="382778"/>
                  </a:lnTo>
                  <a:lnTo>
                    <a:pt x="0" y="38277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55678" y="801482"/>
            <a:ext cx="9303622" cy="7878642"/>
            <a:chOff x="0" y="0"/>
            <a:chExt cx="2450337" cy="2075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337" cy="2075033"/>
            </a:xfrm>
            <a:custGeom>
              <a:avLst/>
              <a:gdLst/>
              <a:ahLst/>
              <a:cxnLst/>
              <a:rect l="l" t="t" r="r" b="b"/>
              <a:pathLst>
                <a:path w="2450337" h="2075033">
                  <a:moveTo>
                    <a:pt x="42439" y="0"/>
                  </a:moveTo>
                  <a:lnTo>
                    <a:pt x="2407898" y="0"/>
                  </a:lnTo>
                  <a:cubicBezTo>
                    <a:pt x="2431336" y="0"/>
                    <a:pt x="2450337" y="19001"/>
                    <a:pt x="2450337" y="42439"/>
                  </a:cubicBezTo>
                  <a:lnTo>
                    <a:pt x="2450337" y="2032594"/>
                  </a:lnTo>
                  <a:cubicBezTo>
                    <a:pt x="2450337" y="2056033"/>
                    <a:pt x="2431336" y="2075033"/>
                    <a:pt x="2407898" y="2075033"/>
                  </a:cubicBezTo>
                  <a:lnTo>
                    <a:pt x="42439" y="2075033"/>
                  </a:lnTo>
                  <a:cubicBezTo>
                    <a:pt x="19001" y="2075033"/>
                    <a:pt x="0" y="2056033"/>
                    <a:pt x="0" y="2032594"/>
                  </a:cubicBezTo>
                  <a:lnTo>
                    <a:pt x="0" y="42439"/>
                  </a:lnTo>
                  <a:cubicBezTo>
                    <a:pt x="0" y="19001"/>
                    <a:pt x="19001" y="0"/>
                    <a:pt x="4243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0337" cy="215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33192" y="3929772"/>
            <a:ext cx="6103411" cy="12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48"/>
              </a:lnSpc>
              <a:spcBef>
                <a:spcPct val="0"/>
              </a:spcBef>
            </a:pPr>
            <a:r>
              <a:rPr lang="en-US" sz="7900" spc="-237">
                <a:solidFill>
                  <a:srgbClr val="3F4042"/>
                </a:solidFill>
                <a:latin typeface="Poppins Bold"/>
              </a:rPr>
              <a:t>Logic Gates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30357" y="9227744"/>
            <a:ext cx="424831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</a:pPr>
            <a:r>
              <a:rPr lang="en-US" sz="2400" spc="-24">
                <a:solidFill>
                  <a:srgbClr val="FF1495"/>
                </a:solidFill>
                <a:latin typeface="Poppins Bold"/>
              </a:rPr>
              <a:t>A LEVEL COMPUTER SCIENCE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513714" y="1772063"/>
            <a:ext cx="1485014" cy="1485014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28700" y="1786160"/>
            <a:ext cx="1485014" cy="1485014"/>
          </a:xfrm>
          <a:custGeom>
            <a:avLst/>
            <a:gdLst/>
            <a:ahLst/>
            <a:cxnLst/>
            <a:rect l="l" t="t" r="r" b="b"/>
            <a:pathLst>
              <a:path w="1485014" h="1485014">
                <a:moveTo>
                  <a:pt x="0" y="0"/>
                </a:moveTo>
                <a:lnTo>
                  <a:pt x="1485014" y="0"/>
                </a:lnTo>
                <a:lnTo>
                  <a:pt x="1485014" y="1485014"/>
                </a:lnTo>
                <a:lnTo>
                  <a:pt x="0" y="148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143618" y="2350212"/>
            <a:ext cx="1255178" cy="33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5"/>
              </a:lnSpc>
              <a:spcBef>
                <a:spcPct val="0"/>
              </a:spcBef>
            </a:pPr>
            <a:r>
              <a:rPr lang="en-US" sz="2299" spc="-68">
                <a:solidFill>
                  <a:srgbClr val="FAFAFA"/>
                </a:solidFill>
                <a:latin typeface="Poppins Bold"/>
              </a:rPr>
              <a:t>Chapter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52763" y="2161892"/>
            <a:ext cx="406916" cy="72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63"/>
              </a:lnSpc>
              <a:spcBef>
                <a:spcPct val="0"/>
              </a:spcBef>
            </a:pPr>
            <a:r>
              <a:rPr lang="en-US" sz="4699" spc="-140">
                <a:solidFill>
                  <a:srgbClr val="FFDE59"/>
                </a:solidFill>
                <a:latin typeface="Poppins Bold"/>
              </a:rPr>
              <a:t>4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1491681"/>
            <a:ext cx="7079764" cy="6498246"/>
            <a:chOff x="0" y="0"/>
            <a:chExt cx="9439685" cy="86643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00539" cy="2447168"/>
            </a:xfrm>
            <a:custGeom>
              <a:avLst/>
              <a:gdLst/>
              <a:ahLst/>
              <a:cxnLst/>
              <a:rect l="l" t="t" r="r" b="b"/>
              <a:pathLst>
                <a:path w="4500539" h="2447168">
                  <a:moveTo>
                    <a:pt x="0" y="0"/>
                  </a:moveTo>
                  <a:lnTo>
                    <a:pt x="4500539" y="0"/>
                  </a:lnTo>
                  <a:lnTo>
                    <a:pt x="4500539" y="2447168"/>
                  </a:lnTo>
                  <a:lnTo>
                    <a:pt x="0" y="2447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3011313"/>
              <a:ext cx="4500539" cy="2169635"/>
            </a:xfrm>
            <a:custGeom>
              <a:avLst/>
              <a:gdLst/>
              <a:ahLst/>
              <a:cxnLst/>
              <a:rect l="l" t="t" r="r" b="b"/>
              <a:pathLst>
                <a:path w="4500539" h="2169635">
                  <a:moveTo>
                    <a:pt x="0" y="0"/>
                  </a:moveTo>
                  <a:lnTo>
                    <a:pt x="4500539" y="0"/>
                  </a:lnTo>
                  <a:lnTo>
                    <a:pt x="4500539" y="2169634"/>
                  </a:lnTo>
                  <a:lnTo>
                    <a:pt x="0" y="2169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5892392"/>
              <a:ext cx="3720718" cy="2771935"/>
            </a:xfrm>
            <a:custGeom>
              <a:avLst/>
              <a:gdLst/>
              <a:ahLst/>
              <a:cxnLst/>
              <a:rect l="l" t="t" r="r" b="b"/>
              <a:pathLst>
                <a:path w="3720718" h="2771935">
                  <a:moveTo>
                    <a:pt x="0" y="0"/>
                  </a:moveTo>
                  <a:lnTo>
                    <a:pt x="3720718" y="0"/>
                  </a:lnTo>
                  <a:lnTo>
                    <a:pt x="3720718" y="2771935"/>
                  </a:lnTo>
                  <a:lnTo>
                    <a:pt x="0" y="2771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803135" y="3040846"/>
              <a:ext cx="4636551" cy="2300888"/>
            </a:xfrm>
            <a:custGeom>
              <a:avLst/>
              <a:gdLst/>
              <a:ahLst/>
              <a:cxnLst/>
              <a:rect l="l" t="t" r="r" b="b"/>
              <a:pathLst>
                <a:path w="4636551" h="2300888">
                  <a:moveTo>
                    <a:pt x="0" y="0"/>
                  </a:moveTo>
                  <a:lnTo>
                    <a:pt x="4636550" y="0"/>
                  </a:lnTo>
                  <a:lnTo>
                    <a:pt x="4636550" y="2300888"/>
                  </a:lnTo>
                  <a:lnTo>
                    <a:pt x="0" y="2300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951515" y="0"/>
              <a:ext cx="3949164" cy="2675558"/>
            </a:xfrm>
            <a:custGeom>
              <a:avLst/>
              <a:gdLst/>
              <a:ahLst/>
              <a:cxnLst/>
              <a:rect l="l" t="t" r="r" b="b"/>
              <a:pathLst>
                <a:path w="3949164" h="2675558">
                  <a:moveTo>
                    <a:pt x="0" y="0"/>
                  </a:moveTo>
                  <a:lnTo>
                    <a:pt x="3949164" y="0"/>
                  </a:lnTo>
                  <a:lnTo>
                    <a:pt x="3949164" y="2675558"/>
                  </a:lnTo>
                  <a:lnTo>
                    <a:pt x="0" y="2675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000074" y="6088272"/>
              <a:ext cx="3852045" cy="2576055"/>
            </a:xfrm>
            <a:custGeom>
              <a:avLst/>
              <a:gdLst/>
              <a:ahLst/>
              <a:cxnLst/>
              <a:rect l="l" t="t" r="r" b="b"/>
              <a:pathLst>
                <a:path w="3852045" h="2576055">
                  <a:moveTo>
                    <a:pt x="0" y="0"/>
                  </a:moveTo>
                  <a:lnTo>
                    <a:pt x="3852045" y="0"/>
                  </a:lnTo>
                  <a:lnTo>
                    <a:pt x="3852045" y="2576055"/>
                  </a:lnTo>
                  <a:lnTo>
                    <a:pt x="0" y="2576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43618" y="5306124"/>
            <a:ext cx="6092985" cy="1604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4"/>
              </a:lnSpc>
              <a:spcBef>
                <a:spcPct val="0"/>
              </a:spcBef>
            </a:pPr>
            <a:r>
              <a:rPr lang="en-US" sz="2303">
                <a:solidFill>
                  <a:srgbClr val="000000"/>
                </a:solidFill>
                <a:latin typeface="Josefin Sans"/>
              </a:rPr>
              <a:t>Purpose: They perform logical functions, which help in the processing and manipulation of binary data in digital circuits and computer systems.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2106663"/>
            <a:chOff x="0" y="0"/>
            <a:chExt cx="3345330" cy="554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554841"/>
            </a:xfrm>
            <a:custGeom>
              <a:avLst/>
              <a:gdLst/>
              <a:ahLst/>
              <a:cxnLst/>
              <a:rect l="l" t="t" r="r" b="b"/>
              <a:pathLst>
                <a:path w="3345330" h="554841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523756"/>
                  </a:lnTo>
                  <a:cubicBezTo>
                    <a:pt x="3345330" y="540924"/>
                    <a:pt x="3331413" y="554841"/>
                    <a:pt x="3314245" y="554841"/>
                  </a:cubicBezTo>
                  <a:lnTo>
                    <a:pt x="31085" y="554841"/>
                  </a:lnTo>
                  <a:cubicBezTo>
                    <a:pt x="13917" y="554841"/>
                    <a:pt x="0" y="540924"/>
                    <a:pt x="0" y="523756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583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896" y="7434073"/>
            <a:ext cx="2911150" cy="2852927"/>
          </a:xfrm>
          <a:custGeom>
            <a:avLst/>
            <a:gdLst/>
            <a:ahLst/>
            <a:cxnLst/>
            <a:rect l="l" t="t" r="r" b="b"/>
            <a:pathLst>
              <a:path w="2911150" h="2852927">
                <a:moveTo>
                  <a:pt x="0" y="0"/>
                </a:moveTo>
                <a:lnTo>
                  <a:pt x="2911150" y="0"/>
                </a:lnTo>
                <a:lnTo>
                  <a:pt x="2911150" y="2852927"/>
                </a:lnTo>
                <a:lnTo>
                  <a:pt x="0" y="28529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888943" y="3517592"/>
            <a:ext cx="6393117" cy="6352457"/>
          </a:xfrm>
          <a:custGeom>
            <a:avLst/>
            <a:gdLst/>
            <a:ahLst/>
            <a:cxnLst/>
            <a:rect l="l" t="t" r="r" b="b"/>
            <a:pathLst>
              <a:path w="6393117" h="6352457">
                <a:moveTo>
                  <a:pt x="0" y="0"/>
                </a:moveTo>
                <a:lnTo>
                  <a:pt x="6393118" y="0"/>
                </a:lnTo>
                <a:lnTo>
                  <a:pt x="6393118" y="6352457"/>
                </a:lnTo>
                <a:lnTo>
                  <a:pt x="0" y="6352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93287" y="216173"/>
            <a:ext cx="6938247" cy="19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2: Constructing a logic circuit from a problem statement or logic expression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51023" y="2645584"/>
            <a:ext cx="9053312" cy="53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0"/>
              </a:lnSpc>
            </a:pPr>
            <a:r>
              <a:rPr lang="en-US" sz="3186">
                <a:solidFill>
                  <a:srgbClr val="000000"/>
                </a:solidFill>
                <a:latin typeface="Open Sans"/>
              </a:rPr>
              <a:t>A AND ((</a:t>
            </a:r>
            <a:r>
              <a:rPr lang="en-US" sz="3186">
                <a:solidFill>
                  <a:srgbClr val="FF1495"/>
                </a:solidFill>
                <a:latin typeface="Open Sans Bold"/>
              </a:rPr>
              <a:t>B AND C</a:t>
            </a:r>
            <a:r>
              <a:rPr lang="en-US" sz="3186">
                <a:solidFill>
                  <a:srgbClr val="000000"/>
                </a:solidFill>
                <a:latin typeface="Open Sans"/>
              </a:rPr>
              <a:t>) OR (</a:t>
            </a:r>
            <a:r>
              <a:rPr lang="en-US" sz="3186">
                <a:solidFill>
                  <a:srgbClr val="FF1495"/>
                </a:solidFill>
                <a:latin typeface="Open Sans Bold"/>
              </a:rPr>
              <a:t>B AND D</a:t>
            </a:r>
            <a:r>
              <a:rPr lang="en-US" sz="3186">
                <a:solidFill>
                  <a:srgbClr val="000000"/>
                </a:solidFill>
                <a:latin typeface="Open Sans"/>
              </a:rPr>
              <a:t>) OR (</a:t>
            </a:r>
            <a:r>
              <a:rPr lang="en-US" sz="3186">
                <a:solidFill>
                  <a:srgbClr val="FF1495"/>
                </a:solidFill>
                <a:latin typeface="Open Sans Bold"/>
              </a:rPr>
              <a:t>C AND D</a:t>
            </a:r>
            <a:r>
              <a:rPr lang="en-US" sz="3186">
                <a:solidFill>
                  <a:srgbClr val="000000"/>
                </a:solidFill>
                <a:latin typeface="Open Sans"/>
              </a:rPr>
              <a:t>))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709593" y="3746192"/>
            <a:ext cx="3932521" cy="5717622"/>
            <a:chOff x="0" y="0"/>
            <a:chExt cx="5243361" cy="76234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43361" cy="7623496"/>
            </a:xfrm>
            <a:custGeom>
              <a:avLst/>
              <a:gdLst/>
              <a:ahLst/>
              <a:cxnLst/>
              <a:rect l="l" t="t" r="r" b="b"/>
              <a:pathLst>
                <a:path w="5243361" h="7623496">
                  <a:moveTo>
                    <a:pt x="0" y="0"/>
                  </a:moveTo>
                  <a:lnTo>
                    <a:pt x="5243361" y="0"/>
                  </a:lnTo>
                  <a:lnTo>
                    <a:pt x="5243361" y="7623496"/>
                  </a:lnTo>
                  <a:lnTo>
                    <a:pt x="0" y="7623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74000" t="-47747" r="-525956" b="-12185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86649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767760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B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561222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C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142333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D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9069646" y="3524163"/>
            <a:ext cx="6393117" cy="6352457"/>
          </a:xfrm>
          <a:custGeom>
            <a:avLst/>
            <a:gdLst/>
            <a:ahLst/>
            <a:cxnLst/>
            <a:rect l="l" t="t" r="r" b="b"/>
            <a:pathLst>
              <a:path w="6393117" h="6352457">
                <a:moveTo>
                  <a:pt x="0" y="0"/>
                </a:moveTo>
                <a:lnTo>
                  <a:pt x="6393118" y="0"/>
                </a:lnTo>
                <a:lnTo>
                  <a:pt x="6393118" y="6352457"/>
                </a:lnTo>
                <a:lnTo>
                  <a:pt x="0" y="6352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2106663"/>
            <a:chOff x="0" y="0"/>
            <a:chExt cx="3345330" cy="554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554841"/>
            </a:xfrm>
            <a:custGeom>
              <a:avLst/>
              <a:gdLst/>
              <a:ahLst/>
              <a:cxnLst/>
              <a:rect l="l" t="t" r="r" b="b"/>
              <a:pathLst>
                <a:path w="3345330" h="554841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523756"/>
                  </a:lnTo>
                  <a:cubicBezTo>
                    <a:pt x="3345330" y="540924"/>
                    <a:pt x="3331413" y="554841"/>
                    <a:pt x="3314245" y="554841"/>
                  </a:cubicBezTo>
                  <a:lnTo>
                    <a:pt x="31085" y="554841"/>
                  </a:lnTo>
                  <a:cubicBezTo>
                    <a:pt x="13917" y="554841"/>
                    <a:pt x="0" y="540924"/>
                    <a:pt x="0" y="523756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583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3287" y="216173"/>
            <a:ext cx="6938247" cy="19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2: Constructing a logic circuit from a problem statement or logic expression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09099" y="2761175"/>
            <a:ext cx="9053312" cy="53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0"/>
              </a:lnSpc>
            </a:pPr>
            <a:r>
              <a:rPr lang="en-US" sz="3186">
                <a:solidFill>
                  <a:srgbClr val="000000"/>
                </a:solidFill>
                <a:latin typeface="Open Sans"/>
              </a:rPr>
              <a:t>A AND (</a:t>
            </a:r>
            <a:r>
              <a:rPr lang="en-US" sz="3186">
                <a:solidFill>
                  <a:srgbClr val="FF1495"/>
                </a:solidFill>
                <a:latin typeface="Open Sans Bold"/>
              </a:rPr>
              <a:t>(B AND C) OR (B AND D)</a:t>
            </a:r>
            <a:r>
              <a:rPr lang="en-US" sz="3186">
                <a:solidFill>
                  <a:srgbClr val="000000"/>
                </a:solidFill>
                <a:latin typeface="Open Sans"/>
              </a:rPr>
              <a:t> OR (C AND D))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347809" y="3299308"/>
            <a:ext cx="4975891" cy="6504115"/>
            <a:chOff x="0" y="0"/>
            <a:chExt cx="6634522" cy="86721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34522" cy="8672154"/>
            </a:xfrm>
            <a:custGeom>
              <a:avLst/>
              <a:gdLst/>
              <a:ahLst/>
              <a:cxnLst/>
              <a:rect l="l" t="t" r="r" b="b"/>
              <a:pathLst>
                <a:path w="6634522" h="8672154">
                  <a:moveTo>
                    <a:pt x="0" y="0"/>
                  </a:moveTo>
                  <a:lnTo>
                    <a:pt x="6634522" y="0"/>
                  </a:lnTo>
                  <a:lnTo>
                    <a:pt x="6634522" y="8672154"/>
                  </a:lnTo>
                  <a:lnTo>
                    <a:pt x="0" y="86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40632" t="-37765" r="-405915" b="-10460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65662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346773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B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140235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C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721346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D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3888943" y="3517592"/>
            <a:ext cx="6393117" cy="6352457"/>
          </a:xfrm>
          <a:custGeom>
            <a:avLst/>
            <a:gdLst/>
            <a:ahLst/>
            <a:cxnLst/>
            <a:rect l="l" t="t" r="r" b="b"/>
            <a:pathLst>
              <a:path w="6393117" h="6352457">
                <a:moveTo>
                  <a:pt x="0" y="0"/>
                </a:moveTo>
                <a:lnTo>
                  <a:pt x="6393118" y="0"/>
                </a:lnTo>
                <a:lnTo>
                  <a:pt x="6393118" y="6352457"/>
                </a:lnTo>
                <a:lnTo>
                  <a:pt x="0" y="63524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835754" y="3517592"/>
            <a:ext cx="6393117" cy="6352457"/>
          </a:xfrm>
          <a:custGeom>
            <a:avLst/>
            <a:gdLst/>
            <a:ahLst/>
            <a:cxnLst/>
            <a:rect l="l" t="t" r="r" b="b"/>
            <a:pathLst>
              <a:path w="6393117" h="6352457">
                <a:moveTo>
                  <a:pt x="0" y="0"/>
                </a:moveTo>
                <a:lnTo>
                  <a:pt x="6393118" y="0"/>
                </a:lnTo>
                <a:lnTo>
                  <a:pt x="6393118" y="6352457"/>
                </a:lnTo>
                <a:lnTo>
                  <a:pt x="0" y="63524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2106663"/>
            <a:chOff x="0" y="0"/>
            <a:chExt cx="3345330" cy="554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554841"/>
            </a:xfrm>
            <a:custGeom>
              <a:avLst/>
              <a:gdLst/>
              <a:ahLst/>
              <a:cxnLst/>
              <a:rect l="l" t="t" r="r" b="b"/>
              <a:pathLst>
                <a:path w="3345330" h="554841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523756"/>
                  </a:lnTo>
                  <a:cubicBezTo>
                    <a:pt x="3345330" y="540924"/>
                    <a:pt x="3331413" y="554841"/>
                    <a:pt x="3314245" y="554841"/>
                  </a:cubicBezTo>
                  <a:lnTo>
                    <a:pt x="31085" y="554841"/>
                  </a:lnTo>
                  <a:cubicBezTo>
                    <a:pt x="13917" y="554841"/>
                    <a:pt x="0" y="540924"/>
                    <a:pt x="0" y="523756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583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3287" y="216173"/>
            <a:ext cx="6938247" cy="19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2: Constructing a logic circuit from a problem statement or logic expression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11624" y="2676937"/>
            <a:ext cx="9053312" cy="53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0"/>
              </a:lnSpc>
            </a:pPr>
            <a:r>
              <a:rPr lang="en-US" sz="3186">
                <a:solidFill>
                  <a:srgbClr val="000000"/>
                </a:solidFill>
                <a:latin typeface="Open Sans"/>
              </a:rPr>
              <a:t>A AND (</a:t>
            </a:r>
            <a:r>
              <a:rPr lang="en-US" sz="3186">
                <a:solidFill>
                  <a:srgbClr val="FF1495"/>
                </a:solidFill>
                <a:latin typeface="Open Sans Bold"/>
              </a:rPr>
              <a:t>(B AND C) OR (B AND D)</a:t>
            </a:r>
            <a:r>
              <a:rPr lang="en-US" sz="3186">
                <a:solidFill>
                  <a:srgbClr val="000000"/>
                </a:solidFill>
                <a:latin typeface="Open Sans Bold"/>
              </a:rPr>
              <a:t> OR </a:t>
            </a:r>
            <a:r>
              <a:rPr lang="en-US" sz="3186">
                <a:solidFill>
                  <a:srgbClr val="642EC7"/>
                </a:solidFill>
                <a:latin typeface="Open Sans Bold"/>
              </a:rPr>
              <a:t>(C AND D)</a:t>
            </a:r>
            <a:r>
              <a:rPr lang="en-US" sz="3186">
                <a:solidFill>
                  <a:srgbClr val="000000"/>
                </a:solidFill>
                <a:latin typeface="Open Sans"/>
              </a:rPr>
              <a:t>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103000" y="3517592"/>
            <a:ext cx="6358121" cy="5950087"/>
            <a:chOff x="0" y="0"/>
            <a:chExt cx="8477495" cy="79334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477495" cy="7933450"/>
            </a:xfrm>
            <a:custGeom>
              <a:avLst/>
              <a:gdLst/>
              <a:ahLst/>
              <a:cxnLst/>
              <a:rect l="l" t="t" r="r" b="b"/>
              <a:pathLst>
                <a:path w="8477495" h="7933450">
                  <a:moveTo>
                    <a:pt x="0" y="0"/>
                  </a:moveTo>
                  <a:lnTo>
                    <a:pt x="8477495" y="0"/>
                  </a:lnTo>
                  <a:lnTo>
                    <a:pt x="8477495" y="7933450"/>
                  </a:lnTo>
                  <a:lnTo>
                    <a:pt x="0" y="7933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13522" t="-47747" r="-301369" b="-12185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89362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870473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B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663935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C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245046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D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3888943" y="3517592"/>
            <a:ext cx="6393117" cy="6352457"/>
          </a:xfrm>
          <a:custGeom>
            <a:avLst/>
            <a:gdLst/>
            <a:ahLst/>
            <a:cxnLst/>
            <a:rect l="l" t="t" r="r" b="b"/>
            <a:pathLst>
              <a:path w="6393117" h="6352457">
                <a:moveTo>
                  <a:pt x="0" y="0"/>
                </a:moveTo>
                <a:lnTo>
                  <a:pt x="6393118" y="0"/>
                </a:lnTo>
                <a:lnTo>
                  <a:pt x="6393118" y="6352457"/>
                </a:lnTo>
                <a:lnTo>
                  <a:pt x="0" y="63524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444573" y="3517592"/>
            <a:ext cx="6393117" cy="6352457"/>
          </a:xfrm>
          <a:custGeom>
            <a:avLst/>
            <a:gdLst/>
            <a:ahLst/>
            <a:cxnLst/>
            <a:rect l="l" t="t" r="r" b="b"/>
            <a:pathLst>
              <a:path w="6393117" h="6352457">
                <a:moveTo>
                  <a:pt x="0" y="0"/>
                </a:moveTo>
                <a:lnTo>
                  <a:pt x="6393117" y="0"/>
                </a:lnTo>
                <a:lnTo>
                  <a:pt x="6393117" y="6352457"/>
                </a:lnTo>
                <a:lnTo>
                  <a:pt x="0" y="63524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2106663"/>
            <a:chOff x="0" y="0"/>
            <a:chExt cx="3345330" cy="554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554841"/>
            </a:xfrm>
            <a:custGeom>
              <a:avLst/>
              <a:gdLst/>
              <a:ahLst/>
              <a:cxnLst/>
              <a:rect l="l" t="t" r="r" b="b"/>
              <a:pathLst>
                <a:path w="3345330" h="554841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523756"/>
                  </a:lnTo>
                  <a:cubicBezTo>
                    <a:pt x="3345330" y="540924"/>
                    <a:pt x="3331413" y="554841"/>
                    <a:pt x="3314245" y="554841"/>
                  </a:cubicBezTo>
                  <a:lnTo>
                    <a:pt x="31085" y="554841"/>
                  </a:lnTo>
                  <a:cubicBezTo>
                    <a:pt x="13917" y="554841"/>
                    <a:pt x="0" y="540924"/>
                    <a:pt x="0" y="523756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583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3287" y="216173"/>
            <a:ext cx="6938247" cy="19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2: Constructing a logic circuit from a problem statement or logic expression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81606" y="2748527"/>
            <a:ext cx="9988495" cy="538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0"/>
              </a:lnSpc>
            </a:pPr>
            <a:r>
              <a:rPr lang="en-US" sz="3186">
                <a:solidFill>
                  <a:srgbClr val="642EC7"/>
                </a:solidFill>
                <a:latin typeface="Open Sans Bold"/>
              </a:rPr>
              <a:t>A AND ((B AND C) OR (B AND D) OR (C AND D))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621608" y="3724810"/>
            <a:ext cx="7320907" cy="5899425"/>
            <a:chOff x="0" y="0"/>
            <a:chExt cx="9761209" cy="78659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761209" cy="7865900"/>
            </a:xfrm>
            <a:custGeom>
              <a:avLst/>
              <a:gdLst/>
              <a:ahLst/>
              <a:cxnLst/>
              <a:rect l="l" t="t" r="r" b="b"/>
              <a:pathLst>
                <a:path w="9761209" h="7865900">
                  <a:moveTo>
                    <a:pt x="0" y="0"/>
                  </a:moveTo>
                  <a:lnTo>
                    <a:pt x="9761209" y="0"/>
                  </a:lnTo>
                  <a:lnTo>
                    <a:pt x="9761209" y="7865900"/>
                  </a:lnTo>
                  <a:lnTo>
                    <a:pt x="0" y="7865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8302" t="-49832" r="-252988" b="-12458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8617" y="180571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8617" y="1761682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B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8617" y="3555145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C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8617" y="5136255"/>
              <a:ext cx="505534" cy="69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0"/>
                </a:lnSpc>
              </a:pPr>
              <a:r>
                <a:rPr lang="en-US" sz="3186">
                  <a:solidFill>
                    <a:srgbClr val="FF1495"/>
                  </a:solidFill>
                  <a:latin typeface="Open Sans Bold"/>
                </a:rPr>
                <a:t>D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3888943" y="3571805"/>
            <a:ext cx="6393117" cy="6352457"/>
          </a:xfrm>
          <a:custGeom>
            <a:avLst/>
            <a:gdLst/>
            <a:ahLst/>
            <a:cxnLst/>
            <a:rect l="l" t="t" r="r" b="b"/>
            <a:pathLst>
              <a:path w="6393117" h="6352457">
                <a:moveTo>
                  <a:pt x="0" y="0"/>
                </a:moveTo>
                <a:lnTo>
                  <a:pt x="6393118" y="0"/>
                </a:lnTo>
                <a:lnTo>
                  <a:pt x="6393118" y="6352458"/>
                </a:lnTo>
                <a:lnTo>
                  <a:pt x="0" y="6352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443076" y="3571805"/>
            <a:ext cx="6393117" cy="6352457"/>
          </a:xfrm>
          <a:custGeom>
            <a:avLst/>
            <a:gdLst/>
            <a:ahLst/>
            <a:cxnLst/>
            <a:rect l="l" t="t" r="r" b="b"/>
            <a:pathLst>
              <a:path w="6393117" h="6352457">
                <a:moveTo>
                  <a:pt x="0" y="0"/>
                </a:moveTo>
                <a:lnTo>
                  <a:pt x="6393117" y="0"/>
                </a:lnTo>
                <a:lnTo>
                  <a:pt x="6393117" y="6352458"/>
                </a:lnTo>
                <a:lnTo>
                  <a:pt x="0" y="6352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19866" y="3452095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19866" y="2790350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8" y="0"/>
                </a:lnTo>
                <a:lnTo>
                  <a:pt x="6621018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03639" y="3456344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03639" y="566359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3639" y="7699917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10298343" y="3542069"/>
          <a:ext cx="3354665" cy="2493657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9" name="Group 19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891786" y="4246930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91786" y="4707604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91786" y="5168279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48229" y="4231210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48229" y="47071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482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91786" y="562955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482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91786" y="610545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5482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47529" y="4234289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47529" y="468198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2475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2475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2475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920357" y="6573822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920357" y="703449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5768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5768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20357" y="749577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768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920357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76801" y="7958607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2761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2761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2761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276101" y="7958607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553792" y="3181028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553792" y="2519283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37564" y="318527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37564" y="5392530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37564" y="7428850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00376" y="4060490"/>
            <a:ext cx="3350588" cy="2793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1: Identify all the  intermediate outputs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7564" y="285479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78250" y="6228093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14920" y="404931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40130" y="643801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98343" y="3542069"/>
          <a:ext cx="3354664" cy="3462218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548229" y="4231210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48229" y="47071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482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482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482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47529" y="4234289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47529" y="468198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475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475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475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768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768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768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891786" y="4273583"/>
            <a:ext cx="1370029" cy="4045973"/>
            <a:chOff x="0" y="0"/>
            <a:chExt cx="1826705" cy="5394631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47625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A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56660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180840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795879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2430402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8095" y="305489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8095" y="3669130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095" y="4284169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8095" y="4918692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576801" y="7958607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2761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2761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2761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276101" y="7958607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51" name="Freeform 51"/>
          <p:cNvSpPr/>
          <p:nvPr/>
        </p:nvSpPr>
        <p:spPr>
          <a:xfrm>
            <a:off x="1028700" y="3672923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028700" y="3011178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TextBox 53"/>
          <p:cNvSpPr txBox="1"/>
          <p:nvPr/>
        </p:nvSpPr>
        <p:spPr>
          <a:xfrm>
            <a:off x="1112473" y="367717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2473" y="588442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12473" y="792074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92472" y="3346691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453159" y="671998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89829" y="454120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115039" y="692991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52176" y="2035065"/>
            <a:ext cx="12837952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2: Identify the result of each intermediate output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889687" y="423064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98343" y="3542069"/>
          <a:ext cx="3354664" cy="3462218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548229" y="4231210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48229" y="47071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482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482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482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47529" y="4234289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47529" y="468198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475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475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475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768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768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768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891786" y="4273583"/>
            <a:ext cx="1370029" cy="4045973"/>
            <a:chOff x="0" y="0"/>
            <a:chExt cx="1826705" cy="5394631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47625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A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56660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180840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795879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2430402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8095" y="305489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8095" y="3669130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095" y="4284169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8095" y="4918692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576801" y="7958607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2761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2761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2761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276101" y="7958607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51" name="Freeform 51"/>
          <p:cNvSpPr/>
          <p:nvPr/>
        </p:nvSpPr>
        <p:spPr>
          <a:xfrm>
            <a:off x="1028700" y="3672923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028700" y="3011178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TextBox 53"/>
          <p:cNvSpPr txBox="1"/>
          <p:nvPr/>
        </p:nvSpPr>
        <p:spPr>
          <a:xfrm>
            <a:off x="1112473" y="367717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2473" y="588442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12473" y="792074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92472" y="3346691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453159" y="671998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89829" y="454120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115039" y="692991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52176" y="2035065"/>
            <a:ext cx="12837952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2: Identify the result of each intermediate output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889687" y="423064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P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918258" y="4690508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1918258" y="515118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918258" y="561246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918258" y="6088354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946829" y="6556725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946829" y="7017400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946829" y="747867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1946829" y="795457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98343" y="3538493"/>
          <a:ext cx="3354664" cy="3462218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91786" y="4246930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1786" y="4707604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91786" y="5168279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1786" y="562955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91786" y="610545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20357" y="6573822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20357" y="703449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20357" y="749577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20357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519658" y="4276316"/>
            <a:ext cx="2069329" cy="4048632"/>
            <a:chOff x="0" y="0"/>
            <a:chExt cx="2759105" cy="5398176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47625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B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586899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18438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79942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243394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32400" y="-43520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C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32400" y="55340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32400" y="118438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32400" y="179942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932400" y="243394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8095" y="304169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095" y="367267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8095" y="428771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8095" y="492223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970495" y="304169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70495" y="367267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970495" y="428771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970495" y="492223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51" name="Freeform 51"/>
          <p:cNvSpPr/>
          <p:nvPr/>
        </p:nvSpPr>
        <p:spPr>
          <a:xfrm>
            <a:off x="1028700" y="3672923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028700" y="3011178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TextBox 53"/>
          <p:cNvSpPr txBox="1"/>
          <p:nvPr/>
        </p:nvSpPr>
        <p:spPr>
          <a:xfrm>
            <a:off x="1112473" y="367717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2473" y="588442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12473" y="792074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92472" y="3346691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453159" y="671998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89829" y="454120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115039" y="692991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52176" y="2035065"/>
            <a:ext cx="12837952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2: Identify the result of each intermediate output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889687" y="423064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P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918258" y="4690508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1918258" y="515118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918258" y="561246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918258" y="6088354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946829" y="6556725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946829" y="7017400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946829" y="747867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1946829" y="795457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2719756" y="4226389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Q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98343" y="3538493"/>
          <a:ext cx="3354664" cy="3462218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91786" y="4246930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1786" y="4707604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91786" y="5168279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1786" y="562955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91786" y="610545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20357" y="6573822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20357" y="703449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20357" y="749577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20357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519658" y="4276316"/>
            <a:ext cx="2069329" cy="4048632"/>
            <a:chOff x="0" y="0"/>
            <a:chExt cx="2759105" cy="5398176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47625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B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586899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18438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79942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243394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32400" y="-43520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C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32400" y="55340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32400" y="118438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32400" y="179942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932400" y="243394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8095" y="304169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095" y="367267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8095" y="428771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8095" y="492223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970495" y="304169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70495" y="367267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970495" y="428771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970495" y="492223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51" name="Freeform 51"/>
          <p:cNvSpPr/>
          <p:nvPr/>
        </p:nvSpPr>
        <p:spPr>
          <a:xfrm>
            <a:off x="1028700" y="3672923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028700" y="3011178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TextBox 53"/>
          <p:cNvSpPr txBox="1"/>
          <p:nvPr/>
        </p:nvSpPr>
        <p:spPr>
          <a:xfrm>
            <a:off x="1112473" y="367717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2473" y="588442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12473" y="792074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92472" y="3346691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453159" y="671998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89829" y="454120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115039" y="692991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52176" y="2035065"/>
            <a:ext cx="12837952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2: Identify the result of each intermediate output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889687" y="423064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P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918258" y="4690508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1918258" y="515118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918258" y="561246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918258" y="6088354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946829" y="6556725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946829" y="7017400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946829" y="747867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1946829" y="795457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2719756" y="4226389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Q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2748327" y="4686255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2748327" y="514692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748327" y="560820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748327" y="608410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776898" y="655247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776898" y="7013147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776898" y="7474426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2776898" y="7950318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34791" y="2565056"/>
            <a:ext cx="2578444" cy="4019764"/>
            <a:chOff x="0" y="0"/>
            <a:chExt cx="1913890" cy="2983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2983732"/>
            </a:xfrm>
            <a:custGeom>
              <a:avLst/>
              <a:gdLst/>
              <a:ahLst/>
              <a:cxnLst/>
              <a:rect l="l" t="t" r="r" b="b"/>
              <a:pathLst>
                <a:path w="1913890" h="2983732">
                  <a:moveTo>
                    <a:pt x="0" y="0"/>
                  </a:moveTo>
                  <a:lnTo>
                    <a:pt x="1913890" y="0"/>
                  </a:lnTo>
                  <a:lnTo>
                    <a:pt x="1913890" y="2983732"/>
                  </a:lnTo>
                  <a:lnTo>
                    <a:pt x="0" y="2983732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56887" y="0"/>
            <a:ext cx="2352486" cy="2578444"/>
            <a:chOff x="0" y="0"/>
            <a:chExt cx="1746169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46169" cy="1913890"/>
            </a:xfrm>
            <a:custGeom>
              <a:avLst/>
              <a:gdLst/>
              <a:ahLst/>
              <a:cxnLst/>
              <a:rect l="l" t="t" r="r" b="b"/>
              <a:pathLst>
                <a:path w="1746169" h="1913890">
                  <a:moveTo>
                    <a:pt x="0" y="0"/>
                  </a:moveTo>
                  <a:lnTo>
                    <a:pt x="1746169" y="0"/>
                  </a:lnTo>
                  <a:lnTo>
                    <a:pt x="174616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40183" y="0"/>
            <a:ext cx="2716705" cy="2565056"/>
            <a:chOff x="0" y="0"/>
            <a:chExt cx="2016516" cy="19039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6516" cy="1903953"/>
            </a:xfrm>
            <a:custGeom>
              <a:avLst/>
              <a:gdLst/>
              <a:ahLst/>
              <a:cxnLst/>
              <a:rect l="l" t="t" r="r" b="b"/>
              <a:pathLst>
                <a:path w="2016516" h="1903953">
                  <a:moveTo>
                    <a:pt x="0" y="0"/>
                  </a:moveTo>
                  <a:lnTo>
                    <a:pt x="2016516" y="0"/>
                  </a:lnTo>
                  <a:lnTo>
                    <a:pt x="2016516" y="1903953"/>
                  </a:lnTo>
                  <a:lnTo>
                    <a:pt x="0" y="1903953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5400000" flipH="1" flipV="1">
            <a:off x="7434791" y="0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0" y="0"/>
            <a:ext cx="2565056" cy="2565056"/>
          </a:xfrm>
          <a:custGeom>
            <a:avLst/>
            <a:gdLst/>
            <a:ahLst/>
            <a:cxnLst/>
            <a:rect l="l" t="t" r="r" b="b"/>
            <a:pathLst>
              <a:path w="2565056" h="2565056">
                <a:moveTo>
                  <a:pt x="0" y="0"/>
                </a:moveTo>
                <a:lnTo>
                  <a:pt x="2565056" y="0"/>
                </a:lnTo>
                <a:lnTo>
                  <a:pt x="2565056" y="2565056"/>
                </a:lnTo>
                <a:lnTo>
                  <a:pt x="0" y="2565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7434791" y="7727726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9854209" y="6590602"/>
            <a:ext cx="1564652" cy="3715567"/>
            <a:chOff x="0" y="0"/>
            <a:chExt cx="1161388" cy="27579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1388" cy="2757938"/>
            </a:xfrm>
            <a:custGeom>
              <a:avLst/>
              <a:gdLst/>
              <a:ahLst/>
              <a:cxnLst/>
              <a:rect l="l" t="t" r="r" b="b"/>
              <a:pathLst>
                <a:path w="1161388" h="2757938">
                  <a:moveTo>
                    <a:pt x="0" y="0"/>
                  </a:moveTo>
                  <a:lnTo>
                    <a:pt x="1161388" y="0"/>
                  </a:lnTo>
                  <a:lnTo>
                    <a:pt x="1161388" y="2757938"/>
                  </a:lnTo>
                  <a:lnTo>
                    <a:pt x="0" y="2757938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522592" y="34787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138199">
            <a:off x="8271963" y="1127457"/>
            <a:ext cx="904978" cy="323530"/>
          </a:xfrm>
          <a:custGeom>
            <a:avLst/>
            <a:gdLst/>
            <a:ahLst/>
            <a:cxnLst/>
            <a:rect l="l" t="t" r="r" b="b"/>
            <a:pathLst>
              <a:path w="904978" h="323530">
                <a:moveTo>
                  <a:pt x="0" y="0"/>
                </a:moveTo>
                <a:lnTo>
                  <a:pt x="904978" y="0"/>
                </a:lnTo>
                <a:lnTo>
                  <a:pt x="904978" y="323530"/>
                </a:lnTo>
                <a:lnTo>
                  <a:pt x="0" y="323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49091" y="5086350"/>
            <a:ext cx="6278706" cy="2138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1"/>
              </a:lnSpc>
            </a:pPr>
            <a:r>
              <a:rPr lang="en-US" sz="6868">
                <a:solidFill>
                  <a:srgbClr val="FF1495"/>
                </a:solidFill>
                <a:latin typeface="Poppins Bold"/>
              </a:rPr>
              <a:t>Chapter </a:t>
            </a:r>
          </a:p>
          <a:p>
            <a:pPr marL="0" lvl="0" indent="0" algn="ctr">
              <a:lnSpc>
                <a:spcPts val="8241"/>
              </a:lnSpc>
              <a:spcBef>
                <a:spcPct val="0"/>
              </a:spcBef>
            </a:pPr>
            <a:r>
              <a:rPr lang="en-US" sz="6868">
                <a:solidFill>
                  <a:srgbClr val="FF1495"/>
                </a:solidFill>
                <a:latin typeface="Poppins Bold"/>
              </a:rPr>
              <a:t>Outline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8248" y="422860"/>
            <a:ext cx="3406365" cy="6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31"/>
              </a:lnSpc>
              <a:spcBef>
                <a:spcPct val="0"/>
              </a:spcBef>
            </a:pPr>
            <a:r>
              <a:rPr lang="en-US" sz="3776">
                <a:solidFill>
                  <a:srgbClr val="FFFFFF"/>
                </a:solidFill>
                <a:latin typeface="Poppins Bold"/>
              </a:rPr>
              <a:t>Terminology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1962" y="501975"/>
            <a:ext cx="1653475" cy="47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04"/>
              </a:lnSpc>
              <a:spcBef>
                <a:spcPct val="0"/>
              </a:spcBef>
            </a:pPr>
            <a:r>
              <a:rPr lang="en-US" sz="3087">
                <a:solidFill>
                  <a:srgbClr val="FFFFFF"/>
                </a:solidFill>
                <a:latin typeface="Alatsi"/>
              </a:rPr>
              <a:t>4.1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77279" y="387269"/>
            <a:ext cx="1653475" cy="47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04"/>
              </a:lnSpc>
              <a:spcBef>
                <a:spcPct val="0"/>
              </a:spcBef>
            </a:pPr>
            <a:r>
              <a:rPr lang="en-US" sz="3087">
                <a:solidFill>
                  <a:srgbClr val="FFFFFF"/>
                </a:solidFill>
                <a:latin typeface="Alatsi"/>
              </a:rPr>
              <a:t>4.2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97276" y="3029625"/>
            <a:ext cx="1745355" cy="1434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3107">
                <a:solidFill>
                  <a:srgbClr val="FFFFFF"/>
                </a:solidFill>
                <a:latin typeface="Poppins Bold"/>
              </a:rPr>
              <a:t>Truth Table</a:t>
            </a:r>
          </a:p>
          <a:p>
            <a:pPr marL="0" lvl="0" indent="0" algn="ctr">
              <a:lnSpc>
                <a:spcPts val="3729"/>
              </a:lnSpc>
              <a:spcBef>
                <a:spcPct val="0"/>
              </a:spcBef>
            </a:pPr>
            <a:r>
              <a:rPr lang="en-US" sz="3107">
                <a:solidFill>
                  <a:srgbClr val="FFFFFF"/>
                </a:solidFill>
                <a:latin typeface="Poppins Bold"/>
              </a:rPr>
              <a:t>and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29473" y="2674428"/>
            <a:ext cx="1393537" cy="39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2"/>
              </a:lnSpc>
              <a:spcBef>
                <a:spcPct val="0"/>
              </a:spcBef>
            </a:pPr>
            <a:r>
              <a:rPr lang="en-US" sz="2601">
                <a:solidFill>
                  <a:srgbClr val="FFFFFF"/>
                </a:solidFill>
                <a:latin typeface="Alatsi"/>
              </a:rPr>
              <a:t>4.3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945533" y="4540603"/>
            <a:ext cx="1638031" cy="92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94"/>
              </a:lnSpc>
              <a:spcBef>
                <a:spcPct val="0"/>
              </a:spcBef>
            </a:pPr>
            <a:r>
              <a:rPr lang="en-US" sz="2995">
                <a:solidFill>
                  <a:srgbClr val="FFFFFF"/>
                </a:solidFill>
                <a:latin typeface="Poppins Bold"/>
              </a:rPr>
              <a:t>Logic Gates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56887" y="234869"/>
            <a:ext cx="4426676" cy="1173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31"/>
              </a:lnSpc>
              <a:spcBef>
                <a:spcPct val="0"/>
              </a:spcBef>
            </a:pPr>
            <a:r>
              <a:rPr lang="en-US" sz="3776">
                <a:solidFill>
                  <a:srgbClr val="FFFFFF"/>
                </a:solidFill>
                <a:latin typeface="Poppins Bold"/>
              </a:rPr>
              <a:t>Boolean Operators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49091" y="1237066"/>
            <a:ext cx="4128187" cy="76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Poppins Bold"/>
              </a:rPr>
              <a:t>Logic Propositions</a:t>
            </a: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Poppins Bold"/>
              </a:rPr>
              <a:t>Problem Statement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370698" y="1608474"/>
            <a:ext cx="4128187" cy="390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Poppins Bold"/>
              </a:rPr>
              <a:t>Logic Expression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997494" y="5806775"/>
            <a:ext cx="1472938" cy="60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2"/>
              </a:lnSpc>
            </a:pPr>
            <a:r>
              <a:rPr lang="en-US" sz="1977">
                <a:solidFill>
                  <a:srgbClr val="FFFFFF"/>
                </a:solidFill>
                <a:latin typeface="Poppins Bold"/>
              </a:rPr>
              <a:t>Logic Circuit</a:t>
            </a:r>
          </a:p>
        </p:txBody>
      </p:sp>
      <p:sp>
        <p:nvSpPr>
          <p:cNvPr id="26" name="Freeform 26"/>
          <p:cNvSpPr/>
          <p:nvPr/>
        </p:nvSpPr>
        <p:spPr>
          <a:xfrm rot="5138199" flipV="1">
            <a:off x="7639590" y="5499605"/>
            <a:ext cx="715809" cy="255902"/>
          </a:xfrm>
          <a:custGeom>
            <a:avLst/>
            <a:gdLst/>
            <a:ahLst/>
            <a:cxnLst/>
            <a:rect l="l" t="t" r="r" b="b"/>
            <a:pathLst>
              <a:path w="715809" h="255902">
                <a:moveTo>
                  <a:pt x="0" y="255902"/>
                </a:moveTo>
                <a:lnTo>
                  <a:pt x="715809" y="255902"/>
                </a:lnTo>
                <a:lnTo>
                  <a:pt x="715809" y="0"/>
                </a:lnTo>
                <a:lnTo>
                  <a:pt x="0" y="0"/>
                </a:lnTo>
                <a:lnTo>
                  <a:pt x="0" y="25590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 rot="5400000">
            <a:off x="14443924" y="3565540"/>
            <a:ext cx="819013" cy="6869139"/>
            <a:chOff x="0" y="0"/>
            <a:chExt cx="581327" cy="487564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81327" cy="4875645"/>
            </a:xfrm>
            <a:custGeom>
              <a:avLst/>
              <a:gdLst/>
              <a:ahLst/>
              <a:cxnLst/>
              <a:rect l="l" t="t" r="r" b="b"/>
              <a:pathLst>
                <a:path w="581327" h="4875645">
                  <a:moveTo>
                    <a:pt x="0" y="0"/>
                  </a:moveTo>
                  <a:lnTo>
                    <a:pt x="581327" y="0"/>
                  </a:lnTo>
                  <a:lnTo>
                    <a:pt x="581327" y="4875645"/>
                  </a:lnTo>
                  <a:lnTo>
                    <a:pt x="0" y="4875645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14511767" y="4316710"/>
            <a:ext cx="1038770" cy="7224582"/>
            <a:chOff x="0" y="0"/>
            <a:chExt cx="771044" cy="536255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71044" cy="5362558"/>
            </a:xfrm>
            <a:custGeom>
              <a:avLst/>
              <a:gdLst/>
              <a:ahLst/>
              <a:cxnLst/>
              <a:rect l="l" t="t" r="r" b="b"/>
              <a:pathLst>
                <a:path w="771044" h="5362558">
                  <a:moveTo>
                    <a:pt x="0" y="0"/>
                  </a:moveTo>
                  <a:lnTo>
                    <a:pt x="771044" y="0"/>
                  </a:lnTo>
                  <a:lnTo>
                    <a:pt x="771044" y="5362558"/>
                  </a:lnTo>
                  <a:lnTo>
                    <a:pt x="0" y="536255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5400000">
            <a:off x="14553446" y="5307451"/>
            <a:ext cx="955413" cy="7224582"/>
            <a:chOff x="0" y="0"/>
            <a:chExt cx="709170" cy="536255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09170" cy="5362558"/>
            </a:xfrm>
            <a:custGeom>
              <a:avLst/>
              <a:gdLst/>
              <a:ahLst/>
              <a:cxnLst/>
              <a:rect l="l" t="t" r="r" b="b"/>
              <a:pathLst>
                <a:path w="709170" h="5362558">
                  <a:moveTo>
                    <a:pt x="0" y="0"/>
                  </a:moveTo>
                  <a:lnTo>
                    <a:pt x="709170" y="0"/>
                  </a:lnTo>
                  <a:lnTo>
                    <a:pt x="709170" y="5362558"/>
                  </a:lnTo>
                  <a:lnTo>
                    <a:pt x="0" y="5362558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14440393" y="6375917"/>
            <a:ext cx="962858" cy="7005921"/>
            <a:chOff x="0" y="0"/>
            <a:chExt cx="714697" cy="520025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14697" cy="5200254"/>
            </a:xfrm>
            <a:custGeom>
              <a:avLst/>
              <a:gdLst/>
              <a:ahLst/>
              <a:cxnLst/>
              <a:rect l="l" t="t" r="r" b="b"/>
              <a:pathLst>
                <a:path w="714697" h="5200254">
                  <a:moveTo>
                    <a:pt x="0" y="0"/>
                  </a:moveTo>
                  <a:lnTo>
                    <a:pt x="714697" y="0"/>
                  </a:lnTo>
                  <a:lnTo>
                    <a:pt x="714697" y="5200254"/>
                  </a:lnTo>
                  <a:lnTo>
                    <a:pt x="0" y="5200254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504521" y="6647684"/>
            <a:ext cx="669781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8"/>
              </a:lnSpc>
            </a:pPr>
            <a:r>
              <a:rPr lang="en-US" sz="2231">
                <a:solidFill>
                  <a:srgbClr val="FAFAFA"/>
                </a:solidFill>
                <a:latin typeface="Poppins Bold"/>
              </a:rPr>
              <a:t>Construct a logic expression from a problem statement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504521" y="7577394"/>
            <a:ext cx="6669456" cy="62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>
                <a:solidFill>
                  <a:srgbClr val="FFFFFF"/>
                </a:solidFill>
                <a:latin typeface="Poppins Bold"/>
              </a:rPr>
              <a:t>Constructing a logic circuit from a problem statement or logic expression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7437019" y="6584820"/>
            <a:ext cx="2576216" cy="1142906"/>
            <a:chOff x="0" y="0"/>
            <a:chExt cx="1912236" cy="84834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912236" cy="848340"/>
            </a:xfrm>
            <a:custGeom>
              <a:avLst/>
              <a:gdLst/>
              <a:ahLst/>
              <a:cxnLst/>
              <a:rect l="l" t="t" r="r" b="b"/>
              <a:pathLst>
                <a:path w="1912236" h="848340">
                  <a:moveTo>
                    <a:pt x="0" y="0"/>
                  </a:moveTo>
                  <a:lnTo>
                    <a:pt x="1912236" y="0"/>
                  </a:lnTo>
                  <a:lnTo>
                    <a:pt x="1912236" y="848340"/>
                  </a:lnTo>
                  <a:lnTo>
                    <a:pt x="0" y="84834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7914948" y="7874619"/>
            <a:ext cx="3029239" cy="98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22"/>
              </a:lnSpc>
              <a:spcBef>
                <a:spcPct val="0"/>
              </a:spcBef>
            </a:pPr>
            <a:r>
              <a:rPr lang="en-US" sz="3185">
                <a:solidFill>
                  <a:srgbClr val="000000"/>
                </a:solidFill>
                <a:latin typeface="Poppins Bold"/>
              </a:rPr>
              <a:t>Worked Example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517976" y="7337320"/>
            <a:ext cx="1836270" cy="51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14"/>
              </a:lnSpc>
              <a:spcBef>
                <a:spcPct val="0"/>
              </a:spcBef>
            </a:pPr>
            <a:r>
              <a:rPr lang="en-US" sz="3428">
                <a:solidFill>
                  <a:srgbClr val="000000"/>
                </a:solidFill>
                <a:latin typeface="Alatsi"/>
              </a:rPr>
              <a:t>4.4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464493" y="8693131"/>
            <a:ext cx="6777874" cy="32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>
                <a:solidFill>
                  <a:srgbClr val="FFFFFF"/>
                </a:solidFill>
                <a:latin typeface="Poppins Bold"/>
              </a:rPr>
              <a:t>Construct a truth table from a logic circuit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532884" y="9555060"/>
            <a:ext cx="6777874" cy="62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r>
              <a:rPr lang="en-US" sz="2042">
                <a:solidFill>
                  <a:srgbClr val="FFFFFF"/>
                </a:solidFill>
                <a:latin typeface="Poppins Bold"/>
              </a:rPr>
              <a:t>Construct a logic circuit based on a truth table </a:t>
            </a:r>
          </a:p>
          <a:p>
            <a:pPr>
              <a:lnSpc>
                <a:spcPts val="2450"/>
              </a:lnSpc>
            </a:pPr>
            <a:endParaRPr lang="en-US" sz="2042">
              <a:solidFill>
                <a:srgbClr val="FFFFFF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98343" y="3542069"/>
          <a:ext cx="3354665" cy="2493657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91786" y="4257232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1786" y="4707604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91786" y="5168279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1786" y="562955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91786" y="610545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47529" y="4234289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47529" y="468198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475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475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475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0357" y="6573822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0357" y="703449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0357" y="749577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20357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562515" y="4291896"/>
            <a:ext cx="1370029" cy="4048632"/>
            <a:chOff x="0" y="0"/>
            <a:chExt cx="1826705" cy="5398176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47625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B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586899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18438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79942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243394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8095" y="304169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095" y="367267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8095" y="428771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8095" y="492223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12761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2761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2761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276101" y="7958607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51" name="Freeform 51"/>
          <p:cNvSpPr/>
          <p:nvPr/>
        </p:nvSpPr>
        <p:spPr>
          <a:xfrm>
            <a:off x="1028700" y="3672923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028700" y="3011178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TextBox 53"/>
          <p:cNvSpPr txBox="1"/>
          <p:nvPr/>
        </p:nvSpPr>
        <p:spPr>
          <a:xfrm>
            <a:off x="1112473" y="367717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2473" y="588442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12473" y="792074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92472" y="3346691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453159" y="671998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89829" y="454120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115039" y="692991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52176" y="2035065"/>
            <a:ext cx="12837952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2: Identify the result of each intermediate output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11904851" y="4281914"/>
            <a:ext cx="1398600" cy="4045111"/>
            <a:chOff x="0" y="0"/>
            <a:chExt cx="1864800" cy="5393481"/>
          </a:xfrm>
        </p:grpSpPr>
        <p:sp>
          <p:nvSpPr>
            <p:cNvPr id="62" name="TextBox 62"/>
            <p:cNvSpPr txBox="1"/>
            <p:nvPr/>
          </p:nvSpPr>
          <p:spPr>
            <a:xfrm>
              <a:off x="0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P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38095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38095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095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38095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190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190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190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190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12719756" y="4226389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Q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2748327" y="4686255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748327" y="514692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748327" y="560820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748327" y="608410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776898" y="655247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776898" y="7013147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2776898" y="7474426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776898" y="7950318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3525976" y="423045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98343" y="3542069"/>
          <a:ext cx="3354665" cy="2493657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91786" y="4257232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1786" y="4707604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91786" y="5168279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1786" y="562955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91786" y="610545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47529" y="4234289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47529" y="468198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475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475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475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0357" y="6573822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0357" y="703449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0357" y="749577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20357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562515" y="4291896"/>
            <a:ext cx="1370029" cy="4048632"/>
            <a:chOff x="0" y="0"/>
            <a:chExt cx="1826705" cy="5398176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47625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B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586899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18438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79942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243394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8095" y="304169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095" y="367267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8095" y="428771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8095" y="492223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12761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2761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2761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276101" y="7958607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51" name="Freeform 51"/>
          <p:cNvSpPr/>
          <p:nvPr/>
        </p:nvSpPr>
        <p:spPr>
          <a:xfrm>
            <a:off x="1028700" y="3672923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028700" y="3011178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TextBox 53"/>
          <p:cNvSpPr txBox="1"/>
          <p:nvPr/>
        </p:nvSpPr>
        <p:spPr>
          <a:xfrm>
            <a:off x="1112473" y="367717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2473" y="588442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12473" y="792074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92472" y="3346691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453159" y="671998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89829" y="454120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115039" y="692991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52176" y="2035065"/>
            <a:ext cx="12837952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2: Identify the result of each intermediate output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11904851" y="4281914"/>
            <a:ext cx="1398600" cy="4045111"/>
            <a:chOff x="0" y="0"/>
            <a:chExt cx="1864800" cy="5393481"/>
          </a:xfrm>
        </p:grpSpPr>
        <p:sp>
          <p:nvSpPr>
            <p:cNvPr id="62" name="TextBox 62"/>
            <p:cNvSpPr txBox="1"/>
            <p:nvPr/>
          </p:nvSpPr>
          <p:spPr>
            <a:xfrm>
              <a:off x="0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P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38095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38095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095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38095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190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190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190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190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12719756" y="4226389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Q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2748327" y="4686255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748327" y="514692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748327" y="560820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748327" y="608410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776898" y="655247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776898" y="7013147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2776898" y="7474426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776898" y="7950318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3525976" y="423045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R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3554547" y="4690317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3554547" y="515099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3554547" y="561227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3554547" y="6088163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3583118" y="6556535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3583118" y="701720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3583118" y="747848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583118" y="795438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98343" y="3542069"/>
          <a:ext cx="3354664" cy="3462218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91786" y="425723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1786" y="4707604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91786" y="5168279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1786" y="562955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91786" y="610545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47529" y="4234289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47529" y="468198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475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475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475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0357" y="6573822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0357" y="703449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0357" y="749577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20357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761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761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761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276101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41" name="Freeform 41"/>
          <p:cNvSpPr/>
          <p:nvPr/>
        </p:nvSpPr>
        <p:spPr>
          <a:xfrm>
            <a:off x="1028700" y="3672923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028700" y="3011178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1112473" y="367717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12473" y="588442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12473" y="792074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192472" y="3346691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453159" y="671998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89829" y="454120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115039" y="692991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152176" y="2035065"/>
            <a:ext cx="12837952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2: Identify the result of each intermediate output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0547790" y="4284386"/>
            <a:ext cx="2740936" cy="4058614"/>
            <a:chOff x="0" y="0"/>
            <a:chExt cx="3654581" cy="5411485"/>
          </a:xfrm>
        </p:grpSpPr>
        <p:sp>
          <p:nvSpPr>
            <p:cNvPr id="52" name="TextBox 52"/>
            <p:cNvSpPr txBox="1"/>
            <p:nvPr/>
          </p:nvSpPr>
          <p:spPr>
            <a:xfrm>
              <a:off x="0" y="-34315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B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60020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119769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812734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244725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8095" y="305500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8095" y="368598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095" y="4301024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8095" y="493554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789781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P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827876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827876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827876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1827876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865971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865971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865971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865971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2655658" y="4273824"/>
            <a:ext cx="1398600" cy="4045111"/>
            <a:chOff x="0" y="0"/>
            <a:chExt cx="1864800" cy="5393481"/>
          </a:xfrm>
        </p:grpSpPr>
        <p:sp>
          <p:nvSpPr>
            <p:cNvPr id="71" name="TextBox 71"/>
            <p:cNvSpPr txBox="1"/>
            <p:nvPr/>
          </p:nvSpPr>
          <p:spPr>
            <a:xfrm>
              <a:off x="0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Q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38095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38095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095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38095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190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190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190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190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13525976" y="423045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R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3554547" y="4690317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3554547" y="515099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3554547" y="561227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3554547" y="6088163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3583118" y="6556535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3583118" y="701720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3583118" y="747848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583118" y="795438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4465300" y="4226199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98343" y="3542069"/>
          <a:ext cx="3354664" cy="3462218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91786" y="425723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1786" y="4707604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91786" y="5168279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1786" y="562955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91786" y="610545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47529" y="4234289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47529" y="468198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475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475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475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0357" y="6573822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0357" y="703449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0357" y="749577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20357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761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761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761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276101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41" name="Freeform 41"/>
          <p:cNvSpPr/>
          <p:nvPr/>
        </p:nvSpPr>
        <p:spPr>
          <a:xfrm>
            <a:off x="1028700" y="3672923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028700" y="3011178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1112473" y="367717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12473" y="588442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12473" y="792074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192472" y="3346691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453159" y="671998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89829" y="454120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115039" y="692991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152176" y="2035065"/>
            <a:ext cx="12837952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2: Identify the result of each intermediate output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0547790" y="4284386"/>
            <a:ext cx="2740936" cy="4058614"/>
            <a:chOff x="0" y="0"/>
            <a:chExt cx="3654581" cy="5411485"/>
          </a:xfrm>
        </p:grpSpPr>
        <p:sp>
          <p:nvSpPr>
            <p:cNvPr id="52" name="TextBox 52"/>
            <p:cNvSpPr txBox="1"/>
            <p:nvPr/>
          </p:nvSpPr>
          <p:spPr>
            <a:xfrm>
              <a:off x="0" y="-34315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B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60020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119769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812734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244725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8095" y="305500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8095" y="368598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095" y="4301024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8095" y="493554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789781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P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827876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827876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827876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1827876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865971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865971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865971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865971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2655658" y="4273824"/>
            <a:ext cx="1398600" cy="4045111"/>
            <a:chOff x="0" y="0"/>
            <a:chExt cx="1864800" cy="5393481"/>
          </a:xfrm>
        </p:grpSpPr>
        <p:sp>
          <p:nvSpPr>
            <p:cNvPr id="71" name="TextBox 71"/>
            <p:cNvSpPr txBox="1"/>
            <p:nvPr/>
          </p:nvSpPr>
          <p:spPr>
            <a:xfrm>
              <a:off x="0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Q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38095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38095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095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38095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190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190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190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190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13525976" y="423045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R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3554547" y="4690317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3554547" y="515099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3554547" y="561227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3554547" y="6088163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3583118" y="6556535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3583118" y="701720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3583118" y="747848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583118" y="795438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4465300" y="4226199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S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4493872" y="4686064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4493872" y="5146739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4493872" y="5608018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4493872" y="6083910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4522443" y="655228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4522443" y="7012956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4522443" y="7474236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4522443" y="7950128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98343" y="3542069"/>
          <a:ext cx="3354664" cy="3462218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91786" y="425723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1786" y="4707604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91786" y="5168279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1786" y="562955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91786" y="610545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47529" y="4234289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47529" y="468198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475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475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475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0357" y="6573822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0357" y="703449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0357" y="749577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20357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761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761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761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276101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41" name="Freeform 41"/>
          <p:cNvSpPr/>
          <p:nvPr/>
        </p:nvSpPr>
        <p:spPr>
          <a:xfrm>
            <a:off x="1028700" y="3672923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028700" y="3011178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1112473" y="367717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12473" y="588442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12473" y="792074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192472" y="3346691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453159" y="671998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89829" y="454120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115039" y="692991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761962" y="2036519"/>
            <a:ext cx="12837952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3: Find out the final output.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0547790" y="4284386"/>
            <a:ext cx="2740936" cy="4058614"/>
            <a:chOff x="0" y="0"/>
            <a:chExt cx="3654581" cy="5411485"/>
          </a:xfrm>
        </p:grpSpPr>
        <p:sp>
          <p:nvSpPr>
            <p:cNvPr id="52" name="TextBox 52"/>
            <p:cNvSpPr txBox="1"/>
            <p:nvPr/>
          </p:nvSpPr>
          <p:spPr>
            <a:xfrm>
              <a:off x="0" y="-34315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B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60020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119769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812734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244725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8095" y="305500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8095" y="368598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095" y="4301024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8095" y="493554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789781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P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827876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827876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827876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1827876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865971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865971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865971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865971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2655658" y="4278077"/>
            <a:ext cx="1398600" cy="4045111"/>
            <a:chOff x="0" y="0"/>
            <a:chExt cx="1864800" cy="5393481"/>
          </a:xfrm>
        </p:grpSpPr>
        <p:sp>
          <p:nvSpPr>
            <p:cNvPr id="71" name="TextBox 71"/>
            <p:cNvSpPr txBox="1"/>
            <p:nvPr/>
          </p:nvSpPr>
          <p:spPr>
            <a:xfrm>
              <a:off x="0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Q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38095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38095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095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38095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190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190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190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190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3525976" y="4284386"/>
            <a:ext cx="2337925" cy="4049364"/>
            <a:chOff x="0" y="0"/>
            <a:chExt cx="3117233" cy="5399152"/>
          </a:xfrm>
        </p:grpSpPr>
        <p:sp>
          <p:nvSpPr>
            <p:cNvPr id="81" name="TextBox 81"/>
            <p:cNvSpPr txBox="1"/>
            <p:nvPr/>
          </p:nvSpPr>
          <p:spPr>
            <a:xfrm>
              <a:off x="0" y="-41954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R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38095" y="571200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095" y="118543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38095" y="180047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38095" y="243499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76190" y="3059490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190" y="367372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76190" y="428876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76190" y="492328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252433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S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1290528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1290528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1290528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1290528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1328623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1328623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1328623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1328623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</p:grpSp>
      <p:sp>
        <p:nvSpPr>
          <p:cNvPr id="99" name="TextBox 99"/>
          <p:cNvSpPr txBox="1"/>
          <p:nvPr/>
        </p:nvSpPr>
        <p:spPr>
          <a:xfrm>
            <a:off x="15473483" y="423045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8595042" y="5070072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3" y="0"/>
                </a:lnTo>
                <a:lnTo>
                  <a:pt x="1132923" y="1684076"/>
                </a:lnTo>
                <a:lnTo>
                  <a:pt x="0" y="16840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3: Construct a truth table from a logic circuit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0298343" y="3542069"/>
          <a:ext cx="3354664" cy="3462218"/>
        </p:xfrm>
        <a:graphic>
          <a:graphicData uri="http://schemas.openxmlformats.org/drawingml/2006/table">
            <a:tbl>
              <a:tblPr/>
              <a:tblGrid>
                <a:gridCol w="32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21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90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6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43"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1"/>
                        </a:lnSpc>
                        <a:defRPr/>
                      </a:pPr>
                      <a:endParaRPr lang="en-US" sz="1100"/>
                    </a:p>
                  </a:txBody>
                  <a:tcPr marL="98999" marR="98999" marT="98999" marB="98999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98343" y="3542069"/>
            <a:ext cx="1838919" cy="606923"/>
            <a:chOff x="0" y="0"/>
            <a:chExt cx="529610" cy="1747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9610" cy="174794"/>
            </a:xfrm>
            <a:custGeom>
              <a:avLst/>
              <a:gdLst/>
              <a:ahLst/>
              <a:cxnLst/>
              <a:rect l="l" t="t" r="r" b="b"/>
              <a:pathLst>
                <a:path w="529610" h="174794">
                  <a:moveTo>
                    <a:pt x="0" y="0"/>
                  </a:moveTo>
                  <a:lnTo>
                    <a:pt x="529610" y="0"/>
                  </a:lnTo>
                  <a:lnTo>
                    <a:pt x="529610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9610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91786" y="425723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1786" y="4707604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91786" y="5168279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1786" y="562955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91786" y="610545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47529" y="4234289"/>
            <a:ext cx="1341458" cy="36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247529" y="468198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47529" y="515521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47529" y="561649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47529" y="6092390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0357" y="6573822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0357" y="703449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0357" y="749577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20357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76101" y="6548203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76101" y="7021436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276101" y="7482715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276101" y="797166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635927" y="3657923"/>
            <a:ext cx="1166062" cy="3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2617558" y="3542069"/>
            <a:ext cx="1371785" cy="606923"/>
            <a:chOff x="0" y="0"/>
            <a:chExt cx="395075" cy="17479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95075" cy="174794"/>
            </a:xfrm>
            <a:custGeom>
              <a:avLst/>
              <a:gdLst/>
              <a:ahLst/>
              <a:cxnLst/>
              <a:rect l="l" t="t" r="r" b="b"/>
              <a:pathLst>
                <a:path w="395075" h="174794">
                  <a:moveTo>
                    <a:pt x="0" y="0"/>
                  </a:moveTo>
                  <a:lnTo>
                    <a:pt x="395075" y="0"/>
                  </a:lnTo>
                  <a:lnTo>
                    <a:pt x="395075" y="174794"/>
                  </a:lnTo>
                  <a:lnTo>
                    <a:pt x="0" y="174794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395075" cy="212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1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2588987" y="3657923"/>
            <a:ext cx="2575613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Intermediate Output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587546" y="3657923"/>
            <a:ext cx="1166062" cy="32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1852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41" name="Freeform 41"/>
          <p:cNvSpPr/>
          <p:nvPr/>
        </p:nvSpPr>
        <p:spPr>
          <a:xfrm>
            <a:off x="1028700" y="3672923"/>
            <a:ext cx="6848917" cy="5255418"/>
          </a:xfrm>
          <a:custGeom>
            <a:avLst/>
            <a:gdLst/>
            <a:ahLst/>
            <a:cxnLst/>
            <a:rect l="l" t="t" r="r" b="b"/>
            <a:pathLst>
              <a:path w="6848917" h="5255418">
                <a:moveTo>
                  <a:pt x="0" y="0"/>
                </a:moveTo>
                <a:lnTo>
                  <a:pt x="6848917" y="0"/>
                </a:lnTo>
                <a:lnTo>
                  <a:pt x="6848917" y="5255418"/>
                </a:lnTo>
                <a:lnTo>
                  <a:pt x="0" y="525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7373" t="-23372" r="-167286" b="-109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028700" y="3011178"/>
            <a:ext cx="6621017" cy="6578908"/>
          </a:xfrm>
          <a:custGeom>
            <a:avLst/>
            <a:gdLst/>
            <a:ahLst/>
            <a:cxnLst/>
            <a:rect l="l" t="t" r="r" b="b"/>
            <a:pathLst>
              <a:path w="6621017" h="6578908">
                <a:moveTo>
                  <a:pt x="0" y="0"/>
                </a:moveTo>
                <a:lnTo>
                  <a:pt x="6621017" y="0"/>
                </a:lnTo>
                <a:lnTo>
                  <a:pt x="6621017" y="6578908"/>
                </a:lnTo>
                <a:lnTo>
                  <a:pt x="0" y="6578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1999"/>
            </a:blip>
            <a:stretch>
              <a:fillRect t="-320" b="-3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1112473" y="3677172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12473" y="5884426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B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12473" y="792074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FF1495"/>
                </a:solidFill>
                <a:latin typeface="Open Sans Bold Italics"/>
              </a:rPr>
              <a:t>C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192472" y="3346691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453159" y="6719989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Q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89829" y="4541208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115039" y="6929915"/>
            <a:ext cx="521373" cy="7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3"/>
              </a:lnSpc>
            </a:pPr>
            <a:r>
              <a:rPr lang="en-US" sz="4352">
                <a:solidFill>
                  <a:srgbClr val="5E17EB"/>
                </a:solidFill>
                <a:latin typeface="Open Sans Bold Italics"/>
              </a:rPr>
              <a:t>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761962" y="2036519"/>
            <a:ext cx="12837952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latsi"/>
              </a:rPr>
              <a:t>Step 3: Find out the final output.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0547790" y="4284386"/>
            <a:ext cx="2740936" cy="4058614"/>
            <a:chOff x="0" y="0"/>
            <a:chExt cx="3654581" cy="5411485"/>
          </a:xfrm>
        </p:grpSpPr>
        <p:sp>
          <p:nvSpPr>
            <p:cNvPr id="52" name="TextBox 52"/>
            <p:cNvSpPr txBox="1"/>
            <p:nvPr/>
          </p:nvSpPr>
          <p:spPr>
            <a:xfrm>
              <a:off x="0" y="-34315"/>
              <a:ext cx="1788610" cy="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B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600208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119769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812734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244725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8095" y="305500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8095" y="3685985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095" y="4301024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8095" y="4935547"/>
              <a:ext cx="1788610" cy="475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789781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P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827876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827876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827876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1827876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865971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865971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865971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865971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2655658" y="4278077"/>
            <a:ext cx="1398600" cy="4045111"/>
            <a:chOff x="0" y="0"/>
            <a:chExt cx="1864800" cy="5393481"/>
          </a:xfrm>
        </p:grpSpPr>
        <p:sp>
          <p:nvSpPr>
            <p:cNvPr id="71" name="TextBox 71"/>
            <p:cNvSpPr txBox="1"/>
            <p:nvPr/>
          </p:nvSpPr>
          <p:spPr>
            <a:xfrm>
              <a:off x="0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Q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38095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38095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095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38095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190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190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190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190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000000"/>
                  </a:solidFill>
                  <a:latin typeface="Josefin Sans"/>
                </a:rPr>
                <a:t>1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3525976" y="4284386"/>
            <a:ext cx="2337925" cy="4049364"/>
            <a:chOff x="0" y="0"/>
            <a:chExt cx="3117233" cy="5399152"/>
          </a:xfrm>
        </p:grpSpPr>
        <p:sp>
          <p:nvSpPr>
            <p:cNvPr id="81" name="TextBox 81"/>
            <p:cNvSpPr txBox="1"/>
            <p:nvPr/>
          </p:nvSpPr>
          <p:spPr>
            <a:xfrm>
              <a:off x="0" y="-41954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R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38095" y="571200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095" y="118543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38095" y="180047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38095" y="243499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76190" y="3059490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190" y="367372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76190" y="428876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76190" y="492328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252433" y="-47625"/>
              <a:ext cx="1788610" cy="47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S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1290528" y="56552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1290528" y="117976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1290528" y="179480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1290528" y="242932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1328623" y="3053819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1328623" y="3668052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1328623" y="4283091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1328623" y="4917614"/>
              <a:ext cx="1788610" cy="47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82"/>
                </a:lnSpc>
              </a:pPr>
              <a:r>
                <a:rPr lang="en-US" sz="2130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</p:grpSp>
      <p:sp>
        <p:nvSpPr>
          <p:cNvPr id="99" name="TextBox 99"/>
          <p:cNvSpPr txBox="1"/>
          <p:nvPr/>
        </p:nvSpPr>
        <p:spPr>
          <a:xfrm>
            <a:off x="15473483" y="4230452"/>
            <a:ext cx="1341458" cy="36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5473483" y="4680825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5473483" y="5141499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5473483" y="5602778"/>
            <a:ext cx="1341458" cy="3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5473483" y="6078671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5502054" y="6547042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5502054" y="7007717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5502054" y="7468996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5502054" y="7944888"/>
            <a:ext cx="1341458" cy="36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sz="2130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91741" y="4183623"/>
            <a:ext cx="7803609" cy="247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latsi"/>
              </a:rPr>
              <a:t>Step 1: Identify rows in which </a:t>
            </a:r>
            <a:r>
              <a:rPr lang="en-US" sz="2799">
                <a:solidFill>
                  <a:srgbClr val="019D97"/>
                </a:solidFill>
                <a:latin typeface="Alatsi"/>
              </a:rPr>
              <a:t>the output is 1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latsi"/>
              </a:rPr>
              <a:t>Step 2: Form a logical expression from each of these rows </a:t>
            </a:r>
            <a:r>
              <a:rPr lang="en-US" sz="2799">
                <a:solidFill>
                  <a:srgbClr val="019D97"/>
                </a:solidFill>
                <a:latin typeface="Alatsi"/>
              </a:rPr>
              <a:t>using an OR statement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Step3: Combine all the logical expressions created </a:t>
            </a:r>
            <a:r>
              <a:rPr lang="en-US" sz="2799">
                <a:solidFill>
                  <a:srgbClr val="019D97"/>
                </a:solidFill>
                <a:latin typeface="Alatsi"/>
              </a:rPr>
              <a:t>using an AND statement</a:t>
            </a:r>
          </a:p>
        </p:txBody>
      </p:sp>
      <p:sp>
        <p:nvSpPr>
          <p:cNvPr id="9" name="AutoShape 9"/>
          <p:cNvSpPr/>
          <p:nvPr/>
        </p:nvSpPr>
        <p:spPr>
          <a:xfrm>
            <a:off x="14305517" y="4660833"/>
            <a:ext cx="2254644" cy="13553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4: Construct a logic circuit based on a truth table </a:t>
            </a:r>
          </a:p>
        </p:txBody>
      </p: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604466" y="2768482"/>
          <a:ext cx="5573898" cy="4491870"/>
        </p:xfrm>
        <a:graphic>
          <a:graphicData uri="http://schemas.openxmlformats.org/drawingml/2006/table">
            <a:tbl>
              <a:tblPr/>
              <a:tblGrid>
                <a:gridCol w="112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692">
                <a:tc gridSpan="3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29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TextBox 15"/>
          <p:cNvSpPr txBox="1"/>
          <p:nvPr/>
        </p:nvSpPr>
        <p:spPr>
          <a:xfrm>
            <a:off x="509294" y="3671766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9294" y="4265578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9294" y="485939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38441" y="3646272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38441" y="425970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38441" y="483732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9294" y="5453982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38441" y="543191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9294" y="606741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38441" y="604534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81917" y="3653488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81917" y="423057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81917" y="484057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81917" y="5435163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81917" y="604859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6123" y="667114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6123" y="726495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75270" y="6632889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75270" y="724289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6123" y="7859548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275270" y="783748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46123" y="847297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275270" y="8450909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18745" y="663613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918745" y="7246137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18745" y="7840728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918745" y="845415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009727" y="2903738"/>
            <a:ext cx="2140554" cy="59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155605" y="2903738"/>
            <a:ext cx="2140554" cy="59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696596" y="4257760"/>
            <a:ext cx="1021744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342894" y="4835383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42894" y="5429975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42894" y="6043403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379723" y="663094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379723" y="724094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379723" y="7835540"/>
            <a:ext cx="1729147" cy="48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379723" y="844896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342894" y="3653488"/>
            <a:ext cx="1729147" cy="48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53" name="AutoShape 53"/>
          <p:cNvSpPr/>
          <p:nvPr/>
        </p:nvSpPr>
        <p:spPr>
          <a:xfrm flipV="1">
            <a:off x="11470189" y="5707969"/>
            <a:ext cx="3962369" cy="33337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4" name="AutoShape 54"/>
          <p:cNvSpPr/>
          <p:nvPr/>
        </p:nvSpPr>
        <p:spPr>
          <a:xfrm flipV="1">
            <a:off x="9792221" y="6724344"/>
            <a:ext cx="3962369" cy="33337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11192" y="3879345"/>
            <a:ext cx="7803609" cy="247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642EC7"/>
                </a:solidFill>
                <a:latin typeface="Alatsi"/>
              </a:rPr>
              <a:t>Step 1: Identify rows in which the output is 1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3F4042"/>
                </a:solidFill>
                <a:latin typeface="Alatsi"/>
              </a:rPr>
              <a:t>Step 2: Form a logical expression from each of these rows using an OR statement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F4042"/>
                </a:solidFill>
                <a:latin typeface="Alatsi"/>
              </a:rPr>
              <a:t>Step3: Combine all the logical expressions created using an AND statement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4: Construct a logic circuit based on a truth table 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604466" y="2768482"/>
          <a:ext cx="5573898" cy="4491870"/>
        </p:xfrm>
        <a:graphic>
          <a:graphicData uri="http://schemas.openxmlformats.org/drawingml/2006/table">
            <a:tbl>
              <a:tblPr/>
              <a:tblGrid>
                <a:gridCol w="112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692">
                <a:tc gridSpan="3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29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509294" y="3671766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9294" y="485939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38441" y="3646272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38441" y="483732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9294" y="5453982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38441" y="543191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9294" y="606741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38441" y="604534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881917" y="3653488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81917" y="484057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881917" y="5435163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81917" y="604859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6123" y="667114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75270" y="6632889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46123" y="847297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75270" y="8450909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18745" y="663613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918745" y="845415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09727" y="2903738"/>
            <a:ext cx="2140554" cy="59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155605" y="2903738"/>
            <a:ext cx="2140554" cy="59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509294" y="4291052"/>
            <a:ext cx="7209045" cy="449081"/>
            <a:chOff x="0" y="0"/>
            <a:chExt cx="9612060" cy="598775"/>
          </a:xfrm>
        </p:grpSpPr>
        <p:sp>
          <p:nvSpPr>
            <p:cNvPr id="35" name="TextBox 35"/>
            <p:cNvSpPr txBox="1"/>
            <p:nvPr/>
          </p:nvSpPr>
          <p:spPr>
            <a:xfrm>
              <a:off x="0" y="-19998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305529" y="-2783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496830" y="-6667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249735" y="-30423"/>
              <a:ext cx="1362325" cy="62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6342894" y="4835383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42894" y="5429975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342894" y="6043403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379723" y="663094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513454" y="7304293"/>
            <a:ext cx="7562747" cy="1032673"/>
            <a:chOff x="0" y="0"/>
            <a:chExt cx="10083662" cy="1376897"/>
          </a:xfrm>
        </p:grpSpPr>
        <p:sp>
          <p:nvSpPr>
            <p:cNvPr id="44" name="TextBox 44"/>
            <p:cNvSpPr txBox="1"/>
            <p:nvPr/>
          </p:nvSpPr>
          <p:spPr>
            <a:xfrm>
              <a:off x="0" y="-3466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305529" y="-64087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758124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305529" y="728702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496830" y="-59757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496830" y="733032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778133" y="-66675"/>
              <a:ext cx="2305529" cy="62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778133" y="726114"/>
              <a:ext cx="2305529" cy="6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6379723" y="844896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342894" y="3653488"/>
            <a:ext cx="1729147" cy="48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604466" y="2768482"/>
          <a:ext cx="5573897" cy="4143303"/>
        </p:xfrm>
        <a:graphic>
          <a:graphicData uri="http://schemas.openxmlformats.org/drawingml/2006/table">
            <a:tbl>
              <a:tblPr/>
              <a:tblGrid>
                <a:gridCol w="112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692">
                <a:tc gridSpan="3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29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146422" y="4291052"/>
            <a:ext cx="399701" cy="399701"/>
          </a:xfrm>
          <a:custGeom>
            <a:avLst/>
            <a:gdLst/>
            <a:ahLst/>
            <a:cxnLst/>
            <a:rect l="l" t="t" r="r" b="b"/>
            <a:pathLst>
              <a:path w="399701" h="399701">
                <a:moveTo>
                  <a:pt x="0" y="0"/>
                </a:moveTo>
                <a:lnTo>
                  <a:pt x="399701" y="0"/>
                </a:lnTo>
                <a:lnTo>
                  <a:pt x="399701" y="399700"/>
                </a:lnTo>
                <a:lnTo>
                  <a:pt x="0" y="399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422" y="7304293"/>
            <a:ext cx="413925" cy="413925"/>
          </a:xfrm>
          <a:custGeom>
            <a:avLst/>
            <a:gdLst/>
            <a:ahLst/>
            <a:cxnLst/>
            <a:rect l="l" t="t" r="r" b="b"/>
            <a:pathLst>
              <a:path w="413925" h="413925">
                <a:moveTo>
                  <a:pt x="0" y="0"/>
                </a:moveTo>
                <a:lnTo>
                  <a:pt x="413925" y="0"/>
                </a:lnTo>
                <a:lnTo>
                  <a:pt x="413925" y="413924"/>
                </a:lnTo>
                <a:lnTo>
                  <a:pt x="0" y="413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0136" y="7899192"/>
            <a:ext cx="400210" cy="400210"/>
          </a:xfrm>
          <a:custGeom>
            <a:avLst/>
            <a:gdLst/>
            <a:ahLst/>
            <a:cxnLst/>
            <a:rect l="l" t="t" r="r" b="b"/>
            <a:pathLst>
              <a:path w="400210" h="400210">
                <a:moveTo>
                  <a:pt x="0" y="0"/>
                </a:moveTo>
                <a:lnTo>
                  <a:pt x="400211" y="0"/>
                </a:lnTo>
                <a:lnTo>
                  <a:pt x="400211" y="400211"/>
                </a:lnTo>
                <a:lnTo>
                  <a:pt x="0" y="4002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20667" y="3013207"/>
            <a:ext cx="8422716" cy="544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latsi"/>
              </a:rPr>
              <a:t>Step 1: Identify rows in which the output is 1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5E17EB"/>
                </a:solidFill>
                <a:latin typeface="Alatsi"/>
              </a:rPr>
              <a:t>Step 2: Form a logical expression from each of these rows using an AND statement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19D97"/>
                </a:solidFill>
                <a:latin typeface="Alatsi"/>
              </a:rPr>
              <a:t>*if the input value is a 0, we add a NOT gate (eg. NOT A)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19D97"/>
              </a:solidFill>
              <a:latin typeface="Alatsi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019D97"/>
              </a:solidFill>
              <a:latin typeface="Alatsi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019D97"/>
              </a:solidFill>
              <a:latin typeface="Alatsi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019D97"/>
              </a:solidFill>
              <a:latin typeface="Alatsi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019D97"/>
              </a:solidFill>
              <a:latin typeface="Alatsi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F4042"/>
                </a:solidFill>
                <a:latin typeface="Alatsi"/>
              </a:rPr>
              <a:t>Step3: Combine all the logical expressions created using an OR statement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4: Construct a logic circuit based on a truth table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9294" y="3671766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9294" y="485939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38441" y="3646272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38441" y="483732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9294" y="5453982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38441" y="543191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9294" y="606741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38441" y="604534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81917" y="3653488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81917" y="484057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81917" y="5435163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81917" y="604859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6123" y="667114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275270" y="6632889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6123" y="847297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75270" y="8450909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18745" y="663613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18745" y="845415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009727" y="2903738"/>
            <a:ext cx="2140554" cy="59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55605" y="2903738"/>
            <a:ext cx="2140554" cy="59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09294" y="4291052"/>
            <a:ext cx="7209045" cy="449081"/>
            <a:chOff x="0" y="0"/>
            <a:chExt cx="9612060" cy="598775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19998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305529" y="-2783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96830" y="-6667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249735" y="-30423"/>
              <a:ext cx="1362325" cy="62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342894" y="4835383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342894" y="5429975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42894" y="6043403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379723" y="663094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513454" y="7304293"/>
            <a:ext cx="7562747" cy="1032673"/>
            <a:chOff x="0" y="0"/>
            <a:chExt cx="10083662" cy="1376897"/>
          </a:xfrm>
        </p:grpSpPr>
        <p:sp>
          <p:nvSpPr>
            <p:cNvPr id="47" name="TextBox 47"/>
            <p:cNvSpPr txBox="1"/>
            <p:nvPr/>
          </p:nvSpPr>
          <p:spPr>
            <a:xfrm>
              <a:off x="0" y="-3466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305529" y="-64087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758124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2305529" y="728702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4496830" y="-59757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4496830" y="733032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778133" y="-66675"/>
              <a:ext cx="2305529" cy="62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778133" y="726114"/>
              <a:ext cx="2305529" cy="6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6379723" y="844896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42894" y="3653488"/>
            <a:ext cx="1729147" cy="48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57" name="Freeform 57"/>
          <p:cNvSpPr/>
          <p:nvPr/>
        </p:nvSpPr>
        <p:spPr>
          <a:xfrm>
            <a:off x="9620667" y="5296799"/>
            <a:ext cx="399701" cy="399701"/>
          </a:xfrm>
          <a:custGeom>
            <a:avLst/>
            <a:gdLst/>
            <a:ahLst/>
            <a:cxnLst/>
            <a:rect l="l" t="t" r="r" b="b"/>
            <a:pathLst>
              <a:path w="399701" h="399701">
                <a:moveTo>
                  <a:pt x="0" y="0"/>
                </a:moveTo>
                <a:lnTo>
                  <a:pt x="399701" y="0"/>
                </a:lnTo>
                <a:lnTo>
                  <a:pt x="399701" y="399701"/>
                </a:lnTo>
                <a:lnTo>
                  <a:pt x="0" y="399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TextBox 58"/>
          <p:cNvSpPr txBox="1"/>
          <p:nvPr/>
        </p:nvSpPr>
        <p:spPr>
          <a:xfrm>
            <a:off x="10196685" y="5241909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NOT 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C</a:t>
            </a:r>
          </a:p>
        </p:txBody>
      </p:sp>
      <p:sp>
        <p:nvSpPr>
          <p:cNvPr id="59" name="Freeform 59"/>
          <p:cNvSpPr/>
          <p:nvPr/>
        </p:nvSpPr>
        <p:spPr>
          <a:xfrm>
            <a:off x="9620667" y="6028537"/>
            <a:ext cx="413925" cy="413925"/>
          </a:xfrm>
          <a:custGeom>
            <a:avLst/>
            <a:gdLst/>
            <a:ahLst/>
            <a:cxnLst/>
            <a:rect l="l" t="t" r="r" b="b"/>
            <a:pathLst>
              <a:path w="413925" h="413925">
                <a:moveTo>
                  <a:pt x="0" y="0"/>
                </a:moveTo>
                <a:lnTo>
                  <a:pt x="413925" y="0"/>
                </a:lnTo>
                <a:lnTo>
                  <a:pt x="413925" y="413925"/>
                </a:lnTo>
                <a:lnTo>
                  <a:pt x="0" y="413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9620667" y="6775837"/>
            <a:ext cx="400210" cy="400210"/>
          </a:xfrm>
          <a:custGeom>
            <a:avLst/>
            <a:gdLst/>
            <a:ahLst/>
            <a:cxnLst/>
            <a:rect l="l" t="t" r="r" b="b"/>
            <a:pathLst>
              <a:path w="400210" h="400210">
                <a:moveTo>
                  <a:pt x="0" y="0"/>
                </a:moveTo>
                <a:lnTo>
                  <a:pt x="400210" y="0"/>
                </a:lnTo>
                <a:lnTo>
                  <a:pt x="400210" y="400210"/>
                </a:lnTo>
                <a:lnTo>
                  <a:pt x="0" y="400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TextBox 61"/>
          <p:cNvSpPr txBox="1"/>
          <p:nvPr/>
        </p:nvSpPr>
        <p:spPr>
          <a:xfrm>
            <a:off x="10196685" y="5951640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C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196685" y="6709162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C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604466" y="2768482"/>
          <a:ext cx="5573898" cy="4491870"/>
        </p:xfrm>
        <a:graphic>
          <a:graphicData uri="http://schemas.openxmlformats.org/drawingml/2006/table">
            <a:tbl>
              <a:tblPr/>
              <a:tblGrid>
                <a:gridCol w="112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692">
                <a:tc gridSpan="3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29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146422" y="4291052"/>
            <a:ext cx="399701" cy="399701"/>
          </a:xfrm>
          <a:custGeom>
            <a:avLst/>
            <a:gdLst/>
            <a:ahLst/>
            <a:cxnLst/>
            <a:rect l="l" t="t" r="r" b="b"/>
            <a:pathLst>
              <a:path w="399701" h="399701">
                <a:moveTo>
                  <a:pt x="0" y="0"/>
                </a:moveTo>
                <a:lnTo>
                  <a:pt x="399701" y="0"/>
                </a:lnTo>
                <a:lnTo>
                  <a:pt x="399701" y="399700"/>
                </a:lnTo>
                <a:lnTo>
                  <a:pt x="0" y="399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422" y="7304293"/>
            <a:ext cx="413925" cy="413925"/>
          </a:xfrm>
          <a:custGeom>
            <a:avLst/>
            <a:gdLst/>
            <a:ahLst/>
            <a:cxnLst/>
            <a:rect l="l" t="t" r="r" b="b"/>
            <a:pathLst>
              <a:path w="413925" h="413925">
                <a:moveTo>
                  <a:pt x="0" y="0"/>
                </a:moveTo>
                <a:lnTo>
                  <a:pt x="413925" y="0"/>
                </a:lnTo>
                <a:lnTo>
                  <a:pt x="413925" y="413924"/>
                </a:lnTo>
                <a:lnTo>
                  <a:pt x="0" y="413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0136" y="7899192"/>
            <a:ext cx="400210" cy="400210"/>
          </a:xfrm>
          <a:custGeom>
            <a:avLst/>
            <a:gdLst/>
            <a:ahLst/>
            <a:cxnLst/>
            <a:rect l="l" t="t" r="r" b="b"/>
            <a:pathLst>
              <a:path w="400210" h="400210">
                <a:moveTo>
                  <a:pt x="0" y="0"/>
                </a:moveTo>
                <a:lnTo>
                  <a:pt x="400211" y="0"/>
                </a:lnTo>
                <a:lnTo>
                  <a:pt x="400211" y="400211"/>
                </a:lnTo>
                <a:lnTo>
                  <a:pt x="0" y="4002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20667" y="3013207"/>
            <a:ext cx="8422716" cy="5443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latsi"/>
              </a:rPr>
              <a:t>Step 1: Identify rows in which the output is 1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2D3240"/>
                </a:solidFill>
                <a:latin typeface="Alatsi"/>
              </a:rPr>
              <a:t>Step 2: Form a logical expression from each of these rows using an AND statement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19D97"/>
                </a:solidFill>
                <a:latin typeface="Alatsi"/>
              </a:rPr>
              <a:t>*if the input value is a 0, we add a NOT gate (eg. NOT A)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019D97"/>
              </a:solidFill>
              <a:latin typeface="Alatsi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019D97"/>
              </a:solidFill>
              <a:latin typeface="Alatsi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019D97"/>
              </a:solidFill>
              <a:latin typeface="Alatsi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019D97"/>
              </a:solidFill>
              <a:latin typeface="Alatsi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019D97"/>
              </a:solidFill>
              <a:latin typeface="Alatsi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42EC7"/>
                </a:solidFill>
                <a:latin typeface="Alatsi"/>
              </a:rPr>
              <a:t>Step3: Combine all the logical expressions created using an OR statement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4: Construct a logic circuit based on a truth table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9294" y="3671766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9294" y="485939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38441" y="3646272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38441" y="483732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9294" y="5453982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38441" y="543191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9294" y="606741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38441" y="604534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81917" y="3653488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81917" y="484057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81917" y="5435163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81917" y="604859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6123" y="667114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275270" y="6632889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6123" y="847297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75270" y="8450909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18745" y="663613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18745" y="845415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009727" y="2903738"/>
            <a:ext cx="2140554" cy="59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55605" y="2903738"/>
            <a:ext cx="2140554" cy="59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09294" y="4291052"/>
            <a:ext cx="7209045" cy="449081"/>
            <a:chOff x="0" y="0"/>
            <a:chExt cx="9612060" cy="598775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19998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305529" y="-2783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96830" y="-6667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249735" y="-30423"/>
              <a:ext cx="1362325" cy="62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342894" y="4835383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342894" y="5429975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42894" y="6043403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379723" y="663094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513454" y="7304293"/>
            <a:ext cx="7562747" cy="1032673"/>
            <a:chOff x="0" y="0"/>
            <a:chExt cx="10083662" cy="1376897"/>
          </a:xfrm>
        </p:grpSpPr>
        <p:sp>
          <p:nvSpPr>
            <p:cNvPr id="47" name="TextBox 47"/>
            <p:cNvSpPr txBox="1"/>
            <p:nvPr/>
          </p:nvSpPr>
          <p:spPr>
            <a:xfrm>
              <a:off x="0" y="-3466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305529" y="-64087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758124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2305529" y="728702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4496830" y="-59757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4496830" y="733032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778133" y="-66675"/>
              <a:ext cx="2305529" cy="62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778133" y="726114"/>
              <a:ext cx="2305529" cy="6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6379723" y="844896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42894" y="3653488"/>
            <a:ext cx="1729147" cy="48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57" name="Freeform 57"/>
          <p:cNvSpPr/>
          <p:nvPr/>
        </p:nvSpPr>
        <p:spPr>
          <a:xfrm>
            <a:off x="9620667" y="5296799"/>
            <a:ext cx="399701" cy="399701"/>
          </a:xfrm>
          <a:custGeom>
            <a:avLst/>
            <a:gdLst/>
            <a:ahLst/>
            <a:cxnLst/>
            <a:rect l="l" t="t" r="r" b="b"/>
            <a:pathLst>
              <a:path w="399701" h="399701">
                <a:moveTo>
                  <a:pt x="0" y="0"/>
                </a:moveTo>
                <a:lnTo>
                  <a:pt x="399701" y="0"/>
                </a:lnTo>
                <a:lnTo>
                  <a:pt x="399701" y="399701"/>
                </a:lnTo>
                <a:lnTo>
                  <a:pt x="0" y="399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TextBox 58"/>
          <p:cNvSpPr txBox="1"/>
          <p:nvPr/>
        </p:nvSpPr>
        <p:spPr>
          <a:xfrm>
            <a:off x="10196685" y="5241909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NOT 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C</a:t>
            </a:r>
          </a:p>
        </p:txBody>
      </p:sp>
      <p:sp>
        <p:nvSpPr>
          <p:cNvPr id="59" name="Freeform 59"/>
          <p:cNvSpPr/>
          <p:nvPr/>
        </p:nvSpPr>
        <p:spPr>
          <a:xfrm>
            <a:off x="9620667" y="6028537"/>
            <a:ext cx="413925" cy="413925"/>
          </a:xfrm>
          <a:custGeom>
            <a:avLst/>
            <a:gdLst/>
            <a:ahLst/>
            <a:cxnLst/>
            <a:rect l="l" t="t" r="r" b="b"/>
            <a:pathLst>
              <a:path w="413925" h="413925">
                <a:moveTo>
                  <a:pt x="0" y="0"/>
                </a:moveTo>
                <a:lnTo>
                  <a:pt x="413925" y="0"/>
                </a:lnTo>
                <a:lnTo>
                  <a:pt x="413925" y="413925"/>
                </a:lnTo>
                <a:lnTo>
                  <a:pt x="0" y="413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9620667" y="6775837"/>
            <a:ext cx="400210" cy="400210"/>
          </a:xfrm>
          <a:custGeom>
            <a:avLst/>
            <a:gdLst/>
            <a:ahLst/>
            <a:cxnLst/>
            <a:rect l="l" t="t" r="r" b="b"/>
            <a:pathLst>
              <a:path w="400210" h="400210">
                <a:moveTo>
                  <a:pt x="0" y="0"/>
                </a:moveTo>
                <a:lnTo>
                  <a:pt x="400210" y="0"/>
                </a:lnTo>
                <a:lnTo>
                  <a:pt x="400210" y="400210"/>
                </a:lnTo>
                <a:lnTo>
                  <a:pt x="0" y="400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TextBox 61"/>
          <p:cNvSpPr txBox="1"/>
          <p:nvPr/>
        </p:nvSpPr>
        <p:spPr>
          <a:xfrm>
            <a:off x="10196685" y="5951640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C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196685" y="6709162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4.1 Terminology</a:t>
            </a:r>
          </a:p>
        </p:txBody>
      </p:sp>
      <p:sp>
        <p:nvSpPr>
          <p:cNvPr id="5" name="AutoShape 5"/>
          <p:cNvSpPr/>
          <p:nvPr/>
        </p:nvSpPr>
        <p:spPr>
          <a:xfrm>
            <a:off x="384809" y="2689523"/>
            <a:ext cx="4642464" cy="0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50767" y="3145735"/>
            <a:ext cx="3943011" cy="4280067"/>
          </a:xfrm>
          <a:custGeom>
            <a:avLst/>
            <a:gdLst/>
            <a:ahLst/>
            <a:cxnLst/>
            <a:rect l="l" t="t" r="r" b="b"/>
            <a:pathLst>
              <a:path w="3943011" h="4280067">
                <a:moveTo>
                  <a:pt x="0" y="0"/>
                </a:moveTo>
                <a:lnTo>
                  <a:pt x="3943012" y="0"/>
                </a:lnTo>
                <a:lnTo>
                  <a:pt x="3943012" y="4280067"/>
                </a:lnTo>
                <a:lnTo>
                  <a:pt x="0" y="42800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466522" y="4315691"/>
            <a:ext cx="12245009" cy="4943922"/>
          </a:xfrm>
          <a:custGeom>
            <a:avLst/>
            <a:gdLst/>
            <a:ahLst/>
            <a:cxnLst/>
            <a:rect l="l" t="t" r="r" b="b"/>
            <a:pathLst>
              <a:path w="12245009" h="4943922">
                <a:moveTo>
                  <a:pt x="0" y="0"/>
                </a:moveTo>
                <a:lnTo>
                  <a:pt x="12245008" y="0"/>
                </a:lnTo>
                <a:lnTo>
                  <a:pt x="12245008" y="4943922"/>
                </a:lnTo>
                <a:lnTo>
                  <a:pt x="0" y="4943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84809" y="1972039"/>
            <a:ext cx="8988171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642EC7"/>
                </a:solidFill>
                <a:latin typeface="Poppins Bold"/>
              </a:rPr>
              <a:t>Logic Proposition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9624" y="3736259"/>
            <a:ext cx="3465298" cy="305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1"/>
              </a:lnSpc>
              <a:spcBef>
                <a:spcPct val="0"/>
              </a:spcBef>
            </a:pPr>
            <a:r>
              <a:rPr lang="en-US" sz="2486">
                <a:solidFill>
                  <a:srgbClr val="000000"/>
                </a:solidFill>
                <a:latin typeface="Open Sans"/>
              </a:rPr>
              <a:t>A logic proposition is a statement that can be evaluated as either true or false, but not both, based on factual or theoretical conditions.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42673" y="3481147"/>
            <a:ext cx="8787393" cy="53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6"/>
              </a:lnSpc>
              <a:spcBef>
                <a:spcPct val="0"/>
              </a:spcBef>
            </a:pPr>
            <a:r>
              <a:rPr lang="en-US" sz="3147">
                <a:solidFill>
                  <a:srgbClr val="FF1495"/>
                </a:solidFill>
                <a:latin typeface="Open Sans Bold Italics"/>
              </a:rPr>
              <a:t>Eg. The Sun rises in the east.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604466" y="2768482"/>
          <a:ext cx="5573898" cy="4491870"/>
        </p:xfrm>
        <a:graphic>
          <a:graphicData uri="http://schemas.openxmlformats.org/drawingml/2006/table">
            <a:tbl>
              <a:tblPr/>
              <a:tblGrid>
                <a:gridCol w="112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692">
                <a:tc gridSpan="3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729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6"/>
                        </a:lnSpc>
                        <a:defRPr/>
                      </a:pPr>
                      <a:endParaRPr lang="en-US" sz="1100"/>
                    </a:p>
                  </a:txBody>
                  <a:tcPr marL="127610" marR="127610" marT="127610" marB="12761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E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146422" y="4291052"/>
            <a:ext cx="399701" cy="399701"/>
          </a:xfrm>
          <a:custGeom>
            <a:avLst/>
            <a:gdLst/>
            <a:ahLst/>
            <a:cxnLst/>
            <a:rect l="l" t="t" r="r" b="b"/>
            <a:pathLst>
              <a:path w="399701" h="399701">
                <a:moveTo>
                  <a:pt x="0" y="0"/>
                </a:moveTo>
                <a:lnTo>
                  <a:pt x="399701" y="0"/>
                </a:lnTo>
                <a:lnTo>
                  <a:pt x="399701" y="399700"/>
                </a:lnTo>
                <a:lnTo>
                  <a:pt x="0" y="399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6422" y="7304293"/>
            <a:ext cx="413925" cy="413925"/>
          </a:xfrm>
          <a:custGeom>
            <a:avLst/>
            <a:gdLst/>
            <a:ahLst/>
            <a:cxnLst/>
            <a:rect l="l" t="t" r="r" b="b"/>
            <a:pathLst>
              <a:path w="413925" h="413925">
                <a:moveTo>
                  <a:pt x="0" y="0"/>
                </a:moveTo>
                <a:lnTo>
                  <a:pt x="413925" y="0"/>
                </a:lnTo>
                <a:lnTo>
                  <a:pt x="413925" y="413924"/>
                </a:lnTo>
                <a:lnTo>
                  <a:pt x="0" y="413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0136" y="7899192"/>
            <a:ext cx="400210" cy="400210"/>
          </a:xfrm>
          <a:custGeom>
            <a:avLst/>
            <a:gdLst/>
            <a:ahLst/>
            <a:cxnLst/>
            <a:rect l="l" t="t" r="r" b="b"/>
            <a:pathLst>
              <a:path w="400210" h="400210">
                <a:moveTo>
                  <a:pt x="0" y="0"/>
                </a:moveTo>
                <a:lnTo>
                  <a:pt x="400211" y="0"/>
                </a:lnTo>
                <a:lnTo>
                  <a:pt x="400211" y="400211"/>
                </a:lnTo>
                <a:lnTo>
                  <a:pt x="0" y="4002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20667" y="3013207"/>
            <a:ext cx="8422716" cy="2967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latsi"/>
              </a:rPr>
              <a:t>Step 1: Identify rows in which the output is 1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2D3240"/>
                </a:solidFill>
                <a:latin typeface="Alatsi"/>
              </a:rPr>
              <a:t>Step 2: Form a logical expression from each of these rows using an AND statement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19D97"/>
                </a:solidFill>
                <a:latin typeface="Alatsi"/>
              </a:rPr>
              <a:t>*if the input value is a 0, we add a NOT gate (eg. NOT A)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42EC7"/>
                </a:solidFill>
                <a:latin typeface="Alatsi"/>
              </a:rPr>
              <a:t>Step3: Combine all the logical expressions created using an OR statement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4: Construct a logic circuit based on a truth table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9294" y="3671766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9294" y="485939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38441" y="3646272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B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38441" y="483732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9294" y="5453982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38441" y="543191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9294" y="6067410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38441" y="604534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81917" y="3653488"/>
            <a:ext cx="1729147" cy="48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C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81917" y="484057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81917" y="5435163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81917" y="6048591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6123" y="6671144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275270" y="6632889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6123" y="847297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75270" y="8450909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18745" y="663613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18745" y="8454156"/>
            <a:ext cx="1729147" cy="48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009727" y="2903738"/>
            <a:ext cx="2140554" cy="59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43C31"/>
                </a:solidFill>
                <a:latin typeface="Josefin Sans"/>
              </a:rPr>
              <a:t>INPUT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155605" y="2903738"/>
            <a:ext cx="2140554" cy="59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443C31"/>
                </a:solidFill>
                <a:latin typeface="Josefin Sans"/>
              </a:rPr>
              <a:t>OUTPUT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09294" y="4291052"/>
            <a:ext cx="7209045" cy="449081"/>
            <a:chOff x="0" y="0"/>
            <a:chExt cx="9612060" cy="598775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19998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305529" y="-2783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96830" y="-6667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249735" y="-30423"/>
              <a:ext cx="1362325" cy="62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FFFFF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342894" y="4835383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342894" y="5429975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42894" y="6043403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379723" y="663094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513454" y="7304293"/>
            <a:ext cx="7562747" cy="1032673"/>
            <a:chOff x="0" y="0"/>
            <a:chExt cx="10083662" cy="1376897"/>
          </a:xfrm>
        </p:grpSpPr>
        <p:sp>
          <p:nvSpPr>
            <p:cNvPr id="47" name="TextBox 47"/>
            <p:cNvSpPr txBox="1"/>
            <p:nvPr/>
          </p:nvSpPr>
          <p:spPr>
            <a:xfrm>
              <a:off x="0" y="-34665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305529" y="-64087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758124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2305529" y="728702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4496830" y="-59757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4496830" y="733032"/>
              <a:ext cx="2305529" cy="61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0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778133" y="-66675"/>
              <a:ext cx="2305529" cy="62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778133" y="726114"/>
              <a:ext cx="2305529" cy="621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>
                  <a:solidFill>
                    <a:srgbClr val="FAFAFA"/>
                  </a:solidFill>
                  <a:latin typeface="Josefin Sans"/>
                </a:rPr>
                <a:t>1</a:t>
              </a: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6379723" y="8448968"/>
            <a:ext cx="1729147" cy="4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000000"/>
                </a:solidFill>
                <a:latin typeface="Josefin Sans"/>
              </a:rPr>
              <a:t>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42894" y="3653488"/>
            <a:ext cx="1729147" cy="48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>
                <a:solidFill>
                  <a:srgbClr val="443C31"/>
                </a:solidFill>
                <a:latin typeface="Josefin Sans"/>
              </a:rPr>
              <a:t>X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196685" y="6481484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(NOT 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C)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196685" y="7191215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(A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C)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196685" y="7948737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(A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C)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4894943" y="6481484"/>
            <a:ext cx="615971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19D97"/>
                </a:solidFill>
                <a:latin typeface="Alatsi"/>
              </a:rPr>
              <a:t>OR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3393831" y="7191215"/>
            <a:ext cx="615971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19D97"/>
                </a:solidFill>
                <a:latin typeface="Alatsi"/>
              </a:rPr>
              <a:t>OR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402709" y="262196"/>
            <a:ext cx="12701799" cy="1490437"/>
            <a:chOff x="0" y="0"/>
            <a:chExt cx="3345330" cy="392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5330" cy="392543"/>
            </a:xfrm>
            <a:custGeom>
              <a:avLst/>
              <a:gdLst/>
              <a:ahLst/>
              <a:cxnLst/>
              <a:rect l="l" t="t" r="r" b="b"/>
              <a:pathLst>
                <a:path w="3345330" h="392543">
                  <a:moveTo>
                    <a:pt x="31085" y="0"/>
                  </a:moveTo>
                  <a:lnTo>
                    <a:pt x="3314245" y="0"/>
                  </a:lnTo>
                  <a:cubicBezTo>
                    <a:pt x="3331413" y="0"/>
                    <a:pt x="3345330" y="13917"/>
                    <a:pt x="3345330" y="31085"/>
                  </a:cubicBezTo>
                  <a:lnTo>
                    <a:pt x="3345330" y="361458"/>
                  </a:lnTo>
                  <a:cubicBezTo>
                    <a:pt x="3345330" y="378626"/>
                    <a:pt x="3331413" y="392543"/>
                    <a:pt x="3314245" y="392543"/>
                  </a:cubicBezTo>
                  <a:lnTo>
                    <a:pt x="31085" y="392543"/>
                  </a:lnTo>
                  <a:cubicBezTo>
                    <a:pt x="13917" y="392543"/>
                    <a:pt x="0" y="378626"/>
                    <a:pt x="0" y="361458"/>
                  </a:cubicBezTo>
                  <a:lnTo>
                    <a:pt x="0" y="31085"/>
                  </a:lnTo>
                  <a:cubicBezTo>
                    <a:pt x="0" y="13917"/>
                    <a:pt x="13917" y="0"/>
                    <a:pt x="3108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5330" cy="42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508312" y="3308902"/>
            <a:ext cx="11306384" cy="6076381"/>
          </a:xfrm>
          <a:custGeom>
            <a:avLst/>
            <a:gdLst/>
            <a:ahLst/>
            <a:cxnLst/>
            <a:rect l="l" t="t" r="r" b="b"/>
            <a:pathLst>
              <a:path w="11306384" h="6076381">
                <a:moveTo>
                  <a:pt x="0" y="0"/>
                </a:moveTo>
                <a:lnTo>
                  <a:pt x="11306383" y="0"/>
                </a:lnTo>
                <a:lnTo>
                  <a:pt x="11306383" y="6076381"/>
                </a:lnTo>
                <a:lnTo>
                  <a:pt x="0" y="60763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6024" t="-18946" r="-39711" b="-503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35659" y="132182"/>
            <a:ext cx="7163318" cy="75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  <a:spcBef>
                <a:spcPct val="0"/>
              </a:spcBef>
            </a:pPr>
            <a:r>
              <a:rPr lang="en-US" sz="4922" spc="-147">
                <a:solidFill>
                  <a:srgbClr val="FF1495"/>
                </a:solidFill>
                <a:latin typeface="Poppins Bold"/>
              </a:rPr>
              <a:t>4.4 Worked 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3287" y="216173"/>
            <a:ext cx="6938247" cy="127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53"/>
              </a:lnSpc>
            </a:pPr>
            <a:r>
              <a:rPr lang="en-US" sz="2862">
                <a:solidFill>
                  <a:srgbClr val="FFFFFF"/>
                </a:solidFill>
                <a:latin typeface="Poppins"/>
              </a:rPr>
              <a:t>Worked Example 4: Construct a logic circuit based on a truth table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37017" y="2537451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(NOT 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C)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57508" y="2537451"/>
            <a:ext cx="3260303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(A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C)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56710" y="2537451"/>
            <a:ext cx="7270679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latsi"/>
              </a:rPr>
              <a:t>(A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 B </a:t>
            </a:r>
            <a:r>
              <a:rPr lang="en-US" sz="2799">
                <a:solidFill>
                  <a:srgbClr val="642EC7"/>
                </a:solidFill>
                <a:latin typeface="Alatsi"/>
              </a:rPr>
              <a:t>AND</a:t>
            </a:r>
            <a:r>
              <a:rPr lang="en-US" sz="2799">
                <a:solidFill>
                  <a:srgbClr val="000000"/>
                </a:solidFill>
                <a:latin typeface="Alatsi"/>
              </a:rPr>
              <a:t> NOT C)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79611" y="2537451"/>
            <a:ext cx="615971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19D97"/>
                </a:solidFill>
                <a:latin typeface="Alatsi"/>
              </a:rPr>
              <a:t>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79735" y="2537451"/>
            <a:ext cx="615971" cy="49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19D97"/>
                </a:solidFill>
                <a:latin typeface="Alatsi"/>
              </a:rPr>
              <a:t>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4.1 Terminology</a:t>
            </a:r>
          </a:p>
        </p:txBody>
      </p:sp>
      <p:sp>
        <p:nvSpPr>
          <p:cNvPr id="5" name="AutoShape 5"/>
          <p:cNvSpPr/>
          <p:nvPr/>
        </p:nvSpPr>
        <p:spPr>
          <a:xfrm>
            <a:off x="384809" y="2689523"/>
            <a:ext cx="5278981" cy="0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98585" y="3751560"/>
            <a:ext cx="1509995" cy="503041"/>
            <a:chOff x="0" y="0"/>
            <a:chExt cx="397694" cy="1324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7694" cy="132488"/>
            </a:xfrm>
            <a:custGeom>
              <a:avLst/>
              <a:gdLst/>
              <a:ahLst/>
              <a:cxnLst/>
              <a:rect l="l" t="t" r="r" b="b"/>
              <a:pathLst>
                <a:path w="397694" h="132488">
                  <a:moveTo>
                    <a:pt x="66244" y="0"/>
                  </a:moveTo>
                  <a:lnTo>
                    <a:pt x="331450" y="0"/>
                  </a:lnTo>
                  <a:cubicBezTo>
                    <a:pt x="368036" y="0"/>
                    <a:pt x="397694" y="29658"/>
                    <a:pt x="397694" y="66244"/>
                  </a:cubicBezTo>
                  <a:lnTo>
                    <a:pt x="397694" y="66244"/>
                  </a:lnTo>
                  <a:cubicBezTo>
                    <a:pt x="397694" y="102830"/>
                    <a:pt x="368036" y="132488"/>
                    <a:pt x="331450" y="132488"/>
                  </a:cubicBezTo>
                  <a:lnTo>
                    <a:pt x="66244" y="132488"/>
                  </a:lnTo>
                  <a:cubicBezTo>
                    <a:pt x="29658" y="132488"/>
                    <a:pt x="0" y="102830"/>
                    <a:pt x="0" y="66244"/>
                  </a:cubicBezTo>
                  <a:lnTo>
                    <a:pt x="0" y="66244"/>
                  </a:lnTo>
                  <a:cubicBezTo>
                    <a:pt x="0" y="29658"/>
                    <a:pt x="29658" y="0"/>
                    <a:pt x="662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97694" cy="161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50767" y="3145735"/>
            <a:ext cx="3943011" cy="4280067"/>
          </a:xfrm>
          <a:custGeom>
            <a:avLst/>
            <a:gdLst/>
            <a:ahLst/>
            <a:cxnLst/>
            <a:rect l="l" t="t" r="r" b="b"/>
            <a:pathLst>
              <a:path w="3943011" h="4280067">
                <a:moveTo>
                  <a:pt x="0" y="0"/>
                </a:moveTo>
                <a:lnTo>
                  <a:pt x="3943012" y="0"/>
                </a:lnTo>
                <a:lnTo>
                  <a:pt x="3943012" y="4280067"/>
                </a:lnTo>
                <a:lnTo>
                  <a:pt x="0" y="42800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129294" y="3086100"/>
            <a:ext cx="1090444" cy="3503434"/>
          </a:xfrm>
          <a:custGeom>
            <a:avLst/>
            <a:gdLst/>
            <a:ahLst/>
            <a:cxnLst/>
            <a:rect l="l" t="t" r="r" b="b"/>
            <a:pathLst>
              <a:path w="1090444" h="3503434">
                <a:moveTo>
                  <a:pt x="0" y="0"/>
                </a:moveTo>
                <a:lnTo>
                  <a:pt x="1090444" y="0"/>
                </a:lnTo>
                <a:lnTo>
                  <a:pt x="1090444" y="3503434"/>
                </a:lnTo>
                <a:lnTo>
                  <a:pt x="0" y="350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1960855" y="3295745"/>
            <a:ext cx="2239776" cy="3293789"/>
          </a:xfrm>
          <a:custGeom>
            <a:avLst/>
            <a:gdLst/>
            <a:ahLst/>
            <a:cxnLst/>
            <a:rect l="l" t="t" r="r" b="b"/>
            <a:pathLst>
              <a:path w="2239776" h="3293789">
                <a:moveTo>
                  <a:pt x="0" y="0"/>
                </a:moveTo>
                <a:lnTo>
                  <a:pt x="2239777" y="0"/>
                </a:lnTo>
                <a:lnTo>
                  <a:pt x="2239777" y="3293789"/>
                </a:lnTo>
                <a:lnTo>
                  <a:pt x="0" y="3293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84809" y="1938701"/>
            <a:ext cx="8988171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642EC7"/>
                </a:solidFill>
                <a:latin typeface="Poppins Bold"/>
              </a:rPr>
              <a:t>Problem Statement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22816" y="6735893"/>
            <a:ext cx="11772024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1495"/>
                </a:solidFill>
                <a:latin typeface="Open Sans Bold Italics"/>
              </a:rPr>
              <a:t>When the traffic light isn't green and the pedestrian signal is on, Stop your vehicle and yield to pedestrians.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78641" y="8921277"/>
            <a:ext cx="2204323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7665" y="3694410"/>
            <a:ext cx="3465298" cy="3322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1"/>
              </a:lnSpc>
              <a:spcBef>
                <a:spcPct val="0"/>
              </a:spcBef>
            </a:pPr>
            <a:r>
              <a:rPr lang="en-US" sz="2686">
                <a:solidFill>
                  <a:srgbClr val="000000"/>
                </a:solidFill>
                <a:latin typeface="Open Sans"/>
              </a:rPr>
              <a:t>An </a:t>
            </a:r>
            <a:r>
              <a:rPr lang="en-US" sz="2686">
                <a:solidFill>
                  <a:srgbClr val="FFFFFF"/>
                </a:solidFill>
                <a:latin typeface="Open Sans"/>
              </a:rPr>
              <a:t>outcome</a:t>
            </a:r>
            <a:r>
              <a:rPr lang="en-US" sz="2686">
                <a:solidFill>
                  <a:srgbClr val="000000"/>
                </a:solidFill>
                <a:latin typeface="Open Sans"/>
              </a:rPr>
              <a:t> that relies on either a single logic proposition or a combination of two or more logic propositions.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4.1 Terminology</a:t>
            </a:r>
          </a:p>
        </p:txBody>
      </p:sp>
      <p:sp>
        <p:nvSpPr>
          <p:cNvPr id="5" name="AutoShape 5"/>
          <p:cNvSpPr/>
          <p:nvPr/>
        </p:nvSpPr>
        <p:spPr>
          <a:xfrm>
            <a:off x="384809" y="2689523"/>
            <a:ext cx="5278981" cy="0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842695" y="5078579"/>
            <a:ext cx="5995343" cy="611468"/>
            <a:chOff x="0" y="0"/>
            <a:chExt cx="1579020" cy="1610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79020" cy="161045"/>
            </a:xfrm>
            <a:custGeom>
              <a:avLst/>
              <a:gdLst/>
              <a:ahLst/>
              <a:cxnLst/>
              <a:rect l="l" t="t" r="r" b="b"/>
              <a:pathLst>
                <a:path w="1579020" h="161045">
                  <a:moveTo>
                    <a:pt x="65857" y="0"/>
                  </a:moveTo>
                  <a:lnTo>
                    <a:pt x="1513163" y="0"/>
                  </a:lnTo>
                  <a:cubicBezTo>
                    <a:pt x="1530629" y="0"/>
                    <a:pt x="1547380" y="6939"/>
                    <a:pt x="1559731" y="19289"/>
                  </a:cubicBezTo>
                  <a:cubicBezTo>
                    <a:pt x="1572082" y="31640"/>
                    <a:pt x="1579020" y="48391"/>
                    <a:pt x="1579020" y="65857"/>
                  </a:cubicBezTo>
                  <a:lnTo>
                    <a:pt x="1579020" y="95188"/>
                  </a:lnTo>
                  <a:cubicBezTo>
                    <a:pt x="1579020" y="131560"/>
                    <a:pt x="1549535" y="161045"/>
                    <a:pt x="1513163" y="161045"/>
                  </a:cubicBezTo>
                  <a:lnTo>
                    <a:pt x="65857" y="161045"/>
                  </a:lnTo>
                  <a:cubicBezTo>
                    <a:pt x="48391" y="161045"/>
                    <a:pt x="31640" y="154106"/>
                    <a:pt x="19289" y="141756"/>
                  </a:cubicBezTo>
                  <a:cubicBezTo>
                    <a:pt x="6939" y="129405"/>
                    <a:pt x="0" y="112654"/>
                    <a:pt x="0" y="95188"/>
                  </a:cubicBezTo>
                  <a:lnTo>
                    <a:pt x="0" y="65857"/>
                  </a:lnTo>
                  <a:cubicBezTo>
                    <a:pt x="0" y="29485"/>
                    <a:pt x="29485" y="0"/>
                    <a:pt x="6585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579020" cy="189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50767" y="3145735"/>
            <a:ext cx="3943011" cy="4280067"/>
          </a:xfrm>
          <a:custGeom>
            <a:avLst/>
            <a:gdLst/>
            <a:ahLst/>
            <a:cxnLst/>
            <a:rect l="l" t="t" r="r" b="b"/>
            <a:pathLst>
              <a:path w="3943011" h="4280067">
                <a:moveTo>
                  <a:pt x="0" y="0"/>
                </a:moveTo>
                <a:lnTo>
                  <a:pt x="3943012" y="0"/>
                </a:lnTo>
                <a:lnTo>
                  <a:pt x="3943012" y="4280067"/>
                </a:lnTo>
                <a:lnTo>
                  <a:pt x="0" y="42800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2691113" y="5078579"/>
            <a:ext cx="4923606" cy="611468"/>
            <a:chOff x="0" y="0"/>
            <a:chExt cx="1296752" cy="1610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96752" cy="161045"/>
            </a:xfrm>
            <a:custGeom>
              <a:avLst/>
              <a:gdLst/>
              <a:ahLst/>
              <a:cxnLst/>
              <a:rect l="l" t="t" r="r" b="b"/>
              <a:pathLst>
                <a:path w="1296752" h="161045">
                  <a:moveTo>
                    <a:pt x="80193" y="0"/>
                  </a:moveTo>
                  <a:lnTo>
                    <a:pt x="1216559" y="0"/>
                  </a:lnTo>
                  <a:cubicBezTo>
                    <a:pt x="1237828" y="0"/>
                    <a:pt x="1258225" y="8449"/>
                    <a:pt x="1273264" y="23488"/>
                  </a:cubicBezTo>
                  <a:cubicBezTo>
                    <a:pt x="1288303" y="38527"/>
                    <a:pt x="1296752" y="58924"/>
                    <a:pt x="1296752" y="80193"/>
                  </a:cubicBezTo>
                  <a:lnTo>
                    <a:pt x="1296752" y="80852"/>
                  </a:lnTo>
                  <a:cubicBezTo>
                    <a:pt x="1296752" y="125141"/>
                    <a:pt x="1260849" y="161045"/>
                    <a:pt x="1216559" y="161045"/>
                  </a:cubicBezTo>
                  <a:lnTo>
                    <a:pt x="80193" y="161045"/>
                  </a:lnTo>
                  <a:cubicBezTo>
                    <a:pt x="58924" y="161045"/>
                    <a:pt x="38527" y="152596"/>
                    <a:pt x="23488" y="137557"/>
                  </a:cubicBezTo>
                  <a:cubicBezTo>
                    <a:pt x="8449" y="122518"/>
                    <a:pt x="0" y="102121"/>
                    <a:pt x="0" y="80852"/>
                  </a:cubicBezTo>
                  <a:lnTo>
                    <a:pt x="0" y="80193"/>
                  </a:lnTo>
                  <a:cubicBezTo>
                    <a:pt x="0" y="58924"/>
                    <a:pt x="8449" y="38527"/>
                    <a:pt x="23488" y="23488"/>
                  </a:cubicBezTo>
                  <a:cubicBezTo>
                    <a:pt x="38527" y="8449"/>
                    <a:pt x="58924" y="0"/>
                    <a:pt x="80193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296752" cy="189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273904" y="3262684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4" y="0"/>
                </a:lnTo>
                <a:lnTo>
                  <a:pt x="1132924" y="1684075"/>
                </a:lnTo>
                <a:lnTo>
                  <a:pt x="0" y="16840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84809" y="1938701"/>
            <a:ext cx="8988171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642EC7"/>
                </a:solidFill>
                <a:latin typeface="Poppins Bold"/>
              </a:rPr>
              <a:t>Problem Statement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78641" y="8921277"/>
            <a:ext cx="2204323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</a:rPr>
              <a:t>Highlighter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7665" y="3694410"/>
            <a:ext cx="3465298" cy="3322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1"/>
              </a:lnSpc>
              <a:spcBef>
                <a:spcPct val="0"/>
              </a:spcBef>
            </a:pPr>
            <a:r>
              <a:rPr lang="en-US" sz="2686">
                <a:solidFill>
                  <a:srgbClr val="000000"/>
                </a:solidFill>
                <a:latin typeface="Open Sans"/>
              </a:rPr>
              <a:t>An outcome that relies on either a single logic proposition or a combination of two or more logic propositions.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854805" y="6194583"/>
            <a:ext cx="7865708" cy="611468"/>
            <a:chOff x="0" y="0"/>
            <a:chExt cx="2071627" cy="16104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71627" cy="161045"/>
            </a:xfrm>
            <a:custGeom>
              <a:avLst/>
              <a:gdLst/>
              <a:ahLst/>
              <a:cxnLst/>
              <a:rect l="l" t="t" r="r" b="b"/>
              <a:pathLst>
                <a:path w="2071627" h="161045">
                  <a:moveTo>
                    <a:pt x="50197" y="0"/>
                  </a:moveTo>
                  <a:lnTo>
                    <a:pt x="2021430" y="0"/>
                  </a:lnTo>
                  <a:cubicBezTo>
                    <a:pt x="2034743" y="0"/>
                    <a:pt x="2047510" y="5289"/>
                    <a:pt x="2056924" y="14702"/>
                  </a:cubicBezTo>
                  <a:cubicBezTo>
                    <a:pt x="2066338" y="24116"/>
                    <a:pt x="2071627" y="36884"/>
                    <a:pt x="2071627" y="50197"/>
                  </a:cubicBezTo>
                  <a:lnTo>
                    <a:pt x="2071627" y="110848"/>
                  </a:lnTo>
                  <a:cubicBezTo>
                    <a:pt x="2071627" y="124161"/>
                    <a:pt x="2066338" y="136929"/>
                    <a:pt x="2056924" y="146342"/>
                  </a:cubicBezTo>
                  <a:cubicBezTo>
                    <a:pt x="2047510" y="155756"/>
                    <a:pt x="2034743" y="161045"/>
                    <a:pt x="2021430" y="161045"/>
                  </a:cubicBezTo>
                  <a:lnTo>
                    <a:pt x="50197" y="161045"/>
                  </a:lnTo>
                  <a:cubicBezTo>
                    <a:pt x="36884" y="161045"/>
                    <a:pt x="24116" y="155756"/>
                    <a:pt x="14702" y="146342"/>
                  </a:cubicBezTo>
                  <a:cubicBezTo>
                    <a:pt x="5289" y="136929"/>
                    <a:pt x="0" y="124161"/>
                    <a:pt x="0" y="110848"/>
                  </a:cubicBezTo>
                  <a:lnTo>
                    <a:pt x="0" y="50197"/>
                  </a:lnTo>
                  <a:cubicBezTo>
                    <a:pt x="0" y="36884"/>
                    <a:pt x="5289" y="24116"/>
                    <a:pt x="14702" y="14702"/>
                  </a:cubicBezTo>
                  <a:cubicBezTo>
                    <a:pt x="24116" y="5289"/>
                    <a:pt x="36884" y="0"/>
                    <a:pt x="5019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2071627" cy="189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842695" y="5086350"/>
            <a:ext cx="11990685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 Bold Italics"/>
              </a:rPr>
              <a:t>When the traffic light isn't green</a:t>
            </a:r>
            <a:r>
              <a:rPr lang="en-US" sz="3000">
                <a:solidFill>
                  <a:srgbClr val="FF1495"/>
                </a:solidFill>
                <a:latin typeface="Open Sans Bold Italics"/>
              </a:rPr>
              <a:t> and  </a:t>
            </a:r>
            <a:r>
              <a:rPr lang="en-US" sz="3000">
                <a:solidFill>
                  <a:srgbClr val="FFFFFF"/>
                </a:solidFill>
                <a:latin typeface="Open Sans Bold Italics"/>
              </a:rPr>
              <a:t>the</a:t>
            </a:r>
            <a:r>
              <a:rPr lang="en-US" sz="3000">
                <a:solidFill>
                  <a:srgbClr val="FF1495"/>
                </a:solidFill>
                <a:latin typeface="Open Sans Bold Italics"/>
              </a:rPr>
              <a:t> </a:t>
            </a:r>
            <a:r>
              <a:rPr lang="en-US" sz="3000">
                <a:solidFill>
                  <a:srgbClr val="FFFFFF"/>
                </a:solidFill>
                <a:latin typeface="Open Sans Bold Italics"/>
              </a:rPr>
              <a:t>pedestrian signal is on,</a:t>
            </a:r>
            <a:r>
              <a:rPr lang="en-US" sz="3000">
                <a:solidFill>
                  <a:srgbClr val="FF1495"/>
                </a:solidFill>
                <a:latin typeface="Open Sans Bold Italics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FF1495"/>
              </a:solidFill>
              <a:latin typeface="Open Sans Bold Italics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 Italics"/>
              </a:rPr>
              <a:t>Stop your vehicle and yield to pedestrians.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586454" y="3196009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0"/>
                </a:moveTo>
                <a:lnTo>
                  <a:pt x="1132924" y="0"/>
                </a:lnTo>
                <a:lnTo>
                  <a:pt x="1132924" y="1684075"/>
                </a:lnTo>
                <a:lnTo>
                  <a:pt x="0" y="16840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7283911" y="2730855"/>
            <a:ext cx="3112910" cy="46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>
                <a:solidFill>
                  <a:srgbClr val="000000"/>
                </a:solidFill>
                <a:latin typeface="Open Sans Italics"/>
              </a:rPr>
              <a:t>Logic Proposition 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96461" y="2730855"/>
            <a:ext cx="3112910" cy="46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>
                <a:solidFill>
                  <a:srgbClr val="000000"/>
                </a:solidFill>
                <a:latin typeface="Open Sans Italics"/>
              </a:rPr>
              <a:t>Logic Proposition 2</a:t>
            </a:r>
          </a:p>
        </p:txBody>
      </p:sp>
      <p:sp>
        <p:nvSpPr>
          <p:cNvPr id="25" name="Freeform 25"/>
          <p:cNvSpPr/>
          <p:nvPr/>
        </p:nvSpPr>
        <p:spPr>
          <a:xfrm flipV="1">
            <a:off x="11221197" y="7017065"/>
            <a:ext cx="1132924" cy="1684076"/>
          </a:xfrm>
          <a:custGeom>
            <a:avLst/>
            <a:gdLst/>
            <a:ahLst/>
            <a:cxnLst/>
            <a:rect l="l" t="t" r="r" b="b"/>
            <a:pathLst>
              <a:path w="1132924" h="1684076">
                <a:moveTo>
                  <a:pt x="0" y="1684075"/>
                </a:moveTo>
                <a:lnTo>
                  <a:pt x="1132924" y="1684075"/>
                </a:lnTo>
                <a:lnTo>
                  <a:pt x="1132924" y="0"/>
                </a:lnTo>
                <a:lnTo>
                  <a:pt x="0" y="0"/>
                </a:lnTo>
                <a:lnTo>
                  <a:pt x="0" y="16840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0231204" y="8793146"/>
            <a:ext cx="3112910" cy="46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>
                <a:solidFill>
                  <a:srgbClr val="000000"/>
                </a:solidFill>
                <a:latin typeface="Open Sans Italics"/>
              </a:rPr>
              <a:t>Outcome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5846" y="1605942"/>
            <a:ext cx="4277402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1495"/>
                </a:solidFill>
                <a:latin typeface="Poppins Bold"/>
              </a:rPr>
              <a:t>Introduction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303619" y="2356763"/>
            <a:ext cx="3611322" cy="19878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4.2 Boolean Operators</a:t>
            </a:r>
          </a:p>
        </p:txBody>
      </p:sp>
      <p:sp>
        <p:nvSpPr>
          <p:cNvPr id="8" name="Freeform 8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300566" y="5550308"/>
            <a:ext cx="1008985" cy="562972"/>
            <a:chOff x="0" y="0"/>
            <a:chExt cx="249820" cy="1393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9820" cy="139389"/>
            </a:xfrm>
            <a:custGeom>
              <a:avLst/>
              <a:gdLst/>
              <a:ahLst/>
              <a:cxnLst/>
              <a:rect l="l" t="t" r="r" b="b"/>
              <a:pathLst>
                <a:path w="249820" h="139389">
                  <a:moveTo>
                    <a:pt x="69695" y="0"/>
                  </a:moveTo>
                  <a:lnTo>
                    <a:pt x="180125" y="0"/>
                  </a:lnTo>
                  <a:cubicBezTo>
                    <a:pt x="218616" y="0"/>
                    <a:pt x="249820" y="31203"/>
                    <a:pt x="249820" y="69695"/>
                  </a:cubicBezTo>
                  <a:lnTo>
                    <a:pt x="249820" y="69695"/>
                  </a:lnTo>
                  <a:cubicBezTo>
                    <a:pt x="249820" y="88179"/>
                    <a:pt x="242477" y="105906"/>
                    <a:pt x="229407" y="118976"/>
                  </a:cubicBezTo>
                  <a:cubicBezTo>
                    <a:pt x="216336" y="132046"/>
                    <a:pt x="198609" y="139389"/>
                    <a:pt x="180125" y="139389"/>
                  </a:cubicBezTo>
                  <a:lnTo>
                    <a:pt x="69695" y="139389"/>
                  </a:lnTo>
                  <a:cubicBezTo>
                    <a:pt x="51210" y="139389"/>
                    <a:pt x="33483" y="132046"/>
                    <a:pt x="20413" y="118976"/>
                  </a:cubicBezTo>
                  <a:cubicBezTo>
                    <a:pt x="7343" y="105906"/>
                    <a:pt x="0" y="88179"/>
                    <a:pt x="0" y="69695"/>
                  </a:cubicBezTo>
                  <a:lnTo>
                    <a:pt x="0" y="69695"/>
                  </a:lnTo>
                  <a:cubicBezTo>
                    <a:pt x="0" y="51210"/>
                    <a:pt x="7343" y="33483"/>
                    <a:pt x="20413" y="20413"/>
                  </a:cubicBezTo>
                  <a:cubicBezTo>
                    <a:pt x="33483" y="7343"/>
                    <a:pt x="51210" y="0"/>
                    <a:pt x="69695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9820" cy="16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00990" y="5493158"/>
            <a:ext cx="12754856" cy="1678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7"/>
              </a:lnSpc>
            </a:pPr>
            <a:r>
              <a:rPr lang="en-US" sz="3191">
                <a:solidFill>
                  <a:srgbClr val="FF1495"/>
                </a:solidFill>
                <a:latin typeface="Open Sans Bold Italics"/>
              </a:rPr>
              <a:t>When the traffic light isn't green </a:t>
            </a:r>
            <a:r>
              <a:rPr lang="en-US" sz="3191">
                <a:solidFill>
                  <a:srgbClr val="FFFFFF"/>
                </a:solidFill>
                <a:latin typeface="Open Sans Bold Italics"/>
              </a:rPr>
              <a:t>AND</a:t>
            </a:r>
            <a:r>
              <a:rPr lang="en-US" sz="3191">
                <a:solidFill>
                  <a:srgbClr val="FF1495"/>
                </a:solidFill>
                <a:latin typeface="Open Sans Bold Italics"/>
              </a:rPr>
              <a:t>  the pedestrian signal is on, </a:t>
            </a:r>
          </a:p>
          <a:p>
            <a:pPr algn="ctr">
              <a:lnSpc>
                <a:spcPts val="4467"/>
              </a:lnSpc>
            </a:pPr>
            <a:endParaRPr lang="en-US" sz="3191">
              <a:solidFill>
                <a:srgbClr val="FF1495"/>
              </a:solidFill>
              <a:latin typeface="Open Sans Bold Italics"/>
            </a:endParaRPr>
          </a:p>
          <a:p>
            <a:pPr algn="ctr">
              <a:lnSpc>
                <a:spcPts val="4467"/>
              </a:lnSpc>
              <a:spcBef>
                <a:spcPct val="0"/>
              </a:spcBef>
            </a:pPr>
            <a:r>
              <a:rPr lang="en-US" sz="3191">
                <a:solidFill>
                  <a:srgbClr val="FF1495"/>
                </a:solidFill>
                <a:latin typeface="Open Sans Bold Italics"/>
              </a:rPr>
              <a:t>Stop your vehicle and yield to pedestrians.</a:t>
            </a:r>
          </a:p>
        </p:txBody>
      </p:sp>
      <p:sp>
        <p:nvSpPr>
          <p:cNvPr id="13" name="Freeform 13"/>
          <p:cNvSpPr/>
          <p:nvPr/>
        </p:nvSpPr>
        <p:spPr>
          <a:xfrm>
            <a:off x="8202496" y="3549626"/>
            <a:ext cx="1205125" cy="1791402"/>
          </a:xfrm>
          <a:custGeom>
            <a:avLst/>
            <a:gdLst/>
            <a:ahLst/>
            <a:cxnLst/>
            <a:rect l="l" t="t" r="r" b="b"/>
            <a:pathLst>
              <a:path w="1205125" h="1791402">
                <a:moveTo>
                  <a:pt x="0" y="0"/>
                </a:moveTo>
                <a:lnTo>
                  <a:pt x="1205125" y="0"/>
                </a:lnTo>
                <a:lnTo>
                  <a:pt x="1205125" y="1791403"/>
                </a:lnTo>
                <a:lnTo>
                  <a:pt x="0" y="1791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149410" y="3058470"/>
            <a:ext cx="3311297" cy="49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2858">
                <a:solidFill>
                  <a:srgbClr val="000000"/>
                </a:solidFill>
                <a:latin typeface="Open Sans Italics"/>
              </a:rPr>
              <a:t>Boolean Operator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Subtopic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5846" y="1605942"/>
            <a:ext cx="4277402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1495"/>
                </a:solidFill>
                <a:latin typeface="Poppins Bold"/>
              </a:rPr>
              <a:t>Introduction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537185" y="2472635"/>
            <a:ext cx="2807847" cy="495284"/>
            <a:chOff x="0" y="0"/>
            <a:chExt cx="739515" cy="1304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9515" cy="130445"/>
            </a:xfrm>
            <a:custGeom>
              <a:avLst/>
              <a:gdLst/>
              <a:ahLst/>
              <a:cxnLst/>
              <a:rect l="l" t="t" r="r" b="b"/>
              <a:pathLst>
                <a:path w="739515" h="130445">
                  <a:moveTo>
                    <a:pt x="65223" y="0"/>
                  </a:moveTo>
                  <a:lnTo>
                    <a:pt x="674293" y="0"/>
                  </a:lnTo>
                  <a:cubicBezTo>
                    <a:pt x="691591" y="0"/>
                    <a:pt x="708180" y="6872"/>
                    <a:pt x="720412" y="19103"/>
                  </a:cubicBezTo>
                  <a:cubicBezTo>
                    <a:pt x="732644" y="31335"/>
                    <a:pt x="739515" y="47924"/>
                    <a:pt x="739515" y="65223"/>
                  </a:cubicBezTo>
                  <a:lnTo>
                    <a:pt x="739515" y="65223"/>
                  </a:lnTo>
                  <a:cubicBezTo>
                    <a:pt x="739515" y="101244"/>
                    <a:pt x="710314" y="130445"/>
                    <a:pt x="674293" y="130445"/>
                  </a:cubicBezTo>
                  <a:lnTo>
                    <a:pt x="65223" y="130445"/>
                  </a:lnTo>
                  <a:cubicBezTo>
                    <a:pt x="47924" y="130445"/>
                    <a:pt x="31335" y="123573"/>
                    <a:pt x="19103" y="111342"/>
                  </a:cubicBezTo>
                  <a:cubicBezTo>
                    <a:pt x="6872" y="99110"/>
                    <a:pt x="0" y="82521"/>
                    <a:pt x="0" y="65223"/>
                  </a:cubicBezTo>
                  <a:lnTo>
                    <a:pt x="0" y="65223"/>
                  </a:lnTo>
                  <a:cubicBezTo>
                    <a:pt x="0" y="47924"/>
                    <a:pt x="6872" y="31335"/>
                    <a:pt x="19103" y="19103"/>
                  </a:cubicBezTo>
                  <a:cubicBezTo>
                    <a:pt x="31335" y="6872"/>
                    <a:pt x="47924" y="0"/>
                    <a:pt x="6522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739515" cy="159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26062" y="2415485"/>
            <a:ext cx="16534181" cy="2114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 boolean operator is a logical operator that performs operations on boolean values (true or false) to produce a boolean result. 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The three boolean operators are: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303619" y="2356763"/>
            <a:ext cx="3611322" cy="19878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6002" y="90696"/>
            <a:ext cx="8482213" cy="738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spc="-147">
                <a:solidFill>
                  <a:srgbClr val="FFFFFF"/>
                </a:solidFill>
                <a:latin typeface="Poppins Bold"/>
              </a:rPr>
              <a:t>4.2 Boolean Operators</a:t>
            </a:r>
          </a:p>
        </p:txBody>
      </p:sp>
      <p:sp>
        <p:nvSpPr>
          <p:cNvPr id="12" name="Freeform 12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2248196" y="4986510"/>
            <a:ext cx="4148471" cy="4744689"/>
            <a:chOff x="0" y="0"/>
            <a:chExt cx="1067920" cy="12214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7920" cy="1221401"/>
            </a:xfrm>
            <a:custGeom>
              <a:avLst/>
              <a:gdLst/>
              <a:ahLst/>
              <a:cxnLst/>
              <a:rect l="l" t="t" r="r" b="b"/>
              <a:pathLst>
                <a:path w="1067920" h="1221401">
                  <a:moveTo>
                    <a:pt x="95177" y="0"/>
                  </a:moveTo>
                  <a:lnTo>
                    <a:pt x="972743" y="0"/>
                  </a:lnTo>
                  <a:cubicBezTo>
                    <a:pt x="1025308" y="0"/>
                    <a:pt x="1067920" y="42612"/>
                    <a:pt x="1067920" y="95177"/>
                  </a:cubicBezTo>
                  <a:lnTo>
                    <a:pt x="1067920" y="1126224"/>
                  </a:lnTo>
                  <a:cubicBezTo>
                    <a:pt x="1067920" y="1178789"/>
                    <a:pt x="1025308" y="1221401"/>
                    <a:pt x="972743" y="1221401"/>
                  </a:cubicBezTo>
                  <a:lnTo>
                    <a:pt x="95177" y="1221401"/>
                  </a:lnTo>
                  <a:cubicBezTo>
                    <a:pt x="42612" y="1221401"/>
                    <a:pt x="0" y="1178789"/>
                    <a:pt x="0" y="1126224"/>
                  </a:cubicBezTo>
                  <a:lnTo>
                    <a:pt x="0" y="95177"/>
                  </a:lnTo>
                  <a:cubicBezTo>
                    <a:pt x="0" y="42612"/>
                    <a:pt x="42612" y="0"/>
                    <a:pt x="95177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067920" cy="1249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81589" y="4986510"/>
            <a:ext cx="4148471" cy="4744689"/>
            <a:chOff x="0" y="0"/>
            <a:chExt cx="1067920" cy="122140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67920" cy="1221401"/>
            </a:xfrm>
            <a:custGeom>
              <a:avLst/>
              <a:gdLst/>
              <a:ahLst/>
              <a:cxnLst/>
              <a:rect l="l" t="t" r="r" b="b"/>
              <a:pathLst>
                <a:path w="1067920" h="1221401">
                  <a:moveTo>
                    <a:pt x="95177" y="0"/>
                  </a:moveTo>
                  <a:lnTo>
                    <a:pt x="972743" y="0"/>
                  </a:lnTo>
                  <a:cubicBezTo>
                    <a:pt x="1025308" y="0"/>
                    <a:pt x="1067920" y="42612"/>
                    <a:pt x="1067920" y="95177"/>
                  </a:cubicBezTo>
                  <a:lnTo>
                    <a:pt x="1067920" y="1126224"/>
                  </a:lnTo>
                  <a:cubicBezTo>
                    <a:pt x="1067920" y="1178789"/>
                    <a:pt x="1025308" y="1221401"/>
                    <a:pt x="972743" y="1221401"/>
                  </a:cubicBezTo>
                  <a:lnTo>
                    <a:pt x="95177" y="1221401"/>
                  </a:lnTo>
                  <a:cubicBezTo>
                    <a:pt x="42612" y="1221401"/>
                    <a:pt x="0" y="1178789"/>
                    <a:pt x="0" y="1126224"/>
                  </a:cubicBezTo>
                  <a:lnTo>
                    <a:pt x="0" y="95177"/>
                  </a:lnTo>
                  <a:cubicBezTo>
                    <a:pt x="0" y="42612"/>
                    <a:pt x="42612" y="0"/>
                    <a:pt x="95177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067920" cy="1249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11771" y="4986510"/>
            <a:ext cx="4148471" cy="4744689"/>
            <a:chOff x="0" y="0"/>
            <a:chExt cx="1067920" cy="122140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7920" cy="1221401"/>
            </a:xfrm>
            <a:custGeom>
              <a:avLst/>
              <a:gdLst/>
              <a:ahLst/>
              <a:cxnLst/>
              <a:rect l="l" t="t" r="r" b="b"/>
              <a:pathLst>
                <a:path w="1067920" h="1221401">
                  <a:moveTo>
                    <a:pt x="95177" y="0"/>
                  </a:moveTo>
                  <a:lnTo>
                    <a:pt x="972743" y="0"/>
                  </a:lnTo>
                  <a:cubicBezTo>
                    <a:pt x="1025308" y="0"/>
                    <a:pt x="1067920" y="42612"/>
                    <a:pt x="1067920" y="95177"/>
                  </a:cubicBezTo>
                  <a:lnTo>
                    <a:pt x="1067920" y="1126224"/>
                  </a:lnTo>
                  <a:cubicBezTo>
                    <a:pt x="1067920" y="1178789"/>
                    <a:pt x="1025308" y="1221401"/>
                    <a:pt x="972743" y="1221401"/>
                  </a:cubicBezTo>
                  <a:lnTo>
                    <a:pt x="95177" y="1221401"/>
                  </a:lnTo>
                  <a:cubicBezTo>
                    <a:pt x="42612" y="1221401"/>
                    <a:pt x="0" y="1178789"/>
                    <a:pt x="0" y="1126224"/>
                  </a:cubicBezTo>
                  <a:lnTo>
                    <a:pt x="0" y="95177"/>
                  </a:lnTo>
                  <a:cubicBezTo>
                    <a:pt x="0" y="42612"/>
                    <a:pt x="42612" y="0"/>
                    <a:pt x="95177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067920" cy="1249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435461" y="5186101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AND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16292" y="5227226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001660" y="5263630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NOT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435461" y="5814317"/>
            <a:ext cx="1356476" cy="597356"/>
            <a:chOff x="0" y="0"/>
            <a:chExt cx="349191" cy="1537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758052" y="5814317"/>
            <a:ext cx="1356476" cy="597356"/>
            <a:chOff x="0" y="0"/>
            <a:chExt cx="349191" cy="1537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956597" y="5827254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80895" y="5827254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B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37092" y="6449773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True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059341" y="6449773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True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791937" y="6290767"/>
            <a:ext cx="830414" cy="191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5"/>
              </a:lnSpc>
              <a:spcBef>
                <a:spcPct val="0"/>
              </a:spcBef>
            </a:pPr>
            <a:r>
              <a:rPr lang="en-US" sz="11146">
                <a:solidFill>
                  <a:srgbClr val="000000"/>
                </a:solidFill>
                <a:latin typeface="Open Sans"/>
              </a:rPr>
              <a:t>=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15048" y="8398368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TRUE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7716292" y="5814317"/>
            <a:ext cx="1356476" cy="597356"/>
            <a:chOff x="0" y="0"/>
            <a:chExt cx="349191" cy="15377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039959" y="5814317"/>
            <a:ext cx="1356476" cy="597356"/>
            <a:chOff x="0" y="0"/>
            <a:chExt cx="349191" cy="15377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562802" y="5827254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B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917923" y="6449773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True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341248" y="6449773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False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237427" y="5827254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038095" y="6290767"/>
            <a:ext cx="830414" cy="191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5"/>
              </a:lnSpc>
              <a:spcBef>
                <a:spcPct val="0"/>
              </a:spcBef>
            </a:pPr>
            <a:r>
              <a:rPr lang="en-US" sz="11146">
                <a:solidFill>
                  <a:srgbClr val="000000"/>
                </a:solidFill>
                <a:latin typeface="Open Sans"/>
              </a:rPr>
              <a:t>=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16292" y="8398368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TRUE</a:t>
            </a:r>
          </a:p>
        </p:txBody>
      </p:sp>
      <p:sp>
        <p:nvSpPr>
          <p:cNvPr id="49" name="AutoShape 49"/>
          <p:cNvSpPr/>
          <p:nvPr/>
        </p:nvSpPr>
        <p:spPr>
          <a:xfrm flipH="1" flipV="1">
            <a:off x="2028562" y="5950877"/>
            <a:ext cx="406899" cy="162119"/>
          </a:xfrm>
          <a:prstGeom prst="line">
            <a:avLst/>
          </a:prstGeom>
          <a:ln w="38100" cap="flat">
            <a:solidFill>
              <a:srgbClr val="FF1495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928305" y="5785742"/>
            <a:ext cx="1100257" cy="301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9"/>
              </a:lnSpc>
              <a:spcBef>
                <a:spcPct val="0"/>
              </a:spcBef>
            </a:pPr>
            <a:r>
              <a:rPr lang="en-US" sz="1792">
                <a:solidFill>
                  <a:srgbClr val="000000"/>
                </a:solidFill>
                <a:latin typeface="Open Sans"/>
              </a:rPr>
              <a:t>Statement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4088874" y="5950877"/>
            <a:ext cx="1356476" cy="597356"/>
            <a:chOff x="0" y="0"/>
            <a:chExt cx="349191" cy="153774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49191" cy="153774"/>
            </a:xfrm>
            <a:custGeom>
              <a:avLst/>
              <a:gdLst/>
              <a:ahLst/>
              <a:cxnLst/>
              <a:rect l="l" t="t" r="r" b="b"/>
              <a:pathLst>
                <a:path w="349191" h="153774">
                  <a:moveTo>
                    <a:pt x="76887" y="0"/>
                  </a:moveTo>
                  <a:lnTo>
                    <a:pt x="272303" y="0"/>
                  </a:lnTo>
                  <a:cubicBezTo>
                    <a:pt x="292695" y="0"/>
                    <a:pt x="312252" y="8101"/>
                    <a:pt x="326671" y="22520"/>
                  </a:cubicBezTo>
                  <a:cubicBezTo>
                    <a:pt x="341090" y="36939"/>
                    <a:pt x="349191" y="56495"/>
                    <a:pt x="349191" y="76887"/>
                  </a:cubicBezTo>
                  <a:lnTo>
                    <a:pt x="349191" y="76887"/>
                  </a:lnTo>
                  <a:cubicBezTo>
                    <a:pt x="349191" y="97279"/>
                    <a:pt x="341090" y="116835"/>
                    <a:pt x="326671" y="131255"/>
                  </a:cubicBezTo>
                  <a:cubicBezTo>
                    <a:pt x="312252" y="145674"/>
                    <a:pt x="292695" y="153774"/>
                    <a:pt x="272303" y="153774"/>
                  </a:cubicBezTo>
                  <a:lnTo>
                    <a:pt x="76887" y="153774"/>
                  </a:lnTo>
                  <a:cubicBezTo>
                    <a:pt x="56495" y="153774"/>
                    <a:pt x="36939" y="145674"/>
                    <a:pt x="22520" y="131255"/>
                  </a:cubicBezTo>
                  <a:cubicBezTo>
                    <a:pt x="8101" y="116835"/>
                    <a:pt x="0" y="97279"/>
                    <a:pt x="0" y="76887"/>
                  </a:cubicBezTo>
                  <a:lnTo>
                    <a:pt x="0" y="76887"/>
                  </a:lnTo>
                  <a:cubicBezTo>
                    <a:pt x="0" y="56495"/>
                    <a:pt x="8101" y="36939"/>
                    <a:pt x="22520" y="22520"/>
                  </a:cubicBezTo>
                  <a:cubicBezTo>
                    <a:pt x="36939" y="8101"/>
                    <a:pt x="56495" y="0"/>
                    <a:pt x="76887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349191" cy="182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4290505" y="6586333"/>
            <a:ext cx="949798" cy="3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4"/>
              </a:lnSpc>
              <a:spcBef>
                <a:spcPct val="0"/>
              </a:spcBef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= FALSE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4610010" y="5963813"/>
            <a:ext cx="310789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409889" y="6290767"/>
            <a:ext cx="830414" cy="191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5"/>
              </a:lnSpc>
              <a:spcBef>
                <a:spcPct val="0"/>
              </a:spcBef>
            </a:pPr>
            <a:r>
              <a:rPr lang="en-US" sz="11146">
                <a:solidFill>
                  <a:srgbClr val="000000"/>
                </a:solidFill>
                <a:latin typeface="Open Sans"/>
              </a:rPr>
              <a:t>=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3001660" y="8366874"/>
            <a:ext cx="3584193" cy="6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  <a:spcBef>
                <a:spcPct val="0"/>
              </a:spcBef>
            </a:pPr>
            <a:r>
              <a:rPr lang="en-US" sz="5386">
                <a:solidFill>
                  <a:srgbClr val="019D97"/>
                </a:solidFill>
                <a:latin typeface="HK Modular Bold"/>
              </a:rPr>
              <a:t>TRUE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3527</Words>
  <Application>Microsoft Office PowerPoint</Application>
  <PresentationFormat>Custom</PresentationFormat>
  <Paragraphs>1345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HK Modular Bold</vt:lpstr>
      <vt:lpstr>Times New Roman</vt:lpstr>
      <vt:lpstr>Josefin Sans</vt:lpstr>
      <vt:lpstr>Open Sans Bold Italics</vt:lpstr>
      <vt:lpstr>Aptos</vt:lpstr>
      <vt:lpstr>Cosmic Octo Medium</vt:lpstr>
      <vt:lpstr>Open Sans Italics</vt:lpstr>
      <vt:lpstr>Open Sans Bold</vt:lpstr>
      <vt:lpstr>Alatsi</vt:lpstr>
      <vt:lpstr>Aptos Display</vt:lpstr>
      <vt:lpstr>Poppins Bold</vt:lpstr>
      <vt:lpstr>Open Sans</vt:lpstr>
      <vt:lpstr>Poppins</vt:lpstr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John</dc:creator>
  <cp:lastModifiedBy>Chezka Mae Madrona</cp:lastModifiedBy>
  <cp:revision>4</cp:revision>
  <dcterms:created xsi:type="dcterms:W3CDTF">2006-08-16T00:00:00Z</dcterms:created>
  <dcterms:modified xsi:type="dcterms:W3CDTF">2024-10-11T10:37:52Z</dcterms:modified>
  <dc:identifier>DAFukPSe9kc</dc:identifier>
</cp:coreProperties>
</file>